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797675" cy="99250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D1F8-4F73-4F8D-846E-1C30ABEA2E8A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D685-92F9-485F-86C9-652BC578B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61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D1F8-4F73-4F8D-846E-1C30ABEA2E8A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D685-92F9-485F-86C9-652BC578B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26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D1F8-4F73-4F8D-846E-1C30ABEA2E8A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D685-92F9-485F-86C9-652BC578B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76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D1F8-4F73-4F8D-846E-1C30ABEA2E8A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D685-92F9-485F-86C9-652BC578B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51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D1F8-4F73-4F8D-846E-1C30ABEA2E8A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D685-92F9-485F-86C9-652BC578B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45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D1F8-4F73-4F8D-846E-1C30ABEA2E8A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D685-92F9-485F-86C9-652BC578B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1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D1F8-4F73-4F8D-846E-1C30ABEA2E8A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D685-92F9-485F-86C9-652BC578B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23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D1F8-4F73-4F8D-846E-1C30ABEA2E8A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D685-92F9-485F-86C9-652BC578B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1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D1F8-4F73-4F8D-846E-1C30ABEA2E8A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D685-92F9-485F-86C9-652BC578B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04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D1F8-4F73-4F8D-846E-1C30ABEA2E8A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D685-92F9-485F-86C9-652BC578B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827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D1F8-4F73-4F8D-846E-1C30ABEA2E8A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D685-92F9-485F-86C9-652BC578B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05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CD1F8-4F73-4F8D-846E-1C30ABEA2E8A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D685-92F9-485F-86C9-652BC578BF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0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7B0F50-75A4-762B-A9E9-F40A68041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AB52D1-A36B-40AF-74BC-806A55537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6"/>
            <a:ext cx="9144000" cy="1177924"/>
          </a:xfrm>
        </p:spPr>
        <p:txBody>
          <a:bodyPr>
            <a:normAutofit/>
          </a:bodyPr>
          <a:lstStyle/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de Direito Civil da 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92879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87259" y="1457863"/>
            <a:ext cx="8833449" cy="2355012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Impedimentos matrimoniais. </a:t>
            </a:r>
            <a:br>
              <a:rPr lang="pt-BR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Causas suspensivas.</a:t>
            </a:r>
            <a:endParaRPr lang="pt-BR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747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 de impedimento matrimonial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/>
          </a:p>
          <a:p>
            <a:pPr lvl="0" algn="just"/>
            <a:r>
              <a:rPr lang="pt-BR" dirty="0"/>
              <a:t>“Impedimento matrimonial é a ausência de requisito ou a existência de qualidade que a lei articulou entre as condições que invalidam ou apenas proíbem a união civil.” </a:t>
            </a:r>
            <a:r>
              <a:rPr lang="pt-BR" sz="2400" dirty="0"/>
              <a:t>(Pontes de Miranda).</a:t>
            </a:r>
          </a:p>
          <a:p>
            <a:pPr marL="0" lvl="0" indent="0" algn="just">
              <a:buNone/>
            </a:pPr>
            <a:endParaRPr lang="pt-BR" sz="2400" dirty="0"/>
          </a:p>
          <a:p>
            <a:pPr lvl="0" algn="just"/>
            <a:r>
              <a:rPr lang="pt-BR" dirty="0"/>
              <a:t>“É a condição positiva ou negativa, de fato ou de direito, física ou jurídica, expressamente especificada pela lei, que, permanente ou temporariamente, proíbe o casamento, ou um novo casamento ou um determinado casamento</a:t>
            </a:r>
            <a:r>
              <a:rPr lang="pt-BR" sz="2400" dirty="0"/>
              <a:t>.”(Carlo </a:t>
            </a:r>
            <a:r>
              <a:rPr lang="pt-BR" sz="2400" dirty="0" err="1"/>
              <a:t>Tributtati</a:t>
            </a:r>
            <a:r>
              <a:rPr lang="pt-BR" sz="2400" dirty="0"/>
              <a:t>, cit. Por Maria Helena Diniz).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458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Finalidade: evitar núpcias inconvenientes.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lvl="1"/>
            <a:r>
              <a:rPr lang="pt-BR" sz="3200" dirty="0"/>
              <a:t>Ameaçam a ordem pública.</a:t>
            </a:r>
          </a:p>
          <a:p>
            <a:pPr marL="457200" lvl="1" indent="0">
              <a:buNone/>
            </a:pPr>
            <a:endParaRPr lang="pt-BR" sz="3200" dirty="0"/>
          </a:p>
          <a:p>
            <a:pPr lvl="1"/>
            <a:r>
              <a:rPr lang="pt-BR" sz="3200" dirty="0"/>
              <a:t>Agravam os direitos dos nubentes.</a:t>
            </a:r>
          </a:p>
          <a:p>
            <a:pPr marL="457200" lvl="1" indent="0">
              <a:buNone/>
            </a:pPr>
            <a:endParaRPr lang="pt-BR" sz="3200" dirty="0"/>
          </a:p>
          <a:p>
            <a:pPr lvl="1"/>
            <a:r>
              <a:rPr lang="pt-BR" sz="3200" dirty="0"/>
              <a:t>Prejudicam interesses de terceiros.</a:t>
            </a:r>
          </a:p>
        </p:txBody>
      </p:sp>
    </p:spTree>
    <p:extLst>
      <p:ext uri="{BB962C8B-B14F-4D97-AF65-F5344CB8AC3E}">
        <p14:creationId xmlns:p14="http://schemas.microsoft.com/office/powerpoint/2010/main" val="265870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Crítica à expressão impedimentos.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400" dirty="0"/>
          </a:p>
          <a:p>
            <a:pPr lvl="0" algn="just"/>
            <a:r>
              <a:rPr lang="pt-BR" dirty="0"/>
              <a:t>Resquício do direito canônico.</a:t>
            </a:r>
          </a:p>
          <a:p>
            <a:pPr lvl="0" algn="just"/>
            <a:r>
              <a:rPr lang="pt-BR" dirty="0"/>
              <a:t>Significa entrave, obstáculo, dificuldade.</a:t>
            </a:r>
          </a:p>
          <a:p>
            <a:pPr lvl="0" algn="just"/>
            <a:r>
              <a:rPr lang="pt-BR" dirty="0"/>
              <a:t>A expressão admite a absurda confusão com incapacidade.</a:t>
            </a:r>
          </a:p>
          <a:p>
            <a:pPr lvl="0" algn="just"/>
            <a:r>
              <a:rPr lang="pt-BR" dirty="0">
                <a:solidFill>
                  <a:srgbClr val="FF0000"/>
                </a:solidFill>
              </a:rPr>
              <a:t>Impedimento é diferente de incapacidade:</a:t>
            </a:r>
          </a:p>
          <a:p>
            <a:pPr lvl="1" algn="just"/>
            <a:r>
              <a:rPr lang="pt-BR" dirty="0"/>
              <a:t>Impedimento é </a:t>
            </a:r>
            <a:r>
              <a:rPr lang="pt-BR" dirty="0">
                <a:solidFill>
                  <a:srgbClr val="0070C0"/>
                </a:solidFill>
              </a:rPr>
              <a:t>falha de legitimidade</a:t>
            </a:r>
            <a:r>
              <a:rPr lang="pt-BR" dirty="0"/>
              <a:t>; é inaptidão do nubente </a:t>
            </a:r>
            <a:r>
              <a:rPr lang="pt-BR" u="sng" dirty="0"/>
              <a:t>para aquele casamento</a:t>
            </a:r>
            <a:r>
              <a:rPr lang="pt-BR" dirty="0"/>
              <a:t>.</a:t>
            </a:r>
          </a:p>
          <a:p>
            <a:pPr lvl="1" algn="just"/>
            <a:r>
              <a:rPr lang="pt-BR" dirty="0"/>
              <a:t>Incapacidade é </a:t>
            </a:r>
            <a:r>
              <a:rPr lang="pt-BR" dirty="0">
                <a:solidFill>
                  <a:srgbClr val="0070C0"/>
                </a:solidFill>
              </a:rPr>
              <a:t>obstáculo intransponível</a:t>
            </a:r>
            <a:r>
              <a:rPr lang="pt-BR" dirty="0"/>
              <a:t>; a pessoa não tem aptidão para se casar </a:t>
            </a:r>
            <a:r>
              <a:rPr lang="pt-BR" u="sng" dirty="0"/>
              <a:t>com quer que seja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023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Impedimentos matrimoniais (CC, art. 1.521).</a:t>
            </a:r>
            <a:endParaRPr lang="pt-BR" sz="4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700" b="1" dirty="0"/>
              <a:t>a)</a:t>
            </a:r>
            <a:r>
              <a:rPr lang="pt-BR" sz="2700" dirty="0"/>
              <a:t> impedimento decorrente de parentesco consanguíneo em linha reta.</a:t>
            </a:r>
          </a:p>
          <a:p>
            <a:pPr marL="0" indent="0" algn="just">
              <a:buNone/>
            </a:pPr>
            <a:r>
              <a:rPr lang="pt-BR" sz="2700" b="1" dirty="0"/>
              <a:t>b)</a:t>
            </a:r>
            <a:r>
              <a:rPr lang="pt-BR" sz="2700" dirty="0"/>
              <a:t> impedimento decorrente de parentesco consanguíneo em linha colateral, até 3º grau (exceção – Decreto-lei 3.200/1941 – casamento avuncular permitido, desde que haja comprovação médica de inexistência de risco à prole). </a:t>
            </a:r>
          </a:p>
          <a:p>
            <a:pPr marL="0" indent="0" algn="just">
              <a:buNone/>
            </a:pPr>
            <a:r>
              <a:rPr lang="pt-BR" sz="2700" b="1" dirty="0"/>
              <a:t>c)</a:t>
            </a:r>
            <a:r>
              <a:rPr lang="pt-BR" sz="2700" dirty="0"/>
              <a:t> impedimento decorrente de parentesco por afinidade, apenas na linha reta: sogro (a) e genro ou nora; padrasto/madrasta e enteado (a)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sz="2700" b="1" dirty="0"/>
              <a:t>d) </a:t>
            </a:r>
            <a:r>
              <a:rPr lang="pt-BR" sz="2700" dirty="0"/>
              <a:t>impedimento decorrente de parentesco civil formado pela adoção.</a:t>
            </a:r>
          </a:p>
          <a:p>
            <a:pPr marL="0" indent="0" algn="just">
              <a:buNone/>
            </a:pPr>
            <a:r>
              <a:rPr lang="pt-BR" sz="2700" b="1" dirty="0"/>
              <a:t>e) </a:t>
            </a:r>
            <a:r>
              <a:rPr lang="pt-BR" sz="2700" dirty="0"/>
              <a:t>impedimento decorrente de vínculo matrimonial.</a:t>
            </a:r>
          </a:p>
          <a:p>
            <a:pPr marL="0" indent="0" algn="just">
              <a:buNone/>
            </a:pPr>
            <a:r>
              <a:rPr lang="pt-BR" sz="2700" b="1" dirty="0"/>
              <a:t>f) </a:t>
            </a:r>
            <a:r>
              <a:rPr lang="pt-BR" sz="2700" dirty="0"/>
              <a:t>impedimento decorrente de crime.</a:t>
            </a:r>
          </a:p>
        </p:txBody>
      </p:sp>
    </p:spTree>
    <p:extLst>
      <p:ext uri="{BB962C8B-B14F-4D97-AF65-F5344CB8AC3E}">
        <p14:creationId xmlns:p14="http://schemas.microsoft.com/office/powerpoint/2010/main" val="120073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Causas suspensivas (CC, art.1.523)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pt-BR" dirty="0"/>
              <a:t>O viúvo ou a viúva que tiver filho do cônjuge falecido, enquanto não fizer inventário dos bens do casal e der partilha aos herdeiros;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A viúva, ou a mulher cujo casamento se desfez por ser nulo ou ter sido anulado, até dez meses depois do começo da viuvez, ou da dissolução da sociedade conjugal;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O divorciado, enquanto não houver sido homologada ou decidida a partilha dos bens do casal (v. art. </a:t>
            </a:r>
            <a:r>
              <a:rPr lang="pt-BR"/>
              <a:t>1.581 CC).</a:t>
            </a:r>
            <a:endParaRPr lang="pt-BR" dirty="0"/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O tutor ou o curador e os seus descendentes, ascendentes, irmãos, cunhados ou sobrinhos, com a pessoa tutelada ou curatelada, enquanto não cessar a tutela ou curatela, e não estiverem saldadas as respectivas contas.</a:t>
            </a:r>
          </a:p>
        </p:txBody>
      </p:sp>
    </p:spTree>
    <p:extLst>
      <p:ext uri="{BB962C8B-B14F-4D97-AF65-F5344CB8AC3E}">
        <p14:creationId xmlns:p14="http://schemas.microsoft.com/office/powerpoint/2010/main" val="388187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446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Giselda Maria Fernandes Novaes Hironaka</vt:lpstr>
      <vt:lpstr>Impedimentos matrimoniais.  Causas suspensivas.</vt:lpstr>
      <vt:lpstr>Conceito de impedimento matrimonial</vt:lpstr>
      <vt:lpstr>Finalidade: evitar núpcias inconvenientes.</vt:lpstr>
      <vt:lpstr>Crítica à expressão impedimentos.</vt:lpstr>
      <vt:lpstr>Impedimentos matrimoniais (CC, art. 1.521).</vt:lpstr>
      <vt:lpstr>Causas suspensivas (CC, art.1.523)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Impedimentos matrimoniais. Causas suspensivas e incapacidade matrimonial: conceito e classificação.</dc:title>
  <dc:creator>Conta da Microsoft</dc:creator>
  <cp:lastModifiedBy>giselda hironaka</cp:lastModifiedBy>
  <cp:revision>19</cp:revision>
  <cp:lastPrinted>2021-04-03T19:59:37Z</cp:lastPrinted>
  <dcterms:created xsi:type="dcterms:W3CDTF">2021-03-30T17:59:58Z</dcterms:created>
  <dcterms:modified xsi:type="dcterms:W3CDTF">2023-03-22T00:40:59Z</dcterms:modified>
</cp:coreProperties>
</file>