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3" r:id="rId10"/>
    <p:sldId id="264" r:id="rId11"/>
    <p:sldId id="27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5260" y="914877"/>
            <a:ext cx="8825658" cy="2677648"/>
          </a:xfrm>
        </p:spPr>
        <p:txBody>
          <a:bodyPr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Síntese do diagnóstico com trabalhadores do Hospital Estadual (HE)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17431" y="4417453"/>
            <a:ext cx="9916732" cy="1352281"/>
          </a:xfrm>
        </p:spPr>
        <p:txBody>
          <a:bodyPr>
            <a:norm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Sociologia Aplicada à Administração - </a:t>
            </a:r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diurno</a:t>
            </a:r>
          </a:p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FEA-RP – USP - Profa. Dra. Valquíria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padilha</a:t>
            </a:r>
            <a:endPara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1º semestre de 2015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008" y="3592525"/>
            <a:ext cx="3071611" cy="3071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84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PROBLEMA	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pt-BR" sz="2400" dirty="0"/>
              <a:t>Não tem plano de </a:t>
            </a:r>
            <a:r>
              <a:rPr lang="pt-BR" sz="2400" dirty="0" smtClean="0"/>
              <a:t>carreira</a:t>
            </a:r>
          </a:p>
          <a:p>
            <a:r>
              <a:rPr lang="pt-BR" sz="2400" dirty="0" smtClean="0"/>
              <a:t> </a:t>
            </a:r>
            <a:r>
              <a:rPr lang="pt-BR" sz="2400" dirty="0"/>
              <a:t>= falta de perspectiva de </a:t>
            </a:r>
            <a:r>
              <a:rPr lang="pt-BR" sz="2400" dirty="0" smtClean="0"/>
              <a:t>crescimento</a:t>
            </a:r>
          </a:p>
          <a:p>
            <a:r>
              <a:rPr lang="pt-BR" sz="2400" dirty="0" smtClean="0"/>
              <a:t> </a:t>
            </a:r>
            <a:r>
              <a:rPr lang="pt-BR" sz="2400" dirty="0"/>
              <a:t>= desmotivação</a:t>
            </a: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SUGESTÃO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246616" cy="3260225"/>
          </a:xfrm>
        </p:spPr>
        <p:txBody>
          <a:bodyPr>
            <a:normAutofit/>
          </a:bodyPr>
          <a:lstStyle/>
          <a:p>
            <a:r>
              <a:rPr lang="pt-BR" sz="1800" dirty="0" smtClean="0"/>
              <a:t>Implantar plano de carreira no hospital (rever estrutura de custos do HE)</a:t>
            </a:r>
          </a:p>
          <a:p>
            <a:r>
              <a:rPr lang="pt-BR" sz="1800" dirty="0" smtClean="0"/>
              <a:t>Considerar:</a:t>
            </a:r>
          </a:p>
          <a:p>
            <a:r>
              <a:rPr lang="pt-BR" sz="1800" dirty="0" smtClean="0"/>
              <a:t>	</a:t>
            </a:r>
            <a:r>
              <a:rPr lang="pt-BR" sz="1600" dirty="0" smtClean="0"/>
              <a:t>. Tempo de serviço                                    	(quinquênio)</a:t>
            </a:r>
          </a:p>
          <a:p>
            <a:r>
              <a:rPr lang="pt-BR" sz="1600" dirty="0" smtClean="0"/>
              <a:t>	. Titulação/cursos</a:t>
            </a:r>
          </a:p>
          <a:p>
            <a:r>
              <a:rPr lang="pt-BR" sz="1600" dirty="0" smtClean="0"/>
              <a:t>       .  Concurso interno</a:t>
            </a:r>
            <a:endParaRPr lang="pt-BR" sz="16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RESPONSÁVEL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Diretoria do HE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4783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PROBLEMA	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>
          <a:xfrm>
            <a:off x="744583" y="3179764"/>
            <a:ext cx="3539539" cy="3064282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/>
              <a:t>Não se tem clareza de como funciona o banco de horas</a:t>
            </a:r>
          </a:p>
          <a:p>
            <a:endParaRPr lang="pt-BR" sz="2400" dirty="0" smtClean="0"/>
          </a:p>
          <a:p>
            <a:r>
              <a:rPr lang="pt-BR" sz="2400" dirty="0" smtClean="0"/>
              <a:t>Alguns não conseguem compensar as horas do banco de horas</a:t>
            </a:r>
          </a:p>
          <a:p>
            <a:endParaRPr lang="pt-BR" sz="2400" dirty="0"/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SUGESTÃO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/>
        <p:txBody>
          <a:bodyPr>
            <a:noAutofit/>
          </a:bodyPr>
          <a:lstStyle/>
          <a:p>
            <a:r>
              <a:rPr lang="pt-BR" sz="1600" dirty="0" smtClean="0"/>
              <a:t>Informar a todos os funcionários como funciona o banco de horas</a:t>
            </a:r>
          </a:p>
          <a:p>
            <a:r>
              <a:rPr lang="pt-BR" sz="1600" dirty="0" smtClean="0"/>
              <a:t>Estabelecer limite de horas extras (permitido por lei), remunerar horas extras.</a:t>
            </a:r>
          </a:p>
          <a:p>
            <a:r>
              <a:rPr lang="pt-BR" sz="1600" dirty="0" smtClean="0"/>
              <a:t>Possibilitar que o banco de horas seja compensado.</a:t>
            </a:r>
          </a:p>
          <a:p>
            <a:r>
              <a:rPr lang="pt-BR" sz="1600" dirty="0" smtClean="0"/>
              <a:t>Deixar o funcionário escolher se quer receber em dinheiro ou trocar por folgas</a:t>
            </a:r>
            <a:endParaRPr lang="pt-BR" sz="16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RESPONSÁVEL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Diretora do HE</a:t>
            </a:r>
          </a:p>
          <a:p>
            <a:r>
              <a:rPr lang="pt-BR" sz="2400" dirty="0" smtClean="0"/>
              <a:t>RH do HE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4783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PROBLEMA	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400" dirty="0"/>
              <a:t>Maioria sente falta de </a:t>
            </a:r>
            <a:r>
              <a:rPr lang="pt-BR" sz="2400" i="1" dirty="0"/>
              <a:t>feedback</a:t>
            </a:r>
            <a:r>
              <a:rPr lang="pt-BR" sz="2400" dirty="0"/>
              <a:t> dos superiores sobre seu </a:t>
            </a:r>
            <a:r>
              <a:rPr lang="pt-BR" sz="2400" dirty="0" smtClean="0"/>
              <a:t>trabalho </a:t>
            </a:r>
          </a:p>
          <a:p>
            <a:r>
              <a:rPr lang="pt-BR" sz="2400" dirty="0" smtClean="0"/>
              <a:t>= falta </a:t>
            </a:r>
            <a:r>
              <a:rPr lang="pt-BR" sz="2400" dirty="0"/>
              <a:t>supervisão e </a:t>
            </a:r>
            <a:r>
              <a:rPr lang="pt-BR" sz="2400" dirty="0" smtClean="0"/>
              <a:t>avaliação</a:t>
            </a:r>
          </a:p>
          <a:p>
            <a:r>
              <a:rPr lang="pt-BR" sz="2400" dirty="0" smtClean="0"/>
              <a:t>= falta elogio e reconhecimento</a:t>
            </a:r>
            <a:endParaRPr lang="pt-BR" sz="2400" dirty="0"/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SUGESTÃO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/>
        <p:txBody>
          <a:bodyPr>
            <a:noAutofit/>
          </a:bodyPr>
          <a:lstStyle/>
          <a:p>
            <a:r>
              <a:rPr lang="pt-BR" sz="2000" dirty="0" smtClean="0"/>
              <a:t>Implementar cultura de </a:t>
            </a:r>
            <a:r>
              <a:rPr lang="pt-BR" sz="2000" i="1" dirty="0" smtClean="0"/>
              <a:t>feedbacks</a:t>
            </a:r>
            <a:r>
              <a:rPr lang="pt-BR" sz="2000" dirty="0" smtClean="0"/>
              <a:t> (positivos e negativos) por meio de reuniões periódicas dos chefes com suas equipes</a:t>
            </a:r>
          </a:p>
          <a:p>
            <a:r>
              <a:rPr lang="pt-BR" sz="2000" dirty="0" smtClean="0"/>
              <a:t>Aumentar responsabilidade do RH do hospital nesse tema</a:t>
            </a:r>
            <a:endParaRPr lang="pt-BR" sz="20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RESPONSÁVEL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Gerente de apoio administrativo</a:t>
            </a:r>
          </a:p>
          <a:p>
            <a:r>
              <a:rPr lang="pt-BR" sz="2400" dirty="0" smtClean="0"/>
              <a:t>RH do HE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0348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PROBLEMA	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pt-BR" sz="2400" dirty="0"/>
              <a:t>Maioria sente falta de políticas de QVT (Qualidade de Vida no Trabalho)e de área de </a:t>
            </a:r>
            <a:r>
              <a:rPr lang="pt-BR" sz="2400" dirty="0" smtClean="0"/>
              <a:t>descanso</a:t>
            </a:r>
          </a:p>
          <a:p>
            <a:endParaRPr lang="pt-BR" sz="240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SUGESTÃO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4454434" y="3179764"/>
            <a:ext cx="3203667" cy="2847290"/>
          </a:xfrm>
        </p:spPr>
        <p:txBody>
          <a:bodyPr>
            <a:noAutofit/>
          </a:bodyPr>
          <a:lstStyle/>
          <a:p>
            <a:r>
              <a:rPr lang="pt-BR" sz="1600" dirty="0" smtClean="0"/>
              <a:t>Melhorar o espaço físico das áreas de trabalho, escutando os trabalhadores de cada </a:t>
            </a:r>
            <a:r>
              <a:rPr lang="pt-BR" sz="1600" dirty="0" smtClean="0"/>
              <a:t>setor</a:t>
            </a:r>
            <a:endParaRPr lang="pt-BR" sz="1600" dirty="0" smtClean="0"/>
          </a:p>
          <a:p>
            <a:r>
              <a:rPr lang="pt-BR" sz="1600" dirty="0" smtClean="0"/>
              <a:t>Tornar mais confortáveis as áreas de descanso existentes</a:t>
            </a:r>
          </a:p>
          <a:p>
            <a:r>
              <a:rPr lang="pt-BR" sz="1600" dirty="0" smtClean="0"/>
              <a:t>Implantar </a:t>
            </a:r>
            <a:r>
              <a:rPr lang="pt-BR" sz="1600" dirty="0" smtClean="0"/>
              <a:t>política de QVT no hospital (com ginástica laboral)</a:t>
            </a:r>
            <a:endParaRPr lang="pt-BR" sz="16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RESPONSÁVEL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Diretoria do HE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02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PROBLEMA	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PIN (Plano de Incentivo) não é reajustado </a:t>
            </a:r>
            <a:endParaRPr lang="pt-BR" sz="2400" dirty="0" smtClean="0"/>
          </a:p>
          <a:p>
            <a:r>
              <a:rPr lang="pt-BR" sz="2400" dirty="0" smtClean="0"/>
              <a:t>= alguns </a:t>
            </a:r>
            <a:r>
              <a:rPr lang="pt-BR" sz="2400" dirty="0"/>
              <a:t>reclamaram de salários </a:t>
            </a:r>
            <a:r>
              <a:rPr lang="pt-BR" sz="2400" dirty="0" smtClean="0"/>
              <a:t>baixos</a:t>
            </a:r>
            <a:endParaRPr lang="pt-BR" sz="240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SUGESTÃO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4512720" y="3179763"/>
            <a:ext cx="3233553" cy="3142659"/>
          </a:xfrm>
        </p:spPr>
        <p:txBody>
          <a:bodyPr>
            <a:normAutofit lnSpcReduction="10000"/>
          </a:bodyPr>
          <a:lstStyle/>
          <a:p>
            <a:r>
              <a:rPr lang="pt-BR" sz="2200" dirty="0" smtClean="0"/>
              <a:t>Reajustar o valor do PIN conforme a inflação </a:t>
            </a:r>
            <a:r>
              <a:rPr lang="pt-BR" sz="2200" dirty="0" smtClean="0"/>
              <a:t>real anualmente</a:t>
            </a:r>
            <a:endParaRPr lang="pt-BR" sz="2200" dirty="0" smtClean="0"/>
          </a:p>
          <a:p>
            <a:r>
              <a:rPr lang="pt-BR" sz="2200" dirty="0" smtClean="0"/>
              <a:t>Revisar os salários dos funcionários a partir de um plano de carreira a ser implantado</a:t>
            </a:r>
            <a:endParaRPr lang="pt-BR" sz="22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RESPONSÁVEL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FAEPA</a:t>
            </a:r>
          </a:p>
          <a:p>
            <a:r>
              <a:rPr lang="pt-BR" sz="2400" dirty="0" smtClean="0"/>
              <a:t>Diretoria do HE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3112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PROBLEMA	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Acúmulo de tarefas e sobrecarga de trabalho</a:t>
            </a:r>
          </a:p>
          <a:p>
            <a:r>
              <a:rPr lang="pt-BR" sz="2400" dirty="0" smtClean="0"/>
              <a:t>= alguns setores demandam contratação de funcionário</a:t>
            </a:r>
            <a:endParaRPr lang="pt-BR" sz="240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SUGESTÃO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4512720" y="3135086"/>
            <a:ext cx="3285805" cy="3474720"/>
          </a:xfrm>
        </p:spPr>
        <p:txBody>
          <a:bodyPr>
            <a:normAutofit lnSpcReduction="10000"/>
          </a:bodyPr>
          <a:lstStyle/>
          <a:p>
            <a:r>
              <a:rPr lang="pt-BR" sz="1600" dirty="0" smtClean="0"/>
              <a:t>Rever as tarefas desempenhadas  por cada trabalhador e avaliar se há </a:t>
            </a:r>
            <a:r>
              <a:rPr lang="pt-BR" sz="1600" dirty="0" smtClean="0"/>
              <a:t>acúmulo/sobrecarga (os funcionários)</a:t>
            </a:r>
            <a:endParaRPr lang="pt-BR" sz="1600" dirty="0" smtClean="0"/>
          </a:p>
          <a:p>
            <a:r>
              <a:rPr lang="pt-BR" sz="1600" dirty="0" smtClean="0"/>
              <a:t>Redefinir formalmente a divisão das tarefas de cada cargo de forma equilibrada</a:t>
            </a:r>
          </a:p>
          <a:p>
            <a:r>
              <a:rPr lang="pt-BR" sz="1600" dirty="0" smtClean="0"/>
              <a:t>Promover rotatividade </a:t>
            </a:r>
            <a:r>
              <a:rPr lang="pt-BR" sz="1600" dirty="0" smtClean="0"/>
              <a:t>dentro do mesmo setor</a:t>
            </a:r>
            <a:r>
              <a:rPr lang="pt-BR" sz="1600" dirty="0" smtClean="0"/>
              <a:t>  </a:t>
            </a:r>
            <a:r>
              <a:rPr lang="pt-BR" sz="1600" dirty="0" smtClean="0"/>
              <a:t>para distribuir carga de trabalho</a:t>
            </a:r>
          </a:p>
          <a:p>
            <a:r>
              <a:rPr lang="pt-BR" sz="1600" dirty="0" smtClean="0"/>
              <a:t>Contratação de funcionários nas áreas mais críticas</a:t>
            </a:r>
          </a:p>
          <a:p>
            <a:endParaRPr lang="pt-BR" sz="16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RESPONSÁVEL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FAEPA</a:t>
            </a:r>
          </a:p>
          <a:p>
            <a:r>
              <a:rPr lang="pt-BR" sz="2400" dirty="0" smtClean="0"/>
              <a:t>Diretoria do HE</a:t>
            </a:r>
          </a:p>
          <a:p>
            <a:r>
              <a:rPr lang="pt-BR" sz="2400" dirty="0" smtClean="0"/>
              <a:t>Gerentes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5537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PROBLEMA	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>
          <a:xfrm>
            <a:off x="992777" y="3179763"/>
            <a:ext cx="3291345" cy="3051219"/>
          </a:xfrm>
        </p:spPr>
        <p:txBody>
          <a:bodyPr>
            <a:normAutofit fontScale="92500"/>
          </a:bodyPr>
          <a:lstStyle/>
          <a:p>
            <a:r>
              <a:rPr lang="pt-BR" sz="2400" dirty="0"/>
              <a:t>Alguns espaços físicos são inadequados, pequenos, sem ventilação (</a:t>
            </a:r>
            <a:r>
              <a:rPr lang="pt-BR" sz="2400" dirty="0" smtClean="0"/>
              <a:t>cozinha, sala de RH)</a:t>
            </a:r>
          </a:p>
          <a:p>
            <a:r>
              <a:rPr lang="pt-BR" sz="2400" dirty="0" smtClean="0"/>
              <a:t>= Estrutura para receber detentos</a:t>
            </a:r>
          </a:p>
          <a:p>
            <a:r>
              <a:rPr lang="pt-BR" sz="2400" dirty="0" smtClean="0"/>
              <a:t> </a:t>
            </a:r>
          </a:p>
          <a:p>
            <a:endParaRPr lang="pt-BR" sz="2400" dirty="0"/>
          </a:p>
          <a:p>
            <a:endParaRPr lang="pt-BR" sz="240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SUGESTÃO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4512720" y="3179763"/>
            <a:ext cx="3233553" cy="3299413"/>
          </a:xfrm>
        </p:spPr>
        <p:txBody>
          <a:bodyPr>
            <a:noAutofit/>
          </a:bodyPr>
          <a:lstStyle/>
          <a:p>
            <a:r>
              <a:rPr lang="pt-BR" sz="1600" dirty="0" smtClean="0"/>
              <a:t>Fazer estudo ergonômico no HE para avaliar quais melhorias devem ser feitas nos espaços e mobiliário</a:t>
            </a:r>
          </a:p>
          <a:p>
            <a:r>
              <a:rPr lang="pt-BR" sz="1600" dirty="0" smtClean="0"/>
              <a:t>Melhorar espaços físicos inadequados</a:t>
            </a:r>
          </a:p>
          <a:p>
            <a:r>
              <a:rPr lang="pt-BR" sz="1600" dirty="0" smtClean="0"/>
              <a:t>Fazer treinamento sobre segurança e comportamento adequado a fim de preparar os funcionários para lidar com a presença de detentos</a:t>
            </a:r>
            <a:endParaRPr lang="pt-BR" sz="16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RESPONSÁVEL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Diretoria do HE</a:t>
            </a:r>
          </a:p>
          <a:p>
            <a:r>
              <a:rPr lang="pt-BR" sz="2400" dirty="0" smtClean="0"/>
              <a:t>SESMT</a:t>
            </a:r>
          </a:p>
          <a:p>
            <a:r>
              <a:rPr lang="pt-BR" sz="2400" dirty="0" smtClean="0"/>
              <a:t>CIPA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1974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PROBLEMA	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Maioria reclama de relação difícil com os médicos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SUGESTÃO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000" dirty="0" smtClean="0"/>
              <a:t>Expor aos médicos a importância de cada setor e de cada função no hospital visando melhorar a relação entre as equipes</a:t>
            </a:r>
          </a:p>
          <a:p>
            <a:r>
              <a:rPr lang="pt-BR" sz="2000" dirty="0" smtClean="0"/>
              <a:t>Melhorar a cultura organizacional do hospital, envolvendo os médicos</a:t>
            </a:r>
            <a:endParaRPr lang="pt-BR" sz="20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RESPONSÁVEL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Diretoria do HE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510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PROBLEMA	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Trabalhadores se veem como trabalhando numa empresa pública, concursados e com estabilidade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SUGESTÃO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207428" cy="3299413"/>
          </a:xfrm>
        </p:spPr>
        <p:txBody>
          <a:bodyPr>
            <a:normAutofit/>
          </a:bodyPr>
          <a:lstStyle/>
          <a:p>
            <a:r>
              <a:rPr lang="pt-BR" sz="2000" dirty="0" smtClean="0"/>
              <a:t>Comunicar a todos os funcionários de forma que fique bem claro o que é uma OS, como funciona o HE em relação ao governo do Estado e à </a:t>
            </a:r>
            <a:r>
              <a:rPr lang="pt-BR" sz="2000" dirty="0" smtClean="0"/>
              <a:t>FAEPA</a:t>
            </a:r>
            <a:endParaRPr lang="pt-BR" sz="2000" dirty="0" smtClean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RESPONSÁVEL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RH do HE</a:t>
            </a:r>
          </a:p>
          <a:p>
            <a:r>
              <a:rPr lang="pt-BR" sz="2400" dirty="0" smtClean="0"/>
              <a:t>Diretoria do HE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248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PROBLEMA	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Muitos trabalhadores de hospitais precisam ter uma segunda renda </a:t>
            </a:r>
          </a:p>
          <a:p>
            <a:r>
              <a:rPr lang="pt-BR" sz="2400" dirty="0" smtClean="0"/>
              <a:t>= cansaço maior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SUGESTÃO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O hospital deve criar meios de valorização dos funcionários para que tenham dedicação exclusiva</a:t>
            </a:r>
          </a:p>
          <a:p>
            <a:r>
              <a:rPr lang="pt-BR" sz="2000" dirty="0" smtClean="0"/>
              <a:t>Plano de carreira</a:t>
            </a:r>
          </a:p>
          <a:p>
            <a:r>
              <a:rPr lang="pt-BR" sz="2000" dirty="0" smtClean="0"/>
              <a:t>Reajustes de salários</a:t>
            </a:r>
            <a:endParaRPr lang="pt-BR" sz="20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RESPONSÁVEL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FAEPA</a:t>
            </a:r>
          </a:p>
          <a:p>
            <a:r>
              <a:rPr lang="pt-BR" sz="2400" dirty="0" smtClean="0"/>
              <a:t>Diretoria do HE</a:t>
            </a:r>
          </a:p>
          <a:p>
            <a:r>
              <a:rPr lang="pt-BR" sz="2400" dirty="0" smtClean="0"/>
              <a:t>Gerentes do HE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248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Trabalhadores entrevistados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2580" y="2356833"/>
            <a:ext cx="11178862" cy="4262907"/>
          </a:xfrm>
        </p:spPr>
        <p:txBody>
          <a:bodyPr/>
          <a:lstStyle/>
          <a:p>
            <a:r>
              <a:rPr lang="pt-BR" dirty="0" smtClean="0"/>
              <a:t>Fevereiro e março de 2015: elaboração da entrevista em sala de aula</a:t>
            </a:r>
          </a:p>
          <a:p>
            <a:r>
              <a:rPr lang="pt-BR" dirty="0" smtClean="0"/>
              <a:t>Abril de 2015: visitas dos grupos ao HE para realização das entrevistas</a:t>
            </a:r>
          </a:p>
          <a:p>
            <a:r>
              <a:rPr lang="pt-BR" dirty="0" smtClean="0"/>
              <a:t>10 grupos de 5 ou 6 alunos no total</a:t>
            </a:r>
          </a:p>
          <a:p>
            <a:r>
              <a:rPr lang="pt-BR" dirty="0" smtClean="0"/>
              <a:t>Visitas previamente agendadas sob coordenação da Sra. Rita, Diretora do HE</a:t>
            </a:r>
          </a:p>
          <a:p>
            <a:r>
              <a:rPr lang="pt-BR" dirty="0" smtClean="0"/>
              <a:t>Trabalhadores entrevistados:</a:t>
            </a:r>
          </a:p>
          <a:p>
            <a:pPr marL="457200" lvl="1" indent="0">
              <a:buNone/>
            </a:pPr>
            <a:r>
              <a:rPr lang="pt-BR" dirty="0" smtClean="0"/>
              <a:t>Manutenção						Farmácia</a:t>
            </a:r>
          </a:p>
          <a:p>
            <a:pPr marL="457200" lvl="1" indent="0">
              <a:buNone/>
            </a:pPr>
            <a:r>
              <a:rPr lang="pt-BR" dirty="0" smtClean="0"/>
              <a:t>Nutrição e cozinha				Diretoria/gerência</a:t>
            </a:r>
          </a:p>
          <a:p>
            <a:pPr marL="457200" lvl="1" indent="0">
              <a:buNone/>
            </a:pPr>
            <a:r>
              <a:rPr lang="pt-BR" dirty="0" smtClean="0"/>
              <a:t>Serviço de Arquivo Médico			Serviço Social</a:t>
            </a:r>
          </a:p>
          <a:p>
            <a:pPr marL="457200" lvl="1" indent="0">
              <a:buNone/>
            </a:pPr>
            <a:r>
              <a:rPr lang="pt-BR" dirty="0" smtClean="0"/>
              <a:t>Administrativo					SESMT</a:t>
            </a:r>
          </a:p>
          <a:p>
            <a:pPr marL="457200" lvl="1" indent="0">
              <a:buNone/>
            </a:pPr>
            <a:r>
              <a:rPr lang="pt-BR" dirty="0" smtClean="0"/>
              <a:t>Recepção						Enfermagem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621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PROBLEMA	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Nem todos os conflitos são bem geridos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SUGESTÃO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/>
        <p:txBody>
          <a:bodyPr>
            <a:noAutofit/>
          </a:bodyPr>
          <a:lstStyle/>
          <a:p>
            <a:r>
              <a:rPr lang="pt-BR" sz="1800" dirty="0" smtClean="0"/>
              <a:t>Fazer treinamento de resolução e gestão de conflitos internos com todos os chefes das áreas e com diretoria (para resolução de conflitos entre as áreas)</a:t>
            </a:r>
          </a:p>
          <a:p>
            <a:r>
              <a:rPr lang="pt-BR" sz="1800" dirty="0" smtClean="0"/>
              <a:t>Formalizar a gestão de conflitos  de forma a fazer parte da cultura organizacional do hospital</a:t>
            </a:r>
            <a:endParaRPr lang="pt-BR" sz="18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RESPONSÁVEL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Diretoria do HE</a:t>
            </a:r>
          </a:p>
          <a:p>
            <a:r>
              <a:rPr lang="pt-BR" sz="2400" dirty="0" smtClean="0"/>
              <a:t>Gerentes do HE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248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PROBLEMA	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Falta autonomia em relação à FAEPA (decide tudo)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SUGESTÃO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/>
        <p:txBody>
          <a:bodyPr>
            <a:noAutofit/>
          </a:bodyPr>
          <a:lstStyle/>
          <a:p>
            <a:r>
              <a:rPr lang="pt-BR" sz="1800" dirty="0" smtClean="0"/>
              <a:t>Descentralização vertical </a:t>
            </a:r>
            <a:r>
              <a:rPr lang="pt-BR" sz="1800" dirty="0" smtClean="0"/>
              <a:t>para </a:t>
            </a:r>
            <a:r>
              <a:rPr lang="pt-BR" sz="1800" dirty="0" smtClean="0"/>
              <a:t>os gestores de cada hospital gerido pela FAEPA</a:t>
            </a:r>
          </a:p>
          <a:p>
            <a:r>
              <a:rPr lang="pt-BR" sz="1800" dirty="0" smtClean="0"/>
              <a:t>Mais autonomia a cada hospital</a:t>
            </a:r>
          </a:p>
          <a:p>
            <a:r>
              <a:rPr lang="pt-BR" sz="1800" dirty="0" smtClean="0"/>
              <a:t>Papel da FAEPA seria centralizar serviços comuns aos hospitais (RH, jurídico) e não controlar a gestão dos hospitais</a:t>
            </a:r>
            <a:endParaRPr lang="pt-BR" sz="18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RESPONSÁVEL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569426" cy="3286350"/>
          </a:xfrm>
        </p:spPr>
        <p:txBody>
          <a:bodyPr>
            <a:normAutofit/>
          </a:bodyPr>
          <a:lstStyle/>
          <a:p>
            <a:r>
              <a:rPr lang="pt-BR" sz="1800" dirty="0" smtClean="0"/>
              <a:t>FAEPA</a:t>
            </a:r>
          </a:p>
          <a:p>
            <a:r>
              <a:rPr lang="pt-BR" sz="1800" dirty="0" smtClean="0"/>
              <a:t>Diretora do hospital deve convencer a FAEPA que a descentralização é uma forma mais eficiente de coordenar o trabalho – sabendo que isso envolve mais </a:t>
            </a:r>
            <a:r>
              <a:rPr lang="pt-BR" sz="1800" dirty="0" smtClean="0"/>
              <a:t>responsabilidade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2248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PROBLEMA	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Alguns mencionam vantagens de se trabalhar no HC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SUGESTÃO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Pesquisar o que atrai as pessoas do HE em relação ao HC</a:t>
            </a:r>
          </a:p>
          <a:p>
            <a:r>
              <a:rPr lang="pt-BR" sz="2000" dirty="0" smtClean="0"/>
              <a:t>Levar ao HE as vantagens que existem no HC</a:t>
            </a:r>
          </a:p>
          <a:p>
            <a:r>
              <a:rPr lang="pt-BR" sz="2000" dirty="0" smtClean="0"/>
              <a:t>Melhorar jornada e benefícios</a:t>
            </a:r>
            <a:endParaRPr lang="pt-BR" sz="20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RESPONSÁVEL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Diretoria do HE</a:t>
            </a:r>
          </a:p>
          <a:p>
            <a:r>
              <a:rPr lang="pt-BR" sz="2400" dirty="0" smtClean="0"/>
              <a:t>FAEPA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248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Categorias analisadas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8151" y="2343955"/>
            <a:ext cx="5245846" cy="414699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pt-BR" sz="2800" dirty="0" smtClean="0"/>
              <a:t>Organização do trabalho</a:t>
            </a:r>
          </a:p>
          <a:p>
            <a:r>
              <a:rPr lang="pt-BR" sz="2800" dirty="0" smtClean="0"/>
              <a:t>Relações de trabalho</a:t>
            </a:r>
          </a:p>
          <a:p>
            <a:r>
              <a:rPr lang="pt-BR" sz="2800" dirty="0" smtClean="0"/>
              <a:t>Carga de trabalho</a:t>
            </a:r>
          </a:p>
          <a:p>
            <a:r>
              <a:rPr lang="pt-BR" sz="2800" dirty="0" smtClean="0"/>
              <a:t>Ritmo de trabalho</a:t>
            </a:r>
          </a:p>
          <a:p>
            <a:r>
              <a:rPr lang="pt-BR" sz="2800" dirty="0" smtClean="0"/>
              <a:t>Jornada de trabalho</a:t>
            </a:r>
          </a:p>
          <a:p>
            <a:r>
              <a:rPr lang="pt-BR" sz="2800" dirty="0" smtClean="0"/>
              <a:t>Salários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256951" y="2331076"/>
            <a:ext cx="5245846" cy="4146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 smtClean="0"/>
              <a:t>Formas de contrato</a:t>
            </a:r>
          </a:p>
          <a:p>
            <a:r>
              <a:rPr lang="pt-BR" sz="2800" dirty="0" smtClean="0"/>
              <a:t>Rotatividade</a:t>
            </a:r>
          </a:p>
          <a:p>
            <a:r>
              <a:rPr lang="pt-BR" sz="2800" dirty="0" smtClean="0"/>
              <a:t>Formas de controle do trabalho</a:t>
            </a:r>
          </a:p>
          <a:p>
            <a:r>
              <a:rPr lang="pt-BR" sz="2800" dirty="0" smtClean="0"/>
              <a:t>Equilíbrio trabalho-vida privada</a:t>
            </a:r>
          </a:p>
          <a:p>
            <a:r>
              <a:rPr lang="pt-BR" sz="2800" dirty="0" smtClean="0"/>
              <a:t>Saúde física e psíquica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92535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Pontos positivos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4954" y="2603499"/>
            <a:ext cx="10487547" cy="357835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sz="2200" dirty="0" smtClean="0"/>
              <a:t>Ambiente de trabalho agradável, poucos conflitos</a:t>
            </a:r>
          </a:p>
          <a:p>
            <a:r>
              <a:rPr lang="pt-BR" sz="2200" dirty="0" smtClean="0"/>
              <a:t>Sentem estabilidade  no emprego </a:t>
            </a:r>
          </a:p>
          <a:p>
            <a:r>
              <a:rPr lang="pt-BR" sz="2200" dirty="0" smtClean="0"/>
              <a:t>Pouca rotatividade, que é maior entre enfermeiras</a:t>
            </a:r>
          </a:p>
          <a:p>
            <a:r>
              <a:rPr lang="pt-BR" sz="2200" dirty="0" smtClean="0"/>
              <a:t>Maioria aceita bem escala de trabalho, folgas e plantões (fácil negociação de folgas)</a:t>
            </a:r>
          </a:p>
          <a:p>
            <a:r>
              <a:rPr lang="pt-BR" sz="2200" dirty="0" smtClean="0"/>
              <a:t>Não há punição desnecessária ou injusta</a:t>
            </a:r>
          </a:p>
          <a:p>
            <a:r>
              <a:rPr lang="pt-BR" sz="2200" dirty="0" smtClean="0"/>
              <a:t>Alimentação de qualidade oferecida pelo hospital e apreciada por todos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164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8436" y="883517"/>
            <a:ext cx="9367085" cy="706964"/>
          </a:xfrm>
        </p:spPr>
        <p:txBody>
          <a:bodyPr/>
          <a:lstStyle/>
          <a:p>
            <a:r>
              <a:rPr lang="pt-BR" b="1" dirty="0" smtClean="0"/>
              <a:t>Pontos a melhorar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7383" y="2421228"/>
            <a:ext cx="11639006" cy="408260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sz="2200" dirty="0" smtClean="0"/>
              <a:t>Não tem convênio médico para os funcionários</a:t>
            </a:r>
          </a:p>
          <a:p>
            <a:r>
              <a:rPr lang="pt-BR" sz="2200" dirty="0"/>
              <a:t>A maioria dos trabalhadores se vê como trabalhando numa empresa pública, concursados e com </a:t>
            </a:r>
            <a:r>
              <a:rPr lang="pt-BR" sz="2200" dirty="0" smtClean="0"/>
              <a:t>estabilidade</a:t>
            </a:r>
            <a:endParaRPr lang="pt-BR" sz="2200" dirty="0"/>
          </a:p>
          <a:p>
            <a:r>
              <a:rPr lang="pt-BR" sz="2200" dirty="0"/>
              <a:t>Não há clareza sobre o </a:t>
            </a:r>
            <a:r>
              <a:rPr lang="pt-BR" sz="2200" dirty="0" smtClean="0"/>
              <a:t>organograma, as funções hierárquicas e o processo de trabalho de outras áreas</a:t>
            </a:r>
          </a:p>
          <a:p>
            <a:r>
              <a:rPr lang="pt-BR" sz="2200" dirty="0" smtClean="0"/>
              <a:t>Não tem plano de carreira = falta de perspectiva de crescimento = desmotivação</a:t>
            </a:r>
          </a:p>
          <a:p>
            <a:r>
              <a:rPr lang="pt-BR" sz="2200" dirty="0" smtClean="0"/>
              <a:t>Não se tem clareza de como funciona o banco de horas - alguns não conseguem compensar as horas do banco de horas</a:t>
            </a:r>
          </a:p>
          <a:p>
            <a:r>
              <a:rPr lang="pt-BR" sz="2200" dirty="0" smtClean="0"/>
              <a:t>Não se tem conhecimento de seus sindicatos (que são ausentes)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214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Pontos a melhorar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9549" y="2511381"/>
            <a:ext cx="11140226" cy="394093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pt-BR" sz="2200" dirty="0" smtClean="0"/>
              <a:t>Maioria </a:t>
            </a:r>
            <a:r>
              <a:rPr lang="pt-BR" sz="2200" dirty="0"/>
              <a:t>sente falta de </a:t>
            </a:r>
            <a:r>
              <a:rPr lang="pt-BR" sz="2200" i="1" dirty="0"/>
              <a:t>feedback</a:t>
            </a:r>
            <a:r>
              <a:rPr lang="pt-BR" sz="2200" dirty="0"/>
              <a:t> dos superiores sobre seu trabalho; falta supervisão e avaliação</a:t>
            </a:r>
          </a:p>
          <a:p>
            <a:r>
              <a:rPr lang="pt-BR" sz="2200" dirty="0"/>
              <a:t>Maioria sente falta de políticas de QVT (Qualidade de Vida no Trabalho)e de área de descanso</a:t>
            </a:r>
          </a:p>
          <a:p>
            <a:r>
              <a:rPr lang="pt-BR" sz="2200" dirty="0"/>
              <a:t>PIN (Plano de Incentivo) não é </a:t>
            </a:r>
            <a:r>
              <a:rPr lang="pt-BR" sz="2200" dirty="0" smtClean="0"/>
              <a:t>reajustado (alguns reclamaram de salários baixos)</a:t>
            </a:r>
            <a:endParaRPr lang="pt-BR" sz="2200" dirty="0"/>
          </a:p>
          <a:p>
            <a:r>
              <a:rPr lang="pt-BR" sz="2200" dirty="0" smtClean="0"/>
              <a:t>Sentem </a:t>
            </a:r>
            <a:r>
              <a:rPr lang="pt-BR" sz="2200" dirty="0"/>
              <a:t>falta de cursos, palestras, </a:t>
            </a:r>
            <a:r>
              <a:rPr lang="pt-BR" sz="2200" dirty="0" smtClean="0"/>
              <a:t>atualização, treinamento</a:t>
            </a:r>
          </a:p>
          <a:p>
            <a:r>
              <a:rPr lang="pt-BR" sz="2200" dirty="0" smtClean="0"/>
              <a:t>Alguns percebem desvio de função</a:t>
            </a:r>
          </a:p>
          <a:p>
            <a:r>
              <a:rPr lang="pt-BR" sz="2200" dirty="0" smtClean="0"/>
              <a:t>Alguns reclamaram de acúmulo de tarefas e sobrecarga de trabalho</a:t>
            </a:r>
          </a:p>
          <a:p>
            <a:r>
              <a:rPr lang="pt-BR" sz="2200" dirty="0" smtClean="0"/>
              <a:t>Maioria reclama de relação difícil com os médicos</a:t>
            </a:r>
          </a:p>
          <a:p>
            <a:r>
              <a:rPr lang="pt-BR" sz="2200" dirty="0" smtClean="0"/>
              <a:t>Estrutura para receber detentos</a:t>
            </a:r>
            <a:endParaRPr lang="pt-BR" sz="22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994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Pontos a melhorar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9549" y="2511381"/>
            <a:ext cx="11140226" cy="394093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sz="2200" dirty="0" smtClean="0"/>
              <a:t>Alguns mencionam vantagens de se trabalhar no HC </a:t>
            </a:r>
          </a:p>
          <a:p>
            <a:r>
              <a:rPr lang="pt-BR" sz="2200" dirty="0" smtClean="0"/>
              <a:t>Algumas salas de trabalho são pequenas, sem janela, lotadas</a:t>
            </a:r>
          </a:p>
          <a:p>
            <a:r>
              <a:rPr lang="pt-BR" sz="2200" dirty="0" smtClean="0"/>
              <a:t>Muitos trabalhadores de hospitais precisam ter uma segunda fonte de renda = cansaço</a:t>
            </a:r>
          </a:p>
          <a:p>
            <a:r>
              <a:rPr lang="pt-BR" sz="2200" dirty="0" smtClean="0"/>
              <a:t>Nem todos os conflitos são bem geridos</a:t>
            </a:r>
          </a:p>
          <a:p>
            <a:r>
              <a:rPr lang="pt-BR" sz="2200" dirty="0" smtClean="0"/>
              <a:t>Falta autonomia em relação à FAEPA (decide tudo)</a:t>
            </a:r>
          </a:p>
          <a:p>
            <a:endParaRPr lang="pt-BR" sz="2200" dirty="0" smtClean="0"/>
          </a:p>
          <a:p>
            <a:endParaRPr lang="pt-BR" sz="22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994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PROBLEMA	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pt-BR" sz="2400" dirty="0"/>
              <a:t>Não tem convênio médico para os funcionários</a:t>
            </a: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SUGESTÃO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Fornecer convênio médico aos funcionários</a:t>
            </a:r>
          </a:p>
          <a:p>
            <a:r>
              <a:rPr lang="pt-BR" sz="2000" dirty="0" smtClean="0"/>
              <a:t>Estabelecer regulamentação para atendimento aos funcionários no próprio hospital</a:t>
            </a:r>
            <a:endParaRPr lang="pt-BR" sz="20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RESPONSÁVEL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Diretoria do HE</a:t>
            </a:r>
          </a:p>
          <a:p>
            <a:r>
              <a:rPr lang="pt-BR" sz="2400" dirty="0" smtClean="0"/>
              <a:t>Setor de RH do HE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7102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PROBLEMA	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pt-BR" sz="2000" dirty="0"/>
              <a:t>Não há clareza sobre o </a:t>
            </a:r>
            <a:r>
              <a:rPr lang="pt-BR" sz="2000" dirty="0" smtClean="0"/>
              <a:t>organograma, </a:t>
            </a:r>
            <a:r>
              <a:rPr lang="pt-BR" sz="2000" dirty="0"/>
              <a:t>as funções hierárquicas </a:t>
            </a:r>
            <a:r>
              <a:rPr lang="pt-BR" sz="2000" dirty="0" smtClean="0"/>
              <a:t>e o </a:t>
            </a:r>
            <a:r>
              <a:rPr lang="pt-BR" sz="2000" dirty="0"/>
              <a:t>processo de </a:t>
            </a:r>
            <a:r>
              <a:rPr lang="pt-BR" sz="2000" dirty="0" smtClean="0"/>
              <a:t>trabalho de todas as áreas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SUGESTÃO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220490" cy="3064282"/>
          </a:xfrm>
        </p:spPr>
        <p:txBody>
          <a:bodyPr>
            <a:noAutofit/>
          </a:bodyPr>
          <a:lstStyle/>
          <a:p>
            <a:r>
              <a:rPr lang="pt-BR" sz="2000" dirty="0" smtClean="0"/>
              <a:t>Colocar o organograma da área em todas as salas e um geral no </a:t>
            </a:r>
            <a:r>
              <a:rPr lang="pt-BR" sz="2000" dirty="0" smtClean="0"/>
              <a:t>refeitório e na sala de descanso</a:t>
            </a:r>
            <a:endParaRPr lang="pt-BR" sz="2000" dirty="0" smtClean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RESPONSÁVEL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Diretoria do HE</a:t>
            </a:r>
          </a:p>
          <a:p>
            <a:r>
              <a:rPr lang="pt-BR" sz="2400" dirty="0" smtClean="0"/>
              <a:t>Gerência administrativa do HE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3765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 - Sala da Diretoria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232</TotalTime>
  <Words>1226</Words>
  <Application>Microsoft Office PowerPoint</Application>
  <PresentationFormat>Personalizar</PresentationFormat>
  <Paragraphs>217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Íon - Sala da Diretoria</vt:lpstr>
      <vt:lpstr>Síntese do diagnóstico com trabalhadores do Hospital Estadual (HE)</vt:lpstr>
      <vt:lpstr>Trabalhadores entrevistados</vt:lpstr>
      <vt:lpstr>Categorias analisadas</vt:lpstr>
      <vt:lpstr>Pontos positivos </vt:lpstr>
      <vt:lpstr>Pontos a melhorar</vt:lpstr>
      <vt:lpstr>Pontos a melhorar</vt:lpstr>
      <vt:lpstr>Pontos a melhorar</vt:lpstr>
      <vt:lpstr>SUGESTÕES</vt:lpstr>
      <vt:lpstr>SUGESTÕES</vt:lpstr>
      <vt:lpstr>SUGESTÕES</vt:lpstr>
      <vt:lpstr>SUGESTÕES</vt:lpstr>
      <vt:lpstr>SUGESTÕES</vt:lpstr>
      <vt:lpstr>SUGESTÕES</vt:lpstr>
      <vt:lpstr>SUGESTÕES</vt:lpstr>
      <vt:lpstr>SUGESTÕES</vt:lpstr>
      <vt:lpstr>SUGESTÕES</vt:lpstr>
      <vt:lpstr>SUGESTÕES</vt:lpstr>
      <vt:lpstr>SUGESTÕES</vt:lpstr>
      <vt:lpstr>SUGESTÕES</vt:lpstr>
      <vt:lpstr>SUGESTÕES</vt:lpstr>
      <vt:lpstr>SUGESTÕES</vt:lpstr>
      <vt:lpstr>SUGESTÕES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Síntese do diagnóstico com trabalhadores da Mater</dc:title>
  <dc:creator>Valquiria Padilha</dc:creator>
  <cp:lastModifiedBy>Janaina de Moura Engracia Giraldi</cp:lastModifiedBy>
  <cp:revision>33</cp:revision>
  <dcterms:created xsi:type="dcterms:W3CDTF">2015-05-13T19:43:02Z</dcterms:created>
  <dcterms:modified xsi:type="dcterms:W3CDTF">2015-06-12T13:57:21Z</dcterms:modified>
</cp:coreProperties>
</file>