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 id="2147483683" r:id="rId3"/>
  </p:sldMasterIdLst>
  <p:notesMasterIdLst>
    <p:notesMasterId r:id="rId69"/>
  </p:notesMasterIdLst>
  <p:sldIdLst>
    <p:sldId id="321" r:id="rId4"/>
    <p:sldId id="322" r:id="rId5"/>
    <p:sldId id="257" r:id="rId6"/>
    <p:sldId id="258" r:id="rId7"/>
    <p:sldId id="259" r:id="rId8"/>
    <p:sldId id="260" r:id="rId9"/>
    <p:sldId id="261" r:id="rId10"/>
    <p:sldId id="262" r:id="rId11"/>
    <p:sldId id="319" r:id="rId12"/>
    <p:sldId id="263" r:id="rId13"/>
    <p:sldId id="264" r:id="rId14"/>
    <p:sldId id="265" r:id="rId15"/>
    <p:sldId id="266" r:id="rId16"/>
    <p:sldId id="267" r:id="rId17"/>
    <p:sldId id="315" r:id="rId18"/>
    <p:sldId id="316" r:id="rId19"/>
    <p:sldId id="317" r:id="rId20"/>
    <p:sldId id="318"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Lst>
  <p:sldSz cx="9144000" cy="6858000" type="screen4x3"/>
  <p:notesSz cx="6858000" cy="9144000"/>
  <p:embeddedFontLst>
    <p:embeddedFont>
      <p:font typeface="Arial Narrow" panose="020B0606020202030204" pitchFamily="34" charset="0"/>
      <p:regular r:id="rId70"/>
      <p:bold r:id="rId71"/>
      <p:italic r:id="rId72"/>
      <p:boldItalic r:id="rId73"/>
    </p:embeddedFont>
    <p:embeddedFont>
      <p:font typeface="Calibri" panose="020F0502020204030204" pitchFamily="3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7.fntdata"/><Relationship Id="rId7" Type="http://schemas.openxmlformats.org/officeDocument/2006/relationships/slide" Target="slides/slide4.xml"/><Relationship Id="rId71"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9026A0AA-7A36-4CC4-84CB-5D3B6E9F307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167CB696-6355-4139-B346-741C0186981B}"/>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Origins of human AIDS viruses. Old World monkeys are naturally infected with more than 40 different lentiviruses, termed simian immunodeficiency viruses (SIVs) with a suffix to denote their primate species of origin (e.g., SIVsmm from sooty mangabeys). Several of these SIVs have crossed the species barrier to great apes and humans, generating new pathogens (see text for details). Known examples of cross-species transmissions, as well as the resulting viruses, are highlighted in 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39083D5-DCF3-4C60-8131-8C4E7E95EF34}"/>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06AF88A3-603B-4AB4-9E93-AFB6599AE524}"/>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HIV-1 origins. The phylogenetic relationships of representative SIVcpz, HIV-1, and SIVgor strains are shown for a region of the viral pol gene (HIV-1/HXB2 coordinates 3887–4778). SIVcpz and SIVgor sequences are shown in black and green, respectively. The four groups of HIV-1, each of which represents an independent cross-species transmission, are shown in different colors. Black circles indicate the four branches where cross-species transmission-to-humans has occurred. White circles indicate two possible alternative branches on which chimpanzee-to-gorilla transmission occurred. Brackets at the right denote SIVcpz from P. t. troglodytes (SIVcpzPtt) and P. t. schweinfurthii (SIVcpzPts), respectively. The phylogenetic tree was estimated using maximum likelihood methods (Guindon and Gascuel 2003). The scale bar represents 0.05 nucleotide substitutions per site.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18D3A46-A9D0-4681-A75D-68D4C39D4381}"/>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63B4D07B-31B0-4447-813F-C6191171D2F1}"/>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Phylogeny of lentiviruses. The evolutionary relationships among Pol sequences (∼ 770 amino acids) derived from various mammalian lentiviruses; host species are indicated at the right. Exogenous viruses are depicted in black, with HIV-1, HIV-2, and SIVmac highlighted in red; endogenous viruses are shown in purple. The phylogenetic tree was estimated using maximum likelihood methods (Guindon and Gascuel 2003). The scale bar represents 0.10 amino acid replacements per site.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205E185E-1524-431C-8538-92899958D82E}"/>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pt-BR"/>
          </a:p>
        </p:txBody>
      </p:sp>
      <p:sp>
        <p:nvSpPr>
          <p:cNvPr id="4098" name="Text Box 2">
            <a:extLst>
              <a:ext uri="{FF2B5EF4-FFF2-40B4-BE49-F238E27FC236}">
                <a16:creationId xmlns:a16="http://schemas.microsoft.com/office/drawing/2014/main" id="{09418AD5-7329-40ED-8543-12E34BED682F}"/>
              </a:ext>
            </a:extLst>
          </p:cNvPr>
          <p:cNvSpPr txBox="1">
            <a:spLocks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pt-BR">
                <a:latin typeface="Arial" panose="020B0604020202020204" pitchFamily="34" charset="0"/>
                <a:cs typeface="msgothic" charset="0"/>
              </a:rPr>
              <a:t>HIV-2 origins. The phylogenetic relationships of representative SIVsmm and HIV-2 strains are shown for a region of the viral gag gene (SIVmac239 coordinates 1191–1921). SIVsmm and SIVmac are shown in black; the eight groups of HIV-2, each of which represents an independent cross-species transmission, are shown in different colors. The phylogenetic tree was estimated using maximum likelihood methods (Guindon and Gascuel 2003). The scale bar represents 0.05 nucleotide substitutions per site.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3:notes"/>
          <p:cNvSpPr txBox="1"/>
          <p:nvPr/>
        </p:nvSpPr>
        <p:spPr>
          <a:xfrm>
            <a:off x="1400736" y="914977"/>
            <a:ext cx="4055129" cy="3134591"/>
          </a:xfrm>
          <a:prstGeom prst="rect">
            <a:avLst/>
          </a:prstGeom>
          <a:solidFill>
            <a:srgbClr val="FFFFFF"/>
          </a:solidFill>
          <a:ln w="9525" cap="flat" cmpd="sng">
            <a:solidFill>
              <a:srgbClr val="000000"/>
            </a:solidFill>
            <a:prstDash val="solid"/>
            <a:miter lim="800000"/>
            <a:headEnd type="none" w="sm" len="sm"/>
            <a:tailEnd type="none" w="sm" len="sm"/>
          </a:ln>
        </p:spPr>
        <p:txBody>
          <a:bodyPr spcFirstLastPara="1" wrap="square" lIns="82050" tIns="41025" rIns="82050" bIns="410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13:notes"/>
          <p:cNvSpPr txBox="1">
            <a:spLocks noGrp="1"/>
          </p:cNvSpPr>
          <p:nvPr>
            <p:ph type="body" idx="1"/>
          </p:nvPr>
        </p:nvSpPr>
        <p:spPr>
          <a:xfrm>
            <a:off x="1046350" y="4352637"/>
            <a:ext cx="4770904" cy="3478068"/>
          </a:xfrm>
          <a:prstGeom prst="rect">
            <a:avLst/>
          </a:prstGeom>
          <a:noFill/>
          <a:ln>
            <a:noFill/>
          </a:ln>
        </p:spPr>
        <p:txBody>
          <a:bodyPr spcFirstLastPara="1" wrap="square" lIns="0" tIns="0" rIns="0" bIns="0" anchor="t" anchorCtr="0">
            <a:noAutofit/>
          </a:bodyPr>
          <a:lstStyle/>
          <a:p>
            <a:pPr marL="76930" lvl="0" indent="-76930" algn="l" rtl="0">
              <a:lnSpc>
                <a:spcPct val="93000"/>
              </a:lnSpc>
              <a:spcBef>
                <a:spcPts val="0"/>
              </a:spcBef>
              <a:spcAft>
                <a:spcPts val="0"/>
              </a:spcAft>
              <a:buNone/>
            </a:pPr>
            <a:r>
              <a:rPr lang="en-US">
                <a:latin typeface="Arial"/>
                <a:ea typeface="Arial"/>
                <a:cs typeface="Arial"/>
                <a:sym typeface="Arial"/>
              </a:rPr>
              <a:t>Phylogenetic tree derived from nucleotide alignment of genome sequences. HIV-1 group M is represented by single sequences for each subtype A through H; group N and group O are each represented by 5 sequences, with isolates YBF30, ANT70, and MVP5180 indicated, and SIVgor is represented by 3 sequences, CP684, CP2135, and CP2139. The alignment consisted of 7,509 nucleotides after gaps were stripped. Reproducibilities of key nodes are shown as percentages.</a:t>
            </a:r>
            <a:endParaRPr/>
          </a:p>
        </p:txBody>
      </p:sp>
      <p:sp>
        <p:nvSpPr>
          <p:cNvPr id="305" name="Google Shape;305;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0" name="Google Shape;36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2" name="Google Shape;45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4" name="Google Shape;554;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7" name="Google Shape;597;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sp>
        <p:nvSpPr>
          <p:cNvPr id="92" name="Google Shape;92;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914400" y="1889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2" name="Google Shape;102;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722489" y="4406901"/>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722489"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Arial"/>
              <a:buNone/>
              <a:defRPr sz="2000"/>
            </a:lvl1pPr>
            <a:lvl2pPr marL="914400" lvl="1" indent="-228600" algn="l">
              <a:spcBef>
                <a:spcPts val="360"/>
              </a:spcBef>
              <a:spcAft>
                <a:spcPts val="0"/>
              </a:spcAft>
              <a:buClr>
                <a:schemeClr val="dk1"/>
              </a:buClr>
              <a:buSzPts val="1800"/>
              <a:buFont typeface="Arial"/>
              <a:buNone/>
              <a:defRPr sz="1800"/>
            </a:lvl2pPr>
            <a:lvl3pPr marL="1371600" lvl="2" indent="-228600" algn="l">
              <a:spcBef>
                <a:spcPts val="320"/>
              </a:spcBef>
              <a:spcAft>
                <a:spcPts val="0"/>
              </a:spcAft>
              <a:buClr>
                <a:schemeClr val="dk1"/>
              </a:buClr>
              <a:buSzPts val="1600"/>
              <a:buFont typeface="Arial"/>
              <a:buNone/>
              <a:defRPr sz="1600"/>
            </a:lvl3pPr>
            <a:lvl4pPr marL="1828800" lvl="3" indent="-228600" algn="l">
              <a:spcBef>
                <a:spcPts val="280"/>
              </a:spcBef>
              <a:spcAft>
                <a:spcPts val="0"/>
              </a:spcAft>
              <a:buClr>
                <a:schemeClr val="dk1"/>
              </a:buClr>
              <a:buSzPts val="1400"/>
              <a:buFont typeface="Arial"/>
              <a:buNone/>
              <a:defRPr sz="1400"/>
            </a:lvl4pPr>
            <a:lvl5pPr marL="2286000" lvl="4" indent="-228600" algn="l">
              <a:spcBef>
                <a:spcPts val="280"/>
              </a:spcBef>
              <a:spcAft>
                <a:spcPts val="0"/>
              </a:spcAft>
              <a:buClr>
                <a:schemeClr val="dk1"/>
              </a:buClr>
              <a:buSzPts val="1400"/>
              <a:buFont typeface="Arial"/>
              <a:buNone/>
              <a:defRPr sz="1400"/>
            </a:lvl5pPr>
            <a:lvl6pPr marL="2743200" lvl="5" indent="-228600" algn="l">
              <a:spcBef>
                <a:spcPts val="280"/>
              </a:spcBef>
              <a:spcAft>
                <a:spcPts val="0"/>
              </a:spcAft>
              <a:buClr>
                <a:schemeClr val="dk1"/>
              </a:buClr>
              <a:buSzPts val="1400"/>
              <a:buFont typeface="Arial"/>
              <a:buNone/>
              <a:defRPr sz="1400"/>
            </a:lvl6pPr>
            <a:lvl7pPr marL="3200400" lvl="6" indent="-228600" algn="l">
              <a:spcBef>
                <a:spcPts val="280"/>
              </a:spcBef>
              <a:spcAft>
                <a:spcPts val="0"/>
              </a:spcAft>
              <a:buClr>
                <a:schemeClr val="dk1"/>
              </a:buClr>
              <a:buSzPts val="1400"/>
              <a:buFont typeface="Arial"/>
              <a:buNone/>
              <a:defRPr sz="1400"/>
            </a:lvl7pPr>
            <a:lvl8pPr marL="3657600" lvl="7" indent="-228600" algn="l">
              <a:spcBef>
                <a:spcPts val="280"/>
              </a:spcBef>
              <a:spcAft>
                <a:spcPts val="0"/>
              </a:spcAft>
              <a:buClr>
                <a:schemeClr val="dk1"/>
              </a:buClr>
              <a:buSzPts val="1400"/>
              <a:buFont typeface="Arial"/>
              <a:buNone/>
              <a:defRPr sz="1400"/>
            </a:lvl8pPr>
            <a:lvl9pPr marL="4114800" lvl="8" indent="-228600" algn="l">
              <a:spcBef>
                <a:spcPts val="280"/>
              </a:spcBef>
              <a:spcAft>
                <a:spcPts val="0"/>
              </a:spcAft>
              <a:buClr>
                <a:schemeClr val="dk1"/>
              </a:buClr>
              <a:buSzPts val="1400"/>
              <a:buFont typeface="Arial"/>
              <a:buNone/>
              <a:defRPr sz="1400"/>
            </a:lvl9pPr>
          </a:lstStyle>
          <a:p>
            <a:endParaRPr/>
          </a:p>
        </p:txBody>
      </p:sp>
      <p:sp>
        <p:nvSpPr>
          <p:cNvPr id="107" name="Google Shape;10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914400" y="1889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1" name="Google Shape;111;p18"/>
          <p:cNvSpPr txBox="1">
            <a:spLocks noGrp="1"/>
          </p:cNvSpPr>
          <p:nvPr>
            <p:ph type="body" idx="1"/>
          </p:nvPr>
        </p:nvSpPr>
        <p:spPr>
          <a:xfrm>
            <a:off x="457200" y="1600201"/>
            <a:ext cx="4047067"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12" name="Google Shape;112;p18"/>
          <p:cNvSpPr txBox="1">
            <a:spLocks noGrp="1"/>
          </p:cNvSpPr>
          <p:nvPr>
            <p:ph type="body" idx="2"/>
          </p:nvPr>
        </p:nvSpPr>
        <p:spPr>
          <a:xfrm>
            <a:off x="4639733" y="1600201"/>
            <a:ext cx="4047067"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Arial"/>
              <a:buChar char="•"/>
              <a:defRPr sz="2800"/>
            </a:lvl1pPr>
            <a:lvl2pPr marL="914400" lvl="1" indent="-381000" algn="l">
              <a:spcBef>
                <a:spcPts val="480"/>
              </a:spcBef>
              <a:spcAft>
                <a:spcPts val="0"/>
              </a:spcAft>
              <a:buClr>
                <a:schemeClr val="dk1"/>
              </a:buClr>
              <a:buSzPts val="2400"/>
              <a:buFont typeface="Arial"/>
              <a:buChar char="–"/>
              <a:defRPr sz="2400"/>
            </a:lvl2pPr>
            <a:lvl3pPr marL="1371600" lvl="2" indent="-355600" algn="l">
              <a:spcBef>
                <a:spcPts val="400"/>
              </a:spcBef>
              <a:spcAft>
                <a:spcPts val="0"/>
              </a:spcAft>
              <a:buClr>
                <a:schemeClr val="dk1"/>
              </a:buClr>
              <a:buSzPts val="2000"/>
              <a:buFont typeface="Arial"/>
              <a:buChar char="•"/>
              <a:defRPr sz="2000"/>
            </a:lvl3pPr>
            <a:lvl4pPr marL="1828800" lvl="3" indent="-342900" algn="l">
              <a:spcBef>
                <a:spcPts val="360"/>
              </a:spcBef>
              <a:spcAft>
                <a:spcPts val="0"/>
              </a:spcAft>
              <a:buClr>
                <a:schemeClr val="dk1"/>
              </a:buClr>
              <a:buSzPts val="1800"/>
              <a:buFont typeface="Arial"/>
              <a:buChar char="–"/>
              <a:defRPr sz="1800"/>
            </a:lvl4pPr>
            <a:lvl5pPr marL="2286000" lvl="4" indent="-342900" algn="l">
              <a:spcBef>
                <a:spcPts val="360"/>
              </a:spcBef>
              <a:spcAft>
                <a:spcPts val="0"/>
              </a:spcAft>
              <a:buClr>
                <a:schemeClr val="dk1"/>
              </a:buClr>
              <a:buSzPts val="1800"/>
              <a:buFont typeface="Arial"/>
              <a:buChar char="»"/>
              <a:defRPr sz="1800"/>
            </a:lvl5pPr>
            <a:lvl6pPr marL="2743200" lvl="5" indent="-342900" algn="l">
              <a:spcBef>
                <a:spcPts val="360"/>
              </a:spcBef>
              <a:spcAft>
                <a:spcPts val="0"/>
              </a:spcAft>
              <a:buClr>
                <a:schemeClr val="dk1"/>
              </a:buClr>
              <a:buSzPts val="1800"/>
              <a:buFont typeface="Arial"/>
              <a:buChar char="»"/>
              <a:defRPr sz="1800"/>
            </a:lvl6pPr>
            <a:lvl7pPr marL="3200400" lvl="6" indent="-342900" algn="l">
              <a:spcBef>
                <a:spcPts val="360"/>
              </a:spcBef>
              <a:spcAft>
                <a:spcPts val="0"/>
              </a:spcAft>
              <a:buClr>
                <a:schemeClr val="dk1"/>
              </a:buClr>
              <a:buSzPts val="1800"/>
              <a:buFont typeface="Arial"/>
              <a:buChar char="»"/>
              <a:defRPr sz="1800"/>
            </a:lvl7pPr>
            <a:lvl8pPr marL="3657600" lvl="7" indent="-342900" algn="l">
              <a:spcBef>
                <a:spcPts val="360"/>
              </a:spcBef>
              <a:spcAft>
                <a:spcPts val="0"/>
              </a:spcAft>
              <a:buClr>
                <a:schemeClr val="dk1"/>
              </a:buClr>
              <a:buSzPts val="1800"/>
              <a:buFont typeface="Arial"/>
              <a:buChar char="»"/>
              <a:defRPr sz="1800"/>
            </a:lvl8pPr>
            <a:lvl9pPr marL="4114800" lvl="8" indent="-342900" algn="l">
              <a:spcBef>
                <a:spcPts val="360"/>
              </a:spcBef>
              <a:spcAft>
                <a:spcPts val="0"/>
              </a:spcAft>
              <a:buClr>
                <a:schemeClr val="dk1"/>
              </a:buClr>
              <a:buSzPts val="1800"/>
              <a:buFont typeface="Arial"/>
              <a:buChar char="»"/>
              <a:defRPr sz="1800"/>
            </a:lvl9pPr>
          </a:lstStyle>
          <a:p>
            <a:endParaRPr/>
          </a:p>
        </p:txBody>
      </p:sp>
      <p:sp>
        <p:nvSpPr>
          <p:cNvPr id="113" name="Google Shape;113;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457200" y="1535113"/>
            <a:ext cx="4040012"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18" name="Google Shape;118;p19"/>
          <p:cNvSpPr txBox="1">
            <a:spLocks noGrp="1"/>
          </p:cNvSpPr>
          <p:nvPr>
            <p:ph type="body" idx="2"/>
          </p:nvPr>
        </p:nvSpPr>
        <p:spPr>
          <a:xfrm>
            <a:off x="457200" y="2174875"/>
            <a:ext cx="404001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19" name="Google Shape;119;p19"/>
          <p:cNvSpPr txBox="1">
            <a:spLocks noGrp="1"/>
          </p:cNvSpPr>
          <p:nvPr>
            <p:ph type="body" idx="3"/>
          </p:nvPr>
        </p:nvSpPr>
        <p:spPr>
          <a:xfrm>
            <a:off x="4645378" y="1535113"/>
            <a:ext cx="4041422"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Arial"/>
              <a:buNone/>
              <a:defRPr sz="2400" b="1"/>
            </a:lvl1pPr>
            <a:lvl2pPr marL="914400" lvl="1" indent="-228600" algn="l">
              <a:spcBef>
                <a:spcPts val="400"/>
              </a:spcBef>
              <a:spcAft>
                <a:spcPts val="0"/>
              </a:spcAft>
              <a:buClr>
                <a:schemeClr val="dk1"/>
              </a:buClr>
              <a:buSzPts val="2000"/>
              <a:buFont typeface="Arial"/>
              <a:buNone/>
              <a:defRPr sz="2000" b="1"/>
            </a:lvl2pPr>
            <a:lvl3pPr marL="1371600" lvl="2" indent="-228600" algn="l">
              <a:spcBef>
                <a:spcPts val="360"/>
              </a:spcBef>
              <a:spcAft>
                <a:spcPts val="0"/>
              </a:spcAft>
              <a:buClr>
                <a:schemeClr val="dk1"/>
              </a:buClr>
              <a:buSzPts val="1800"/>
              <a:buFont typeface="Arial"/>
              <a:buNone/>
              <a:defRPr sz="1800" b="1"/>
            </a:lvl3pPr>
            <a:lvl4pPr marL="1828800" lvl="3" indent="-228600" algn="l">
              <a:spcBef>
                <a:spcPts val="320"/>
              </a:spcBef>
              <a:spcAft>
                <a:spcPts val="0"/>
              </a:spcAft>
              <a:buClr>
                <a:schemeClr val="dk1"/>
              </a:buClr>
              <a:buSzPts val="1600"/>
              <a:buFont typeface="Arial"/>
              <a:buNone/>
              <a:defRPr sz="1600" b="1"/>
            </a:lvl4pPr>
            <a:lvl5pPr marL="2286000" lvl="4" indent="-228600" algn="l">
              <a:spcBef>
                <a:spcPts val="320"/>
              </a:spcBef>
              <a:spcAft>
                <a:spcPts val="0"/>
              </a:spcAft>
              <a:buClr>
                <a:schemeClr val="dk1"/>
              </a:buClr>
              <a:buSzPts val="1600"/>
              <a:buFont typeface="Arial"/>
              <a:buNone/>
              <a:defRPr sz="1600" b="1"/>
            </a:lvl5pPr>
            <a:lvl6pPr marL="2743200" lvl="5" indent="-228600" algn="l">
              <a:spcBef>
                <a:spcPts val="320"/>
              </a:spcBef>
              <a:spcAft>
                <a:spcPts val="0"/>
              </a:spcAft>
              <a:buClr>
                <a:schemeClr val="dk1"/>
              </a:buClr>
              <a:buSzPts val="1600"/>
              <a:buFont typeface="Arial"/>
              <a:buNone/>
              <a:defRPr sz="1600" b="1"/>
            </a:lvl6pPr>
            <a:lvl7pPr marL="3200400" lvl="6" indent="-228600" algn="l">
              <a:spcBef>
                <a:spcPts val="320"/>
              </a:spcBef>
              <a:spcAft>
                <a:spcPts val="0"/>
              </a:spcAft>
              <a:buClr>
                <a:schemeClr val="dk1"/>
              </a:buClr>
              <a:buSzPts val="1600"/>
              <a:buFont typeface="Arial"/>
              <a:buNone/>
              <a:defRPr sz="1600" b="1"/>
            </a:lvl7pPr>
            <a:lvl8pPr marL="3657600" lvl="7" indent="-228600" algn="l">
              <a:spcBef>
                <a:spcPts val="320"/>
              </a:spcBef>
              <a:spcAft>
                <a:spcPts val="0"/>
              </a:spcAft>
              <a:buClr>
                <a:schemeClr val="dk1"/>
              </a:buClr>
              <a:buSzPts val="1600"/>
              <a:buFont typeface="Arial"/>
              <a:buNone/>
              <a:defRPr sz="1600" b="1"/>
            </a:lvl8pPr>
            <a:lvl9pPr marL="4114800" lvl="8" indent="-228600" algn="l">
              <a:spcBef>
                <a:spcPts val="320"/>
              </a:spcBef>
              <a:spcAft>
                <a:spcPts val="0"/>
              </a:spcAft>
              <a:buClr>
                <a:schemeClr val="dk1"/>
              </a:buClr>
              <a:buSzPts val="1600"/>
              <a:buFont typeface="Arial"/>
              <a:buNone/>
              <a:defRPr sz="1600" b="1"/>
            </a:lvl9pPr>
          </a:lstStyle>
          <a:p>
            <a:endParaRPr/>
          </a:p>
        </p:txBody>
      </p:sp>
      <p:sp>
        <p:nvSpPr>
          <p:cNvPr id="120" name="Google Shape;120;p19"/>
          <p:cNvSpPr txBox="1">
            <a:spLocks noGrp="1"/>
          </p:cNvSpPr>
          <p:nvPr>
            <p:ph type="body" idx="4"/>
          </p:nvPr>
        </p:nvSpPr>
        <p:spPr>
          <a:xfrm>
            <a:off x="4645378" y="2174875"/>
            <a:ext cx="404142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Arial"/>
              <a:buChar char="•"/>
              <a:defRPr sz="2400"/>
            </a:lvl1pPr>
            <a:lvl2pPr marL="914400" lvl="1" indent="-355600" algn="l">
              <a:spcBef>
                <a:spcPts val="400"/>
              </a:spcBef>
              <a:spcAft>
                <a:spcPts val="0"/>
              </a:spcAft>
              <a:buClr>
                <a:schemeClr val="dk1"/>
              </a:buClr>
              <a:buSzPts val="2000"/>
              <a:buFont typeface="Arial"/>
              <a:buChar char="–"/>
              <a:defRPr sz="2000"/>
            </a:lvl2pPr>
            <a:lvl3pPr marL="1371600" lvl="2" indent="-342900" algn="l">
              <a:spcBef>
                <a:spcPts val="360"/>
              </a:spcBef>
              <a:spcAft>
                <a:spcPts val="0"/>
              </a:spcAft>
              <a:buClr>
                <a:schemeClr val="dk1"/>
              </a:buClr>
              <a:buSzPts val="1800"/>
              <a:buFont typeface="Arial"/>
              <a:buChar char="•"/>
              <a:defRPr sz="1800"/>
            </a:lvl3pPr>
            <a:lvl4pPr marL="1828800" lvl="3" indent="-330200" algn="l">
              <a:spcBef>
                <a:spcPts val="320"/>
              </a:spcBef>
              <a:spcAft>
                <a:spcPts val="0"/>
              </a:spcAft>
              <a:buClr>
                <a:schemeClr val="dk1"/>
              </a:buClr>
              <a:buSzPts val="1600"/>
              <a:buFont typeface="Arial"/>
              <a:buChar char="–"/>
              <a:defRPr sz="1600"/>
            </a:lvl4pPr>
            <a:lvl5pPr marL="2286000" lvl="4" indent="-330200" algn="l">
              <a:spcBef>
                <a:spcPts val="320"/>
              </a:spcBef>
              <a:spcAft>
                <a:spcPts val="0"/>
              </a:spcAft>
              <a:buClr>
                <a:schemeClr val="dk1"/>
              </a:buClr>
              <a:buSzPts val="1600"/>
              <a:buFont typeface="Arial"/>
              <a:buChar char="»"/>
              <a:defRPr sz="1600"/>
            </a:lvl5pPr>
            <a:lvl6pPr marL="2743200" lvl="5" indent="-330200" algn="l">
              <a:spcBef>
                <a:spcPts val="320"/>
              </a:spcBef>
              <a:spcAft>
                <a:spcPts val="0"/>
              </a:spcAft>
              <a:buClr>
                <a:schemeClr val="dk1"/>
              </a:buClr>
              <a:buSzPts val="1600"/>
              <a:buFont typeface="Arial"/>
              <a:buChar char="»"/>
              <a:defRPr sz="1600"/>
            </a:lvl6pPr>
            <a:lvl7pPr marL="3200400" lvl="6" indent="-330200" algn="l">
              <a:spcBef>
                <a:spcPts val="320"/>
              </a:spcBef>
              <a:spcAft>
                <a:spcPts val="0"/>
              </a:spcAft>
              <a:buClr>
                <a:schemeClr val="dk1"/>
              </a:buClr>
              <a:buSzPts val="1600"/>
              <a:buFont typeface="Arial"/>
              <a:buChar char="»"/>
              <a:defRPr sz="1600"/>
            </a:lvl7pPr>
            <a:lvl8pPr marL="3657600" lvl="7" indent="-330200" algn="l">
              <a:spcBef>
                <a:spcPts val="320"/>
              </a:spcBef>
              <a:spcAft>
                <a:spcPts val="0"/>
              </a:spcAft>
              <a:buClr>
                <a:schemeClr val="dk1"/>
              </a:buClr>
              <a:buSzPts val="1600"/>
              <a:buFont typeface="Arial"/>
              <a:buChar char="»"/>
              <a:defRPr sz="1600"/>
            </a:lvl8pPr>
            <a:lvl9pPr marL="4114800" lvl="8" indent="-330200" algn="l">
              <a:spcBef>
                <a:spcPts val="320"/>
              </a:spcBef>
              <a:spcAft>
                <a:spcPts val="0"/>
              </a:spcAft>
              <a:buClr>
                <a:schemeClr val="dk1"/>
              </a:buClr>
              <a:buSzPts val="1600"/>
              <a:buFont typeface="Arial"/>
              <a:buChar char="»"/>
              <a:defRPr sz="1600"/>
            </a:lvl9pPr>
          </a:lstStyle>
          <a:p>
            <a:endParaRPr/>
          </a:p>
        </p:txBody>
      </p:sp>
      <p:sp>
        <p:nvSpPr>
          <p:cNvPr id="121" name="Google Shape;121;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914400" y="1889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5" name="Google Shape;125;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457200" y="273050"/>
            <a:ext cx="3008489"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a:off x="3575756" y="273051"/>
            <a:ext cx="5111044"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Arial"/>
              <a:buChar char="•"/>
              <a:defRPr sz="3200"/>
            </a:lvl1pPr>
            <a:lvl2pPr marL="914400" lvl="1" indent="-406400" algn="l">
              <a:spcBef>
                <a:spcPts val="560"/>
              </a:spcBef>
              <a:spcAft>
                <a:spcPts val="0"/>
              </a:spcAft>
              <a:buClr>
                <a:schemeClr val="dk1"/>
              </a:buClr>
              <a:buSzPts val="2800"/>
              <a:buFont typeface="Arial"/>
              <a:buChar char="–"/>
              <a:defRPr sz="2800"/>
            </a:lvl2pPr>
            <a:lvl3pPr marL="1371600" lvl="2" indent="-381000" algn="l">
              <a:spcBef>
                <a:spcPts val="480"/>
              </a:spcBef>
              <a:spcAft>
                <a:spcPts val="0"/>
              </a:spcAft>
              <a:buClr>
                <a:schemeClr val="dk1"/>
              </a:buClr>
              <a:buSzPts val="2400"/>
              <a:buFont typeface="Arial"/>
              <a:buChar char="•"/>
              <a:defRPr sz="2400"/>
            </a:lvl3pPr>
            <a:lvl4pPr marL="1828800" lvl="3" indent="-355600" algn="l">
              <a:spcBef>
                <a:spcPts val="400"/>
              </a:spcBef>
              <a:spcAft>
                <a:spcPts val="0"/>
              </a:spcAft>
              <a:buClr>
                <a:schemeClr val="dk1"/>
              </a:buClr>
              <a:buSzPts val="2000"/>
              <a:buFont typeface="Arial"/>
              <a:buChar char="–"/>
              <a:defRPr sz="2000"/>
            </a:lvl4pPr>
            <a:lvl5pPr marL="2286000" lvl="4" indent="-355600" algn="l">
              <a:spcBef>
                <a:spcPts val="400"/>
              </a:spcBef>
              <a:spcAft>
                <a:spcPts val="0"/>
              </a:spcAft>
              <a:buClr>
                <a:schemeClr val="dk1"/>
              </a:buClr>
              <a:buSzPts val="2000"/>
              <a:buFont typeface="Arial"/>
              <a:buChar char="»"/>
              <a:defRPr sz="2000"/>
            </a:lvl5pPr>
            <a:lvl6pPr marL="2743200" lvl="5" indent="-355600" algn="l">
              <a:spcBef>
                <a:spcPts val="400"/>
              </a:spcBef>
              <a:spcAft>
                <a:spcPts val="0"/>
              </a:spcAft>
              <a:buClr>
                <a:schemeClr val="dk1"/>
              </a:buClr>
              <a:buSzPts val="2000"/>
              <a:buFont typeface="Arial"/>
              <a:buChar char="»"/>
              <a:defRPr sz="2000"/>
            </a:lvl6pPr>
            <a:lvl7pPr marL="3200400" lvl="6" indent="-355600" algn="l">
              <a:spcBef>
                <a:spcPts val="400"/>
              </a:spcBef>
              <a:spcAft>
                <a:spcPts val="0"/>
              </a:spcAft>
              <a:buClr>
                <a:schemeClr val="dk1"/>
              </a:buClr>
              <a:buSzPts val="2000"/>
              <a:buFont typeface="Arial"/>
              <a:buChar char="»"/>
              <a:defRPr sz="2000"/>
            </a:lvl7pPr>
            <a:lvl8pPr marL="3657600" lvl="7" indent="-355600" algn="l">
              <a:spcBef>
                <a:spcPts val="400"/>
              </a:spcBef>
              <a:spcAft>
                <a:spcPts val="0"/>
              </a:spcAft>
              <a:buClr>
                <a:schemeClr val="dk1"/>
              </a:buClr>
              <a:buSzPts val="2000"/>
              <a:buFont typeface="Arial"/>
              <a:buChar char="»"/>
              <a:defRPr sz="2000"/>
            </a:lvl8pPr>
            <a:lvl9pPr marL="4114800" lvl="8" indent="-355600" algn="l">
              <a:spcBef>
                <a:spcPts val="400"/>
              </a:spcBef>
              <a:spcAft>
                <a:spcPts val="0"/>
              </a:spcAft>
              <a:buClr>
                <a:schemeClr val="dk1"/>
              </a:buClr>
              <a:buSzPts val="2000"/>
              <a:buFont typeface="Arial"/>
              <a:buChar char="»"/>
              <a:defRPr sz="2000"/>
            </a:lvl9pPr>
          </a:lstStyle>
          <a:p>
            <a:endParaRPr/>
          </a:p>
        </p:txBody>
      </p:sp>
      <p:sp>
        <p:nvSpPr>
          <p:cNvPr id="130" name="Google Shape;130;p21"/>
          <p:cNvSpPr txBox="1">
            <a:spLocks noGrp="1"/>
          </p:cNvSpPr>
          <p:nvPr>
            <p:ph type="body" idx="2"/>
          </p:nvPr>
        </p:nvSpPr>
        <p:spPr>
          <a:xfrm>
            <a:off x="457200" y="1435101"/>
            <a:ext cx="3008489"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31" name="Google Shape;131;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1792111"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22"/>
          <p:cNvSpPr>
            <a:spLocks noGrp="1"/>
          </p:cNvSpPr>
          <p:nvPr>
            <p:ph type="pic" idx="2"/>
          </p:nvPr>
        </p:nvSpPr>
        <p:spPr>
          <a:xfrm>
            <a:off x="1792111"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36" name="Google Shape;136;p22"/>
          <p:cNvSpPr txBox="1">
            <a:spLocks noGrp="1"/>
          </p:cNvSpPr>
          <p:nvPr>
            <p:ph type="body" idx="1"/>
          </p:nvPr>
        </p:nvSpPr>
        <p:spPr>
          <a:xfrm>
            <a:off x="1792111"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Arial"/>
              <a:buNone/>
              <a:defRPr sz="1400"/>
            </a:lvl1pPr>
            <a:lvl2pPr marL="914400" lvl="1" indent="-228600" algn="l">
              <a:spcBef>
                <a:spcPts val="240"/>
              </a:spcBef>
              <a:spcAft>
                <a:spcPts val="0"/>
              </a:spcAft>
              <a:buClr>
                <a:schemeClr val="dk1"/>
              </a:buClr>
              <a:buSzPts val="1200"/>
              <a:buFont typeface="Arial"/>
              <a:buNone/>
              <a:defRPr sz="1200"/>
            </a:lvl2pPr>
            <a:lvl3pPr marL="1371600" lvl="2" indent="-228600" algn="l">
              <a:spcBef>
                <a:spcPts val="200"/>
              </a:spcBef>
              <a:spcAft>
                <a:spcPts val="0"/>
              </a:spcAft>
              <a:buClr>
                <a:schemeClr val="dk1"/>
              </a:buClr>
              <a:buSzPts val="1000"/>
              <a:buFont typeface="Arial"/>
              <a:buNone/>
              <a:defRPr sz="1000"/>
            </a:lvl3pPr>
            <a:lvl4pPr marL="1828800" lvl="3" indent="-228600" algn="l">
              <a:spcBef>
                <a:spcPts val="180"/>
              </a:spcBef>
              <a:spcAft>
                <a:spcPts val="0"/>
              </a:spcAft>
              <a:buClr>
                <a:schemeClr val="dk1"/>
              </a:buClr>
              <a:buSzPts val="900"/>
              <a:buFont typeface="Arial"/>
              <a:buNone/>
              <a:defRPr sz="900"/>
            </a:lvl4pPr>
            <a:lvl5pPr marL="2286000" lvl="4" indent="-228600" algn="l">
              <a:spcBef>
                <a:spcPts val="180"/>
              </a:spcBef>
              <a:spcAft>
                <a:spcPts val="0"/>
              </a:spcAft>
              <a:buClr>
                <a:schemeClr val="dk1"/>
              </a:buClr>
              <a:buSzPts val="900"/>
              <a:buFont typeface="Arial"/>
              <a:buNone/>
              <a:defRPr sz="900"/>
            </a:lvl5pPr>
            <a:lvl6pPr marL="2743200" lvl="5" indent="-228600" algn="l">
              <a:spcBef>
                <a:spcPts val="180"/>
              </a:spcBef>
              <a:spcAft>
                <a:spcPts val="0"/>
              </a:spcAft>
              <a:buClr>
                <a:schemeClr val="dk1"/>
              </a:buClr>
              <a:buSzPts val="900"/>
              <a:buFont typeface="Arial"/>
              <a:buNone/>
              <a:defRPr sz="900"/>
            </a:lvl6pPr>
            <a:lvl7pPr marL="3200400" lvl="6" indent="-228600" algn="l">
              <a:spcBef>
                <a:spcPts val="180"/>
              </a:spcBef>
              <a:spcAft>
                <a:spcPts val="0"/>
              </a:spcAft>
              <a:buClr>
                <a:schemeClr val="dk1"/>
              </a:buClr>
              <a:buSzPts val="900"/>
              <a:buFont typeface="Arial"/>
              <a:buNone/>
              <a:defRPr sz="900"/>
            </a:lvl7pPr>
            <a:lvl8pPr marL="3657600" lvl="7" indent="-228600" algn="l">
              <a:spcBef>
                <a:spcPts val="180"/>
              </a:spcBef>
              <a:spcAft>
                <a:spcPts val="0"/>
              </a:spcAft>
              <a:buClr>
                <a:schemeClr val="dk1"/>
              </a:buClr>
              <a:buSzPts val="900"/>
              <a:buFont typeface="Arial"/>
              <a:buNone/>
              <a:defRPr sz="900"/>
            </a:lvl8pPr>
            <a:lvl9pPr marL="4114800" lvl="8" indent="-228600" algn="l">
              <a:spcBef>
                <a:spcPts val="180"/>
              </a:spcBef>
              <a:spcAft>
                <a:spcPts val="0"/>
              </a:spcAft>
              <a:buClr>
                <a:schemeClr val="dk1"/>
              </a:buClr>
              <a:buSzPts val="900"/>
              <a:buFont typeface="Arial"/>
              <a:buNone/>
              <a:defRPr sz="900"/>
            </a:lvl9pPr>
          </a:lstStyle>
          <a:p>
            <a:endParaRPr/>
          </a:p>
        </p:txBody>
      </p:sp>
      <p:sp>
        <p:nvSpPr>
          <p:cNvPr id="137" name="Google Shape;137;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914400" y="188913"/>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1" name="Google Shape;141;p23"/>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rot="5400000">
            <a:off x="5089525" y="2071688"/>
            <a:ext cx="5937250" cy="2171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6" name="Google Shape;146;p24"/>
          <p:cNvSpPr txBox="1">
            <a:spLocks noGrp="1"/>
          </p:cNvSpPr>
          <p:nvPr>
            <p:ph type="body" idx="1"/>
          </p:nvPr>
        </p:nvSpPr>
        <p:spPr>
          <a:xfrm rot="5400000">
            <a:off x="678392" y="-32279"/>
            <a:ext cx="5937250" cy="6379634"/>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7" name="Google Shape;147;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27"/>
          <p:cNvSpPr txBox="1">
            <a:spLocks noGrp="1"/>
          </p:cNvSpPr>
          <p:nvPr>
            <p:ph type="ctrTitle"/>
          </p:nvPr>
        </p:nvSpPr>
        <p:spPr>
          <a:xfrm>
            <a:off x="685440" y="2129984"/>
            <a:ext cx="7773120" cy="1470394"/>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5" name="Google Shape;155;p27"/>
          <p:cNvSpPr txBox="1">
            <a:spLocks noGrp="1"/>
          </p:cNvSpPr>
          <p:nvPr>
            <p:ph type="subTitle" idx="1"/>
          </p:nvPr>
        </p:nvSpPr>
        <p:spPr>
          <a:xfrm>
            <a:off x="1372321" y="3885528"/>
            <a:ext cx="6400800" cy="1752664"/>
          </a:xfrm>
          <a:prstGeom prst="rect">
            <a:avLst/>
          </a:prstGeom>
          <a:noFill/>
          <a:ln>
            <a:noFill/>
          </a:ln>
        </p:spPr>
        <p:txBody>
          <a:bodyPr spcFirstLastPara="1" wrap="square" lIns="0" tIns="0" rIns="0" bIns="0" anchor="t" anchorCtr="0">
            <a:noAutofit/>
          </a:bodyPr>
          <a:lstStyle>
            <a:lvl1pPr lvl="0" algn="ctr">
              <a:lnSpc>
                <a:spcPct val="93000"/>
              </a:lnSpc>
              <a:spcBef>
                <a:spcPts val="0"/>
              </a:spcBef>
              <a:spcAft>
                <a:spcPts val="0"/>
              </a:spcAft>
              <a:buSzPts val="1800"/>
              <a:buNone/>
              <a:defRPr/>
            </a:lvl1pPr>
            <a:lvl2pPr lvl="1" algn="ctr">
              <a:lnSpc>
                <a:spcPct val="93000"/>
              </a:lnSpc>
              <a:spcBef>
                <a:spcPts val="806"/>
              </a:spcBef>
              <a:spcAft>
                <a:spcPts val="0"/>
              </a:spcAft>
              <a:buSzPts val="1800"/>
              <a:buNone/>
              <a:defRPr/>
            </a:lvl2pPr>
            <a:lvl3pPr lvl="2" algn="ctr">
              <a:lnSpc>
                <a:spcPct val="93000"/>
              </a:lnSpc>
              <a:spcBef>
                <a:spcPts val="1032"/>
              </a:spcBef>
              <a:spcAft>
                <a:spcPts val="0"/>
              </a:spcAft>
              <a:buSzPts val="990"/>
              <a:buNone/>
              <a:defRPr/>
            </a:lvl3pPr>
            <a:lvl4pPr lvl="3" algn="ctr">
              <a:lnSpc>
                <a:spcPct val="93000"/>
              </a:lnSpc>
              <a:spcBef>
                <a:spcPts val="771"/>
              </a:spcBef>
              <a:spcAft>
                <a:spcPts val="0"/>
              </a:spcAft>
              <a:buSzPts val="1350"/>
              <a:buNone/>
              <a:defRPr/>
            </a:lvl4pPr>
            <a:lvl5pPr lvl="4" algn="ctr">
              <a:lnSpc>
                <a:spcPct val="93000"/>
              </a:lnSpc>
              <a:spcBef>
                <a:spcPts val="522"/>
              </a:spcBef>
              <a:spcAft>
                <a:spcPts val="0"/>
              </a:spcAft>
              <a:buSzPts val="810"/>
              <a:buNone/>
              <a:defRPr/>
            </a:lvl5pPr>
            <a:lvl6pPr lvl="5" algn="ctr">
              <a:lnSpc>
                <a:spcPct val="93000"/>
              </a:lnSpc>
              <a:spcBef>
                <a:spcPts val="261"/>
              </a:spcBef>
              <a:spcAft>
                <a:spcPts val="0"/>
              </a:spcAft>
              <a:buSzPts val="810"/>
              <a:buNone/>
              <a:defRPr/>
            </a:lvl6pPr>
            <a:lvl7pPr lvl="6" algn="ctr">
              <a:lnSpc>
                <a:spcPct val="93000"/>
              </a:lnSpc>
              <a:spcBef>
                <a:spcPts val="261"/>
              </a:spcBef>
              <a:spcAft>
                <a:spcPts val="0"/>
              </a:spcAft>
              <a:buSzPts val="810"/>
              <a:buNone/>
              <a:defRPr/>
            </a:lvl7pPr>
            <a:lvl8pPr lvl="7" algn="ctr">
              <a:lnSpc>
                <a:spcPct val="93000"/>
              </a:lnSpc>
              <a:spcBef>
                <a:spcPts val="261"/>
              </a:spcBef>
              <a:spcAft>
                <a:spcPts val="0"/>
              </a:spcAft>
              <a:buSzPts val="810"/>
              <a:buNone/>
              <a:defRPr/>
            </a:lvl8pPr>
            <a:lvl9pPr lvl="8" algn="ctr">
              <a:lnSpc>
                <a:spcPct val="93000"/>
              </a:lnSpc>
              <a:spcBef>
                <a:spcPts val="261"/>
              </a:spcBef>
              <a:spcAft>
                <a:spcPts val="261"/>
              </a:spcAft>
              <a:buSzPts val="81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58" name="Google Shape;158;p28"/>
          <p:cNvSpPr txBox="1">
            <a:spLocks noGrp="1"/>
          </p:cNvSpPr>
          <p:nvPr>
            <p:ph type="body" idx="1"/>
          </p:nvPr>
        </p:nvSpPr>
        <p:spPr>
          <a:xfrm>
            <a:off x="671040" y="1906761"/>
            <a:ext cx="7806240" cy="4319014"/>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9"/>
        <p:cNvGrpSpPr/>
        <p:nvPr/>
      </p:nvGrpSpPr>
      <p:grpSpPr>
        <a:xfrm>
          <a:off x="0" y="0"/>
          <a:ext cx="0" cy="0"/>
          <a:chOff x="0" y="0"/>
          <a:chExt cx="0" cy="0"/>
        </a:xfrm>
      </p:grpSpPr>
      <p:sp>
        <p:nvSpPr>
          <p:cNvPr id="160" name="Google Shape;160;p29"/>
          <p:cNvSpPr txBox="1">
            <a:spLocks noGrp="1"/>
          </p:cNvSpPr>
          <p:nvPr>
            <p:ph type="title"/>
          </p:nvPr>
        </p:nvSpPr>
        <p:spPr>
          <a:xfrm>
            <a:off x="722880" y="4406863"/>
            <a:ext cx="7771680" cy="1362383"/>
          </a:xfrm>
          <a:prstGeom prst="rect">
            <a:avLst/>
          </a:prstGeom>
          <a:noFill/>
          <a:ln>
            <a:noFill/>
          </a:ln>
        </p:spPr>
        <p:txBody>
          <a:bodyPr spcFirstLastPara="1" wrap="square" lIns="0" tIns="0" rIns="0" bIns="0" anchor="t" anchorCtr="0">
            <a:noAutofit/>
          </a:bodyPr>
          <a:lstStyle>
            <a:lvl1pPr lvl="0" algn="l">
              <a:lnSpc>
                <a:spcPct val="93000"/>
              </a:lnSpc>
              <a:spcBef>
                <a:spcPts val="0"/>
              </a:spcBef>
              <a:spcAft>
                <a:spcPts val="0"/>
              </a:spcAft>
              <a:buSzPts val="1400"/>
              <a:buNone/>
              <a:defRPr sz="3600" b="1" cap="none"/>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1" name="Google Shape;161;p29"/>
          <p:cNvSpPr txBox="1">
            <a:spLocks noGrp="1"/>
          </p:cNvSpPr>
          <p:nvPr>
            <p:ph type="body" idx="1"/>
          </p:nvPr>
        </p:nvSpPr>
        <p:spPr>
          <a:xfrm>
            <a:off x="722880" y="2906225"/>
            <a:ext cx="7771680" cy="1500638"/>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1800"/>
              <a:buNone/>
              <a:defRPr sz="1800"/>
            </a:lvl1pPr>
            <a:lvl2pPr marL="914400" lvl="1" indent="-228600" algn="l">
              <a:lnSpc>
                <a:spcPct val="93000"/>
              </a:lnSpc>
              <a:spcBef>
                <a:spcPts val="806"/>
              </a:spcBef>
              <a:spcAft>
                <a:spcPts val="0"/>
              </a:spcAft>
              <a:buSzPts val="1200"/>
              <a:buNone/>
              <a:defRPr sz="1600"/>
            </a:lvl2pPr>
            <a:lvl3pPr marL="1371600" lvl="2" indent="-228600" algn="l">
              <a:lnSpc>
                <a:spcPct val="93000"/>
              </a:lnSpc>
              <a:spcBef>
                <a:spcPts val="1032"/>
              </a:spcBef>
              <a:spcAft>
                <a:spcPts val="0"/>
              </a:spcAft>
              <a:buSzPts val="675"/>
              <a:buNone/>
              <a:defRPr sz="1500"/>
            </a:lvl3pPr>
            <a:lvl4pPr marL="1828800" lvl="3" indent="-228600" algn="l">
              <a:lnSpc>
                <a:spcPct val="93000"/>
              </a:lnSpc>
              <a:spcBef>
                <a:spcPts val="771"/>
              </a:spcBef>
              <a:spcAft>
                <a:spcPts val="0"/>
              </a:spcAft>
              <a:buSzPts val="975"/>
              <a:buNone/>
              <a:defRPr sz="1300"/>
            </a:lvl4pPr>
            <a:lvl5pPr marL="2286000" lvl="4" indent="-228600" algn="l">
              <a:lnSpc>
                <a:spcPct val="93000"/>
              </a:lnSpc>
              <a:spcBef>
                <a:spcPts val="522"/>
              </a:spcBef>
              <a:spcAft>
                <a:spcPts val="0"/>
              </a:spcAft>
              <a:buSzPts val="585"/>
              <a:buNone/>
              <a:defRPr sz="1300"/>
            </a:lvl5pPr>
            <a:lvl6pPr marL="2743200" lvl="5" indent="-228600" algn="l">
              <a:lnSpc>
                <a:spcPct val="93000"/>
              </a:lnSpc>
              <a:spcBef>
                <a:spcPts val="261"/>
              </a:spcBef>
              <a:spcAft>
                <a:spcPts val="0"/>
              </a:spcAft>
              <a:buSzPts val="585"/>
              <a:buNone/>
              <a:defRPr sz="1300"/>
            </a:lvl6pPr>
            <a:lvl7pPr marL="3200400" lvl="6" indent="-228600" algn="l">
              <a:lnSpc>
                <a:spcPct val="93000"/>
              </a:lnSpc>
              <a:spcBef>
                <a:spcPts val="261"/>
              </a:spcBef>
              <a:spcAft>
                <a:spcPts val="0"/>
              </a:spcAft>
              <a:buSzPts val="585"/>
              <a:buNone/>
              <a:defRPr sz="1300"/>
            </a:lvl7pPr>
            <a:lvl8pPr marL="3657600" lvl="7" indent="-228600" algn="l">
              <a:lnSpc>
                <a:spcPct val="93000"/>
              </a:lnSpc>
              <a:spcBef>
                <a:spcPts val="261"/>
              </a:spcBef>
              <a:spcAft>
                <a:spcPts val="0"/>
              </a:spcAft>
              <a:buSzPts val="585"/>
              <a:buNone/>
              <a:defRPr sz="1300"/>
            </a:lvl8pPr>
            <a:lvl9pPr marL="4114800" lvl="8" indent="-228600" algn="l">
              <a:lnSpc>
                <a:spcPct val="93000"/>
              </a:lnSpc>
              <a:spcBef>
                <a:spcPts val="261"/>
              </a:spcBef>
              <a:spcAft>
                <a:spcPts val="261"/>
              </a:spcAft>
              <a:buSzPts val="585"/>
              <a:buNone/>
              <a:defRPr sz="13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2"/>
        <p:cNvGrpSpPr/>
        <p:nvPr/>
      </p:nvGrpSpPr>
      <p:grpSpPr>
        <a:xfrm>
          <a:off x="0" y="0"/>
          <a:ext cx="0" cy="0"/>
          <a:chOff x="0" y="0"/>
          <a:chExt cx="0" cy="0"/>
        </a:xfrm>
      </p:grpSpPr>
      <p:sp>
        <p:nvSpPr>
          <p:cNvPr id="163" name="Google Shape;163;p30"/>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4" name="Google Shape;164;p30"/>
          <p:cNvSpPr txBox="1">
            <a:spLocks noGrp="1"/>
          </p:cNvSpPr>
          <p:nvPr>
            <p:ph type="body" idx="1"/>
          </p:nvPr>
        </p:nvSpPr>
        <p:spPr>
          <a:xfrm>
            <a:off x="671040" y="1906761"/>
            <a:ext cx="3833280" cy="4319014"/>
          </a:xfrm>
          <a:prstGeom prst="rect">
            <a:avLst/>
          </a:prstGeom>
          <a:noFill/>
          <a:ln>
            <a:noFill/>
          </a:ln>
        </p:spPr>
        <p:txBody>
          <a:bodyPr spcFirstLastPara="1" wrap="square" lIns="0" tIns="0" rIns="0" bIns="0" anchor="t" anchorCtr="0">
            <a:noAutofit/>
          </a:bodyPr>
          <a:lstStyle>
            <a:lvl1pPr marL="457200" lvl="0" indent="-387350" algn="l">
              <a:lnSpc>
                <a:spcPct val="93000"/>
              </a:lnSpc>
              <a:spcBef>
                <a:spcPts val="0"/>
              </a:spcBef>
              <a:spcAft>
                <a:spcPts val="0"/>
              </a:spcAft>
              <a:buSzPts val="2500"/>
              <a:buChar char="•"/>
              <a:defRPr sz="2500"/>
            </a:lvl1pPr>
            <a:lvl2pPr marL="914400" lvl="1" indent="-333375" algn="l">
              <a:lnSpc>
                <a:spcPct val="93000"/>
              </a:lnSpc>
              <a:spcBef>
                <a:spcPts val="806"/>
              </a:spcBef>
              <a:spcAft>
                <a:spcPts val="0"/>
              </a:spcAft>
              <a:buSzPts val="1650"/>
              <a:buChar char="−"/>
              <a:defRPr sz="2200"/>
            </a:lvl2pPr>
            <a:lvl3pPr marL="1371600" lvl="2" indent="-280035" algn="l">
              <a:lnSpc>
                <a:spcPct val="93000"/>
              </a:lnSpc>
              <a:spcBef>
                <a:spcPts val="1032"/>
              </a:spcBef>
              <a:spcAft>
                <a:spcPts val="0"/>
              </a:spcAft>
              <a:buSzPts val="810"/>
              <a:buChar char="●"/>
              <a:defRPr sz="1800"/>
            </a:lvl3pPr>
            <a:lvl4pPr marL="1828800" lvl="3" indent="-304800" algn="l">
              <a:lnSpc>
                <a:spcPct val="93000"/>
              </a:lnSpc>
              <a:spcBef>
                <a:spcPts val="771"/>
              </a:spcBef>
              <a:spcAft>
                <a:spcPts val="0"/>
              </a:spcAft>
              <a:buSzPts val="1200"/>
              <a:buChar char="−"/>
              <a:defRPr sz="1600"/>
            </a:lvl4pPr>
            <a:lvl5pPr marL="2286000" lvl="4" indent="-274320" algn="l">
              <a:lnSpc>
                <a:spcPct val="93000"/>
              </a:lnSpc>
              <a:spcBef>
                <a:spcPts val="522"/>
              </a:spcBef>
              <a:spcAft>
                <a:spcPts val="0"/>
              </a:spcAft>
              <a:buSzPts val="720"/>
              <a:buChar char="●"/>
              <a:defRPr sz="1600"/>
            </a:lvl5pPr>
            <a:lvl6pPr marL="2743200" lvl="5" indent="-274320" algn="l">
              <a:lnSpc>
                <a:spcPct val="93000"/>
              </a:lnSpc>
              <a:spcBef>
                <a:spcPts val="261"/>
              </a:spcBef>
              <a:spcAft>
                <a:spcPts val="0"/>
              </a:spcAft>
              <a:buSzPts val="720"/>
              <a:buChar char="●"/>
              <a:defRPr sz="1600"/>
            </a:lvl6pPr>
            <a:lvl7pPr marL="3200400" lvl="6" indent="-274320" algn="l">
              <a:lnSpc>
                <a:spcPct val="93000"/>
              </a:lnSpc>
              <a:spcBef>
                <a:spcPts val="261"/>
              </a:spcBef>
              <a:spcAft>
                <a:spcPts val="0"/>
              </a:spcAft>
              <a:buSzPts val="720"/>
              <a:buChar char="●"/>
              <a:defRPr sz="1600"/>
            </a:lvl7pPr>
            <a:lvl8pPr marL="3657600" lvl="7" indent="-274320" algn="l">
              <a:lnSpc>
                <a:spcPct val="93000"/>
              </a:lnSpc>
              <a:spcBef>
                <a:spcPts val="261"/>
              </a:spcBef>
              <a:spcAft>
                <a:spcPts val="0"/>
              </a:spcAft>
              <a:buSzPts val="720"/>
              <a:buChar char="●"/>
              <a:defRPr sz="1600"/>
            </a:lvl8pPr>
            <a:lvl9pPr marL="4114800" lvl="8" indent="-274320" algn="l">
              <a:lnSpc>
                <a:spcPct val="93000"/>
              </a:lnSpc>
              <a:spcBef>
                <a:spcPts val="261"/>
              </a:spcBef>
              <a:spcAft>
                <a:spcPts val="261"/>
              </a:spcAft>
              <a:buSzPts val="720"/>
              <a:buChar char="●"/>
              <a:defRPr sz="1600"/>
            </a:lvl9pPr>
          </a:lstStyle>
          <a:p>
            <a:endParaRPr/>
          </a:p>
        </p:txBody>
      </p:sp>
      <p:sp>
        <p:nvSpPr>
          <p:cNvPr id="165" name="Google Shape;165;p30"/>
          <p:cNvSpPr txBox="1">
            <a:spLocks noGrp="1"/>
          </p:cNvSpPr>
          <p:nvPr>
            <p:ph type="body" idx="2"/>
          </p:nvPr>
        </p:nvSpPr>
        <p:spPr>
          <a:xfrm>
            <a:off x="4642561" y="1906761"/>
            <a:ext cx="3834720" cy="4319014"/>
          </a:xfrm>
          <a:prstGeom prst="rect">
            <a:avLst/>
          </a:prstGeom>
          <a:noFill/>
          <a:ln>
            <a:noFill/>
          </a:ln>
        </p:spPr>
        <p:txBody>
          <a:bodyPr spcFirstLastPara="1" wrap="square" lIns="0" tIns="0" rIns="0" bIns="0" anchor="t" anchorCtr="0">
            <a:noAutofit/>
          </a:bodyPr>
          <a:lstStyle>
            <a:lvl1pPr marL="457200" lvl="0" indent="-387350" algn="l">
              <a:lnSpc>
                <a:spcPct val="93000"/>
              </a:lnSpc>
              <a:spcBef>
                <a:spcPts val="0"/>
              </a:spcBef>
              <a:spcAft>
                <a:spcPts val="0"/>
              </a:spcAft>
              <a:buSzPts val="2500"/>
              <a:buChar char="•"/>
              <a:defRPr sz="2500"/>
            </a:lvl1pPr>
            <a:lvl2pPr marL="914400" lvl="1" indent="-333375" algn="l">
              <a:lnSpc>
                <a:spcPct val="93000"/>
              </a:lnSpc>
              <a:spcBef>
                <a:spcPts val="806"/>
              </a:spcBef>
              <a:spcAft>
                <a:spcPts val="0"/>
              </a:spcAft>
              <a:buSzPts val="1650"/>
              <a:buChar char="−"/>
              <a:defRPr sz="2200"/>
            </a:lvl2pPr>
            <a:lvl3pPr marL="1371600" lvl="2" indent="-280035" algn="l">
              <a:lnSpc>
                <a:spcPct val="93000"/>
              </a:lnSpc>
              <a:spcBef>
                <a:spcPts val="1032"/>
              </a:spcBef>
              <a:spcAft>
                <a:spcPts val="0"/>
              </a:spcAft>
              <a:buSzPts val="810"/>
              <a:buChar char="●"/>
              <a:defRPr sz="1800"/>
            </a:lvl3pPr>
            <a:lvl4pPr marL="1828800" lvl="3" indent="-304800" algn="l">
              <a:lnSpc>
                <a:spcPct val="93000"/>
              </a:lnSpc>
              <a:spcBef>
                <a:spcPts val="771"/>
              </a:spcBef>
              <a:spcAft>
                <a:spcPts val="0"/>
              </a:spcAft>
              <a:buSzPts val="1200"/>
              <a:buChar char="−"/>
              <a:defRPr sz="1600"/>
            </a:lvl4pPr>
            <a:lvl5pPr marL="2286000" lvl="4" indent="-274320" algn="l">
              <a:lnSpc>
                <a:spcPct val="93000"/>
              </a:lnSpc>
              <a:spcBef>
                <a:spcPts val="522"/>
              </a:spcBef>
              <a:spcAft>
                <a:spcPts val="0"/>
              </a:spcAft>
              <a:buSzPts val="720"/>
              <a:buChar char="●"/>
              <a:defRPr sz="1600"/>
            </a:lvl5pPr>
            <a:lvl6pPr marL="2743200" lvl="5" indent="-274320" algn="l">
              <a:lnSpc>
                <a:spcPct val="93000"/>
              </a:lnSpc>
              <a:spcBef>
                <a:spcPts val="261"/>
              </a:spcBef>
              <a:spcAft>
                <a:spcPts val="0"/>
              </a:spcAft>
              <a:buSzPts val="720"/>
              <a:buChar char="●"/>
              <a:defRPr sz="1600"/>
            </a:lvl6pPr>
            <a:lvl7pPr marL="3200400" lvl="6" indent="-274320" algn="l">
              <a:lnSpc>
                <a:spcPct val="93000"/>
              </a:lnSpc>
              <a:spcBef>
                <a:spcPts val="261"/>
              </a:spcBef>
              <a:spcAft>
                <a:spcPts val="0"/>
              </a:spcAft>
              <a:buSzPts val="720"/>
              <a:buChar char="●"/>
              <a:defRPr sz="1600"/>
            </a:lvl7pPr>
            <a:lvl8pPr marL="3657600" lvl="7" indent="-274320" algn="l">
              <a:lnSpc>
                <a:spcPct val="93000"/>
              </a:lnSpc>
              <a:spcBef>
                <a:spcPts val="261"/>
              </a:spcBef>
              <a:spcAft>
                <a:spcPts val="0"/>
              </a:spcAft>
              <a:buSzPts val="720"/>
              <a:buChar char="●"/>
              <a:defRPr sz="1600"/>
            </a:lvl8pPr>
            <a:lvl9pPr marL="4114800" lvl="8" indent="-274320" algn="l">
              <a:lnSpc>
                <a:spcPct val="93000"/>
              </a:lnSpc>
              <a:spcBef>
                <a:spcPts val="261"/>
              </a:spcBef>
              <a:spcAft>
                <a:spcPts val="261"/>
              </a:spcAft>
              <a:buSzPts val="720"/>
              <a:buChar char="●"/>
              <a:defRPr sz="16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6"/>
        <p:cNvGrpSpPr/>
        <p:nvPr/>
      </p:nvGrpSpPr>
      <p:grpSpPr>
        <a:xfrm>
          <a:off x="0" y="0"/>
          <a:ext cx="0" cy="0"/>
          <a:chOff x="0" y="0"/>
          <a:chExt cx="0" cy="0"/>
        </a:xfrm>
      </p:grpSpPr>
      <p:sp>
        <p:nvSpPr>
          <p:cNvPr id="167" name="Google Shape;167;p31"/>
          <p:cNvSpPr txBox="1">
            <a:spLocks noGrp="1"/>
          </p:cNvSpPr>
          <p:nvPr>
            <p:ph type="title"/>
          </p:nvPr>
        </p:nvSpPr>
        <p:spPr>
          <a:xfrm>
            <a:off x="457921" y="275070"/>
            <a:ext cx="8229600" cy="1142039"/>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68" name="Google Shape;168;p31"/>
          <p:cNvSpPr txBox="1">
            <a:spLocks noGrp="1"/>
          </p:cNvSpPr>
          <p:nvPr>
            <p:ph type="body" idx="1"/>
          </p:nvPr>
        </p:nvSpPr>
        <p:spPr>
          <a:xfrm>
            <a:off x="457920" y="1535201"/>
            <a:ext cx="4039200" cy="639427"/>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806"/>
              </a:spcBef>
              <a:spcAft>
                <a:spcPts val="0"/>
              </a:spcAft>
              <a:buSzPts val="1350"/>
              <a:buNone/>
              <a:defRPr sz="1800" b="1"/>
            </a:lvl2pPr>
            <a:lvl3pPr marL="1371600" lvl="2" indent="-228600" algn="l">
              <a:lnSpc>
                <a:spcPct val="93000"/>
              </a:lnSpc>
              <a:spcBef>
                <a:spcPts val="1032"/>
              </a:spcBef>
              <a:spcAft>
                <a:spcPts val="0"/>
              </a:spcAft>
              <a:buSzPts val="720"/>
              <a:buNone/>
              <a:defRPr sz="1600" b="1"/>
            </a:lvl3pPr>
            <a:lvl4pPr marL="1828800" lvl="3" indent="-228600" algn="l">
              <a:lnSpc>
                <a:spcPct val="93000"/>
              </a:lnSpc>
              <a:spcBef>
                <a:spcPts val="771"/>
              </a:spcBef>
              <a:spcAft>
                <a:spcPts val="0"/>
              </a:spcAft>
              <a:buSzPts val="1125"/>
              <a:buNone/>
              <a:defRPr sz="1500" b="1"/>
            </a:lvl4pPr>
            <a:lvl5pPr marL="2286000" lvl="4" indent="-228600" algn="l">
              <a:lnSpc>
                <a:spcPct val="93000"/>
              </a:lnSpc>
              <a:spcBef>
                <a:spcPts val="522"/>
              </a:spcBef>
              <a:spcAft>
                <a:spcPts val="0"/>
              </a:spcAft>
              <a:buSzPts val="675"/>
              <a:buNone/>
              <a:defRPr sz="1500" b="1"/>
            </a:lvl5pPr>
            <a:lvl6pPr marL="2743200" lvl="5" indent="-228600" algn="l">
              <a:lnSpc>
                <a:spcPct val="93000"/>
              </a:lnSpc>
              <a:spcBef>
                <a:spcPts val="261"/>
              </a:spcBef>
              <a:spcAft>
                <a:spcPts val="0"/>
              </a:spcAft>
              <a:buSzPts val="675"/>
              <a:buNone/>
              <a:defRPr sz="1500" b="1"/>
            </a:lvl6pPr>
            <a:lvl7pPr marL="3200400" lvl="6" indent="-228600" algn="l">
              <a:lnSpc>
                <a:spcPct val="93000"/>
              </a:lnSpc>
              <a:spcBef>
                <a:spcPts val="261"/>
              </a:spcBef>
              <a:spcAft>
                <a:spcPts val="0"/>
              </a:spcAft>
              <a:buSzPts val="675"/>
              <a:buNone/>
              <a:defRPr sz="1500" b="1"/>
            </a:lvl7pPr>
            <a:lvl8pPr marL="3657600" lvl="7" indent="-228600" algn="l">
              <a:lnSpc>
                <a:spcPct val="93000"/>
              </a:lnSpc>
              <a:spcBef>
                <a:spcPts val="261"/>
              </a:spcBef>
              <a:spcAft>
                <a:spcPts val="0"/>
              </a:spcAft>
              <a:buSzPts val="675"/>
              <a:buNone/>
              <a:defRPr sz="1500" b="1"/>
            </a:lvl8pPr>
            <a:lvl9pPr marL="4114800" lvl="8" indent="-228600" algn="l">
              <a:lnSpc>
                <a:spcPct val="93000"/>
              </a:lnSpc>
              <a:spcBef>
                <a:spcPts val="261"/>
              </a:spcBef>
              <a:spcAft>
                <a:spcPts val="261"/>
              </a:spcAft>
              <a:buSzPts val="675"/>
              <a:buNone/>
              <a:defRPr sz="1500" b="1"/>
            </a:lvl9pPr>
          </a:lstStyle>
          <a:p>
            <a:endParaRPr/>
          </a:p>
        </p:txBody>
      </p:sp>
      <p:sp>
        <p:nvSpPr>
          <p:cNvPr id="169" name="Google Shape;169;p31"/>
          <p:cNvSpPr txBox="1">
            <a:spLocks noGrp="1"/>
          </p:cNvSpPr>
          <p:nvPr>
            <p:ph type="body" idx="2"/>
          </p:nvPr>
        </p:nvSpPr>
        <p:spPr>
          <a:xfrm>
            <a:off x="457920" y="2174628"/>
            <a:ext cx="4039200" cy="3951775"/>
          </a:xfrm>
          <a:prstGeom prst="rect">
            <a:avLst/>
          </a:prstGeom>
          <a:noFill/>
          <a:ln>
            <a:noFill/>
          </a:ln>
        </p:spPr>
        <p:txBody>
          <a:bodyPr spcFirstLastPara="1" wrap="square" lIns="0" tIns="0" rIns="0" bIns="0" anchor="t" anchorCtr="0">
            <a:noAutofit/>
          </a:bodyPr>
          <a:lstStyle>
            <a:lvl1pPr marL="457200" lvl="0" indent="-368300" algn="l">
              <a:lnSpc>
                <a:spcPct val="93000"/>
              </a:lnSpc>
              <a:spcBef>
                <a:spcPts val="0"/>
              </a:spcBef>
              <a:spcAft>
                <a:spcPts val="0"/>
              </a:spcAft>
              <a:buSzPts val="2200"/>
              <a:buChar char="•"/>
              <a:defRPr sz="2200"/>
            </a:lvl1pPr>
            <a:lvl2pPr marL="914400" lvl="1" indent="-314325" algn="l">
              <a:lnSpc>
                <a:spcPct val="93000"/>
              </a:lnSpc>
              <a:spcBef>
                <a:spcPts val="806"/>
              </a:spcBef>
              <a:spcAft>
                <a:spcPts val="0"/>
              </a:spcAft>
              <a:buSzPts val="1350"/>
              <a:buChar char="−"/>
              <a:defRPr sz="1800"/>
            </a:lvl2pPr>
            <a:lvl3pPr marL="1371600" lvl="2" indent="-274319" algn="l">
              <a:lnSpc>
                <a:spcPct val="93000"/>
              </a:lnSpc>
              <a:spcBef>
                <a:spcPts val="1032"/>
              </a:spcBef>
              <a:spcAft>
                <a:spcPts val="0"/>
              </a:spcAft>
              <a:buSzPts val="720"/>
              <a:buChar char="●"/>
              <a:defRPr sz="1600"/>
            </a:lvl3pPr>
            <a:lvl4pPr marL="1828800" lvl="3" indent="-300037" algn="l">
              <a:lnSpc>
                <a:spcPct val="93000"/>
              </a:lnSpc>
              <a:spcBef>
                <a:spcPts val="771"/>
              </a:spcBef>
              <a:spcAft>
                <a:spcPts val="0"/>
              </a:spcAft>
              <a:buSzPts val="1125"/>
              <a:buChar char="−"/>
              <a:defRPr sz="1500"/>
            </a:lvl4pPr>
            <a:lvl5pPr marL="2286000" lvl="4" indent="-271462" algn="l">
              <a:lnSpc>
                <a:spcPct val="93000"/>
              </a:lnSpc>
              <a:spcBef>
                <a:spcPts val="522"/>
              </a:spcBef>
              <a:spcAft>
                <a:spcPts val="0"/>
              </a:spcAft>
              <a:buSzPts val="675"/>
              <a:buChar char="●"/>
              <a:defRPr sz="1500"/>
            </a:lvl5pPr>
            <a:lvl6pPr marL="2743200" lvl="5" indent="-271462" algn="l">
              <a:lnSpc>
                <a:spcPct val="93000"/>
              </a:lnSpc>
              <a:spcBef>
                <a:spcPts val="261"/>
              </a:spcBef>
              <a:spcAft>
                <a:spcPts val="0"/>
              </a:spcAft>
              <a:buSzPts val="675"/>
              <a:buChar char="●"/>
              <a:defRPr sz="1500"/>
            </a:lvl6pPr>
            <a:lvl7pPr marL="3200400" lvl="6" indent="-271462" algn="l">
              <a:lnSpc>
                <a:spcPct val="93000"/>
              </a:lnSpc>
              <a:spcBef>
                <a:spcPts val="261"/>
              </a:spcBef>
              <a:spcAft>
                <a:spcPts val="0"/>
              </a:spcAft>
              <a:buSzPts val="675"/>
              <a:buChar char="●"/>
              <a:defRPr sz="1500"/>
            </a:lvl7pPr>
            <a:lvl8pPr marL="3657600" lvl="7" indent="-271462" algn="l">
              <a:lnSpc>
                <a:spcPct val="93000"/>
              </a:lnSpc>
              <a:spcBef>
                <a:spcPts val="261"/>
              </a:spcBef>
              <a:spcAft>
                <a:spcPts val="0"/>
              </a:spcAft>
              <a:buSzPts val="675"/>
              <a:buChar char="●"/>
              <a:defRPr sz="1500"/>
            </a:lvl8pPr>
            <a:lvl9pPr marL="4114800" lvl="8" indent="-271462" algn="l">
              <a:lnSpc>
                <a:spcPct val="93000"/>
              </a:lnSpc>
              <a:spcBef>
                <a:spcPts val="261"/>
              </a:spcBef>
              <a:spcAft>
                <a:spcPts val="261"/>
              </a:spcAft>
              <a:buSzPts val="675"/>
              <a:buChar char="●"/>
              <a:defRPr sz="1500"/>
            </a:lvl9pPr>
          </a:lstStyle>
          <a:p>
            <a:endParaRPr/>
          </a:p>
        </p:txBody>
      </p:sp>
      <p:sp>
        <p:nvSpPr>
          <p:cNvPr id="170" name="Google Shape;170;p31"/>
          <p:cNvSpPr txBox="1">
            <a:spLocks noGrp="1"/>
          </p:cNvSpPr>
          <p:nvPr>
            <p:ph type="body" idx="3"/>
          </p:nvPr>
        </p:nvSpPr>
        <p:spPr>
          <a:xfrm>
            <a:off x="4645441" y="1535201"/>
            <a:ext cx="4042080" cy="639427"/>
          </a:xfrm>
          <a:prstGeom prst="rect">
            <a:avLst/>
          </a:prstGeom>
          <a:noFill/>
          <a:ln>
            <a:noFill/>
          </a:ln>
        </p:spPr>
        <p:txBody>
          <a:bodyPr spcFirstLastPara="1" wrap="square" lIns="0" tIns="0" rIns="0" bIns="0" anchor="b" anchorCtr="0">
            <a:noAutofit/>
          </a:bodyPr>
          <a:lstStyle>
            <a:lvl1pPr marL="457200" lvl="0" indent="-228600" algn="l">
              <a:lnSpc>
                <a:spcPct val="93000"/>
              </a:lnSpc>
              <a:spcBef>
                <a:spcPts val="0"/>
              </a:spcBef>
              <a:spcAft>
                <a:spcPts val="0"/>
              </a:spcAft>
              <a:buSzPts val="2200"/>
              <a:buNone/>
              <a:defRPr sz="2200" b="1"/>
            </a:lvl1pPr>
            <a:lvl2pPr marL="914400" lvl="1" indent="-228600" algn="l">
              <a:lnSpc>
                <a:spcPct val="93000"/>
              </a:lnSpc>
              <a:spcBef>
                <a:spcPts val="806"/>
              </a:spcBef>
              <a:spcAft>
                <a:spcPts val="0"/>
              </a:spcAft>
              <a:buSzPts val="1350"/>
              <a:buNone/>
              <a:defRPr sz="1800" b="1"/>
            </a:lvl2pPr>
            <a:lvl3pPr marL="1371600" lvl="2" indent="-228600" algn="l">
              <a:lnSpc>
                <a:spcPct val="93000"/>
              </a:lnSpc>
              <a:spcBef>
                <a:spcPts val="1032"/>
              </a:spcBef>
              <a:spcAft>
                <a:spcPts val="0"/>
              </a:spcAft>
              <a:buSzPts val="720"/>
              <a:buNone/>
              <a:defRPr sz="1600" b="1"/>
            </a:lvl3pPr>
            <a:lvl4pPr marL="1828800" lvl="3" indent="-228600" algn="l">
              <a:lnSpc>
                <a:spcPct val="93000"/>
              </a:lnSpc>
              <a:spcBef>
                <a:spcPts val="771"/>
              </a:spcBef>
              <a:spcAft>
                <a:spcPts val="0"/>
              </a:spcAft>
              <a:buSzPts val="1125"/>
              <a:buNone/>
              <a:defRPr sz="1500" b="1"/>
            </a:lvl4pPr>
            <a:lvl5pPr marL="2286000" lvl="4" indent="-228600" algn="l">
              <a:lnSpc>
                <a:spcPct val="93000"/>
              </a:lnSpc>
              <a:spcBef>
                <a:spcPts val="522"/>
              </a:spcBef>
              <a:spcAft>
                <a:spcPts val="0"/>
              </a:spcAft>
              <a:buSzPts val="675"/>
              <a:buNone/>
              <a:defRPr sz="1500" b="1"/>
            </a:lvl5pPr>
            <a:lvl6pPr marL="2743200" lvl="5" indent="-228600" algn="l">
              <a:lnSpc>
                <a:spcPct val="93000"/>
              </a:lnSpc>
              <a:spcBef>
                <a:spcPts val="261"/>
              </a:spcBef>
              <a:spcAft>
                <a:spcPts val="0"/>
              </a:spcAft>
              <a:buSzPts val="675"/>
              <a:buNone/>
              <a:defRPr sz="1500" b="1"/>
            </a:lvl6pPr>
            <a:lvl7pPr marL="3200400" lvl="6" indent="-228600" algn="l">
              <a:lnSpc>
                <a:spcPct val="93000"/>
              </a:lnSpc>
              <a:spcBef>
                <a:spcPts val="261"/>
              </a:spcBef>
              <a:spcAft>
                <a:spcPts val="0"/>
              </a:spcAft>
              <a:buSzPts val="675"/>
              <a:buNone/>
              <a:defRPr sz="1500" b="1"/>
            </a:lvl7pPr>
            <a:lvl8pPr marL="3657600" lvl="7" indent="-228600" algn="l">
              <a:lnSpc>
                <a:spcPct val="93000"/>
              </a:lnSpc>
              <a:spcBef>
                <a:spcPts val="261"/>
              </a:spcBef>
              <a:spcAft>
                <a:spcPts val="0"/>
              </a:spcAft>
              <a:buSzPts val="675"/>
              <a:buNone/>
              <a:defRPr sz="1500" b="1"/>
            </a:lvl8pPr>
            <a:lvl9pPr marL="4114800" lvl="8" indent="-228600" algn="l">
              <a:lnSpc>
                <a:spcPct val="93000"/>
              </a:lnSpc>
              <a:spcBef>
                <a:spcPts val="261"/>
              </a:spcBef>
              <a:spcAft>
                <a:spcPts val="261"/>
              </a:spcAft>
              <a:buSzPts val="675"/>
              <a:buNone/>
              <a:defRPr sz="1500" b="1"/>
            </a:lvl9pPr>
          </a:lstStyle>
          <a:p>
            <a:endParaRPr/>
          </a:p>
        </p:txBody>
      </p:sp>
      <p:sp>
        <p:nvSpPr>
          <p:cNvPr id="171" name="Google Shape;171;p31"/>
          <p:cNvSpPr txBox="1">
            <a:spLocks noGrp="1"/>
          </p:cNvSpPr>
          <p:nvPr>
            <p:ph type="body" idx="4"/>
          </p:nvPr>
        </p:nvSpPr>
        <p:spPr>
          <a:xfrm>
            <a:off x="4645441" y="2174628"/>
            <a:ext cx="4042080" cy="3951775"/>
          </a:xfrm>
          <a:prstGeom prst="rect">
            <a:avLst/>
          </a:prstGeom>
          <a:noFill/>
          <a:ln>
            <a:noFill/>
          </a:ln>
        </p:spPr>
        <p:txBody>
          <a:bodyPr spcFirstLastPara="1" wrap="square" lIns="0" tIns="0" rIns="0" bIns="0" anchor="t" anchorCtr="0">
            <a:noAutofit/>
          </a:bodyPr>
          <a:lstStyle>
            <a:lvl1pPr marL="457200" lvl="0" indent="-368300" algn="l">
              <a:lnSpc>
                <a:spcPct val="93000"/>
              </a:lnSpc>
              <a:spcBef>
                <a:spcPts val="0"/>
              </a:spcBef>
              <a:spcAft>
                <a:spcPts val="0"/>
              </a:spcAft>
              <a:buSzPts val="2200"/>
              <a:buChar char="•"/>
              <a:defRPr sz="2200"/>
            </a:lvl1pPr>
            <a:lvl2pPr marL="914400" lvl="1" indent="-314325" algn="l">
              <a:lnSpc>
                <a:spcPct val="93000"/>
              </a:lnSpc>
              <a:spcBef>
                <a:spcPts val="806"/>
              </a:spcBef>
              <a:spcAft>
                <a:spcPts val="0"/>
              </a:spcAft>
              <a:buSzPts val="1350"/>
              <a:buChar char="−"/>
              <a:defRPr sz="1800"/>
            </a:lvl2pPr>
            <a:lvl3pPr marL="1371600" lvl="2" indent="-274319" algn="l">
              <a:lnSpc>
                <a:spcPct val="93000"/>
              </a:lnSpc>
              <a:spcBef>
                <a:spcPts val="1032"/>
              </a:spcBef>
              <a:spcAft>
                <a:spcPts val="0"/>
              </a:spcAft>
              <a:buSzPts val="720"/>
              <a:buChar char="●"/>
              <a:defRPr sz="1600"/>
            </a:lvl3pPr>
            <a:lvl4pPr marL="1828800" lvl="3" indent="-300037" algn="l">
              <a:lnSpc>
                <a:spcPct val="93000"/>
              </a:lnSpc>
              <a:spcBef>
                <a:spcPts val="771"/>
              </a:spcBef>
              <a:spcAft>
                <a:spcPts val="0"/>
              </a:spcAft>
              <a:buSzPts val="1125"/>
              <a:buChar char="−"/>
              <a:defRPr sz="1500"/>
            </a:lvl4pPr>
            <a:lvl5pPr marL="2286000" lvl="4" indent="-271462" algn="l">
              <a:lnSpc>
                <a:spcPct val="93000"/>
              </a:lnSpc>
              <a:spcBef>
                <a:spcPts val="522"/>
              </a:spcBef>
              <a:spcAft>
                <a:spcPts val="0"/>
              </a:spcAft>
              <a:buSzPts val="675"/>
              <a:buChar char="●"/>
              <a:defRPr sz="1500"/>
            </a:lvl5pPr>
            <a:lvl6pPr marL="2743200" lvl="5" indent="-271462" algn="l">
              <a:lnSpc>
                <a:spcPct val="93000"/>
              </a:lnSpc>
              <a:spcBef>
                <a:spcPts val="261"/>
              </a:spcBef>
              <a:spcAft>
                <a:spcPts val="0"/>
              </a:spcAft>
              <a:buSzPts val="675"/>
              <a:buChar char="●"/>
              <a:defRPr sz="1500"/>
            </a:lvl6pPr>
            <a:lvl7pPr marL="3200400" lvl="6" indent="-271462" algn="l">
              <a:lnSpc>
                <a:spcPct val="93000"/>
              </a:lnSpc>
              <a:spcBef>
                <a:spcPts val="261"/>
              </a:spcBef>
              <a:spcAft>
                <a:spcPts val="0"/>
              </a:spcAft>
              <a:buSzPts val="675"/>
              <a:buChar char="●"/>
              <a:defRPr sz="1500"/>
            </a:lvl7pPr>
            <a:lvl8pPr marL="3657600" lvl="7" indent="-271462" algn="l">
              <a:lnSpc>
                <a:spcPct val="93000"/>
              </a:lnSpc>
              <a:spcBef>
                <a:spcPts val="261"/>
              </a:spcBef>
              <a:spcAft>
                <a:spcPts val="0"/>
              </a:spcAft>
              <a:buSzPts val="675"/>
              <a:buChar char="●"/>
              <a:defRPr sz="1500"/>
            </a:lvl8pPr>
            <a:lvl9pPr marL="4114800" lvl="8" indent="-271462" algn="l">
              <a:lnSpc>
                <a:spcPct val="93000"/>
              </a:lnSpc>
              <a:spcBef>
                <a:spcPts val="261"/>
              </a:spcBef>
              <a:spcAft>
                <a:spcPts val="261"/>
              </a:spcAft>
              <a:buSzPts val="675"/>
              <a:buChar char="●"/>
              <a:defRPr sz="15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4"/>
        <p:cNvGrpSpPr/>
        <p:nvPr/>
      </p:nvGrpSpPr>
      <p:grpSpPr>
        <a:xfrm>
          <a:off x="0" y="0"/>
          <a:ext cx="0" cy="0"/>
          <a:chOff x="0" y="0"/>
          <a:chExt cx="0" cy="0"/>
        </a:xfrm>
      </p:grpSpPr>
      <p:sp>
        <p:nvSpPr>
          <p:cNvPr id="175" name="Google Shape;175;p33"/>
          <p:cNvSpPr txBox="1">
            <a:spLocks noGrp="1"/>
          </p:cNvSpPr>
          <p:nvPr>
            <p:ph type="title"/>
          </p:nvPr>
        </p:nvSpPr>
        <p:spPr>
          <a:xfrm>
            <a:off x="457920" y="273629"/>
            <a:ext cx="3008160" cy="1160762"/>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18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76" name="Google Shape;176;p33"/>
          <p:cNvSpPr txBox="1">
            <a:spLocks noGrp="1"/>
          </p:cNvSpPr>
          <p:nvPr>
            <p:ph type="body" idx="1"/>
          </p:nvPr>
        </p:nvSpPr>
        <p:spPr>
          <a:xfrm>
            <a:off x="3575521" y="273629"/>
            <a:ext cx="5112000" cy="5852774"/>
          </a:xfrm>
          <a:prstGeom prst="rect">
            <a:avLst/>
          </a:prstGeom>
          <a:noFill/>
          <a:ln>
            <a:noFill/>
          </a:ln>
        </p:spPr>
        <p:txBody>
          <a:bodyPr spcFirstLastPara="1" wrap="square" lIns="0" tIns="0" rIns="0" bIns="0" anchor="t" anchorCtr="0">
            <a:noAutofit/>
          </a:bodyPr>
          <a:lstStyle>
            <a:lvl1pPr marL="457200" lvl="0" indent="-412750" algn="l">
              <a:lnSpc>
                <a:spcPct val="93000"/>
              </a:lnSpc>
              <a:spcBef>
                <a:spcPts val="0"/>
              </a:spcBef>
              <a:spcAft>
                <a:spcPts val="0"/>
              </a:spcAft>
              <a:buSzPts val="2900"/>
              <a:buChar char="•"/>
              <a:defRPr sz="2900"/>
            </a:lvl1pPr>
            <a:lvl2pPr marL="914400" lvl="1" indent="-347662" algn="l">
              <a:lnSpc>
                <a:spcPct val="93000"/>
              </a:lnSpc>
              <a:spcBef>
                <a:spcPts val="806"/>
              </a:spcBef>
              <a:spcAft>
                <a:spcPts val="0"/>
              </a:spcAft>
              <a:buSzPts val="1875"/>
              <a:buChar char="−"/>
              <a:defRPr sz="2500"/>
            </a:lvl2pPr>
            <a:lvl3pPr marL="1371600" lvl="2" indent="-291464" algn="l">
              <a:lnSpc>
                <a:spcPct val="93000"/>
              </a:lnSpc>
              <a:spcBef>
                <a:spcPts val="1032"/>
              </a:spcBef>
              <a:spcAft>
                <a:spcPts val="0"/>
              </a:spcAft>
              <a:buSzPts val="990"/>
              <a:buChar char="●"/>
              <a:defRPr sz="2200"/>
            </a:lvl3pPr>
            <a:lvl4pPr marL="1828800" lvl="3" indent="-314325" algn="l">
              <a:lnSpc>
                <a:spcPct val="93000"/>
              </a:lnSpc>
              <a:spcBef>
                <a:spcPts val="771"/>
              </a:spcBef>
              <a:spcAft>
                <a:spcPts val="0"/>
              </a:spcAft>
              <a:buSzPts val="1350"/>
              <a:buChar char="−"/>
              <a:defRPr sz="1800"/>
            </a:lvl4pPr>
            <a:lvl5pPr marL="2286000" lvl="4" indent="-280035" algn="l">
              <a:lnSpc>
                <a:spcPct val="93000"/>
              </a:lnSpc>
              <a:spcBef>
                <a:spcPts val="522"/>
              </a:spcBef>
              <a:spcAft>
                <a:spcPts val="0"/>
              </a:spcAft>
              <a:buSzPts val="810"/>
              <a:buChar char="●"/>
              <a:defRPr sz="1800"/>
            </a:lvl5pPr>
            <a:lvl6pPr marL="2743200" lvl="5" indent="-280035" algn="l">
              <a:lnSpc>
                <a:spcPct val="93000"/>
              </a:lnSpc>
              <a:spcBef>
                <a:spcPts val="261"/>
              </a:spcBef>
              <a:spcAft>
                <a:spcPts val="0"/>
              </a:spcAft>
              <a:buSzPts val="810"/>
              <a:buChar char="●"/>
              <a:defRPr sz="1800"/>
            </a:lvl6pPr>
            <a:lvl7pPr marL="3200400" lvl="6" indent="-280035" algn="l">
              <a:lnSpc>
                <a:spcPct val="93000"/>
              </a:lnSpc>
              <a:spcBef>
                <a:spcPts val="261"/>
              </a:spcBef>
              <a:spcAft>
                <a:spcPts val="0"/>
              </a:spcAft>
              <a:buSzPts val="810"/>
              <a:buChar char="●"/>
              <a:defRPr sz="1800"/>
            </a:lvl7pPr>
            <a:lvl8pPr marL="3657600" lvl="7" indent="-280034" algn="l">
              <a:lnSpc>
                <a:spcPct val="93000"/>
              </a:lnSpc>
              <a:spcBef>
                <a:spcPts val="261"/>
              </a:spcBef>
              <a:spcAft>
                <a:spcPts val="0"/>
              </a:spcAft>
              <a:buSzPts val="810"/>
              <a:buChar char="●"/>
              <a:defRPr sz="1800"/>
            </a:lvl8pPr>
            <a:lvl9pPr marL="4114800" lvl="8" indent="-280034" algn="l">
              <a:lnSpc>
                <a:spcPct val="93000"/>
              </a:lnSpc>
              <a:spcBef>
                <a:spcPts val="261"/>
              </a:spcBef>
              <a:spcAft>
                <a:spcPts val="261"/>
              </a:spcAft>
              <a:buSzPts val="810"/>
              <a:buChar char="●"/>
              <a:defRPr sz="1800"/>
            </a:lvl9pPr>
          </a:lstStyle>
          <a:p>
            <a:endParaRPr/>
          </a:p>
        </p:txBody>
      </p:sp>
      <p:sp>
        <p:nvSpPr>
          <p:cNvPr id="177" name="Google Shape;177;p33"/>
          <p:cNvSpPr txBox="1">
            <a:spLocks noGrp="1"/>
          </p:cNvSpPr>
          <p:nvPr>
            <p:ph type="body" idx="2"/>
          </p:nvPr>
        </p:nvSpPr>
        <p:spPr>
          <a:xfrm>
            <a:off x="457920" y="1434391"/>
            <a:ext cx="3008160" cy="4692013"/>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806"/>
              </a:spcBef>
              <a:spcAft>
                <a:spcPts val="0"/>
              </a:spcAft>
              <a:buSzPts val="825"/>
              <a:buNone/>
              <a:defRPr sz="1100"/>
            </a:lvl2pPr>
            <a:lvl3pPr marL="1371600" lvl="2" indent="-228600" algn="l">
              <a:lnSpc>
                <a:spcPct val="93000"/>
              </a:lnSpc>
              <a:spcBef>
                <a:spcPts val="1032"/>
              </a:spcBef>
              <a:spcAft>
                <a:spcPts val="0"/>
              </a:spcAft>
              <a:buSzPts val="405"/>
              <a:buNone/>
              <a:defRPr sz="900"/>
            </a:lvl3pPr>
            <a:lvl4pPr marL="1828800" lvl="3" indent="-228600" algn="l">
              <a:lnSpc>
                <a:spcPct val="93000"/>
              </a:lnSpc>
              <a:spcBef>
                <a:spcPts val="771"/>
              </a:spcBef>
              <a:spcAft>
                <a:spcPts val="0"/>
              </a:spcAft>
              <a:buSzPts val="600"/>
              <a:buNone/>
              <a:defRPr sz="800"/>
            </a:lvl4pPr>
            <a:lvl5pPr marL="2286000" lvl="4" indent="-228600" algn="l">
              <a:lnSpc>
                <a:spcPct val="93000"/>
              </a:lnSpc>
              <a:spcBef>
                <a:spcPts val="522"/>
              </a:spcBef>
              <a:spcAft>
                <a:spcPts val="0"/>
              </a:spcAft>
              <a:buSzPts val="360"/>
              <a:buNone/>
              <a:defRPr sz="800"/>
            </a:lvl5pPr>
            <a:lvl6pPr marL="2743200" lvl="5" indent="-228600" algn="l">
              <a:lnSpc>
                <a:spcPct val="93000"/>
              </a:lnSpc>
              <a:spcBef>
                <a:spcPts val="261"/>
              </a:spcBef>
              <a:spcAft>
                <a:spcPts val="0"/>
              </a:spcAft>
              <a:buSzPts val="360"/>
              <a:buNone/>
              <a:defRPr sz="800"/>
            </a:lvl6pPr>
            <a:lvl7pPr marL="3200400" lvl="6" indent="-228600" algn="l">
              <a:lnSpc>
                <a:spcPct val="93000"/>
              </a:lnSpc>
              <a:spcBef>
                <a:spcPts val="261"/>
              </a:spcBef>
              <a:spcAft>
                <a:spcPts val="0"/>
              </a:spcAft>
              <a:buSzPts val="360"/>
              <a:buNone/>
              <a:defRPr sz="800"/>
            </a:lvl7pPr>
            <a:lvl8pPr marL="3657600" lvl="7" indent="-228600" algn="l">
              <a:lnSpc>
                <a:spcPct val="93000"/>
              </a:lnSpc>
              <a:spcBef>
                <a:spcPts val="261"/>
              </a:spcBef>
              <a:spcAft>
                <a:spcPts val="0"/>
              </a:spcAft>
              <a:buSzPts val="360"/>
              <a:buNone/>
              <a:defRPr sz="800"/>
            </a:lvl8pPr>
            <a:lvl9pPr marL="4114800" lvl="8" indent="-228600" algn="l">
              <a:lnSpc>
                <a:spcPct val="93000"/>
              </a:lnSpc>
              <a:spcBef>
                <a:spcPts val="261"/>
              </a:spcBef>
              <a:spcAft>
                <a:spcPts val="261"/>
              </a:spcAft>
              <a:buSzPts val="360"/>
              <a:buNone/>
              <a:defRPr sz="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0" name="Google Shape;30;p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8"/>
        <p:cNvGrpSpPr/>
        <p:nvPr/>
      </p:nvGrpSpPr>
      <p:grpSpPr>
        <a:xfrm>
          <a:off x="0" y="0"/>
          <a:ext cx="0" cy="0"/>
          <a:chOff x="0" y="0"/>
          <a:chExt cx="0" cy="0"/>
        </a:xfrm>
      </p:grpSpPr>
      <p:sp>
        <p:nvSpPr>
          <p:cNvPr id="179" name="Google Shape;179;p34"/>
          <p:cNvSpPr txBox="1">
            <a:spLocks noGrp="1"/>
          </p:cNvSpPr>
          <p:nvPr>
            <p:ph type="title"/>
          </p:nvPr>
        </p:nvSpPr>
        <p:spPr>
          <a:xfrm>
            <a:off x="1792801" y="4800025"/>
            <a:ext cx="5486400" cy="567420"/>
          </a:xfrm>
          <a:prstGeom prst="rect">
            <a:avLst/>
          </a:prstGeom>
          <a:noFill/>
          <a:ln>
            <a:noFill/>
          </a:ln>
        </p:spPr>
        <p:txBody>
          <a:bodyPr spcFirstLastPara="1" wrap="square" lIns="0" tIns="0" rIns="0" bIns="0" anchor="b" anchorCtr="0">
            <a:noAutofit/>
          </a:bodyPr>
          <a:lstStyle>
            <a:lvl1pPr lvl="0" algn="l">
              <a:lnSpc>
                <a:spcPct val="93000"/>
              </a:lnSpc>
              <a:spcBef>
                <a:spcPts val="0"/>
              </a:spcBef>
              <a:spcAft>
                <a:spcPts val="0"/>
              </a:spcAft>
              <a:buSzPts val="1400"/>
              <a:buNone/>
              <a:defRPr sz="1800" b="1"/>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0" name="Google Shape;180;p34"/>
          <p:cNvSpPr>
            <a:spLocks noGrp="1"/>
          </p:cNvSpPr>
          <p:nvPr>
            <p:ph type="pic" idx="2"/>
          </p:nvPr>
        </p:nvSpPr>
        <p:spPr>
          <a:xfrm>
            <a:off x="1792801" y="612065"/>
            <a:ext cx="5486400" cy="4115952"/>
          </a:xfrm>
          <a:prstGeom prst="rect">
            <a:avLst/>
          </a:prstGeom>
          <a:noFill/>
          <a:ln>
            <a:noFill/>
          </a:ln>
        </p:spPr>
        <p:txBody>
          <a:bodyPr spcFirstLastPara="1" wrap="square" lIns="0" tIns="0" rIns="0" bIns="0" anchor="t" anchorCtr="0">
            <a:noAutofit/>
          </a:bodyPr>
          <a:lstStyle>
            <a:lvl1pPr marR="0" lvl="0" algn="l" rtl="0">
              <a:lnSpc>
                <a:spcPct val="93000"/>
              </a:lnSpc>
              <a:spcBef>
                <a:spcPts val="0"/>
              </a:spcBef>
              <a:spcAft>
                <a:spcPts val="0"/>
              </a:spcAft>
              <a:buClr>
                <a:srgbClr val="000000"/>
              </a:buClr>
              <a:buSzPts val="2900"/>
              <a:buFont typeface="Arial"/>
              <a:buNone/>
              <a:defRPr sz="2900" b="0" i="0" u="none" strike="noStrike" cap="none">
                <a:solidFill>
                  <a:srgbClr val="000000"/>
                </a:solidFill>
                <a:latin typeface="Times New Roman"/>
                <a:ea typeface="Times New Roman"/>
                <a:cs typeface="Times New Roman"/>
                <a:sym typeface="Times New Roman"/>
              </a:defRPr>
            </a:lvl1pPr>
            <a:lvl2pPr marR="0" lvl="1" algn="l" rtl="0">
              <a:lnSpc>
                <a:spcPct val="93000"/>
              </a:lnSpc>
              <a:spcBef>
                <a:spcPts val="806"/>
              </a:spcBef>
              <a:spcAft>
                <a:spcPts val="0"/>
              </a:spcAft>
              <a:buClr>
                <a:srgbClr val="000000"/>
              </a:buClr>
              <a:buSzPts val="1875"/>
              <a:buFont typeface="Noto Sans Symbols"/>
              <a:buNone/>
              <a:defRPr sz="2500" b="0" i="0" u="none" strike="noStrike" cap="none">
                <a:solidFill>
                  <a:srgbClr val="000000"/>
                </a:solidFill>
                <a:latin typeface="Times New Roman"/>
                <a:ea typeface="Times New Roman"/>
                <a:cs typeface="Times New Roman"/>
                <a:sym typeface="Times New Roman"/>
              </a:defRPr>
            </a:lvl2pPr>
            <a:lvl3pPr marR="0" lvl="2" algn="l" rtl="0">
              <a:lnSpc>
                <a:spcPct val="93000"/>
              </a:lnSpc>
              <a:spcBef>
                <a:spcPts val="1032"/>
              </a:spcBef>
              <a:spcAft>
                <a:spcPts val="0"/>
              </a:spcAft>
              <a:buClr>
                <a:srgbClr val="000000"/>
              </a:buClr>
              <a:buSzPts val="990"/>
              <a:buFont typeface="Noto Sans Symbols"/>
              <a:buNone/>
              <a:defRPr sz="2200" b="0" i="0" u="none" strike="noStrike" cap="none">
                <a:solidFill>
                  <a:srgbClr val="000000"/>
                </a:solidFill>
                <a:latin typeface="Times New Roman"/>
                <a:ea typeface="Times New Roman"/>
                <a:cs typeface="Times New Roman"/>
                <a:sym typeface="Times New Roman"/>
              </a:defRPr>
            </a:lvl3pPr>
            <a:lvl4pPr marR="0" lvl="3" algn="l" rtl="0">
              <a:lnSpc>
                <a:spcPct val="93000"/>
              </a:lnSpc>
              <a:spcBef>
                <a:spcPts val="771"/>
              </a:spcBef>
              <a:spcAft>
                <a:spcPts val="0"/>
              </a:spcAft>
              <a:buClr>
                <a:srgbClr val="000000"/>
              </a:buClr>
              <a:buSzPts val="1350"/>
              <a:buFont typeface="Noto Sans Symbols"/>
              <a:buNone/>
              <a:defRPr sz="1800" b="0" i="0" u="none" strike="noStrike" cap="none">
                <a:solidFill>
                  <a:srgbClr val="000000"/>
                </a:solidFill>
                <a:latin typeface="Times New Roman"/>
                <a:ea typeface="Times New Roman"/>
                <a:cs typeface="Times New Roman"/>
                <a:sym typeface="Times New Roman"/>
              </a:defRPr>
            </a:lvl4pPr>
            <a:lvl5pPr marR="0" lvl="4" algn="l" rtl="0">
              <a:lnSpc>
                <a:spcPct val="93000"/>
              </a:lnSpc>
              <a:spcBef>
                <a:spcPts val="522"/>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5pPr>
            <a:lvl6pPr marR="0" lvl="5"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6pPr>
            <a:lvl7pPr marR="0" lvl="6"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7pPr>
            <a:lvl8pPr marR="0" lvl="7" algn="l" rtl="0">
              <a:lnSpc>
                <a:spcPct val="93000"/>
              </a:lnSpc>
              <a:spcBef>
                <a:spcPts val="261"/>
              </a:spcBef>
              <a:spcAft>
                <a:spcPts val="0"/>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8pPr>
            <a:lvl9pPr marR="0" lvl="8" algn="l" rtl="0">
              <a:lnSpc>
                <a:spcPct val="93000"/>
              </a:lnSpc>
              <a:spcBef>
                <a:spcPts val="261"/>
              </a:spcBef>
              <a:spcAft>
                <a:spcPts val="261"/>
              </a:spcAft>
              <a:buClr>
                <a:srgbClr val="000000"/>
              </a:buClr>
              <a:buSzPts val="810"/>
              <a:buFont typeface="Noto Sans Symbols"/>
              <a:buNone/>
              <a:defRPr sz="1800" b="0" i="0" u="none" strike="noStrike" cap="none">
                <a:solidFill>
                  <a:srgbClr val="000000"/>
                </a:solidFill>
                <a:latin typeface="Times New Roman"/>
                <a:ea typeface="Times New Roman"/>
                <a:cs typeface="Times New Roman"/>
                <a:sym typeface="Times New Roman"/>
              </a:defRPr>
            </a:lvl9pPr>
          </a:lstStyle>
          <a:p>
            <a:endParaRPr/>
          </a:p>
        </p:txBody>
      </p:sp>
      <p:sp>
        <p:nvSpPr>
          <p:cNvPr id="181" name="Google Shape;181;p34"/>
          <p:cNvSpPr txBox="1">
            <a:spLocks noGrp="1"/>
          </p:cNvSpPr>
          <p:nvPr>
            <p:ph type="body" idx="1"/>
          </p:nvPr>
        </p:nvSpPr>
        <p:spPr>
          <a:xfrm>
            <a:off x="1792801" y="5367444"/>
            <a:ext cx="5486400" cy="805044"/>
          </a:xfrm>
          <a:prstGeom prst="rect">
            <a:avLst/>
          </a:prstGeom>
          <a:noFill/>
          <a:ln>
            <a:noFill/>
          </a:ln>
        </p:spPr>
        <p:txBody>
          <a:bodyPr spcFirstLastPara="1" wrap="square" lIns="0" tIns="0" rIns="0" bIns="0" anchor="t" anchorCtr="0">
            <a:noAutofit/>
          </a:bodyPr>
          <a:lstStyle>
            <a:lvl1pPr marL="457200" lvl="0" indent="-228600" algn="l">
              <a:lnSpc>
                <a:spcPct val="93000"/>
              </a:lnSpc>
              <a:spcBef>
                <a:spcPts val="0"/>
              </a:spcBef>
              <a:spcAft>
                <a:spcPts val="0"/>
              </a:spcAft>
              <a:buSzPts val="1300"/>
              <a:buNone/>
              <a:defRPr sz="1300"/>
            </a:lvl1pPr>
            <a:lvl2pPr marL="914400" lvl="1" indent="-228600" algn="l">
              <a:lnSpc>
                <a:spcPct val="93000"/>
              </a:lnSpc>
              <a:spcBef>
                <a:spcPts val="806"/>
              </a:spcBef>
              <a:spcAft>
                <a:spcPts val="0"/>
              </a:spcAft>
              <a:buSzPts val="825"/>
              <a:buNone/>
              <a:defRPr sz="1100"/>
            </a:lvl2pPr>
            <a:lvl3pPr marL="1371600" lvl="2" indent="-228600" algn="l">
              <a:lnSpc>
                <a:spcPct val="93000"/>
              </a:lnSpc>
              <a:spcBef>
                <a:spcPts val="1032"/>
              </a:spcBef>
              <a:spcAft>
                <a:spcPts val="0"/>
              </a:spcAft>
              <a:buSzPts val="405"/>
              <a:buNone/>
              <a:defRPr sz="900"/>
            </a:lvl3pPr>
            <a:lvl4pPr marL="1828800" lvl="3" indent="-228600" algn="l">
              <a:lnSpc>
                <a:spcPct val="93000"/>
              </a:lnSpc>
              <a:spcBef>
                <a:spcPts val="771"/>
              </a:spcBef>
              <a:spcAft>
                <a:spcPts val="0"/>
              </a:spcAft>
              <a:buSzPts val="600"/>
              <a:buNone/>
              <a:defRPr sz="800"/>
            </a:lvl4pPr>
            <a:lvl5pPr marL="2286000" lvl="4" indent="-228600" algn="l">
              <a:lnSpc>
                <a:spcPct val="93000"/>
              </a:lnSpc>
              <a:spcBef>
                <a:spcPts val="522"/>
              </a:spcBef>
              <a:spcAft>
                <a:spcPts val="0"/>
              </a:spcAft>
              <a:buSzPts val="360"/>
              <a:buNone/>
              <a:defRPr sz="800"/>
            </a:lvl5pPr>
            <a:lvl6pPr marL="2743200" lvl="5" indent="-228600" algn="l">
              <a:lnSpc>
                <a:spcPct val="93000"/>
              </a:lnSpc>
              <a:spcBef>
                <a:spcPts val="261"/>
              </a:spcBef>
              <a:spcAft>
                <a:spcPts val="0"/>
              </a:spcAft>
              <a:buSzPts val="360"/>
              <a:buNone/>
              <a:defRPr sz="800"/>
            </a:lvl6pPr>
            <a:lvl7pPr marL="3200400" lvl="6" indent="-228600" algn="l">
              <a:lnSpc>
                <a:spcPct val="93000"/>
              </a:lnSpc>
              <a:spcBef>
                <a:spcPts val="261"/>
              </a:spcBef>
              <a:spcAft>
                <a:spcPts val="0"/>
              </a:spcAft>
              <a:buSzPts val="360"/>
              <a:buNone/>
              <a:defRPr sz="800"/>
            </a:lvl7pPr>
            <a:lvl8pPr marL="3657600" lvl="7" indent="-228600" algn="l">
              <a:lnSpc>
                <a:spcPct val="93000"/>
              </a:lnSpc>
              <a:spcBef>
                <a:spcPts val="261"/>
              </a:spcBef>
              <a:spcAft>
                <a:spcPts val="0"/>
              </a:spcAft>
              <a:buSzPts val="360"/>
              <a:buNone/>
              <a:defRPr sz="800"/>
            </a:lvl8pPr>
            <a:lvl9pPr marL="4114800" lvl="8" indent="-228600" algn="l">
              <a:lnSpc>
                <a:spcPct val="93000"/>
              </a:lnSpc>
              <a:spcBef>
                <a:spcPts val="261"/>
              </a:spcBef>
              <a:spcAft>
                <a:spcPts val="261"/>
              </a:spcAft>
              <a:buSzPts val="360"/>
              <a:buNone/>
              <a:defRPr sz="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4" name="Google Shape;184;p35"/>
          <p:cNvSpPr txBox="1">
            <a:spLocks noGrp="1"/>
          </p:cNvSpPr>
          <p:nvPr>
            <p:ph type="body" idx="1"/>
          </p:nvPr>
        </p:nvSpPr>
        <p:spPr>
          <a:xfrm rot="5400000">
            <a:off x="2414653" y="163148"/>
            <a:ext cx="4319014" cy="7806240"/>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36"/>
          <p:cNvSpPr txBox="1">
            <a:spLocks noGrp="1"/>
          </p:cNvSpPr>
          <p:nvPr>
            <p:ph type="title"/>
          </p:nvPr>
        </p:nvSpPr>
        <p:spPr>
          <a:xfrm rot="5400000">
            <a:off x="4673224" y="2421717"/>
            <a:ext cx="5656914" cy="1951200"/>
          </a:xfrm>
          <a:prstGeom prst="rect">
            <a:avLst/>
          </a:prstGeom>
          <a:noFill/>
          <a:ln>
            <a:noFill/>
          </a:ln>
        </p:spPr>
        <p:txBody>
          <a:bodyPr spcFirstLastPara="1" wrap="square" lIns="0" tIns="0" rIns="0" bIns="0" anchor="ctr" anchorCtr="0">
            <a:noAutofit/>
          </a:bodyPr>
          <a:lstStyle>
            <a:lvl1pPr lvl="0" algn="ctr">
              <a:lnSpc>
                <a:spcPct val="93000"/>
              </a:lnSpc>
              <a:spcBef>
                <a:spcPts val="0"/>
              </a:spcBef>
              <a:spcAft>
                <a:spcPts val="0"/>
              </a:spcAft>
              <a:buSzPts val="1400"/>
              <a:buNone/>
              <a:defRPr/>
            </a:lvl1pPr>
            <a:lvl2pPr lvl="1" algn="ctr">
              <a:lnSpc>
                <a:spcPct val="93000"/>
              </a:lnSpc>
              <a:spcBef>
                <a:spcPts val="0"/>
              </a:spcBef>
              <a:spcAft>
                <a:spcPts val="0"/>
              </a:spcAft>
              <a:buSzPts val="1400"/>
              <a:buNone/>
              <a:defRPr/>
            </a:lvl2pPr>
            <a:lvl3pPr lvl="2" algn="ctr">
              <a:lnSpc>
                <a:spcPct val="93000"/>
              </a:lnSpc>
              <a:spcBef>
                <a:spcPts val="0"/>
              </a:spcBef>
              <a:spcAft>
                <a:spcPts val="0"/>
              </a:spcAft>
              <a:buSzPts val="1400"/>
              <a:buNone/>
              <a:defRPr/>
            </a:lvl3pPr>
            <a:lvl4pPr lvl="3" algn="ctr">
              <a:lnSpc>
                <a:spcPct val="93000"/>
              </a:lnSpc>
              <a:spcBef>
                <a:spcPts val="0"/>
              </a:spcBef>
              <a:spcAft>
                <a:spcPts val="0"/>
              </a:spcAft>
              <a:buSzPts val="1400"/>
              <a:buNone/>
              <a:defRPr/>
            </a:lvl4pPr>
            <a:lvl5pPr lvl="4" algn="ctr">
              <a:lnSpc>
                <a:spcPct val="93000"/>
              </a:lnSpc>
              <a:spcBef>
                <a:spcPts val="0"/>
              </a:spcBef>
              <a:spcAft>
                <a:spcPts val="0"/>
              </a:spcAft>
              <a:buSzPts val="1400"/>
              <a:buNone/>
              <a:defRPr/>
            </a:lvl5pPr>
            <a:lvl6pPr lvl="5" algn="ctr">
              <a:lnSpc>
                <a:spcPct val="93000"/>
              </a:lnSpc>
              <a:spcBef>
                <a:spcPts val="0"/>
              </a:spcBef>
              <a:spcAft>
                <a:spcPts val="0"/>
              </a:spcAft>
              <a:buSzPts val="1400"/>
              <a:buNone/>
              <a:defRPr/>
            </a:lvl6pPr>
            <a:lvl7pPr lvl="6" algn="ctr">
              <a:lnSpc>
                <a:spcPct val="93000"/>
              </a:lnSpc>
              <a:spcBef>
                <a:spcPts val="0"/>
              </a:spcBef>
              <a:spcAft>
                <a:spcPts val="0"/>
              </a:spcAft>
              <a:buSzPts val="1400"/>
              <a:buNone/>
              <a:defRPr/>
            </a:lvl7pPr>
            <a:lvl8pPr lvl="7" algn="ctr">
              <a:lnSpc>
                <a:spcPct val="93000"/>
              </a:lnSpc>
              <a:spcBef>
                <a:spcPts val="0"/>
              </a:spcBef>
              <a:spcAft>
                <a:spcPts val="0"/>
              </a:spcAft>
              <a:buSzPts val="1400"/>
              <a:buNone/>
              <a:defRPr/>
            </a:lvl8pPr>
            <a:lvl9pPr lvl="8" algn="ctr">
              <a:lnSpc>
                <a:spcPct val="93000"/>
              </a:lnSpc>
              <a:spcBef>
                <a:spcPts val="0"/>
              </a:spcBef>
              <a:spcAft>
                <a:spcPts val="0"/>
              </a:spcAft>
              <a:buSzPts val="1400"/>
              <a:buNone/>
              <a:defRPr/>
            </a:lvl9pPr>
          </a:lstStyle>
          <a:p>
            <a:endParaRPr/>
          </a:p>
        </p:txBody>
      </p:sp>
      <p:sp>
        <p:nvSpPr>
          <p:cNvPr id="187" name="Google Shape;187;p36"/>
          <p:cNvSpPr txBox="1">
            <a:spLocks noGrp="1"/>
          </p:cNvSpPr>
          <p:nvPr>
            <p:ph type="body" idx="1"/>
          </p:nvPr>
        </p:nvSpPr>
        <p:spPr>
          <a:xfrm rot="5400000">
            <a:off x="700983" y="538917"/>
            <a:ext cx="5656914" cy="5716800"/>
          </a:xfrm>
          <a:prstGeom prst="rect">
            <a:avLst/>
          </a:prstGeom>
          <a:noFill/>
          <a:ln>
            <a:noFill/>
          </a:ln>
        </p:spPr>
        <p:txBody>
          <a:bodyPr spcFirstLastPara="1" wrap="square" lIns="0" tIns="0" rIns="0" bIns="0" anchor="t" anchorCtr="0">
            <a:noAutofit/>
          </a:bodyPr>
          <a:lstStyle>
            <a:lvl1pPr marL="457200" lvl="0" indent="-342900" algn="l">
              <a:lnSpc>
                <a:spcPct val="93000"/>
              </a:lnSpc>
              <a:spcBef>
                <a:spcPts val="0"/>
              </a:spcBef>
              <a:spcAft>
                <a:spcPts val="0"/>
              </a:spcAft>
              <a:buSzPts val="1800"/>
              <a:buChar char="•"/>
              <a:defRPr/>
            </a:lvl1pPr>
            <a:lvl2pPr marL="914400" lvl="1" indent="-314325" algn="l">
              <a:lnSpc>
                <a:spcPct val="93000"/>
              </a:lnSpc>
              <a:spcBef>
                <a:spcPts val="806"/>
              </a:spcBef>
              <a:spcAft>
                <a:spcPts val="0"/>
              </a:spcAft>
              <a:buSzPts val="1350"/>
              <a:buChar char="−"/>
              <a:defRPr/>
            </a:lvl2pPr>
            <a:lvl3pPr marL="1371600" lvl="2" indent="-280035" algn="l">
              <a:lnSpc>
                <a:spcPct val="93000"/>
              </a:lnSpc>
              <a:spcBef>
                <a:spcPts val="1032"/>
              </a:spcBef>
              <a:spcAft>
                <a:spcPts val="0"/>
              </a:spcAft>
              <a:buSzPts val="810"/>
              <a:buChar char="●"/>
              <a:defRPr/>
            </a:lvl3pPr>
            <a:lvl4pPr marL="1828800" lvl="3" indent="-314325" algn="l">
              <a:lnSpc>
                <a:spcPct val="93000"/>
              </a:lnSpc>
              <a:spcBef>
                <a:spcPts val="771"/>
              </a:spcBef>
              <a:spcAft>
                <a:spcPts val="0"/>
              </a:spcAft>
              <a:buSzPts val="1350"/>
              <a:buChar char="−"/>
              <a:defRPr/>
            </a:lvl4pPr>
            <a:lvl5pPr marL="2286000" lvl="4" indent="-280035" algn="l">
              <a:lnSpc>
                <a:spcPct val="93000"/>
              </a:lnSpc>
              <a:spcBef>
                <a:spcPts val="522"/>
              </a:spcBef>
              <a:spcAft>
                <a:spcPts val="0"/>
              </a:spcAft>
              <a:buSzPts val="810"/>
              <a:buChar char="●"/>
              <a:defRPr/>
            </a:lvl5pPr>
            <a:lvl6pPr marL="2743200" lvl="5" indent="-280035" algn="l">
              <a:lnSpc>
                <a:spcPct val="93000"/>
              </a:lnSpc>
              <a:spcBef>
                <a:spcPts val="261"/>
              </a:spcBef>
              <a:spcAft>
                <a:spcPts val="0"/>
              </a:spcAft>
              <a:buSzPts val="810"/>
              <a:buChar char="●"/>
              <a:defRPr/>
            </a:lvl6pPr>
            <a:lvl7pPr marL="3200400" lvl="6" indent="-280035" algn="l">
              <a:lnSpc>
                <a:spcPct val="93000"/>
              </a:lnSpc>
              <a:spcBef>
                <a:spcPts val="261"/>
              </a:spcBef>
              <a:spcAft>
                <a:spcPts val="0"/>
              </a:spcAft>
              <a:buSzPts val="810"/>
              <a:buChar char="●"/>
              <a:defRPr/>
            </a:lvl7pPr>
            <a:lvl8pPr marL="3657600" lvl="7" indent="-280034" algn="l">
              <a:lnSpc>
                <a:spcPct val="93000"/>
              </a:lnSpc>
              <a:spcBef>
                <a:spcPts val="261"/>
              </a:spcBef>
              <a:spcAft>
                <a:spcPts val="0"/>
              </a:spcAft>
              <a:buSzPts val="810"/>
              <a:buChar char="●"/>
              <a:defRPr/>
            </a:lvl8pPr>
            <a:lvl9pPr marL="4114800" lvl="8" indent="-280034" algn="l">
              <a:lnSpc>
                <a:spcPct val="93000"/>
              </a:lnSpc>
              <a:spcBef>
                <a:spcPts val="261"/>
              </a:spcBef>
              <a:spcAft>
                <a:spcPts val="261"/>
              </a:spcAft>
              <a:buSzPts val="81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53" name="Google Shape;53;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mt="50000"/>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2">
            <a:alphaModFix amt="50000"/>
          </a:blip>
          <a:tile tx="0" ty="0" sx="100000" sy="100000" flip="none" algn="tl"/>
        </a:blip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914400" y="188913"/>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6" name="Google Shape;86;p13"/>
          <p:cNvSpPr txBox="1">
            <a:spLocks noGrp="1"/>
          </p:cNvSpPr>
          <p:nvPr>
            <p:ph type="body" idx="1"/>
          </p:nvPr>
        </p:nvSpPr>
        <p:spPr>
          <a:xfrm>
            <a:off x="457200" y="1600201"/>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89" name="Google Shape;89;p13" descr="WHO-EN-C-H"/>
          <p:cNvPicPr preferRelativeResize="0"/>
          <p:nvPr/>
        </p:nvPicPr>
        <p:blipFill rotWithShape="1">
          <a:blip r:embed="rId13">
            <a:alphaModFix/>
          </a:blip>
          <a:srcRect/>
          <a:stretch/>
        </p:blipFill>
        <p:spPr>
          <a:xfrm>
            <a:off x="5084234" y="6273800"/>
            <a:ext cx="1151467" cy="395288"/>
          </a:xfrm>
          <a:prstGeom prst="rect">
            <a:avLst/>
          </a:prstGeom>
          <a:noFill/>
          <a:ln>
            <a:noFill/>
          </a:ln>
        </p:spPr>
      </p:pic>
      <p:pic>
        <p:nvPicPr>
          <p:cNvPr id="90" name="Google Shape;90;p13" descr="UNAIDS_186_EN"/>
          <p:cNvPicPr preferRelativeResize="0"/>
          <p:nvPr/>
        </p:nvPicPr>
        <p:blipFill rotWithShape="1">
          <a:blip r:embed="rId14">
            <a:alphaModFix/>
          </a:blip>
          <a:srcRect/>
          <a:stretch/>
        </p:blipFill>
        <p:spPr>
          <a:xfrm>
            <a:off x="6701367" y="6291264"/>
            <a:ext cx="2095500" cy="3635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671040" y="568861"/>
            <a:ext cx="7806240" cy="1143480"/>
          </a:xfrm>
          <a:prstGeom prst="rect">
            <a:avLst/>
          </a:prstGeom>
          <a:noFill/>
          <a:ln>
            <a:noFill/>
          </a:ln>
        </p:spPr>
        <p:txBody>
          <a:bodyPr spcFirstLastPara="1" wrap="square" lIns="0" tIns="0" rIns="0" bIns="0" anchor="ctr" anchorCtr="0">
            <a:noAutofit/>
          </a:bodyPr>
          <a:lstStyle>
            <a:lvl1pPr marR="0" lvl="0"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1pPr>
            <a:lvl2pPr marR="0" lvl="1"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2pPr>
            <a:lvl3pPr marR="0" lvl="2"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3pPr>
            <a:lvl4pPr marR="0" lvl="3"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4pPr>
            <a:lvl5pPr marR="0" lvl="4"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5pPr>
            <a:lvl6pPr marR="0" lvl="5"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6pPr>
            <a:lvl7pPr marR="0" lvl="6"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7pPr>
            <a:lvl8pPr marR="0" lvl="7"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8pPr>
            <a:lvl9pPr marR="0" lvl="8" algn="ctr" rtl="0">
              <a:lnSpc>
                <a:spcPct val="93000"/>
              </a:lnSpc>
              <a:spcBef>
                <a:spcPts val="0"/>
              </a:spcBef>
              <a:spcAft>
                <a:spcPts val="0"/>
              </a:spcAft>
              <a:buSzPts val="1400"/>
              <a:buNone/>
              <a:defRPr sz="2500" b="1" i="0" u="none" strike="noStrike" cap="none">
                <a:solidFill>
                  <a:srgbClr val="000000"/>
                </a:solidFill>
                <a:latin typeface="Times New Roman"/>
                <a:ea typeface="Times New Roman"/>
                <a:cs typeface="Times New Roman"/>
                <a:sym typeface="Times New Roman"/>
              </a:defRPr>
            </a:lvl9pPr>
          </a:lstStyle>
          <a:p>
            <a:endParaRPr/>
          </a:p>
        </p:txBody>
      </p:sp>
      <p:sp>
        <p:nvSpPr>
          <p:cNvPr id="151" name="Google Shape;151;p25"/>
          <p:cNvSpPr txBox="1">
            <a:spLocks noGrp="1"/>
          </p:cNvSpPr>
          <p:nvPr>
            <p:ph type="body" idx="1"/>
          </p:nvPr>
        </p:nvSpPr>
        <p:spPr>
          <a:xfrm>
            <a:off x="671040" y="1906761"/>
            <a:ext cx="7806240" cy="4319014"/>
          </a:xfrm>
          <a:prstGeom prst="rect">
            <a:avLst/>
          </a:prstGeom>
          <a:noFill/>
          <a:ln>
            <a:noFill/>
          </a:ln>
        </p:spPr>
        <p:txBody>
          <a:bodyPr spcFirstLastPara="1" wrap="square" lIns="0" tIns="0" rIns="0" bIns="0" anchor="t" anchorCtr="0">
            <a:noAutofit/>
          </a:bodyPr>
          <a:lstStyle>
            <a:lvl1pPr marL="457200" marR="0" lvl="0" indent="-342900" algn="l" rtl="0">
              <a:lnSpc>
                <a:spcPct val="93000"/>
              </a:lnSpc>
              <a:spcBef>
                <a:spcPts val="0"/>
              </a:spcBef>
              <a:spcAft>
                <a:spcPts val="0"/>
              </a:spcAft>
              <a:buClr>
                <a:srgbClr val="000000"/>
              </a:buClr>
              <a:buSzPts val="1800"/>
              <a:buFont typeface="Arial"/>
              <a:buChar char="•"/>
              <a:defRPr sz="1800" b="0" i="0" u="none" strike="noStrike" cap="none">
                <a:solidFill>
                  <a:srgbClr val="000000"/>
                </a:solidFill>
                <a:latin typeface="Times New Roman"/>
                <a:ea typeface="Times New Roman"/>
                <a:cs typeface="Times New Roman"/>
                <a:sym typeface="Times New Roman"/>
              </a:defRPr>
            </a:lvl1pPr>
            <a:lvl2pPr marL="914400" marR="0" lvl="1" indent="-342900" algn="l" rtl="0">
              <a:lnSpc>
                <a:spcPct val="93000"/>
              </a:lnSpc>
              <a:spcBef>
                <a:spcPts val="806"/>
              </a:spcBef>
              <a:spcAft>
                <a:spcPts val="0"/>
              </a:spcAft>
              <a:buClr>
                <a:srgbClr val="000000"/>
              </a:buClr>
              <a:buSzPts val="1800"/>
              <a:buFont typeface="Noto Sans Symbols"/>
              <a:buChar char="−"/>
              <a:defRPr sz="2400" b="0" i="0" u="none" strike="noStrike" cap="none">
                <a:solidFill>
                  <a:srgbClr val="000000"/>
                </a:solidFill>
                <a:latin typeface="Times New Roman"/>
                <a:ea typeface="Times New Roman"/>
                <a:cs typeface="Times New Roman"/>
                <a:sym typeface="Times New Roman"/>
              </a:defRPr>
            </a:lvl2pPr>
            <a:lvl3pPr marL="1371600" marR="0" lvl="2" indent="-291464" algn="l" rtl="0">
              <a:lnSpc>
                <a:spcPct val="93000"/>
              </a:lnSpc>
              <a:spcBef>
                <a:spcPts val="1032"/>
              </a:spcBef>
              <a:spcAft>
                <a:spcPts val="0"/>
              </a:spcAft>
              <a:buClr>
                <a:srgbClr val="000000"/>
              </a:buClr>
              <a:buSzPts val="990"/>
              <a:buFont typeface="Noto Sans Symbols"/>
              <a:buChar char="●"/>
              <a:defRPr sz="2200" b="0" i="0" u="none" strike="noStrike" cap="none">
                <a:solidFill>
                  <a:srgbClr val="000000"/>
                </a:solidFill>
                <a:latin typeface="Times New Roman"/>
                <a:ea typeface="Times New Roman"/>
                <a:cs typeface="Times New Roman"/>
                <a:sym typeface="Times New Roman"/>
              </a:defRPr>
            </a:lvl3pPr>
            <a:lvl4pPr marL="1828800" marR="0" lvl="3" indent="-314325" algn="l" rtl="0">
              <a:lnSpc>
                <a:spcPct val="93000"/>
              </a:lnSpc>
              <a:spcBef>
                <a:spcPts val="771"/>
              </a:spcBef>
              <a:spcAft>
                <a:spcPts val="0"/>
              </a:spcAft>
              <a:buClr>
                <a:srgbClr val="000000"/>
              </a:buClr>
              <a:buSzPts val="1350"/>
              <a:buFont typeface="Noto Sans Symbols"/>
              <a:buChar char="−"/>
              <a:defRPr sz="1800" b="0" i="0" u="none" strike="noStrike" cap="none">
                <a:solidFill>
                  <a:srgbClr val="000000"/>
                </a:solidFill>
                <a:latin typeface="Times New Roman"/>
                <a:ea typeface="Times New Roman"/>
                <a:cs typeface="Times New Roman"/>
                <a:sym typeface="Times New Roman"/>
              </a:defRPr>
            </a:lvl4pPr>
            <a:lvl5pPr marL="2286000" marR="0" lvl="4" indent="-280035" algn="l" rtl="0">
              <a:lnSpc>
                <a:spcPct val="93000"/>
              </a:lnSpc>
              <a:spcBef>
                <a:spcPts val="522"/>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5pPr>
            <a:lvl6pPr marL="2743200" marR="0" lvl="5" indent="-280035"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6pPr>
            <a:lvl7pPr marL="3200400" marR="0" lvl="6" indent="-280035"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7pPr>
            <a:lvl8pPr marL="3657600" marR="0" lvl="7" indent="-280034" algn="l" rtl="0">
              <a:lnSpc>
                <a:spcPct val="93000"/>
              </a:lnSpc>
              <a:spcBef>
                <a:spcPts val="261"/>
              </a:spcBef>
              <a:spcAft>
                <a:spcPts val="0"/>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8pPr>
            <a:lvl9pPr marL="4114800" marR="0" lvl="8" indent="-280034" algn="l" rtl="0">
              <a:lnSpc>
                <a:spcPct val="93000"/>
              </a:lnSpc>
              <a:spcBef>
                <a:spcPts val="261"/>
              </a:spcBef>
              <a:spcAft>
                <a:spcPts val="261"/>
              </a:spcAft>
              <a:buClr>
                <a:srgbClr val="000000"/>
              </a:buClr>
              <a:buSzPts val="810"/>
              <a:buFont typeface="Noto Sans Symbols"/>
              <a:buChar char="●"/>
              <a:defRPr sz="1800" b="0" i="0" u="none" strike="noStrike" cap="none">
                <a:solidFill>
                  <a:srgbClr val="000000"/>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39.jp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3237DD-3908-486E-B70D-F3A566DC0EBE}"/>
              </a:ext>
            </a:extLst>
          </p:cNvPr>
          <p:cNvSpPr>
            <a:spLocks noGrp="1"/>
          </p:cNvSpPr>
          <p:nvPr>
            <p:ph type="title"/>
          </p:nvPr>
        </p:nvSpPr>
        <p:spPr>
          <a:xfrm>
            <a:off x="457200" y="1082509"/>
            <a:ext cx="8229600" cy="1143000"/>
          </a:xfrm>
        </p:spPr>
        <p:txBody>
          <a:bodyPr/>
          <a:lstStyle/>
          <a:p>
            <a:pPr rtl="0">
              <a:spcBef>
                <a:spcPts val="0"/>
              </a:spcBef>
              <a:spcAft>
                <a:spcPts val="0"/>
              </a:spcAft>
            </a:pPr>
            <a:r>
              <a:rPr lang="pt-BR" sz="1800" b="1" i="0" u="none" strike="noStrike">
                <a:solidFill>
                  <a:srgbClr val="000000"/>
                </a:solidFill>
                <a:effectLst/>
                <a:latin typeface="Arial" panose="020B0604020202020204" pitchFamily="34" charset="0"/>
              </a:rPr>
              <a:t> IMT  </a:t>
            </a:r>
            <a:r>
              <a:rPr lang="pt-BR" sz="1800" b="1" i="0" u="none" strike="noStrike">
                <a:solidFill>
                  <a:srgbClr val="000000"/>
                </a:solidFill>
                <a:effectLst/>
                <a:latin typeface="Arial Narrow" panose="020B0606020202030204" pitchFamily="34" charset="0"/>
              </a:rPr>
              <a:t>512-4 - </a:t>
            </a:r>
            <a:r>
              <a:rPr lang="pt-BR" sz="1800" b="1" i="0" u="none" strike="noStrike">
                <a:solidFill>
                  <a:srgbClr val="141823"/>
                </a:solidFill>
                <a:effectLst/>
                <a:latin typeface="Arial" panose="020B0604020202020204" pitchFamily="34" charset="0"/>
              </a:rPr>
              <a:t>Seminários sobre vírus persistentes de importância em saúde pública -</a:t>
            </a:r>
            <a:r>
              <a:rPr lang="pt-BR" sz="1800" b="1" i="0" u="none" strike="noStrike">
                <a:solidFill>
                  <a:srgbClr val="000000"/>
                </a:solidFill>
                <a:effectLst/>
                <a:latin typeface="Arial" panose="020B0604020202020204" pitchFamily="34" charset="0"/>
              </a:rPr>
              <a:t> Imunovirologia</a:t>
            </a:r>
            <a:br>
              <a:rPr lang="pt-BR" b="0">
                <a:effectLst/>
              </a:rPr>
            </a:br>
            <a:br>
              <a:rPr lang="pt-BR"/>
            </a:br>
            <a:endParaRPr lang="pt-BR" dirty="0"/>
          </a:p>
        </p:txBody>
      </p:sp>
      <p:sp>
        <p:nvSpPr>
          <p:cNvPr id="3" name="Espaço Reservado para Texto 2">
            <a:extLst>
              <a:ext uri="{FF2B5EF4-FFF2-40B4-BE49-F238E27FC236}">
                <a16:creationId xmlns:a16="http://schemas.microsoft.com/office/drawing/2014/main" id="{6494AC3D-64A8-4B0D-A60F-FE0090970CB5}"/>
              </a:ext>
            </a:extLst>
          </p:cNvPr>
          <p:cNvSpPr>
            <a:spLocks noGrp="1"/>
          </p:cNvSpPr>
          <p:nvPr>
            <p:ph type="body" idx="1"/>
          </p:nvPr>
        </p:nvSpPr>
        <p:spPr>
          <a:xfrm>
            <a:off x="457200" y="2186121"/>
            <a:ext cx="8229600" cy="4525963"/>
          </a:xfrm>
        </p:spPr>
        <p:txBody>
          <a:bodyPr/>
          <a:lstStyle/>
          <a:p>
            <a:pPr marL="0" marR="0" lvl="0" indent="0" algn="ctr" rtl="0">
              <a:spcBef>
                <a:spcPts val="0"/>
              </a:spcBef>
              <a:spcAft>
                <a:spcPts val="0"/>
              </a:spcAft>
              <a:buNone/>
            </a:pPr>
            <a:r>
              <a:rPr lang="pt-BR" sz="3600" b="1" i="0" u="none" strike="noStrike" cap="none" dirty="0">
                <a:solidFill>
                  <a:srgbClr val="C00000"/>
                </a:solidFill>
                <a:latin typeface="Calibri"/>
                <a:ea typeface="Calibri"/>
                <a:cs typeface="Calibri"/>
                <a:sym typeface="Calibri"/>
              </a:rPr>
              <a:t>As origens do Aids:</a:t>
            </a:r>
            <a:br>
              <a:rPr lang="pt-BR" sz="3600" b="1" i="0" u="none" strike="noStrike" cap="none" dirty="0">
                <a:solidFill>
                  <a:srgbClr val="C00000"/>
                </a:solidFill>
                <a:latin typeface="Calibri"/>
                <a:ea typeface="Calibri"/>
                <a:cs typeface="Calibri"/>
                <a:sym typeface="Calibri"/>
              </a:rPr>
            </a:br>
            <a:r>
              <a:rPr lang="pt-BR" sz="3600" b="1" i="0" u="none" strike="noStrike" cap="none" dirty="0">
                <a:solidFill>
                  <a:srgbClr val="C00000"/>
                </a:solidFill>
                <a:latin typeface="Calibri"/>
                <a:ea typeface="Calibri"/>
                <a:cs typeface="Calibri"/>
                <a:sym typeface="Calibri"/>
              </a:rPr>
              <a:t>a fonte de uma pandêmica moderna</a:t>
            </a:r>
          </a:p>
          <a:p>
            <a:pPr marL="0" marR="0" lvl="0" indent="0" algn="ctr" rtl="0">
              <a:spcBef>
                <a:spcPts val="0"/>
              </a:spcBef>
              <a:spcAft>
                <a:spcPts val="0"/>
              </a:spcAft>
              <a:buNone/>
            </a:pPr>
            <a:endParaRPr lang="pt-BR" sz="3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pt-BR" sz="2400" b="0" i="0" u="none" strike="noStrike" cap="none" dirty="0">
                <a:solidFill>
                  <a:schemeClr val="tx1"/>
                </a:solidFill>
                <a:latin typeface="Calibri"/>
                <a:ea typeface="Calibri"/>
                <a:cs typeface="Calibri"/>
                <a:sym typeface="Calibri"/>
              </a:rPr>
              <a:t>Jorge Casseb, Prof. </a:t>
            </a:r>
            <a:r>
              <a:rPr lang="pt-BR" sz="2400" b="0" i="0" u="none" strike="noStrike" cap="none" dirty="0" err="1">
                <a:solidFill>
                  <a:schemeClr val="tx1"/>
                </a:solidFill>
                <a:latin typeface="Calibri"/>
                <a:ea typeface="Calibri"/>
                <a:cs typeface="Calibri"/>
                <a:sym typeface="Calibri"/>
              </a:rPr>
              <a:t>Assoc</a:t>
            </a:r>
            <a:endParaRPr lang="pt-BR" sz="2400" dirty="0">
              <a:solidFill>
                <a:schemeClr val="tx1"/>
              </a:solidFill>
            </a:endParaRPr>
          </a:p>
          <a:p>
            <a:pPr marL="0" marR="0" lvl="0" indent="0" algn="ctr" rtl="0">
              <a:spcBef>
                <a:spcPts val="0"/>
              </a:spcBef>
              <a:spcAft>
                <a:spcPts val="0"/>
              </a:spcAft>
              <a:buNone/>
            </a:pPr>
            <a:r>
              <a:rPr lang="pt-BR" sz="2400" b="0" i="0" u="none" strike="noStrike" cap="none" dirty="0">
                <a:solidFill>
                  <a:schemeClr val="tx1"/>
                </a:solidFill>
                <a:latin typeface="Calibri"/>
                <a:ea typeface="Calibri"/>
                <a:cs typeface="Calibri"/>
                <a:sym typeface="Calibri"/>
              </a:rPr>
              <a:t>Faculdade de Medicina/Instituto de Medicina Tropical de São Paulo</a:t>
            </a:r>
            <a:endParaRPr lang="pt-BR" sz="2400" dirty="0">
              <a:solidFill>
                <a:schemeClr val="tx1"/>
              </a:solidFill>
            </a:endParaRPr>
          </a:p>
          <a:p>
            <a:pPr marL="0" marR="0" lvl="0" indent="0" algn="ctr" rtl="0">
              <a:spcBef>
                <a:spcPts val="0"/>
              </a:spcBef>
              <a:spcAft>
                <a:spcPts val="0"/>
              </a:spcAft>
              <a:buNone/>
            </a:pPr>
            <a:r>
              <a:rPr lang="pt-BR" sz="2400" b="0" i="0" u="none" strike="noStrike" cap="none" dirty="0">
                <a:solidFill>
                  <a:schemeClr val="tx1"/>
                </a:solidFill>
                <a:latin typeface="Calibri"/>
                <a:ea typeface="Calibri"/>
                <a:cs typeface="Calibri"/>
                <a:sym typeface="Calibri"/>
              </a:rPr>
              <a:t>Universidade de São Paulo</a:t>
            </a:r>
            <a:endParaRPr lang="pt-BR" sz="2400" dirty="0">
              <a:solidFill>
                <a:schemeClr val="tx1"/>
              </a:solidFill>
            </a:endParaRPr>
          </a:p>
          <a:p>
            <a:pPr marL="0" marR="0" lvl="0" indent="0" algn="ctr" rtl="0">
              <a:spcBef>
                <a:spcPts val="0"/>
              </a:spcBef>
              <a:spcAft>
                <a:spcPts val="0"/>
              </a:spcAft>
              <a:buNone/>
            </a:pPr>
            <a:r>
              <a:rPr lang="pt-BR" sz="2400" dirty="0">
                <a:solidFill>
                  <a:schemeClr val="tx1"/>
                </a:solidFill>
                <a:latin typeface="Calibri"/>
                <a:ea typeface="Calibri"/>
                <a:cs typeface="Calibri"/>
                <a:sym typeface="Calibri"/>
              </a:rPr>
              <a:t>S</a:t>
            </a:r>
            <a:r>
              <a:rPr lang="pt-BR" sz="2400" b="0" i="0" u="none" strike="noStrike" cap="none" dirty="0">
                <a:solidFill>
                  <a:schemeClr val="tx1"/>
                </a:solidFill>
                <a:latin typeface="Calibri"/>
                <a:ea typeface="Calibri"/>
                <a:cs typeface="Calibri"/>
                <a:sym typeface="Calibri"/>
              </a:rPr>
              <a:t>etembro de 2020</a:t>
            </a:r>
            <a:endParaRPr lang="pt-BR" sz="2400" dirty="0"/>
          </a:p>
        </p:txBody>
      </p:sp>
      <p:sp>
        <p:nvSpPr>
          <p:cNvPr id="5" name="Google Shape;195;p37">
            <a:extLst>
              <a:ext uri="{FF2B5EF4-FFF2-40B4-BE49-F238E27FC236}">
                <a16:creationId xmlns:a16="http://schemas.microsoft.com/office/drawing/2014/main" id="{D18DB270-3A73-4B8E-A92A-68C4EFA44FD6}"/>
              </a:ext>
            </a:extLst>
          </p:cNvPr>
          <p:cNvSpPr/>
          <p:nvPr/>
        </p:nvSpPr>
        <p:spPr>
          <a:xfrm>
            <a:off x="960258" y="2334613"/>
            <a:ext cx="7340600" cy="427809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800" b="0" i="0" u="none" strike="noStrike" cap="none" dirty="0">
              <a:solidFill>
                <a:schemeClr val="tx1"/>
              </a:solidFill>
              <a:latin typeface="Calibri"/>
              <a:ea typeface="Calibri"/>
              <a:cs typeface="Calibri"/>
              <a:sym typeface="Calibri"/>
            </a:endParaRPr>
          </a:p>
        </p:txBody>
      </p:sp>
    </p:spTree>
    <p:extLst>
      <p:ext uri="{BB962C8B-B14F-4D97-AF65-F5344CB8AC3E}">
        <p14:creationId xmlns:p14="http://schemas.microsoft.com/office/powerpoint/2010/main" val="392575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err="1">
                <a:solidFill>
                  <a:srgbClr val="C00000"/>
                </a:solidFill>
              </a:rPr>
              <a:t>Retrovírus</a:t>
            </a:r>
            <a:endParaRPr sz="3600" b="1" dirty="0">
              <a:solidFill>
                <a:srgbClr val="C00000"/>
              </a:solidFill>
            </a:endParaRPr>
          </a:p>
        </p:txBody>
      </p:sp>
      <p:sp>
        <p:nvSpPr>
          <p:cNvPr id="277" name="Google Shape;277;p4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Família retroviridae</a:t>
            </a:r>
            <a:endParaRPr/>
          </a:p>
          <a:p>
            <a:pPr marL="742950" lvl="1" indent="-285750" algn="l" rtl="0">
              <a:lnSpc>
                <a:spcPct val="90000"/>
              </a:lnSpc>
              <a:spcBef>
                <a:spcPts val="560"/>
              </a:spcBef>
              <a:spcAft>
                <a:spcPts val="0"/>
              </a:spcAft>
              <a:buClr>
                <a:schemeClr val="dk1"/>
              </a:buClr>
              <a:buSzPts val="2800"/>
              <a:buChar char="–"/>
            </a:pPr>
            <a:r>
              <a:rPr lang="en-US"/>
              <a:t>Vírus de RNA de cadeia simples</a:t>
            </a:r>
            <a:endParaRPr/>
          </a:p>
          <a:p>
            <a:pPr marL="742950" lvl="1" indent="-285750" algn="l" rtl="0">
              <a:lnSpc>
                <a:spcPct val="90000"/>
              </a:lnSpc>
              <a:spcBef>
                <a:spcPts val="560"/>
              </a:spcBef>
              <a:spcAft>
                <a:spcPts val="0"/>
              </a:spcAft>
              <a:buClr>
                <a:schemeClr val="dk1"/>
              </a:buClr>
              <a:buSzPts val="2800"/>
              <a:buChar char="–"/>
            </a:pPr>
            <a:r>
              <a:rPr lang="en-US"/>
              <a:t>Contêm a enzima transcriptase reversa, que permite  ao RNA viral transformar-se em DNA de dupla fita, que pode por sua vez ser inserido no genoma da célula hospedeira</a:t>
            </a:r>
            <a:endParaRPr/>
          </a:p>
          <a:p>
            <a:pPr marL="342900" lvl="0" indent="-342900" algn="l" rtl="0">
              <a:lnSpc>
                <a:spcPct val="90000"/>
              </a:lnSpc>
              <a:spcBef>
                <a:spcPts val="640"/>
              </a:spcBef>
              <a:spcAft>
                <a:spcPts val="0"/>
              </a:spcAft>
              <a:buClr>
                <a:schemeClr val="dk1"/>
              </a:buClr>
              <a:buSzPts val="3200"/>
              <a:buChar char="•"/>
            </a:pPr>
            <a:r>
              <a:rPr lang="en-US"/>
              <a:t>Várias diferentes sub-famílias e gêneros</a:t>
            </a:r>
            <a:endParaRPr/>
          </a:p>
          <a:p>
            <a:pPr marL="342900" lvl="0" indent="-342900" algn="l" rtl="0">
              <a:lnSpc>
                <a:spcPct val="90000"/>
              </a:lnSpc>
              <a:spcBef>
                <a:spcPts val="640"/>
              </a:spcBef>
              <a:spcAft>
                <a:spcPts val="0"/>
              </a:spcAft>
              <a:buClr>
                <a:schemeClr val="dk1"/>
              </a:buClr>
              <a:buSzPts val="3200"/>
              <a:buChar char="•"/>
            </a:pPr>
            <a:r>
              <a:rPr lang="en-US"/>
              <a:t>O HIV-1 e 2 são membros do gênero </a:t>
            </a:r>
            <a:r>
              <a:rPr lang="en-US" i="1"/>
              <a:t>lentiviridae </a:t>
            </a:r>
            <a:r>
              <a:rPr lang="en-US"/>
              <a:t>(lentivírus ou vírus lentos)</a:t>
            </a:r>
            <a:endParaRPr/>
          </a:p>
          <a:p>
            <a:pPr marL="342900" lvl="0" indent="-139700" algn="l" rtl="0">
              <a:lnSpc>
                <a:spcPct val="90000"/>
              </a:lnSpc>
              <a:spcBef>
                <a:spcPts val="640"/>
              </a:spcBef>
              <a:spcAft>
                <a:spcPts val="0"/>
              </a:spcAft>
              <a:buClr>
                <a:schemeClr val="dk1"/>
              </a:buClr>
              <a:buSzPts val="32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2800" b="1" dirty="0" err="1">
                <a:solidFill>
                  <a:srgbClr val="C00000"/>
                </a:solidFill>
              </a:rPr>
              <a:t>Os</a:t>
            </a:r>
            <a:r>
              <a:rPr lang="en-US" sz="2800" b="1" dirty="0">
                <a:solidFill>
                  <a:srgbClr val="C00000"/>
                </a:solidFill>
              </a:rPr>
              <a:t> </a:t>
            </a:r>
            <a:r>
              <a:rPr lang="en-US" sz="2800" b="1" dirty="0" err="1">
                <a:solidFill>
                  <a:srgbClr val="C00000"/>
                </a:solidFill>
              </a:rPr>
              <a:t>lentivírus</a:t>
            </a:r>
            <a:r>
              <a:rPr lang="en-US" sz="2800" b="1" dirty="0">
                <a:solidFill>
                  <a:srgbClr val="C00000"/>
                </a:solidFill>
              </a:rPr>
              <a:t> </a:t>
            </a:r>
            <a:r>
              <a:rPr lang="en-US" sz="2800" b="1" dirty="0" err="1">
                <a:solidFill>
                  <a:srgbClr val="C00000"/>
                </a:solidFill>
              </a:rPr>
              <a:t>conhecidos</a:t>
            </a:r>
            <a:r>
              <a:rPr lang="en-US" sz="2800" b="1" dirty="0">
                <a:solidFill>
                  <a:srgbClr val="C00000"/>
                </a:solidFill>
              </a:rPr>
              <a:t> </a:t>
            </a:r>
            <a:r>
              <a:rPr lang="en-US" sz="2800" b="1" dirty="0" err="1">
                <a:solidFill>
                  <a:srgbClr val="C00000"/>
                </a:solidFill>
              </a:rPr>
              <a:t>infectam</a:t>
            </a:r>
            <a:r>
              <a:rPr lang="en-US" sz="2800" b="1" dirty="0">
                <a:solidFill>
                  <a:srgbClr val="C00000"/>
                </a:solidFill>
              </a:rPr>
              <a:t> </a:t>
            </a:r>
            <a:r>
              <a:rPr lang="en-US" sz="2800" b="1" dirty="0" err="1">
                <a:solidFill>
                  <a:srgbClr val="C00000"/>
                </a:solidFill>
              </a:rPr>
              <a:t>principalmente</a:t>
            </a:r>
            <a:r>
              <a:rPr lang="en-US" sz="2800" b="1" dirty="0">
                <a:solidFill>
                  <a:srgbClr val="C00000"/>
                </a:solidFill>
              </a:rPr>
              <a:t> </a:t>
            </a:r>
            <a:r>
              <a:rPr lang="en-US" sz="2800" b="1" dirty="0" err="1">
                <a:solidFill>
                  <a:srgbClr val="C00000"/>
                </a:solidFill>
              </a:rPr>
              <a:t>animais</a:t>
            </a:r>
            <a:endParaRPr sz="2800" b="1" dirty="0">
              <a:solidFill>
                <a:srgbClr val="C00000"/>
              </a:solidFill>
            </a:endParaRPr>
          </a:p>
        </p:txBody>
      </p:sp>
      <p:sp>
        <p:nvSpPr>
          <p:cNvPr id="283" name="Google Shape;283;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dirty="0" err="1"/>
              <a:t>Bovinos</a:t>
            </a:r>
            <a:r>
              <a:rPr lang="en-US" dirty="0"/>
              <a:t> – bovine immunodeficiency virus</a:t>
            </a:r>
            <a:endParaRPr dirty="0"/>
          </a:p>
          <a:p>
            <a:pPr marL="342900" lvl="0" indent="-342900" algn="l" rtl="0">
              <a:spcBef>
                <a:spcPts val="640"/>
              </a:spcBef>
              <a:spcAft>
                <a:spcPts val="0"/>
              </a:spcAft>
              <a:buClr>
                <a:schemeClr val="dk1"/>
              </a:buClr>
              <a:buSzPts val="3200"/>
              <a:buChar char="•"/>
            </a:pPr>
            <a:r>
              <a:rPr lang="en-US" dirty="0" err="1"/>
              <a:t>Cavalos</a:t>
            </a:r>
            <a:r>
              <a:rPr lang="en-US" dirty="0"/>
              <a:t> – equine infectious anemia virus</a:t>
            </a:r>
            <a:endParaRPr dirty="0"/>
          </a:p>
          <a:p>
            <a:pPr marL="342900" lvl="0" indent="-342900" algn="l" rtl="0">
              <a:spcBef>
                <a:spcPts val="640"/>
              </a:spcBef>
              <a:spcAft>
                <a:spcPts val="0"/>
              </a:spcAft>
              <a:buClr>
                <a:schemeClr val="dk1"/>
              </a:buClr>
              <a:buSzPts val="3200"/>
              <a:buChar char="•"/>
            </a:pPr>
            <a:r>
              <a:rPr lang="en-US" dirty="0" err="1"/>
              <a:t>Felinos</a:t>
            </a:r>
            <a:r>
              <a:rPr lang="en-US" dirty="0"/>
              <a:t> - feline immunodeficiency virus, Puma lentivirus</a:t>
            </a:r>
            <a:endParaRPr dirty="0"/>
          </a:p>
          <a:p>
            <a:pPr marL="342900" lvl="0" indent="-342900" algn="l" rtl="0">
              <a:spcBef>
                <a:spcPts val="640"/>
              </a:spcBef>
              <a:spcAft>
                <a:spcPts val="0"/>
              </a:spcAft>
              <a:buClr>
                <a:schemeClr val="dk1"/>
              </a:buClr>
              <a:buSzPts val="3200"/>
              <a:buChar char="•"/>
            </a:pPr>
            <a:r>
              <a:rPr lang="en-US" dirty="0"/>
              <a:t>Grupo </a:t>
            </a:r>
            <a:r>
              <a:rPr lang="en-US" dirty="0" err="1"/>
              <a:t>ovino</a:t>
            </a:r>
            <a:r>
              <a:rPr lang="en-US" dirty="0"/>
              <a:t>/</a:t>
            </a:r>
            <a:r>
              <a:rPr lang="en-US" dirty="0" err="1"/>
              <a:t>caprino</a:t>
            </a:r>
            <a:r>
              <a:rPr lang="en-US" dirty="0"/>
              <a:t> – caprine arthritis encephalitis virus, </a:t>
            </a:r>
            <a:r>
              <a:rPr lang="en-US" dirty="0" err="1"/>
              <a:t>visna</a:t>
            </a:r>
            <a:r>
              <a:rPr lang="en-US" dirty="0"/>
              <a:t>/</a:t>
            </a:r>
            <a:r>
              <a:rPr lang="en-US" dirty="0" err="1"/>
              <a:t>maedi</a:t>
            </a:r>
            <a:r>
              <a:rPr lang="en-US" dirty="0"/>
              <a:t> virus</a:t>
            </a:r>
            <a:endParaRPr dirty="0"/>
          </a:p>
          <a:p>
            <a:pPr marL="342900" lvl="0" indent="-342900" algn="l" rtl="0">
              <a:spcBef>
                <a:spcPts val="640"/>
              </a:spcBef>
              <a:spcAft>
                <a:spcPts val="0"/>
              </a:spcAft>
              <a:buClr>
                <a:schemeClr val="dk1"/>
              </a:buClr>
              <a:buSzPts val="3200"/>
              <a:buChar char="•"/>
            </a:pPr>
            <a:r>
              <a:rPr lang="en-US" dirty="0" err="1"/>
              <a:t>Primatas</a:t>
            </a:r>
            <a:r>
              <a:rPr lang="en-US" dirty="0"/>
              <a:t> – </a:t>
            </a:r>
            <a:r>
              <a:rPr lang="en-US" dirty="0" err="1"/>
              <a:t>vírus</a:t>
            </a:r>
            <a:r>
              <a:rPr lang="en-US" dirty="0"/>
              <a:t> da </a:t>
            </a:r>
            <a:r>
              <a:rPr lang="en-US" dirty="0" err="1"/>
              <a:t>imunodeficiência</a:t>
            </a:r>
            <a:r>
              <a:rPr lang="en-US" dirty="0"/>
              <a:t> </a:t>
            </a:r>
            <a:r>
              <a:rPr lang="en-US" dirty="0" err="1"/>
              <a:t>símia</a:t>
            </a:r>
            <a:r>
              <a:rPr lang="en-US" dirty="0"/>
              <a:t> (SIV, </a:t>
            </a:r>
            <a:r>
              <a:rPr lang="en-US" dirty="0" err="1"/>
              <a:t>muitos</a:t>
            </a:r>
            <a:r>
              <a:rPr lang="en-US" dirty="0"/>
              <a:t> </a:t>
            </a:r>
            <a:r>
              <a:rPr lang="en-US" dirty="0" err="1"/>
              <a:t>subtipos</a:t>
            </a:r>
            <a:r>
              <a:rPr lang="en-US" dirty="0"/>
              <a:t> </a:t>
            </a:r>
            <a:r>
              <a:rPr lang="en-US" dirty="0" err="1"/>
              <a:t>diferentes</a:t>
            </a:r>
            <a:r>
              <a:rPr lang="en-US" dirty="0"/>
              <a:t>), HIV 1 e 2</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46" descr="lenti.tiff"/>
          <p:cNvPicPr preferRelativeResize="0">
            <a:picLocks noGrp="1"/>
          </p:cNvPicPr>
          <p:nvPr>
            <p:ph type="body" idx="1"/>
          </p:nvPr>
        </p:nvPicPr>
        <p:blipFill rotWithShape="1">
          <a:blip r:embed="rId3">
            <a:alphaModFix/>
          </a:blip>
          <a:srcRect l="-33289" r="-33289"/>
          <a:stretch/>
        </p:blipFill>
        <p:spPr>
          <a:xfrm>
            <a:off x="-1673796" y="0"/>
            <a:ext cx="12469965"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Onde é que o HIV 1 e HIV 2 divergem biologicamente? </a:t>
            </a:r>
            <a:endParaRPr sz="3959"/>
          </a:p>
        </p:txBody>
      </p:sp>
      <p:sp>
        <p:nvSpPr>
          <p:cNvPr id="294" name="Google Shape;294;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80"/>
              <a:buChar char="•"/>
            </a:pPr>
            <a:r>
              <a:rPr lang="en-US" sz="2480"/>
              <a:t>Primeira linha de raciocínio:</a:t>
            </a:r>
            <a:endParaRPr/>
          </a:p>
          <a:p>
            <a:pPr marL="742950" lvl="1" indent="-285750" algn="l" rtl="0">
              <a:lnSpc>
                <a:spcPct val="80000"/>
              </a:lnSpc>
              <a:spcBef>
                <a:spcPts val="434"/>
              </a:spcBef>
              <a:spcAft>
                <a:spcPts val="0"/>
              </a:spcAft>
              <a:buClr>
                <a:schemeClr val="dk1"/>
              </a:buClr>
              <a:buSzPts val="2170"/>
              <a:buChar char="–"/>
            </a:pPr>
            <a:r>
              <a:rPr lang="en-US" sz="2170"/>
              <a:t>Você parece mais com seus irmãos do que com os seus primos e mais com os seus primos de primeiro grau do que com os seus primos em segundo grau</a:t>
            </a:r>
            <a:endParaRPr sz="2170"/>
          </a:p>
          <a:p>
            <a:pPr marL="742950" lvl="1" indent="-285750" algn="l" rtl="0">
              <a:lnSpc>
                <a:spcPct val="80000"/>
              </a:lnSpc>
              <a:spcBef>
                <a:spcPts val="434"/>
              </a:spcBef>
              <a:spcAft>
                <a:spcPts val="0"/>
              </a:spcAft>
              <a:buClr>
                <a:schemeClr val="dk1"/>
              </a:buClr>
              <a:buSzPts val="2170"/>
              <a:buChar char="–"/>
            </a:pPr>
            <a:r>
              <a:rPr lang="en-US" sz="2170"/>
              <a:t>O mesmo é verdadeiro em evolução viral: vírus estreitamente relacionados são mais semelhantes do que os vírus distantemente relacionados porque tiveram menos tempo para acumular as mutações que os tornam diferentes</a:t>
            </a:r>
            <a:endParaRPr/>
          </a:p>
          <a:p>
            <a:pPr marL="742950" lvl="1" indent="-285750" algn="l" rtl="0">
              <a:lnSpc>
                <a:spcPct val="80000"/>
              </a:lnSpc>
              <a:spcBef>
                <a:spcPts val="434"/>
              </a:spcBef>
              <a:spcAft>
                <a:spcPts val="0"/>
              </a:spcAft>
              <a:buClr>
                <a:schemeClr val="dk1"/>
              </a:buClr>
              <a:buSzPts val="2170"/>
              <a:buChar char="–"/>
            </a:pPr>
            <a:r>
              <a:rPr lang="en-US" sz="2170"/>
              <a:t>Assim, quanto mais estreitamente relacionados forem os virus, mais similares as suas sequências genéticas serão</a:t>
            </a:r>
            <a:endParaRPr/>
          </a:p>
          <a:p>
            <a:pPr marL="1143000" lvl="2" indent="-228600" algn="l" rtl="0">
              <a:lnSpc>
                <a:spcPct val="80000"/>
              </a:lnSpc>
              <a:spcBef>
                <a:spcPts val="372"/>
              </a:spcBef>
              <a:spcAft>
                <a:spcPts val="0"/>
              </a:spcAft>
              <a:buClr>
                <a:schemeClr val="dk1"/>
              </a:buClr>
              <a:buSzPts val="1860"/>
              <a:buChar char="•"/>
            </a:pPr>
            <a:r>
              <a:rPr lang="en-US" sz="1860"/>
              <a:t>O campo é referido como filogenêtica molecular viral</a:t>
            </a:r>
            <a:endParaRPr/>
          </a:p>
          <a:p>
            <a:pPr marL="742950" lvl="1" indent="-285750" algn="l" rtl="0">
              <a:lnSpc>
                <a:spcPct val="80000"/>
              </a:lnSpc>
              <a:spcBef>
                <a:spcPts val="434"/>
              </a:spcBef>
              <a:spcAft>
                <a:spcPts val="0"/>
              </a:spcAft>
              <a:buClr>
                <a:schemeClr val="dk1"/>
              </a:buClr>
              <a:buSzPts val="2170"/>
              <a:buChar char="–"/>
            </a:pPr>
            <a:r>
              <a:rPr lang="en-US" sz="2170"/>
              <a:t>No fundo , ao procurar vírus que são semelhantes ao HIV  você vai descobrir como eles originalmente divergiram</a:t>
            </a:r>
            <a:endParaRPr sz="217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800"/>
              <a:buFont typeface="Calibri"/>
              <a:buNone/>
            </a:pPr>
            <a:r>
              <a:rPr lang="en-US" sz="2800" b="0"/>
              <a:t>O que árvore filogenética do HIV parece?</a:t>
            </a:r>
            <a:endParaRPr sz="2800" b="0"/>
          </a:p>
        </p:txBody>
      </p:sp>
      <p:pic>
        <p:nvPicPr>
          <p:cNvPr id="300" name="Google Shape;300;p48" descr="primate lentivirus phylogenetic tree.tiff"/>
          <p:cNvPicPr preferRelativeResize="0">
            <a:picLocks noGrp="1"/>
          </p:cNvPicPr>
          <p:nvPr>
            <p:ph type="body" idx="1"/>
          </p:nvPr>
        </p:nvPicPr>
        <p:blipFill rotWithShape="1">
          <a:blip r:embed="rId3">
            <a:alphaModFix/>
          </a:blip>
          <a:srcRect l="-9562" r="-9562"/>
          <a:stretch/>
        </p:blipFill>
        <p:spPr>
          <a:xfrm>
            <a:off x="3575050" y="273050"/>
            <a:ext cx="5568950" cy="6376621"/>
          </a:xfrm>
          <a:prstGeom prst="rect">
            <a:avLst/>
          </a:prstGeom>
          <a:noFill/>
          <a:ln>
            <a:noFill/>
          </a:ln>
        </p:spPr>
      </p:pic>
      <p:sp>
        <p:nvSpPr>
          <p:cNvPr id="301" name="Google Shape;301;p48"/>
          <p:cNvSpPr txBox="1">
            <a:spLocks noGrp="1"/>
          </p:cNvSpPr>
          <p:nvPr>
            <p:ph type="body" idx="2"/>
          </p:nvPr>
        </p:nvSpPr>
        <p:spPr>
          <a:xfrm>
            <a:off x="457200" y="1435100"/>
            <a:ext cx="3335743" cy="5214571"/>
          </a:xfrm>
          <a:prstGeom prst="rect">
            <a:avLst/>
          </a:prstGeom>
          <a:noFill/>
          <a:ln>
            <a:noFill/>
          </a:ln>
        </p:spPr>
        <p:txBody>
          <a:bodyPr spcFirstLastPara="1" wrap="square" lIns="91425" tIns="45700" rIns="91425" bIns="45700" anchor="t" anchorCtr="0">
            <a:noAutofit/>
          </a:bodyPr>
          <a:lstStyle/>
          <a:p>
            <a:pPr marL="233363" lvl="0" indent="-233363" algn="l" rtl="0">
              <a:spcBef>
                <a:spcPts val="0"/>
              </a:spcBef>
              <a:spcAft>
                <a:spcPts val="0"/>
              </a:spcAft>
              <a:buClr>
                <a:schemeClr val="dk1"/>
              </a:buClr>
              <a:buSzPts val="2400"/>
              <a:buFont typeface="Arial"/>
              <a:buChar char="•"/>
            </a:pPr>
            <a:r>
              <a:rPr lang="en-US" sz="2400"/>
              <a:t>Há quatro subtipos diferentes do HIV-1 (Grupos M, N, O, P)</a:t>
            </a:r>
            <a:endParaRPr/>
          </a:p>
          <a:p>
            <a:pPr marL="233363" lvl="0" indent="-233363" algn="l" rtl="0">
              <a:spcBef>
                <a:spcPts val="480"/>
              </a:spcBef>
              <a:spcAft>
                <a:spcPts val="0"/>
              </a:spcAft>
              <a:buClr>
                <a:schemeClr val="dk1"/>
              </a:buClr>
              <a:buSzPts val="2400"/>
              <a:buFont typeface="Arial"/>
              <a:buChar char="•"/>
            </a:pPr>
            <a:r>
              <a:rPr lang="en-US" sz="2400"/>
              <a:t>HIV-1 mais se assemelha subtipos de SIV encontrado em chimpanzés e gorilas</a:t>
            </a:r>
            <a:endParaRPr/>
          </a:p>
          <a:p>
            <a:pPr marL="233363" lvl="0" indent="-233363" algn="l" rtl="0">
              <a:spcBef>
                <a:spcPts val="480"/>
              </a:spcBef>
              <a:spcAft>
                <a:spcPts val="0"/>
              </a:spcAft>
              <a:buClr>
                <a:schemeClr val="dk1"/>
              </a:buClr>
              <a:buSzPts val="2400"/>
              <a:buFont typeface="Arial"/>
              <a:buChar char="•"/>
            </a:pPr>
            <a:r>
              <a:rPr lang="en-US" sz="2400"/>
              <a:t>Há varios subtipos do HIV-2</a:t>
            </a:r>
            <a:endParaRPr sz="2400"/>
          </a:p>
          <a:p>
            <a:pPr marL="233363" lvl="0" indent="-233363" algn="l" rtl="0">
              <a:spcBef>
                <a:spcPts val="480"/>
              </a:spcBef>
              <a:spcAft>
                <a:spcPts val="0"/>
              </a:spcAft>
              <a:buClr>
                <a:schemeClr val="dk1"/>
              </a:buClr>
              <a:buSzPts val="2400"/>
              <a:buFont typeface="Arial"/>
              <a:buChar char="•"/>
            </a:pPr>
            <a:r>
              <a:rPr lang="en-US" sz="2400"/>
              <a:t>HIV-2 mais assemelha subtipos de SIV encontrado em mangabeys fuliginosos</a:t>
            </a:r>
            <a:endParaRPr sz="2400"/>
          </a:p>
          <a:p>
            <a:pPr marL="233363" lvl="0" indent="-80963" algn="l" rtl="0">
              <a:spcBef>
                <a:spcPts val="480"/>
              </a:spcBef>
              <a:spcAft>
                <a:spcPts val="0"/>
              </a:spcAft>
              <a:buClr>
                <a:schemeClr val="dk1"/>
              </a:buClr>
              <a:buSzPts val="2400"/>
              <a:buFont typeface="Arial"/>
              <a:buNone/>
            </a:pP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947CBA2A-CC38-4727-A047-EA4CEEE81402}"/>
              </a:ext>
            </a:extLst>
          </p:cNvPr>
          <p:cNvSpPr txBox="1">
            <a:spLocks noChangeArrowheads="1"/>
          </p:cNvSpPr>
          <p:nvPr/>
        </p:nvSpPr>
        <p:spPr bwMode="auto">
          <a:xfrm>
            <a:off x="1386746" y="1143481"/>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089" b="1">
                <a:latin typeface="Arial" panose="020B0604020202020204" pitchFamily="34" charset="0"/>
              </a:rPr>
              <a:t>Origins of human AIDS viruses. </a:t>
            </a:r>
          </a:p>
        </p:txBody>
      </p:sp>
      <p:pic>
        <p:nvPicPr>
          <p:cNvPr id="3074" name="Picture 2">
            <a:extLst>
              <a:ext uri="{FF2B5EF4-FFF2-40B4-BE49-F238E27FC236}">
                <a16:creationId xmlns:a16="http://schemas.microsoft.com/office/drawing/2014/main" id="{C15C0E88-BA07-41FC-A5CF-550134433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174" y="1591728"/>
            <a:ext cx="5095975" cy="3670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3D6BFB66-EAB8-446F-87D4-467AB6DDD740}"/>
              </a:ext>
            </a:extLst>
          </p:cNvPr>
          <p:cNvSpPr txBox="1">
            <a:spLocks noChangeArrowheads="1"/>
          </p:cNvSpPr>
          <p:nvPr/>
        </p:nvSpPr>
        <p:spPr bwMode="auto">
          <a:xfrm>
            <a:off x="2026173" y="5336481"/>
            <a:ext cx="2938989" cy="23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E642BC7F-2926-463B-8DEA-9C511C75DAB1}"/>
              </a:ext>
            </a:extLst>
          </p:cNvPr>
          <p:cNvSpPr txBox="1">
            <a:spLocks noChangeArrowheads="1"/>
          </p:cNvSpPr>
          <p:nvPr/>
        </p:nvSpPr>
        <p:spPr bwMode="auto">
          <a:xfrm>
            <a:off x="1216088" y="5817131"/>
            <a:ext cx="3698309"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680">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5DC63AC0-B867-4E7D-B03F-81288D3FA1FD}"/>
              </a:ext>
            </a:extLst>
          </p:cNvPr>
          <p:cNvSpPr txBox="1">
            <a:spLocks noChangeArrowheads="1"/>
          </p:cNvSpPr>
          <p:nvPr/>
        </p:nvSpPr>
        <p:spPr bwMode="auto">
          <a:xfrm>
            <a:off x="1386746" y="1143481"/>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089" b="1" dirty="0">
                <a:latin typeface="Arial" panose="020B0604020202020204" pitchFamily="34" charset="0"/>
              </a:rPr>
              <a:t>HIV-1 origins. </a:t>
            </a:r>
          </a:p>
        </p:txBody>
      </p:sp>
      <p:pic>
        <p:nvPicPr>
          <p:cNvPr id="3074" name="Picture 2">
            <a:extLst>
              <a:ext uri="{FF2B5EF4-FFF2-40B4-BE49-F238E27FC236}">
                <a16:creationId xmlns:a16="http://schemas.microsoft.com/office/drawing/2014/main" id="{3A445745-A606-4AA7-951E-3C891259A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919" y="1591728"/>
            <a:ext cx="3860325" cy="3670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4DCC1A52-45AA-49C5-A944-4301C0F468A2}"/>
              </a:ext>
            </a:extLst>
          </p:cNvPr>
          <p:cNvSpPr txBox="1">
            <a:spLocks noChangeArrowheads="1"/>
          </p:cNvSpPr>
          <p:nvPr/>
        </p:nvSpPr>
        <p:spPr bwMode="auto">
          <a:xfrm>
            <a:off x="2642919" y="5336481"/>
            <a:ext cx="2938988" cy="23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23B16480-610F-49E3-BA3E-CBC5C7142E7C}"/>
              </a:ext>
            </a:extLst>
          </p:cNvPr>
          <p:cNvSpPr txBox="1">
            <a:spLocks noChangeArrowheads="1"/>
          </p:cNvSpPr>
          <p:nvPr/>
        </p:nvSpPr>
        <p:spPr bwMode="auto">
          <a:xfrm>
            <a:off x="1216088" y="5817131"/>
            <a:ext cx="3698309"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680">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4F23485C-3560-4A6D-B13C-CE43B7435BAF}"/>
              </a:ext>
            </a:extLst>
          </p:cNvPr>
          <p:cNvSpPr txBox="1">
            <a:spLocks noChangeArrowheads="1"/>
          </p:cNvSpPr>
          <p:nvPr/>
        </p:nvSpPr>
        <p:spPr bwMode="auto">
          <a:xfrm>
            <a:off x="1386746" y="1143481"/>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089" b="1">
                <a:latin typeface="Arial" panose="020B0604020202020204" pitchFamily="34" charset="0"/>
              </a:rPr>
              <a:t>Phylogeny of lentiviruses. </a:t>
            </a:r>
          </a:p>
        </p:txBody>
      </p:sp>
      <p:pic>
        <p:nvPicPr>
          <p:cNvPr id="3074" name="Picture 2">
            <a:extLst>
              <a:ext uri="{FF2B5EF4-FFF2-40B4-BE49-F238E27FC236}">
                <a16:creationId xmlns:a16="http://schemas.microsoft.com/office/drawing/2014/main" id="{A28C0D02-2251-4962-8E0E-94EA9333C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395" y="1591728"/>
            <a:ext cx="4684452" cy="3670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03A1D7B6-85F3-44B4-9394-FF2B2C96D320}"/>
              </a:ext>
            </a:extLst>
          </p:cNvPr>
          <p:cNvSpPr txBox="1">
            <a:spLocks noChangeArrowheads="1"/>
          </p:cNvSpPr>
          <p:nvPr/>
        </p:nvSpPr>
        <p:spPr bwMode="auto">
          <a:xfrm>
            <a:off x="2231395" y="5336481"/>
            <a:ext cx="2938989" cy="23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2D72B615-43F4-410D-BEC5-83075401956B}"/>
              </a:ext>
            </a:extLst>
          </p:cNvPr>
          <p:cNvSpPr txBox="1">
            <a:spLocks noChangeArrowheads="1"/>
          </p:cNvSpPr>
          <p:nvPr/>
        </p:nvSpPr>
        <p:spPr bwMode="auto">
          <a:xfrm>
            <a:off x="1216088" y="5817131"/>
            <a:ext cx="3698309"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680">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AE1001F5-AE1A-4688-872A-45E835995698}"/>
              </a:ext>
            </a:extLst>
          </p:cNvPr>
          <p:cNvSpPr txBox="1">
            <a:spLocks noChangeArrowheads="1"/>
          </p:cNvSpPr>
          <p:nvPr/>
        </p:nvSpPr>
        <p:spPr bwMode="auto">
          <a:xfrm>
            <a:off x="1386746" y="1143481"/>
            <a:ext cx="6370509" cy="311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pt-BR" sz="1089" b="1">
                <a:latin typeface="Arial" panose="020B0604020202020204" pitchFamily="34" charset="0"/>
              </a:rPr>
              <a:t>HIV-2 origins. </a:t>
            </a:r>
          </a:p>
        </p:txBody>
      </p:sp>
      <p:pic>
        <p:nvPicPr>
          <p:cNvPr id="3074" name="Picture 2">
            <a:extLst>
              <a:ext uri="{FF2B5EF4-FFF2-40B4-BE49-F238E27FC236}">
                <a16:creationId xmlns:a16="http://schemas.microsoft.com/office/drawing/2014/main" id="{B5651BA2-527B-4DA6-A048-3A50BAD02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0894" y="1591728"/>
            <a:ext cx="3564374" cy="36702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5" name="Text Box 3">
            <a:extLst>
              <a:ext uri="{FF2B5EF4-FFF2-40B4-BE49-F238E27FC236}">
                <a16:creationId xmlns:a16="http://schemas.microsoft.com/office/drawing/2014/main" id="{5DF7F533-1DF7-438F-861C-8708641B0622}"/>
              </a:ext>
            </a:extLst>
          </p:cNvPr>
          <p:cNvSpPr txBox="1">
            <a:spLocks noChangeArrowheads="1"/>
          </p:cNvSpPr>
          <p:nvPr/>
        </p:nvSpPr>
        <p:spPr bwMode="auto">
          <a:xfrm>
            <a:off x="2790893" y="5336481"/>
            <a:ext cx="2938989" cy="23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pt-BR" sz="817" b="1">
                <a:latin typeface="Arial" panose="020B0604020202020204" pitchFamily="34" charset="0"/>
              </a:rPr>
              <a:t>Paul M. Sharp, and Beatrice H. Hahn Cold Spring Harb Perspect Med 2011;1:a006841</a:t>
            </a:r>
          </a:p>
        </p:txBody>
      </p:sp>
      <p:sp>
        <p:nvSpPr>
          <p:cNvPr id="3076" name="Text Box 4">
            <a:extLst>
              <a:ext uri="{FF2B5EF4-FFF2-40B4-BE49-F238E27FC236}">
                <a16:creationId xmlns:a16="http://schemas.microsoft.com/office/drawing/2014/main" id="{8EAB822B-C2EC-43C0-AF1B-193DD60E9A77}"/>
              </a:ext>
            </a:extLst>
          </p:cNvPr>
          <p:cNvSpPr txBox="1">
            <a:spLocks noChangeArrowheads="1"/>
          </p:cNvSpPr>
          <p:nvPr/>
        </p:nvSpPr>
        <p:spPr bwMode="auto">
          <a:xfrm>
            <a:off x="1216088" y="5817131"/>
            <a:ext cx="3698309" cy="2603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pt-BR" sz="680">
                <a:latin typeface="Arial" panose="020B0604020202020204" pitchFamily="34" charset="0"/>
              </a:rPr>
              <a:t>©2011 by Cold Spring Harbor Laboratory Press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p:nvPr/>
        </p:nvSpPr>
        <p:spPr>
          <a:xfrm>
            <a:off x="325440" y="381640"/>
            <a:ext cx="8493120" cy="414764"/>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1500" b="1">
                <a:solidFill>
                  <a:srgbClr val="000000"/>
                </a:solidFill>
                <a:latin typeface="Arial"/>
                <a:ea typeface="Arial"/>
                <a:cs typeface="Arial"/>
                <a:sym typeface="Arial"/>
              </a:rPr>
              <a:t>Phylogenetic tree derived from nucleotide alignment of genome sequences.</a:t>
            </a:r>
            <a:endParaRPr/>
          </a:p>
        </p:txBody>
      </p:sp>
      <p:pic>
        <p:nvPicPr>
          <p:cNvPr id="308" name="Google Shape;308;p49"/>
          <p:cNvPicPr preferRelativeResize="0"/>
          <p:nvPr/>
        </p:nvPicPr>
        <p:blipFill rotWithShape="1">
          <a:blip r:embed="rId3">
            <a:alphaModFix/>
          </a:blip>
          <a:srcRect/>
          <a:stretch/>
        </p:blipFill>
        <p:spPr>
          <a:xfrm>
            <a:off x="2882" y="6041436"/>
            <a:ext cx="9110880" cy="816565"/>
          </a:xfrm>
          <a:prstGeom prst="rect">
            <a:avLst/>
          </a:prstGeom>
          <a:noFill/>
          <a:ln>
            <a:noFill/>
          </a:ln>
        </p:spPr>
      </p:pic>
      <p:pic>
        <p:nvPicPr>
          <p:cNvPr id="309" name="Google Shape;309;p49"/>
          <p:cNvPicPr preferRelativeResize="0"/>
          <p:nvPr/>
        </p:nvPicPr>
        <p:blipFill rotWithShape="1">
          <a:blip r:embed="rId4">
            <a:alphaModFix/>
          </a:blip>
          <a:srcRect/>
          <a:stretch/>
        </p:blipFill>
        <p:spPr>
          <a:xfrm>
            <a:off x="1314720" y="979303"/>
            <a:ext cx="6520320" cy="4893634"/>
          </a:xfrm>
          <a:prstGeom prst="rect">
            <a:avLst/>
          </a:prstGeom>
          <a:noFill/>
          <a:ln>
            <a:noFill/>
          </a:ln>
        </p:spPr>
      </p:pic>
      <p:sp>
        <p:nvSpPr>
          <p:cNvPr id="310" name="Google Shape;310;p49"/>
          <p:cNvSpPr txBox="1"/>
          <p:nvPr/>
        </p:nvSpPr>
        <p:spPr>
          <a:xfrm>
            <a:off x="1314721" y="5972309"/>
            <a:ext cx="3918240" cy="23186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a:solidFill>
                  <a:srgbClr val="000000"/>
                </a:solidFill>
                <a:latin typeface="Arial"/>
                <a:ea typeface="Arial"/>
                <a:cs typeface="Arial"/>
                <a:sym typeface="Arial"/>
              </a:rPr>
              <a:t>Vallari A et al. J. Virol. 2011;85:1403-1407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0EC9E7-0ADA-4AD2-80D9-B8B16E21DCA1}"/>
              </a:ext>
            </a:extLst>
          </p:cNvPr>
          <p:cNvSpPr>
            <a:spLocks noGrp="1"/>
          </p:cNvSpPr>
          <p:nvPr>
            <p:ph type="title"/>
          </p:nvPr>
        </p:nvSpPr>
        <p:spPr/>
        <p:txBody>
          <a:bodyPr/>
          <a:lstStyle/>
          <a:p>
            <a:r>
              <a:rPr lang="pt-BR" sz="3200" b="1" dirty="0">
                <a:solidFill>
                  <a:srgbClr val="C00000"/>
                </a:solidFill>
              </a:rPr>
              <a:t>Conceito</a:t>
            </a:r>
          </a:p>
        </p:txBody>
      </p:sp>
      <p:sp>
        <p:nvSpPr>
          <p:cNvPr id="3" name="Espaço Reservado para Texto 2">
            <a:extLst>
              <a:ext uri="{FF2B5EF4-FFF2-40B4-BE49-F238E27FC236}">
                <a16:creationId xmlns:a16="http://schemas.microsoft.com/office/drawing/2014/main" id="{251BD481-6B7F-41ED-A471-D8F410001A0E}"/>
              </a:ext>
            </a:extLst>
          </p:cNvPr>
          <p:cNvSpPr>
            <a:spLocks noGrp="1"/>
          </p:cNvSpPr>
          <p:nvPr>
            <p:ph type="body" idx="1"/>
          </p:nvPr>
        </p:nvSpPr>
        <p:spPr>
          <a:xfrm>
            <a:off x="457200" y="1245097"/>
            <a:ext cx="8229600" cy="4525963"/>
          </a:xfrm>
        </p:spPr>
        <p:txBody>
          <a:bodyPr/>
          <a:lstStyle/>
          <a:p>
            <a:r>
              <a:rPr lang="pt-BR" altLang="pt-BR" sz="3000" dirty="0">
                <a:solidFill>
                  <a:srgbClr val="0C7DBB"/>
                </a:solidFill>
                <a:latin typeface="NexusSerif"/>
              </a:rPr>
              <a:t>Os retrovírus são uma família de vírus de considerável importância médica e veterinária.</a:t>
            </a:r>
            <a:br>
              <a:rPr lang="pt-BR" altLang="pt-BR" sz="3000" dirty="0">
                <a:solidFill>
                  <a:srgbClr val="0C7DBB"/>
                </a:solidFill>
                <a:latin typeface="NexusSerif"/>
              </a:rPr>
            </a:br>
            <a:r>
              <a:rPr lang="pt-BR" altLang="pt-BR" sz="3000" dirty="0">
                <a:solidFill>
                  <a:srgbClr val="0C7DBB"/>
                </a:solidFill>
                <a:latin typeface="NexusSerif"/>
              </a:rPr>
              <a:t>• Até recentemente, muito pouco se sabia sobre as origens retrovirais profundas.</a:t>
            </a:r>
            <a:br>
              <a:rPr lang="pt-BR" altLang="pt-BR" sz="3000" dirty="0">
                <a:solidFill>
                  <a:srgbClr val="0C7DBB"/>
                </a:solidFill>
                <a:latin typeface="NexusSerif"/>
              </a:rPr>
            </a:br>
            <a:r>
              <a:rPr lang="pt-BR" altLang="pt-BR" sz="3000" dirty="0">
                <a:solidFill>
                  <a:srgbClr val="0C7DBB"/>
                </a:solidFill>
                <a:latin typeface="NexusSerif"/>
              </a:rPr>
              <a:t>•Uma nova pesquisa </a:t>
            </a:r>
            <a:r>
              <a:rPr lang="pt-BR" altLang="pt-BR" sz="3000" dirty="0" err="1">
                <a:solidFill>
                  <a:srgbClr val="0C7DBB"/>
                </a:solidFill>
                <a:latin typeface="NexusSerif"/>
              </a:rPr>
              <a:t>apóia</a:t>
            </a:r>
            <a:r>
              <a:rPr lang="pt-BR" altLang="pt-BR" sz="3000" dirty="0">
                <a:solidFill>
                  <a:srgbClr val="0C7DBB"/>
                </a:solidFill>
                <a:latin typeface="NexusSerif"/>
              </a:rPr>
              <a:t> uma origem marinha de retrovírus, ∼460–550 milhões de anos atrás.</a:t>
            </a:r>
            <a:br>
              <a:rPr lang="pt-BR" altLang="pt-BR" sz="3000" dirty="0">
                <a:solidFill>
                  <a:srgbClr val="0C7DBB"/>
                </a:solidFill>
                <a:latin typeface="NexusSerif"/>
              </a:rPr>
            </a:br>
            <a:r>
              <a:rPr lang="pt-BR" altLang="pt-BR" sz="3000" dirty="0">
                <a:solidFill>
                  <a:srgbClr val="0C7DBB"/>
                </a:solidFill>
                <a:latin typeface="NexusSerif"/>
              </a:rPr>
              <a:t>• Os eventos evolutivos que levam à origem dos retrovírus permanecem obscuros.</a:t>
            </a:r>
            <a:br>
              <a:rPr lang="pt-BR" altLang="pt-BR" sz="3000" dirty="0">
                <a:solidFill>
                  <a:srgbClr val="0C7DBB"/>
                </a:solidFill>
                <a:latin typeface="NexusSerif"/>
              </a:rPr>
            </a:br>
            <a:r>
              <a:rPr lang="pt-BR" altLang="pt-BR" sz="3000" dirty="0">
                <a:solidFill>
                  <a:srgbClr val="0C7DBB"/>
                </a:solidFill>
                <a:latin typeface="NexusSerif"/>
              </a:rPr>
              <a:t>•Uma melhor compreensão da diversidade e evolução dos </a:t>
            </a:r>
            <a:r>
              <a:rPr lang="pt-BR" altLang="pt-BR" sz="3000" dirty="0" err="1">
                <a:solidFill>
                  <a:srgbClr val="0C7DBB"/>
                </a:solidFill>
                <a:latin typeface="NexusSerif"/>
              </a:rPr>
              <a:t>Metaviridae</a:t>
            </a:r>
            <a:r>
              <a:rPr lang="pt-BR" altLang="pt-BR" sz="3000" dirty="0">
                <a:solidFill>
                  <a:srgbClr val="0C7DBB"/>
                </a:solidFill>
                <a:latin typeface="NexusSerif"/>
              </a:rPr>
              <a:t> é necessária para isso.</a:t>
            </a:r>
            <a:r>
              <a:rPr lang="pt-BR" altLang="pt-BR" sz="3000" dirty="0">
                <a:solidFill>
                  <a:srgbClr val="2E2E2E"/>
                </a:solidFill>
                <a:latin typeface="NexusSerif"/>
              </a:rPr>
              <a:t>.</a:t>
            </a:r>
            <a:endParaRPr lang="pt-BR" sz="3000" dirty="0"/>
          </a:p>
        </p:txBody>
      </p:sp>
    </p:spTree>
    <p:extLst>
      <p:ext uri="{BB962C8B-B14F-4D97-AF65-F5344CB8AC3E}">
        <p14:creationId xmlns:p14="http://schemas.microsoft.com/office/powerpoint/2010/main" val="2395171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Então SIV e HIV são primos.</a:t>
            </a:r>
            <a:br>
              <a:rPr lang="en-US" sz="3959"/>
            </a:br>
            <a:br>
              <a:rPr lang="en-US" sz="3959"/>
            </a:br>
            <a:r>
              <a:rPr lang="en-US" sz="3959"/>
              <a:t>Onde nossos primos vivem? </a:t>
            </a:r>
            <a:endParaRPr sz="3959"/>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1" descr="220px-Schimpanse_zoo-leipig.jpg"/>
          <p:cNvPicPr preferRelativeResize="0">
            <a:picLocks noGrp="1"/>
          </p:cNvPicPr>
          <p:nvPr>
            <p:ph type="body" idx="1"/>
          </p:nvPr>
        </p:nvPicPr>
        <p:blipFill rotWithShape="1">
          <a:blip r:embed="rId3">
            <a:alphaModFix/>
          </a:blip>
          <a:srcRect t="-24712" b="-24712"/>
          <a:stretch/>
        </p:blipFill>
        <p:spPr>
          <a:xfrm>
            <a:off x="209786" y="-582567"/>
            <a:ext cx="4038600" cy="4525963"/>
          </a:xfrm>
          <a:prstGeom prst="rect">
            <a:avLst/>
          </a:prstGeom>
          <a:noFill/>
          <a:ln>
            <a:noFill/>
          </a:ln>
        </p:spPr>
      </p:pic>
      <p:pic>
        <p:nvPicPr>
          <p:cNvPr id="321" name="Google Shape;321;p51" descr="250px-Gombe_Stream_NP_gegenseitiges_Lausen.jpg"/>
          <p:cNvPicPr preferRelativeResize="0">
            <a:picLocks noGrp="1"/>
          </p:cNvPicPr>
          <p:nvPr>
            <p:ph type="body" idx="2"/>
          </p:nvPr>
        </p:nvPicPr>
        <p:blipFill rotWithShape="1">
          <a:blip r:embed="rId4">
            <a:alphaModFix/>
          </a:blip>
          <a:srcRect t="-33883" b="-33882"/>
          <a:stretch/>
        </p:blipFill>
        <p:spPr>
          <a:xfrm>
            <a:off x="4495800" y="-845344"/>
            <a:ext cx="4537158" cy="5084685"/>
          </a:xfrm>
          <a:prstGeom prst="rect">
            <a:avLst/>
          </a:prstGeom>
          <a:noFill/>
          <a:ln>
            <a:noFill/>
          </a:ln>
        </p:spPr>
      </p:pic>
      <p:pic>
        <p:nvPicPr>
          <p:cNvPr id="322" name="Google Shape;322;p51" descr="250px-Adult_male_chimps_in_mahale.jpg"/>
          <p:cNvPicPr preferRelativeResize="0"/>
          <p:nvPr/>
        </p:nvPicPr>
        <p:blipFill rotWithShape="1">
          <a:blip r:embed="rId5">
            <a:alphaModFix/>
          </a:blip>
          <a:srcRect/>
          <a:stretch/>
        </p:blipFill>
        <p:spPr>
          <a:xfrm>
            <a:off x="209786" y="3330972"/>
            <a:ext cx="4038600" cy="3129915"/>
          </a:xfrm>
          <a:prstGeom prst="rect">
            <a:avLst/>
          </a:prstGeom>
          <a:noFill/>
          <a:ln>
            <a:noFill/>
          </a:ln>
        </p:spPr>
      </p:pic>
      <p:pic>
        <p:nvPicPr>
          <p:cNvPr id="323" name="Google Shape;323;p51" descr="250px-Gombe_Stream_NP_Beute.jpg"/>
          <p:cNvPicPr preferRelativeResize="0"/>
          <p:nvPr/>
        </p:nvPicPr>
        <p:blipFill rotWithShape="1">
          <a:blip r:embed="rId6">
            <a:alphaModFix/>
          </a:blip>
          <a:srcRect/>
          <a:stretch/>
        </p:blipFill>
        <p:spPr>
          <a:xfrm>
            <a:off x="4495799" y="3330972"/>
            <a:ext cx="4381229" cy="312991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Existem quatro subtipos de chimpanzés comuns (</a:t>
            </a:r>
            <a:r>
              <a:rPr lang="en-US" sz="3959" i="1"/>
              <a:t>Pan troglodytes</a:t>
            </a:r>
            <a:r>
              <a:rPr lang="en-US" sz="3959"/>
              <a:t>)</a:t>
            </a:r>
            <a:endParaRPr sz="3959"/>
          </a:p>
        </p:txBody>
      </p:sp>
      <p:pic>
        <p:nvPicPr>
          <p:cNvPr id="329" name="Google Shape;329;p52" descr="chimprange.tiff"/>
          <p:cNvPicPr preferRelativeResize="0">
            <a:picLocks noGrp="1"/>
          </p:cNvPicPr>
          <p:nvPr>
            <p:ph type="body" idx="1"/>
          </p:nvPr>
        </p:nvPicPr>
        <p:blipFill rotWithShape="1">
          <a:blip r:embed="rId3">
            <a:alphaModFix/>
          </a:blip>
          <a:srcRect l="-7824" r="-7824"/>
          <a:stretch/>
        </p:blipFill>
        <p:spPr>
          <a:xfrm>
            <a:off x="-267343" y="1637730"/>
            <a:ext cx="9726492" cy="512910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58913" y="274638"/>
            <a:ext cx="888040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Faixas de chimpanzés e gorilas se sobrepõem na Central, mas não da África Ocidental</a:t>
            </a:r>
            <a:endParaRPr sz="3959"/>
          </a:p>
        </p:txBody>
      </p:sp>
      <p:pic>
        <p:nvPicPr>
          <p:cNvPr id="335" name="Google Shape;335;p53" descr="Chimp and gorilla range.jpg"/>
          <p:cNvPicPr preferRelativeResize="0">
            <a:picLocks noGrp="1"/>
          </p:cNvPicPr>
          <p:nvPr>
            <p:ph type="body" idx="1"/>
          </p:nvPr>
        </p:nvPicPr>
        <p:blipFill rotWithShape="1">
          <a:blip r:embed="rId3">
            <a:alphaModFix/>
          </a:blip>
          <a:srcRect t="-10860" b="-10860"/>
          <a:stretch/>
        </p:blipFill>
        <p:spPr>
          <a:xfrm>
            <a:off x="58913" y="1417638"/>
            <a:ext cx="8880401" cy="48838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pic>
        <p:nvPicPr>
          <p:cNvPr id="340" name="Google Shape;340;p54" descr="primate lentivirus phylogenetic tree 2.tiff"/>
          <p:cNvPicPr preferRelativeResize="0">
            <a:picLocks noGrp="1"/>
          </p:cNvPicPr>
          <p:nvPr>
            <p:ph type="body" idx="1"/>
          </p:nvPr>
        </p:nvPicPr>
        <p:blipFill rotWithShape="1">
          <a:blip r:embed="rId3">
            <a:alphaModFix/>
          </a:blip>
          <a:srcRect l="-33415" r="-33415"/>
          <a:stretch/>
        </p:blipFill>
        <p:spPr>
          <a:xfrm>
            <a:off x="-1366008" y="0"/>
            <a:ext cx="11859260" cy="6522136"/>
          </a:xfrm>
          <a:prstGeom prst="rect">
            <a:avLst/>
          </a:prstGeom>
          <a:noFill/>
          <a:ln>
            <a:noFill/>
          </a:ln>
        </p:spPr>
      </p:pic>
      <p:sp>
        <p:nvSpPr>
          <p:cNvPr id="341" name="Google Shape;341;p54"/>
          <p:cNvSpPr txBox="1"/>
          <p:nvPr/>
        </p:nvSpPr>
        <p:spPr>
          <a:xfrm>
            <a:off x="7051198" y="1899469"/>
            <a:ext cx="209280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P. troglodytes troglodytes</a:t>
            </a:r>
            <a:endParaRPr sz="1800" i="1">
              <a:solidFill>
                <a:schemeClr val="dk1"/>
              </a:solidFill>
              <a:latin typeface="Calibri"/>
              <a:ea typeface="Calibri"/>
              <a:cs typeface="Calibri"/>
              <a:sym typeface="Calibri"/>
            </a:endParaRPr>
          </a:p>
        </p:txBody>
      </p:sp>
      <p:sp>
        <p:nvSpPr>
          <p:cNvPr id="342" name="Google Shape;342;p54"/>
          <p:cNvSpPr txBox="1"/>
          <p:nvPr/>
        </p:nvSpPr>
        <p:spPr>
          <a:xfrm>
            <a:off x="7051198" y="3959796"/>
            <a:ext cx="197792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Gorilla gorilla </a:t>
            </a:r>
            <a:r>
              <a:rPr lang="en-US" sz="1800">
                <a:solidFill>
                  <a:schemeClr val="dk1"/>
                </a:solidFill>
                <a:latin typeface="Calibri"/>
                <a:ea typeface="Calibri"/>
                <a:cs typeface="Calibri"/>
                <a:sym typeface="Calibri"/>
              </a:rPr>
              <a:t>(Gorila de planície ocidental)</a:t>
            </a:r>
            <a:endParaRPr sz="1800" i="1">
              <a:solidFill>
                <a:schemeClr val="dk1"/>
              </a:solidFill>
              <a:latin typeface="Calibri"/>
              <a:ea typeface="Calibri"/>
              <a:cs typeface="Calibri"/>
              <a:sym typeface="Calibri"/>
            </a:endParaRPr>
          </a:p>
        </p:txBody>
      </p:sp>
      <p:sp>
        <p:nvSpPr>
          <p:cNvPr id="343" name="Google Shape;343;p54"/>
          <p:cNvSpPr txBox="1"/>
          <p:nvPr/>
        </p:nvSpPr>
        <p:spPr>
          <a:xfrm>
            <a:off x="7051198" y="5764643"/>
            <a:ext cx="1977925"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Hospedeiro </a:t>
            </a:r>
            <a:r>
              <a:rPr lang="en-US" sz="1800" i="1">
                <a:solidFill>
                  <a:schemeClr val="dk1"/>
                </a:solidFill>
                <a:latin typeface="Calibri"/>
                <a:ea typeface="Calibri"/>
                <a:cs typeface="Calibri"/>
                <a:sym typeface="Calibri"/>
              </a:rPr>
              <a:t>P. troglodytes schweinfurthii</a:t>
            </a:r>
            <a:endParaRPr sz="1800" i="1">
              <a:solidFill>
                <a:schemeClr val="dk1"/>
              </a:solidFill>
              <a:latin typeface="Calibri"/>
              <a:ea typeface="Calibri"/>
              <a:cs typeface="Calibri"/>
              <a:sym typeface="Calibri"/>
            </a:endParaRPr>
          </a:p>
        </p:txBody>
      </p:sp>
      <p:sp>
        <p:nvSpPr>
          <p:cNvPr id="344" name="Google Shape;344;p54"/>
          <p:cNvSpPr txBox="1"/>
          <p:nvPr/>
        </p:nvSpPr>
        <p:spPr>
          <a:xfrm>
            <a:off x="233926" y="524316"/>
            <a:ext cx="3391927"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Vamos olhar mais de perto os subtipos de SIV dos chimpanzés e gorilas e quão perto eles estão relacionados a HIV-1</a:t>
            </a:r>
            <a:endParaRPr sz="2400">
              <a:solidFill>
                <a:schemeClr val="dk1"/>
              </a:solidFill>
              <a:latin typeface="Calibri"/>
              <a:ea typeface="Calibri"/>
              <a:cs typeface="Calibri"/>
              <a:sym typeface="Calibri"/>
            </a:endParaRPr>
          </a:p>
        </p:txBody>
      </p:sp>
      <p:pic>
        <p:nvPicPr>
          <p:cNvPr id="345" name="Google Shape;345;p54" descr="379Bertiesgroup-IMG_5626_3.jpg"/>
          <p:cNvPicPr preferRelativeResize="0"/>
          <p:nvPr/>
        </p:nvPicPr>
        <p:blipFill rotWithShape="1">
          <a:blip r:embed="rId4">
            <a:alphaModFix/>
          </a:blip>
          <a:srcRect/>
          <a:stretch/>
        </p:blipFill>
        <p:spPr>
          <a:xfrm>
            <a:off x="233926" y="3638162"/>
            <a:ext cx="1244023" cy="18638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podemos concluir?</a:t>
            </a:r>
            <a:endParaRPr/>
          </a:p>
        </p:txBody>
      </p:sp>
      <p:sp>
        <p:nvSpPr>
          <p:cNvPr id="351" name="Google Shape;351;p55"/>
          <p:cNvSpPr txBox="1">
            <a:spLocks noGrp="1"/>
          </p:cNvSpPr>
          <p:nvPr>
            <p:ph type="body" idx="1"/>
          </p:nvPr>
        </p:nvSpPr>
        <p:spPr>
          <a:xfrm>
            <a:off x="457200" y="1600200"/>
            <a:ext cx="8229600" cy="480032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As seqüências genéticas de SIV</a:t>
            </a:r>
            <a:r>
              <a:rPr lang="en-US" sz="2720" baseline="-25000"/>
              <a:t>cpz</a:t>
            </a:r>
            <a:r>
              <a:rPr lang="en-US" sz="2720"/>
              <a:t> and SIV</a:t>
            </a:r>
            <a:r>
              <a:rPr lang="en-US" sz="2720" baseline="-25000"/>
              <a:t>gor</a:t>
            </a:r>
            <a:r>
              <a:rPr lang="en-US" sz="2720"/>
              <a:t> são quase idênticos aos dos quatro grupos de HIV-1</a:t>
            </a:r>
            <a:endParaRPr sz="2720"/>
          </a:p>
          <a:p>
            <a:pPr marL="742950" lvl="1" indent="-285750" algn="l" rtl="0">
              <a:lnSpc>
                <a:spcPct val="90000"/>
              </a:lnSpc>
              <a:spcBef>
                <a:spcPts val="476"/>
              </a:spcBef>
              <a:spcAft>
                <a:spcPts val="0"/>
              </a:spcAft>
              <a:buClr>
                <a:schemeClr val="dk1"/>
              </a:buClr>
              <a:buSzPts val="2380"/>
              <a:buChar char="–"/>
            </a:pPr>
            <a:r>
              <a:rPr lang="en-US" sz="2380"/>
              <a:t>Cada um deles representa um evento de transmissão diferente, que resultou em quatro diferentes estirpes de SIV infectar quatro (ou mais) diferentes seres humanos </a:t>
            </a:r>
            <a:endParaRPr/>
          </a:p>
          <a:p>
            <a:pPr marL="742950" lvl="1" indent="-285750" algn="l" rtl="0">
              <a:lnSpc>
                <a:spcPct val="90000"/>
              </a:lnSpc>
              <a:spcBef>
                <a:spcPts val="476"/>
              </a:spcBef>
              <a:spcAft>
                <a:spcPts val="0"/>
              </a:spcAft>
              <a:buClr>
                <a:schemeClr val="dk1"/>
              </a:buClr>
              <a:buSzPts val="2380"/>
              <a:buChar char="–"/>
            </a:pPr>
            <a:r>
              <a:rPr lang="en-US" sz="2380"/>
              <a:t>Grupos M e N vieram de </a:t>
            </a:r>
            <a:r>
              <a:rPr lang="en-US" sz="2380" i="1"/>
              <a:t>P. troglodytes troglodytes</a:t>
            </a:r>
            <a:endParaRPr/>
          </a:p>
          <a:p>
            <a:pPr marL="742950" lvl="1" indent="-285750" algn="l" rtl="0">
              <a:lnSpc>
                <a:spcPct val="90000"/>
              </a:lnSpc>
              <a:spcBef>
                <a:spcPts val="476"/>
              </a:spcBef>
              <a:spcAft>
                <a:spcPts val="0"/>
              </a:spcAft>
              <a:buClr>
                <a:schemeClr val="dk1"/>
              </a:buClr>
              <a:buSzPts val="2380"/>
              <a:buChar char="–"/>
            </a:pPr>
            <a:r>
              <a:rPr lang="en-US" sz="2380"/>
              <a:t>Grupos O e P vieram de gorilas de planície ocidental</a:t>
            </a:r>
            <a:endParaRPr sz="2380"/>
          </a:p>
          <a:p>
            <a:pPr marL="342900" lvl="0" indent="-342900" algn="l" rtl="0">
              <a:lnSpc>
                <a:spcPct val="90000"/>
              </a:lnSpc>
              <a:spcBef>
                <a:spcPts val="544"/>
              </a:spcBef>
              <a:spcAft>
                <a:spcPts val="0"/>
              </a:spcAft>
              <a:buClr>
                <a:schemeClr val="dk1"/>
              </a:buClr>
              <a:buSzPts val="2720"/>
              <a:buChar char="•"/>
            </a:pPr>
            <a:r>
              <a:rPr lang="en-US" sz="2720"/>
              <a:t>SIV</a:t>
            </a:r>
            <a:r>
              <a:rPr lang="en-US" sz="2720" baseline="-25000"/>
              <a:t>sm</a:t>
            </a:r>
            <a:r>
              <a:rPr lang="en-US" sz="2720"/>
              <a:t> cruzou pelo menos oito vezes a partir de mangabeys fuliginosos para humanos e foi transmitido de humanos para humanos como o HIV-2 (vamos deixar a história do HIV-2 para outro dia)</a:t>
            </a:r>
            <a:endParaRPr sz="272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56"/>
          <p:cNvSpPr txBox="1">
            <a:spLocks noGrp="1"/>
          </p:cNvSpPr>
          <p:nvPr>
            <p:ph type="title"/>
          </p:nvPr>
        </p:nvSpPr>
        <p:spPr>
          <a:xfrm>
            <a:off x="457200" y="274638"/>
            <a:ext cx="8458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De onde o HIV-1 vem, geograficamente?</a:t>
            </a:r>
            <a:endParaRPr sz="3959"/>
          </a:p>
        </p:txBody>
      </p:sp>
      <p:sp>
        <p:nvSpPr>
          <p:cNvPr id="357" name="Google Shape;357;p56"/>
          <p:cNvSpPr txBox="1">
            <a:spLocks noGrp="1"/>
          </p:cNvSpPr>
          <p:nvPr>
            <p:ph type="body" idx="1"/>
          </p:nvPr>
        </p:nvSpPr>
        <p:spPr>
          <a:xfrm>
            <a:off x="457200" y="1600200"/>
            <a:ext cx="8229600" cy="503428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Segunda linha de raciocínio:</a:t>
            </a:r>
            <a:endParaRPr/>
          </a:p>
          <a:p>
            <a:pPr marL="742950" lvl="1" indent="-285750" algn="l" rtl="0">
              <a:lnSpc>
                <a:spcPct val="80000"/>
              </a:lnSpc>
              <a:spcBef>
                <a:spcPts val="518"/>
              </a:spcBef>
              <a:spcAft>
                <a:spcPts val="0"/>
              </a:spcAft>
              <a:buClr>
                <a:schemeClr val="dk1"/>
              </a:buClr>
              <a:buSzPts val="2590"/>
              <a:buChar char="–"/>
            </a:pPr>
            <a:r>
              <a:rPr lang="en-US" sz="2590"/>
              <a:t>Quanto mais tempo a sua família tem permanecido em um determinado lugar, mais parentes distantes você vai ter (que vão querer dinheiro, sem dúvida, e parecem diferente de vôce)</a:t>
            </a:r>
            <a:endParaRPr sz="2590"/>
          </a:p>
          <a:p>
            <a:pPr marL="742950" lvl="1" indent="-285750" algn="l" rtl="0">
              <a:lnSpc>
                <a:spcPct val="80000"/>
              </a:lnSpc>
              <a:spcBef>
                <a:spcPts val="518"/>
              </a:spcBef>
              <a:spcAft>
                <a:spcPts val="0"/>
              </a:spcAft>
              <a:buClr>
                <a:schemeClr val="dk1"/>
              </a:buClr>
              <a:buSzPts val="2590"/>
              <a:buChar char="–"/>
            </a:pPr>
            <a:r>
              <a:rPr lang="en-US" sz="2590"/>
              <a:t>Vírus parecem diferentes por causa de mutações</a:t>
            </a:r>
            <a:endParaRPr/>
          </a:p>
          <a:p>
            <a:pPr marL="1143000" lvl="2" indent="-228600" algn="l" rtl="0">
              <a:lnSpc>
                <a:spcPct val="80000"/>
              </a:lnSpc>
              <a:spcBef>
                <a:spcPts val="444"/>
              </a:spcBef>
              <a:spcAft>
                <a:spcPts val="0"/>
              </a:spcAft>
              <a:buClr>
                <a:schemeClr val="dk1"/>
              </a:buClr>
              <a:buSzPts val="2220"/>
              <a:buChar char="•"/>
            </a:pPr>
            <a:r>
              <a:rPr lang="en-US" sz="2220"/>
              <a:t>Os vírus sofrem mutações em certos taxas constantes</a:t>
            </a:r>
            <a:endParaRPr/>
          </a:p>
          <a:p>
            <a:pPr marL="1143000" lvl="2" indent="-228600" algn="l" rtl="0">
              <a:lnSpc>
                <a:spcPct val="80000"/>
              </a:lnSpc>
              <a:spcBef>
                <a:spcPts val="444"/>
              </a:spcBef>
              <a:spcAft>
                <a:spcPts val="0"/>
              </a:spcAft>
              <a:buClr>
                <a:schemeClr val="dk1"/>
              </a:buClr>
              <a:buSzPts val="2220"/>
              <a:buChar char="•"/>
            </a:pPr>
            <a:r>
              <a:rPr lang="en-US" sz="2220"/>
              <a:t>Quanto mais mutações  um vírus acumular,  mais diferente ele vai parecer dos seus antepassados</a:t>
            </a:r>
            <a:endParaRPr/>
          </a:p>
          <a:p>
            <a:pPr marL="742950" lvl="1" indent="-285750" algn="l" rtl="0">
              <a:lnSpc>
                <a:spcPct val="80000"/>
              </a:lnSpc>
              <a:spcBef>
                <a:spcPts val="518"/>
              </a:spcBef>
              <a:spcAft>
                <a:spcPts val="0"/>
              </a:spcAft>
              <a:buClr>
                <a:schemeClr val="dk1"/>
              </a:buClr>
              <a:buSzPts val="2590"/>
              <a:buChar char="–"/>
            </a:pPr>
            <a:r>
              <a:rPr lang="en-US" sz="2590"/>
              <a:t>Assim, quanto maior for a proximidade de um subtipo específico, mais subtipos haverá e maior divergencia de subtipos existirá</a:t>
            </a:r>
            <a:endParaRPr/>
          </a:p>
          <a:p>
            <a:pPr marL="742950" lvl="1" indent="-285750" algn="l" rtl="0">
              <a:lnSpc>
                <a:spcPct val="80000"/>
              </a:lnSpc>
              <a:spcBef>
                <a:spcPts val="518"/>
              </a:spcBef>
              <a:spcAft>
                <a:spcPts val="0"/>
              </a:spcAft>
              <a:buClr>
                <a:schemeClr val="dk1"/>
              </a:buClr>
              <a:buSzPts val="2590"/>
              <a:buChar char="–"/>
            </a:pPr>
            <a:r>
              <a:rPr lang="en-US" sz="2590"/>
              <a:t>Portanto, onde você encontra a maior diversidade é onde o vírus tenha permanecido mais tempo</a:t>
            </a:r>
            <a:endParaRPr sz="259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Diversidade viral</a:t>
            </a:r>
            <a:endParaRPr/>
          </a:p>
        </p:txBody>
      </p:sp>
      <p:sp>
        <p:nvSpPr>
          <p:cNvPr id="363" name="Google Shape;363;p57"/>
          <p:cNvSpPr txBox="1">
            <a:spLocks noGrp="1"/>
          </p:cNvSpPr>
          <p:nvPr>
            <p:ph type="body" idx="1"/>
          </p:nvPr>
        </p:nvSpPr>
        <p:spPr>
          <a:xfrm>
            <a:off x="457200" y="1600200"/>
            <a:ext cx="4038600" cy="496743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590"/>
              <a:buChar char="•"/>
            </a:pPr>
            <a:r>
              <a:rPr lang="en-US" sz="2590"/>
              <a:t>Vamos olhar apenas no Grupo M, o subtipo que causou a pandemia de HIV</a:t>
            </a:r>
            <a:endParaRPr/>
          </a:p>
          <a:p>
            <a:pPr marL="342900" lvl="0" indent="-342900" algn="l" rtl="0">
              <a:lnSpc>
                <a:spcPct val="90000"/>
              </a:lnSpc>
              <a:spcBef>
                <a:spcPts val="518"/>
              </a:spcBef>
              <a:spcAft>
                <a:spcPts val="0"/>
              </a:spcAft>
              <a:buClr>
                <a:schemeClr val="dk1"/>
              </a:buClr>
              <a:buSzPts val="2590"/>
              <a:buChar char="•"/>
            </a:pPr>
            <a:r>
              <a:rPr lang="en-US" sz="2590"/>
              <a:t>Grupo M diversificou em 11 subgrupos separados e numerosas formas recombinantes</a:t>
            </a:r>
            <a:endParaRPr sz="2590"/>
          </a:p>
          <a:p>
            <a:pPr marL="342900" lvl="0" indent="-342900" algn="l" rtl="0">
              <a:lnSpc>
                <a:spcPct val="90000"/>
              </a:lnSpc>
              <a:spcBef>
                <a:spcPts val="518"/>
              </a:spcBef>
              <a:spcAft>
                <a:spcPts val="0"/>
              </a:spcAft>
              <a:buClr>
                <a:schemeClr val="dk1"/>
              </a:buClr>
              <a:buSzPts val="2590"/>
              <a:buChar char="•"/>
            </a:pPr>
            <a:r>
              <a:rPr lang="en-US" sz="2590"/>
              <a:t>Grupos N e P são muito raros; Grupo O é mais ou menos limitado a  Camarões</a:t>
            </a:r>
            <a:endParaRPr sz="2590"/>
          </a:p>
        </p:txBody>
      </p:sp>
      <p:pic>
        <p:nvPicPr>
          <p:cNvPr id="364" name="Google Shape;364;p57" descr="hiv.tiff"/>
          <p:cNvPicPr preferRelativeResize="0">
            <a:picLocks noGrp="1"/>
          </p:cNvPicPr>
          <p:nvPr>
            <p:ph type="body" idx="2"/>
          </p:nvPr>
        </p:nvPicPr>
        <p:blipFill rotWithShape="1">
          <a:blip r:embed="rId3">
            <a:alphaModFix/>
          </a:blip>
          <a:srcRect t="-462" b="-461"/>
          <a:stretch/>
        </p:blipFill>
        <p:spPr>
          <a:xfrm>
            <a:off x="4495800" y="1529301"/>
            <a:ext cx="4495800" cy="50383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Diversidade geográfica de HIV-1 por subtipo e pais, África, 2003</a:t>
            </a:r>
            <a:endParaRPr sz="3959"/>
          </a:p>
        </p:txBody>
      </p:sp>
      <p:pic>
        <p:nvPicPr>
          <p:cNvPr id="370" name="Google Shape;370;p58" descr="hivtype.tiff"/>
          <p:cNvPicPr preferRelativeResize="0">
            <a:picLocks noGrp="1"/>
          </p:cNvPicPr>
          <p:nvPr>
            <p:ph type="body" idx="1"/>
          </p:nvPr>
        </p:nvPicPr>
        <p:blipFill rotWithShape="1">
          <a:blip r:embed="rId3">
            <a:alphaModFix/>
          </a:blip>
          <a:srcRect l="-51951" r="-51951"/>
          <a:stretch/>
        </p:blipFill>
        <p:spPr>
          <a:xfrm>
            <a:off x="-416307" y="1600200"/>
            <a:ext cx="9560307" cy="5257800"/>
          </a:xfrm>
          <a:prstGeom prst="rect">
            <a:avLst/>
          </a:prstGeom>
          <a:noFill/>
          <a:ln>
            <a:noFill/>
          </a:ln>
        </p:spPr>
      </p:pic>
      <p:sp>
        <p:nvSpPr>
          <p:cNvPr id="371" name="Google Shape;371;p58"/>
          <p:cNvSpPr txBox="1"/>
          <p:nvPr/>
        </p:nvSpPr>
        <p:spPr>
          <a:xfrm>
            <a:off x="6756400" y="3162300"/>
            <a:ext cx="2387600" cy="14773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 maior diversidade de subtipos do grupo M é na África Central na faixa de </a:t>
            </a:r>
            <a:r>
              <a:rPr lang="en-US" sz="1800" i="1">
                <a:solidFill>
                  <a:schemeClr val="dk1"/>
                </a:solidFill>
                <a:latin typeface="Calibri"/>
                <a:ea typeface="Calibri"/>
                <a:cs typeface="Calibri"/>
                <a:sym typeface="Calibri"/>
              </a:rPr>
              <a:t>P. troglodytes troglodytes</a:t>
            </a:r>
            <a:endParaRPr sz="1800" i="1">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sabemos?</a:t>
            </a:r>
            <a:endParaRPr/>
          </a:p>
        </p:txBody>
      </p:sp>
      <p:sp>
        <p:nvSpPr>
          <p:cNvPr id="377" name="Google Shape;377;p59"/>
          <p:cNvSpPr txBox="1">
            <a:spLocks noGrp="1"/>
          </p:cNvSpPr>
          <p:nvPr>
            <p:ph type="body" idx="1"/>
          </p:nvPr>
        </p:nvSpPr>
        <p:spPr>
          <a:xfrm>
            <a:off x="457200" y="1417638"/>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20"/>
              <a:buChar char="•"/>
            </a:pPr>
            <a:r>
              <a:rPr lang="en-US" sz="2720"/>
              <a:t>HIV-1 Group M está mais estreitamente relacionado com SIV do chimpanzé</a:t>
            </a:r>
            <a:endParaRPr sz="2720"/>
          </a:p>
          <a:p>
            <a:pPr marL="342900" lvl="0" indent="-342900" algn="l" rtl="0">
              <a:lnSpc>
                <a:spcPct val="90000"/>
              </a:lnSpc>
              <a:spcBef>
                <a:spcPts val="544"/>
              </a:spcBef>
              <a:spcAft>
                <a:spcPts val="0"/>
              </a:spcAft>
              <a:buClr>
                <a:schemeClr val="dk1"/>
              </a:buClr>
              <a:buSzPts val="2720"/>
              <a:buChar char="•"/>
            </a:pPr>
            <a:r>
              <a:rPr lang="en-US" sz="2720"/>
              <a:t>A faixa de </a:t>
            </a:r>
            <a:r>
              <a:rPr lang="en-US" sz="2720" i="1"/>
              <a:t>Pan troglodytes troglodytes </a:t>
            </a:r>
            <a:r>
              <a:rPr lang="en-US" sz="2720"/>
              <a:t>é estreita e gira em torno de Gabão, Guiné Equatorial e partes de Camarões, a República Centro Africano e a República do Congo</a:t>
            </a:r>
            <a:endParaRPr/>
          </a:p>
          <a:p>
            <a:pPr marL="342900" lvl="0" indent="-342900" algn="l" rtl="0">
              <a:lnSpc>
                <a:spcPct val="90000"/>
              </a:lnSpc>
              <a:spcBef>
                <a:spcPts val="544"/>
              </a:spcBef>
              <a:spcAft>
                <a:spcPts val="0"/>
              </a:spcAft>
              <a:buClr>
                <a:schemeClr val="dk1"/>
              </a:buClr>
              <a:buSzPts val="2720"/>
              <a:buChar char="•"/>
            </a:pPr>
            <a:r>
              <a:rPr lang="en-US" sz="2720"/>
              <a:t>A sua faixa gira em torno com a do </a:t>
            </a:r>
            <a:r>
              <a:rPr lang="en-US" sz="2720" i="1"/>
              <a:t>G. gorilla </a:t>
            </a:r>
            <a:r>
              <a:rPr lang="en-US" sz="2720"/>
              <a:t>(fonte de Grupos O e P)</a:t>
            </a:r>
            <a:endParaRPr/>
          </a:p>
          <a:p>
            <a:pPr marL="342900" lvl="0" indent="-342900" algn="l" rtl="0">
              <a:lnSpc>
                <a:spcPct val="90000"/>
              </a:lnSpc>
              <a:spcBef>
                <a:spcPts val="544"/>
              </a:spcBef>
              <a:spcAft>
                <a:spcPts val="0"/>
              </a:spcAft>
              <a:buClr>
                <a:schemeClr val="dk1"/>
              </a:buClr>
              <a:buSzPts val="2720"/>
              <a:buChar char="•"/>
            </a:pPr>
            <a:r>
              <a:rPr lang="en-US" sz="2720"/>
              <a:t>A maior diversidade de subtipos de HIV-1 é na África Central</a:t>
            </a:r>
            <a:endParaRPr/>
          </a:p>
          <a:p>
            <a:pPr marL="342900" lvl="0" indent="-342900" algn="l" rtl="0">
              <a:lnSpc>
                <a:spcPct val="90000"/>
              </a:lnSpc>
              <a:spcBef>
                <a:spcPts val="544"/>
              </a:spcBef>
              <a:spcAft>
                <a:spcPts val="0"/>
              </a:spcAft>
              <a:buClr>
                <a:schemeClr val="dk1"/>
              </a:buClr>
              <a:buSzPts val="2720"/>
              <a:buChar char="•"/>
            </a:pPr>
            <a:r>
              <a:rPr lang="en-US" sz="2720"/>
              <a:t>Esses fatos sugerem um evento de cruzamento de espécies em que um humano foi infectado SIV</a:t>
            </a:r>
            <a:r>
              <a:rPr lang="en-US" sz="2720" baseline="-25000"/>
              <a:t>cpz</a:t>
            </a:r>
            <a:r>
              <a:rPr lang="en-US" sz="2720"/>
              <a:t> dentro da faixa de </a:t>
            </a:r>
            <a:r>
              <a:rPr lang="en-US" sz="2720" i="1"/>
              <a:t>P. troglodytes troglodytes</a:t>
            </a:r>
            <a:endParaRPr sz="2720"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8" descr="Tarzan_of_the_Apes_in_color.jpg"/>
          <p:cNvPicPr preferRelativeResize="0">
            <a:picLocks noGrp="1"/>
          </p:cNvPicPr>
          <p:nvPr>
            <p:ph type="body" idx="1"/>
          </p:nvPr>
        </p:nvPicPr>
        <p:blipFill rotWithShape="1">
          <a:blip r:embed="rId3">
            <a:alphaModFix/>
          </a:blip>
          <a:srcRect l="-81012" r="-81011"/>
          <a:stretch/>
        </p:blipFill>
        <p:spPr>
          <a:xfrm>
            <a:off x="-1207363" y="419100"/>
            <a:ext cx="11099748" cy="6019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que mais sabemos?</a:t>
            </a:r>
            <a:endParaRPr/>
          </a:p>
        </p:txBody>
      </p:sp>
      <p:sp>
        <p:nvSpPr>
          <p:cNvPr id="383" name="Google Shape;383;p60"/>
          <p:cNvSpPr txBox="1">
            <a:spLocks noGrp="1"/>
          </p:cNvSpPr>
          <p:nvPr>
            <p:ph type="body" idx="1"/>
          </p:nvPr>
        </p:nvSpPr>
        <p:spPr>
          <a:xfrm>
            <a:off x="457200" y="1600200"/>
            <a:ext cx="8229600" cy="51054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Há amostras de patologia do Congo belga de 1959 e 1960, que foram positivas para o HIV-1 grupo M</a:t>
            </a:r>
            <a:endParaRPr/>
          </a:p>
          <a:p>
            <a:pPr marL="342900" lvl="0" indent="-342900" algn="l" rtl="0">
              <a:lnSpc>
                <a:spcPct val="80000"/>
              </a:lnSpc>
              <a:spcBef>
                <a:spcPts val="544"/>
              </a:spcBef>
              <a:spcAft>
                <a:spcPts val="0"/>
              </a:spcAft>
              <a:buClr>
                <a:schemeClr val="dk1"/>
              </a:buClr>
              <a:buSzPts val="2720"/>
              <a:buChar char="•"/>
            </a:pPr>
            <a:r>
              <a:rPr lang="en-US" sz="2720"/>
              <a:t>Nenhum traço do HIV em outras partes da África antes dos anos 1980 (Nairobi, em profissionais do sexo em 1980-81)</a:t>
            </a:r>
            <a:endParaRPr/>
          </a:p>
          <a:p>
            <a:pPr marL="342900" lvl="0" indent="-342900" algn="l" rtl="0">
              <a:lnSpc>
                <a:spcPct val="80000"/>
              </a:lnSpc>
              <a:spcBef>
                <a:spcPts val="544"/>
              </a:spcBef>
              <a:spcAft>
                <a:spcPts val="0"/>
              </a:spcAft>
              <a:buClr>
                <a:schemeClr val="dk1"/>
              </a:buClr>
              <a:buSzPts val="2720"/>
              <a:buChar char="•"/>
            </a:pPr>
            <a:r>
              <a:rPr lang="en-US" sz="2720"/>
              <a:t>Os primeiros casos europeus todos ligados para o Congo ou Zaire (Noruega, 1976; cirurgião dinamarquês trabalhando no Zaire, em 1975; piloto canadense que caiu e recebeu sangue no noroeste do Zaire, em 1976)</a:t>
            </a:r>
            <a:endParaRPr/>
          </a:p>
          <a:p>
            <a:pPr marL="342900" lvl="0" indent="-342900" algn="l" rtl="0">
              <a:lnSpc>
                <a:spcPct val="80000"/>
              </a:lnSpc>
              <a:spcBef>
                <a:spcPts val="544"/>
              </a:spcBef>
              <a:spcAft>
                <a:spcPts val="0"/>
              </a:spcAft>
              <a:buClr>
                <a:schemeClr val="dk1"/>
              </a:buClr>
              <a:buSzPts val="2720"/>
              <a:buChar char="•"/>
            </a:pPr>
            <a:r>
              <a:rPr lang="en-US" sz="2720"/>
              <a:t>Alguns casos no Hospital Universitário no Zaire ao fim de decada de 1960 e ao início de decada de 1970</a:t>
            </a:r>
            <a:endParaRPr sz="2720"/>
          </a:p>
          <a:p>
            <a:pPr marL="342900" lvl="0" indent="-342900" algn="l" rtl="0">
              <a:lnSpc>
                <a:spcPct val="80000"/>
              </a:lnSpc>
              <a:spcBef>
                <a:spcPts val="544"/>
              </a:spcBef>
              <a:spcAft>
                <a:spcPts val="0"/>
              </a:spcAft>
              <a:buClr>
                <a:schemeClr val="dk1"/>
              </a:buClr>
              <a:buSzPts val="2720"/>
              <a:buChar char="•"/>
            </a:pPr>
            <a:r>
              <a:rPr lang="en-US" sz="2720"/>
              <a:t>Esta e outras evidências sugerem fortemente que o HIV-1 grupo M divergiram de SIV</a:t>
            </a:r>
            <a:r>
              <a:rPr lang="en-US" sz="2720" baseline="-25000"/>
              <a:t>cpz</a:t>
            </a:r>
            <a:r>
              <a:rPr lang="en-US" sz="2720"/>
              <a:t> na África Central</a:t>
            </a:r>
            <a:endParaRPr sz="272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O argumento decisivo</a:t>
            </a:r>
            <a:endParaRPr/>
          </a:p>
        </p:txBody>
      </p:sp>
      <p:sp>
        <p:nvSpPr>
          <p:cNvPr id="389" name="Google Shape;389;p61"/>
          <p:cNvSpPr txBox="1">
            <a:spLocks noGrp="1"/>
          </p:cNvSpPr>
          <p:nvPr>
            <p:ph type="body" idx="1"/>
          </p:nvPr>
        </p:nvSpPr>
        <p:spPr>
          <a:xfrm>
            <a:off x="457200" y="1600200"/>
            <a:ext cx="8229600" cy="4965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Keele e colegas desenvolveram métodos não-invasivos para testes de urina e fezes de chimpanzés selvagens para os subtipos de SIV</a:t>
            </a:r>
            <a:endParaRPr/>
          </a:p>
          <a:p>
            <a:pPr marL="342900" lvl="0" indent="-342900" algn="l" rtl="0">
              <a:lnSpc>
                <a:spcPct val="80000"/>
              </a:lnSpc>
              <a:spcBef>
                <a:spcPts val="544"/>
              </a:spcBef>
              <a:spcAft>
                <a:spcPts val="0"/>
              </a:spcAft>
              <a:buClr>
                <a:schemeClr val="dk1"/>
              </a:buClr>
              <a:buSzPts val="2720"/>
              <a:buChar char="•"/>
            </a:pPr>
            <a:r>
              <a:rPr lang="en-US" sz="2720"/>
              <a:t>SIV é generalizada entre os chimpanzés selvagens</a:t>
            </a:r>
            <a:endParaRPr/>
          </a:p>
          <a:p>
            <a:pPr marL="742950" lvl="1" indent="-285750" algn="l" rtl="0">
              <a:lnSpc>
                <a:spcPct val="80000"/>
              </a:lnSpc>
              <a:spcBef>
                <a:spcPts val="476"/>
              </a:spcBef>
              <a:spcAft>
                <a:spcPts val="0"/>
              </a:spcAft>
              <a:buClr>
                <a:schemeClr val="dk1"/>
              </a:buClr>
              <a:buSzPts val="2380"/>
              <a:buChar char="–"/>
            </a:pPr>
            <a:r>
              <a:rPr lang="en-US" sz="2380"/>
              <a:t>Prevalência de até 30% em algumas tropas</a:t>
            </a:r>
            <a:endParaRPr sz="2380"/>
          </a:p>
          <a:p>
            <a:pPr marL="742950" lvl="1" indent="-285750" algn="l" rtl="0">
              <a:lnSpc>
                <a:spcPct val="80000"/>
              </a:lnSpc>
              <a:spcBef>
                <a:spcPts val="476"/>
              </a:spcBef>
              <a:spcAft>
                <a:spcPts val="0"/>
              </a:spcAft>
              <a:buClr>
                <a:schemeClr val="dk1"/>
              </a:buClr>
              <a:buSzPts val="2380"/>
              <a:buChar char="–"/>
            </a:pPr>
            <a:r>
              <a:rPr lang="en-US" sz="2380"/>
              <a:t>Não SIV em </a:t>
            </a:r>
            <a:r>
              <a:rPr lang="en-US" sz="2380" i="1"/>
              <a:t>P. t. verus </a:t>
            </a:r>
            <a:r>
              <a:rPr lang="en-US" sz="2380"/>
              <a:t>ou </a:t>
            </a:r>
            <a:r>
              <a:rPr lang="en-US" sz="2380" i="1"/>
              <a:t>P. t. ellioti</a:t>
            </a:r>
            <a:endParaRPr sz="2380" i="1"/>
          </a:p>
          <a:p>
            <a:pPr marL="742950" lvl="1" indent="-285750" algn="l" rtl="0">
              <a:lnSpc>
                <a:spcPct val="80000"/>
              </a:lnSpc>
              <a:spcBef>
                <a:spcPts val="476"/>
              </a:spcBef>
              <a:spcAft>
                <a:spcPts val="0"/>
              </a:spcAft>
              <a:buClr>
                <a:schemeClr val="dk1"/>
              </a:buClr>
              <a:buSzPts val="2380"/>
              <a:buChar char="–"/>
            </a:pPr>
            <a:r>
              <a:rPr lang="en-US" sz="2380"/>
              <a:t>Estirpes diferem geograficamente por causa de rios, etc.</a:t>
            </a:r>
            <a:endParaRPr/>
          </a:p>
          <a:p>
            <a:pPr marL="742950" lvl="1" indent="-285750" algn="l" rtl="0">
              <a:lnSpc>
                <a:spcPct val="80000"/>
              </a:lnSpc>
              <a:spcBef>
                <a:spcPts val="476"/>
              </a:spcBef>
              <a:spcAft>
                <a:spcPts val="0"/>
              </a:spcAft>
              <a:buClr>
                <a:schemeClr val="dk1"/>
              </a:buClr>
              <a:buSzPts val="2380"/>
              <a:buChar char="–"/>
            </a:pPr>
            <a:r>
              <a:rPr lang="en-US" sz="2380"/>
              <a:t>Isolado de uma tropa um SIV essencialmente idêntico ao ancestral vírus de Grupo M</a:t>
            </a:r>
            <a:endParaRPr/>
          </a:p>
          <a:p>
            <a:pPr marL="342900" lvl="0" indent="-342900" algn="l" rtl="0">
              <a:lnSpc>
                <a:spcPct val="80000"/>
              </a:lnSpc>
              <a:spcBef>
                <a:spcPts val="544"/>
              </a:spcBef>
              <a:spcAft>
                <a:spcPts val="0"/>
              </a:spcAft>
              <a:buClr>
                <a:schemeClr val="dk1"/>
              </a:buClr>
              <a:buSzPts val="2720"/>
              <a:buChar char="•"/>
            </a:pPr>
            <a:r>
              <a:rPr lang="en-US" sz="2720"/>
              <a:t>Chimpanzés que deu origem à pandemia pelo HIV-1 grupo M são do canto extremo sudeste de Camarões, em uma área ladeada pelos rios Ngoko (ou Dja) e Sangha</a:t>
            </a:r>
            <a:endParaRPr sz="2720"/>
          </a:p>
          <a:p>
            <a:pPr marL="742950" lvl="1" indent="-134619" algn="l" rtl="0">
              <a:lnSpc>
                <a:spcPct val="80000"/>
              </a:lnSpc>
              <a:spcBef>
                <a:spcPts val="476"/>
              </a:spcBef>
              <a:spcAft>
                <a:spcPts val="0"/>
              </a:spcAft>
              <a:buClr>
                <a:schemeClr val="dk1"/>
              </a:buClr>
              <a:buSzPts val="2380"/>
              <a:buNone/>
            </a:pPr>
            <a:endParaRPr sz="2380"/>
          </a:p>
          <a:p>
            <a:pPr marL="342900" lvl="0" indent="-170180" algn="l" rtl="0">
              <a:lnSpc>
                <a:spcPct val="80000"/>
              </a:lnSpc>
              <a:spcBef>
                <a:spcPts val="544"/>
              </a:spcBef>
              <a:spcAft>
                <a:spcPts val="0"/>
              </a:spcAft>
              <a:buClr>
                <a:schemeClr val="dk1"/>
              </a:buClr>
              <a:buSzPts val="2720"/>
              <a:buNone/>
            </a:pPr>
            <a:endParaRPr sz="272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300762" y="274638"/>
            <a:ext cx="8588426"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A origem de Aids ou pelo menos HIV-1 Grupo M (</a:t>
            </a:r>
            <a:r>
              <a:rPr lang="en-US" sz="3959" i="1"/>
              <a:t>P. troglodytes troglodytes </a:t>
            </a:r>
            <a:r>
              <a:rPr lang="en-US" sz="3959"/>
              <a:t>tropa MB)</a:t>
            </a:r>
            <a:endParaRPr sz="3959"/>
          </a:p>
        </p:txBody>
      </p:sp>
      <p:pic>
        <p:nvPicPr>
          <p:cNvPr id="395" name="Google Shape;395;p62" descr="sivgeorgraphy.tiff"/>
          <p:cNvPicPr preferRelativeResize="0">
            <a:picLocks noGrp="1"/>
          </p:cNvPicPr>
          <p:nvPr>
            <p:ph type="body" idx="1"/>
          </p:nvPr>
        </p:nvPicPr>
        <p:blipFill rotWithShape="1">
          <a:blip r:embed="rId3">
            <a:alphaModFix/>
          </a:blip>
          <a:srcRect t="-6472" b="-6472"/>
          <a:stretch/>
        </p:blipFill>
        <p:spPr>
          <a:xfrm>
            <a:off x="79879" y="1600200"/>
            <a:ext cx="9064121" cy="4984917"/>
          </a:xfrm>
          <a:prstGeom prst="rect">
            <a:avLst/>
          </a:prstGeom>
          <a:noFill/>
          <a:ln>
            <a:noFill/>
          </a:ln>
        </p:spPr>
      </p:pic>
      <p:sp>
        <p:nvSpPr>
          <p:cNvPr id="396" name="Google Shape;396;p62"/>
          <p:cNvSpPr txBox="1"/>
          <p:nvPr/>
        </p:nvSpPr>
        <p:spPr>
          <a:xfrm>
            <a:off x="79879" y="6400451"/>
            <a:ext cx="4982554"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Grupo N também pode ser localizado para tropa EK</a:t>
            </a:r>
            <a:endParaRPr sz="18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Google Shape;401;p63" descr="sivisolatetree.tiff"/>
          <p:cNvPicPr preferRelativeResize="0">
            <a:picLocks noGrp="1"/>
          </p:cNvPicPr>
          <p:nvPr>
            <p:ph type="body" idx="1"/>
          </p:nvPr>
        </p:nvPicPr>
        <p:blipFill rotWithShape="1">
          <a:blip r:embed="rId3">
            <a:alphaModFix/>
          </a:blip>
          <a:srcRect l="-21968" r="-21968"/>
          <a:stretch/>
        </p:blipFill>
        <p:spPr>
          <a:xfrm>
            <a:off x="-1470392" y="273352"/>
            <a:ext cx="11972926" cy="65846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Rio Ngoko, fronteira de </a:t>
            </a:r>
            <a:br>
              <a:rPr lang="en-US" sz="3959"/>
            </a:br>
            <a:r>
              <a:rPr lang="en-US" sz="3959"/>
              <a:t>Camarões e Congo</a:t>
            </a:r>
            <a:endParaRPr sz="3959"/>
          </a:p>
        </p:txBody>
      </p:sp>
      <p:pic>
        <p:nvPicPr>
          <p:cNvPr id="407" name="Google Shape;407;p64" descr="ngoko.tiff"/>
          <p:cNvPicPr preferRelativeResize="0">
            <a:picLocks noGrp="1"/>
          </p:cNvPicPr>
          <p:nvPr>
            <p:ph type="body" idx="1"/>
          </p:nvPr>
        </p:nvPicPr>
        <p:blipFill rotWithShape="1">
          <a:blip r:embed="rId3">
            <a:alphaModFix/>
          </a:blip>
          <a:srcRect l="-1505" r="-1505"/>
          <a:stretch/>
        </p:blipFill>
        <p:spPr>
          <a:xfrm>
            <a:off x="156997" y="1600200"/>
            <a:ext cx="8913715" cy="4902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Quando ocorreu o cruzando?</a:t>
            </a:r>
            <a:endParaRPr/>
          </a:p>
        </p:txBody>
      </p:sp>
      <p:sp>
        <p:nvSpPr>
          <p:cNvPr id="413" name="Google Shape;413;p6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Existem técnicas computacionais para estimar quando dois genomas virais divergiram entre si (relógio molecular)</a:t>
            </a:r>
            <a:endParaRPr/>
          </a:p>
          <a:p>
            <a:pPr marL="342900" lvl="0" indent="-342900" algn="l" rtl="0">
              <a:lnSpc>
                <a:spcPct val="80000"/>
              </a:lnSpc>
              <a:spcBef>
                <a:spcPts val="592"/>
              </a:spcBef>
              <a:spcAft>
                <a:spcPts val="0"/>
              </a:spcAft>
              <a:buClr>
                <a:schemeClr val="dk1"/>
              </a:buClr>
              <a:buSzPts val="2960"/>
              <a:buChar char="•"/>
            </a:pPr>
            <a:r>
              <a:rPr lang="en-US" sz="2960"/>
              <a:t>Baseadas na extrapolação de sequências de amostras de diferentes épocas</a:t>
            </a:r>
            <a:endParaRPr/>
          </a:p>
          <a:p>
            <a:pPr marL="342900" lvl="0" indent="-342900" algn="l" rtl="0">
              <a:lnSpc>
                <a:spcPct val="80000"/>
              </a:lnSpc>
              <a:spcBef>
                <a:spcPts val="592"/>
              </a:spcBef>
              <a:spcAft>
                <a:spcPts val="0"/>
              </a:spcAft>
              <a:buClr>
                <a:schemeClr val="dk1"/>
              </a:buClr>
              <a:buSzPts val="2960"/>
              <a:buChar char="•"/>
            </a:pPr>
            <a:r>
              <a:rPr lang="en-US" sz="2960"/>
              <a:t>O isolado de Kinshasa de 1959 é o HIV-1 mais antigo</a:t>
            </a:r>
            <a:endParaRPr sz="2960"/>
          </a:p>
          <a:p>
            <a:pPr marL="342900" lvl="0" indent="-342900" algn="l" rtl="0">
              <a:lnSpc>
                <a:spcPct val="80000"/>
              </a:lnSpc>
              <a:spcBef>
                <a:spcPts val="592"/>
              </a:spcBef>
              <a:spcAft>
                <a:spcPts val="0"/>
              </a:spcAft>
              <a:buClr>
                <a:schemeClr val="dk1"/>
              </a:buClr>
              <a:buSzPts val="2960"/>
              <a:buChar char="•"/>
            </a:pPr>
            <a:r>
              <a:rPr lang="en-US" sz="2960"/>
              <a:t>Baseado nestes métodos, cientistas dos Laboratórios Nacionais de Los Alamos calcularam que o Grupo M de HIV1 e SIV</a:t>
            </a:r>
            <a:r>
              <a:rPr lang="en-US" sz="2960" baseline="-25000"/>
              <a:t>cpz</a:t>
            </a:r>
            <a:r>
              <a:rPr lang="en-US" sz="2960"/>
              <a:t> divergiram em 1921 (95% intervalo de confianza, 1908-1933)</a:t>
            </a:r>
            <a:endParaRPr sz="296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66" descr="timing.tiff"/>
          <p:cNvPicPr preferRelativeResize="0">
            <a:picLocks noGrp="1"/>
          </p:cNvPicPr>
          <p:nvPr>
            <p:ph type="body" idx="1"/>
          </p:nvPr>
        </p:nvPicPr>
        <p:blipFill rotWithShape="1">
          <a:blip r:embed="rId3">
            <a:alphaModFix/>
          </a:blip>
          <a:srcRect l="-5465" r="-5464"/>
          <a:stretch/>
        </p:blipFill>
        <p:spPr>
          <a:xfrm>
            <a:off x="-546100" y="0"/>
            <a:ext cx="10158031"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7"/>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Como foi o cruzando? Resposta mais provável é abate de carne de animais selvagens (bushmeat)</a:t>
            </a:r>
            <a:endParaRPr sz="3959"/>
          </a:p>
        </p:txBody>
      </p:sp>
      <p:pic>
        <p:nvPicPr>
          <p:cNvPr id="424" name="Google Shape;424;p67" descr="bushmeat.tiff"/>
          <p:cNvPicPr preferRelativeResize="0">
            <a:picLocks noGrp="1"/>
          </p:cNvPicPr>
          <p:nvPr>
            <p:ph type="body" idx="1"/>
          </p:nvPr>
        </p:nvPicPr>
        <p:blipFill rotWithShape="1">
          <a:blip r:embed="rId3">
            <a:alphaModFix/>
          </a:blip>
          <a:srcRect l="-4902" r="-4902"/>
          <a:stretch/>
        </p:blipFill>
        <p:spPr>
          <a:xfrm>
            <a:off x="457200" y="1968500"/>
            <a:ext cx="8229600" cy="452596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Um mercado de bushmeat</a:t>
            </a:r>
            <a:endParaRPr/>
          </a:p>
        </p:txBody>
      </p:sp>
      <p:pic>
        <p:nvPicPr>
          <p:cNvPr id="430" name="Google Shape;430;p68" descr="bushmeat2.tiff"/>
          <p:cNvPicPr preferRelativeResize="0">
            <a:picLocks noGrp="1"/>
          </p:cNvPicPr>
          <p:nvPr>
            <p:ph type="body" idx="1"/>
          </p:nvPr>
        </p:nvPicPr>
        <p:blipFill rotWithShape="1">
          <a:blip r:embed="rId3">
            <a:alphaModFix/>
          </a:blip>
          <a:srcRect t="-466" b="-466"/>
          <a:stretch/>
        </p:blipFill>
        <p:spPr>
          <a:xfrm>
            <a:off x="215900" y="1600200"/>
            <a:ext cx="8831720" cy="485710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Existe alguma prova de que os caçadores de primatas pegam vírus transmitidos por via sanguïnea?</a:t>
            </a:r>
            <a:endParaRPr sz="3959"/>
          </a:p>
        </p:txBody>
      </p:sp>
      <p:sp>
        <p:nvSpPr>
          <p:cNvPr id="436" name="Google Shape;436;p69"/>
          <p:cNvSpPr txBox="1">
            <a:spLocks noGrp="1"/>
          </p:cNvSpPr>
          <p:nvPr>
            <p:ph type="body" idx="1"/>
          </p:nvPr>
        </p:nvSpPr>
        <p:spPr>
          <a:xfrm>
            <a:off x="457200" y="20447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Mouniga-Ondémé e coleagas testieram 78 caçadores do Gabão para a infecção com o vírus símio espumoso (SFV), um retrovírus não-patogênico e distantemente relacionado ao SIV e o HIV</a:t>
            </a:r>
            <a:endParaRPr sz="2960"/>
          </a:p>
          <a:p>
            <a:pPr marL="342900" lvl="0" indent="-342900" algn="l" rtl="0">
              <a:lnSpc>
                <a:spcPct val="80000"/>
              </a:lnSpc>
              <a:spcBef>
                <a:spcPts val="592"/>
              </a:spcBef>
              <a:spcAft>
                <a:spcPts val="0"/>
              </a:spcAft>
              <a:buClr>
                <a:schemeClr val="dk1"/>
              </a:buClr>
              <a:buSzPts val="2960"/>
              <a:buChar char="•"/>
            </a:pPr>
            <a:r>
              <a:rPr lang="en-US" sz="2960"/>
              <a:t>Todos tinham histórias de terem sido mordidos ou arranhados por primatas não-humanos</a:t>
            </a:r>
            <a:endParaRPr/>
          </a:p>
          <a:p>
            <a:pPr marL="342900" lvl="0" indent="-342900" algn="l" rtl="0">
              <a:lnSpc>
                <a:spcPct val="80000"/>
              </a:lnSpc>
              <a:spcBef>
                <a:spcPts val="592"/>
              </a:spcBef>
              <a:spcAft>
                <a:spcPts val="0"/>
              </a:spcAft>
              <a:buClr>
                <a:schemeClr val="dk1"/>
              </a:buClr>
              <a:buSzPts val="2960"/>
              <a:buChar char="•"/>
            </a:pPr>
            <a:r>
              <a:rPr lang="en-US" sz="2960"/>
              <a:t>19 (24%) tiveram evidência da infecção com SFV</a:t>
            </a:r>
            <a:endParaRPr sz="2960"/>
          </a:p>
          <a:p>
            <a:pPr marL="342900" lvl="0" indent="-342900" algn="l" rtl="0">
              <a:lnSpc>
                <a:spcPct val="80000"/>
              </a:lnSpc>
              <a:spcBef>
                <a:spcPts val="592"/>
              </a:spcBef>
              <a:spcAft>
                <a:spcPts val="0"/>
              </a:spcAft>
              <a:buClr>
                <a:schemeClr val="dk1"/>
              </a:buClr>
              <a:buSzPts val="2960"/>
              <a:buChar char="•"/>
            </a:pPr>
            <a:r>
              <a:rPr lang="en-US" sz="2960"/>
              <a:t>Assim, as actividades associadas com a caça de primatas pode levar a transmissão entre espécies de retrovírus</a:t>
            </a:r>
            <a:endParaRPr sz="296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body" idx="1"/>
          </p:nvPr>
        </p:nvSpPr>
        <p:spPr>
          <a:xfrm>
            <a:off x="457200" y="600800"/>
            <a:ext cx="8229600" cy="55253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US" sz="2800" i="1" dirty="0">
                <a:solidFill>
                  <a:srgbClr val="C00000"/>
                </a:solidFill>
              </a:rPr>
              <a:t>Ex Africa, semper </a:t>
            </a:r>
            <a:r>
              <a:rPr lang="en-US" sz="2800" i="1" dirty="0" err="1">
                <a:solidFill>
                  <a:srgbClr val="C00000"/>
                </a:solidFill>
              </a:rPr>
              <a:t>aliquid</a:t>
            </a:r>
            <a:r>
              <a:rPr lang="en-US" sz="2800" i="1" dirty="0">
                <a:solidFill>
                  <a:srgbClr val="C00000"/>
                </a:solidFill>
              </a:rPr>
              <a:t> </a:t>
            </a:r>
            <a:r>
              <a:rPr lang="en-US" sz="2800" i="1" dirty="0" err="1">
                <a:solidFill>
                  <a:srgbClr val="C00000"/>
                </a:solidFill>
              </a:rPr>
              <a:t>novi</a:t>
            </a:r>
            <a:endParaRPr sz="2800" dirty="0">
              <a:solidFill>
                <a:srgbClr val="C00000"/>
              </a:solidFill>
            </a:endParaRPr>
          </a:p>
          <a:p>
            <a:pPr marL="342900" lvl="0" indent="-342900" algn="r" rtl="0">
              <a:spcBef>
                <a:spcPts val="640"/>
              </a:spcBef>
              <a:spcAft>
                <a:spcPts val="0"/>
              </a:spcAft>
              <a:buClr>
                <a:schemeClr val="dk1"/>
              </a:buClr>
              <a:buSzPts val="3200"/>
              <a:buNone/>
            </a:pPr>
            <a:r>
              <a:rPr lang="en-US" sz="2800" dirty="0" err="1">
                <a:solidFill>
                  <a:srgbClr val="C00000"/>
                </a:solidFill>
              </a:rPr>
              <a:t>Plínio</a:t>
            </a:r>
            <a:r>
              <a:rPr lang="en-US" sz="2800" dirty="0">
                <a:solidFill>
                  <a:srgbClr val="C00000"/>
                </a:solidFill>
              </a:rPr>
              <a:t> o Velho, </a:t>
            </a:r>
            <a:r>
              <a:rPr lang="en-US" sz="2800" i="1" dirty="0">
                <a:solidFill>
                  <a:srgbClr val="C00000"/>
                </a:solidFill>
              </a:rPr>
              <a:t>Naturalis Historia</a:t>
            </a:r>
            <a:r>
              <a:rPr lang="en-US" sz="2800" dirty="0">
                <a:solidFill>
                  <a:srgbClr val="C00000"/>
                </a:solidFill>
              </a:rPr>
              <a:t>, VIII/42</a:t>
            </a:r>
            <a:endParaRPr sz="2800" dirty="0">
              <a:solidFill>
                <a:srgbClr val="C00000"/>
              </a:solidFill>
            </a:endParaRPr>
          </a:p>
          <a:p>
            <a:pPr marL="342900" lvl="0" indent="-342900" algn="r" rtl="0">
              <a:spcBef>
                <a:spcPts val="640"/>
              </a:spcBef>
              <a:spcAft>
                <a:spcPts val="0"/>
              </a:spcAft>
              <a:buClr>
                <a:schemeClr val="dk1"/>
              </a:buClr>
              <a:buSzPts val="3200"/>
              <a:buNone/>
            </a:pPr>
            <a:endParaRPr dirty="0"/>
          </a:p>
          <a:p>
            <a:pPr marL="342900" lvl="0" indent="-342900" algn="r" rtl="0">
              <a:spcBef>
                <a:spcPts val="640"/>
              </a:spcBef>
              <a:spcAft>
                <a:spcPts val="0"/>
              </a:spcAft>
              <a:buClr>
                <a:schemeClr val="dk1"/>
              </a:buClr>
              <a:buSzPts val="3200"/>
              <a:buNone/>
            </a:pPr>
            <a:endParaRPr dirty="0"/>
          </a:p>
          <a:p>
            <a:pPr marL="915988" lvl="0" indent="-347472" algn="l" rtl="0">
              <a:spcBef>
                <a:spcPts val="0"/>
              </a:spcBef>
              <a:spcAft>
                <a:spcPts val="0"/>
              </a:spcAft>
              <a:buClr>
                <a:schemeClr val="dk1"/>
              </a:buClr>
              <a:buSzPts val="2800"/>
              <a:buNone/>
            </a:pPr>
            <a:r>
              <a:rPr lang="en-US" sz="2800" dirty="0"/>
              <a:t>Fora de Africa, </a:t>
            </a:r>
            <a:r>
              <a:rPr lang="en-US" sz="2800" dirty="0" err="1"/>
              <a:t>há</a:t>
            </a:r>
            <a:r>
              <a:rPr lang="en-US" sz="2800" dirty="0"/>
              <a:t> </a:t>
            </a:r>
            <a:r>
              <a:rPr lang="en-US" sz="2800" dirty="0" err="1"/>
              <a:t>sempre</a:t>
            </a:r>
            <a:r>
              <a:rPr lang="en-US" sz="2800" dirty="0"/>
              <a:t> </a:t>
            </a:r>
            <a:endParaRPr dirty="0"/>
          </a:p>
          <a:p>
            <a:pPr marL="915988" lvl="0" indent="-347472" algn="l" rtl="0">
              <a:spcBef>
                <a:spcPts val="0"/>
              </a:spcBef>
              <a:spcAft>
                <a:spcPts val="0"/>
              </a:spcAft>
              <a:buClr>
                <a:schemeClr val="dk1"/>
              </a:buClr>
              <a:buSzPts val="2800"/>
              <a:buNone/>
            </a:pPr>
            <a:r>
              <a:rPr lang="en-US" sz="2800" dirty="0"/>
              <a:t>algo de novo, 79 AD</a:t>
            </a:r>
            <a:endParaRPr sz="2800" dirty="0"/>
          </a:p>
        </p:txBody>
      </p:sp>
      <p:pic>
        <p:nvPicPr>
          <p:cNvPr id="207" name="Google Shape;207;p39"/>
          <p:cNvPicPr preferRelativeResize="0"/>
          <p:nvPr/>
        </p:nvPicPr>
        <p:blipFill rotWithShape="1">
          <a:blip r:embed="rId3">
            <a:alphaModFix/>
          </a:blip>
          <a:srcRect/>
          <a:stretch/>
        </p:blipFill>
        <p:spPr>
          <a:xfrm>
            <a:off x="5571637" y="1966254"/>
            <a:ext cx="2814743" cy="376353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Tempo para um pergunta rápida…</a:t>
            </a:r>
            <a:br>
              <a:rPr lang="en-US" sz="3959"/>
            </a:br>
            <a:r>
              <a:rPr lang="en-US" sz="3959"/>
              <a:t>De que país é esta bandeira?</a:t>
            </a:r>
            <a:endParaRPr sz="3959"/>
          </a:p>
        </p:txBody>
      </p:sp>
      <p:pic>
        <p:nvPicPr>
          <p:cNvPr id="442" name="Google Shape;442;p70" descr="125px-AEF_flag.png"/>
          <p:cNvPicPr preferRelativeResize="0">
            <a:picLocks noGrp="1"/>
          </p:cNvPicPr>
          <p:nvPr>
            <p:ph type="body" idx="1"/>
          </p:nvPr>
        </p:nvPicPr>
        <p:blipFill rotWithShape="1">
          <a:blip r:embed="rId3">
            <a:alphaModFix/>
          </a:blip>
          <a:srcRect l="-10367" r="-10367"/>
          <a:stretch/>
        </p:blipFill>
        <p:spPr>
          <a:xfrm>
            <a:off x="457200" y="1600200"/>
            <a:ext cx="8229600" cy="452596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Afrique équatoriale française</a:t>
            </a:r>
            <a:endParaRPr/>
          </a:p>
        </p:txBody>
      </p:sp>
      <p:sp>
        <p:nvSpPr>
          <p:cNvPr id="448" name="Google Shape;448;p71"/>
          <p:cNvSpPr txBox="1">
            <a:spLocks noGrp="1"/>
          </p:cNvSpPr>
          <p:nvPr>
            <p:ph type="body" idx="1"/>
          </p:nvPr>
        </p:nvSpPr>
        <p:spPr>
          <a:xfrm>
            <a:off x="457200" y="1600200"/>
            <a:ext cx="4038600" cy="50165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380"/>
              <a:buChar char="•"/>
            </a:pPr>
            <a:r>
              <a:rPr lang="en-US" sz="2380"/>
              <a:t>Cinco territórios</a:t>
            </a:r>
            <a:endParaRPr sz="2380"/>
          </a:p>
          <a:p>
            <a:pPr marL="742950" lvl="1" indent="-285750" algn="l" rtl="0">
              <a:lnSpc>
                <a:spcPct val="80000"/>
              </a:lnSpc>
              <a:spcBef>
                <a:spcPts val="408"/>
              </a:spcBef>
              <a:spcAft>
                <a:spcPts val="0"/>
              </a:spcAft>
              <a:buClr>
                <a:schemeClr val="dk1"/>
              </a:buClr>
              <a:buSzPts val="2040"/>
              <a:buChar char="–"/>
            </a:pPr>
            <a:r>
              <a:rPr lang="en-US" sz="2040"/>
              <a:t>Moyen Congo</a:t>
            </a:r>
            <a:endParaRPr/>
          </a:p>
          <a:p>
            <a:pPr marL="742950" lvl="1" indent="-285750" algn="l" rtl="0">
              <a:lnSpc>
                <a:spcPct val="80000"/>
              </a:lnSpc>
              <a:spcBef>
                <a:spcPts val="408"/>
              </a:spcBef>
              <a:spcAft>
                <a:spcPts val="0"/>
              </a:spcAft>
              <a:buClr>
                <a:schemeClr val="dk1"/>
              </a:buClr>
              <a:buSzPts val="2040"/>
              <a:buChar char="–"/>
            </a:pPr>
            <a:r>
              <a:rPr lang="en-US" sz="2040"/>
              <a:t>Gabon</a:t>
            </a:r>
            <a:endParaRPr/>
          </a:p>
          <a:p>
            <a:pPr marL="742950" lvl="1" indent="-285750" algn="l" rtl="0">
              <a:lnSpc>
                <a:spcPct val="80000"/>
              </a:lnSpc>
              <a:spcBef>
                <a:spcPts val="408"/>
              </a:spcBef>
              <a:spcAft>
                <a:spcPts val="0"/>
              </a:spcAft>
              <a:buClr>
                <a:schemeClr val="dk1"/>
              </a:buClr>
              <a:buSzPts val="2040"/>
              <a:buChar char="–"/>
            </a:pPr>
            <a:r>
              <a:rPr lang="en-US" sz="2040"/>
              <a:t>Oubanggui-Chari</a:t>
            </a:r>
            <a:endParaRPr/>
          </a:p>
          <a:p>
            <a:pPr marL="742950" lvl="1" indent="-285750" algn="l" rtl="0">
              <a:lnSpc>
                <a:spcPct val="80000"/>
              </a:lnSpc>
              <a:spcBef>
                <a:spcPts val="408"/>
              </a:spcBef>
              <a:spcAft>
                <a:spcPts val="0"/>
              </a:spcAft>
              <a:buClr>
                <a:schemeClr val="dk1"/>
              </a:buClr>
              <a:buSzPts val="2040"/>
              <a:buChar char="–"/>
            </a:pPr>
            <a:r>
              <a:rPr lang="en-US" sz="2040"/>
              <a:t>Tchad</a:t>
            </a:r>
            <a:endParaRPr/>
          </a:p>
          <a:p>
            <a:pPr marL="742950" lvl="1" indent="-285750" algn="l" rtl="0">
              <a:lnSpc>
                <a:spcPct val="80000"/>
              </a:lnSpc>
              <a:spcBef>
                <a:spcPts val="408"/>
              </a:spcBef>
              <a:spcAft>
                <a:spcPts val="0"/>
              </a:spcAft>
              <a:buClr>
                <a:schemeClr val="dk1"/>
              </a:buClr>
              <a:buSzPts val="2040"/>
              <a:buChar char="–"/>
            </a:pPr>
            <a:r>
              <a:rPr lang="en-US" sz="2040"/>
              <a:t>Cameroun français (após a transferência da Alemanha ao fim da primeira guerra mundial)</a:t>
            </a:r>
            <a:endParaRPr sz="2040"/>
          </a:p>
          <a:p>
            <a:pPr marL="342900" lvl="0" indent="-342900" algn="l" rtl="0">
              <a:lnSpc>
                <a:spcPct val="80000"/>
              </a:lnSpc>
              <a:spcBef>
                <a:spcPts val="476"/>
              </a:spcBef>
              <a:spcAft>
                <a:spcPts val="0"/>
              </a:spcAft>
              <a:buClr>
                <a:schemeClr val="dk1"/>
              </a:buClr>
              <a:buSzPts val="2380"/>
              <a:buChar char="•"/>
            </a:pPr>
            <a:r>
              <a:rPr lang="en-US" sz="2380"/>
              <a:t>A capital era Brazzaville (localizado direitamente em frente do rio Congo de Léopoldville)</a:t>
            </a:r>
            <a:endParaRPr/>
          </a:p>
          <a:p>
            <a:pPr marL="342900" lvl="0" indent="-342900" algn="l" rtl="0">
              <a:lnSpc>
                <a:spcPct val="80000"/>
              </a:lnSpc>
              <a:spcBef>
                <a:spcPts val="476"/>
              </a:spcBef>
              <a:spcAft>
                <a:spcPts val="0"/>
              </a:spcAft>
              <a:buClr>
                <a:schemeClr val="dk1"/>
              </a:buClr>
              <a:buSzPts val="2380"/>
              <a:buChar char="•"/>
            </a:pPr>
            <a:r>
              <a:rPr lang="en-US" sz="2380"/>
              <a:t>Primeiro território africano a aliar com França Livre na segunda guerra mundial </a:t>
            </a:r>
            <a:endParaRPr/>
          </a:p>
          <a:p>
            <a:pPr marL="742950" lvl="1" indent="-156209" algn="l" rtl="0">
              <a:lnSpc>
                <a:spcPct val="80000"/>
              </a:lnSpc>
              <a:spcBef>
                <a:spcPts val="408"/>
              </a:spcBef>
              <a:spcAft>
                <a:spcPts val="0"/>
              </a:spcAft>
              <a:buClr>
                <a:schemeClr val="dk1"/>
              </a:buClr>
              <a:buSzPts val="2040"/>
              <a:buNone/>
            </a:pPr>
            <a:endParaRPr sz="2040"/>
          </a:p>
        </p:txBody>
      </p:sp>
      <p:pic>
        <p:nvPicPr>
          <p:cNvPr id="449" name="Google Shape;449;p71"/>
          <p:cNvPicPr preferRelativeResize="0"/>
          <p:nvPr/>
        </p:nvPicPr>
        <p:blipFill rotWithShape="1">
          <a:blip r:embed="rId3">
            <a:alphaModFix/>
          </a:blip>
          <a:srcRect/>
          <a:stretch/>
        </p:blipFill>
        <p:spPr>
          <a:xfrm>
            <a:off x="4945097" y="1600200"/>
            <a:ext cx="3124866" cy="46958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55" name="Google Shape;455;p72"/>
          <p:cNvSpPr txBox="1">
            <a:spLocks noGrp="1"/>
          </p:cNvSpPr>
          <p:nvPr>
            <p:ph type="body" idx="1"/>
          </p:nvPr>
        </p:nvSpPr>
        <p:spPr>
          <a:xfrm>
            <a:off x="457200" y="1600200"/>
            <a:ext cx="8686800" cy="5080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156"/>
              <a:buChar char="•"/>
            </a:pPr>
            <a:r>
              <a:rPr lang="en-US" sz="3156"/>
              <a:t>Que condições sociais levaram à disseminação do HIV-1 depois de cruzar para populações humanas? </a:t>
            </a:r>
            <a:endParaRPr/>
          </a:p>
          <a:p>
            <a:pPr marL="342900" lvl="0" indent="-342900" algn="l" rtl="0">
              <a:lnSpc>
                <a:spcPct val="80000"/>
              </a:lnSpc>
              <a:spcBef>
                <a:spcPts val="631"/>
              </a:spcBef>
              <a:spcAft>
                <a:spcPts val="0"/>
              </a:spcAft>
              <a:buClr>
                <a:schemeClr val="dk1"/>
              </a:buClr>
              <a:buSzPts val="3156"/>
              <a:buChar char="•"/>
            </a:pPr>
            <a:r>
              <a:rPr lang="en-US" sz="3156"/>
              <a:t>É tudo questão de tempo</a:t>
            </a:r>
            <a:endParaRPr sz="3156"/>
          </a:p>
          <a:p>
            <a:pPr marL="342900" lvl="0" indent="-342900" algn="l" rtl="0">
              <a:lnSpc>
                <a:spcPct val="80000"/>
              </a:lnSpc>
              <a:spcBef>
                <a:spcPts val="631"/>
              </a:spcBef>
              <a:spcAft>
                <a:spcPts val="0"/>
              </a:spcAft>
              <a:buClr>
                <a:schemeClr val="dk1"/>
              </a:buClr>
              <a:buSzPts val="3156"/>
              <a:buChar char="•"/>
            </a:pPr>
            <a:r>
              <a:rPr lang="en-US" sz="3156"/>
              <a:t>Caçadores no original África Equatorial Francesa não tinham permissão para usar  armas de fogo e eles caçavam os chimpanzés e gorilas com arcos e flechas e redes (caçavam-nos com tudo)</a:t>
            </a:r>
            <a:endParaRPr/>
          </a:p>
          <a:p>
            <a:pPr marL="742950" lvl="1" indent="-285750" algn="l" rtl="0">
              <a:lnSpc>
                <a:spcPct val="80000"/>
              </a:lnSpc>
              <a:spcBef>
                <a:spcPts val="534"/>
              </a:spcBef>
              <a:spcAft>
                <a:spcPts val="0"/>
              </a:spcAft>
              <a:buClr>
                <a:schemeClr val="dk1"/>
              </a:buClr>
              <a:buSzPts val="2671"/>
              <a:buChar char="–"/>
            </a:pPr>
            <a:r>
              <a:rPr lang="en-US" sz="2671"/>
              <a:t>Desde que foi tão difícil, poucos homens caçavam, e aqueles eram na maioria pigmeus</a:t>
            </a:r>
            <a:endParaRPr/>
          </a:p>
          <a:p>
            <a:pPr marL="742950" lvl="1" indent="-285750" algn="l" rtl="0">
              <a:lnSpc>
                <a:spcPct val="80000"/>
              </a:lnSpc>
              <a:spcBef>
                <a:spcPts val="534"/>
              </a:spcBef>
              <a:spcAft>
                <a:spcPts val="0"/>
              </a:spcAft>
              <a:buClr>
                <a:schemeClr val="dk1"/>
              </a:buClr>
              <a:buSzPts val="2671"/>
              <a:buChar char="–"/>
            </a:pPr>
            <a:r>
              <a:rPr lang="en-US" sz="2671"/>
              <a:t>Infecções humanas podem ter ocorrido, mas não se espalhavam</a:t>
            </a:r>
            <a:endParaRPr sz="267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61" name="Google Shape;461;p73"/>
          <p:cNvSpPr txBox="1">
            <a:spLocks noGrp="1"/>
          </p:cNvSpPr>
          <p:nvPr>
            <p:ph type="body" idx="1"/>
          </p:nvPr>
        </p:nvSpPr>
        <p:spPr>
          <a:xfrm>
            <a:off x="457200" y="1600200"/>
            <a:ext cx="8686800" cy="508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714"/>
              <a:buChar char="•"/>
            </a:pPr>
            <a:r>
              <a:rPr lang="en-US" sz="3714"/>
              <a:t>Em Camarões, no entanto, por causa de seu status como um mandato da Liga das Nações, as leis e regulamentos que regem as armas de fogo para os nativos eram diferentes do que o resto da AEF</a:t>
            </a:r>
            <a:endParaRPr/>
          </a:p>
          <a:p>
            <a:pPr marL="742950" lvl="1" indent="-285750" algn="l" rtl="0">
              <a:spcBef>
                <a:spcPts val="596"/>
              </a:spcBef>
              <a:spcAft>
                <a:spcPts val="0"/>
              </a:spcAft>
              <a:buClr>
                <a:schemeClr val="dk1"/>
              </a:buClr>
              <a:buSzPts val="2981"/>
              <a:buChar char="–"/>
            </a:pPr>
            <a:r>
              <a:rPr lang="en-US" sz="2981"/>
              <a:t>Mais homens caçavam os chimpanzés e gorilas</a:t>
            </a:r>
            <a:endParaRPr sz="2981"/>
          </a:p>
          <a:p>
            <a:pPr marL="742950" lvl="1" indent="-285750" algn="l" rtl="0">
              <a:spcBef>
                <a:spcPts val="596"/>
              </a:spcBef>
              <a:spcAft>
                <a:spcPts val="0"/>
              </a:spcAft>
              <a:buClr>
                <a:schemeClr val="dk1"/>
              </a:buClr>
              <a:buSzPts val="2981"/>
              <a:buChar char="–"/>
            </a:pPr>
            <a:r>
              <a:rPr lang="en-US" sz="2981"/>
              <a:t>Mais chance de contato de sangue com sangue</a:t>
            </a:r>
            <a:endParaRPr sz="298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7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Por que 1921 e não antes e por que ele se disseminou?</a:t>
            </a:r>
            <a:endParaRPr sz="3959"/>
          </a:p>
        </p:txBody>
      </p:sp>
      <p:sp>
        <p:nvSpPr>
          <p:cNvPr id="467" name="Google Shape;467;p74"/>
          <p:cNvSpPr txBox="1">
            <a:spLocks noGrp="1"/>
          </p:cNvSpPr>
          <p:nvPr>
            <p:ph type="body" idx="1"/>
          </p:nvPr>
        </p:nvSpPr>
        <p:spPr>
          <a:xfrm>
            <a:off x="457200" y="1600200"/>
            <a:ext cx="8483600" cy="5080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Todos os caminhos ribeirinhos levam a Brazzaville e Léopoldville (hoje Kinshasa)</a:t>
            </a:r>
            <a:endParaRPr/>
          </a:p>
          <a:p>
            <a:pPr marL="342900" lvl="0" indent="-342900" algn="l" rtl="0">
              <a:spcBef>
                <a:spcPts val="640"/>
              </a:spcBef>
              <a:spcAft>
                <a:spcPts val="0"/>
              </a:spcAft>
              <a:buClr>
                <a:schemeClr val="dk1"/>
              </a:buClr>
              <a:buSzPts val="3200"/>
              <a:buChar char="•"/>
            </a:pPr>
            <a:r>
              <a:rPr lang="en-US"/>
              <a:t>Mais antigas divergência de Grupo M parece ter ocorrido e em torno de Léopoldville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75" descr="Leopoldvillemap.tiff"/>
          <p:cNvPicPr preferRelativeResize="0">
            <a:picLocks noGrp="1"/>
          </p:cNvPicPr>
          <p:nvPr>
            <p:ph type="body" idx="1"/>
          </p:nvPr>
        </p:nvPicPr>
        <p:blipFill rotWithShape="1">
          <a:blip r:embed="rId3">
            <a:alphaModFix/>
          </a:blip>
          <a:srcRect l="-2010" r="-2011"/>
          <a:stretch/>
        </p:blipFill>
        <p:spPr>
          <a:xfrm>
            <a:off x="-34086" y="217250"/>
            <a:ext cx="9133892" cy="664074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pic>
        <p:nvPicPr>
          <p:cNvPr id="477" name="Google Shape;477;p76" descr="kinshasamap.tiff"/>
          <p:cNvPicPr preferRelativeResize="0">
            <a:picLocks noGrp="1"/>
          </p:cNvPicPr>
          <p:nvPr>
            <p:ph type="body" idx="1"/>
          </p:nvPr>
        </p:nvPicPr>
        <p:blipFill rotWithShape="1">
          <a:blip r:embed="rId3">
            <a:alphaModFix/>
          </a:blip>
          <a:srcRect l="-10286" r="-10285"/>
          <a:stretch/>
        </p:blipFill>
        <p:spPr>
          <a:xfrm>
            <a:off x="-668360" y="551481"/>
            <a:ext cx="10451940" cy="574816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77"/>
          <p:cNvSpPr txBox="1">
            <a:spLocks noGrp="1"/>
          </p:cNvSpPr>
          <p:nvPr>
            <p:ph type="title"/>
          </p:nvPr>
        </p:nvSpPr>
        <p:spPr>
          <a:xfrm>
            <a:off x="285750" y="274638"/>
            <a:ext cx="8686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Fatores sociais na Congo colonial tardio</a:t>
            </a:r>
            <a:endParaRPr sz="3959"/>
          </a:p>
        </p:txBody>
      </p:sp>
      <p:sp>
        <p:nvSpPr>
          <p:cNvPr id="483" name="Google Shape;483;p77"/>
          <p:cNvSpPr txBox="1">
            <a:spLocks noGrp="1"/>
          </p:cNvSpPr>
          <p:nvPr>
            <p:ph type="body" idx="1"/>
          </p:nvPr>
        </p:nvSpPr>
        <p:spPr>
          <a:xfrm>
            <a:off x="457200" y="1417638"/>
            <a:ext cx="8229600" cy="54403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Urbanização em torno de centros administrativos coloniais</a:t>
            </a:r>
            <a:endParaRPr/>
          </a:p>
          <a:p>
            <a:pPr marL="342900" lvl="0" indent="-342900" algn="l" rtl="0">
              <a:spcBef>
                <a:spcPts val="640"/>
              </a:spcBef>
              <a:spcAft>
                <a:spcPts val="0"/>
              </a:spcAft>
              <a:buClr>
                <a:schemeClr val="dk1"/>
              </a:buClr>
              <a:buSzPts val="3200"/>
              <a:buChar char="•"/>
            </a:pPr>
            <a:r>
              <a:rPr lang="en-US"/>
              <a:t>Força de trabalho móvel: principalmente do sexo masculino para construir ferrovias, portos e infra-estrutura e de trabalho em plantações</a:t>
            </a:r>
            <a:endParaRPr/>
          </a:p>
          <a:p>
            <a:pPr marL="342900" lvl="0" indent="-342900" algn="l" rtl="0">
              <a:spcBef>
                <a:spcPts val="640"/>
              </a:spcBef>
              <a:spcAft>
                <a:spcPts val="0"/>
              </a:spcAft>
              <a:buClr>
                <a:schemeClr val="dk1"/>
              </a:buClr>
              <a:buSzPts val="3200"/>
              <a:buChar char="•"/>
            </a:pPr>
            <a:r>
              <a:rPr lang="en-US"/>
              <a:t>Rompimento de estrutura tribal e os costumes</a:t>
            </a:r>
            <a:endParaRPr/>
          </a:p>
          <a:p>
            <a:pPr marL="342900" lvl="0" indent="-342900" algn="l" rtl="0">
              <a:spcBef>
                <a:spcPts val="640"/>
              </a:spcBef>
              <a:spcAft>
                <a:spcPts val="0"/>
              </a:spcAft>
              <a:buClr>
                <a:schemeClr val="dk1"/>
              </a:buClr>
              <a:buSzPts val="3200"/>
              <a:buChar char="•"/>
            </a:pPr>
            <a:r>
              <a:rPr lang="en-US"/>
              <a:t>Alta razão masculina:feminina nas cidades e especialmente em campos de trabalho com a prostituição informal (mulheres livres, </a:t>
            </a:r>
            <a:r>
              <a:rPr lang="en-US" i="1"/>
              <a:t>njumba</a:t>
            </a:r>
            <a:r>
              <a:rPr lang="en-US"/>
              <a:t>)</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Evento de amplificação #1</a:t>
            </a:r>
            <a:endParaRPr/>
          </a:p>
        </p:txBody>
      </p:sp>
      <p:sp>
        <p:nvSpPr>
          <p:cNvPr id="489" name="Google Shape;489;p78"/>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799"/>
              <a:buChar char="•"/>
            </a:pPr>
            <a:r>
              <a:rPr lang="en-US" sz="2799"/>
              <a:t>Chémin de Fer Congo-Océan (CFCO)</a:t>
            </a:r>
            <a:endParaRPr/>
          </a:p>
          <a:p>
            <a:pPr marL="342900" lvl="0" indent="-342900" algn="l" rtl="0">
              <a:lnSpc>
                <a:spcPct val="90000"/>
              </a:lnSpc>
              <a:spcBef>
                <a:spcPts val="560"/>
              </a:spcBef>
              <a:spcAft>
                <a:spcPts val="0"/>
              </a:spcAft>
              <a:buClr>
                <a:schemeClr val="dk1"/>
              </a:buClr>
              <a:buSzPts val="2799"/>
              <a:buChar char="•"/>
            </a:pPr>
            <a:r>
              <a:rPr lang="en-US" sz="2799"/>
              <a:t>Linha férrea construída pelo governo colonial francês de Brazzaville para Pointe-Noire na costa atlântica</a:t>
            </a:r>
            <a:endParaRPr/>
          </a:p>
          <a:p>
            <a:pPr marL="342900" lvl="0" indent="-342900" algn="l" rtl="0">
              <a:lnSpc>
                <a:spcPct val="90000"/>
              </a:lnSpc>
              <a:spcBef>
                <a:spcPts val="560"/>
              </a:spcBef>
              <a:spcAft>
                <a:spcPts val="0"/>
              </a:spcAft>
              <a:buClr>
                <a:schemeClr val="dk1"/>
              </a:buClr>
              <a:buSzPts val="2799"/>
              <a:buChar char="•"/>
            </a:pPr>
            <a:r>
              <a:rPr lang="en-US" sz="2799"/>
              <a:t>Objetivo era evitar a dependência da ferrovia belga de Léopoldville para Matadi, na costa do Congo</a:t>
            </a:r>
            <a:endParaRPr sz="2799"/>
          </a:p>
          <a:p>
            <a:pPr marL="342900" lvl="0" indent="-342900" algn="l" rtl="0">
              <a:lnSpc>
                <a:spcPct val="90000"/>
              </a:lnSpc>
              <a:spcBef>
                <a:spcPts val="560"/>
              </a:spcBef>
              <a:spcAft>
                <a:spcPts val="0"/>
              </a:spcAft>
              <a:buClr>
                <a:schemeClr val="dk1"/>
              </a:buClr>
              <a:buSzPts val="2799"/>
              <a:buChar char="•"/>
            </a:pPr>
            <a:r>
              <a:rPr lang="en-US" sz="2799"/>
              <a:t>Construção foi contínua de 1921 a 1934</a:t>
            </a:r>
            <a:endParaRPr sz="2799"/>
          </a:p>
          <a:p>
            <a:pPr marL="742950" lvl="1" indent="-285750" algn="l" rtl="0">
              <a:lnSpc>
                <a:spcPct val="90000"/>
              </a:lnSpc>
              <a:spcBef>
                <a:spcPts val="476"/>
              </a:spcBef>
              <a:spcAft>
                <a:spcPts val="0"/>
              </a:spcAft>
              <a:buClr>
                <a:schemeClr val="dk1"/>
              </a:buClr>
              <a:buSzPts val="2380"/>
              <a:buChar char="–"/>
            </a:pPr>
            <a:r>
              <a:rPr lang="en-US" sz="2380"/>
              <a:t>510 km de comprimento</a:t>
            </a:r>
            <a:endParaRPr sz="2380"/>
          </a:p>
          <a:p>
            <a:pPr marL="742950" lvl="1" indent="-285750" algn="l" rtl="0">
              <a:lnSpc>
                <a:spcPct val="90000"/>
              </a:lnSpc>
              <a:spcBef>
                <a:spcPts val="476"/>
              </a:spcBef>
              <a:spcAft>
                <a:spcPts val="0"/>
              </a:spcAft>
              <a:buClr>
                <a:schemeClr val="dk1"/>
              </a:buClr>
              <a:buSzPts val="2380"/>
              <a:buChar char="–"/>
            </a:pPr>
            <a:r>
              <a:rPr lang="en-US" sz="2380"/>
              <a:t>92 pontes ou viadutos</a:t>
            </a:r>
            <a:endParaRPr sz="2380"/>
          </a:p>
          <a:p>
            <a:pPr marL="742950" lvl="1" indent="-285750" algn="l" rtl="0">
              <a:lnSpc>
                <a:spcPct val="90000"/>
              </a:lnSpc>
              <a:spcBef>
                <a:spcPts val="476"/>
              </a:spcBef>
              <a:spcAft>
                <a:spcPts val="0"/>
              </a:spcAft>
              <a:buClr>
                <a:schemeClr val="dk1"/>
              </a:buClr>
              <a:buSzPts val="2380"/>
              <a:buChar char="–"/>
            </a:pPr>
            <a:r>
              <a:rPr lang="en-US" sz="2380"/>
              <a:t>12 túneis (o mais longo 1,5 km)</a:t>
            </a:r>
            <a:endParaRPr/>
          </a:p>
          <a:p>
            <a:pPr marL="742950" lvl="1" indent="-285750" algn="l" rtl="0">
              <a:lnSpc>
                <a:spcPct val="90000"/>
              </a:lnSpc>
              <a:spcBef>
                <a:spcPts val="476"/>
              </a:spcBef>
              <a:spcAft>
                <a:spcPts val="0"/>
              </a:spcAft>
              <a:buClr>
                <a:schemeClr val="dk1"/>
              </a:buClr>
              <a:buSzPts val="2380"/>
              <a:buChar char="–"/>
            </a:pPr>
            <a:r>
              <a:rPr lang="en-US" sz="2380"/>
              <a:t>Construção foi contínua 1921-1934</a:t>
            </a:r>
            <a:endParaRPr/>
          </a:p>
          <a:p>
            <a:pPr marL="742950" lvl="1" indent="-285750" algn="l" rtl="0">
              <a:lnSpc>
                <a:spcPct val="90000"/>
              </a:lnSpc>
              <a:spcBef>
                <a:spcPts val="476"/>
              </a:spcBef>
              <a:spcAft>
                <a:spcPts val="0"/>
              </a:spcAft>
              <a:buClr>
                <a:schemeClr val="dk1"/>
              </a:buClr>
              <a:buSzPts val="2380"/>
              <a:buChar char="–"/>
            </a:pPr>
            <a:r>
              <a:rPr lang="en-US" sz="2380"/>
              <a:t>Trecho mais difícil foi a de 100 km através da floresta Mayombe (máximo de eleavação 1067 m)</a:t>
            </a:r>
            <a:endParaRPr/>
          </a:p>
          <a:p>
            <a:pPr marL="742950" lvl="1" indent="-134619" algn="l" rtl="0">
              <a:lnSpc>
                <a:spcPct val="90000"/>
              </a:lnSpc>
              <a:spcBef>
                <a:spcPts val="476"/>
              </a:spcBef>
              <a:spcAft>
                <a:spcPts val="0"/>
              </a:spcAft>
              <a:buClr>
                <a:schemeClr val="dk1"/>
              </a:buClr>
              <a:buSzPts val="2380"/>
              <a:buNone/>
            </a:pPr>
            <a:endParaRPr sz="238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Chémin de Fer Congo-Océan</a:t>
            </a:r>
            <a:endParaRPr/>
          </a:p>
        </p:txBody>
      </p:sp>
      <p:pic>
        <p:nvPicPr>
          <p:cNvPr id="495" name="Google Shape;495;p79" descr="cfco_carte.jpg"/>
          <p:cNvPicPr preferRelativeResize="0">
            <a:picLocks noGrp="1"/>
          </p:cNvPicPr>
          <p:nvPr>
            <p:ph type="body" idx="1"/>
          </p:nvPr>
        </p:nvPicPr>
        <p:blipFill rotWithShape="1">
          <a:blip r:embed="rId3">
            <a:alphaModFix/>
          </a:blip>
          <a:srcRect l="-8527" r="-8527"/>
          <a:stretch/>
        </p:blipFill>
        <p:spPr>
          <a:xfrm>
            <a:off x="0" y="1417638"/>
            <a:ext cx="9144000" cy="50288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a:solidFill>
                  <a:srgbClr val="C00000"/>
                </a:solidFill>
              </a:rPr>
              <a:t>O </a:t>
            </a:r>
            <a:r>
              <a:rPr lang="en-US" sz="3600" b="1" dirty="0" err="1">
                <a:solidFill>
                  <a:srgbClr val="C00000"/>
                </a:solidFill>
              </a:rPr>
              <a:t>primeiro</a:t>
            </a:r>
            <a:r>
              <a:rPr lang="en-US" sz="3600" b="1" dirty="0">
                <a:solidFill>
                  <a:srgbClr val="C00000"/>
                </a:solidFill>
              </a:rPr>
              <a:t> </a:t>
            </a:r>
            <a:r>
              <a:rPr lang="en-US" sz="3600" b="1" dirty="0" err="1">
                <a:solidFill>
                  <a:srgbClr val="C00000"/>
                </a:solidFill>
              </a:rPr>
              <a:t>relato</a:t>
            </a:r>
            <a:r>
              <a:rPr lang="en-US" sz="3600" b="1" dirty="0">
                <a:solidFill>
                  <a:srgbClr val="C00000"/>
                </a:solidFill>
              </a:rPr>
              <a:t> de Aids</a:t>
            </a:r>
            <a:endParaRPr sz="3600" b="1" dirty="0">
              <a:solidFill>
                <a:srgbClr val="C00000"/>
              </a:solidFill>
            </a:endParaRPr>
          </a:p>
        </p:txBody>
      </p:sp>
      <p:sp>
        <p:nvSpPr>
          <p:cNvPr id="213" name="Google Shape;213;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None/>
            </a:pPr>
            <a:r>
              <a:rPr lang="en-US" sz="3200" b="1" i="1" dirty="0"/>
              <a:t>MMWR </a:t>
            </a:r>
            <a:r>
              <a:rPr lang="en-US" sz="3200" b="1" dirty="0"/>
              <a:t>1981 Jun 5; 30(21):1-3.</a:t>
            </a:r>
            <a:endParaRPr dirty="0"/>
          </a:p>
          <a:p>
            <a:pPr marL="342900" lvl="0" indent="-342900" algn="l" rtl="0">
              <a:lnSpc>
                <a:spcPct val="80000"/>
              </a:lnSpc>
              <a:spcBef>
                <a:spcPts val="640"/>
              </a:spcBef>
              <a:spcAft>
                <a:spcPts val="0"/>
              </a:spcAft>
              <a:buClr>
                <a:schemeClr val="dk1"/>
              </a:buClr>
              <a:buSzPts val="3200"/>
              <a:buNone/>
            </a:pPr>
            <a:endParaRPr sz="3200" b="1" dirty="0"/>
          </a:p>
          <a:p>
            <a:pPr marL="342900" lvl="0" indent="-342900" algn="l" rtl="0">
              <a:lnSpc>
                <a:spcPct val="80000"/>
              </a:lnSpc>
              <a:spcBef>
                <a:spcPts val="400"/>
              </a:spcBef>
              <a:spcAft>
                <a:spcPts val="0"/>
              </a:spcAft>
              <a:buClr>
                <a:schemeClr val="dk1"/>
              </a:buClr>
              <a:buSzPts val="2000"/>
              <a:buNone/>
            </a:pPr>
            <a:r>
              <a:rPr lang="en-US" sz="2000" b="1" u="sng" dirty="0"/>
              <a:t>Epidemiologic Notes and Reports</a:t>
            </a:r>
            <a:endParaRPr dirty="0"/>
          </a:p>
          <a:p>
            <a:pPr marL="1588" lvl="0" indent="-1588" algn="l" rtl="0">
              <a:lnSpc>
                <a:spcPct val="80000"/>
              </a:lnSpc>
              <a:spcBef>
                <a:spcPts val="560"/>
              </a:spcBef>
              <a:spcAft>
                <a:spcPts val="0"/>
              </a:spcAft>
              <a:buClr>
                <a:schemeClr val="dk1"/>
              </a:buClr>
              <a:buSzPts val="2799"/>
              <a:buNone/>
            </a:pPr>
            <a:r>
              <a:rPr lang="en-US" sz="2799" b="1" i="1" dirty="0"/>
              <a:t>Pneumocystis</a:t>
            </a:r>
            <a:r>
              <a:rPr lang="en-US" sz="2799" b="1" dirty="0"/>
              <a:t> Pneumonia --- Los Angeles</a:t>
            </a:r>
            <a:endParaRPr dirty="0"/>
          </a:p>
          <a:p>
            <a:pPr marL="342900" lvl="0" indent="-342900" algn="just" rtl="0">
              <a:lnSpc>
                <a:spcPct val="80000"/>
              </a:lnSpc>
              <a:spcBef>
                <a:spcPts val="544"/>
              </a:spcBef>
              <a:spcAft>
                <a:spcPts val="0"/>
              </a:spcAft>
              <a:buClr>
                <a:schemeClr val="dk1"/>
              </a:buClr>
              <a:buSzPts val="2720"/>
              <a:buNone/>
            </a:pPr>
            <a:r>
              <a:rPr lang="en-US" sz="2720" dirty="0"/>
              <a:t>	In the period October </a:t>
            </a:r>
            <a:r>
              <a:rPr lang="en-US" sz="2720" b="1" dirty="0">
                <a:solidFill>
                  <a:srgbClr val="C00000"/>
                </a:solidFill>
              </a:rPr>
              <a:t>1980-May 1981, 5 </a:t>
            </a:r>
            <a:r>
              <a:rPr lang="en-US" sz="2720" dirty="0"/>
              <a:t>young men, all active homosexuals, were treated for biopsy-confirmed </a:t>
            </a:r>
            <a:r>
              <a:rPr lang="en-US" sz="2720" i="1" dirty="0"/>
              <a:t>Pneumocystis carinii</a:t>
            </a:r>
            <a:r>
              <a:rPr lang="en-US" sz="2720" dirty="0"/>
              <a:t> pneumonia at 3 different hospitals in Los Angeles, California. Two of the patients died. </a:t>
            </a:r>
          </a:p>
          <a:p>
            <a:pPr marL="342900" lvl="0" indent="-342900" algn="just" rtl="0">
              <a:lnSpc>
                <a:spcPct val="80000"/>
              </a:lnSpc>
              <a:spcBef>
                <a:spcPts val="544"/>
              </a:spcBef>
              <a:spcAft>
                <a:spcPts val="0"/>
              </a:spcAft>
              <a:buClr>
                <a:schemeClr val="dk1"/>
              </a:buClr>
              <a:buSzPts val="2720"/>
              <a:buNone/>
            </a:pPr>
            <a:r>
              <a:rPr lang="en-US" sz="2720" dirty="0"/>
              <a:t>All 5 patients had cytomegalovirus (CMV) and </a:t>
            </a:r>
            <a:r>
              <a:rPr lang="en-US" sz="2720" dirty="0" err="1"/>
              <a:t>candidal</a:t>
            </a:r>
            <a:r>
              <a:rPr lang="en-US" sz="2720" dirty="0"/>
              <a:t> mucosal infections.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pic>
        <p:nvPicPr>
          <p:cNvPr id="501" name="Google Shape;501;p80" descr="pn.itff.tiff"/>
          <p:cNvPicPr preferRelativeResize="0">
            <a:picLocks noGrp="1"/>
          </p:cNvPicPr>
          <p:nvPr>
            <p:ph type="body" idx="1"/>
          </p:nvPr>
        </p:nvPicPr>
        <p:blipFill rotWithShape="1">
          <a:blip r:embed="rId3">
            <a:alphaModFix/>
          </a:blip>
          <a:srcRect l="-13084" r="-13084"/>
          <a:stretch/>
        </p:blipFill>
        <p:spPr>
          <a:xfrm>
            <a:off x="-1843453" y="0"/>
            <a:ext cx="12696671" cy="706007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8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Chémin de Fer Congo-Océan </a:t>
            </a:r>
            <a:endParaRPr/>
          </a:p>
        </p:txBody>
      </p:sp>
      <p:sp>
        <p:nvSpPr>
          <p:cNvPr id="507" name="Google Shape;507;p81"/>
          <p:cNvSpPr txBox="1">
            <a:spLocks noGrp="1"/>
          </p:cNvSpPr>
          <p:nvPr>
            <p:ph type="body" idx="1"/>
          </p:nvPr>
        </p:nvSpPr>
        <p:spPr>
          <a:xfrm>
            <a:off x="457200" y="1417638"/>
            <a:ext cx="8229600" cy="51145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Força de trabalho, até 127.250 homens, foi importada de todo AEF para atuar como trabalho forçado</a:t>
            </a:r>
            <a:endParaRPr/>
          </a:p>
          <a:p>
            <a:pPr marL="342900" lvl="0" indent="-342900" algn="l" rtl="0">
              <a:spcBef>
                <a:spcPts val="640"/>
              </a:spcBef>
              <a:spcAft>
                <a:spcPts val="0"/>
              </a:spcAft>
              <a:buClr>
                <a:schemeClr val="dk1"/>
              </a:buClr>
              <a:buSzPts val="3200"/>
              <a:buChar char="•"/>
            </a:pPr>
            <a:r>
              <a:rPr lang="en-US"/>
              <a:t>Condições descritas como subhumanas</a:t>
            </a:r>
            <a:endParaRPr/>
          </a:p>
          <a:p>
            <a:pPr marL="342900" lvl="0" indent="-342900" algn="l" rtl="0">
              <a:spcBef>
                <a:spcPts val="640"/>
              </a:spcBef>
              <a:spcAft>
                <a:spcPts val="0"/>
              </a:spcAft>
              <a:buClr>
                <a:schemeClr val="dk1"/>
              </a:buClr>
              <a:buSzPts val="3200"/>
              <a:buChar char="•"/>
            </a:pPr>
            <a:r>
              <a:rPr lang="en-US"/>
              <a:t>15.000-23.000 mortes durante projeito (10 vezes maior do que quando a ferrovia belga foi construída)</a:t>
            </a:r>
            <a:endParaRPr/>
          </a:p>
          <a:p>
            <a:pPr marL="742950" lvl="1" indent="-285750" algn="l" rtl="0">
              <a:spcBef>
                <a:spcPts val="560"/>
              </a:spcBef>
              <a:spcAft>
                <a:spcPts val="0"/>
              </a:spcAft>
              <a:buClr>
                <a:schemeClr val="dk1"/>
              </a:buClr>
              <a:buSzPts val="2800"/>
              <a:buChar char="–"/>
            </a:pPr>
            <a:r>
              <a:rPr lang="en-US"/>
              <a:t>Mortalidade por 496 mil em 1926, 454 em 1927 e 384 em 1928</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2"/>
          <p:cNvSpPr txBox="1">
            <a:spLocks noGrp="1"/>
          </p:cNvSpPr>
          <p:nvPr>
            <p:ph type="title"/>
          </p:nvPr>
        </p:nvSpPr>
        <p:spPr>
          <a:xfrm>
            <a:off x="457200" y="274638"/>
            <a:ext cx="568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59"/>
              <a:buFont typeface="Calibri"/>
              <a:buNone/>
            </a:pPr>
            <a:r>
              <a:rPr lang="en-US" sz="3959"/>
              <a:t>Chémin de Fer Congo-Océan </a:t>
            </a:r>
            <a:endParaRPr sz="3959"/>
          </a:p>
        </p:txBody>
      </p:sp>
      <p:sp>
        <p:nvSpPr>
          <p:cNvPr id="513" name="Google Shape;513;p82"/>
          <p:cNvSpPr txBox="1">
            <a:spLocks noGrp="1"/>
          </p:cNvSpPr>
          <p:nvPr>
            <p:ph type="body" idx="1"/>
          </p:nvPr>
        </p:nvSpPr>
        <p:spPr>
          <a:xfrm>
            <a:off x="457200" y="1417638"/>
            <a:ext cx="8229600" cy="5114576"/>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a:t>Enorme escândalo revelado através </a:t>
            </a:r>
            <a:endParaRPr/>
          </a:p>
          <a:p>
            <a:pPr marL="342900" lvl="0" indent="-342900" algn="l" rtl="0">
              <a:lnSpc>
                <a:spcPct val="80000"/>
              </a:lnSpc>
              <a:spcBef>
                <a:spcPts val="0"/>
              </a:spcBef>
              <a:spcAft>
                <a:spcPts val="0"/>
              </a:spcAft>
              <a:buClr>
                <a:schemeClr val="dk1"/>
              </a:buClr>
              <a:buSzPts val="2960"/>
              <a:buNone/>
            </a:pPr>
            <a:r>
              <a:rPr lang="en-US" sz="2960"/>
              <a:t>	o livro  </a:t>
            </a:r>
            <a:r>
              <a:rPr lang="en-US" sz="2960" i="1"/>
              <a:t>Voyage au Congo </a:t>
            </a:r>
            <a:r>
              <a:rPr lang="en-US" sz="2960"/>
              <a:t>por André</a:t>
            </a:r>
            <a:endParaRPr/>
          </a:p>
          <a:p>
            <a:pPr marL="342900" lvl="0" indent="-342900" algn="l" rtl="0">
              <a:lnSpc>
                <a:spcPct val="80000"/>
              </a:lnSpc>
              <a:spcBef>
                <a:spcPts val="0"/>
              </a:spcBef>
              <a:spcAft>
                <a:spcPts val="0"/>
              </a:spcAft>
              <a:buClr>
                <a:schemeClr val="dk1"/>
              </a:buClr>
              <a:buSzPts val="2960"/>
              <a:buNone/>
            </a:pPr>
            <a:r>
              <a:rPr lang="en-US" sz="2960"/>
              <a:t> 	Gide (Nobel de literatura de 1947)</a:t>
            </a:r>
            <a:endParaRPr/>
          </a:p>
          <a:p>
            <a:pPr marL="342900" lvl="0" indent="-342900" algn="l" rtl="0">
              <a:lnSpc>
                <a:spcPct val="90000"/>
              </a:lnSpc>
              <a:spcBef>
                <a:spcPts val="0"/>
              </a:spcBef>
              <a:spcAft>
                <a:spcPts val="0"/>
              </a:spcAft>
              <a:buClr>
                <a:schemeClr val="dk1"/>
              </a:buClr>
              <a:buSzPts val="2960"/>
              <a:buChar char="•"/>
            </a:pPr>
            <a:r>
              <a:rPr lang="en-US" sz="2960"/>
              <a:t>Os salários aumentaram e </a:t>
            </a:r>
            <a:endParaRPr/>
          </a:p>
          <a:p>
            <a:pPr marL="342900" lvl="0" indent="-342900" algn="l" rtl="0">
              <a:lnSpc>
                <a:spcPct val="90000"/>
              </a:lnSpc>
              <a:spcBef>
                <a:spcPts val="0"/>
              </a:spcBef>
              <a:spcAft>
                <a:spcPts val="0"/>
              </a:spcAft>
              <a:buClr>
                <a:schemeClr val="dk1"/>
              </a:buClr>
              <a:buSzPts val="2960"/>
              <a:buNone/>
            </a:pPr>
            <a:r>
              <a:rPr lang="en-US" sz="2960"/>
              <a:t>	mulheres foram permitidas em</a:t>
            </a:r>
            <a:endParaRPr sz="2960"/>
          </a:p>
          <a:p>
            <a:pPr marL="342900" lvl="0" indent="-342900" algn="l" rtl="0">
              <a:lnSpc>
                <a:spcPct val="90000"/>
              </a:lnSpc>
              <a:spcBef>
                <a:spcPts val="0"/>
              </a:spcBef>
              <a:spcAft>
                <a:spcPts val="0"/>
              </a:spcAft>
              <a:buClr>
                <a:schemeClr val="dk1"/>
              </a:buClr>
              <a:buSzPts val="2960"/>
              <a:buNone/>
            </a:pPr>
            <a:r>
              <a:rPr lang="en-US" sz="2960"/>
              <a:t>	campos de trabalho, resultando em surtos enormes de doenças sexualmente transmissíveis</a:t>
            </a:r>
            <a:endParaRPr sz="2960"/>
          </a:p>
          <a:p>
            <a:pPr marL="342900" lvl="0" indent="-342900" algn="l" rtl="0">
              <a:lnSpc>
                <a:spcPct val="90000"/>
              </a:lnSpc>
              <a:spcBef>
                <a:spcPts val="592"/>
              </a:spcBef>
              <a:spcAft>
                <a:spcPts val="0"/>
              </a:spcAft>
              <a:buClr>
                <a:schemeClr val="dk1"/>
              </a:buClr>
              <a:buSzPts val="2960"/>
              <a:buChar char="•"/>
            </a:pPr>
            <a:r>
              <a:rPr lang="en-US" sz="2960"/>
              <a:t>Foram os 50 pacientes com Cachexie de Mayombe, descritos por Léon Pales no Instituto Pasteur em Brazzaville em 1938 e caracteriza-se por diarréia crônica e perda de peso, os primeiros casos clínicos de AIDS?</a:t>
            </a:r>
            <a:endParaRPr sz="2960"/>
          </a:p>
        </p:txBody>
      </p:sp>
      <p:pic>
        <p:nvPicPr>
          <p:cNvPr id="514" name="Google Shape;514;p82" descr="images.jpg"/>
          <p:cNvPicPr preferRelativeResize="0"/>
          <p:nvPr/>
        </p:nvPicPr>
        <p:blipFill rotWithShape="1">
          <a:blip r:embed="rId3">
            <a:alphaModFix/>
          </a:blip>
          <a:srcRect/>
          <a:stretch/>
        </p:blipFill>
        <p:spPr>
          <a:xfrm>
            <a:off x="6629400" y="465138"/>
            <a:ext cx="2292350" cy="279271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Evento de amplificação #2</a:t>
            </a:r>
            <a:endParaRPr/>
          </a:p>
        </p:txBody>
      </p:sp>
      <p:sp>
        <p:nvSpPr>
          <p:cNvPr id="520" name="Google Shape;520;p8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Há muito que se reconheceu que os vírus transmitidos pela via sanguïnea podem ser transmitida inadvertidamente em grande escala através de programas de saúde pública</a:t>
            </a:r>
            <a:endParaRPr/>
          </a:p>
          <a:p>
            <a:pPr marL="742950" lvl="1" indent="-285750" algn="l" rtl="0">
              <a:lnSpc>
                <a:spcPct val="90000"/>
              </a:lnSpc>
              <a:spcBef>
                <a:spcPts val="518"/>
              </a:spcBef>
              <a:spcAft>
                <a:spcPts val="0"/>
              </a:spcAft>
              <a:buClr>
                <a:schemeClr val="dk1"/>
              </a:buClr>
              <a:buSzPts val="2590"/>
              <a:buChar char="–"/>
            </a:pPr>
            <a:r>
              <a:rPr lang="en-US" sz="2590"/>
              <a:t>Hepatite C em Egito a partir de terapia preventiva injetável para esquistossomose, &gt;35% dos egípcios nascido antes de 1965 estão infectadas com hepatite C</a:t>
            </a:r>
            <a:endParaRPr sz="2590"/>
          </a:p>
          <a:p>
            <a:pPr marL="742950" lvl="1" indent="-285750" algn="l" rtl="0">
              <a:lnSpc>
                <a:spcPct val="90000"/>
              </a:lnSpc>
              <a:spcBef>
                <a:spcPts val="518"/>
              </a:spcBef>
              <a:spcAft>
                <a:spcPts val="0"/>
              </a:spcAft>
              <a:buClr>
                <a:schemeClr val="dk1"/>
              </a:buClr>
              <a:buSzPts val="2590"/>
              <a:buChar char="–"/>
            </a:pPr>
            <a:r>
              <a:rPr lang="en-US" sz="2590"/>
              <a:t>Surtos de HIV em hospitais na União Soviética, Líbia e Roménia por causa da reutilização de agulhas e tubulação endovenosa</a:t>
            </a:r>
            <a:endParaRPr sz="259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Campanhas de saúde pública em AEF</a:t>
            </a:r>
            <a:endParaRPr sz="3959"/>
          </a:p>
        </p:txBody>
      </p:sp>
      <p:sp>
        <p:nvSpPr>
          <p:cNvPr id="526" name="Google Shape;526;p84"/>
          <p:cNvSpPr txBox="1">
            <a:spLocks noGrp="1"/>
          </p:cNvSpPr>
          <p:nvPr>
            <p:ph type="body" idx="1"/>
          </p:nvPr>
        </p:nvSpPr>
        <p:spPr>
          <a:xfrm>
            <a:off x="457199" y="1417638"/>
            <a:ext cx="4304865" cy="28749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170"/>
              <a:buChar char="•"/>
            </a:pPr>
            <a:r>
              <a:rPr lang="en-US" sz="2170"/>
              <a:t>Profilaxia e tratamento da doença do sono Africano (tripanossomíase)</a:t>
            </a:r>
            <a:endParaRPr/>
          </a:p>
          <a:p>
            <a:pPr marL="742950" lvl="1" indent="-285750" algn="l" rtl="0">
              <a:lnSpc>
                <a:spcPct val="80000"/>
              </a:lnSpc>
              <a:spcBef>
                <a:spcPts val="372"/>
              </a:spcBef>
              <a:spcAft>
                <a:spcPts val="0"/>
              </a:spcAft>
              <a:buClr>
                <a:schemeClr val="dk1"/>
              </a:buClr>
              <a:buSzPts val="1860"/>
              <a:buChar char="–"/>
            </a:pPr>
            <a:r>
              <a:rPr lang="en-US" sz="1860"/>
              <a:t>Mais de 500.000 injeções por ano a partir de 1930 a 1950</a:t>
            </a:r>
            <a:endParaRPr/>
          </a:p>
          <a:p>
            <a:pPr marL="342900" lvl="0" indent="-342900" algn="l" rtl="0">
              <a:lnSpc>
                <a:spcPct val="80000"/>
              </a:lnSpc>
              <a:spcBef>
                <a:spcPts val="434"/>
              </a:spcBef>
              <a:spcAft>
                <a:spcPts val="0"/>
              </a:spcAft>
              <a:buClr>
                <a:schemeClr val="dk1"/>
              </a:buClr>
              <a:buSzPts val="2170"/>
              <a:buChar char="•"/>
            </a:pPr>
            <a:r>
              <a:rPr lang="en-US" sz="2170"/>
              <a:t>Eliminação de treponematosse endêmica</a:t>
            </a:r>
            <a:endParaRPr sz="2170"/>
          </a:p>
          <a:p>
            <a:pPr marL="742950" lvl="1" indent="-285750" algn="l" rtl="0">
              <a:lnSpc>
                <a:spcPct val="80000"/>
              </a:lnSpc>
              <a:spcBef>
                <a:spcPts val="372"/>
              </a:spcBef>
              <a:spcAft>
                <a:spcPts val="0"/>
              </a:spcAft>
              <a:buClr>
                <a:schemeClr val="dk1"/>
              </a:buClr>
              <a:buSzPts val="1860"/>
              <a:buChar char="–"/>
            </a:pPr>
            <a:r>
              <a:rPr lang="en-US" sz="1860"/>
              <a:t>Quase 700.000 doses administradas em 1952, metade por via endovenosa</a:t>
            </a:r>
            <a:endParaRPr sz="1860"/>
          </a:p>
        </p:txBody>
      </p:sp>
      <p:pic>
        <p:nvPicPr>
          <p:cNvPr id="527" name="Google Shape;527;p84" descr="expo1931.jpg"/>
          <p:cNvPicPr preferRelativeResize="0">
            <a:picLocks noGrp="1"/>
          </p:cNvPicPr>
          <p:nvPr>
            <p:ph type="body" idx="2"/>
          </p:nvPr>
        </p:nvPicPr>
        <p:blipFill rotWithShape="1">
          <a:blip r:embed="rId3">
            <a:alphaModFix/>
          </a:blip>
          <a:srcRect l="-16428" r="-16427"/>
          <a:stretch/>
        </p:blipFill>
        <p:spPr>
          <a:xfrm>
            <a:off x="4495800" y="1417637"/>
            <a:ext cx="4648200" cy="5209127"/>
          </a:xfrm>
          <a:prstGeom prst="rect">
            <a:avLst/>
          </a:prstGeom>
          <a:noFill/>
          <a:ln>
            <a:noFill/>
          </a:ln>
        </p:spPr>
      </p:pic>
      <p:pic>
        <p:nvPicPr>
          <p:cNvPr id="528" name="Google Shape;528;p84" descr="Tbrucei_thin_giemsa2.jpg"/>
          <p:cNvPicPr preferRelativeResize="0"/>
          <p:nvPr/>
        </p:nvPicPr>
        <p:blipFill rotWithShape="1">
          <a:blip r:embed="rId4">
            <a:alphaModFix/>
          </a:blip>
          <a:srcRect/>
          <a:stretch/>
        </p:blipFill>
        <p:spPr>
          <a:xfrm>
            <a:off x="1689100" y="4292600"/>
            <a:ext cx="2260600" cy="22606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8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Programas para o tratamento de doenças tropicais endêmicas, AEF, 1920-1960</a:t>
            </a:r>
            <a:endParaRPr sz="3959"/>
          </a:p>
        </p:txBody>
      </p:sp>
      <p:sp>
        <p:nvSpPr>
          <p:cNvPr id="534" name="Google Shape;534;p85"/>
          <p:cNvSpPr txBox="1">
            <a:spLocks noGrp="1"/>
          </p:cNvSpPr>
          <p:nvPr>
            <p:ph type="body" idx="1"/>
          </p:nvPr>
        </p:nvSpPr>
        <p:spPr>
          <a:xfrm>
            <a:off x="457200" y="1690796"/>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000"/>
              <a:buNone/>
            </a:pPr>
            <a:r>
              <a:rPr lang="en-US" sz="2000" b="0"/>
              <a:t>Tripanossomíase (doença de sono)</a:t>
            </a:r>
            <a:endParaRPr sz="2000" b="0"/>
          </a:p>
        </p:txBody>
      </p:sp>
      <p:pic>
        <p:nvPicPr>
          <p:cNvPr id="535" name="Google Shape;535;p85" descr="trypanosomiasis rx.tiff"/>
          <p:cNvPicPr preferRelativeResize="0">
            <a:picLocks noGrp="1"/>
          </p:cNvPicPr>
          <p:nvPr>
            <p:ph type="body" idx="2"/>
          </p:nvPr>
        </p:nvPicPr>
        <p:blipFill rotWithShape="1">
          <a:blip r:embed="rId3">
            <a:alphaModFix/>
          </a:blip>
          <a:srcRect t="-17257" b="-17257"/>
          <a:stretch/>
        </p:blipFill>
        <p:spPr>
          <a:xfrm>
            <a:off x="255221" y="2039112"/>
            <a:ext cx="4242167" cy="4305299"/>
          </a:xfrm>
          <a:prstGeom prst="rect">
            <a:avLst/>
          </a:prstGeom>
          <a:noFill/>
          <a:ln>
            <a:noFill/>
          </a:ln>
        </p:spPr>
      </p:pic>
      <p:sp>
        <p:nvSpPr>
          <p:cNvPr id="536" name="Google Shape;536;p85"/>
          <p:cNvSpPr txBox="1">
            <a:spLocks noGrp="1"/>
          </p:cNvSpPr>
          <p:nvPr>
            <p:ph type="body" idx="3"/>
          </p:nvPr>
        </p:nvSpPr>
        <p:spPr>
          <a:xfrm>
            <a:off x="4645025" y="1690796"/>
            <a:ext cx="4041775"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1"/>
              </a:buClr>
              <a:buSzPts val="2000"/>
              <a:buNone/>
            </a:pPr>
            <a:r>
              <a:rPr lang="en-US" sz="2000" b="0"/>
              <a:t>Treponematosse endêmica</a:t>
            </a:r>
            <a:endParaRPr sz="2000" b="0"/>
          </a:p>
        </p:txBody>
      </p:sp>
      <p:pic>
        <p:nvPicPr>
          <p:cNvPr id="537" name="Google Shape;537;p85" descr="yaws.tiff"/>
          <p:cNvPicPr preferRelativeResize="0">
            <a:picLocks noGrp="1"/>
          </p:cNvPicPr>
          <p:nvPr>
            <p:ph type="body" idx="4"/>
          </p:nvPr>
        </p:nvPicPr>
        <p:blipFill rotWithShape="1">
          <a:blip r:embed="rId4">
            <a:alphaModFix/>
          </a:blip>
          <a:srcRect t="-14378" b="-14378"/>
          <a:stretch/>
        </p:blipFill>
        <p:spPr>
          <a:xfrm>
            <a:off x="4645025" y="2195589"/>
            <a:ext cx="4243833" cy="4148822"/>
          </a:xfrm>
          <a:prstGeom prst="rect">
            <a:avLst/>
          </a:prstGeom>
          <a:noFill/>
          <a:ln>
            <a:noFill/>
          </a:ln>
        </p:spPr>
      </p:pic>
      <p:sp>
        <p:nvSpPr>
          <p:cNvPr id="538" name="Google Shape;538;p85"/>
          <p:cNvSpPr txBox="1"/>
          <p:nvPr/>
        </p:nvSpPr>
        <p:spPr>
          <a:xfrm>
            <a:off x="300685" y="5961965"/>
            <a:ext cx="8688679"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Para mais sobre as campagnas francesas contra doenças tropicais, ver http://www.creuse-jamot.org/html/1931-1935.html</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6"/>
          <p:cNvSpPr txBox="1">
            <a:spLocks noGrp="1"/>
          </p:cNvSpPr>
          <p:nvPr>
            <p:ph type="title"/>
          </p:nvPr>
        </p:nvSpPr>
        <p:spPr>
          <a:xfrm>
            <a:off x="190500" y="274638"/>
            <a:ext cx="876656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200"/>
              <a:t>Mas as conseqüências de repetidas injeções com agulhas e seringas esterilizadas inadequadamente foram altas</a:t>
            </a:r>
            <a:endParaRPr sz="3200"/>
          </a:p>
        </p:txBody>
      </p:sp>
      <p:pic>
        <p:nvPicPr>
          <p:cNvPr id="544" name="Google Shape;544;p86" descr="HCV.tiff"/>
          <p:cNvPicPr preferRelativeResize="0">
            <a:picLocks noGrp="1"/>
          </p:cNvPicPr>
          <p:nvPr>
            <p:ph type="body" idx="1"/>
          </p:nvPr>
        </p:nvPicPr>
        <p:blipFill rotWithShape="1">
          <a:blip r:embed="rId3">
            <a:alphaModFix/>
          </a:blip>
          <a:srcRect t="-2463" b="-2462"/>
          <a:stretch/>
        </p:blipFill>
        <p:spPr>
          <a:xfrm>
            <a:off x="190500" y="1577638"/>
            <a:ext cx="8766568" cy="5168059"/>
          </a:xfrm>
          <a:prstGeom prst="rect">
            <a:avLst/>
          </a:prstGeom>
          <a:noFill/>
          <a:ln>
            <a:noFill/>
          </a:ln>
        </p:spPr>
      </p:pic>
      <p:sp>
        <p:nvSpPr>
          <p:cNvPr id="545" name="Google Shape;545;p86"/>
          <p:cNvSpPr txBox="1"/>
          <p:nvPr/>
        </p:nvSpPr>
        <p:spPr>
          <a:xfrm>
            <a:off x="914400" y="1860034"/>
            <a:ext cx="7686118"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Prevalência de hepatite C por ano de nascimento, Camarões </a:t>
            </a:r>
            <a:endParaRPr sz="2400">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87"/>
          <p:cNvSpPr txBox="1">
            <a:spLocks noGrp="1"/>
          </p:cNvSpPr>
          <p:nvPr>
            <p:ph type="title"/>
          </p:nvPr>
        </p:nvSpPr>
        <p:spPr>
          <a:xfrm>
            <a:off x="0" y="274638"/>
            <a:ext cx="9144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Drogas por via intramuscular e endovenosa pós a segunda guerra mundial</a:t>
            </a:r>
            <a:endParaRPr sz="3959"/>
          </a:p>
        </p:txBody>
      </p:sp>
      <p:sp>
        <p:nvSpPr>
          <p:cNvPr id="551" name="Google Shape;551;p87"/>
          <p:cNvSpPr txBox="1">
            <a:spLocks noGrp="1"/>
          </p:cNvSpPr>
          <p:nvPr>
            <p:ph type="body" idx="1"/>
          </p:nvPr>
        </p:nvSpPr>
        <p:spPr>
          <a:xfrm>
            <a:off x="457200" y="18034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Quinina intravenosa emergiu da segunda guerra mundial como uma potente droga para o tratamento da malária</a:t>
            </a:r>
            <a:endParaRPr/>
          </a:p>
          <a:p>
            <a:pPr marL="342900" lvl="0" indent="-342900" algn="l" rtl="0">
              <a:spcBef>
                <a:spcPts val="640"/>
              </a:spcBef>
              <a:spcAft>
                <a:spcPts val="0"/>
              </a:spcAft>
              <a:buClr>
                <a:schemeClr val="dk1"/>
              </a:buClr>
              <a:buSzPts val="3200"/>
              <a:buChar char="•"/>
            </a:pPr>
            <a:r>
              <a:rPr lang="en-US"/>
              <a:t>Estreptomicina intramuscular para a tuberculose</a:t>
            </a:r>
            <a:endParaRPr/>
          </a:p>
          <a:p>
            <a:pPr marL="342900" lvl="0" indent="-342900" algn="l" rtl="0">
              <a:spcBef>
                <a:spcPts val="640"/>
              </a:spcBef>
              <a:spcAft>
                <a:spcPts val="0"/>
              </a:spcAft>
              <a:buClr>
                <a:schemeClr val="dk1"/>
              </a:buClr>
              <a:buSzPts val="3200"/>
              <a:buChar char="•"/>
            </a:pPr>
            <a:r>
              <a:rPr lang="en-US"/>
              <a:t>Penicilina para gonorréia e sífilis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Mudança do caráter do trabalho sexual no Congo colonial tardio</a:t>
            </a:r>
            <a:endParaRPr sz="3959"/>
          </a:p>
        </p:txBody>
      </p:sp>
      <p:sp>
        <p:nvSpPr>
          <p:cNvPr id="557" name="Google Shape;557;p88"/>
          <p:cNvSpPr txBox="1">
            <a:spLocks noGrp="1"/>
          </p:cNvSpPr>
          <p:nvPr>
            <p:ph type="body" idx="1"/>
          </p:nvPr>
        </p:nvSpPr>
        <p:spPr>
          <a:xfrm>
            <a:off x="457200" y="1600200"/>
            <a:ext cx="8229600" cy="50673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Propagação de doenças sexualmente transmissíveis nas principais cidades coloniais: Brazzaville e Léopoldville</a:t>
            </a:r>
            <a:endParaRPr/>
          </a:p>
          <a:p>
            <a:pPr marL="342900" lvl="0" indent="-342900" algn="l" rtl="0">
              <a:spcBef>
                <a:spcPts val="640"/>
              </a:spcBef>
              <a:spcAft>
                <a:spcPts val="0"/>
              </a:spcAft>
              <a:buClr>
                <a:schemeClr val="dk1"/>
              </a:buClr>
              <a:buSzPts val="3200"/>
              <a:buChar char="•"/>
            </a:pPr>
            <a:r>
              <a:rPr lang="en-US"/>
              <a:t>Mudança do caráter do trabalho sexual com muito mais mulheres com &gt;1.000 parceiros por ano no fim de década de 1950 e com a independência, ao início de década de 1960, aumentando R</a:t>
            </a:r>
            <a:r>
              <a:rPr lang="en-US" baseline="-25000"/>
              <a:t>0</a:t>
            </a:r>
            <a:r>
              <a:rPr lang="en-US"/>
              <a:t> para infecções sexualmente transmissíveis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8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Mudança do caráter do trabalho sexual no Congo colonial tardio</a:t>
            </a:r>
            <a:endParaRPr sz="3959"/>
          </a:p>
        </p:txBody>
      </p:sp>
      <p:sp>
        <p:nvSpPr>
          <p:cNvPr id="563" name="Google Shape;563;p89"/>
          <p:cNvSpPr txBox="1">
            <a:spLocks noGrp="1"/>
          </p:cNvSpPr>
          <p:nvPr>
            <p:ph type="body" idx="1"/>
          </p:nvPr>
        </p:nvSpPr>
        <p:spPr>
          <a:xfrm>
            <a:off x="457200" y="1600200"/>
            <a:ext cx="8229600" cy="5257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80"/>
              <a:buChar char="•"/>
            </a:pPr>
            <a:r>
              <a:rPr lang="en-US" sz="2480"/>
              <a:t>Mais problemática foi a utilização de drogas injectáveis ​​(e, portanto, a probabilidade de exposição a uma agulha ou seringa esterilizada inadequamente) para o tratamento de doenças sexualmente transmissíveis na </a:t>
            </a:r>
            <a:r>
              <a:rPr lang="en-US" sz="2480" i="1"/>
              <a:t>Dispensaire Antivénérien de la Croix-Rouge </a:t>
            </a:r>
            <a:r>
              <a:rPr lang="en-US" sz="2480"/>
              <a:t>de Leopoldville</a:t>
            </a:r>
            <a:endParaRPr sz="2480" i="1"/>
          </a:p>
          <a:p>
            <a:pPr marL="742950" lvl="1" indent="-285750" algn="l" rtl="0">
              <a:lnSpc>
                <a:spcPct val="80000"/>
              </a:lnSpc>
              <a:spcBef>
                <a:spcPts val="434"/>
              </a:spcBef>
              <a:spcAft>
                <a:spcPts val="0"/>
              </a:spcAft>
              <a:buClr>
                <a:schemeClr val="dk1"/>
              </a:buClr>
              <a:buSzPts val="2170"/>
              <a:buChar char="–"/>
            </a:pPr>
            <a:r>
              <a:rPr lang="en-US" sz="2170"/>
              <a:t>Literalmente milhares de pacientes com sífilis e gonorréia (que facilitam a transmissão sexual do HIV-1) foram tratados anualmente</a:t>
            </a:r>
            <a:endParaRPr/>
          </a:p>
          <a:p>
            <a:pPr marL="742950" lvl="1" indent="-285750" algn="l" rtl="0">
              <a:lnSpc>
                <a:spcPct val="80000"/>
              </a:lnSpc>
              <a:spcBef>
                <a:spcPts val="434"/>
              </a:spcBef>
              <a:spcAft>
                <a:spcPts val="0"/>
              </a:spcAft>
              <a:buClr>
                <a:schemeClr val="dk1"/>
              </a:buClr>
              <a:buSzPts val="2170"/>
              <a:buChar char="–"/>
            </a:pPr>
            <a:r>
              <a:rPr lang="en-US" sz="2170"/>
              <a:t>Tempestade perfeita de transmissão sexual e parenteral pelo início dos anos 1960</a:t>
            </a:r>
            <a:endParaRPr/>
          </a:p>
          <a:p>
            <a:pPr marL="742950" lvl="1" indent="-285750" algn="l" rtl="0">
              <a:lnSpc>
                <a:spcPct val="80000"/>
              </a:lnSpc>
              <a:spcBef>
                <a:spcPts val="434"/>
              </a:spcBef>
              <a:spcAft>
                <a:spcPts val="0"/>
              </a:spcAft>
              <a:buClr>
                <a:schemeClr val="dk1"/>
              </a:buClr>
              <a:buSzPts val="2170"/>
              <a:buChar char="–"/>
            </a:pPr>
            <a:r>
              <a:rPr lang="en-US" sz="2170"/>
              <a:t>Coincidente com o crescimento rápido da população em (agora) Kinshasa e trabalho sexual generalizada em escala industrial</a:t>
            </a:r>
            <a:endParaRPr/>
          </a:p>
          <a:p>
            <a:pPr marL="342900" lvl="0" indent="-342900" algn="l" rtl="0">
              <a:lnSpc>
                <a:spcPct val="80000"/>
              </a:lnSpc>
              <a:spcBef>
                <a:spcPts val="496"/>
              </a:spcBef>
              <a:spcAft>
                <a:spcPts val="0"/>
              </a:spcAft>
              <a:buClr>
                <a:schemeClr val="dk1"/>
              </a:buClr>
              <a:buSzPts val="2480"/>
              <a:buChar char="•"/>
            </a:pPr>
            <a:r>
              <a:rPr lang="en-US" sz="2480"/>
              <a:t>Independência em 1960 e importação de gerentes de nível médio e professores do Haiti</a:t>
            </a:r>
            <a:endParaRPr sz="248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p:nvPr/>
        </p:nvSpPr>
        <p:spPr>
          <a:xfrm>
            <a:off x="327379" y="727077"/>
            <a:ext cx="5840589"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300" b="0" i="0" u="none" strike="noStrike" cap="none">
                <a:solidFill>
                  <a:schemeClr val="dk1"/>
                </a:solidFill>
                <a:latin typeface="Arial"/>
                <a:ea typeface="Arial"/>
                <a:cs typeface="Arial"/>
                <a:sym typeface="Arial"/>
              </a:rPr>
              <a:t>Global summary of the AIDS epidemic </a:t>
            </a:r>
            <a:r>
              <a:rPr lang="en-US" sz="2300" b="1" i="0" u="none" strike="noStrike" cap="none">
                <a:solidFill>
                  <a:srgbClr val="E31837"/>
                </a:solidFill>
                <a:latin typeface="Arial"/>
                <a:ea typeface="Arial"/>
                <a:cs typeface="Arial"/>
                <a:sym typeface="Arial"/>
              </a:rPr>
              <a:t></a:t>
            </a:r>
            <a:r>
              <a:rPr lang="en-US" sz="2300" b="0" i="0" u="none" strike="noStrike" cap="none">
                <a:solidFill>
                  <a:schemeClr val="dk1"/>
                </a:solidFill>
                <a:latin typeface="Arial"/>
                <a:ea typeface="Arial"/>
                <a:cs typeface="Arial"/>
                <a:sym typeface="Arial"/>
              </a:rPr>
              <a:t> 2010 </a:t>
            </a:r>
            <a:endParaRPr/>
          </a:p>
        </p:txBody>
      </p:sp>
      <p:sp>
        <p:nvSpPr>
          <p:cNvPr id="219" name="Google Shape;219;p41"/>
          <p:cNvSpPr txBox="1"/>
          <p:nvPr/>
        </p:nvSpPr>
        <p:spPr>
          <a:xfrm>
            <a:off x="5414435" y="1938339"/>
            <a:ext cx="3729565" cy="3858749"/>
          </a:xfrm>
          <a:prstGeom prst="rect">
            <a:avLst/>
          </a:prstGeom>
          <a:noFill/>
          <a:ln>
            <a:noFill/>
          </a:ln>
        </p:spPr>
        <p:txBody>
          <a:bodyPr spcFirstLastPara="1" wrap="square" lIns="91425" tIns="45700" rIns="91425" bIns="45700" anchor="t" anchorCtr="0">
            <a:noAutofit/>
          </a:bodyPr>
          <a:lstStyle/>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34.0 million </a:t>
            </a:r>
            <a:r>
              <a:rPr lang="en-US" sz="1600" b="0" i="0" u="none" strike="noStrike" cap="none">
                <a:solidFill>
                  <a:srgbClr val="7F7F7F"/>
                </a:solidFill>
                <a:latin typeface="Arial"/>
                <a:ea typeface="Arial"/>
                <a:cs typeface="Arial"/>
                <a:sym typeface="Arial"/>
              </a:rPr>
              <a:t>[31.6 million–35.2 million] </a:t>
            </a:r>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30.1 million </a:t>
            </a:r>
            <a:r>
              <a:rPr lang="en-US" sz="1600" b="0" i="0" u="none" strike="noStrike" cap="none">
                <a:solidFill>
                  <a:srgbClr val="7F7F7F"/>
                </a:solidFill>
                <a:latin typeface="Arial"/>
                <a:ea typeface="Arial"/>
                <a:cs typeface="Arial"/>
                <a:sym typeface="Arial"/>
              </a:rPr>
              <a:t>[28.4 million–31.5 million]</a:t>
            </a:r>
            <a:endParaRPr sz="1600" b="0" i="0" u="none" strike="noStrike" cap="none">
              <a:solidFill>
                <a:srgbClr val="7F7F7F"/>
              </a:solidFill>
              <a:latin typeface="Arial"/>
              <a:ea typeface="Arial"/>
              <a:cs typeface="Arial"/>
              <a:sym typeface="Arial"/>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16.8 million </a:t>
            </a:r>
            <a:r>
              <a:rPr lang="en-US" sz="1600" b="0" i="0" u="none" strike="noStrike" cap="none">
                <a:solidFill>
                  <a:srgbClr val="7F7F7F"/>
                </a:solidFill>
                <a:latin typeface="Arial"/>
                <a:ea typeface="Arial"/>
                <a:cs typeface="Arial"/>
                <a:sym typeface="Arial"/>
              </a:rPr>
              <a:t>[15.8 million–17.6 million]</a:t>
            </a:r>
            <a:endParaRPr sz="1600" b="0" i="0" u="none" strike="noStrike" cap="none">
              <a:solidFill>
                <a:srgbClr val="7F7F7F"/>
              </a:solidFill>
              <a:latin typeface="Arial"/>
              <a:ea typeface="Arial"/>
              <a:cs typeface="Arial"/>
              <a:sym typeface="Arial"/>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3.4 million </a:t>
            </a:r>
            <a:r>
              <a:rPr lang="en-US" sz="1600" b="0" i="0" u="none" strike="noStrike" cap="none">
                <a:solidFill>
                  <a:srgbClr val="7F7F7F"/>
                </a:solidFill>
                <a:latin typeface="Arial"/>
                <a:ea typeface="Arial"/>
                <a:cs typeface="Arial"/>
                <a:sym typeface="Arial"/>
              </a:rPr>
              <a:t>[3.0 million–3.8 million]</a:t>
            </a:r>
            <a:endParaRPr/>
          </a:p>
          <a:p>
            <a:pPr marL="0" marR="0" lvl="0" indent="0" algn="l"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2.7 million </a:t>
            </a:r>
            <a:r>
              <a:rPr lang="en-US" sz="1600" b="0" i="0" u="none" strike="noStrike" cap="none">
                <a:solidFill>
                  <a:srgbClr val="7F7F7F"/>
                </a:solidFill>
                <a:latin typeface="Arial"/>
                <a:ea typeface="Arial"/>
                <a:cs typeface="Arial"/>
                <a:sym typeface="Arial"/>
              </a:rPr>
              <a:t>[2.4 million–2.9 million]</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2.3 million </a:t>
            </a:r>
            <a:r>
              <a:rPr lang="en-US" sz="1600" b="0" i="0" u="none" strike="noStrike" cap="none">
                <a:solidFill>
                  <a:srgbClr val="7F7F7F"/>
                </a:solidFill>
                <a:latin typeface="Arial"/>
                <a:ea typeface="Arial"/>
                <a:cs typeface="Arial"/>
                <a:sym typeface="Arial"/>
              </a:rPr>
              <a:t>[2.1 million–2.5 million] </a:t>
            </a:r>
            <a:endParaRPr/>
          </a:p>
          <a:p>
            <a:pPr marL="0" marR="0" lvl="0" indent="0" algn="l" rtl="0">
              <a:lnSpc>
                <a:spcPct val="132812"/>
              </a:lnSpc>
              <a:spcBef>
                <a:spcPts val="0"/>
              </a:spcBef>
              <a:spcAft>
                <a:spcPts val="0"/>
              </a:spcAft>
              <a:buNone/>
            </a:pPr>
            <a:r>
              <a:rPr lang="en-US" sz="1600" b="0" i="0" u="none" strike="noStrike" cap="none">
                <a:solidFill>
                  <a:srgbClr val="000000"/>
                </a:solidFill>
                <a:latin typeface="Arial"/>
                <a:ea typeface="Arial"/>
                <a:cs typeface="Arial"/>
                <a:sym typeface="Arial"/>
              </a:rPr>
              <a:t>390 000 </a:t>
            </a:r>
            <a:r>
              <a:rPr lang="en-US" sz="1600" b="0" i="0" u="none" strike="noStrike" cap="none">
                <a:solidFill>
                  <a:srgbClr val="7F7F7F"/>
                </a:solidFill>
                <a:latin typeface="Arial"/>
                <a:ea typeface="Arial"/>
                <a:cs typeface="Arial"/>
                <a:sym typeface="Arial"/>
              </a:rPr>
              <a:t>[340 000–450 000]</a:t>
            </a:r>
            <a:endParaRPr/>
          </a:p>
          <a:p>
            <a:pPr marL="0" marR="0" lvl="0" indent="0" algn="l"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1.8 million </a:t>
            </a:r>
            <a:r>
              <a:rPr lang="en-US" sz="1600" b="0" i="0" u="none" strike="noStrike" cap="none">
                <a:solidFill>
                  <a:srgbClr val="7F7F7F"/>
                </a:solidFill>
                <a:latin typeface="Arial"/>
                <a:ea typeface="Arial"/>
                <a:cs typeface="Arial"/>
                <a:sym typeface="Arial"/>
              </a:rPr>
              <a:t>[1.6 million–1.9 million]</a:t>
            </a:r>
            <a:br>
              <a:rPr lang="en-US" sz="1600" b="0" i="0" u="none" strike="noStrike" cap="none">
                <a:solidFill>
                  <a:schemeClr val="dk1"/>
                </a:solidFill>
                <a:latin typeface="Arial"/>
                <a:ea typeface="Arial"/>
                <a:cs typeface="Arial"/>
                <a:sym typeface="Arial"/>
              </a:rPr>
            </a:br>
            <a:r>
              <a:rPr lang="en-US" sz="1600" b="0" i="0" u="none" strike="noStrike" cap="none">
                <a:solidFill>
                  <a:schemeClr val="dk1"/>
                </a:solidFill>
                <a:latin typeface="Arial"/>
                <a:ea typeface="Arial"/>
                <a:cs typeface="Arial"/>
                <a:sym typeface="Arial"/>
              </a:rPr>
              <a:t>1.5 million </a:t>
            </a:r>
            <a:r>
              <a:rPr lang="en-US" sz="1600" b="0" i="0" u="none" strike="noStrike" cap="none">
                <a:solidFill>
                  <a:srgbClr val="7F7F7F"/>
                </a:solidFill>
                <a:latin typeface="Arial"/>
                <a:ea typeface="Arial"/>
                <a:cs typeface="Arial"/>
                <a:sym typeface="Arial"/>
              </a:rPr>
              <a:t>[1.4 million–1.6 million] </a:t>
            </a:r>
            <a:endParaRPr/>
          </a:p>
          <a:p>
            <a:pPr marL="0" marR="0" lvl="0" indent="0" algn="l"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250 000 </a:t>
            </a:r>
            <a:r>
              <a:rPr lang="en-US" sz="1600" b="0" i="0" u="none" strike="noStrike" cap="none">
                <a:solidFill>
                  <a:srgbClr val="7F7F7F"/>
                </a:solidFill>
                <a:latin typeface="Arial"/>
                <a:ea typeface="Arial"/>
                <a:cs typeface="Arial"/>
                <a:sym typeface="Arial"/>
              </a:rPr>
              <a:t>[220 000–290 000]</a:t>
            </a:r>
            <a:endParaRPr sz="1600" b="0" i="0" u="none" strike="noStrike" cap="none">
              <a:solidFill>
                <a:srgbClr val="7F7F7F"/>
              </a:solidFill>
              <a:latin typeface="Arial"/>
              <a:ea typeface="Arial"/>
              <a:cs typeface="Arial"/>
              <a:sym typeface="Arial"/>
            </a:endParaRPr>
          </a:p>
        </p:txBody>
      </p:sp>
      <p:sp>
        <p:nvSpPr>
          <p:cNvPr id="220" name="Google Shape;220;p41"/>
          <p:cNvSpPr txBox="1"/>
          <p:nvPr/>
        </p:nvSpPr>
        <p:spPr>
          <a:xfrm>
            <a:off x="1145823" y="1949450"/>
            <a:ext cx="2384778" cy="6413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Number of people living with HIV</a:t>
            </a:r>
            <a:endParaRPr sz="1800" b="1" i="0" u="none" strike="noStrike" cap="none">
              <a:solidFill>
                <a:schemeClr val="dk1"/>
              </a:solidFill>
              <a:latin typeface="Arial"/>
              <a:ea typeface="Arial"/>
              <a:cs typeface="Arial"/>
              <a:sym typeface="Arial"/>
            </a:endParaRPr>
          </a:p>
        </p:txBody>
      </p:sp>
      <p:sp>
        <p:nvSpPr>
          <p:cNvPr id="221" name="Google Shape;221;p41"/>
          <p:cNvSpPr txBox="1"/>
          <p:nvPr/>
        </p:nvSpPr>
        <p:spPr>
          <a:xfrm>
            <a:off x="1145823" y="3556001"/>
            <a:ext cx="2384778"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People newly infected </a:t>
            </a:r>
            <a:endParaRPr/>
          </a:p>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with HIV in 2010 </a:t>
            </a:r>
            <a:endParaRPr/>
          </a:p>
        </p:txBody>
      </p:sp>
      <p:sp>
        <p:nvSpPr>
          <p:cNvPr id="222" name="Google Shape;222;p41"/>
          <p:cNvSpPr txBox="1"/>
          <p:nvPr/>
        </p:nvSpPr>
        <p:spPr>
          <a:xfrm>
            <a:off x="1145823" y="4895853"/>
            <a:ext cx="2384778" cy="3667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AIDS deaths in 2010</a:t>
            </a:r>
            <a:endParaRPr sz="1800" b="1" i="0" u="none" strike="noStrike" cap="none">
              <a:solidFill>
                <a:schemeClr val="dk1"/>
              </a:solidFill>
              <a:latin typeface="Arial"/>
              <a:ea typeface="Arial"/>
              <a:cs typeface="Arial"/>
              <a:sym typeface="Arial"/>
            </a:endParaRPr>
          </a:p>
        </p:txBody>
      </p:sp>
      <p:cxnSp>
        <p:nvCxnSpPr>
          <p:cNvPr id="223" name="Google Shape;223;p41"/>
          <p:cNvCxnSpPr/>
          <p:nvPr/>
        </p:nvCxnSpPr>
        <p:spPr>
          <a:xfrm>
            <a:off x="1224845" y="3335338"/>
            <a:ext cx="7447844" cy="0"/>
          </a:xfrm>
          <a:prstGeom prst="straightConnector1">
            <a:avLst/>
          </a:prstGeom>
          <a:noFill/>
          <a:ln w="9525" cap="flat" cmpd="sng">
            <a:solidFill>
              <a:srgbClr val="BEBEBE"/>
            </a:solidFill>
            <a:prstDash val="solid"/>
            <a:round/>
            <a:headEnd type="none" w="med" len="med"/>
            <a:tailEnd type="none" w="med" len="med"/>
          </a:ln>
        </p:spPr>
      </p:cxnSp>
      <p:cxnSp>
        <p:nvCxnSpPr>
          <p:cNvPr id="224" name="Google Shape;224;p41"/>
          <p:cNvCxnSpPr/>
          <p:nvPr/>
        </p:nvCxnSpPr>
        <p:spPr>
          <a:xfrm>
            <a:off x="1224845" y="4691063"/>
            <a:ext cx="7447844" cy="0"/>
          </a:xfrm>
          <a:prstGeom prst="straightConnector1">
            <a:avLst/>
          </a:prstGeom>
          <a:noFill/>
          <a:ln w="9525" cap="flat" cmpd="sng">
            <a:solidFill>
              <a:srgbClr val="BEBEBE"/>
            </a:solidFill>
            <a:prstDash val="solid"/>
            <a:round/>
            <a:headEnd type="none" w="med" len="med"/>
            <a:tailEnd type="none" w="med" len="med"/>
          </a:ln>
        </p:spPr>
      </p:cxnSp>
      <p:sp>
        <p:nvSpPr>
          <p:cNvPr id="225" name="Google Shape;225;p41"/>
          <p:cNvSpPr txBox="1"/>
          <p:nvPr/>
        </p:nvSpPr>
        <p:spPr>
          <a:xfrm>
            <a:off x="3316112" y="1938341"/>
            <a:ext cx="2098323" cy="3870325"/>
          </a:xfrm>
          <a:prstGeom prst="rect">
            <a:avLst/>
          </a:prstGeom>
          <a:noFill/>
          <a:ln>
            <a:noFill/>
          </a:ln>
        </p:spPr>
        <p:txBody>
          <a:bodyPr spcFirstLastPara="1" wrap="square" lIns="91425" tIns="45700" rIns="91425" bIns="45700" anchor="t" anchorCtr="0">
            <a:noAutofit/>
          </a:bodyPr>
          <a:lstStyle/>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Total</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Adults</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Women</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Children (&lt;15 years)</a:t>
            </a:r>
            <a:endParaRPr/>
          </a:p>
          <a:p>
            <a:pPr marL="0" marR="0" lvl="0" indent="0" algn="r"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r"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Total</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Adults</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Children (&lt;15 years)</a:t>
            </a:r>
            <a:endParaRPr/>
          </a:p>
          <a:p>
            <a:pPr marL="0" marR="0" lvl="0" indent="0" algn="r"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r" rtl="0">
              <a:lnSpc>
                <a:spcPct val="132812"/>
              </a:lnSpc>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Total</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Adults</a:t>
            </a:r>
            <a:endParaRPr/>
          </a:p>
          <a:p>
            <a:pPr marL="0" marR="0" lvl="0" indent="0" algn="r" rtl="0">
              <a:lnSpc>
                <a:spcPct val="132812"/>
              </a:lnSpc>
              <a:spcBef>
                <a:spcPts val="0"/>
              </a:spcBef>
              <a:spcAft>
                <a:spcPts val="0"/>
              </a:spcAft>
              <a:buNone/>
            </a:pPr>
            <a:r>
              <a:rPr lang="en-US" sz="1600" b="0" i="0" u="none" strike="noStrike" cap="none">
                <a:solidFill>
                  <a:schemeClr val="dk1"/>
                </a:solidFill>
                <a:latin typeface="Arial"/>
                <a:ea typeface="Arial"/>
                <a:cs typeface="Arial"/>
                <a:sym typeface="Arial"/>
              </a:rPr>
              <a:t>Children (&lt;15 years)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9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Colocando tudo junto...</a:t>
            </a:r>
            <a:endParaRPr/>
          </a:p>
        </p:txBody>
      </p:sp>
      <p:sp>
        <p:nvSpPr>
          <p:cNvPr id="569" name="Google Shape;569;p90"/>
          <p:cNvSpPr txBox="1">
            <a:spLocks noGrp="1"/>
          </p:cNvSpPr>
          <p:nvPr>
            <p:ph type="body" idx="1"/>
          </p:nvPr>
        </p:nvSpPr>
        <p:spPr>
          <a:xfrm>
            <a:off x="254000" y="1417638"/>
            <a:ext cx="8636000" cy="51863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Grupo M de HIV-1 (geneticamente idêntico a SIV</a:t>
            </a:r>
            <a:r>
              <a:rPr lang="en-US" sz="2400" baseline="-25000"/>
              <a:t>cpz</a:t>
            </a:r>
            <a:r>
              <a:rPr lang="en-US" sz="2400"/>
              <a:t>) foi transmitida para um caçador ou cozinheiro em aproximadamente 1921 em Camarões sudeste como resultado do abate de um chimpanzé infectado </a:t>
            </a:r>
            <a:endParaRPr/>
          </a:p>
          <a:p>
            <a:pPr marL="342900" lvl="0" indent="-342900" algn="l" rtl="0">
              <a:spcBef>
                <a:spcPts val="480"/>
              </a:spcBef>
              <a:spcAft>
                <a:spcPts val="0"/>
              </a:spcAft>
              <a:buClr>
                <a:schemeClr val="dk1"/>
              </a:buClr>
              <a:buSzPts val="2400"/>
              <a:buChar char="•"/>
            </a:pPr>
            <a:r>
              <a:rPr lang="en-US" sz="2400"/>
              <a:t>SIV</a:t>
            </a:r>
            <a:r>
              <a:rPr lang="en-US" sz="2400" baseline="-25000"/>
              <a:t>cpz</a:t>
            </a:r>
            <a:r>
              <a:rPr lang="en-US" sz="2400"/>
              <a:t> causadou uma infecção de humanos que podería ser transmitida de pessoa para pessoa</a:t>
            </a:r>
            <a:endParaRPr sz="2400"/>
          </a:p>
          <a:p>
            <a:pPr marL="342900" lvl="0" indent="-342900" algn="l" rtl="0">
              <a:spcBef>
                <a:spcPts val="480"/>
              </a:spcBef>
              <a:spcAft>
                <a:spcPts val="0"/>
              </a:spcAft>
              <a:buClr>
                <a:schemeClr val="dk1"/>
              </a:buClr>
              <a:buSzPts val="2400"/>
              <a:buChar char="•"/>
            </a:pPr>
            <a:r>
              <a:rPr lang="en-US" sz="2400"/>
              <a:t>Pequena escala de transmissão local através de campanhas de erradicação contra  doença do sono e treponematosse endêmica</a:t>
            </a:r>
            <a:endParaRPr sz="2400"/>
          </a:p>
          <a:p>
            <a:pPr marL="342900" lvl="0" indent="-342900" algn="l" rtl="0">
              <a:spcBef>
                <a:spcPts val="480"/>
              </a:spcBef>
              <a:spcAft>
                <a:spcPts val="0"/>
              </a:spcAft>
              <a:buClr>
                <a:schemeClr val="dk1"/>
              </a:buClr>
              <a:buSzPts val="2400"/>
              <a:buChar char="•"/>
            </a:pPr>
            <a:r>
              <a:rPr lang="en-US" sz="2400"/>
              <a:t>Um ou alguns homens infectados migraram para Brazzaville, provavelmente recrutado para o trabalho forçado para CFCO</a:t>
            </a:r>
            <a:endParaRPr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9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Colocando tudo junto...</a:t>
            </a:r>
            <a:endParaRPr/>
          </a:p>
        </p:txBody>
      </p:sp>
      <p:sp>
        <p:nvSpPr>
          <p:cNvPr id="575" name="Google Shape;575;p91"/>
          <p:cNvSpPr txBox="1">
            <a:spLocks noGrp="1"/>
          </p:cNvSpPr>
          <p:nvPr>
            <p:ph type="body" idx="1"/>
          </p:nvPr>
        </p:nvSpPr>
        <p:spPr>
          <a:xfrm>
            <a:off x="203200" y="1417638"/>
            <a:ext cx="8724900" cy="4838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t>Uma ou mais transmissão do HIV-1 a uma profissional do sexo ou disseminação para outros trabalhadores em campos de trabalho através de agulhas e seringas contaminadas - agora temos em torno de 100 infectados (final dos anos 1920s e início de 1930s)</a:t>
            </a:r>
            <a:endParaRPr sz="2400"/>
          </a:p>
          <a:p>
            <a:pPr marL="342900" lvl="0" indent="-342900" algn="l" rtl="0">
              <a:spcBef>
                <a:spcPts val="480"/>
              </a:spcBef>
              <a:spcAft>
                <a:spcPts val="0"/>
              </a:spcAft>
              <a:buClr>
                <a:schemeClr val="dk1"/>
              </a:buClr>
              <a:buSzPts val="2400"/>
              <a:buChar char="•"/>
            </a:pPr>
            <a:r>
              <a:rPr lang="en-US" sz="2400"/>
              <a:t>Alguns destes trabalhadores voltaram para Brazzaville e Léopoldville onde infectaram sexualmente mulheres livres e por via sanguïnea homens e mulheres através de uma injeção para doenças sexualmente transmissíveis)</a:t>
            </a:r>
            <a:endParaRPr/>
          </a:p>
          <a:p>
            <a:pPr marL="342900" lvl="0" indent="-342900" algn="l" rtl="0">
              <a:spcBef>
                <a:spcPts val="480"/>
              </a:spcBef>
              <a:spcAft>
                <a:spcPts val="0"/>
              </a:spcAft>
              <a:buClr>
                <a:schemeClr val="dk1"/>
              </a:buClr>
              <a:buSzPts val="2400"/>
              <a:buChar char="•"/>
            </a:pPr>
            <a:r>
              <a:rPr lang="en-US" sz="2400"/>
              <a:t>Leopoldville crescia rapidamente (de 16.000 em 1921 para 240.000 em 1960), com mais homens do que mulheres e crianças (agora 10 milhões -- a maior cidade francófona do mundo)</a:t>
            </a:r>
            <a:endParaRPr sz="2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Colocando tudo junto...</a:t>
            </a:r>
            <a:endParaRPr/>
          </a:p>
        </p:txBody>
      </p:sp>
      <p:sp>
        <p:nvSpPr>
          <p:cNvPr id="581" name="Google Shape;581;p92"/>
          <p:cNvSpPr txBox="1">
            <a:spLocks noGrp="1"/>
          </p:cNvSpPr>
          <p:nvPr>
            <p:ph type="body" idx="1"/>
          </p:nvPr>
        </p:nvSpPr>
        <p:spPr>
          <a:xfrm>
            <a:off x="203200" y="1417638"/>
            <a:ext cx="8724900" cy="4838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O número de casos permanece em cerca de 100 por 2-3 décadas</a:t>
            </a:r>
            <a:endParaRPr/>
          </a:p>
          <a:p>
            <a:pPr marL="342900" lvl="0" indent="-342900" algn="l" rtl="0">
              <a:spcBef>
                <a:spcPts val="560"/>
              </a:spcBef>
              <a:spcAft>
                <a:spcPts val="0"/>
              </a:spcAft>
              <a:buClr>
                <a:schemeClr val="dk1"/>
              </a:buClr>
              <a:buSzPts val="2800"/>
              <a:buChar char="•"/>
            </a:pPr>
            <a:r>
              <a:rPr lang="en-US" sz="2800"/>
              <a:t>Grande aumento no trabalho sexual na década de 1960, após a independência, levou a transmissão sexual generalizada, provavelmente auxiliado por injecções não esterilizadas em centros de tratamento de DST</a:t>
            </a:r>
            <a:endParaRPr/>
          </a:p>
          <a:p>
            <a:pPr marL="342900" lvl="0" indent="-342900" algn="l" rtl="0">
              <a:spcBef>
                <a:spcPts val="560"/>
              </a:spcBef>
              <a:spcAft>
                <a:spcPts val="0"/>
              </a:spcAft>
              <a:buClr>
                <a:schemeClr val="dk1"/>
              </a:buClr>
              <a:buSzPts val="2800"/>
              <a:buChar char="•"/>
            </a:pPr>
            <a:r>
              <a:rPr lang="en-US" sz="2800"/>
              <a:t>Fundador vírus introduzidos em Ruanda, Burundi, Quênia e Haiti (tipo B) no início da decâda de 1970</a:t>
            </a:r>
            <a:endParaRPr sz="2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959"/>
              <a:buFont typeface="Calibri"/>
              <a:buNone/>
            </a:pPr>
            <a:r>
              <a:rPr lang="en-US" sz="3959"/>
              <a:t>Quais são as lições para aprendizado?</a:t>
            </a:r>
            <a:endParaRPr sz="3959"/>
          </a:p>
        </p:txBody>
      </p:sp>
      <p:sp>
        <p:nvSpPr>
          <p:cNvPr id="587" name="Google Shape;587;p93"/>
          <p:cNvSpPr txBox="1">
            <a:spLocks noGrp="1"/>
          </p:cNvSpPr>
          <p:nvPr>
            <p:ph type="body" idx="1"/>
          </p:nvPr>
        </p:nvSpPr>
        <p:spPr>
          <a:xfrm>
            <a:off x="457200" y="1600200"/>
            <a:ext cx="8229600" cy="5054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Primeiro, um novo cruzamento vai acontecer de novo</a:t>
            </a:r>
            <a:endParaRPr/>
          </a:p>
          <a:p>
            <a:pPr marL="342900" lvl="0" indent="-342900" algn="l" rtl="0">
              <a:lnSpc>
                <a:spcPct val="80000"/>
              </a:lnSpc>
              <a:spcBef>
                <a:spcPts val="544"/>
              </a:spcBef>
              <a:spcAft>
                <a:spcPts val="0"/>
              </a:spcAft>
              <a:buClr>
                <a:schemeClr val="dk1"/>
              </a:buClr>
              <a:buSzPts val="2720"/>
              <a:buChar char="•"/>
            </a:pPr>
            <a:r>
              <a:rPr lang="en-US" sz="2720"/>
              <a:t>Maior risco será de patógenos que podem se disseminar de humanos para humanos por transmissão por via aérea ou gotículas</a:t>
            </a:r>
            <a:endParaRPr/>
          </a:p>
          <a:p>
            <a:pPr marL="342900" lvl="0" indent="-342900" algn="l" rtl="0">
              <a:lnSpc>
                <a:spcPct val="80000"/>
              </a:lnSpc>
              <a:spcBef>
                <a:spcPts val="544"/>
              </a:spcBef>
              <a:spcAft>
                <a:spcPts val="0"/>
              </a:spcAft>
              <a:buClr>
                <a:schemeClr val="dk1"/>
              </a:buClr>
              <a:buSzPts val="2720"/>
              <a:buChar char="•"/>
            </a:pPr>
            <a:r>
              <a:rPr lang="en-US" sz="2720"/>
              <a:t>A gripe é o agente patogénico mais provável</a:t>
            </a:r>
            <a:endParaRPr/>
          </a:p>
          <a:p>
            <a:pPr marL="342900" lvl="0" indent="-342900" algn="l" rtl="0">
              <a:lnSpc>
                <a:spcPct val="80000"/>
              </a:lnSpc>
              <a:spcBef>
                <a:spcPts val="544"/>
              </a:spcBef>
              <a:spcAft>
                <a:spcPts val="0"/>
              </a:spcAft>
              <a:buClr>
                <a:schemeClr val="dk1"/>
              </a:buClr>
              <a:buSzPts val="2720"/>
              <a:buChar char="•"/>
            </a:pPr>
            <a:r>
              <a:rPr lang="en-US" sz="2720"/>
              <a:t>Alerta precoce é a chave para identificar e controlar a disseminação de um agente novo</a:t>
            </a:r>
            <a:endParaRPr/>
          </a:p>
          <a:p>
            <a:pPr marL="742950" lvl="1" indent="-285750" algn="l" rtl="0">
              <a:lnSpc>
                <a:spcPct val="80000"/>
              </a:lnSpc>
              <a:spcBef>
                <a:spcPts val="476"/>
              </a:spcBef>
              <a:spcAft>
                <a:spcPts val="0"/>
              </a:spcAft>
              <a:buClr>
                <a:schemeClr val="dk1"/>
              </a:buClr>
              <a:buSzPts val="2380"/>
              <a:buChar char="–"/>
            </a:pPr>
            <a:r>
              <a:rPr lang="en-US" sz="2380"/>
              <a:t>Lições da SARS</a:t>
            </a:r>
            <a:endParaRPr/>
          </a:p>
          <a:p>
            <a:pPr marL="342900" lvl="0" indent="-342900" algn="l" rtl="0">
              <a:lnSpc>
                <a:spcPct val="80000"/>
              </a:lnSpc>
              <a:spcBef>
                <a:spcPts val="544"/>
              </a:spcBef>
              <a:spcAft>
                <a:spcPts val="0"/>
              </a:spcAft>
              <a:buClr>
                <a:schemeClr val="dk1"/>
              </a:buClr>
              <a:buSzPts val="2720"/>
              <a:buChar char="•"/>
            </a:pPr>
            <a:r>
              <a:rPr lang="en-US" sz="2720"/>
              <a:t>É critico continuar e aumentar nossa capacidade para vigilância global para identificar precocemente a emergência ou re-emergência de agentes de significância de saúde pública ambos para humanos e animais</a:t>
            </a:r>
            <a:endParaRPr sz="272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9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Font typeface="Calibri"/>
              <a:buNone/>
            </a:pPr>
            <a:r>
              <a:rPr lang="en-US" sz="2400" b="0"/>
              <a:t>Para mais informações:</a:t>
            </a:r>
            <a:endParaRPr sz="2400" b="0"/>
          </a:p>
        </p:txBody>
      </p:sp>
      <p:pic>
        <p:nvPicPr>
          <p:cNvPr id="593" name="Google Shape;593;p94" descr="xl.jpg"/>
          <p:cNvPicPr preferRelativeResize="0">
            <a:picLocks noGrp="1"/>
          </p:cNvPicPr>
          <p:nvPr>
            <p:ph type="body" idx="1"/>
          </p:nvPr>
        </p:nvPicPr>
        <p:blipFill rotWithShape="1">
          <a:blip r:embed="rId3">
            <a:alphaModFix/>
          </a:blip>
          <a:srcRect l="-15500" r="-15499"/>
          <a:stretch/>
        </p:blipFill>
        <p:spPr>
          <a:xfrm>
            <a:off x="3575049" y="273050"/>
            <a:ext cx="5351601" cy="6127750"/>
          </a:xfrm>
          <a:prstGeom prst="rect">
            <a:avLst/>
          </a:prstGeom>
          <a:noFill/>
          <a:ln>
            <a:noFill/>
          </a:ln>
        </p:spPr>
      </p:pic>
      <p:sp>
        <p:nvSpPr>
          <p:cNvPr id="594" name="Google Shape;594;p94"/>
          <p:cNvSpPr txBox="1">
            <a:spLocks noGrp="1"/>
          </p:cNvSpPr>
          <p:nvPr>
            <p:ph type="body" idx="2"/>
          </p:nvPr>
        </p:nvSpPr>
        <p:spPr>
          <a:xfrm>
            <a:off x="457200" y="1930400"/>
            <a:ext cx="3008313" cy="4195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a:t>Jacques Pépin, M.D., M.Sc., Université de Sherbrooke </a:t>
            </a:r>
            <a:endParaRPr sz="20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pic>
        <p:nvPicPr>
          <p:cNvPr id="599" name="Google Shape;599;p95" descr="Pointe-Noire-2.jpg"/>
          <p:cNvPicPr preferRelativeResize="0">
            <a:picLocks noGrp="1"/>
          </p:cNvPicPr>
          <p:nvPr>
            <p:ph type="body" idx="1"/>
          </p:nvPr>
        </p:nvPicPr>
        <p:blipFill rotWithShape="1">
          <a:blip r:embed="rId3">
            <a:alphaModFix/>
          </a:blip>
          <a:srcRect l="-18187" r="-18186"/>
          <a:stretch/>
        </p:blipFill>
        <p:spPr>
          <a:xfrm>
            <a:off x="-1370138" y="250673"/>
            <a:ext cx="11859405" cy="64005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p:nvPr/>
        </p:nvSpPr>
        <p:spPr>
          <a:xfrm>
            <a:off x="1382890" y="5529266"/>
            <a:ext cx="6594123" cy="3968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i="0" u="none" strike="noStrike" cap="none">
                <a:solidFill>
                  <a:schemeClr val="dk1"/>
                </a:solidFill>
                <a:latin typeface="Arial"/>
                <a:ea typeface="Arial"/>
                <a:cs typeface="Arial"/>
                <a:sym typeface="Arial"/>
              </a:rPr>
              <a:t>Total: 34.0 million</a:t>
            </a:r>
            <a:r>
              <a:rPr lang="en-US" sz="2000" b="0" i="0" u="none" strike="noStrike" cap="none">
                <a:solidFill>
                  <a:schemeClr val="dk1"/>
                </a:solidFill>
                <a:latin typeface="Arial"/>
                <a:ea typeface="Arial"/>
                <a:cs typeface="Arial"/>
                <a:sym typeface="Arial"/>
              </a:rPr>
              <a:t> </a:t>
            </a:r>
            <a:r>
              <a:rPr lang="en-US" sz="1800" b="0" i="0" u="none" strike="noStrike" cap="none">
                <a:solidFill>
                  <a:srgbClr val="4D4D4D"/>
                </a:solidFill>
                <a:latin typeface="Arial"/>
                <a:ea typeface="Arial"/>
                <a:cs typeface="Arial"/>
                <a:sym typeface="Arial"/>
              </a:rPr>
              <a:t>[31.6 million – 35.2 million]</a:t>
            </a:r>
            <a:endParaRPr sz="2000" b="0" i="0" u="none" strike="noStrike" cap="none">
              <a:solidFill>
                <a:srgbClr val="7F7F7F"/>
              </a:solidFill>
              <a:latin typeface="Arial"/>
              <a:ea typeface="Arial"/>
              <a:cs typeface="Arial"/>
              <a:sym typeface="Arial"/>
            </a:endParaRPr>
          </a:p>
        </p:txBody>
      </p:sp>
      <p:sp>
        <p:nvSpPr>
          <p:cNvPr id="231" name="Google Shape;231;p42"/>
          <p:cNvSpPr/>
          <p:nvPr/>
        </p:nvSpPr>
        <p:spPr>
          <a:xfrm>
            <a:off x="987778" y="1736725"/>
            <a:ext cx="6969478" cy="3587750"/>
          </a:xfrm>
          <a:custGeom>
            <a:avLst/>
            <a:gdLst/>
            <a:ahLst/>
            <a:cxnLst/>
            <a:rect l="l" t="t" r="r" b="b"/>
            <a:pathLst>
              <a:path w="4939" h="2260" extrusionOk="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close/>
              </a:path>
            </a:pathLst>
          </a:custGeom>
          <a:solidFill>
            <a:srgbClr val="C7EAF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 name="Google Shape;232;p42"/>
          <p:cNvSpPr/>
          <p:nvPr/>
        </p:nvSpPr>
        <p:spPr>
          <a:xfrm>
            <a:off x="987778" y="1736725"/>
            <a:ext cx="6969478" cy="3587750"/>
          </a:xfrm>
          <a:custGeom>
            <a:avLst/>
            <a:gdLst/>
            <a:ahLst/>
            <a:cxnLst/>
            <a:rect l="l" t="t" r="r" b="b"/>
            <a:pathLst>
              <a:path w="4939" h="2260" extrusionOk="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42"/>
          <p:cNvSpPr/>
          <p:nvPr/>
        </p:nvSpPr>
        <p:spPr>
          <a:xfrm>
            <a:off x="2532946" y="1871664"/>
            <a:ext cx="4913489" cy="3455987"/>
          </a:xfrm>
          <a:custGeom>
            <a:avLst/>
            <a:gdLst/>
            <a:ahLst/>
            <a:cxnLst/>
            <a:rect l="l" t="t" r="r" b="b"/>
            <a:pathLst>
              <a:path w="3482" h="2177" extrusionOk="0">
                <a:moveTo>
                  <a:pt x="2645" y="2108"/>
                </a:moveTo>
                <a:lnTo>
                  <a:pt x="2635" y="2106"/>
                </a:lnTo>
                <a:lnTo>
                  <a:pt x="2628" y="2105"/>
                </a:lnTo>
                <a:lnTo>
                  <a:pt x="2622" y="2105"/>
                </a:lnTo>
                <a:lnTo>
                  <a:pt x="2619" y="2106"/>
                </a:lnTo>
                <a:lnTo>
                  <a:pt x="2617" y="2108"/>
                </a:lnTo>
                <a:lnTo>
                  <a:pt x="2612" y="2110"/>
                </a:lnTo>
                <a:lnTo>
                  <a:pt x="2605" y="2112"/>
                </a:lnTo>
                <a:lnTo>
                  <a:pt x="2594" y="2112"/>
                </a:lnTo>
                <a:lnTo>
                  <a:pt x="2590" y="2108"/>
                </a:lnTo>
                <a:lnTo>
                  <a:pt x="2587" y="2101"/>
                </a:lnTo>
                <a:lnTo>
                  <a:pt x="2582" y="2096"/>
                </a:lnTo>
                <a:lnTo>
                  <a:pt x="2578" y="2089"/>
                </a:lnTo>
                <a:lnTo>
                  <a:pt x="2575" y="2082"/>
                </a:lnTo>
                <a:lnTo>
                  <a:pt x="2571" y="2075"/>
                </a:lnTo>
                <a:lnTo>
                  <a:pt x="2569" y="2069"/>
                </a:lnTo>
                <a:lnTo>
                  <a:pt x="2567" y="2066"/>
                </a:lnTo>
                <a:lnTo>
                  <a:pt x="2578" y="2062"/>
                </a:lnTo>
                <a:lnTo>
                  <a:pt x="2587" y="2057"/>
                </a:lnTo>
                <a:lnTo>
                  <a:pt x="2598" y="2052"/>
                </a:lnTo>
                <a:lnTo>
                  <a:pt x="2608" y="2044"/>
                </a:lnTo>
                <a:lnTo>
                  <a:pt x="2617" y="2037"/>
                </a:lnTo>
                <a:lnTo>
                  <a:pt x="2628" y="2029"/>
                </a:lnTo>
                <a:lnTo>
                  <a:pt x="2636" y="2020"/>
                </a:lnTo>
                <a:lnTo>
                  <a:pt x="2647" y="2011"/>
                </a:lnTo>
                <a:lnTo>
                  <a:pt x="2652" y="2011"/>
                </a:lnTo>
                <a:lnTo>
                  <a:pt x="2658" y="2011"/>
                </a:lnTo>
                <a:lnTo>
                  <a:pt x="2663" y="2013"/>
                </a:lnTo>
                <a:lnTo>
                  <a:pt x="2668" y="2014"/>
                </a:lnTo>
                <a:lnTo>
                  <a:pt x="2672" y="2016"/>
                </a:lnTo>
                <a:lnTo>
                  <a:pt x="2677" y="2018"/>
                </a:lnTo>
                <a:lnTo>
                  <a:pt x="2682" y="2018"/>
                </a:lnTo>
                <a:lnTo>
                  <a:pt x="2689" y="2018"/>
                </a:lnTo>
                <a:lnTo>
                  <a:pt x="2700" y="2009"/>
                </a:lnTo>
                <a:lnTo>
                  <a:pt x="2712" y="2000"/>
                </a:lnTo>
                <a:lnTo>
                  <a:pt x="2725" y="1993"/>
                </a:lnTo>
                <a:lnTo>
                  <a:pt x="2737" y="1986"/>
                </a:lnTo>
                <a:lnTo>
                  <a:pt x="2749" y="1979"/>
                </a:lnTo>
                <a:lnTo>
                  <a:pt x="2764" y="1972"/>
                </a:lnTo>
                <a:lnTo>
                  <a:pt x="2774" y="1963"/>
                </a:lnTo>
                <a:lnTo>
                  <a:pt x="2785" y="1954"/>
                </a:lnTo>
                <a:lnTo>
                  <a:pt x="2788" y="1954"/>
                </a:lnTo>
                <a:lnTo>
                  <a:pt x="2794" y="1956"/>
                </a:lnTo>
                <a:lnTo>
                  <a:pt x="2797" y="1960"/>
                </a:lnTo>
                <a:lnTo>
                  <a:pt x="2802" y="1963"/>
                </a:lnTo>
                <a:lnTo>
                  <a:pt x="2808" y="1967"/>
                </a:lnTo>
                <a:lnTo>
                  <a:pt x="2811" y="1970"/>
                </a:lnTo>
                <a:lnTo>
                  <a:pt x="2817" y="1972"/>
                </a:lnTo>
                <a:lnTo>
                  <a:pt x="2820" y="1972"/>
                </a:lnTo>
                <a:lnTo>
                  <a:pt x="2824" y="1965"/>
                </a:lnTo>
                <a:lnTo>
                  <a:pt x="2825" y="1960"/>
                </a:lnTo>
                <a:lnTo>
                  <a:pt x="2825" y="1954"/>
                </a:lnTo>
                <a:lnTo>
                  <a:pt x="2825" y="1949"/>
                </a:lnTo>
                <a:lnTo>
                  <a:pt x="2824" y="1944"/>
                </a:lnTo>
                <a:lnTo>
                  <a:pt x="2822" y="1938"/>
                </a:lnTo>
                <a:lnTo>
                  <a:pt x="2817" y="1933"/>
                </a:lnTo>
                <a:lnTo>
                  <a:pt x="2811" y="1926"/>
                </a:lnTo>
                <a:lnTo>
                  <a:pt x="2758" y="1926"/>
                </a:lnTo>
                <a:lnTo>
                  <a:pt x="2741" y="1907"/>
                </a:lnTo>
                <a:lnTo>
                  <a:pt x="2739" y="1908"/>
                </a:lnTo>
                <a:lnTo>
                  <a:pt x="2735" y="1908"/>
                </a:lnTo>
                <a:lnTo>
                  <a:pt x="2732" y="1910"/>
                </a:lnTo>
                <a:lnTo>
                  <a:pt x="2728" y="1912"/>
                </a:lnTo>
                <a:lnTo>
                  <a:pt x="2725" y="1914"/>
                </a:lnTo>
                <a:lnTo>
                  <a:pt x="2721" y="1915"/>
                </a:lnTo>
                <a:lnTo>
                  <a:pt x="2719" y="1915"/>
                </a:lnTo>
                <a:lnTo>
                  <a:pt x="2716" y="1917"/>
                </a:lnTo>
                <a:lnTo>
                  <a:pt x="2698" y="1898"/>
                </a:lnTo>
                <a:lnTo>
                  <a:pt x="2686" y="1898"/>
                </a:lnTo>
                <a:lnTo>
                  <a:pt x="2672" y="1898"/>
                </a:lnTo>
                <a:lnTo>
                  <a:pt x="2659" y="1898"/>
                </a:lnTo>
                <a:lnTo>
                  <a:pt x="2647" y="1894"/>
                </a:lnTo>
                <a:lnTo>
                  <a:pt x="2635" y="1891"/>
                </a:lnTo>
                <a:lnTo>
                  <a:pt x="2624" y="1887"/>
                </a:lnTo>
                <a:lnTo>
                  <a:pt x="2613" y="1880"/>
                </a:lnTo>
                <a:lnTo>
                  <a:pt x="2603" y="1870"/>
                </a:lnTo>
                <a:lnTo>
                  <a:pt x="2585" y="1875"/>
                </a:lnTo>
                <a:lnTo>
                  <a:pt x="2566" y="1878"/>
                </a:lnTo>
                <a:lnTo>
                  <a:pt x="2543" y="1880"/>
                </a:lnTo>
                <a:lnTo>
                  <a:pt x="2520" y="1880"/>
                </a:lnTo>
                <a:lnTo>
                  <a:pt x="2497" y="1880"/>
                </a:lnTo>
                <a:lnTo>
                  <a:pt x="2476" y="1880"/>
                </a:lnTo>
                <a:lnTo>
                  <a:pt x="2456" y="1884"/>
                </a:lnTo>
                <a:lnTo>
                  <a:pt x="2439" y="1889"/>
                </a:lnTo>
                <a:lnTo>
                  <a:pt x="2433" y="1889"/>
                </a:lnTo>
                <a:lnTo>
                  <a:pt x="2428" y="1885"/>
                </a:lnTo>
                <a:lnTo>
                  <a:pt x="2421" y="1884"/>
                </a:lnTo>
                <a:lnTo>
                  <a:pt x="2414" y="1880"/>
                </a:lnTo>
                <a:lnTo>
                  <a:pt x="2407" y="1877"/>
                </a:lnTo>
                <a:lnTo>
                  <a:pt x="2400" y="1873"/>
                </a:lnTo>
                <a:lnTo>
                  <a:pt x="2393" y="1871"/>
                </a:lnTo>
                <a:lnTo>
                  <a:pt x="2386" y="1870"/>
                </a:lnTo>
                <a:lnTo>
                  <a:pt x="2368" y="1889"/>
                </a:lnTo>
                <a:lnTo>
                  <a:pt x="2318" y="1889"/>
                </a:lnTo>
                <a:lnTo>
                  <a:pt x="2265" y="1887"/>
                </a:lnTo>
                <a:lnTo>
                  <a:pt x="2213" y="1887"/>
                </a:lnTo>
                <a:lnTo>
                  <a:pt x="2160" y="1887"/>
                </a:lnTo>
                <a:lnTo>
                  <a:pt x="2133" y="1889"/>
                </a:lnTo>
                <a:lnTo>
                  <a:pt x="2107" y="1892"/>
                </a:lnTo>
                <a:lnTo>
                  <a:pt x="2082" y="1896"/>
                </a:lnTo>
                <a:lnTo>
                  <a:pt x="2055" y="1901"/>
                </a:lnTo>
                <a:lnTo>
                  <a:pt x="2031" y="1907"/>
                </a:lnTo>
                <a:lnTo>
                  <a:pt x="2006" y="1915"/>
                </a:lnTo>
                <a:lnTo>
                  <a:pt x="1981" y="1924"/>
                </a:lnTo>
                <a:lnTo>
                  <a:pt x="1958" y="1935"/>
                </a:lnTo>
                <a:lnTo>
                  <a:pt x="1956" y="1926"/>
                </a:lnTo>
                <a:lnTo>
                  <a:pt x="1953" y="1921"/>
                </a:lnTo>
                <a:lnTo>
                  <a:pt x="1951" y="1919"/>
                </a:lnTo>
                <a:lnTo>
                  <a:pt x="1949" y="1917"/>
                </a:lnTo>
                <a:lnTo>
                  <a:pt x="1946" y="1915"/>
                </a:lnTo>
                <a:lnTo>
                  <a:pt x="1942" y="1912"/>
                </a:lnTo>
                <a:lnTo>
                  <a:pt x="1939" y="1907"/>
                </a:lnTo>
                <a:lnTo>
                  <a:pt x="1932" y="1898"/>
                </a:lnTo>
                <a:lnTo>
                  <a:pt x="1921" y="1898"/>
                </a:lnTo>
                <a:lnTo>
                  <a:pt x="1911" y="1898"/>
                </a:lnTo>
                <a:lnTo>
                  <a:pt x="1898" y="1900"/>
                </a:lnTo>
                <a:lnTo>
                  <a:pt x="1886" y="1900"/>
                </a:lnTo>
                <a:lnTo>
                  <a:pt x="1873" y="1901"/>
                </a:lnTo>
                <a:lnTo>
                  <a:pt x="1863" y="1901"/>
                </a:lnTo>
                <a:lnTo>
                  <a:pt x="1854" y="1905"/>
                </a:lnTo>
                <a:lnTo>
                  <a:pt x="1845" y="1907"/>
                </a:lnTo>
                <a:lnTo>
                  <a:pt x="1845" y="1903"/>
                </a:lnTo>
                <a:lnTo>
                  <a:pt x="1843" y="1901"/>
                </a:lnTo>
                <a:lnTo>
                  <a:pt x="1843" y="1898"/>
                </a:lnTo>
                <a:lnTo>
                  <a:pt x="1842" y="1894"/>
                </a:lnTo>
                <a:lnTo>
                  <a:pt x="1840" y="1891"/>
                </a:lnTo>
                <a:lnTo>
                  <a:pt x="1838" y="1887"/>
                </a:lnTo>
                <a:lnTo>
                  <a:pt x="1836" y="1884"/>
                </a:lnTo>
                <a:lnTo>
                  <a:pt x="1836" y="1880"/>
                </a:lnTo>
                <a:lnTo>
                  <a:pt x="1785" y="1880"/>
                </a:lnTo>
                <a:lnTo>
                  <a:pt x="1767" y="1898"/>
                </a:lnTo>
                <a:lnTo>
                  <a:pt x="1741" y="1900"/>
                </a:lnTo>
                <a:lnTo>
                  <a:pt x="1713" y="1900"/>
                </a:lnTo>
                <a:lnTo>
                  <a:pt x="1684" y="1903"/>
                </a:lnTo>
                <a:lnTo>
                  <a:pt x="1654" y="1907"/>
                </a:lnTo>
                <a:lnTo>
                  <a:pt x="1626" y="1912"/>
                </a:lnTo>
                <a:lnTo>
                  <a:pt x="1600" y="1917"/>
                </a:lnTo>
                <a:lnTo>
                  <a:pt x="1573" y="1926"/>
                </a:lnTo>
                <a:lnTo>
                  <a:pt x="1548" y="1935"/>
                </a:lnTo>
                <a:lnTo>
                  <a:pt x="1540" y="1931"/>
                </a:lnTo>
                <a:lnTo>
                  <a:pt x="1527" y="1926"/>
                </a:lnTo>
                <a:lnTo>
                  <a:pt x="1515" y="1924"/>
                </a:lnTo>
                <a:lnTo>
                  <a:pt x="1503" y="1923"/>
                </a:lnTo>
                <a:lnTo>
                  <a:pt x="1476" y="1921"/>
                </a:lnTo>
                <a:lnTo>
                  <a:pt x="1448" y="1921"/>
                </a:lnTo>
                <a:lnTo>
                  <a:pt x="1420" y="1921"/>
                </a:lnTo>
                <a:lnTo>
                  <a:pt x="1391" y="1924"/>
                </a:lnTo>
                <a:lnTo>
                  <a:pt x="1365" y="1926"/>
                </a:lnTo>
                <a:lnTo>
                  <a:pt x="1340" y="1926"/>
                </a:lnTo>
                <a:lnTo>
                  <a:pt x="1322" y="1945"/>
                </a:lnTo>
                <a:lnTo>
                  <a:pt x="1308" y="1938"/>
                </a:lnTo>
                <a:lnTo>
                  <a:pt x="1294" y="1935"/>
                </a:lnTo>
                <a:lnTo>
                  <a:pt x="1280" y="1935"/>
                </a:lnTo>
                <a:lnTo>
                  <a:pt x="1266" y="1935"/>
                </a:lnTo>
                <a:lnTo>
                  <a:pt x="1252" y="1937"/>
                </a:lnTo>
                <a:lnTo>
                  <a:pt x="1238" y="1940"/>
                </a:lnTo>
                <a:lnTo>
                  <a:pt x="1225" y="1944"/>
                </a:lnTo>
                <a:lnTo>
                  <a:pt x="1211" y="1949"/>
                </a:lnTo>
                <a:lnTo>
                  <a:pt x="1185" y="1960"/>
                </a:lnTo>
                <a:lnTo>
                  <a:pt x="1158" y="1970"/>
                </a:lnTo>
                <a:lnTo>
                  <a:pt x="1144" y="1976"/>
                </a:lnTo>
                <a:lnTo>
                  <a:pt x="1132" y="1979"/>
                </a:lnTo>
                <a:lnTo>
                  <a:pt x="1118" y="1981"/>
                </a:lnTo>
                <a:lnTo>
                  <a:pt x="1105" y="1983"/>
                </a:lnTo>
                <a:lnTo>
                  <a:pt x="1088" y="1997"/>
                </a:lnTo>
                <a:lnTo>
                  <a:pt x="1070" y="2009"/>
                </a:lnTo>
                <a:lnTo>
                  <a:pt x="1050" y="2020"/>
                </a:lnTo>
                <a:lnTo>
                  <a:pt x="1031" y="2029"/>
                </a:lnTo>
                <a:lnTo>
                  <a:pt x="1012" y="2037"/>
                </a:lnTo>
                <a:lnTo>
                  <a:pt x="992" y="2046"/>
                </a:lnTo>
                <a:lnTo>
                  <a:pt x="974" y="2059"/>
                </a:lnTo>
                <a:lnTo>
                  <a:pt x="957" y="2075"/>
                </a:lnTo>
                <a:lnTo>
                  <a:pt x="941" y="2067"/>
                </a:lnTo>
                <a:lnTo>
                  <a:pt x="921" y="2060"/>
                </a:lnTo>
                <a:lnTo>
                  <a:pt x="902" y="2055"/>
                </a:lnTo>
                <a:lnTo>
                  <a:pt x="883" y="2050"/>
                </a:lnTo>
                <a:lnTo>
                  <a:pt x="861" y="2044"/>
                </a:lnTo>
                <a:lnTo>
                  <a:pt x="840" y="2041"/>
                </a:lnTo>
                <a:lnTo>
                  <a:pt x="821" y="2039"/>
                </a:lnTo>
                <a:lnTo>
                  <a:pt x="801" y="2037"/>
                </a:lnTo>
                <a:lnTo>
                  <a:pt x="784" y="2018"/>
                </a:lnTo>
                <a:lnTo>
                  <a:pt x="784" y="2016"/>
                </a:lnTo>
                <a:lnTo>
                  <a:pt x="784" y="2013"/>
                </a:lnTo>
                <a:lnTo>
                  <a:pt x="786" y="2009"/>
                </a:lnTo>
                <a:lnTo>
                  <a:pt x="787" y="2006"/>
                </a:lnTo>
                <a:lnTo>
                  <a:pt x="789" y="2002"/>
                </a:lnTo>
                <a:lnTo>
                  <a:pt x="791" y="1999"/>
                </a:lnTo>
                <a:lnTo>
                  <a:pt x="791" y="1995"/>
                </a:lnTo>
                <a:lnTo>
                  <a:pt x="791" y="1991"/>
                </a:lnTo>
                <a:lnTo>
                  <a:pt x="786" y="1984"/>
                </a:lnTo>
                <a:lnTo>
                  <a:pt x="778" y="1976"/>
                </a:lnTo>
                <a:lnTo>
                  <a:pt x="771" y="1968"/>
                </a:lnTo>
                <a:lnTo>
                  <a:pt x="764" y="1961"/>
                </a:lnTo>
                <a:lnTo>
                  <a:pt x="757" y="1954"/>
                </a:lnTo>
                <a:lnTo>
                  <a:pt x="748" y="1949"/>
                </a:lnTo>
                <a:lnTo>
                  <a:pt x="740" y="1945"/>
                </a:lnTo>
                <a:lnTo>
                  <a:pt x="731" y="1945"/>
                </a:lnTo>
                <a:lnTo>
                  <a:pt x="729" y="1937"/>
                </a:lnTo>
                <a:lnTo>
                  <a:pt x="727" y="1930"/>
                </a:lnTo>
                <a:lnTo>
                  <a:pt x="722" y="1921"/>
                </a:lnTo>
                <a:lnTo>
                  <a:pt x="717" y="1914"/>
                </a:lnTo>
                <a:lnTo>
                  <a:pt x="711" y="1907"/>
                </a:lnTo>
                <a:lnTo>
                  <a:pt x="704" y="1900"/>
                </a:lnTo>
                <a:lnTo>
                  <a:pt x="699" y="1894"/>
                </a:lnTo>
                <a:lnTo>
                  <a:pt x="695" y="1889"/>
                </a:lnTo>
                <a:lnTo>
                  <a:pt x="699" y="1885"/>
                </a:lnTo>
                <a:lnTo>
                  <a:pt x="703" y="1880"/>
                </a:lnTo>
                <a:lnTo>
                  <a:pt x="706" y="1875"/>
                </a:lnTo>
                <a:lnTo>
                  <a:pt x="710" y="1870"/>
                </a:lnTo>
                <a:lnTo>
                  <a:pt x="713" y="1864"/>
                </a:lnTo>
                <a:lnTo>
                  <a:pt x="715" y="1861"/>
                </a:lnTo>
                <a:lnTo>
                  <a:pt x="718" y="1855"/>
                </a:lnTo>
                <a:lnTo>
                  <a:pt x="722" y="1852"/>
                </a:lnTo>
                <a:lnTo>
                  <a:pt x="725" y="1852"/>
                </a:lnTo>
                <a:lnTo>
                  <a:pt x="729" y="1854"/>
                </a:lnTo>
                <a:lnTo>
                  <a:pt x="733" y="1854"/>
                </a:lnTo>
                <a:lnTo>
                  <a:pt x="734" y="1855"/>
                </a:lnTo>
                <a:lnTo>
                  <a:pt x="738" y="1857"/>
                </a:lnTo>
                <a:lnTo>
                  <a:pt x="741" y="1859"/>
                </a:lnTo>
                <a:lnTo>
                  <a:pt x="745" y="1861"/>
                </a:lnTo>
                <a:lnTo>
                  <a:pt x="748" y="1861"/>
                </a:lnTo>
                <a:lnTo>
                  <a:pt x="731" y="1841"/>
                </a:lnTo>
                <a:lnTo>
                  <a:pt x="713" y="1841"/>
                </a:lnTo>
                <a:lnTo>
                  <a:pt x="710" y="1845"/>
                </a:lnTo>
                <a:lnTo>
                  <a:pt x="703" y="1850"/>
                </a:lnTo>
                <a:lnTo>
                  <a:pt x="695" y="1857"/>
                </a:lnTo>
                <a:lnTo>
                  <a:pt x="687" y="1866"/>
                </a:lnTo>
                <a:lnTo>
                  <a:pt x="680" y="1877"/>
                </a:lnTo>
                <a:lnTo>
                  <a:pt x="672" y="1885"/>
                </a:lnTo>
                <a:lnTo>
                  <a:pt x="665" y="1894"/>
                </a:lnTo>
                <a:lnTo>
                  <a:pt x="662" y="1898"/>
                </a:lnTo>
                <a:lnTo>
                  <a:pt x="667" y="1905"/>
                </a:lnTo>
                <a:lnTo>
                  <a:pt x="671" y="1912"/>
                </a:lnTo>
                <a:lnTo>
                  <a:pt x="674" y="1919"/>
                </a:lnTo>
                <a:lnTo>
                  <a:pt x="678" y="1926"/>
                </a:lnTo>
                <a:lnTo>
                  <a:pt x="681" y="1933"/>
                </a:lnTo>
                <a:lnTo>
                  <a:pt x="685" y="1940"/>
                </a:lnTo>
                <a:lnTo>
                  <a:pt x="690" y="1947"/>
                </a:lnTo>
                <a:lnTo>
                  <a:pt x="695" y="1954"/>
                </a:lnTo>
                <a:lnTo>
                  <a:pt x="685" y="1963"/>
                </a:lnTo>
                <a:lnTo>
                  <a:pt x="674" y="1970"/>
                </a:lnTo>
                <a:lnTo>
                  <a:pt x="660" y="1976"/>
                </a:lnTo>
                <a:lnTo>
                  <a:pt x="646" y="1979"/>
                </a:lnTo>
                <a:lnTo>
                  <a:pt x="632" y="1981"/>
                </a:lnTo>
                <a:lnTo>
                  <a:pt x="618" y="1981"/>
                </a:lnTo>
                <a:lnTo>
                  <a:pt x="605" y="1983"/>
                </a:lnTo>
                <a:lnTo>
                  <a:pt x="591" y="1983"/>
                </a:lnTo>
                <a:lnTo>
                  <a:pt x="574" y="1963"/>
                </a:lnTo>
                <a:lnTo>
                  <a:pt x="567" y="1963"/>
                </a:lnTo>
                <a:lnTo>
                  <a:pt x="558" y="1965"/>
                </a:lnTo>
                <a:lnTo>
                  <a:pt x="547" y="1967"/>
                </a:lnTo>
                <a:lnTo>
                  <a:pt x="535" y="1968"/>
                </a:lnTo>
                <a:lnTo>
                  <a:pt x="524" y="1972"/>
                </a:lnTo>
                <a:lnTo>
                  <a:pt x="514" y="1976"/>
                </a:lnTo>
                <a:lnTo>
                  <a:pt x="503" y="1979"/>
                </a:lnTo>
                <a:lnTo>
                  <a:pt x="496" y="1983"/>
                </a:lnTo>
                <a:lnTo>
                  <a:pt x="478" y="1963"/>
                </a:lnTo>
                <a:lnTo>
                  <a:pt x="475" y="1963"/>
                </a:lnTo>
                <a:lnTo>
                  <a:pt x="469" y="1965"/>
                </a:lnTo>
                <a:lnTo>
                  <a:pt x="466" y="1967"/>
                </a:lnTo>
                <a:lnTo>
                  <a:pt x="461" y="1968"/>
                </a:lnTo>
                <a:lnTo>
                  <a:pt x="455" y="1970"/>
                </a:lnTo>
                <a:lnTo>
                  <a:pt x="452" y="1970"/>
                </a:lnTo>
                <a:lnTo>
                  <a:pt x="446" y="1972"/>
                </a:lnTo>
                <a:lnTo>
                  <a:pt x="443" y="1972"/>
                </a:lnTo>
                <a:lnTo>
                  <a:pt x="439" y="1968"/>
                </a:lnTo>
                <a:lnTo>
                  <a:pt x="436" y="1965"/>
                </a:lnTo>
                <a:lnTo>
                  <a:pt x="431" y="1960"/>
                </a:lnTo>
                <a:lnTo>
                  <a:pt x="425" y="1956"/>
                </a:lnTo>
                <a:lnTo>
                  <a:pt x="418" y="1953"/>
                </a:lnTo>
                <a:lnTo>
                  <a:pt x="413" y="1951"/>
                </a:lnTo>
                <a:lnTo>
                  <a:pt x="406" y="1951"/>
                </a:lnTo>
                <a:lnTo>
                  <a:pt x="401" y="1954"/>
                </a:lnTo>
                <a:lnTo>
                  <a:pt x="452" y="2011"/>
                </a:lnTo>
                <a:lnTo>
                  <a:pt x="441" y="2011"/>
                </a:lnTo>
                <a:lnTo>
                  <a:pt x="431" y="2011"/>
                </a:lnTo>
                <a:lnTo>
                  <a:pt x="420" y="2007"/>
                </a:lnTo>
                <a:lnTo>
                  <a:pt x="409" y="2002"/>
                </a:lnTo>
                <a:lnTo>
                  <a:pt x="397" y="1997"/>
                </a:lnTo>
                <a:lnTo>
                  <a:pt x="386" y="1991"/>
                </a:lnTo>
                <a:lnTo>
                  <a:pt x="376" y="1986"/>
                </a:lnTo>
                <a:lnTo>
                  <a:pt x="365" y="1983"/>
                </a:lnTo>
                <a:lnTo>
                  <a:pt x="355" y="1984"/>
                </a:lnTo>
                <a:lnTo>
                  <a:pt x="344" y="1986"/>
                </a:lnTo>
                <a:lnTo>
                  <a:pt x="333" y="1984"/>
                </a:lnTo>
                <a:lnTo>
                  <a:pt x="325" y="1983"/>
                </a:lnTo>
                <a:lnTo>
                  <a:pt x="316" y="1979"/>
                </a:lnTo>
                <a:lnTo>
                  <a:pt x="310" y="1976"/>
                </a:lnTo>
                <a:lnTo>
                  <a:pt x="305" y="1970"/>
                </a:lnTo>
                <a:lnTo>
                  <a:pt x="303" y="1963"/>
                </a:lnTo>
                <a:lnTo>
                  <a:pt x="298" y="1963"/>
                </a:lnTo>
                <a:lnTo>
                  <a:pt x="286" y="1965"/>
                </a:lnTo>
                <a:lnTo>
                  <a:pt x="272" y="1965"/>
                </a:lnTo>
                <a:lnTo>
                  <a:pt x="256" y="1967"/>
                </a:lnTo>
                <a:lnTo>
                  <a:pt x="238" y="1967"/>
                </a:lnTo>
                <a:lnTo>
                  <a:pt x="222" y="1967"/>
                </a:lnTo>
                <a:lnTo>
                  <a:pt x="208" y="1965"/>
                </a:lnTo>
                <a:lnTo>
                  <a:pt x="199" y="1963"/>
                </a:lnTo>
                <a:lnTo>
                  <a:pt x="199" y="1967"/>
                </a:lnTo>
                <a:lnTo>
                  <a:pt x="201" y="1972"/>
                </a:lnTo>
                <a:lnTo>
                  <a:pt x="203" y="1977"/>
                </a:lnTo>
                <a:lnTo>
                  <a:pt x="204" y="1981"/>
                </a:lnTo>
                <a:lnTo>
                  <a:pt x="206" y="1986"/>
                </a:lnTo>
                <a:lnTo>
                  <a:pt x="206" y="1991"/>
                </a:lnTo>
                <a:lnTo>
                  <a:pt x="208" y="1997"/>
                </a:lnTo>
                <a:lnTo>
                  <a:pt x="208" y="2000"/>
                </a:lnTo>
                <a:lnTo>
                  <a:pt x="197" y="2000"/>
                </a:lnTo>
                <a:lnTo>
                  <a:pt x="187" y="2000"/>
                </a:lnTo>
                <a:lnTo>
                  <a:pt x="176" y="1999"/>
                </a:lnTo>
                <a:lnTo>
                  <a:pt x="166" y="1999"/>
                </a:lnTo>
                <a:lnTo>
                  <a:pt x="155" y="1999"/>
                </a:lnTo>
                <a:lnTo>
                  <a:pt x="146" y="1997"/>
                </a:lnTo>
                <a:lnTo>
                  <a:pt x="137" y="1993"/>
                </a:lnTo>
                <a:lnTo>
                  <a:pt x="130" y="1991"/>
                </a:lnTo>
                <a:lnTo>
                  <a:pt x="123" y="1993"/>
                </a:lnTo>
                <a:lnTo>
                  <a:pt x="114" y="1997"/>
                </a:lnTo>
                <a:lnTo>
                  <a:pt x="107" y="1999"/>
                </a:lnTo>
                <a:lnTo>
                  <a:pt x="99" y="1999"/>
                </a:lnTo>
                <a:lnTo>
                  <a:pt x="91" y="1999"/>
                </a:lnTo>
                <a:lnTo>
                  <a:pt x="83" y="2000"/>
                </a:lnTo>
                <a:lnTo>
                  <a:pt x="76" y="2000"/>
                </a:lnTo>
                <a:lnTo>
                  <a:pt x="68" y="2000"/>
                </a:lnTo>
                <a:lnTo>
                  <a:pt x="68" y="2007"/>
                </a:lnTo>
                <a:lnTo>
                  <a:pt x="67" y="2013"/>
                </a:lnTo>
                <a:lnTo>
                  <a:pt x="65" y="2018"/>
                </a:lnTo>
                <a:lnTo>
                  <a:pt x="63" y="2021"/>
                </a:lnTo>
                <a:lnTo>
                  <a:pt x="61" y="2027"/>
                </a:lnTo>
                <a:lnTo>
                  <a:pt x="58" y="2030"/>
                </a:lnTo>
                <a:lnTo>
                  <a:pt x="54" y="2034"/>
                </a:lnTo>
                <a:lnTo>
                  <a:pt x="51" y="2037"/>
                </a:lnTo>
                <a:lnTo>
                  <a:pt x="44" y="2034"/>
                </a:lnTo>
                <a:lnTo>
                  <a:pt x="38" y="2032"/>
                </a:lnTo>
                <a:lnTo>
                  <a:pt x="31" y="2030"/>
                </a:lnTo>
                <a:lnTo>
                  <a:pt x="24" y="2030"/>
                </a:lnTo>
                <a:lnTo>
                  <a:pt x="19" y="2030"/>
                </a:lnTo>
                <a:lnTo>
                  <a:pt x="12" y="2032"/>
                </a:lnTo>
                <a:lnTo>
                  <a:pt x="5" y="2034"/>
                </a:lnTo>
                <a:lnTo>
                  <a:pt x="0" y="2037"/>
                </a:lnTo>
                <a:lnTo>
                  <a:pt x="5" y="2041"/>
                </a:lnTo>
                <a:lnTo>
                  <a:pt x="10" y="2041"/>
                </a:lnTo>
                <a:lnTo>
                  <a:pt x="15" y="2041"/>
                </a:lnTo>
                <a:lnTo>
                  <a:pt x="23" y="2041"/>
                </a:lnTo>
                <a:lnTo>
                  <a:pt x="28" y="2041"/>
                </a:lnTo>
                <a:lnTo>
                  <a:pt x="35" y="2039"/>
                </a:lnTo>
                <a:lnTo>
                  <a:pt x="42" y="2037"/>
                </a:lnTo>
                <a:lnTo>
                  <a:pt x="51" y="2037"/>
                </a:lnTo>
                <a:lnTo>
                  <a:pt x="63" y="2046"/>
                </a:lnTo>
                <a:lnTo>
                  <a:pt x="77" y="2053"/>
                </a:lnTo>
                <a:lnTo>
                  <a:pt x="91" y="2059"/>
                </a:lnTo>
                <a:lnTo>
                  <a:pt x="109" y="2062"/>
                </a:lnTo>
                <a:lnTo>
                  <a:pt x="125" y="2067"/>
                </a:lnTo>
                <a:lnTo>
                  <a:pt x="141" y="2073"/>
                </a:lnTo>
                <a:lnTo>
                  <a:pt x="155" y="2078"/>
                </a:lnTo>
                <a:lnTo>
                  <a:pt x="167" y="2087"/>
                </a:lnTo>
                <a:lnTo>
                  <a:pt x="174" y="2087"/>
                </a:lnTo>
                <a:lnTo>
                  <a:pt x="182" y="2089"/>
                </a:lnTo>
                <a:lnTo>
                  <a:pt x="189" y="2092"/>
                </a:lnTo>
                <a:lnTo>
                  <a:pt x="197" y="2097"/>
                </a:lnTo>
                <a:lnTo>
                  <a:pt x="204" y="2103"/>
                </a:lnTo>
                <a:lnTo>
                  <a:pt x="213" y="2108"/>
                </a:lnTo>
                <a:lnTo>
                  <a:pt x="220" y="2113"/>
                </a:lnTo>
                <a:lnTo>
                  <a:pt x="227" y="2113"/>
                </a:lnTo>
                <a:lnTo>
                  <a:pt x="234" y="2120"/>
                </a:lnTo>
                <a:lnTo>
                  <a:pt x="238" y="2122"/>
                </a:lnTo>
                <a:lnTo>
                  <a:pt x="243" y="2124"/>
                </a:lnTo>
                <a:lnTo>
                  <a:pt x="250" y="2126"/>
                </a:lnTo>
                <a:lnTo>
                  <a:pt x="256" y="2129"/>
                </a:lnTo>
                <a:lnTo>
                  <a:pt x="263" y="2133"/>
                </a:lnTo>
                <a:lnTo>
                  <a:pt x="268" y="2136"/>
                </a:lnTo>
                <a:lnTo>
                  <a:pt x="273" y="2138"/>
                </a:lnTo>
                <a:lnTo>
                  <a:pt x="277" y="2138"/>
                </a:lnTo>
                <a:lnTo>
                  <a:pt x="272" y="2142"/>
                </a:lnTo>
                <a:lnTo>
                  <a:pt x="266" y="2143"/>
                </a:lnTo>
                <a:lnTo>
                  <a:pt x="261" y="2145"/>
                </a:lnTo>
                <a:lnTo>
                  <a:pt x="256" y="2145"/>
                </a:lnTo>
                <a:lnTo>
                  <a:pt x="250" y="2143"/>
                </a:lnTo>
                <a:lnTo>
                  <a:pt x="245" y="2140"/>
                </a:lnTo>
                <a:lnTo>
                  <a:pt x="240" y="2136"/>
                </a:lnTo>
                <a:lnTo>
                  <a:pt x="234" y="2129"/>
                </a:lnTo>
                <a:lnTo>
                  <a:pt x="227" y="2129"/>
                </a:lnTo>
                <a:lnTo>
                  <a:pt x="224" y="2128"/>
                </a:lnTo>
                <a:lnTo>
                  <a:pt x="219" y="2126"/>
                </a:lnTo>
                <a:lnTo>
                  <a:pt x="215" y="2122"/>
                </a:lnTo>
                <a:lnTo>
                  <a:pt x="212" y="2120"/>
                </a:lnTo>
                <a:lnTo>
                  <a:pt x="208" y="2119"/>
                </a:lnTo>
                <a:lnTo>
                  <a:pt x="203" y="2117"/>
                </a:lnTo>
                <a:lnTo>
                  <a:pt x="197" y="2117"/>
                </a:lnTo>
                <a:lnTo>
                  <a:pt x="192" y="2113"/>
                </a:lnTo>
                <a:lnTo>
                  <a:pt x="187" y="2112"/>
                </a:lnTo>
                <a:lnTo>
                  <a:pt x="180" y="2112"/>
                </a:lnTo>
                <a:lnTo>
                  <a:pt x="173" y="2110"/>
                </a:lnTo>
                <a:lnTo>
                  <a:pt x="164" y="2110"/>
                </a:lnTo>
                <a:lnTo>
                  <a:pt x="157" y="2112"/>
                </a:lnTo>
                <a:lnTo>
                  <a:pt x="151" y="2112"/>
                </a:lnTo>
                <a:lnTo>
                  <a:pt x="148" y="2112"/>
                </a:lnTo>
                <a:lnTo>
                  <a:pt x="144" y="2110"/>
                </a:lnTo>
                <a:lnTo>
                  <a:pt x="141" y="2108"/>
                </a:lnTo>
                <a:lnTo>
                  <a:pt x="136" y="2106"/>
                </a:lnTo>
                <a:lnTo>
                  <a:pt x="132" y="2103"/>
                </a:lnTo>
                <a:lnTo>
                  <a:pt x="127" y="2099"/>
                </a:lnTo>
                <a:lnTo>
                  <a:pt x="121" y="2097"/>
                </a:lnTo>
                <a:lnTo>
                  <a:pt x="116" y="2096"/>
                </a:lnTo>
                <a:lnTo>
                  <a:pt x="109" y="2094"/>
                </a:lnTo>
                <a:lnTo>
                  <a:pt x="107" y="2108"/>
                </a:lnTo>
                <a:lnTo>
                  <a:pt x="143" y="2119"/>
                </a:lnTo>
                <a:lnTo>
                  <a:pt x="176" y="2129"/>
                </a:lnTo>
                <a:lnTo>
                  <a:pt x="208" y="2138"/>
                </a:lnTo>
                <a:lnTo>
                  <a:pt x="238" y="2145"/>
                </a:lnTo>
                <a:lnTo>
                  <a:pt x="266" y="2154"/>
                </a:lnTo>
                <a:lnTo>
                  <a:pt x="295" y="2161"/>
                </a:lnTo>
                <a:lnTo>
                  <a:pt x="321" y="2168"/>
                </a:lnTo>
                <a:lnTo>
                  <a:pt x="348" y="2175"/>
                </a:lnTo>
                <a:lnTo>
                  <a:pt x="2405" y="2177"/>
                </a:lnTo>
                <a:lnTo>
                  <a:pt x="2442" y="2166"/>
                </a:lnTo>
                <a:lnTo>
                  <a:pt x="2474" y="2158"/>
                </a:lnTo>
                <a:lnTo>
                  <a:pt x="2504" y="2149"/>
                </a:lnTo>
                <a:lnTo>
                  <a:pt x="2532" y="2142"/>
                </a:lnTo>
                <a:lnTo>
                  <a:pt x="2559" y="2135"/>
                </a:lnTo>
                <a:lnTo>
                  <a:pt x="2585" y="2126"/>
                </a:lnTo>
                <a:lnTo>
                  <a:pt x="2613" y="2119"/>
                </a:lnTo>
                <a:lnTo>
                  <a:pt x="2645" y="2108"/>
                </a:lnTo>
                <a:close/>
                <a:moveTo>
                  <a:pt x="1958" y="921"/>
                </a:moveTo>
                <a:lnTo>
                  <a:pt x="1956" y="936"/>
                </a:lnTo>
                <a:lnTo>
                  <a:pt x="1951" y="954"/>
                </a:lnTo>
                <a:lnTo>
                  <a:pt x="1944" y="972"/>
                </a:lnTo>
                <a:lnTo>
                  <a:pt x="1935" y="989"/>
                </a:lnTo>
                <a:lnTo>
                  <a:pt x="1923" y="1007"/>
                </a:lnTo>
                <a:lnTo>
                  <a:pt x="1911" y="1019"/>
                </a:lnTo>
                <a:lnTo>
                  <a:pt x="1903" y="1025"/>
                </a:lnTo>
                <a:lnTo>
                  <a:pt x="1896" y="1028"/>
                </a:lnTo>
                <a:lnTo>
                  <a:pt x="1888" y="1032"/>
                </a:lnTo>
                <a:lnTo>
                  <a:pt x="1880" y="1032"/>
                </a:lnTo>
                <a:lnTo>
                  <a:pt x="1879" y="1039"/>
                </a:lnTo>
                <a:lnTo>
                  <a:pt x="1877" y="1046"/>
                </a:lnTo>
                <a:lnTo>
                  <a:pt x="1873" y="1053"/>
                </a:lnTo>
                <a:lnTo>
                  <a:pt x="1870" y="1060"/>
                </a:lnTo>
                <a:lnTo>
                  <a:pt x="1859" y="1073"/>
                </a:lnTo>
                <a:lnTo>
                  <a:pt x="1847" y="1085"/>
                </a:lnTo>
                <a:lnTo>
                  <a:pt x="1835" y="1097"/>
                </a:lnTo>
                <a:lnTo>
                  <a:pt x="1820" y="1108"/>
                </a:lnTo>
                <a:lnTo>
                  <a:pt x="1810" y="1117"/>
                </a:lnTo>
                <a:lnTo>
                  <a:pt x="1801" y="1126"/>
                </a:lnTo>
                <a:lnTo>
                  <a:pt x="1801" y="1163"/>
                </a:lnTo>
                <a:lnTo>
                  <a:pt x="1819" y="1180"/>
                </a:lnTo>
                <a:lnTo>
                  <a:pt x="1819" y="1191"/>
                </a:lnTo>
                <a:lnTo>
                  <a:pt x="1817" y="1198"/>
                </a:lnTo>
                <a:lnTo>
                  <a:pt x="1817" y="1205"/>
                </a:lnTo>
                <a:lnTo>
                  <a:pt x="1815" y="1212"/>
                </a:lnTo>
                <a:lnTo>
                  <a:pt x="1815" y="1217"/>
                </a:lnTo>
                <a:lnTo>
                  <a:pt x="1815" y="1224"/>
                </a:lnTo>
                <a:lnTo>
                  <a:pt x="1817" y="1230"/>
                </a:lnTo>
                <a:lnTo>
                  <a:pt x="1819" y="1237"/>
                </a:lnTo>
                <a:lnTo>
                  <a:pt x="1815" y="1240"/>
                </a:lnTo>
                <a:lnTo>
                  <a:pt x="1813" y="1246"/>
                </a:lnTo>
                <a:lnTo>
                  <a:pt x="1812" y="1249"/>
                </a:lnTo>
                <a:lnTo>
                  <a:pt x="1810" y="1255"/>
                </a:lnTo>
                <a:lnTo>
                  <a:pt x="1808" y="1260"/>
                </a:lnTo>
                <a:lnTo>
                  <a:pt x="1806" y="1265"/>
                </a:lnTo>
                <a:lnTo>
                  <a:pt x="1805" y="1270"/>
                </a:lnTo>
                <a:lnTo>
                  <a:pt x="1801" y="1274"/>
                </a:lnTo>
                <a:lnTo>
                  <a:pt x="1792" y="1283"/>
                </a:lnTo>
                <a:lnTo>
                  <a:pt x="1776" y="1283"/>
                </a:lnTo>
                <a:lnTo>
                  <a:pt x="1767" y="1292"/>
                </a:lnTo>
                <a:lnTo>
                  <a:pt x="1764" y="1297"/>
                </a:lnTo>
                <a:lnTo>
                  <a:pt x="1762" y="1302"/>
                </a:lnTo>
                <a:lnTo>
                  <a:pt x="1762" y="1308"/>
                </a:lnTo>
                <a:lnTo>
                  <a:pt x="1760" y="1313"/>
                </a:lnTo>
                <a:lnTo>
                  <a:pt x="1759" y="1318"/>
                </a:lnTo>
                <a:lnTo>
                  <a:pt x="1755" y="1322"/>
                </a:lnTo>
                <a:lnTo>
                  <a:pt x="1748" y="1322"/>
                </a:lnTo>
                <a:lnTo>
                  <a:pt x="1741" y="1320"/>
                </a:lnTo>
                <a:lnTo>
                  <a:pt x="1741" y="1327"/>
                </a:lnTo>
                <a:lnTo>
                  <a:pt x="1741" y="1332"/>
                </a:lnTo>
                <a:lnTo>
                  <a:pt x="1743" y="1338"/>
                </a:lnTo>
                <a:lnTo>
                  <a:pt x="1744" y="1343"/>
                </a:lnTo>
                <a:lnTo>
                  <a:pt x="1746" y="1348"/>
                </a:lnTo>
                <a:lnTo>
                  <a:pt x="1748" y="1355"/>
                </a:lnTo>
                <a:lnTo>
                  <a:pt x="1748" y="1361"/>
                </a:lnTo>
                <a:lnTo>
                  <a:pt x="1750" y="1368"/>
                </a:lnTo>
                <a:lnTo>
                  <a:pt x="1746" y="1371"/>
                </a:lnTo>
                <a:lnTo>
                  <a:pt x="1743" y="1373"/>
                </a:lnTo>
                <a:lnTo>
                  <a:pt x="1739" y="1376"/>
                </a:lnTo>
                <a:lnTo>
                  <a:pt x="1734" y="1380"/>
                </a:lnTo>
                <a:lnTo>
                  <a:pt x="1730" y="1382"/>
                </a:lnTo>
                <a:lnTo>
                  <a:pt x="1725" y="1384"/>
                </a:lnTo>
                <a:lnTo>
                  <a:pt x="1720" y="1385"/>
                </a:lnTo>
                <a:lnTo>
                  <a:pt x="1714" y="1385"/>
                </a:lnTo>
                <a:lnTo>
                  <a:pt x="1714" y="1389"/>
                </a:lnTo>
                <a:lnTo>
                  <a:pt x="1713" y="1394"/>
                </a:lnTo>
                <a:lnTo>
                  <a:pt x="1713" y="1398"/>
                </a:lnTo>
                <a:lnTo>
                  <a:pt x="1711" y="1401"/>
                </a:lnTo>
                <a:lnTo>
                  <a:pt x="1711" y="1405"/>
                </a:lnTo>
                <a:lnTo>
                  <a:pt x="1711" y="1407"/>
                </a:lnTo>
                <a:lnTo>
                  <a:pt x="1713" y="1407"/>
                </a:lnTo>
                <a:lnTo>
                  <a:pt x="1714" y="1405"/>
                </a:lnTo>
                <a:lnTo>
                  <a:pt x="1714" y="1422"/>
                </a:lnTo>
                <a:lnTo>
                  <a:pt x="1707" y="1429"/>
                </a:lnTo>
                <a:lnTo>
                  <a:pt x="1697" y="1435"/>
                </a:lnTo>
                <a:lnTo>
                  <a:pt x="1688" y="1442"/>
                </a:lnTo>
                <a:lnTo>
                  <a:pt x="1677" y="1449"/>
                </a:lnTo>
                <a:lnTo>
                  <a:pt x="1669" y="1456"/>
                </a:lnTo>
                <a:lnTo>
                  <a:pt x="1660" y="1465"/>
                </a:lnTo>
                <a:lnTo>
                  <a:pt x="1658" y="1470"/>
                </a:lnTo>
                <a:lnTo>
                  <a:pt x="1656" y="1475"/>
                </a:lnTo>
                <a:lnTo>
                  <a:pt x="1654" y="1481"/>
                </a:lnTo>
                <a:lnTo>
                  <a:pt x="1653" y="1488"/>
                </a:lnTo>
                <a:lnTo>
                  <a:pt x="1635" y="1491"/>
                </a:lnTo>
                <a:lnTo>
                  <a:pt x="1617" y="1495"/>
                </a:lnTo>
                <a:lnTo>
                  <a:pt x="1600" y="1498"/>
                </a:lnTo>
                <a:lnTo>
                  <a:pt x="1584" y="1500"/>
                </a:lnTo>
                <a:lnTo>
                  <a:pt x="1568" y="1502"/>
                </a:lnTo>
                <a:lnTo>
                  <a:pt x="1550" y="1504"/>
                </a:lnTo>
                <a:lnTo>
                  <a:pt x="1533" y="1505"/>
                </a:lnTo>
                <a:lnTo>
                  <a:pt x="1513" y="1505"/>
                </a:lnTo>
                <a:lnTo>
                  <a:pt x="1504" y="1495"/>
                </a:lnTo>
                <a:lnTo>
                  <a:pt x="1497" y="1482"/>
                </a:lnTo>
                <a:lnTo>
                  <a:pt x="1490" y="1468"/>
                </a:lnTo>
                <a:lnTo>
                  <a:pt x="1483" y="1454"/>
                </a:lnTo>
                <a:lnTo>
                  <a:pt x="1478" y="1442"/>
                </a:lnTo>
                <a:lnTo>
                  <a:pt x="1471" y="1428"/>
                </a:lnTo>
                <a:lnTo>
                  <a:pt x="1462" y="1415"/>
                </a:lnTo>
                <a:lnTo>
                  <a:pt x="1453" y="1405"/>
                </a:lnTo>
                <a:lnTo>
                  <a:pt x="1453" y="1401"/>
                </a:lnTo>
                <a:lnTo>
                  <a:pt x="1455" y="1398"/>
                </a:lnTo>
                <a:lnTo>
                  <a:pt x="1455" y="1394"/>
                </a:lnTo>
                <a:lnTo>
                  <a:pt x="1457" y="1391"/>
                </a:lnTo>
                <a:lnTo>
                  <a:pt x="1458" y="1387"/>
                </a:lnTo>
                <a:lnTo>
                  <a:pt x="1460" y="1384"/>
                </a:lnTo>
                <a:lnTo>
                  <a:pt x="1462" y="1380"/>
                </a:lnTo>
                <a:lnTo>
                  <a:pt x="1462" y="1376"/>
                </a:lnTo>
                <a:lnTo>
                  <a:pt x="1458" y="1368"/>
                </a:lnTo>
                <a:lnTo>
                  <a:pt x="1457" y="1361"/>
                </a:lnTo>
                <a:lnTo>
                  <a:pt x="1455" y="1352"/>
                </a:lnTo>
                <a:lnTo>
                  <a:pt x="1453" y="1343"/>
                </a:lnTo>
                <a:lnTo>
                  <a:pt x="1453" y="1334"/>
                </a:lnTo>
                <a:lnTo>
                  <a:pt x="1453" y="1325"/>
                </a:lnTo>
                <a:lnTo>
                  <a:pt x="1453" y="1318"/>
                </a:lnTo>
                <a:lnTo>
                  <a:pt x="1453" y="1311"/>
                </a:lnTo>
                <a:lnTo>
                  <a:pt x="1448" y="1308"/>
                </a:lnTo>
                <a:lnTo>
                  <a:pt x="1442" y="1304"/>
                </a:lnTo>
                <a:lnTo>
                  <a:pt x="1439" y="1300"/>
                </a:lnTo>
                <a:lnTo>
                  <a:pt x="1437" y="1295"/>
                </a:lnTo>
                <a:lnTo>
                  <a:pt x="1434" y="1292"/>
                </a:lnTo>
                <a:lnTo>
                  <a:pt x="1432" y="1286"/>
                </a:lnTo>
                <a:lnTo>
                  <a:pt x="1430" y="1281"/>
                </a:lnTo>
                <a:lnTo>
                  <a:pt x="1427" y="1274"/>
                </a:lnTo>
                <a:lnTo>
                  <a:pt x="1428" y="1269"/>
                </a:lnTo>
                <a:lnTo>
                  <a:pt x="1430" y="1263"/>
                </a:lnTo>
                <a:lnTo>
                  <a:pt x="1434" y="1258"/>
                </a:lnTo>
                <a:lnTo>
                  <a:pt x="1437" y="1251"/>
                </a:lnTo>
                <a:lnTo>
                  <a:pt x="1441" y="1244"/>
                </a:lnTo>
                <a:lnTo>
                  <a:pt x="1446" y="1237"/>
                </a:lnTo>
                <a:lnTo>
                  <a:pt x="1450" y="1232"/>
                </a:lnTo>
                <a:lnTo>
                  <a:pt x="1453" y="1228"/>
                </a:lnTo>
                <a:lnTo>
                  <a:pt x="1453" y="1171"/>
                </a:lnTo>
                <a:lnTo>
                  <a:pt x="1427" y="1143"/>
                </a:lnTo>
                <a:lnTo>
                  <a:pt x="1427" y="1106"/>
                </a:lnTo>
                <a:lnTo>
                  <a:pt x="1420" y="1095"/>
                </a:lnTo>
                <a:lnTo>
                  <a:pt x="1412" y="1085"/>
                </a:lnTo>
                <a:lnTo>
                  <a:pt x="1411" y="1074"/>
                </a:lnTo>
                <a:lnTo>
                  <a:pt x="1409" y="1064"/>
                </a:lnTo>
                <a:lnTo>
                  <a:pt x="1407" y="1051"/>
                </a:lnTo>
                <a:lnTo>
                  <a:pt x="1409" y="1039"/>
                </a:lnTo>
                <a:lnTo>
                  <a:pt x="1409" y="1027"/>
                </a:lnTo>
                <a:lnTo>
                  <a:pt x="1409" y="1014"/>
                </a:lnTo>
                <a:lnTo>
                  <a:pt x="1398" y="1004"/>
                </a:lnTo>
                <a:lnTo>
                  <a:pt x="1386" y="997"/>
                </a:lnTo>
                <a:lnTo>
                  <a:pt x="1372" y="991"/>
                </a:lnTo>
                <a:lnTo>
                  <a:pt x="1356" y="989"/>
                </a:lnTo>
                <a:lnTo>
                  <a:pt x="1340" y="986"/>
                </a:lnTo>
                <a:lnTo>
                  <a:pt x="1326" y="986"/>
                </a:lnTo>
                <a:lnTo>
                  <a:pt x="1310" y="986"/>
                </a:lnTo>
                <a:lnTo>
                  <a:pt x="1296" y="986"/>
                </a:lnTo>
                <a:lnTo>
                  <a:pt x="1278" y="1004"/>
                </a:lnTo>
                <a:lnTo>
                  <a:pt x="1269" y="1004"/>
                </a:lnTo>
                <a:lnTo>
                  <a:pt x="1257" y="1002"/>
                </a:lnTo>
                <a:lnTo>
                  <a:pt x="1246" y="998"/>
                </a:lnTo>
                <a:lnTo>
                  <a:pt x="1236" y="995"/>
                </a:lnTo>
                <a:lnTo>
                  <a:pt x="1223" y="991"/>
                </a:lnTo>
                <a:lnTo>
                  <a:pt x="1213" y="988"/>
                </a:lnTo>
                <a:lnTo>
                  <a:pt x="1202" y="986"/>
                </a:lnTo>
                <a:lnTo>
                  <a:pt x="1192" y="986"/>
                </a:lnTo>
                <a:lnTo>
                  <a:pt x="1174" y="1004"/>
                </a:lnTo>
                <a:lnTo>
                  <a:pt x="1158" y="995"/>
                </a:lnTo>
                <a:lnTo>
                  <a:pt x="1142" y="984"/>
                </a:lnTo>
                <a:lnTo>
                  <a:pt x="1126" y="970"/>
                </a:lnTo>
                <a:lnTo>
                  <a:pt x="1110" y="956"/>
                </a:lnTo>
                <a:lnTo>
                  <a:pt x="1095" y="940"/>
                </a:lnTo>
                <a:lnTo>
                  <a:pt x="1080" y="924"/>
                </a:lnTo>
                <a:lnTo>
                  <a:pt x="1066" y="908"/>
                </a:lnTo>
                <a:lnTo>
                  <a:pt x="1052" y="894"/>
                </a:lnTo>
                <a:lnTo>
                  <a:pt x="1056" y="887"/>
                </a:lnTo>
                <a:lnTo>
                  <a:pt x="1057" y="882"/>
                </a:lnTo>
                <a:lnTo>
                  <a:pt x="1057" y="878"/>
                </a:lnTo>
                <a:lnTo>
                  <a:pt x="1059" y="875"/>
                </a:lnTo>
                <a:lnTo>
                  <a:pt x="1057" y="871"/>
                </a:lnTo>
                <a:lnTo>
                  <a:pt x="1057" y="868"/>
                </a:lnTo>
                <a:lnTo>
                  <a:pt x="1056" y="862"/>
                </a:lnTo>
                <a:lnTo>
                  <a:pt x="1052" y="857"/>
                </a:lnTo>
                <a:lnTo>
                  <a:pt x="1056" y="848"/>
                </a:lnTo>
                <a:lnTo>
                  <a:pt x="1057" y="841"/>
                </a:lnTo>
                <a:lnTo>
                  <a:pt x="1059" y="832"/>
                </a:lnTo>
                <a:lnTo>
                  <a:pt x="1059" y="823"/>
                </a:lnTo>
                <a:lnTo>
                  <a:pt x="1061" y="814"/>
                </a:lnTo>
                <a:lnTo>
                  <a:pt x="1061" y="806"/>
                </a:lnTo>
                <a:lnTo>
                  <a:pt x="1061" y="799"/>
                </a:lnTo>
                <a:lnTo>
                  <a:pt x="1061" y="792"/>
                </a:lnTo>
                <a:lnTo>
                  <a:pt x="1043" y="774"/>
                </a:lnTo>
                <a:lnTo>
                  <a:pt x="1201" y="604"/>
                </a:lnTo>
                <a:lnTo>
                  <a:pt x="1204" y="606"/>
                </a:lnTo>
                <a:lnTo>
                  <a:pt x="1211" y="606"/>
                </a:lnTo>
                <a:lnTo>
                  <a:pt x="1216" y="606"/>
                </a:lnTo>
                <a:lnTo>
                  <a:pt x="1223" y="608"/>
                </a:lnTo>
                <a:lnTo>
                  <a:pt x="1229" y="606"/>
                </a:lnTo>
                <a:lnTo>
                  <a:pt x="1231" y="604"/>
                </a:lnTo>
                <a:lnTo>
                  <a:pt x="1231" y="601"/>
                </a:lnTo>
                <a:lnTo>
                  <a:pt x="1227" y="595"/>
                </a:lnTo>
                <a:lnTo>
                  <a:pt x="1232" y="595"/>
                </a:lnTo>
                <a:lnTo>
                  <a:pt x="1243" y="595"/>
                </a:lnTo>
                <a:lnTo>
                  <a:pt x="1255" y="595"/>
                </a:lnTo>
                <a:lnTo>
                  <a:pt x="1271" y="594"/>
                </a:lnTo>
                <a:lnTo>
                  <a:pt x="1287" y="594"/>
                </a:lnTo>
                <a:lnTo>
                  <a:pt x="1301" y="592"/>
                </a:lnTo>
                <a:lnTo>
                  <a:pt x="1314" y="590"/>
                </a:lnTo>
                <a:lnTo>
                  <a:pt x="1322" y="587"/>
                </a:lnTo>
                <a:lnTo>
                  <a:pt x="1333" y="588"/>
                </a:lnTo>
                <a:lnTo>
                  <a:pt x="1344" y="590"/>
                </a:lnTo>
                <a:lnTo>
                  <a:pt x="1354" y="590"/>
                </a:lnTo>
                <a:lnTo>
                  <a:pt x="1365" y="590"/>
                </a:lnTo>
                <a:lnTo>
                  <a:pt x="1377" y="588"/>
                </a:lnTo>
                <a:lnTo>
                  <a:pt x="1388" y="588"/>
                </a:lnTo>
                <a:lnTo>
                  <a:pt x="1398" y="587"/>
                </a:lnTo>
                <a:lnTo>
                  <a:pt x="1409" y="587"/>
                </a:lnTo>
                <a:lnTo>
                  <a:pt x="1416" y="599"/>
                </a:lnTo>
                <a:lnTo>
                  <a:pt x="1425" y="610"/>
                </a:lnTo>
                <a:lnTo>
                  <a:pt x="1432" y="618"/>
                </a:lnTo>
                <a:lnTo>
                  <a:pt x="1441" y="627"/>
                </a:lnTo>
                <a:lnTo>
                  <a:pt x="1450" y="634"/>
                </a:lnTo>
                <a:lnTo>
                  <a:pt x="1460" y="643"/>
                </a:lnTo>
                <a:lnTo>
                  <a:pt x="1469" y="650"/>
                </a:lnTo>
                <a:lnTo>
                  <a:pt x="1480" y="661"/>
                </a:lnTo>
                <a:lnTo>
                  <a:pt x="1513" y="661"/>
                </a:lnTo>
                <a:lnTo>
                  <a:pt x="1515" y="657"/>
                </a:lnTo>
                <a:lnTo>
                  <a:pt x="1515" y="654"/>
                </a:lnTo>
                <a:lnTo>
                  <a:pt x="1517" y="650"/>
                </a:lnTo>
                <a:lnTo>
                  <a:pt x="1518" y="647"/>
                </a:lnTo>
                <a:lnTo>
                  <a:pt x="1520" y="643"/>
                </a:lnTo>
                <a:lnTo>
                  <a:pt x="1522" y="640"/>
                </a:lnTo>
                <a:lnTo>
                  <a:pt x="1522" y="636"/>
                </a:lnTo>
                <a:lnTo>
                  <a:pt x="1522" y="632"/>
                </a:lnTo>
                <a:lnTo>
                  <a:pt x="1538" y="634"/>
                </a:lnTo>
                <a:lnTo>
                  <a:pt x="1554" y="638"/>
                </a:lnTo>
                <a:lnTo>
                  <a:pt x="1570" y="641"/>
                </a:lnTo>
                <a:lnTo>
                  <a:pt x="1586" y="645"/>
                </a:lnTo>
                <a:lnTo>
                  <a:pt x="1601" y="650"/>
                </a:lnTo>
                <a:lnTo>
                  <a:pt x="1617" y="652"/>
                </a:lnTo>
                <a:lnTo>
                  <a:pt x="1635" y="654"/>
                </a:lnTo>
                <a:lnTo>
                  <a:pt x="1653" y="652"/>
                </a:lnTo>
                <a:lnTo>
                  <a:pt x="1658" y="652"/>
                </a:lnTo>
                <a:lnTo>
                  <a:pt x="1661" y="654"/>
                </a:lnTo>
                <a:lnTo>
                  <a:pt x="1665" y="655"/>
                </a:lnTo>
                <a:lnTo>
                  <a:pt x="1670" y="655"/>
                </a:lnTo>
                <a:lnTo>
                  <a:pt x="1674" y="657"/>
                </a:lnTo>
                <a:lnTo>
                  <a:pt x="1676" y="659"/>
                </a:lnTo>
                <a:lnTo>
                  <a:pt x="1679" y="661"/>
                </a:lnTo>
                <a:lnTo>
                  <a:pt x="1688" y="670"/>
                </a:lnTo>
                <a:lnTo>
                  <a:pt x="1732" y="754"/>
                </a:lnTo>
                <a:lnTo>
                  <a:pt x="1750" y="754"/>
                </a:lnTo>
                <a:lnTo>
                  <a:pt x="1752" y="760"/>
                </a:lnTo>
                <a:lnTo>
                  <a:pt x="1753" y="767"/>
                </a:lnTo>
                <a:lnTo>
                  <a:pt x="1755" y="776"/>
                </a:lnTo>
                <a:lnTo>
                  <a:pt x="1757" y="786"/>
                </a:lnTo>
                <a:lnTo>
                  <a:pt x="1757" y="797"/>
                </a:lnTo>
                <a:lnTo>
                  <a:pt x="1757" y="806"/>
                </a:lnTo>
                <a:lnTo>
                  <a:pt x="1759" y="814"/>
                </a:lnTo>
                <a:lnTo>
                  <a:pt x="1759" y="820"/>
                </a:lnTo>
                <a:lnTo>
                  <a:pt x="1767" y="830"/>
                </a:lnTo>
                <a:lnTo>
                  <a:pt x="1782" y="846"/>
                </a:lnTo>
                <a:lnTo>
                  <a:pt x="1799" y="864"/>
                </a:lnTo>
                <a:lnTo>
                  <a:pt x="1819" y="885"/>
                </a:lnTo>
                <a:lnTo>
                  <a:pt x="1838" y="903"/>
                </a:lnTo>
                <a:lnTo>
                  <a:pt x="1856" y="919"/>
                </a:lnTo>
                <a:lnTo>
                  <a:pt x="1863" y="924"/>
                </a:lnTo>
                <a:lnTo>
                  <a:pt x="1870" y="929"/>
                </a:lnTo>
                <a:lnTo>
                  <a:pt x="1875" y="931"/>
                </a:lnTo>
                <a:lnTo>
                  <a:pt x="1880" y="929"/>
                </a:lnTo>
                <a:lnTo>
                  <a:pt x="1882" y="931"/>
                </a:lnTo>
                <a:lnTo>
                  <a:pt x="1888" y="931"/>
                </a:lnTo>
                <a:lnTo>
                  <a:pt x="1895" y="933"/>
                </a:lnTo>
                <a:lnTo>
                  <a:pt x="1903" y="935"/>
                </a:lnTo>
                <a:lnTo>
                  <a:pt x="1914" y="936"/>
                </a:lnTo>
                <a:lnTo>
                  <a:pt x="1925" y="938"/>
                </a:lnTo>
                <a:lnTo>
                  <a:pt x="1933" y="938"/>
                </a:lnTo>
                <a:lnTo>
                  <a:pt x="1941" y="938"/>
                </a:lnTo>
                <a:lnTo>
                  <a:pt x="1958" y="921"/>
                </a:lnTo>
                <a:lnTo>
                  <a:pt x="1960" y="924"/>
                </a:lnTo>
                <a:lnTo>
                  <a:pt x="1962" y="928"/>
                </a:lnTo>
                <a:lnTo>
                  <a:pt x="1963" y="929"/>
                </a:lnTo>
                <a:lnTo>
                  <a:pt x="1963" y="931"/>
                </a:lnTo>
                <a:lnTo>
                  <a:pt x="1962" y="929"/>
                </a:lnTo>
                <a:lnTo>
                  <a:pt x="1960" y="926"/>
                </a:lnTo>
                <a:lnTo>
                  <a:pt x="1958" y="921"/>
                </a:lnTo>
                <a:close/>
                <a:moveTo>
                  <a:pt x="1888" y="1368"/>
                </a:moveTo>
                <a:lnTo>
                  <a:pt x="1845" y="1368"/>
                </a:lnTo>
                <a:lnTo>
                  <a:pt x="1828" y="1348"/>
                </a:lnTo>
                <a:lnTo>
                  <a:pt x="1845" y="1331"/>
                </a:lnTo>
                <a:lnTo>
                  <a:pt x="1840" y="1327"/>
                </a:lnTo>
                <a:lnTo>
                  <a:pt x="1836" y="1323"/>
                </a:lnTo>
                <a:lnTo>
                  <a:pt x="1835" y="1320"/>
                </a:lnTo>
                <a:lnTo>
                  <a:pt x="1836" y="1315"/>
                </a:lnTo>
                <a:lnTo>
                  <a:pt x="1838" y="1311"/>
                </a:lnTo>
                <a:lnTo>
                  <a:pt x="1842" y="1306"/>
                </a:lnTo>
                <a:lnTo>
                  <a:pt x="1847" y="1300"/>
                </a:lnTo>
                <a:lnTo>
                  <a:pt x="1854" y="1293"/>
                </a:lnTo>
                <a:lnTo>
                  <a:pt x="1852" y="1290"/>
                </a:lnTo>
                <a:lnTo>
                  <a:pt x="1852" y="1286"/>
                </a:lnTo>
                <a:lnTo>
                  <a:pt x="1850" y="1283"/>
                </a:lnTo>
                <a:lnTo>
                  <a:pt x="1849" y="1279"/>
                </a:lnTo>
                <a:lnTo>
                  <a:pt x="1847" y="1276"/>
                </a:lnTo>
                <a:lnTo>
                  <a:pt x="1845" y="1272"/>
                </a:lnTo>
                <a:lnTo>
                  <a:pt x="1845" y="1269"/>
                </a:lnTo>
                <a:lnTo>
                  <a:pt x="1845" y="1265"/>
                </a:lnTo>
                <a:lnTo>
                  <a:pt x="1863" y="1246"/>
                </a:lnTo>
                <a:lnTo>
                  <a:pt x="1896" y="1246"/>
                </a:lnTo>
                <a:lnTo>
                  <a:pt x="1902" y="1239"/>
                </a:lnTo>
                <a:lnTo>
                  <a:pt x="1907" y="1232"/>
                </a:lnTo>
                <a:lnTo>
                  <a:pt x="1911" y="1226"/>
                </a:lnTo>
                <a:lnTo>
                  <a:pt x="1914" y="1219"/>
                </a:lnTo>
                <a:lnTo>
                  <a:pt x="1918" y="1212"/>
                </a:lnTo>
                <a:lnTo>
                  <a:pt x="1921" y="1205"/>
                </a:lnTo>
                <a:lnTo>
                  <a:pt x="1925" y="1198"/>
                </a:lnTo>
                <a:lnTo>
                  <a:pt x="1932" y="1191"/>
                </a:lnTo>
                <a:lnTo>
                  <a:pt x="1932" y="1198"/>
                </a:lnTo>
                <a:lnTo>
                  <a:pt x="1933" y="1207"/>
                </a:lnTo>
                <a:lnTo>
                  <a:pt x="1937" y="1214"/>
                </a:lnTo>
                <a:lnTo>
                  <a:pt x="1941" y="1223"/>
                </a:lnTo>
                <a:lnTo>
                  <a:pt x="1942" y="1230"/>
                </a:lnTo>
                <a:lnTo>
                  <a:pt x="1946" y="1237"/>
                </a:lnTo>
                <a:lnTo>
                  <a:pt x="1948" y="1242"/>
                </a:lnTo>
                <a:lnTo>
                  <a:pt x="1948" y="1246"/>
                </a:lnTo>
                <a:lnTo>
                  <a:pt x="1944" y="1247"/>
                </a:lnTo>
                <a:lnTo>
                  <a:pt x="1942" y="1249"/>
                </a:lnTo>
                <a:lnTo>
                  <a:pt x="1937" y="1255"/>
                </a:lnTo>
                <a:lnTo>
                  <a:pt x="1933" y="1260"/>
                </a:lnTo>
                <a:lnTo>
                  <a:pt x="1926" y="1274"/>
                </a:lnTo>
                <a:lnTo>
                  <a:pt x="1919" y="1292"/>
                </a:lnTo>
                <a:lnTo>
                  <a:pt x="1912" y="1311"/>
                </a:lnTo>
                <a:lnTo>
                  <a:pt x="1905" y="1329"/>
                </a:lnTo>
                <a:lnTo>
                  <a:pt x="1900" y="1345"/>
                </a:lnTo>
                <a:lnTo>
                  <a:pt x="1896" y="1359"/>
                </a:lnTo>
                <a:lnTo>
                  <a:pt x="1893" y="1359"/>
                </a:lnTo>
                <a:lnTo>
                  <a:pt x="1889" y="1359"/>
                </a:lnTo>
                <a:lnTo>
                  <a:pt x="1888" y="1359"/>
                </a:lnTo>
                <a:lnTo>
                  <a:pt x="1886" y="1359"/>
                </a:lnTo>
                <a:lnTo>
                  <a:pt x="1884" y="1361"/>
                </a:lnTo>
                <a:lnTo>
                  <a:pt x="1884" y="1362"/>
                </a:lnTo>
                <a:lnTo>
                  <a:pt x="1886" y="1364"/>
                </a:lnTo>
                <a:lnTo>
                  <a:pt x="1888" y="1368"/>
                </a:lnTo>
                <a:close/>
                <a:moveTo>
                  <a:pt x="2855" y="373"/>
                </a:moveTo>
                <a:lnTo>
                  <a:pt x="2855" y="385"/>
                </a:lnTo>
                <a:lnTo>
                  <a:pt x="2857" y="394"/>
                </a:lnTo>
                <a:lnTo>
                  <a:pt x="2861" y="403"/>
                </a:lnTo>
                <a:lnTo>
                  <a:pt x="2862" y="410"/>
                </a:lnTo>
                <a:lnTo>
                  <a:pt x="2866" y="417"/>
                </a:lnTo>
                <a:lnTo>
                  <a:pt x="2869" y="424"/>
                </a:lnTo>
                <a:lnTo>
                  <a:pt x="2871" y="433"/>
                </a:lnTo>
                <a:lnTo>
                  <a:pt x="2871" y="445"/>
                </a:lnTo>
                <a:lnTo>
                  <a:pt x="2875" y="447"/>
                </a:lnTo>
                <a:lnTo>
                  <a:pt x="2878" y="447"/>
                </a:lnTo>
                <a:lnTo>
                  <a:pt x="2882" y="449"/>
                </a:lnTo>
                <a:lnTo>
                  <a:pt x="2885" y="450"/>
                </a:lnTo>
                <a:lnTo>
                  <a:pt x="2887" y="452"/>
                </a:lnTo>
                <a:lnTo>
                  <a:pt x="2891" y="454"/>
                </a:lnTo>
                <a:lnTo>
                  <a:pt x="2894" y="456"/>
                </a:lnTo>
                <a:lnTo>
                  <a:pt x="2898" y="456"/>
                </a:lnTo>
                <a:lnTo>
                  <a:pt x="2900" y="463"/>
                </a:lnTo>
                <a:lnTo>
                  <a:pt x="2901" y="470"/>
                </a:lnTo>
                <a:lnTo>
                  <a:pt x="2905" y="475"/>
                </a:lnTo>
                <a:lnTo>
                  <a:pt x="2908" y="481"/>
                </a:lnTo>
                <a:lnTo>
                  <a:pt x="2914" y="486"/>
                </a:lnTo>
                <a:lnTo>
                  <a:pt x="2919" y="489"/>
                </a:lnTo>
                <a:lnTo>
                  <a:pt x="2926" y="493"/>
                </a:lnTo>
                <a:lnTo>
                  <a:pt x="2933" y="493"/>
                </a:lnTo>
                <a:lnTo>
                  <a:pt x="2926" y="486"/>
                </a:lnTo>
                <a:lnTo>
                  <a:pt x="2921" y="479"/>
                </a:lnTo>
                <a:lnTo>
                  <a:pt x="2917" y="472"/>
                </a:lnTo>
                <a:lnTo>
                  <a:pt x="2914" y="465"/>
                </a:lnTo>
                <a:lnTo>
                  <a:pt x="2912" y="458"/>
                </a:lnTo>
                <a:lnTo>
                  <a:pt x="2912" y="450"/>
                </a:lnTo>
                <a:lnTo>
                  <a:pt x="2912" y="443"/>
                </a:lnTo>
                <a:lnTo>
                  <a:pt x="2915" y="436"/>
                </a:lnTo>
                <a:lnTo>
                  <a:pt x="2905" y="433"/>
                </a:lnTo>
                <a:lnTo>
                  <a:pt x="2896" y="427"/>
                </a:lnTo>
                <a:lnTo>
                  <a:pt x="2887" y="420"/>
                </a:lnTo>
                <a:lnTo>
                  <a:pt x="2878" y="412"/>
                </a:lnTo>
                <a:lnTo>
                  <a:pt x="2869" y="403"/>
                </a:lnTo>
                <a:lnTo>
                  <a:pt x="2864" y="392"/>
                </a:lnTo>
                <a:lnTo>
                  <a:pt x="2859" y="382"/>
                </a:lnTo>
                <a:lnTo>
                  <a:pt x="2855" y="373"/>
                </a:lnTo>
                <a:close/>
                <a:moveTo>
                  <a:pt x="2960" y="521"/>
                </a:moveTo>
                <a:lnTo>
                  <a:pt x="2963" y="519"/>
                </a:lnTo>
                <a:lnTo>
                  <a:pt x="2967" y="519"/>
                </a:lnTo>
                <a:lnTo>
                  <a:pt x="2972" y="518"/>
                </a:lnTo>
                <a:lnTo>
                  <a:pt x="2975" y="516"/>
                </a:lnTo>
                <a:lnTo>
                  <a:pt x="2981" y="514"/>
                </a:lnTo>
                <a:lnTo>
                  <a:pt x="2986" y="512"/>
                </a:lnTo>
                <a:lnTo>
                  <a:pt x="2990" y="512"/>
                </a:lnTo>
                <a:lnTo>
                  <a:pt x="2993" y="511"/>
                </a:lnTo>
                <a:lnTo>
                  <a:pt x="2990" y="511"/>
                </a:lnTo>
                <a:lnTo>
                  <a:pt x="2984" y="509"/>
                </a:lnTo>
                <a:lnTo>
                  <a:pt x="2979" y="505"/>
                </a:lnTo>
                <a:lnTo>
                  <a:pt x="2972" y="502"/>
                </a:lnTo>
                <a:lnTo>
                  <a:pt x="2965" y="496"/>
                </a:lnTo>
                <a:lnTo>
                  <a:pt x="2960" y="491"/>
                </a:lnTo>
                <a:lnTo>
                  <a:pt x="2954" y="488"/>
                </a:lnTo>
                <a:lnTo>
                  <a:pt x="2951" y="484"/>
                </a:lnTo>
                <a:lnTo>
                  <a:pt x="2933" y="502"/>
                </a:lnTo>
                <a:lnTo>
                  <a:pt x="2933" y="507"/>
                </a:lnTo>
                <a:lnTo>
                  <a:pt x="2935" y="512"/>
                </a:lnTo>
                <a:lnTo>
                  <a:pt x="2937" y="518"/>
                </a:lnTo>
                <a:lnTo>
                  <a:pt x="2938" y="525"/>
                </a:lnTo>
                <a:lnTo>
                  <a:pt x="2940" y="532"/>
                </a:lnTo>
                <a:lnTo>
                  <a:pt x="2940" y="539"/>
                </a:lnTo>
                <a:lnTo>
                  <a:pt x="2942" y="544"/>
                </a:lnTo>
                <a:lnTo>
                  <a:pt x="2942" y="548"/>
                </a:lnTo>
                <a:lnTo>
                  <a:pt x="2960" y="548"/>
                </a:lnTo>
                <a:lnTo>
                  <a:pt x="2960" y="604"/>
                </a:lnTo>
                <a:lnTo>
                  <a:pt x="2956" y="604"/>
                </a:lnTo>
                <a:lnTo>
                  <a:pt x="2951" y="606"/>
                </a:lnTo>
                <a:lnTo>
                  <a:pt x="2947" y="606"/>
                </a:lnTo>
                <a:lnTo>
                  <a:pt x="2944" y="608"/>
                </a:lnTo>
                <a:lnTo>
                  <a:pt x="2940" y="610"/>
                </a:lnTo>
                <a:lnTo>
                  <a:pt x="2937" y="611"/>
                </a:lnTo>
                <a:lnTo>
                  <a:pt x="2935" y="613"/>
                </a:lnTo>
                <a:lnTo>
                  <a:pt x="2933" y="613"/>
                </a:lnTo>
                <a:lnTo>
                  <a:pt x="2933" y="631"/>
                </a:lnTo>
                <a:lnTo>
                  <a:pt x="2930" y="632"/>
                </a:lnTo>
                <a:lnTo>
                  <a:pt x="2926" y="632"/>
                </a:lnTo>
                <a:lnTo>
                  <a:pt x="2921" y="634"/>
                </a:lnTo>
                <a:lnTo>
                  <a:pt x="2915" y="638"/>
                </a:lnTo>
                <a:lnTo>
                  <a:pt x="2912" y="640"/>
                </a:lnTo>
                <a:lnTo>
                  <a:pt x="2907" y="643"/>
                </a:lnTo>
                <a:lnTo>
                  <a:pt x="2903" y="647"/>
                </a:lnTo>
                <a:lnTo>
                  <a:pt x="2900" y="650"/>
                </a:lnTo>
                <a:lnTo>
                  <a:pt x="2926" y="678"/>
                </a:lnTo>
                <a:lnTo>
                  <a:pt x="2926" y="650"/>
                </a:lnTo>
                <a:lnTo>
                  <a:pt x="2933" y="647"/>
                </a:lnTo>
                <a:lnTo>
                  <a:pt x="2942" y="643"/>
                </a:lnTo>
                <a:lnTo>
                  <a:pt x="2952" y="640"/>
                </a:lnTo>
                <a:lnTo>
                  <a:pt x="2965" y="638"/>
                </a:lnTo>
                <a:lnTo>
                  <a:pt x="2977" y="634"/>
                </a:lnTo>
                <a:lnTo>
                  <a:pt x="2990" y="632"/>
                </a:lnTo>
                <a:lnTo>
                  <a:pt x="3000" y="632"/>
                </a:lnTo>
                <a:lnTo>
                  <a:pt x="3011" y="631"/>
                </a:lnTo>
                <a:lnTo>
                  <a:pt x="3011" y="625"/>
                </a:lnTo>
                <a:lnTo>
                  <a:pt x="3009" y="618"/>
                </a:lnTo>
                <a:lnTo>
                  <a:pt x="3005" y="611"/>
                </a:lnTo>
                <a:lnTo>
                  <a:pt x="3002" y="604"/>
                </a:lnTo>
                <a:lnTo>
                  <a:pt x="2997" y="599"/>
                </a:lnTo>
                <a:lnTo>
                  <a:pt x="2993" y="594"/>
                </a:lnTo>
                <a:lnTo>
                  <a:pt x="2988" y="588"/>
                </a:lnTo>
                <a:lnTo>
                  <a:pt x="2984" y="585"/>
                </a:lnTo>
                <a:lnTo>
                  <a:pt x="3002" y="567"/>
                </a:lnTo>
                <a:lnTo>
                  <a:pt x="2960" y="521"/>
                </a:lnTo>
                <a:close/>
                <a:moveTo>
                  <a:pt x="1278" y="325"/>
                </a:moveTo>
                <a:lnTo>
                  <a:pt x="1275" y="327"/>
                </a:lnTo>
                <a:lnTo>
                  <a:pt x="1271" y="327"/>
                </a:lnTo>
                <a:lnTo>
                  <a:pt x="1266" y="329"/>
                </a:lnTo>
                <a:lnTo>
                  <a:pt x="1261" y="330"/>
                </a:lnTo>
                <a:lnTo>
                  <a:pt x="1257" y="332"/>
                </a:lnTo>
                <a:lnTo>
                  <a:pt x="1252" y="334"/>
                </a:lnTo>
                <a:lnTo>
                  <a:pt x="1248" y="334"/>
                </a:lnTo>
                <a:lnTo>
                  <a:pt x="1245" y="334"/>
                </a:lnTo>
                <a:lnTo>
                  <a:pt x="1245" y="341"/>
                </a:lnTo>
                <a:lnTo>
                  <a:pt x="1246" y="348"/>
                </a:lnTo>
                <a:lnTo>
                  <a:pt x="1250" y="355"/>
                </a:lnTo>
                <a:lnTo>
                  <a:pt x="1254" y="362"/>
                </a:lnTo>
                <a:lnTo>
                  <a:pt x="1259" y="367"/>
                </a:lnTo>
                <a:lnTo>
                  <a:pt x="1262" y="373"/>
                </a:lnTo>
                <a:lnTo>
                  <a:pt x="1266" y="376"/>
                </a:lnTo>
                <a:lnTo>
                  <a:pt x="1269" y="380"/>
                </a:lnTo>
                <a:lnTo>
                  <a:pt x="1245" y="410"/>
                </a:lnTo>
                <a:lnTo>
                  <a:pt x="1246" y="415"/>
                </a:lnTo>
                <a:lnTo>
                  <a:pt x="1248" y="419"/>
                </a:lnTo>
                <a:lnTo>
                  <a:pt x="1248" y="420"/>
                </a:lnTo>
                <a:lnTo>
                  <a:pt x="1248" y="422"/>
                </a:lnTo>
                <a:lnTo>
                  <a:pt x="1248" y="424"/>
                </a:lnTo>
                <a:lnTo>
                  <a:pt x="1248" y="427"/>
                </a:lnTo>
                <a:lnTo>
                  <a:pt x="1250" y="431"/>
                </a:lnTo>
                <a:lnTo>
                  <a:pt x="1254" y="436"/>
                </a:lnTo>
                <a:lnTo>
                  <a:pt x="1261" y="429"/>
                </a:lnTo>
                <a:lnTo>
                  <a:pt x="1268" y="424"/>
                </a:lnTo>
                <a:lnTo>
                  <a:pt x="1278" y="419"/>
                </a:lnTo>
                <a:lnTo>
                  <a:pt x="1289" y="415"/>
                </a:lnTo>
                <a:lnTo>
                  <a:pt x="1299" y="410"/>
                </a:lnTo>
                <a:lnTo>
                  <a:pt x="1310" y="406"/>
                </a:lnTo>
                <a:lnTo>
                  <a:pt x="1321" y="403"/>
                </a:lnTo>
                <a:lnTo>
                  <a:pt x="1331" y="399"/>
                </a:lnTo>
                <a:lnTo>
                  <a:pt x="1324" y="396"/>
                </a:lnTo>
                <a:lnTo>
                  <a:pt x="1317" y="392"/>
                </a:lnTo>
                <a:lnTo>
                  <a:pt x="1310" y="389"/>
                </a:lnTo>
                <a:lnTo>
                  <a:pt x="1305" y="385"/>
                </a:lnTo>
                <a:lnTo>
                  <a:pt x="1298" y="380"/>
                </a:lnTo>
                <a:lnTo>
                  <a:pt x="1291" y="374"/>
                </a:lnTo>
                <a:lnTo>
                  <a:pt x="1285" y="369"/>
                </a:lnTo>
                <a:lnTo>
                  <a:pt x="1278" y="362"/>
                </a:lnTo>
                <a:lnTo>
                  <a:pt x="1278" y="353"/>
                </a:lnTo>
                <a:lnTo>
                  <a:pt x="1280" y="346"/>
                </a:lnTo>
                <a:lnTo>
                  <a:pt x="1280" y="341"/>
                </a:lnTo>
                <a:lnTo>
                  <a:pt x="1282" y="337"/>
                </a:lnTo>
                <a:lnTo>
                  <a:pt x="1282" y="334"/>
                </a:lnTo>
                <a:lnTo>
                  <a:pt x="1282" y="330"/>
                </a:lnTo>
                <a:lnTo>
                  <a:pt x="1280" y="329"/>
                </a:lnTo>
                <a:lnTo>
                  <a:pt x="1278" y="325"/>
                </a:lnTo>
                <a:close/>
                <a:moveTo>
                  <a:pt x="1227" y="362"/>
                </a:moveTo>
                <a:lnTo>
                  <a:pt x="1225" y="366"/>
                </a:lnTo>
                <a:lnTo>
                  <a:pt x="1225" y="371"/>
                </a:lnTo>
                <a:lnTo>
                  <a:pt x="1223" y="376"/>
                </a:lnTo>
                <a:lnTo>
                  <a:pt x="1222" y="380"/>
                </a:lnTo>
                <a:lnTo>
                  <a:pt x="1222" y="385"/>
                </a:lnTo>
                <a:lnTo>
                  <a:pt x="1220" y="390"/>
                </a:lnTo>
                <a:lnTo>
                  <a:pt x="1218" y="396"/>
                </a:lnTo>
                <a:lnTo>
                  <a:pt x="1218" y="399"/>
                </a:lnTo>
                <a:lnTo>
                  <a:pt x="1213" y="399"/>
                </a:lnTo>
                <a:lnTo>
                  <a:pt x="1206" y="401"/>
                </a:lnTo>
                <a:lnTo>
                  <a:pt x="1202" y="403"/>
                </a:lnTo>
                <a:lnTo>
                  <a:pt x="1197" y="405"/>
                </a:lnTo>
                <a:lnTo>
                  <a:pt x="1193" y="408"/>
                </a:lnTo>
                <a:lnTo>
                  <a:pt x="1190" y="412"/>
                </a:lnTo>
                <a:lnTo>
                  <a:pt x="1186" y="415"/>
                </a:lnTo>
                <a:lnTo>
                  <a:pt x="1183" y="417"/>
                </a:lnTo>
                <a:lnTo>
                  <a:pt x="1183" y="412"/>
                </a:lnTo>
                <a:lnTo>
                  <a:pt x="1185" y="406"/>
                </a:lnTo>
                <a:lnTo>
                  <a:pt x="1185" y="403"/>
                </a:lnTo>
                <a:lnTo>
                  <a:pt x="1186" y="399"/>
                </a:lnTo>
                <a:lnTo>
                  <a:pt x="1186" y="396"/>
                </a:lnTo>
                <a:lnTo>
                  <a:pt x="1186" y="392"/>
                </a:lnTo>
                <a:lnTo>
                  <a:pt x="1186" y="387"/>
                </a:lnTo>
                <a:lnTo>
                  <a:pt x="1183" y="380"/>
                </a:lnTo>
                <a:lnTo>
                  <a:pt x="1186" y="380"/>
                </a:lnTo>
                <a:lnTo>
                  <a:pt x="1192" y="378"/>
                </a:lnTo>
                <a:lnTo>
                  <a:pt x="1197" y="374"/>
                </a:lnTo>
                <a:lnTo>
                  <a:pt x="1202" y="371"/>
                </a:lnTo>
                <a:lnTo>
                  <a:pt x="1208" y="369"/>
                </a:lnTo>
                <a:lnTo>
                  <a:pt x="1213" y="366"/>
                </a:lnTo>
                <a:lnTo>
                  <a:pt x="1220" y="364"/>
                </a:lnTo>
                <a:lnTo>
                  <a:pt x="1227" y="362"/>
                </a:lnTo>
                <a:close/>
                <a:moveTo>
                  <a:pt x="2567" y="986"/>
                </a:moveTo>
                <a:lnTo>
                  <a:pt x="2576" y="989"/>
                </a:lnTo>
                <a:lnTo>
                  <a:pt x="2582" y="993"/>
                </a:lnTo>
                <a:lnTo>
                  <a:pt x="2587" y="997"/>
                </a:lnTo>
                <a:lnTo>
                  <a:pt x="2592" y="1000"/>
                </a:lnTo>
                <a:lnTo>
                  <a:pt x="2596" y="1005"/>
                </a:lnTo>
                <a:lnTo>
                  <a:pt x="2599" y="1011"/>
                </a:lnTo>
                <a:lnTo>
                  <a:pt x="2605" y="1016"/>
                </a:lnTo>
                <a:lnTo>
                  <a:pt x="2610" y="1023"/>
                </a:lnTo>
                <a:lnTo>
                  <a:pt x="2620" y="1023"/>
                </a:lnTo>
                <a:lnTo>
                  <a:pt x="2629" y="1027"/>
                </a:lnTo>
                <a:lnTo>
                  <a:pt x="2636" y="1030"/>
                </a:lnTo>
                <a:lnTo>
                  <a:pt x="2643" y="1035"/>
                </a:lnTo>
                <a:lnTo>
                  <a:pt x="2658" y="1048"/>
                </a:lnTo>
                <a:lnTo>
                  <a:pt x="2668" y="1064"/>
                </a:lnTo>
                <a:lnTo>
                  <a:pt x="2679" y="1081"/>
                </a:lnTo>
                <a:lnTo>
                  <a:pt x="2688" y="1097"/>
                </a:lnTo>
                <a:lnTo>
                  <a:pt x="2696" y="1113"/>
                </a:lnTo>
                <a:lnTo>
                  <a:pt x="2705" y="1126"/>
                </a:lnTo>
                <a:lnTo>
                  <a:pt x="2702" y="1126"/>
                </a:lnTo>
                <a:lnTo>
                  <a:pt x="2698" y="1127"/>
                </a:lnTo>
                <a:lnTo>
                  <a:pt x="2693" y="1127"/>
                </a:lnTo>
                <a:lnTo>
                  <a:pt x="2689" y="1129"/>
                </a:lnTo>
                <a:lnTo>
                  <a:pt x="2684" y="1131"/>
                </a:lnTo>
                <a:lnTo>
                  <a:pt x="2679" y="1133"/>
                </a:lnTo>
                <a:lnTo>
                  <a:pt x="2675" y="1134"/>
                </a:lnTo>
                <a:lnTo>
                  <a:pt x="2670" y="1134"/>
                </a:lnTo>
                <a:lnTo>
                  <a:pt x="2658" y="1120"/>
                </a:lnTo>
                <a:lnTo>
                  <a:pt x="2643" y="1103"/>
                </a:lnTo>
                <a:lnTo>
                  <a:pt x="2629" y="1083"/>
                </a:lnTo>
                <a:lnTo>
                  <a:pt x="2615" y="1064"/>
                </a:lnTo>
                <a:lnTo>
                  <a:pt x="2603" y="1044"/>
                </a:lnTo>
                <a:lnTo>
                  <a:pt x="2589" y="1023"/>
                </a:lnTo>
                <a:lnTo>
                  <a:pt x="2578" y="1004"/>
                </a:lnTo>
                <a:lnTo>
                  <a:pt x="2567" y="986"/>
                </a:lnTo>
                <a:close/>
                <a:moveTo>
                  <a:pt x="2698" y="1143"/>
                </a:moveTo>
                <a:lnTo>
                  <a:pt x="2714" y="1140"/>
                </a:lnTo>
                <a:lnTo>
                  <a:pt x="2730" y="1138"/>
                </a:lnTo>
                <a:lnTo>
                  <a:pt x="2744" y="1138"/>
                </a:lnTo>
                <a:lnTo>
                  <a:pt x="2758" y="1141"/>
                </a:lnTo>
                <a:lnTo>
                  <a:pt x="2774" y="1145"/>
                </a:lnTo>
                <a:lnTo>
                  <a:pt x="2788" y="1148"/>
                </a:lnTo>
                <a:lnTo>
                  <a:pt x="2804" y="1152"/>
                </a:lnTo>
                <a:lnTo>
                  <a:pt x="2820" y="1152"/>
                </a:lnTo>
                <a:lnTo>
                  <a:pt x="2808" y="1156"/>
                </a:lnTo>
                <a:lnTo>
                  <a:pt x="2794" y="1156"/>
                </a:lnTo>
                <a:lnTo>
                  <a:pt x="2778" y="1156"/>
                </a:lnTo>
                <a:lnTo>
                  <a:pt x="2762" y="1156"/>
                </a:lnTo>
                <a:lnTo>
                  <a:pt x="2744" y="1152"/>
                </a:lnTo>
                <a:lnTo>
                  <a:pt x="2728" y="1150"/>
                </a:lnTo>
                <a:lnTo>
                  <a:pt x="2712" y="1147"/>
                </a:lnTo>
                <a:lnTo>
                  <a:pt x="2698" y="1143"/>
                </a:lnTo>
                <a:close/>
                <a:moveTo>
                  <a:pt x="2855" y="1097"/>
                </a:moveTo>
                <a:lnTo>
                  <a:pt x="2850" y="1097"/>
                </a:lnTo>
                <a:lnTo>
                  <a:pt x="2847" y="1099"/>
                </a:lnTo>
                <a:lnTo>
                  <a:pt x="2841" y="1101"/>
                </a:lnTo>
                <a:lnTo>
                  <a:pt x="2838" y="1103"/>
                </a:lnTo>
                <a:lnTo>
                  <a:pt x="2832" y="1103"/>
                </a:lnTo>
                <a:lnTo>
                  <a:pt x="2827" y="1104"/>
                </a:lnTo>
                <a:lnTo>
                  <a:pt x="2824" y="1106"/>
                </a:lnTo>
                <a:lnTo>
                  <a:pt x="2820" y="1106"/>
                </a:lnTo>
                <a:lnTo>
                  <a:pt x="2813" y="1103"/>
                </a:lnTo>
                <a:lnTo>
                  <a:pt x="2806" y="1099"/>
                </a:lnTo>
                <a:lnTo>
                  <a:pt x="2797" y="1097"/>
                </a:lnTo>
                <a:lnTo>
                  <a:pt x="2790" y="1095"/>
                </a:lnTo>
                <a:lnTo>
                  <a:pt x="2781" y="1094"/>
                </a:lnTo>
                <a:lnTo>
                  <a:pt x="2774" y="1094"/>
                </a:lnTo>
                <a:lnTo>
                  <a:pt x="2765" y="1095"/>
                </a:lnTo>
                <a:lnTo>
                  <a:pt x="2758" y="1097"/>
                </a:lnTo>
                <a:lnTo>
                  <a:pt x="2756" y="1092"/>
                </a:lnTo>
                <a:lnTo>
                  <a:pt x="2755" y="1087"/>
                </a:lnTo>
                <a:lnTo>
                  <a:pt x="2753" y="1083"/>
                </a:lnTo>
                <a:lnTo>
                  <a:pt x="2753" y="1080"/>
                </a:lnTo>
                <a:lnTo>
                  <a:pt x="2753" y="1076"/>
                </a:lnTo>
                <a:lnTo>
                  <a:pt x="2755" y="1073"/>
                </a:lnTo>
                <a:lnTo>
                  <a:pt x="2756" y="1067"/>
                </a:lnTo>
                <a:lnTo>
                  <a:pt x="2758" y="1060"/>
                </a:lnTo>
                <a:lnTo>
                  <a:pt x="2741" y="1042"/>
                </a:lnTo>
                <a:lnTo>
                  <a:pt x="2749" y="1039"/>
                </a:lnTo>
                <a:lnTo>
                  <a:pt x="2758" y="1034"/>
                </a:lnTo>
                <a:lnTo>
                  <a:pt x="2767" y="1030"/>
                </a:lnTo>
                <a:lnTo>
                  <a:pt x="2776" y="1025"/>
                </a:lnTo>
                <a:lnTo>
                  <a:pt x="2786" y="1021"/>
                </a:lnTo>
                <a:lnTo>
                  <a:pt x="2795" y="1018"/>
                </a:lnTo>
                <a:lnTo>
                  <a:pt x="2804" y="1014"/>
                </a:lnTo>
                <a:lnTo>
                  <a:pt x="2811" y="1014"/>
                </a:lnTo>
                <a:lnTo>
                  <a:pt x="2811" y="1011"/>
                </a:lnTo>
                <a:lnTo>
                  <a:pt x="2811" y="1007"/>
                </a:lnTo>
                <a:lnTo>
                  <a:pt x="2813" y="1004"/>
                </a:lnTo>
                <a:lnTo>
                  <a:pt x="2813" y="1002"/>
                </a:lnTo>
                <a:lnTo>
                  <a:pt x="2815" y="998"/>
                </a:lnTo>
                <a:lnTo>
                  <a:pt x="2818" y="997"/>
                </a:lnTo>
                <a:lnTo>
                  <a:pt x="2824" y="997"/>
                </a:lnTo>
                <a:lnTo>
                  <a:pt x="2829" y="995"/>
                </a:lnTo>
                <a:lnTo>
                  <a:pt x="2832" y="988"/>
                </a:lnTo>
                <a:lnTo>
                  <a:pt x="2839" y="979"/>
                </a:lnTo>
                <a:lnTo>
                  <a:pt x="2847" y="968"/>
                </a:lnTo>
                <a:lnTo>
                  <a:pt x="2854" y="958"/>
                </a:lnTo>
                <a:lnTo>
                  <a:pt x="2861" y="947"/>
                </a:lnTo>
                <a:lnTo>
                  <a:pt x="2866" y="938"/>
                </a:lnTo>
                <a:lnTo>
                  <a:pt x="2869" y="929"/>
                </a:lnTo>
                <a:lnTo>
                  <a:pt x="2871" y="921"/>
                </a:lnTo>
                <a:lnTo>
                  <a:pt x="2871" y="926"/>
                </a:lnTo>
                <a:lnTo>
                  <a:pt x="2869" y="933"/>
                </a:lnTo>
                <a:lnTo>
                  <a:pt x="2866" y="940"/>
                </a:lnTo>
                <a:lnTo>
                  <a:pt x="2862" y="949"/>
                </a:lnTo>
                <a:lnTo>
                  <a:pt x="2861" y="958"/>
                </a:lnTo>
                <a:lnTo>
                  <a:pt x="2857" y="965"/>
                </a:lnTo>
                <a:lnTo>
                  <a:pt x="2855" y="972"/>
                </a:lnTo>
                <a:lnTo>
                  <a:pt x="2855" y="977"/>
                </a:lnTo>
                <a:lnTo>
                  <a:pt x="2871" y="977"/>
                </a:lnTo>
                <a:lnTo>
                  <a:pt x="2873" y="981"/>
                </a:lnTo>
                <a:lnTo>
                  <a:pt x="2873" y="986"/>
                </a:lnTo>
                <a:lnTo>
                  <a:pt x="2869" y="993"/>
                </a:lnTo>
                <a:lnTo>
                  <a:pt x="2866" y="998"/>
                </a:lnTo>
                <a:lnTo>
                  <a:pt x="2862" y="1005"/>
                </a:lnTo>
                <a:lnTo>
                  <a:pt x="2859" y="1009"/>
                </a:lnTo>
                <a:lnTo>
                  <a:pt x="2855" y="1012"/>
                </a:lnTo>
                <a:lnTo>
                  <a:pt x="2855" y="1014"/>
                </a:lnTo>
                <a:lnTo>
                  <a:pt x="2880" y="1042"/>
                </a:lnTo>
                <a:lnTo>
                  <a:pt x="2855" y="1071"/>
                </a:lnTo>
                <a:lnTo>
                  <a:pt x="2855" y="1076"/>
                </a:lnTo>
                <a:lnTo>
                  <a:pt x="2855" y="1081"/>
                </a:lnTo>
                <a:lnTo>
                  <a:pt x="2857" y="1085"/>
                </a:lnTo>
                <a:lnTo>
                  <a:pt x="2857" y="1087"/>
                </a:lnTo>
                <a:lnTo>
                  <a:pt x="2859" y="1090"/>
                </a:lnTo>
                <a:lnTo>
                  <a:pt x="2857" y="1092"/>
                </a:lnTo>
                <a:lnTo>
                  <a:pt x="2857" y="1094"/>
                </a:lnTo>
                <a:lnTo>
                  <a:pt x="2855" y="1097"/>
                </a:lnTo>
                <a:close/>
                <a:moveTo>
                  <a:pt x="2864" y="781"/>
                </a:moveTo>
                <a:lnTo>
                  <a:pt x="2864" y="784"/>
                </a:lnTo>
                <a:lnTo>
                  <a:pt x="2864" y="790"/>
                </a:lnTo>
                <a:lnTo>
                  <a:pt x="2866" y="795"/>
                </a:lnTo>
                <a:lnTo>
                  <a:pt x="2868" y="800"/>
                </a:lnTo>
                <a:lnTo>
                  <a:pt x="2869" y="806"/>
                </a:lnTo>
                <a:lnTo>
                  <a:pt x="2871" y="809"/>
                </a:lnTo>
                <a:lnTo>
                  <a:pt x="2871" y="814"/>
                </a:lnTo>
                <a:lnTo>
                  <a:pt x="2873" y="818"/>
                </a:lnTo>
                <a:lnTo>
                  <a:pt x="2855" y="837"/>
                </a:lnTo>
                <a:lnTo>
                  <a:pt x="2855" y="855"/>
                </a:lnTo>
                <a:lnTo>
                  <a:pt x="2855" y="859"/>
                </a:lnTo>
                <a:lnTo>
                  <a:pt x="2859" y="864"/>
                </a:lnTo>
                <a:lnTo>
                  <a:pt x="2862" y="868"/>
                </a:lnTo>
                <a:lnTo>
                  <a:pt x="2868" y="873"/>
                </a:lnTo>
                <a:lnTo>
                  <a:pt x="2880" y="882"/>
                </a:lnTo>
                <a:lnTo>
                  <a:pt x="2894" y="890"/>
                </a:lnTo>
                <a:lnTo>
                  <a:pt x="2910" y="899"/>
                </a:lnTo>
                <a:lnTo>
                  <a:pt x="2924" y="905"/>
                </a:lnTo>
                <a:lnTo>
                  <a:pt x="2935" y="910"/>
                </a:lnTo>
                <a:lnTo>
                  <a:pt x="2942" y="912"/>
                </a:lnTo>
                <a:lnTo>
                  <a:pt x="2938" y="905"/>
                </a:lnTo>
                <a:lnTo>
                  <a:pt x="2931" y="890"/>
                </a:lnTo>
                <a:lnTo>
                  <a:pt x="2921" y="873"/>
                </a:lnTo>
                <a:lnTo>
                  <a:pt x="2908" y="853"/>
                </a:lnTo>
                <a:lnTo>
                  <a:pt x="2896" y="832"/>
                </a:lnTo>
                <a:lnTo>
                  <a:pt x="2882" y="813"/>
                </a:lnTo>
                <a:lnTo>
                  <a:pt x="2871" y="795"/>
                </a:lnTo>
                <a:lnTo>
                  <a:pt x="2864" y="781"/>
                </a:lnTo>
                <a:close/>
                <a:moveTo>
                  <a:pt x="2915" y="1060"/>
                </a:moveTo>
                <a:lnTo>
                  <a:pt x="2912" y="1062"/>
                </a:lnTo>
                <a:lnTo>
                  <a:pt x="2908" y="1065"/>
                </a:lnTo>
                <a:lnTo>
                  <a:pt x="2903" y="1069"/>
                </a:lnTo>
                <a:lnTo>
                  <a:pt x="2898" y="1074"/>
                </a:lnTo>
                <a:lnTo>
                  <a:pt x="2894" y="1080"/>
                </a:lnTo>
                <a:lnTo>
                  <a:pt x="2889" y="1083"/>
                </a:lnTo>
                <a:lnTo>
                  <a:pt x="2885" y="1087"/>
                </a:lnTo>
                <a:lnTo>
                  <a:pt x="2882" y="1088"/>
                </a:lnTo>
                <a:lnTo>
                  <a:pt x="2882" y="1095"/>
                </a:lnTo>
                <a:lnTo>
                  <a:pt x="2882" y="1104"/>
                </a:lnTo>
                <a:lnTo>
                  <a:pt x="2884" y="1115"/>
                </a:lnTo>
                <a:lnTo>
                  <a:pt x="2885" y="1124"/>
                </a:lnTo>
                <a:lnTo>
                  <a:pt x="2887" y="1134"/>
                </a:lnTo>
                <a:lnTo>
                  <a:pt x="2889" y="1141"/>
                </a:lnTo>
                <a:lnTo>
                  <a:pt x="2889" y="1148"/>
                </a:lnTo>
                <a:lnTo>
                  <a:pt x="2891" y="1154"/>
                </a:lnTo>
                <a:lnTo>
                  <a:pt x="2891" y="1150"/>
                </a:lnTo>
                <a:lnTo>
                  <a:pt x="2892" y="1145"/>
                </a:lnTo>
                <a:lnTo>
                  <a:pt x="2896" y="1140"/>
                </a:lnTo>
                <a:lnTo>
                  <a:pt x="2900" y="1136"/>
                </a:lnTo>
                <a:lnTo>
                  <a:pt x="2901" y="1131"/>
                </a:lnTo>
                <a:lnTo>
                  <a:pt x="2905" y="1127"/>
                </a:lnTo>
                <a:lnTo>
                  <a:pt x="2907" y="1126"/>
                </a:lnTo>
                <a:lnTo>
                  <a:pt x="2908" y="1126"/>
                </a:lnTo>
                <a:lnTo>
                  <a:pt x="2910" y="1126"/>
                </a:lnTo>
                <a:lnTo>
                  <a:pt x="2914" y="1126"/>
                </a:lnTo>
                <a:lnTo>
                  <a:pt x="2917" y="1124"/>
                </a:lnTo>
                <a:lnTo>
                  <a:pt x="2921" y="1124"/>
                </a:lnTo>
                <a:lnTo>
                  <a:pt x="2922" y="1122"/>
                </a:lnTo>
                <a:lnTo>
                  <a:pt x="2926" y="1120"/>
                </a:lnTo>
                <a:lnTo>
                  <a:pt x="2930" y="1118"/>
                </a:lnTo>
                <a:lnTo>
                  <a:pt x="2933" y="1115"/>
                </a:lnTo>
                <a:lnTo>
                  <a:pt x="2915" y="1097"/>
                </a:lnTo>
                <a:lnTo>
                  <a:pt x="2915" y="1090"/>
                </a:lnTo>
                <a:lnTo>
                  <a:pt x="2917" y="1083"/>
                </a:lnTo>
                <a:lnTo>
                  <a:pt x="2921" y="1078"/>
                </a:lnTo>
                <a:lnTo>
                  <a:pt x="2922" y="1073"/>
                </a:lnTo>
                <a:lnTo>
                  <a:pt x="2922" y="1067"/>
                </a:lnTo>
                <a:lnTo>
                  <a:pt x="2922" y="1064"/>
                </a:lnTo>
                <a:lnTo>
                  <a:pt x="2921" y="1062"/>
                </a:lnTo>
                <a:lnTo>
                  <a:pt x="2915" y="1060"/>
                </a:lnTo>
                <a:close/>
                <a:moveTo>
                  <a:pt x="3081" y="1097"/>
                </a:moveTo>
                <a:lnTo>
                  <a:pt x="3071" y="1101"/>
                </a:lnTo>
                <a:lnTo>
                  <a:pt x="3066" y="1101"/>
                </a:lnTo>
                <a:lnTo>
                  <a:pt x="3062" y="1101"/>
                </a:lnTo>
                <a:lnTo>
                  <a:pt x="3062" y="1099"/>
                </a:lnTo>
                <a:lnTo>
                  <a:pt x="3064" y="1097"/>
                </a:lnTo>
                <a:lnTo>
                  <a:pt x="3066" y="1095"/>
                </a:lnTo>
                <a:lnTo>
                  <a:pt x="3069" y="1092"/>
                </a:lnTo>
                <a:lnTo>
                  <a:pt x="3073" y="1088"/>
                </a:lnTo>
                <a:lnTo>
                  <a:pt x="3069" y="1085"/>
                </a:lnTo>
                <a:lnTo>
                  <a:pt x="3067" y="1081"/>
                </a:lnTo>
                <a:lnTo>
                  <a:pt x="3064" y="1078"/>
                </a:lnTo>
                <a:lnTo>
                  <a:pt x="3058" y="1076"/>
                </a:lnTo>
                <a:lnTo>
                  <a:pt x="3055" y="1074"/>
                </a:lnTo>
                <a:lnTo>
                  <a:pt x="3050" y="1073"/>
                </a:lnTo>
                <a:lnTo>
                  <a:pt x="3044" y="1071"/>
                </a:lnTo>
                <a:lnTo>
                  <a:pt x="3039" y="1071"/>
                </a:lnTo>
                <a:lnTo>
                  <a:pt x="3057" y="1051"/>
                </a:lnTo>
                <a:lnTo>
                  <a:pt x="3060" y="1051"/>
                </a:lnTo>
                <a:lnTo>
                  <a:pt x="3062" y="1053"/>
                </a:lnTo>
                <a:lnTo>
                  <a:pt x="3066" y="1055"/>
                </a:lnTo>
                <a:lnTo>
                  <a:pt x="3069" y="1057"/>
                </a:lnTo>
                <a:lnTo>
                  <a:pt x="3073" y="1058"/>
                </a:lnTo>
                <a:lnTo>
                  <a:pt x="3076" y="1058"/>
                </a:lnTo>
                <a:lnTo>
                  <a:pt x="3078" y="1060"/>
                </a:lnTo>
                <a:lnTo>
                  <a:pt x="3081" y="1060"/>
                </a:lnTo>
                <a:lnTo>
                  <a:pt x="3081" y="1064"/>
                </a:lnTo>
                <a:lnTo>
                  <a:pt x="3083" y="1067"/>
                </a:lnTo>
                <a:lnTo>
                  <a:pt x="3085" y="1071"/>
                </a:lnTo>
                <a:lnTo>
                  <a:pt x="3085" y="1074"/>
                </a:lnTo>
                <a:lnTo>
                  <a:pt x="3087" y="1078"/>
                </a:lnTo>
                <a:lnTo>
                  <a:pt x="3088" y="1081"/>
                </a:lnTo>
                <a:lnTo>
                  <a:pt x="3090" y="1085"/>
                </a:lnTo>
                <a:lnTo>
                  <a:pt x="3090" y="1088"/>
                </a:lnTo>
                <a:lnTo>
                  <a:pt x="3096" y="1088"/>
                </a:lnTo>
                <a:lnTo>
                  <a:pt x="3101" y="1087"/>
                </a:lnTo>
                <a:lnTo>
                  <a:pt x="3106" y="1085"/>
                </a:lnTo>
                <a:lnTo>
                  <a:pt x="3111" y="1083"/>
                </a:lnTo>
                <a:lnTo>
                  <a:pt x="3115" y="1080"/>
                </a:lnTo>
                <a:lnTo>
                  <a:pt x="3119" y="1076"/>
                </a:lnTo>
                <a:lnTo>
                  <a:pt x="3122" y="1074"/>
                </a:lnTo>
                <a:lnTo>
                  <a:pt x="3126" y="1071"/>
                </a:lnTo>
                <a:lnTo>
                  <a:pt x="3136" y="1071"/>
                </a:lnTo>
                <a:lnTo>
                  <a:pt x="3150" y="1074"/>
                </a:lnTo>
                <a:lnTo>
                  <a:pt x="3166" y="1078"/>
                </a:lnTo>
                <a:lnTo>
                  <a:pt x="3182" y="1083"/>
                </a:lnTo>
                <a:lnTo>
                  <a:pt x="3198" y="1092"/>
                </a:lnTo>
                <a:lnTo>
                  <a:pt x="3209" y="1101"/>
                </a:lnTo>
                <a:lnTo>
                  <a:pt x="3214" y="1106"/>
                </a:lnTo>
                <a:lnTo>
                  <a:pt x="3217" y="1111"/>
                </a:lnTo>
                <a:lnTo>
                  <a:pt x="3219" y="1118"/>
                </a:lnTo>
                <a:lnTo>
                  <a:pt x="3221" y="1126"/>
                </a:lnTo>
                <a:lnTo>
                  <a:pt x="3233" y="1129"/>
                </a:lnTo>
                <a:lnTo>
                  <a:pt x="3246" y="1134"/>
                </a:lnTo>
                <a:lnTo>
                  <a:pt x="3258" y="1143"/>
                </a:lnTo>
                <a:lnTo>
                  <a:pt x="3269" y="1152"/>
                </a:lnTo>
                <a:lnTo>
                  <a:pt x="3277" y="1164"/>
                </a:lnTo>
                <a:lnTo>
                  <a:pt x="3285" y="1177"/>
                </a:lnTo>
                <a:lnTo>
                  <a:pt x="3288" y="1191"/>
                </a:lnTo>
                <a:lnTo>
                  <a:pt x="3290" y="1209"/>
                </a:lnTo>
                <a:lnTo>
                  <a:pt x="3281" y="1203"/>
                </a:lnTo>
                <a:lnTo>
                  <a:pt x="3270" y="1198"/>
                </a:lnTo>
                <a:lnTo>
                  <a:pt x="3262" y="1191"/>
                </a:lnTo>
                <a:lnTo>
                  <a:pt x="3253" y="1184"/>
                </a:lnTo>
                <a:lnTo>
                  <a:pt x="3244" y="1177"/>
                </a:lnTo>
                <a:lnTo>
                  <a:pt x="3235" y="1168"/>
                </a:lnTo>
                <a:lnTo>
                  <a:pt x="3228" y="1159"/>
                </a:lnTo>
                <a:lnTo>
                  <a:pt x="3221" y="1152"/>
                </a:lnTo>
                <a:lnTo>
                  <a:pt x="3217" y="1154"/>
                </a:lnTo>
                <a:lnTo>
                  <a:pt x="3212" y="1156"/>
                </a:lnTo>
                <a:lnTo>
                  <a:pt x="3209" y="1159"/>
                </a:lnTo>
                <a:lnTo>
                  <a:pt x="3205" y="1163"/>
                </a:lnTo>
                <a:lnTo>
                  <a:pt x="3202" y="1166"/>
                </a:lnTo>
                <a:lnTo>
                  <a:pt x="3198" y="1168"/>
                </a:lnTo>
                <a:lnTo>
                  <a:pt x="3196" y="1170"/>
                </a:lnTo>
                <a:lnTo>
                  <a:pt x="3194" y="1171"/>
                </a:lnTo>
                <a:lnTo>
                  <a:pt x="3189" y="1171"/>
                </a:lnTo>
                <a:lnTo>
                  <a:pt x="3184" y="1170"/>
                </a:lnTo>
                <a:lnTo>
                  <a:pt x="3179" y="1168"/>
                </a:lnTo>
                <a:lnTo>
                  <a:pt x="3173" y="1166"/>
                </a:lnTo>
                <a:lnTo>
                  <a:pt x="3168" y="1164"/>
                </a:lnTo>
                <a:lnTo>
                  <a:pt x="3163" y="1163"/>
                </a:lnTo>
                <a:lnTo>
                  <a:pt x="3157" y="1163"/>
                </a:lnTo>
                <a:lnTo>
                  <a:pt x="3150" y="1163"/>
                </a:lnTo>
                <a:lnTo>
                  <a:pt x="3150" y="1159"/>
                </a:lnTo>
                <a:lnTo>
                  <a:pt x="3149" y="1156"/>
                </a:lnTo>
                <a:lnTo>
                  <a:pt x="3147" y="1152"/>
                </a:lnTo>
                <a:lnTo>
                  <a:pt x="3145" y="1148"/>
                </a:lnTo>
                <a:lnTo>
                  <a:pt x="3143" y="1147"/>
                </a:lnTo>
                <a:lnTo>
                  <a:pt x="3140" y="1145"/>
                </a:lnTo>
                <a:lnTo>
                  <a:pt x="3136" y="1145"/>
                </a:lnTo>
                <a:lnTo>
                  <a:pt x="3134" y="1143"/>
                </a:lnTo>
                <a:lnTo>
                  <a:pt x="3134" y="1140"/>
                </a:lnTo>
                <a:lnTo>
                  <a:pt x="3134" y="1136"/>
                </a:lnTo>
                <a:lnTo>
                  <a:pt x="3133" y="1133"/>
                </a:lnTo>
                <a:lnTo>
                  <a:pt x="3133" y="1129"/>
                </a:lnTo>
                <a:lnTo>
                  <a:pt x="3133" y="1126"/>
                </a:lnTo>
                <a:lnTo>
                  <a:pt x="3131" y="1122"/>
                </a:lnTo>
                <a:lnTo>
                  <a:pt x="3127" y="1118"/>
                </a:lnTo>
                <a:lnTo>
                  <a:pt x="3126" y="1115"/>
                </a:lnTo>
                <a:lnTo>
                  <a:pt x="3090" y="1115"/>
                </a:lnTo>
                <a:lnTo>
                  <a:pt x="3090" y="1106"/>
                </a:lnTo>
                <a:lnTo>
                  <a:pt x="3088" y="1101"/>
                </a:lnTo>
                <a:lnTo>
                  <a:pt x="3087" y="1097"/>
                </a:lnTo>
                <a:lnTo>
                  <a:pt x="3085" y="1095"/>
                </a:lnTo>
                <a:lnTo>
                  <a:pt x="3083" y="1097"/>
                </a:lnTo>
                <a:lnTo>
                  <a:pt x="3081" y="1097"/>
                </a:lnTo>
                <a:close/>
                <a:moveTo>
                  <a:pt x="3186" y="1191"/>
                </a:moveTo>
                <a:lnTo>
                  <a:pt x="3182" y="1200"/>
                </a:lnTo>
                <a:lnTo>
                  <a:pt x="3179" y="1207"/>
                </a:lnTo>
                <a:lnTo>
                  <a:pt x="3175" y="1212"/>
                </a:lnTo>
                <a:lnTo>
                  <a:pt x="3170" y="1217"/>
                </a:lnTo>
                <a:lnTo>
                  <a:pt x="3168" y="1221"/>
                </a:lnTo>
                <a:lnTo>
                  <a:pt x="3166" y="1224"/>
                </a:lnTo>
                <a:lnTo>
                  <a:pt x="3166" y="1230"/>
                </a:lnTo>
                <a:lnTo>
                  <a:pt x="3168" y="1237"/>
                </a:lnTo>
                <a:lnTo>
                  <a:pt x="3164" y="1240"/>
                </a:lnTo>
                <a:lnTo>
                  <a:pt x="3161" y="1244"/>
                </a:lnTo>
                <a:lnTo>
                  <a:pt x="3156" y="1249"/>
                </a:lnTo>
                <a:lnTo>
                  <a:pt x="3152" y="1256"/>
                </a:lnTo>
                <a:lnTo>
                  <a:pt x="3149" y="1262"/>
                </a:lnTo>
                <a:lnTo>
                  <a:pt x="3145" y="1269"/>
                </a:lnTo>
                <a:lnTo>
                  <a:pt x="3143" y="1276"/>
                </a:lnTo>
                <a:lnTo>
                  <a:pt x="3141" y="1283"/>
                </a:lnTo>
                <a:lnTo>
                  <a:pt x="3108" y="1283"/>
                </a:lnTo>
                <a:lnTo>
                  <a:pt x="3103" y="1279"/>
                </a:lnTo>
                <a:lnTo>
                  <a:pt x="3097" y="1274"/>
                </a:lnTo>
                <a:lnTo>
                  <a:pt x="3092" y="1269"/>
                </a:lnTo>
                <a:lnTo>
                  <a:pt x="3085" y="1263"/>
                </a:lnTo>
                <a:lnTo>
                  <a:pt x="3080" y="1258"/>
                </a:lnTo>
                <a:lnTo>
                  <a:pt x="3073" y="1255"/>
                </a:lnTo>
                <a:lnTo>
                  <a:pt x="3067" y="1249"/>
                </a:lnTo>
                <a:lnTo>
                  <a:pt x="3064" y="1246"/>
                </a:lnTo>
                <a:lnTo>
                  <a:pt x="3081" y="1246"/>
                </a:lnTo>
                <a:lnTo>
                  <a:pt x="3080" y="1239"/>
                </a:lnTo>
                <a:lnTo>
                  <a:pt x="3080" y="1233"/>
                </a:lnTo>
                <a:lnTo>
                  <a:pt x="3081" y="1228"/>
                </a:lnTo>
                <a:lnTo>
                  <a:pt x="3083" y="1223"/>
                </a:lnTo>
                <a:lnTo>
                  <a:pt x="3087" y="1219"/>
                </a:lnTo>
                <a:lnTo>
                  <a:pt x="3090" y="1216"/>
                </a:lnTo>
                <a:lnTo>
                  <a:pt x="3096" y="1212"/>
                </a:lnTo>
                <a:lnTo>
                  <a:pt x="3099" y="1209"/>
                </a:lnTo>
                <a:lnTo>
                  <a:pt x="3094" y="1207"/>
                </a:lnTo>
                <a:lnTo>
                  <a:pt x="3090" y="1205"/>
                </a:lnTo>
                <a:lnTo>
                  <a:pt x="3083" y="1202"/>
                </a:lnTo>
                <a:lnTo>
                  <a:pt x="3076" y="1198"/>
                </a:lnTo>
                <a:lnTo>
                  <a:pt x="3071" y="1194"/>
                </a:lnTo>
                <a:lnTo>
                  <a:pt x="3064" y="1189"/>
                </a:lnTo>
                <a:lnTo>
                  <a:pt x="3058" y="1184"/>
                </a:lnTo>
                <a:lnTo>
                  <a:pt x="3055" y="1180"/>
                </a:lnTo>
                <a:lnTo>
                  <a:pt x="3050" y="1186"/>
                </a:lnTo>
                <a:lnTo>
                  <a:pt x="3043" y="1194"/>
                </a:lnTo>
                <a:lnTo>
                  <a:pt x="3037" y="1205"/>
                </a:lnTo>
                <a:lnTo>
                  <a:pt x="3032" y="1216"/>
                </a:lnTo>
                <a:lnTo>
                  <a:pt x="3027" y="1228"/>
                </a:lnTo>
                <a:lnTo>
                  <a:pt x="3020" y="1237"/>
                </a:lnTo>
                <a:lnTo>
                  <a:pt x="3016" y="1240"/>
                </a:lnTo>
                <a:lnTo>
                  <a:pt x="3013" y="1242"/>
                </a:lnTo>
                <a:lnTo>
                  <a:pt x="3007" y="1244"/>
                </a:lnTo>
                <a:lnTo>
                  <a:pt x="3004" y="1246"/>
                </a:lnTo>
                <a:lnTo>
                  <a:pt x="2986" y="1246"/>
                </a:lnTo>
                <a:lnTo>
                  <a:pt x="2968" y="1228"/>
                </a:lnTo>
                <a:lnTo>
                  <a:pt x="2951" y="1228"/>
                </a:lnTo>
                <a:lnTo>
                  <a:pt x="2947" y="1230"/>
                </a:lnTo>
                <a:lnTo>
                  <a:pt x="2942" y="1235"/>
                </a:lnTo>
                <a:lnTo>
                  <a:pt x="2935" y="1242"/>
                </a:lnTo>
                <a:lnTo>
                  <a:pt x="2930" y="1251"/>
                </a:lnTo>
                <a:lnTo>
                  <a:pt x="2922" y="1258"/>
                </a:lnTo>
                <a:lnTo>
                  <a:pt x="2917" y="1267"/>
                </a:lnTo>
                <a:lnTo>
                  <a:pt x="2912" y="1272"/>
                </a:lnTo>
                <a:lnTo>
                  <a:pt x="2908" y="1274"/>
                </a:lnTo>
                <a:lnTo>
                  <a:pt x="2900" y="1263"/>
                </a:lnTo>
                <a:lnTo>
                  <a:pt x="2894" y="1265"/>
                </a:lnTo>
                <a:lnTo>
                  <a:pt x="2889" y="1270"/>
                </a:lnTo>
                <a:lnTo>
                  <a:pt x="2884" y="1276"/>
                </a:lnTo>
                <a:lnTo>
                  <a:pt x="2878" y="1283"/>
                </a:lnTo>
                <a:lnTo>
                  <a:pt x="2873" y="1290"/>
                </a:lnTo>
                <a:lnTo>
                  <a:pt x="2868" y="1295"/>
                </a:lnTo>
                <a:lnTo>
                  <a:pt x="2864" y="1299"/>
                </a:lnTo>
                <a:lnTo>
                  <a:pt x="2864" y="1300"/>
                </a:lnTo>
                <a:lnTo>
                  <a:pt x="2861" y="1300"/>
                </a:lnTo>
                <a:lnTo>
                  <a:pt x="2857" y="1300"/>
                </a:lnTo>
                <a:lnTo>
                  <a:pt x="2854" y="1299"/>
                </a:lnTo>
                <a:lnTo>
                  <a:pt x="2850" y="1297"/>
                </a:lnTo>
                <a:lnTo>
                  <a:pt x="2847" y="1295"/>
                </a:lnTo>
                <a:lnTo>
                  <a:pt x="2845" y="1293"/>
                </a:lnTo>
                <a:lnTo>
                  <a:pt x="2841" y="1293"/>
                </a:lnTo>
                <a:lnTo>
                  <a:pt x="2838" y="1292"/>
                </a:lnTo>
                <a:lnTo>
                  <a:pt x="2785" y="1339"/>
                </a:lnTo>
                <a:lnTo>
                  <a:pt x="2781" y="1338"/>
                </a:lnTo>
                <a:lnTo>
                  <a:pt x="2778" y="1338"/>
                </a:lnTo>
                <a:lnTo>
                  <a:pt x="2772" y="1336"/>
                </a:lnTo>
                <a:lnTo>
                  <a:pt x="2767" y="1334"/>
                </a:lnTo>
                <a:lnTo>
                  <a:pt x="2764" y="1332"/>
                </a:lnTo>
                <a:lnTo>
                  <a:pt x="2758" y="1331"/>
                </a:lnTo>
                <a:lnTo>
                  <a:pt x="2755" y="1331"/>
                </a:lnTo>
                <a:lnTo>
                  <a:pt x="2749" y="1329"/>
                </a:lnTo>
                <a:lnTo>
                  <a:pt x="2748" y="1332"/>
                </a:lnTo>
                <a:lnTo>
                  <a:pt x="2744" y="1334"/>
                </a:lnTo>
                <a:lnTo>
                  <a:pt x="2741" y="1336"/>
                </a:lnTo>
                <a:lnTo>
                  <a:pt x="2737" y="1338"/>
                </a:lnTo>
                <a:lnTo>
                  <a:pt x="2734" y="1338"/>
                </a:lnTo>
                <a:lnTo>
                  <a:pt x="2730" y="1339"/>
                </a:lnTo>
                <a:lnTo>
                  <a:pt x="2728" y="1339"/>
                </a:lnTo>
                <a:lnTo>
                  <a:pt x="2725" y="1339"/>
                </a:lnTo>
                <a:lnTo>
                  <a:pt x="2725" y="1346"/>
                </a:lnTo>
                <a:lnTo>
                  <a:pt x="2726" y="1353"/>
                </a:lnTo>
                <a:lnTo>
                  <a:pt x="2726" y="1359"/>
                </a:lnTo>
                <a:lnTo>
                  <a:pt x="2728" y="1366"/>
                </a:lnTo>
                <a:lnTo>
                  <a:pt x="2730" y="1371"/>
                </a:lnTo>
                <a:lnTo>
                  <a:pt x="2732" y="1376"/>
                </a:lnTo>
                <a:lnTo>
                  <a:pt x="2732" y="1382"/>
                </a:lnTo>
                <a:lnTo>
                  <a:pt x="2732" y="1385"/>
                </a:lnTo>
                <a:lnTo>
                  <a:pt x="2716" y="1405"/>
                </a:lnTo>
                <a:lnTo>
                  <a:pt x="2716" y="1410"/>
                </a:lnTo>
                <a:lnTo>
                  <a:pt x="2718" y="1417"/>
                </a:lnTo>
                <a:lnTo>
                  <a:pt x="2718" y="1424"/>
                </a:lnTo>
                <a:lnTo>
                  <a:pt x="2719" y="1431"/>
                </a:lnTo>
                <a:lnTo>
                  <a:pt x="2721" y="1437"/>
                </a:lnTo>
                <a:lnTo>
                  <a:pt x="2723" y="1442"/>
                </a:lnTo>
                <a:lnTo>
                  <a:pt x="2725" y="1447"/>
                </a:lnTo>
                <a:lnTo>
                  <a:pt x="2725" y="1451"/>
                </a:lnTo>
                <a:lnTo>
                  <a:pt x="2721" y="1458"/>
                </a:lnTo>
                <a:lnTo>
                  <a:pt x="2718" y="1467"/>
                </a:lnTo>
                <a:lnTo>
                  <a:pt x="2716" y="1474"/>
                </a:lnTo>
                <a:lnTo>
                  <a:pt x="2712" y="1482"/>
                </a:lnTo>
                <a:lnTo>
                  <a:pt x="2711" y="1491"/>
                </a:lnTo>
                <a:lnTo>
                  <a:pt x="2709" y="1500"/>
                </a:lnTo>
                <a:lnTo>
                  <a:pt x="2707" y="1509"/>
                </a:lnTo>
                <a:lnTo>
                  <a:pt x="2707" y="1516"/>
                </a:lnTo>
                <a:lnTo>
                  <a:pt x="2728" y="1514"/>
                </a:lnTo>
                <a:lnTo>
                  <a:pt x="2755" y="1513"/>
                </a:lnTo>
                <a:lnTo>
                  <a:pt x="2781" y="1507"/>
                </a:lnTo>
                <a:lnTo>
                  <a:pt x="2809" y="1502"/>
                </a:lnTo>
                <a:lnTo>
                  <a:pt x="2836" y="1493"/>
                </a:lnTo>
                <a:lnTo>
                  <a:pt x="2861" y="1484"/>
                </a:lnTo>
                <a:lnTo>
                  <a:pt x="2873" y="1479"/>
                </a:lnTo>
                <a:lnTo>
                  <a:pt x="2882" y="1472"/>
                </a:lnTo>
                <a:lnTo>
                  <a:pt x="2891" y="1467"/>
                </a:lnTo>
                <a:lnTo>
                  <a:pt x="2900" y="1460"/>
                </a:lnTo>
                <a:lnTo>
                  <a:pt x="2933" y="1460"/>
                </a:lnTo>
                <a:lnTo>
                  <a:pt x="2951" y="1477"/>
                </a:lnTo>
                <a:lnTo>
                  <a:pt x="2947" y="1481"/>
                </a:lnTo>
                <a:lnTo>
                  <a:pt x="2944" y="1484"/>
                </a:lnTo>
                <a:lnTo>
                  <a:pt x="2942" y="1490"/>
                </a:lnTo>
                <a:lnTo>
                  <a:pt x="2938" y="1493"/>
                </a:lnTo>
                <a:lnTo>
                  <a:pt x="2937" y="1498"/>
                </a:lnTo>
                <a:lnTo>
                  <a:pt x="2935" y="1504"/>
                </a:lnTo>
                <a:lnTo>
                  <a:pt x="2933" y="1509"/>
                </a:lnTo>
                <a:lnTo>
                  <a:pt x="2933" y="1516"/>
                </a:lnTo>
                <a:lnTo>
                  <a:pt x="2942" y="1511"/>
                </a:lnTo>
                <a:lnTo>
                  <a:pt x="2952" y="1504"/>
                </a:lnTo>
                <a:lnTo>
                  <a:pt x="2967" y="1497"/>
                </a:lnTo>
                <a:lnTo>
                  <a:pt x="2981" y="1490"/>
                </a:lnTo>
                <a:lnTo>
                  <a:pt x="2997" y="1484"/>
                </a:lnTo>
                <a:lnTo>
                  <a:pt x="3009" y="1479"/>
                </a:lnTo>
                <a:lnTo>
                  <a:pt x="3021" y="1477"/>
                </a:lnTo>
                <a:lnTo>
                  <a:pt x="3028" y="1477"/>
                </a:lnTo>
                <a:lnTo>
                  <a:pt x="3023" y="1482"/>
                </a:lnTo>
                <a:lnTo>
                  <a:pt x="3016" y="1488"/>
                </a:lnTo>
                <a:lnTo>
                  <a:pt x="3007" y="1493"/>
                </a:lnTo>
                <a:lnTo>
                  <a:pt x="3000" y="1500"/>
                </a:lnTo>
                <a:lnTo>
                  <a:pt x="2993" y="1505"/>
                </a:lnTo>
                <a:lnTo>
                  <a:pt x="2991" y="1511"/>
                </a:lnTo>
                <a:lnTo>
                  <a:pt x="2991" y="1513"/>
                </a:lnTo>
                <a:lnTo>
                  <a:pt x="2993" y="1514"/>
                </a:lnTo>
                <a:lnTo>
                  <a:pt x="2998" y="1516"/>
                </a:lnTo>
                <a:lnTo>
                  <a:pt x="3004" y="1516"/>
                </a:lnTo>
                <a:lnTo>
                  <a:pt x="2997" y="1516"/>
                </a:lnTo>
                <a:lnTo>
                  <a:pt x="2993" y="1520"/>
                </a:lnTo>
                <a:lnTo>
                  <a:pt x="2990" y="1525"/>
                </a:lnTo>
                <a:lnTo>
                  <a:pt x="2990" y="1532"/>
                </a:lnTo>
                <a:lnTo>
                  <a:pt x="2988" y="1539"/>
                </a:lnTo>
                <a:lnTo>
                  <a:pt x="2990" y="1546"/>
                </a:lnTo>
                <a:lnTo>
                  <a:pt x="2991" y="1555"/>
                </a:lnTo>
                <a:lnTo>
                  <a:pt x="2995" y="1562"/>
                </a:lnTo>
                <a:lnTo>
                  <a:pt x="3055" y="1534"/>
                </a:lnTo>
                <a:lnTo>
                  <a:pt x="3081" y="1562"/>
                </a:lnTo>
                <a:lnTo>
                  <a:pt x="3254" y="1385"/>
                </a:lnTo>
                <a:lnTo>
                  <a:pt x="3254" y="1375"/>
                </a:lnTo>
                <a:lnTo>
                  <a:pt x="3253" y="1366"/>
                </a:lnTo>
                <a:lnTo>
                  <a:pt x="3251" y="1359"/>
                </a:lnTo>
                <a:lnTo>
                  <a:pt x="3247" y="1352"/>
                </a:lnTo>
                <a:lnTo>
                  <a:pt x="3244" y="1346"/>
                </a:lnTo>
                <a:lnTo>
                  <a:pt x="3240" y="1343"/>
                </a:lnTo>
                <a:lnTo>
                  <a:pt x="3235" y="1339"/>
                </a:lnTo>
                <a:lnTo>
                  <a:pt x="3228" y="1339"/>
                </a:lnTo>
                <a:lnTo>
                  <a:pt x="3228" y="1300"/>
                </a:lnTo>
                <a:lnTo>
                  <a:pt x="3226" y="1300"/>
                </a:lnTo>
                <a:lnTo>
                  <a:pt x="3223" y="1300"/>
                </a:lnTo>
                <a:lnTo>
                  <a:pt x="3219" y="1299"/>
                </a:lnTo>
                <a:lnTo>
                  <a:pt x="3216" y="1297"/>
                </a:lnTo>
                <a:lnTo>
                  <a:pt x="3212" y="1295"/>
                </a:lnTo>
                <a:lnTo>
                  <a:pt x="3209" y="1293"/>
                </a:lnTo>
                <a:lnTo>
                  <a:pt x="3205" y="1293"/>
                </a:lnTo>
                <a:lnTo>
                  <a:pt x="3202" y="1292"/>
                </a:lnTo>
                <a:lnTo>
                  <a:pt x="3203" y="1288"/>
                </a:lnTo>
                <a:lnTo>
                  <a:pt x="3203" y="1285"/>
                </a:lnTo>
                <a:lnTo>
                  <a:pt x="3205" y="1281"/>
                </a:lnTo>
                <a:lnTo>
                  <a:pt x="3207" y="1278"/>
                </a:lnTo>
                <a:lnTo>
                  <a:pt x="3209" y="1274"/>
                </a:lnTo>
                <a:lnTo>
                  <a:pt x="3210" y="1270"/>
                </a:lnTo>
                <a:lnTo>
                  <a:pt x="3210" y="1267"/>
                </a:lnTo>
                <a:lnTo>
                  <a:pt x="3210" y="1263"/>
                </a:lnTo>
                <a:lnTo>
                  <a:pt x="3210" y="1246"/>
                </a:lnTo>
                <a:lnTo>
                  <a:pt x="3209" y="1246"/>
                </a:lnTo>
                <a:lnTo>
                  <a:pt x="3205" y="1244"/>
                </a:lnTo>
                <a:lnTo>
                  <a:pt x="3202" y="1242"/>
                </a:lnTo>
                <a:lnTo>
                  <a:pt x="3198" y="1240"/>
                </a:lnTo>
                <a:lnTo>
                  <a:pt x="3194" y="1239"/>
                </a:lnTo>
                <a:lnTo>
                  <a:pt x="3193" y="1239"/>
                </a:lnTo>
                <a:lnTo>
                  <a:pt x="3189" y="1237"/>
                </a:lnTo>
                <a:lnTo>
                  <a:pt x="3186" y="1237"/>
                </a:lnTo>
                <a:lnTo>
                  <a:pt x="3186" y="1230"/>
                </a:lnTo>
                <a:lnTo>
                  <a:pt x="3187" y="1224"/>
                </a:lnTo>
                <a:lnTo>
                  <a:pt x="3187" y="1219"/>
                </a:lnTo>
                <a:lnTo>
                  <a:pt x="3189" y="1214"/>
                </a:lnTo>
                <a:lnTo>
                  <a:pt x="3189" y="1209"/>
                </a:lnTo>
                <a:lnTo>
                  <a:pt x="3189" y="1203"/>
                </a:lnTo>
                <a:lnTo>
                  <a:pt x="3187" y="1196"/>
                </a:lnTo>
                <a:lnTo>
                  <a:pt x="3186" y="1191"/>
                </a:lnTo>
                <a:close/>
                <a:moveTo>
                  <a:pt x="3203" y="1636"/>
                </a:moveTo>
                <a:lnTo>
                  <a:pt x="3246" y="1636"/>
                </a:lnTo>
                <a:lnTo>
                  <a:pt x="3263" y="1619"/>
                </a:lnTo>
                <a:lnTo>
                  <a:pt x="3279" y="1617"/>
                </a:lnTo>
                <a:lnTo>
                  <a:pt x="3293" y="1613"/>
                </a:lnTo>
                <a:lnTo>
                  <a:pt x="3306" y="1608"/>
                </a:lnTo>
                <a:lnTo>
                  <a:pt x="3318" y="1601"/>
                </a:lnTo>
                <a:lnTo>
                  <a:pt x="3329" y="1592"/>
                </a:lnTo>
                <a:lnTo>
                  <a:pt x="3339" y="1583"/>
                </a:lnTo>
                <a:lnTo>
                  <a:pt x="3350" y="1573"/>
                </a:lnTo>
                <a:lnTo>
                  <a:pt x="3359" y="1562"/>
                </a:lnTo>
                <a:lnTo>
                  <a:pt x="3341" y="1544"/>
                </a:lnTo>
                <a:lnTo>
                  <a:pt x="3307" y="1581"/>
                </a:lnTo>
                <a:lnTo>
                  <a:pt x="3272" y="1581"/>
                </a:lnTo>
                <a:lnTo>
                  <a:pt x="3265" y="1589"/>
                </a:lnTo>
                <a:lnTo>
                  <a:pt x="3256" y="1596"/>
                </a:lnTo>
                <a:lnTo>
                  <a:pt x="3247" y="1603"/>
                </a:lnTo>
                <a:lnTo>
                  <a:pt x="3237" y="1610"/>
                </a:lnTo>
                <a:lnTo>
                  <a:pt x="3228" y="1617"/>
                </a:lnTo>
                <a:lnTo>
                  <a:pt x="3219" y="1624"/>
                </a:lnTo>
                <a:lnTo>
                  <a:pt x="3210" y="1629"/>
                </a:lnTo>
                <a:lnTo>
                  <a:pt x="3203" y="1636"/>
                </a:lnTo>
                <a:close/>
                <a:moveTo>
                  <a:pt x="3376" y="1581"/>
                </a:moveTo>
                <a:lnTo>
                  <a:pt x="3383" y="1576"/>
                </a:lnTo>
                <a:lnTo>
                  <a:pt x="3390" y="1571"/>
                </a:lnTo>
                <a:lnTo>
                  <a:pt x="3399" y="1564"/>
                </a:lnTo>
                <a:lnTo>
                  <a:pt x="3406" y="1558"/>
                </a:lnTo>
                <a:lnTo>
                  <a:pt x="3413" y="1551"/>
                </a:lnTo>
                <a:lnTo>
                  <a:pt x="3421" y="1544"/>
                </a:lnTo>
                <a:lnTo>
                  <a:pt x="3426" y="1539"/>
                </a:lnTo>
                <a:lnTo>
                  <a:pt x="3429" y="1534"/>
                </a:lnTo>
                <a:lnTo>
                  <a:pt x="3433" y="1536"/>
                </a:lnTo>
                <a:lnTo>
                  <a:pt x="3436" y="1536"/>
                </a:lnTo>
                <a:lnTo>
                  <a:pt x="3440" y="1537"/>
                </a:lnTo>
                <a:lnTo>
                  <a:pt x="3442" y="1539"/>
                </a:lnTo>
                <a:lnTo>
                  <a:pt x="3445" y="1541"/>
                </a:lnTo>
                <a:lnTo>
                  <a:pt x="3449" y="1543"/>
                </a:lnTo>
                <a:lnTo>
                  <a:pt x="3452" y="1544"/>
                </a:lnTo>
                <a:lnTo>
                  <a:pt x="3456" y="1544"/>
                </a:lnTo>
                <a:lnTo>
                  <a:pt x="3459" y="1541"/>
                </a:lnTo>
                <a:lnTo>
                  <a:pt x="3463" y="1539"/>
                </a:lnTo>
                <a:lnTo>
                  <a:pt x="3465" y="1537"/>
                </a:lnTo>
                <a:lnTo>
                  <a:pt x="3468" y="1536"/>
                </a:lnTo>
                <a:lnTo>
                  <a:pt x="3472" y="1536"/>
                </a:lnTo>
                <a:lnTo>
                  <a:pt x="3475" y="1536"/>
                </a:lnTo>
                <a:lnTo>
                  <a:pt x="3479" y="1534"/>
                </a:lnTo>
                <a:lnTo>
                  <a:pt x="3482" y="1534"/>
                </a:lnTo>
                <a:lnTo>
                  <a:pt x="3472" y="1525"/>
                </a:lnTo>
                <a:lnTo>
                  <a:pt x="3465" y="1518"/>
                </a:lnTo>
                <a:lnTo>
                  <a:pt x="3456" y="1513"/>
                </a:lnTo>
                <a:lnTo>
                  <a:pt x="3449" y="1507"/>
                </a:lnTo>
                <a:lnTo>
                  <a:pt x="3443" y="1502"/>
                </a:lnTo>
                <a:lnTo>
                  <a:pt x="3438" y="1495"/>
                </a:lnTo>
                <a:lnTo>
                  <a:pt x="3433" y="1488"/>
                </a:lnTo>
                <a:lnTo>
                  <a:pt x="3429" y="1479"/>
                </a:lnTo>
                <a:lnTo>
                  <a:pt x="3428" y="1490"/>
                </a:lnTo>
                <a:lnTo>
                  <a:pt x="3424" y="1498"/>
                </a:lnTo>
                <a:lnTo>
                  <a:pt x="3417" y="1505"/>
                </a:lnTo>
                <a:lnTo>
                  <a:pt x="3410" y="1514"/>
                </a:lnTo>
                <a:lnTo>
                  <a:pt x="3401" y="1520"/>
                </a:lnTo>
                <a:lnTo>
                  <a:pt x="3392" y="1525"/>
                </a:lnTo>
                <a:lnTo>
                  <a:pt x="3385" y="1530"/>
                </a:lnTo>
                <a:lnTo>
                  <a:pt x="3376" y="1534"/>
                </a:lnTo>
                <a:lnTo>
                  <a:pt x="3376" y="1581"/>
                </a:lnTo>
                <a:close/>
                <a:moveTo>
                  <a:pt x="851" y="297"/>
                </a:moveTo>
                <a:lnTo>
                  <a:pt x="847" y="297"/>
                </a:lnTo>
                <a:lnTo>
                  <a:pt x="842" y="295"/>
                </a:lnTo>
                <a:lnTo>
                  <a:pt x="837" y="291"/>
                </a:lnTo>
                <a:lnTo>
                  <a:pt x="830" y="288"/>
                </a:lnTo>
                <a:lnTo>
                  <a:pt x="824" y="284"/>
                </a:lnTo>
                <a:lnTo>
                  <a:pt x="817" y="283"/>
                </a:lnTo>
                <a:lnTo>
                  <a:pt x="812" y="281"/>
                </a:lnTo>
                <a:lnTo>
                  <a:pt x="808" y="279"/>
                </a:lnTo>
                <a:lnTo>
                  <a:pt x="808" y="272"/>
                </a:lnTo>
                <a:lnTo>
                  <a:pt x="807" y="267"/>
                </a:lnTo>
                <a:lnTo>
                  <a:pt x="805" y="261"/>
                </a:lnTo>
                <a:lnTo>
                  <a:pt x="805" y="256"/>
                </a:lnTo>
                <a:lnTo>
                  <a:pt x="803" y="251"/>
                </a:lnTo>
                <a:lnTo>
                  <a:pt x="801" y="245"/>
                </a:lnTo>
                <a:lnTo>
                  <a:pt x="800" y="240"/>
                </a:lnTo>
                <a:lnTo>
                  <a:pt x="800" y="233"/>
                </a:lnTo>
                <a:lnTo>
                  <a:pt x="803" y="228"/>
                </a:lnTo>
                <a:lnTo>
                  <a:pt x="808" y="222"/>
                </a:lnTo>
                <a:lnTo>
                  <a:pt x="812" y="217"/>
                </a:lnTo>
                <a:lnTo>
                  <a:pt x="817" y="210"/>
                </a:lnTo>
                <a:lnTo>
                  <a:pt x="823" y="203"/>
                </a:lnTo>
                <a:lnTo>
                  <a:pt x="826" y="196"/>
                </a:lnTo>
                <a:lnTo>
                  <a:pt x="831" y="191"/>
                </a:lnTo>
                <a:lnTo>
                  <a:pt x="835" y="185"/>
                </a:lnTo>
                <a:lnTo>
                  <a:pt x="817" y="168"/>
                </a:lnTo>
                <a:lnTo>
                  <a:pt x="817" y="164"/>
                </a:lnTo>
                <a:lnTo>
                  <a:pt x="819" y="161"/>
                </a:lnTo>
                <a:lnTo>
                  <a:pt x="821" y="157"/>
                </a:lnTo>
                <a:lnTo>
                  <a:pt x="823" y="154"/>
                </a:lnTo>
                <a:lnTo>
                  <a:pt x="823" y="150"/>
                </a:lnTo>
                <a:lnTo>
                  <a:pt x="824" y="147"/>
                </a:lnTo>
                <a:lnTo>
                  <a:pt x="826" y="143"/>
                </a:lnTo>
                <a:lnTo>
                  <a:pt x="826" y="139"/>
                </a:lnTo>
                <a:lnTo>
                  <a:pt x="782" y="93"/>
                </a:lnTo>
                <a:lnTo>
                  <a:pt x="777" y="93"/>
                </a:lnTo>
                <a:lnTo>
                  <a:pt x="770" y="92"/>
                </a:lnTo>
                <a:lnTo>
                  <a:pt x="763" y="90"/>
                </a:lnTo>
                <a:lnTo>
                  <a:pt x="757" y="88"/>
                </a:lnTo>
                <a:lnTo>
                  <a:pt x="752" y="86"/>
                </a:lnTo>
                <a:lnTo>
                  <a:pt x="747" y="85"/>
                </a:lnTo>
                <a:lnTo>
                  <a:pt x="741" y="85"/>
                </a:lnTo>
                <a:lnTo>
                  <a:pt x="738" y="83"/>
                </a:lnTo>
                <a:lnTo>
                  <a:pt x="748" y="74"/>
                </a:lnTo>
                <a:lnTo>
                  <a:pt x="761" y="65"/>
                </a:lnTo>
                <a:lnTo>
                  <a:pt x="773" y="58"/>
                </a:lnTo>
                <a:lnTo>
                  <a:pt x="787" y="51"/>
                </a:lnTo>
                <a:lnTo>
                  <a:pt x="800" y="44"/>
                </a:lnTo>
                <a:lnTo>
                  <a:pt x="812" y="37"/>
                </a:lnTo>
                <a:lnTo>
                  <a:pt x="824" y="28"/>
                </a:lnTo>
                <a:lnTo>
                  <a:pt x="835" y="17"/>
                </a:lnTo>
                <a:lnTo>
                  <a:pt x="838" y="19"/>
                </a:lnTo>
                <a:lnTo>
                  <a:pt x="840" y="19"/>
                </a:lnTo>
                <a:lnTo>
                  <a:pt x="844" y="21"/>
                </a:lnTo>
                <a:lnTo>
                  <a:pt x="847" y="23"/>
                </a:lnTo>
                <a:lnTo>
                  <a:pt x="851" y="25"/>
                </a:lnTo>
                <a:lnTo>
                  <a:pt x="854" y="26"/>
                </a:lnTo>
                <a:lnTo>
                  <a:pt x="856" y="28"/>
                </a:lnTo>
                <a:lnTo>
                  <a:pt x="860" y="28"/>
                </a:lnTo>
                <a:lnTo>
                  <a:pt x="886" y="0"/>
                </a:lnTo>
                <a:lnTo>
                  <a:pt x="904" y="17"/>
                </a:lnTo>
                <a:lnTo>
                  <a:pt x="909" y="17"/>
                </a:lnTo>
                <a:lnTo>
                  <a:pt x="916" y="17"/>
                </a:lnTo>
                <a:lnTo>
                  <a:pt x="923" y="16"/>
                </a:lnTo>
                <a:lnTo>
                  <a:pt x="929" y="14"/>
                </a:lnTo>
                <a:lnTo>
                  <a:pt x="934" y="12"/>
                </a:lnTo>
                <a:lnTo>
                  <a:pt x="939" y="10"/>
                </a:lnTo>
                <a:lnTo>
                  <a:pt x="943" y="9"/>
                </a:lnTo>
                <a:lnTo>
                  <a:pt x="946" y="9"/>
                </a:lnTo>
                <a:lnTo>
                  <a:pt x="946" y="37"/>
                </a:lnTo>
                <a:lnTo>
                  <a:pt x="957" y="37"/>
                </a:lnTo>
                <a:lnTo>
                  <a:pt x="964" y="37"/>
                </a:lnTo>
                <a:lnTo>
                  <a:pt x="969" y="37"/>
                </a:lnTo>
                <a:lnTo>
                  <a:pt x="974" y="35"/>
                </a:lnTo>
                <a:lnTo>
                  <a:pt x="978" y="33"/>
                </a:lnTo>
                <a:lnTo>
                  <a:pt x="980" y="30"/>
                </a:lnTo>
                <a:lnTo>
                  <a:pt x="982" y="25"/>
                </a:lnTo>
                <a:lnTo>
                  <a:pt x="982" y="17"/>
                </a:lnTo>
                <a:lnTo>
                  <a:pt x="985" y="19"/>
                </a:lnTo>
                <a:lnTo>
                  <a:pt x="989" y="19"/>
                </a:lnTo>
                <a:lnTo>
                  <a:pt x="992" y="21"/>
                </a:lnTo>
                <a:lnTo>
                  <a:pt x="994" y="23"/>
                </a:lnTo>
                <a:lnTo>
                  <a:pt x="997" y="25"/>
                </a:lnTo>
                <a:lnTo>
                  <a:pt x="1001" y="26"/>
                </a:lnTo>
                <a:lnTo>
                  <a:pt x="1005" y="28"/>
                </a:lnTo>
                <a:lnTo>
                  <a:pt x="1008" y="28"/>
                </a:lnTo>
                <a:lnTo>
                  <a:pt x="1015" y="21"/>
                </a:lnTo>
                <a:lnTo>
                  <a:pt x="1024" y="16"/>
                </a:lnTo>
                <a:lnTo>
                  <a:pt x="1033" y="10"/>
                </a:lnTo>
                <a:lnTo>
                  <a:pt x="1043" y="9"/>
                </a:lnTo>
                <a:lnTo>
                  <a:pt x="1052" y="7"/>
                </a:lnTo>
                <a:lnTo>
                  <a:pt x="1063" y="5"/>
                </a:lnTo>
                <a:lnTo>
                  <a:pt x="1070" y="7"/>
                </a:lnTo>
                <a:lnTo>
                  <a:pt x="1079" y="9"/>
                </a:lnTo>
                <a:lnTo>
                  <a:pt x="1086" y="7"/>
                </a:lnTo>
                <a:lnTo>
                  <a:pt x="1095" y="3"/>
                </a:lnTo>
                <a:lnTo>
                  <a:pt x="1105" y="2"/>
                </a:lnTo>
                <a:lnTo>
                  <a:pt x="1118" y="2"/>
                </a:lnTo>
                <a:lnTo>
                  <a:pt x="1128" y="2"/>
                </a:lnTo>
                <a:lnTo>
                  <a:pt x="1139" y="0"/>
                </a:lnTo>
                <a:lnTo>
                  <a:pt x="1148" y="0"/>
                </a:lnTo>
                <a:lnTo>
                  <a:pt x="1156" y="0"/>
                </a:lnTo>
                <a:lnTo>
                  <a:pt x="1174" y="17"/>
                </a:lnTo>
                <a:lnTo>
                  <a:pt x="1121" y="17"/>
                </a:lnTo>
                <a:lnTo>
                  <a:pt x="1121" y="37"/>
                </a:lnTo>
                <a:lnTo>
                  <a:pt x="1126" y="39"/>
                </a:lnTo>
                <a:lnTo>
                  <a:pt x="1137" y="40"/>
                </a:lnTo>
                <a:lnTo>
                  <a:pt x="1148" y="39"/>
                </a:lnTo>
                <a:lnTo>
                  <a:pt x="1162" y="37"/>
                </a:lnTo>
                <a:lnTo>
                  <a:pt x="1176" y="33"/>
                </a:lnTo>
                <a:lnTo>
                  <a:pt x="1188" y="30"/>
                </a:lnTo>
                <a:lnTo>
                  <a:pt x="1201" y="28"/>
                </a:lnTo>
                <a:lnTo>
                  <a:pt x="1208" y="28"/>
                </a:lnTo>
                <a:lnTo>
                  <a:pt x="1197" y="33"/>
                </a:lnTo>
                <a:lnTo>
                  <a:pt x="1186" y="40"/>
                </a:lnTo>
                <a:lnTo>
                  <a:pt x="1176" y="51"/>
                </a:lnTo>
                <a:lnTo>
                  <a:pt x="1165" y="63"/>
                </a:lnTo>
                <a:lnTo>
                  <a:pt x="1158" y="78"/>
                </a:lnTo>
                <a:lnTo>
                  <a:pt x="1153" y="92"/>
                </a:lnTo>
                <a:lnTo>
                  <a:pt x="1153" y="99"/>
                </a:lnTo>
                <a:lnTo>
                  <a:pt x="1153" y="106"/>
                </a:lnTo>
                <a:lnTo>
                  <a:pt x="1153" y="113"/>
                </a:lnTo>
                <a:lnTo>
                  <a:pt x="1156" y="120"/>
                </a:lnTo>
                <a:lnTo>
                  <a:pt x="1139" y="139"/>
                </a:lnTo>
                <a:lnTo>
                  <a:pt x="1135" y="139"/>
                </a:lnTo>
                <a:lnTo>
                  <a:pt x="1132" y="138"/>
                </a:lnTo>
                <a:lnTo>
                  <a:pt x="1128" y="136"/>
                </a:lnTo>
                <a:lnTo>
                  <a:pt x="1126" y="134"/>
                </a:lnTo>
                <a:lnTo>
                  <a:pt x="1123" y="132"/>
                </a:lnTo>
                <a:lnTo>
                  <a:pt x="1119" y="131"/>
                </a:lnTo>
                <a:lnTo>
                  <a:pt x="1116" y="131"/>
                </a:lnTo>
                <a:lnTo>
                  <a:pt x="1112" y="131"/>
                </a:lnTo>
                <a:lnTo>
                  <a:pt x="1112" y="168"/>
                </a:lnTo>
                <a:lnTo>
                  <a:pt x="1103" y="168"/>
                </a:lnTo>
                <a:lnTo>
                  <a:pt x="1096" y="166"/>
                </a:lnTo>
                <a:lnTo>
                  <a:pt x="1089" y="166"/>
                </a:lnTo>
                <a:lnTo>
                  <a:pt x="1084" y="164"/>
                </a:lnTo>
                <a:lnTo>
                  <a:pt x="1077" y="164"/>
                </a:lnTo>
                <a:lnTo>
                  <a:pt x="1072" y="164"/>
                </a:lnTo>
                <a:lnTo>
                  <a:pt x="1066" y="164"/>
                </a:lnTo>
                <a:lnTo>
                  <a:pt x="1061" y="168"/>
                </a:lnTo>
                <a:lnTo>
                  <a:pt x="1061" y="171"/>
                </a:lnTo>
                <a:lnTo>
                  <a:pt x="1063" y="175"/>
                </a:lnTo>
                <a:lnTo>
                  <a:pt x="1066" y="177"/>
                </a:lnTo>
                <a:lnTo>
                  <a:pt x="1070" y="180"/>
                </a:lnTo>
                <a:lnTo>
                  <a:pt x="1075" y="182"/>
                </a:lnTo>
                <a:lnTo>
                  <a:pt x="1079" y="184"/>
                </a:lnTo>
                <a:lnTo>
                  <a:pt x="1082" y="185"/>
                </a:lnTo>
                <a:lnTo>
                  <a:pt x="1088" y="185"/>
                </a:lnTo>
                <a:lnTo>
                  <a:pt x="1079" y="192"/>
                </a:lnTo>
                <a:lnTo>
                  <a:pt x="1056" y="205"/>
                </a:lnTo>
                <a:lnTo>
                  <a:pt x="1024" y="219"/>
                </a:lnTo>
                <a:lnTo>
                  <a:pt x="987" y="237"/>
                </a:lnTo>
                <a:lnTo>
                  <a:pt x="950" y="253"/>
                </a:lnTo>
                <a:lnTo>
                  <a:pt x="914" y="267"/>
                </a:lnTo>
                <a:lnTo>
                  <a:pt x="884" y="276"/>
                </a:lnTo>
                <a:lnTo>
                  <a:pt x="869" y="279"/>
                </a:lnTo>
                <a:lnTo>
                  <a:pt x="869" y="283"/>
                </a:lnTo>
                <a:lnTo>
                  <a:pt x="867" y="286"/>
                </a:lnTo>
                <a:lnTo>
                  <a:pt x="865" y="290"/>
                </a:lnTo>
                <a:lnTo>
                  <a:pt x="863" y="291"/>
                </a:lnTo>
                <a:lnTo>
                  <a:pt x="861" y="293"/>
                </a:lnTo>
                <a:lnTo>
                  <a:pt x="858" y="295"/>
                </a:lnTo>
                <a:lnTo>
                  <a:pt x="854" y="297"/>
                </a:lnTo>
                <a:lnTo>
                  <a:pt x="851" y="297"/>
                </a:lnTo>
                <a:close/>
                <a:moveTo>
                  <a:pt x="1165" y="242"/>
                </a:moveTo>
                <a:lnTo>
                  <a:pt x="1155" y="238"/>
                </a:lnTo>
                <a:lnTo>
                  <a:pt x="1144" y="237"/>
                </a:lnTo>
                <a:lnTo>
                  <a:pt x="1132" y="235"/>
                </a:lnTo>
                <a:lnTo>
                  <a:pt x="1118" y="235"/>
                </a:lnTo>
                <a:lnTo>
                  <a:pt x="1105" y="235"/>
                </a:lnTo>
                <a:lnTo>
                  <a:pt x="1093" y="237"/>
                </a:lnTo>
                <a:lnTo>
                  <a:pt x="1080" y="238"/>
                </a:lnTo>
                <a:lnTo>
                  <a:pt x="1070" y="242"/>
                </a:lnTo>
                <a:lnTo>
                  <a:pt x="1088" y="260"/>
                </a:lnTo>
                <a:lnTo>
                  <a:pt x="1098" y="260"/>
                </a:lnTo>
                <a:lnTo>
                  <a:pt x="1109" y="260"/>
                </a:lnTo>
                <a:lnTo>
                  <a:pt x="1119" y="258"/>
                </a:lnTo>
                <a:lnTo>
                  <a:pt x="1130" y="258"/>
                </a:lnTo>
                <a:lnTo>
                  <a:pt x="1140" y="256"/>
                </a:lnTo>
                <a:lnTo>
                  <a:pt x="1149" y="253"/>
                </a:lnTo>
                <a:lnTo>
                  <a:pt x="1158" y="247"/>
                </a:lnTo>
                <a:lnTo>
                  <a:pt x="1165" y="242"/>
                </a:lnTo>
                <a:close/>
                <a:moveTo>
                  <a:pt x="1983" y="475"/>
                </a:moveTo>
                <a:lnTo>
                  <a:pt x="1976" y="479"/>
                </a:lnTo>
                <a:lnTo>
                  <a:pt x="1969" y="481"/>
                </a:lnTo>
                <a:lnTo>
                  <a:pt x="1963" y="484"/>
                </a:lnTo>
                <a:lnTo>
                  <a:pt x="1962" y="488"/>
                </a:lnTo>
                <a:lnTo>
                  <a:pt x="1960" y="493"/>
                </a:lnTo>
                <a:lnTo>
                  <a:pt x="1958" y="500"/>
                </a:lnTo>
                <a:lnTo>
                  <a:pt x="1958" y="509"/>
                </a:lnTo>
                <a:lnTo>
                  <a:pt x="1958" y="521"/>
                </a:lnTo>
                <a:lnTo>
                  <a:pt x="1969" y="519"/>
                </a:lnTo>
                <a:lnTo>
                  <a:pt x="1976" y="518"/>
                </a:lnTo>
                <a:lnTo>
                  <a:pt x="1981" y="512"/>
                </a:lnTo>
                <a:lnTo>
                  <a:pt x="1983" y="505"/>
                </a:lnTo>
                <a:lnTo>
                  <a:pt x="1985" y="498"/>
                </a:lnTo>
                <a:lnTo>
                  <a:pt x="1985" y="491"/>
                </a:lnTo>
                <a:lnTo>
                  <a:pt x="1983" y="482"/>
                </a:lnTo>
                <a:lnTo>
                  <a:pt x="1983" y="475"/>
                </a:lnTo>
                <a:close/>
                <a:moveTo>
                  <a:pt x="1879" y="495"/>
                </a:moveTo>
                <a:lnTo>
                  <a:pt x="1882" y="493"/>
                </a:lnTo>
                <a:lnTo>
                  <a:pt x="1886" y="493"/>
                </a:lnTo>
                <a:lnTo>
                  <a:pt x="1888" y="491"/>
                </a:lnTo>
                <a:lnTo>
                  <a:pt x="1891" y="488"/>
                </a:lnTo>
                <a:lnTo>
                  <a:pt x="1893" y="486"/>
                </a:lnTo>
                <a:lnTo>
                  <a:pt x="1895" y="482"/>
                </a:lnTo>
                <a:lnTo>
                  <a:pt x="1896" y="479"/>
                </a:lnTo>
                <a:lnTo>
                  <a:pt x="1896" y="475"/>
                </a:lnTo>
                <a:lnTo>
                  <a:pt x="1886" y="475"/>
                </a:lnTo>
                <a:lnTo>
                  <a:pt x="1875" y="475"/>
                </a:lnTo>
                <a:lnTo>
                  <a:pt x="1863" y="477"/>
                </a:lnTo>
                <a:lnTo>
                  <a:pt x="1852" y="481"/>
                </a:lnTo>
                <a:lnTo>
                  <a:pt x="1842" y="484"/>
                </a:lnTo>
                <a:lnTo>
                  <a:pt x="1835" y="491"/>
                </a:lnTo>
                <a:lnTo>
                  <a:pt x="1831" y="495"/>
                </a:lnTo>
                <a:lnTo>
                  <a:pt x="1829" y="500"/>
                </a:lnTo>
                <a:lnTo>
                  <a:pt x="1828" y="505"/>
                </a:lnTo>
                <a:lnTo>
                  <a:pt x="1828" y="512"/>
                </a:lnTo>
                <a:lnTo>
                  <a:pt x="1833" y="512"/>
                </a:lnTo>
                <a:lnTo>
                  <a:pt x="1840" y="516"/>
                </a:lnTo>
                <a:lnTo>
                  <a:pt x="1847" y="518"/>
                </a:lnTo>
                <a:lnTo>
                  <a:pt x="1852" y="523"/>
                </a:lnTo>
                <a:lnTo>
                  <a:pt x="1858" y="526"/>
                </a:lnTo>
                <a:lnTo>
                  <a:pt x="1863" y="532"/>
                </a:lnTo>
                <a:lnTo>
                  <a:pt x="1866" y="537"/>
                </a:lnTo>
                <a:lnTo>
                  <a:pt x="1870" y="541"/>
                </a:lnTo>
                <a:lnTo>
                  <a:pt x="1870" y="595"/>
                </a:lnTo>
                <a:lnTo>
                  <a:pt x="1877" y="597"/>
                </a:lnTo>
                <a:lnTo>
                  <a:pt x="1884" y="599"/>
                </a:lnTo>
                <a:lnTo>
                  <a:pt x="1889" y="602"/>
                </a:lnTo>
                <a:lnTo>
                  <a:pt x="1895" y="606"/>
                </a:lnTo>
                <a:lnTo>
                  <a:pt x="1900" y="611"/>
                </a:lnTo>
                <a:lnTo>
                  <a:pt x="1905" y="615"/>
                </a:lnTo>
                <a:lnTo>
                  <a:pt x="1911" y="620"/>
                </a:lnTo>
                <a:lnTo>
                  <a:pt x="1914" y="624"/>
                </a:lnTo>
                <a:lnTo>
                  <a:pt x="1941" y="595"/>
                </a:lnTo>
                <a:lnTo>
                  <a:pt x="1923" y="578"/>
                </a:lnTo>
                <a:lnTo>
                  <a:pt x="1923" y="574"/>
                </a:lnTo>
                <a:lnTo>
                  <a:pt x="1925" y="571"/>
                </a:lnTo>
                <a:lnTo>
                  <a:pt x="1925" y="567"/>
                </a:lnTo>
                <a:lnTo>
                  <a:pt x="1926" y="564"/>
                </a:lnTo>
                <a:lnTo>
                  <a:pt x="1928" y="560"/>
                </a:lnTo>
                <a:lnTo>
                  <a:pt x="1930" y="556"/>
                </a:lnTo>
                <a:lnTo>
                  <a:pt x="1932" y="553"/>
                </a:lnTo>
                <a:lnTo>
                  <a:pt x="1932" y="549"/>
                </a:lnTo>
                <a:lnTo>
                  <a:pt x="1926" y="546"/>
                </a:lnTo>
                <a:lnTo>
                  <a:pt x="1921" y="541"/>
                </a:lnTo>
                <a:lnTo>
                  <a:pt x="1916" y="535"/>
                </a:lnTo>
                <a:lnTo>
                  <a:pt x="1909" y="530"/>
                </a:lnTo>
                <a:lnTo>
                  <a:pt x="1903" y="526"/>
                </a:lnTo>
                <a:lnTo>
                  <a:pt x="1896" y="521"/>
                </a:lnTo>
                <a:lnTo>
                  <a:pt x="1891" y="516"/>
                </a:lnTo>
                <a:lnTo>
                  <a:pt x="1888" y="512"/>
                </a:lnTo>
                <a:lnTo>
                  <a:pt x="1888" y="509"/>
                </a:lnTo>
                <a:lnTo>
                  <a:pt x="1889" y="505"/>
                </a:lnTo>
                <a:lnTo>
                  <a:pt x="1889" y="502"/>
                </a:lnTo>
                <a:lnTo>
                  <a:pt x="1889" y="500"/>
                </a:lnTo>
                <a:lnTo>
                  <a:pt x="1889" y="496"/>
                </a:lnTo>
                <a:lnTo>
                  <a:pt x="1888" y="495"/>
                </a:lnTo>
                <a:lnTo>
                  <a:pt x="1884" y="495"/>
                </a:lnTo>
                <a:lnTo>
                  <a:pt x="1879" y="495"/>
                </a:lnTo>
                <a:close/>
                <a:moveTo>
                  <a:pt x="1997" y="723"/>
                </a:moveTo>
                <a:lnTo>
                  <a:pt x="1997" y="726"/>
                </a:lnTo>
                <a:lnTo>
                  <a:pt x="1997" y="728"/>
                </a:lnTo>
                <a:lnTo>
                  <a:pt x="1999" y="730"/>
                </a:lnTo>
                <a:lnTo>
                  <a:pt x="2001" y="731"/>
                </a:lnTo>
                <a:lnTo>
                  <a:pt x="2002" y="731"/>
                </a:lnTo>
                <a:lnTo>
                  <a:pt x="2004" y="733"/>
                </a:lnTo>
                <a:lnTo>
                  <a:pt x="2004" y="735"/>
                </a:lnTo>
                <a:lnTo>
                  <a:pt x="2006" y="739"/>
                </a:lnTo>
                <a:lnTo>
                  <a:pt x="2008" y="739"/>
                </a:lnTo>
                <a:lnTo>
                  <a:pt x="2011" y="740"/>
                </a:lnTo>
                <a:lnTo>
                  <a:pt x="2013" y="740"/>
                </a:lnTo>
                <a:lnTo>
                  <a:pt x="2016" y="742"/>
                </a:lnTo>
                <a:lnTo>
                  <a:pt x="2018" y="742"/>
                </a:lnTo>
                <a:lnTo>
                  <a:pt x="2022" y="744"/>
                </a:lnTo>
                <a:lnTo>
                  <a:pt x="2024" y="744"/>
                </a:lnTo>
                <a:lnTo>
                  <a:pt x="2027" y="744"/>
                </a:lnTo>
                <a:lnTo>
                  <a:pt x="2061" y="744"/>
                </a:lnTo>
                <a:lnTo>
                  <a:pt x="2052" y="753"/>
                </a:lnTo>
                <a:lnTo>
                  <a:pt x="2045" y="760"/>
                </a:lnTo>
                <a:lnTo>
                  <a:pt x="2038" y="769"/>
                </a:lnTo>
                <a:lnTo>
                  <a:pt x="2031" y="779"/>
                </a:lnTo>
                <a:lnTo>
                  <a:pt x="2025" y="788"/>
                </a:lnTo>
                <a:lnTo>
                  <a:pt x="2018" y="799"/>
                </a:lnTo>
                <a:lnTo>
                  <a:pt x="2009" y="809"/>
                </a:lnTo>
                <a:lnTo>
                  <a:pt x="2001" y="820"/>
                </a:lnTo>
                <a:lnTo>
                  <a:pt x="1965" y="820"/>
                </a:lnTo>
                <a:lnTo>
                  <a:pt x="1965" y="823"/>
                </a:lnTo>
                <a:lnTo>
                  <a:pt x="1965" y="827"/>
                </a:lnTo>
                <a:lnTo>
                  <a:pt x="1963" y="830"/>
                </a:lnTo>
                <a:lnTo>
                  <a:pt x="1962" y="834"/>
                </a:lnTo>
                <a:lnTo>
                  <a:pt x="1960" y="837"/>
                </a:lnTo>
                <a:lnTo>
                  <a:pt x="1958" y="841"/>
                </a:lnTo>
                <a:lnTo>
                  <a:pt x="1958" y="843"/>
                </a:lnTo>
                <a:lnTo>
                  <a:pt x="1958" y="846"/>
                </a:lnTo>
                <a:lnTo>
                  <a:pt x="1948" y="848"/>
                </a:lnTo>
                <a:lnTo>
                  <a:pt x="1937" y="852"/>
                </a:lnTo>
                <a:lnTo>
                  <a:pt x="1925" y="857"/>
                </a:lnTo>
                <a:lnTo>
                  <a:pt x="1914" y="862"/>
                </a:lnTo>
                <a:lnTo>
                  <a:pt x="1902" y="869"/>
                </a:lnTo>
                <a:lnTo>
                  <a:pt x="1891" y="875"/>
                </a:lnTo>
                <a:lnTo>
                  <a:pt x="1880" y="880"/>
                </a:lnTo>
                <a:lnTo>
                  <a:pt x="1870" y="885"/>
                </a:lnTo>
                <a:lnTo>
                  <a:pt x="1866" y="880"/>
                </a:lnTo>
                <a:lnTo>
                  <a:pt x="1861" y="876"/>
                </a:lnTo>
                <a:lnTo>
                  <a:pt x="1854" y="871"/>
                </a:lnTo>
                <a:lnTo>
                  <a:pt x="1849" y="868"/>
                </a:lnTo>
                <a:lnTo>
                  <a:pt x="1842" y="862"/>
                </a:lnTo>
                <a:lnTo>
                  <a:pt x="1836" y="859"/>
                </a:lnTo>
                <a:lnTo>
                  <a:pt x="1831" y="857"/>
                </a:lnTo>
                <a:lnTo>
                  <a:pt x="1828" y="857"/>
                </a:lnTo>
                <a:lnTo>
                  <a:pt x="1828" y="820"/>
                </a:lnTo>
                <a:lnTo>
                  <a:pt x="1824" y="816"/>
                </a:lnTo>
                <a:lnTo>
                  <a:pt x="1819" y="811"/>
                </a:lnTo>
                <a:lnTo>
                  <a:pt x="1815" y="806"/>
                </a:lnTo>
                <a:lnTo>
                  <a:pt x="1810" y="799"/>
                </a:lnTo>
                <a:lnTo>
                  <a:pt x="1806" y="793"/>
                </a:lnTo>
                <a:lnTo>
                  <a:pt x="1803" y="786"/>
                </a:lnTo>
                <a:lnTo>
                  <a:pt x="1801" y="779"/>
                </a:lnTo>
                <a:lnTo>
                  <a:pt x="1801" y="774"/>
                </a:lnTo>
                <a:lnTo>
                  <a:pt x="1796" y="774"/>
                </a:lnTo>
                <a:lnTo>
                  <a:pt x="1792" y="774"/>
                </a:lnTo>
                <a:lnTo>
                  <a:pt x="1789" y="772"/>
                </a:lnTo>
                <a:lnTo>
                  <a:pt x="1785" y="770"/>
                </a:lnTo>
                <a:lnTo>
                  <a:pt x="1780" y="765"/>
                </a:lnTo>
                <a:lnTo>
                  <a:pt x="1775" y="756"/>
                </a:lnTo>
                <a:lnTo>
                  <a:pt x="1769" y="747"/>
                </a:lnTo>
                <a:lnTo>
                  <a:pt x="1764" y="739"/>
                </a:lnTo>
                <a:lnTo>
                  <a:pt x="1757" y="731"/>
                </a:lnTo>
                <a:lnTo>
                  <a:pt x="1748" y="726"/>
                </a:lnTo>
                <a:lnTo>
                  <a:pt x="1716" y="726"/>
                </a:lnTo>
                <a:lnTo>
                  <a:pt x="1709" y="712"/>
                </a:lnTo>
                <a:lnTo>
                  <a:pt x="1702" y="700"/>
                </a:lnTo>
                <a:lnTo>
                  <a:pt x="1697" y="689"/>
                </a:lnTo>
                <a:lnTo>
                  <a:pt x="1692" y="678"/>
                </a:lnTo>
                <a:lnTo>
                  <a:pt x="1686" y="670"/>
                </a:lnTo>
                <a:lnTo>
                  <a:pt x="1681" y="663"/>
                </a:lnTo>
                <a:lnTo>
                  <a:pt x="1672" y="657"/>
                </a:lnTo>
                <a:lnTo>
                  <a:pt x="1663" y="654"/>
                </a:lnTo>
                <a:lnTo>
                  <a:pt x="1669" y="654"/>
                </a:lnTo>
                <a:lnTo>
                  <a:pt x="1674" y="650"/>
                </a:lnTo>
                <a:lnTo>
                  <a:pt x="1679" y="647"/>
                </a:lnTo>
                <a:lnTo>
                  <a:pt x="1683" y="643"/>
                </a:lnTo>
                <a:lnTo>
                  <a:pt x="1686" y="638"/>
                </a:lnTo>
                <a:lnTo>
                  <a:pt x="1690" y="632"/>
                </a:lnTo>
                <a:lnTo>
                  <a:pt x="1693" y="627"/>
                </a:lnTo>
                <a:lnTo>
                  <a:pt x="1697" y="624"/>
                </a:lnTo>
                <a:lnTo>
                  <a:pt x="1695" y="620"/>
                </a:lnTo>
                <a:lnTo>
                  <a:pt x="1695" y="617"/>
                </a:lnTo>
                <a:lnTo>
                  <a:pt x="1693" y="613"/>
                </a:lnTo>
                <a:lnTo>
                  <a:pt x="1692" y="610"/>
                </a:lnTo>
                <a:lnTo>
                  <a:pt x="1690" y="606"/>
                </a:lnTo>
                <a:lnTo>
                  <a:pt x="1688" y="602"/>
                </a:lnTo>
                <a:lnTo>
                  <a:pt x="1688" y="599"/>
                </a:lnTo>
                <a:lnTo>
                  <a:pt x="1688" y="595"/>
                </a:lnTo>
                <a:lnTo>
                  <a:pt x="1714" y="567"/>
                </a:lnTo>
                <a:lnTo>
                  <a:pt x="1707" y="567"/>
                </a:lnTo>
                <a:lnTo>
                  <a:pt x="1700" y="567"/>
                </a:lnTo>
                <a:lnTo>
                  <a:pt x="1695" y="565"/>
                </a:lnTo>
                <a:lnTo>
                  <a:pt x="1688" y="564"/>
                </a:lnTo>
                <a:lnTo>
                  <a:pt x="1683" y="562"/>
                </a:lnTo>
                <a:lnTo>
                  <a:pt x="1677" y="560"/>
                </a:lnTo>
                <a:lnTo>
                  <a:pt x="1674" y="560"/>
                </a:lnTo>
                <a:lnTo>
                  <a:pt x="1670" y="560"/>
                </a:lnTo>
                <a:lnTo>
                  <a:pt x="1653" y="560"/>
                </a:lnTo>
                <a:lnTo>
                  <a:pt x="1626" y="587"/>
                </a:lnTo>
                <a:lnTo>
                  <a:pt x="1624" y="585"/>
                </a:lnTo>
                <a:lnTo>
                  <a:pt x="1621" y="583"/>
                </a:lnTo>
                <a:lnTo>
                  <a:pt x="1616" y="578"/>
                </a:lnTo>
                <a:lnTo>
                  <a:pt x="1609" y="572"/>
                </a:lnTo>
                <a:lnTo>
                  <a:pt x="1603" y="565"/>
                </a:lnTo>
                <a:lnTo>
                  <a:pt x="1598" y="560"/>
                </a:lnTo>
                <a:lnTo>
                  <a:pt x="1593" y="553"/>
                </a:lnTo>
                <a:lnTo>
                  <a:pt x="1591" y="549"/>
                </a:lnTo>
                <a:lnTo>
                  <a:pt x="1591" y="532"/>
                </a:lnTo>
                <a:lnTo>
                  <a:pt x="1617" y="519"/>
                </a:lnTo>
                <a:lnTo>
                  <a:pt x="1639" y="511"/>
                </a:lnTo>
                <a:lnTo>
                  <a:pt x="1660" y="505"/>
                </a:lnTo>
                <a:lnTo>
                  <a:pt x="1677" y="503"/>
                </a:lnTo>
                <a:lnTo>
                  <a:pt x="1693" y="502"/>
                </a:lnTo>
                <a:lnTo>
                  <a:pt x="1707" y="502"/>
                </a:lnTo>
                <a:lnTo>
                  <a:pt x="1720" y="502"/>
                </a:lnTo>
                <a:lnTo>
                  <a:pt x="1732" y="502"/>
                </a:lnTo>
                <a:lnTo>
                  <a:pt x="1729" y="505"/>
                </a:lnTo>
                <a:lnTo>
                  <a:pt x="1730" y="509"/>
                </a:lnTo>
                <a:lnTo>
                  <a:pt x="1732" y="512"/>
                </a:lnTo>
                <a:lnTo>
                  <a:pt x="1737" y="516"/>
                </a:lnTo>
                <a:lnTo>
                  <a:pt x="1743" y="521"/>
                </a:lnTo>
                <a:lnTo>
                  <a:pt x="1748" y="525"/>
                </a:lnTo>
                <a:lnTo>
                  <a:pt x="1753" y="528"/>
                </a:lnTo>
                <a:lnTo>
                  <a:pt x="1757" y="532"/>
                </a:lnTo>
                <a:lnTo>
                  <a:pt x="1757" y="528"/>
                </a:lnTo>
                <a:lnTo>
                  <a:pt x="1759" y="525"/>
                </a:lnTo>
                <a:lnTo>
                  <a:pt x="1760" y="521"/>
                </a:lnTo>
                <a:lnTo>
                  <a:pt x="1762" y="516"/>
                </a:lnTo>
                <a:lnTo>
                  <a:pt x="1764" y="512"/>
                </a:lnTo>
                <a:lnTo>
                  <a:pt x="1764" y="509"/>
                </a:lnTo>
                <a:lnTo>
                  <a:pt x="1766" y="505"/>
                </a:lnTo>
                <a:lnTo>
                  <a:pt x="1766" y="502"/>
                </a:lnTo>
                <a:lnTo>
                  <a:pt x="1759" y="498"/>
                </a:lnTo>
                <a:lnTo>
                  <a:pt x="1748" y="489"/>
                </a:lnTo>
                <a:lnTo>
                  <a:pt x="1736" y="479"/>
                </a:lnTo>
                <a:lnTo>
                  <a:pt x="1723" y="466"/>
                </a:lnTo>
                <a:lnTo>
                  <a:pt x="1711" y="454"/>
                </a:lnTo>
                <a:lnTo>
                  <a:pt x="1700" y="449"/>
                </a:lnTo>
                <a:lnTo>
                  <a:pt x="1697" y="447"/>
                </a:lnTo>
                <a:lnTo>
                  <a:pt x="1693" y="447"/>
                </a:lnTo>
                <a:lnTo>
                  <a:pt x="1690" y="450"/>
                </a:lnTo>
                <a:lnTo>
                  <a:pt x="1688" y="456"/>
                </a:lnTo>
                <a:lnTo>
                  <a:pt x="1697" y="466"/>
                </a:lnTo>
                <a:lnTo>
                  <a:pt x="1693" y="468"/>
                </a:lnTo>
                <a:lnTo>
                  <a:pt x="1692" y="470"/>
                </a:lnTo>
                <a:lnTo>
                  <a:pt x="1688" y="472"/>
                </a:lnTo>
                <a:lnTo>
                  <a:pt x="1684" y="472"/>
                </a:lnTo>
                <a:lnTo>
                  <a:pt x="1676" y="472"/>
                </a:lnTo>
                <a:lnTo>
                  <a:pt x="1665" y="468"/>
                </a:lnTo>
                <a:lnTo>
                  <a:pt x="1656" y="465"/>
                </a:lnTo>
                <a:lnTo>
                  <a:pt x="1647" y="461"/>
                </a:lnTo>
                <a:lnTo>
                  <a:pt x="1640" y="458"/>
                </a:lnTo>
                <a:lnTo>
                  <a:pt x="1635" y="456"/>
                </a:lnTo>
                <a:lnTo>
                  <a:pt x="1635" y="463"/>
                </a:lnTo>
                <a:lnTo>
                  <a:pt x="1633" y="468"/>
                </a:lnTo>
                <a:lnTo>
                  <a:pt x="1631" y="472"/>
                </a:lnTo>
                <a:lnTo>
                  <a:pt x="1628" y="473"/>
                </a:lnTo>
                <a:lnTo>
                  <a:pt x="1624" y="477"/>
                </a:lnTo>
                <a:lnTo>
                  <a:pt x="1621" y="479"/>
                </a:lnTo>
                <a:lnTo>
                  <a:pt x="1616" y="481"/>
                </a:lnTo>
                <a:lnTo>
                  <a:pt x="1609" y="484"/>
                </a:lnTo>
                <a:lnTo>
                  <a:pt x="1609" y="489"/>
                </a:lnTo>
                <a:lnTo>
                  <a:pt x="1609" y="493"/>
                </a:lnTo>
                <a:lnTo>
                  <a:pt x="1610" y="496"/>
                </a:lnTo>
                <a:lnTo>
                  <a:pt x="1610" y="498"/>
                </a:lnTo>
                <a:lnTo>
                  <a:pt x="1612" y="500"/>
                </a:lnTo>
                <a:lnTo>
                  <a:pt x="1612" y="502"/>
                </a:lnTo>
                <a:lnTo>
                  <a:pt x="1612" y="505"/>
                </a:lnTo>
                <a:lnTo>
                  <a:pt x="1612" y="511"/>
                </a:lnTo>
                <a:lnTo>
                  <a:pt x="1614" y="512"/>
                </a:lnTo>
                <a:lnTo>
                  <a:pt x="1614" y="514"/>
                </a:lnTo>
                <a:lnTo>
                  <a:pt x="1614" y="516"/>
                </a:lnTo>
                <a:lnTo>
                  <a:pt x="1610" y="518"/>
                </a:lnTo>
                <a:lnTo>
                  <a:pt x="1607" y="519"/>
                </a:lnTo>
                <a:lnTo>
                  <a:pt x="1603" y="519"/>
                </a:lnTo>
                <a:lnTo>
                  <a:pt x="1600" y="519"/>
                </a:lnTo>
                <a:lnTo>
                  <a:pt x="1596" y="516"/>
                </a:lnTo>
                <a:lnTo>
                  <a:pt x="1591" y="519"/>
                </a:lnTo>
                <a:lnTo>
                  <a:pt x="1589" y="521"/>
                </a:lnTo>
                <a:lnTo>
                  <a:pt x="1587" y="523"/>
                </a:lnTo>
                <a:lnTo>
                  <a:pt x="1586" y="521"/>
                </a:lnTo>
                <a:lnTo>
                  <a:pt x="1582" y="521"/>
                </a:lnTo>
                <a:lnTo>
                  <a:pt x="1573" y="521"/>
                </a:lnTo>
                <a:lnTo>
                  <a:pt x="1557" y="541"/>
                </a:lnTo>
                <a:lnTo>
                  <a:pt x="1557" y="544"/>
                </a:lnTo>
                <a:lnTo>
                  <a:pt x="1559" y="549"/>
                </a:lnTo>
                <a:lnTo>
                  <a:pt x="1559" y="553"/>
                </a:lnTo>
                <a:lnTo>
                  <a:pt x="1561" y="560"/>
                </a:lnTo>
                <a:lnTo>
                  <a:pt x="1563" y="565"/>
                </a:lnTo>
                <a:lnTo>
                  <a:pt x="1564" y="572"/>
                </a:lnTo>
                <a:lnTo>
                  <a:pt x="1564" y="579"/>
                </a:lnTo>
                <a:lnTo>
                  <a:pt x="1564" y="587"/>
                </a:lnTo>
                <a:lnTo>
                  <a:pt x="1559" y="585"/>
                </a:lnTo>
                <a:lnTo>
                  <a:pt x="1554" y="581"/>
                </a:lnTo>
                <a:lnTo>
                  <a:pt x="1548" y="574"/>
                </a:lnTo>
                <a:lnTo>
                  <a:pt x="1543" y="567"/>
                </a:lnTo>
                <a:lnTo>
                  <a:pt x="1536" y="558"/>
                </a:lnTo>
                <a:lnTo>
                  <a:pt x="1531" y="551"/>
                </a:lnTo>
                <a:lnTo>
                  <a:pt x="1522" y="544"/>
                </a:lnTo>
                <a:lnTo>
                  <a:pt x="1513" y="541"/>
                </a:lnTo>
                <a:lnTo>
                  <a:pt x="1513" y="535"/>
                </a:lnTo>
                <a:lnTo>
                  <a:pt x="1513" y="530"/>
                </a:lnTo>
                <a:lnTo>
                  <a:pt x="1511" y="525"/>
                </a:lnTo>
                <a:lnTo>
                  <a:pt x="1506" y="518"/>
                </a:lnTo>
                <a:lnTo>
                  <a:pt x="1497" y="507"/>
                </a:lnTo>
                <a:lnTo>
                  <a:pt x="1483" y="498"/>
                </a:lnTo>
                <a:lnTo>
                  <a:pt x="1469" y="491"/>
                </a:lnTo>
                <a:lnTo>
                  <a:pt x="1455" y="486"/>
                </a:lnTo>
                <a:lnTo>
                  <a:pt x="1450" y="484"/>
                </a:lnTo>
                <a:lnTo>
                  <a:pt x="1444" y="482"/>
                </a:lnTo>
                <a:lnTo>
                  <a:pt x="1439" y="484"/>
                </a:lnTo>
                <a:lnTo>
                  <a:pt x="1435" y="484"/>
                </a:lnTo>
                <a:lnTo>
                  <a:pt x="1439" y="488"/>
                </a:lnTo>
                <a:lnTo>
                  <a:pt x="1442" y="493"/>
                </a:lnTo>
                <a:lnTo>
                  <a:pt x="1446" y="496"/>
                </a:lnTo>
                <a:lnTo>
                  <a:pt x="1450" y="500"/>
                </a:lnTo>
                <a:lnTo>
                  <a:pt x="1453" y="503"/>
                </a:lnTo>
                <a:lnTo>
                  <a:pt x="1458" y="505"/>
                </a:lnTo>
                <a:lnTo>
                  <a:pt x="1464" y="505"/>
                </a:lnTo>
                <a:lnTo>
                  <a:pt x="1469" y="502"/>
                </a:lnTo>
                <a:lnTo>
                  <a:pt x="1471" y="509"/>
                </a:lnTo>
                <a:lnTo>
                  <a:pt x="1471" y="516"/>
                </a:lnTo>
                <a:lnTo>
                  <a:pt x="1473" y="521"/>
                </a:lnTo>
                <a:lnTo>
                  <a:pt x="1474" y="525"/>
                </a:lnTo>
                <a:lnTo>
                  <a:pt x="1478" y="530"/>
                </a:lnTo>
                <a:lnTo>
                  <a:pt x="1481" y="534"/>
                </a:lnTo>
                <a:lnTo>
                  <a:pt x="1485" y="537"/>
                </a:lnTo>
                <a:lnTo>
                  <a:pt x="1487" y="541"/>
                </a:lnTo>
                <a:lnTo>
                  <a:pt x="1487" y="544"/>
                </a:lnTo>
                <a:lnTo>
                  <a:pt x="1487" y="548"/>
                </a:lnTo>
                <a:lnTo>
                  <a:pt x="1485" y="551"/>
                </a:lnTo>
                <a:lnTo>
                  <a:pt x="1483" y="555"/>
                </a:lnTo>
                <a:lnTo>
                  <a:pt x="1481" y="558"/>
                </a:lnTo>
                <a:lnTo>
                  <a:pt x="1480" y="562"/>
                </a:lnTo>
                <a:lnTo>
                  <a:pt x="1480" y="565"/>
                </a:lnTo>
                <a:lnTo>
                  <a:pt x="1478" y="567"/>
                </a:lnTo>
                <a:lnTo>
                  <a:pt x="1478" y="565"/>
                </a:lnTo>
                <a:lnTo>
                  <a:pt x="1478" y="562"/>
                </a:lnTo>
                <a:lnTo>
                  <a:pt x="1476" y="558"/>
                </a:lnTo>
                <a:lnTo>
                  <a:pt x="1474" y="555"/>
                </a:lnTo>
                <a:lnTo>
                  <a:pt x="1473" y="551"/>
                </a:lnTo>
                <a:lnTo>
                  <a:pt x="1471" y="548"/>
                </a:lnTo>
                <a:lnTo>
                  <a:pt x="1471" y="544"/>
                </a:lnTo>
                <a:lnTo>
                  <a:pt x="1469" y="541"/>
                </a:lnTo>
                <a:lnTo>
                  <a:pt x="1464" y="539"/>
                </a:lnTo>
                <a:lnTo>
                  <a:pt x="1457" y="537"/>
                </a:lnTo>
                <a:lnTo>
                  <a:pt x="1451" y="534"/>
                </a:lnTo>
                <a:lnTo>
                  <a:pt x="1446" y="528"/>
                </a:lnTo>
                <a:lnTo>
                  <a:pt x="1441" y="523"/>
                </a:lnTo>
                <a:lnTo>
                  <a:pt x="1437" y="516"/>
                </a:lnTo>
                <a:lnTo>
                  <a:pt x="1435" y="509"/>
                </a:lnTo>
                <a:lnTo>
                  <a:pt x="1435" y="502"/>
                </a:lnTo>
                <a:lnTo>
                  <a:pt x="1428" y="502"/>
                </a:lnTo>
                <a:lnTo>
                  <a:pt x="1423" y="502"/>
                </a:lnTo>
                <a:lnTo>
                  <a:pt x="1418" y="500"/>
                </a:lnTo>
                <a:lnTo>
                  <a:pt x="1414" y="496"/>
                </a:lnTo>
                <a:lnTo>
                  <a:pt x="1411" y="495"/>
                </a:lnTo>
                <a:lnTo>
                  <a:pt x="1407" y="491"/>
                </a:lnTo>
                <a:lnTo>
                  <a:pt x="1404" y="488"/>
                </a:lnTo>
                <a:lnTo>
                  <a:pt x="1400" y="484"/>
                </a:lnTo>
                <a:lnTo>
                  <a:pt x="1397" y="486"/>
                </a:lnTo>
                <a:lnTo>
                  <a:pt x="1393" y="486"/>
                </a:lnTo>
                <a:lnTo>
                  <a:pt x="1390" y="488"/>
                </a:lnTo>
                <a:lnTo>
                  <a:pt x="1388" y="489"/>
                </a:lnTo>
                <a:lnTo>
                  <a:pt x="1384" y="491"/>
                </a:lnTo>
                <a:lnTo>
                  <a:pt x="1381" y="493"/>
                </a:lnTo>
                <a:lnTo>
                  <a:pt x="1377" y="493"/>
                </a:lnTo>
                <a:lnTo>
                  <a:pt x="1375" y="495"/>
                </a:lnTo>
                <a:lnTo>
                  <a:pt x="1367" y="484"/>
                </a:lnTo>
                <a:lnTo>
                  <a:pt x="1356" y="486"/>
                </a:lnTo>
                <a:lnTo>
                  <a:pt x="1347" y="491"/>
                </a:lnTo>
                <a:lnTo>
                  <a:pt x="1337" y="500"/>
                </a:lnTo>
                <a:lnTo>
                  <a:pt x="1326" y="507"/>
                </a:lnTo>
                <a:lnTo>
                  <a:pt x="1317" y="516"/>
                </a:lnTo>
                <a:lnTo>
                  <a:pt x="1307" y="523"/>
                </a:lnTo>
                <a:lnTo>
                  <a:pt x="1298" y="528"/>
                </a:lnTo>
                <a:lnTo>
                  <a:pt x="1287" y="532"/>
                </a:lnTo>
                <a:lnTo>
                  <a:pt x="1287" y="567"/>
                </a:lnTo>
                <a:lnTo>
                  <a:pt x="1275" y="569"/>
                </a:lnTo>
                <a:lnTo>
                  <a:pt x="1261" y="569"/>
                </a:lnTo>
                <a:lnTo>
                  <a:pt x="1245" y="571"/>
                </a:lnTo>
                <a:lnTo>
                  <a:pt x="1231" y="572"/>
                </a:lnTo>
                <a:lnTo>
                  <a:pt x="1216" y="574"/>
                </a:lnTo>
                <a:lnTo>
                  <a:pt x="1202" y="576"/>
                </a:lnTo>
                <a:lnTo>
                  <a:pt x="1188" y="578"/>
                </a:lnTo>
                <a:lnTo>
                  <a:pt x="1174" y="578"/>
                </a:lnTo>
                <a:lnTo>
                  <a:pt x="1174" y="572"/>
                </a:lnTo>
                <a:lnTo>
                  <a:pt x="1174" y="567"/>
                </a:lnTo>
                <a:lnTo>
                  <a:pt x="1174" y="562"/>
                </a:lnTo>
                <a:lnTo>
                  <a:pt x="1176" y="556"/>
                </a:lnTo>
                <a:lnTo>
                  <a:pt x="1176" y="551"/>
                </a:lnTo>
                <a:lnTo>
                  <a:pt x="1178" y="548"/>
                </a:lnTo>
                <a:lnTo>
                  <a:pt x="1179" y="548"/>
                </a:lnTo>
                <a:lnTo>
                  <a:pt x="1183" y="549"/>
                </a:lnTo>
                <a:lnTo>
                  <a:pt x="1179" y="542"/>
                </a:lnTo>
                <a:lnTo>
                  <a:pt x="1178" y="539"/>
                </a:lnTo>
                <a:lnTo>
                  <a:pt x="1178" y="534"/>
                </a:lnTo>
                <a:lnTo>
                  <a:pt x="1176" y="530"/>
                </a:lnTo>
                <a:lnTo>
                  <a:pt x="1178" y="526"/>
                </a:lnTo>
                <a:lnTo>
                  <a:pt x="1178" y="523"/>
                </a:lnTo>
                <a:lnTo>
                  <a:pt x="1179" y="518"/>
                </a:lnTo>
                <a:lnTo>
                  <a:pt x="1183" y="512"/>
                </a:lnTo>
                <a:lnTo>
                  <a:pt x="1183" y="509"/>
                </a:lnTo>
                <a:lnTo>
                  <a:pt x="1181" y="505"/>
                </a:lnTo>
                <a:lnTo>
                  <a:pt x="1179" y="502"/>
                </a:lnTo>
                <a:lnTo>
                  <a:pt x="1179" y="498"/>
                </a:lnTo>
                <a:lnTo>
                  <a:pt x="1178" y="495"/>
                </a:lnTo>
                <a:lnTo>
                  <a:pt x="1176" y="491"/>
                </a:lnTo>
                <a:lnTo>
                  <a:pt x="1174" y="488"/>
                </a:lnTo>
                <a:lnTo>
                  <a:pt x="1174" y="484"/>
                </a:lnTo>
                <a:lnTo>
                  <a:pt x="1185" y="486"/>
                </a:lnTo>
                <a:lnTo>
                  <a:pt x="1197" y="488"/>
                </a:lnTo>
                <a:lnTo>
                  <a:pt x="1209" y="489"/>
                </a:lnTo>
                <a:lnTo>
                  <a:pt x="1222" y="493"/>
                </a:lnTo>
                <a:lnTo>
                  <a:pt x="1236" y="495"/>
                </a:lnTo>
                <a:lnTo>
                  <a:pt x="1248" y="496"/>
                </a:lnTo>
                <a:lnTo>
                  <a:pt x="1259" y="496"/>
                </a:lnTo>
                <a:lnTo>
                  <a:pt x="1269" y="495"/>
                </a:lnTo>
                <a:lnTo>
                  <a:pt x="1268" y="488"/>
                </a:lnTo>
                <a:lnTo>
                  <a:pt x="1266" y="481"/>
                </a:lnTo>
                <a:lnTo>
                  <a:pt x="1266" y="475"/>
                </a:lnTo>
                <a:lnTo>
                  <a:pt x="1266" y="470"/>
                </a:lnTo>
                <a:lnTo>
                  <a:pt x="1268" y="463"/>
                </a:lnTo>
                <a:lnTo>
                  <a:pt x="1269" y="456"/>
                </a:lnTo>
                <a:lnTo>
                  <a:pt x="1269" y="447"/>
                </a:lnTo>
                <a:lnTo>
                  <a:pt x="1269" y="438"/>
                </a:lnTo>
                <a:lnTo>
                  <a:pt x="1266" y="438"/>
                </a:lnTo>
                <a:lnTo>
                  <a:pt x="1264" y="436"/>
                </a:lnTo>
                <a:lnTo>
                  <a:pt x="1261" y="435"/>
                </a:lnTo>
                <a:lnTo>
                  <a:pt x="1257" y="433"/>
                </a:lnTo>
                <a:lnTo>
                  <a:pt x="1254" y="431"/>
                </a:lnTo>
                <a:lnTo>
                  <a:pt x="1250" y="431"/>
                </a:lnTo>
                <a:lnTo>
                  <a:pt x="1248" y="429"/>
                </a:lnTo>
                <a:lnTo>
                  <a:pt x="1245" y="429"/>
                </a:lnTo>
                <a:lnTo>
                  <a:pt x="1252" y="427"/>
                </a:lnTo>
                <a:lnTo>
                  <a:pt x="1259" y="427"/>
                </a:lnTo>
                <a:lnTo>
                  <a:pt x="1266" y="426"/>
                </a:lnTo>
                <a:lnTo>
                  <a:pt x="1275" y="424"/>
                </a:lnTo>
                <a:lnTo>
                  <a:pt x="1282" y="422"/>
                </a:lnTo>
                <a:lnTo>
                  <a:pt x="1291" y="420"/>
                </a:lnTo>
                <a:lnTo>
                  <a:pt x="1298" y="420"/>
                </a:lnTo>
                <a:lnTo>
                  <a:pt x="1305" y="419"/>
                </a:lnTo>
                <a:lnTo>
                  <a:pt x="1349" y="373"/>
                </a:lnTo>
                <a:lnTo>
                  <a:pt x="1352" y="373"/>
                </a:lnTo>
                <a:lnTo>
                  <a:pt x="1356" y="373"/>
                </a:lnTo>
                <a:lnTo>
                  <a:pt x="1361" y="373"/>
                </a:lnTo>
                <a:lnTo>
                  <a:pt x="1367" y="371"/>
                </a:lnTo>
                <a:lnTo>
                  <a:pt x="1374" y="371"/>
                </a:lnTo>
                <a:lnTo>
                  <a:pt x="1379" y="369"/>
                </a:lnTo>
                <a:lnTo>
                  <a:pt x="1384" y="367"/>
                </a:lnTo>
                <a:lnTo>
                  <a:pt x="1391" y="364"/>
                </a:lnTo>
                <a:lnTo>
                  <a:pt x="1386" y="357"/>
                </a:lnTo>
                <a:lnTo>
                  <a:pt x="1382" y="351"/>
                </a:lnTo>
                <a:lnTo>
                  <a:pt x="1381" y="346"/>
                </a:lnTo>
                <a:lnTo>
                  <a:pt x="1381" y="341"/>
                </a:lnTo>
                <a:lnTo>
                  <a:pt x="1382" y="337"/>
                </a:lnTo>
                <a:lnTo>
                  <a:pt x="1386" y="334"/>
                </a:lnTo>
                <a:lnTo>
                  <a:pt x="1391" y="330"/>
                </a:lnTo>
                <a:lnTo>
                  <a:pt x="1400" y="327"/>
                </a:lnTo>
                <a:lnTo>
                  <a:pt x="1400" y="332"/>
                </a:lnTo>
                <a:lnTo>
                  <a:pt x="1402" y="339"/>
                </a:lnTo>
                <a:lnTo>
                  <a:pt x="1404" y="344"/>
                </a:lnTo>
                <a:lnTo>
                  <a:pt x="1405" y="348"/>
                </a:lnTo>
                <a:lnTo>
                  <a:pt x="1407" y="353"/>
                </a:lnTo>
                <a:lnTo>
                  <a:pt x="1411" y="357"/>
                </a:lnTo>
                <a:lnTo>
                  <a:pt x="1414" y="360"/>
                </a:lnTo>
                <a:lnTo>
                  <a:pt x="1418" y="364"/>
                </a:lnTo>
                <a:lnTo>
                  <a:pt x="1423" y="360"/>
                </a:lnTo>
                <a:lnTo>
                  <a:pt x="1427" y="359"/>
                </a:lnTo>
                <a:lnTo>
                  <a:pt x="1428" y="359"/>
                </a:lnTo>
                <a:lnTo>
                  <a:pt x="1430" y="359"/>
                </a:lnTo>
                <a:lnTo>
                  <a:pt x="1432" y="359"/>
                </a:lnTo>
                <a:lnTo>
                  <a:pt x="1435" y="359"/>
                </a:lnTo>
                <a:lnTo>
                  <a:pt x="1439" y="357"/>
                </a:lnTo>
                <a:lnTo>
                  <a:pt x="1444" y="353"/>
                </a:lnTo>
                <a:lnTo>
                  <a:pt x="1444" y="355"/>
                </a:lnTo>
                <a:lnTo>
                  <a:pt x="1446" y="357"/>
                </a:lnTo>
                <a:lnTo>
                  <a:pt x="1450" y="360"/>
                </a:lnTo>
                <a:lnTo>
                  <a:pt x="1453" y="364"/>
                </a:lnTo>
                <a:lnTo>
                  <a:pt x="1458" y="367"/>
                </a:lnTo>
                <a:lnTo>
                  <a:pt x="1462" y="369"/>
                </a:lnTo>
                <a:lnTo>
                  <a:pt x="1465" y="373"/>
                </a:lnTo>
                <a:lnTo>
                  <a:pt x="1469" y="373"/>
                </a:lnTo>
                <a:lnTo>
                  <a:pt x="1480" y="367"/>
                </a:lnTo>
                <a:lnTo>
                  <a:pt x="1490" y="362"/>
                </a:lnTo>
                <a:lnTo>
                  <a:pt x="1501" y="353"/>
                </a:lnTo>
                <a:lnTo>
                  <a:pt x="1513" y="344"/>
                </a:lnTo>
                <a:lnTo>
                  <a:pt x="1524" y="336"/>
                </a:lnTo>
                <a:lnTo>
                  <a:pt x="1536" y="329"/>
                </a:lnTo>
                <a:lnTo>
                  <a:pt x="1547" y="321"/>
                </a:lnTo>
                <a:lnTo>
                  <a:pt x="1557" y="318"/>
                </a:lnTo>
                <a:lnTo>
                  <a:pt x="1556" y="311"/>
                </a:lnTo>
                <a:lnTo>
                  <a:pt x="1556" y="304"/>
                </a:lnTo>
                <a:lnTo>
                  <a:pt x="1559" y="300"/>
                </a:lnTo>
                <a:lnTo>
                  <a:pt x="1564" y="295"/>
                </a:lnTo>
                <a:lnTo>
                  <a:pt x="1571" y="291"/>
                </a:lnTo>
                <a:lnTo>
                  <a:pt x="1577" y="286"/>
                </a:lnTo>
                <a:lnTo>
                  <a:pt x="1586" y="284"/>
                </a:lnTo>
                <a:lnTo>
                  <a:pt x="1591" y="281"/>
                </a:lnTo>
                <a:lnTo>
                  <a:pt x="1582" y="281"/>
                </a:lnTo>
                <a:lnTo>
                  <a:pt x="1571" y="281"/>
                </a:lnTo>
                <a:lnTo>
                  <a:pt x="1559" y="279"/>
                </a:lnTo>
                <a:lnTo>
                  <a:pt x="1548" y="279"/>
                </a:lnTo>
                <a:lnTo>
                  <a:pt x="1538" y="277"/>
                </a:lnTo>
                <a:lnTo>
                  <a:pt x="1529" y="276"/>
                </a:lnTo>
                <a:lnTo>
                  <a:pt x="1520" y="274"/>
                </a:lnTo>
                <a:lnTo>
                  <a:pt x="1513" y="270"/>
                </a:lnTo>
                <a:lnTo>
                  <a:pt x="1548" y="233"/>
                </a:lnTo>
                <a:lnTo>
                  <a:pt x="1545" y="233"/>
                </a:lnTo>
                <a:lnTo>
                  <a:pt x="1541" y="231"/>
                </a:lnTo>
                <a:lnTo>
                  <a:pt x="1538" y="230"/>
                </a:lnTo>
                <a:lnTo>
                  <a:pt x="1534" y="228"/>
                </a:lnTo>
                <a:lnTo>
                  <a:pt x="1533" y="226"/>
                </a:lnTo>
                <a:lnTo>
                  <a:pt x="1529" y="224"/>
                </a:lnTo>
                <a:lnTo>
                  <a:pt x="1526" y="224"/>
                </a:lnTo>
                <a:lnTo>
                  <a:pt x="1522" y="224"/>
                </a:lnTo>
                <a:lnTo>
                  <a:pt x="1469" y="281"/>
                </a:lnTo>
                <a:lnTo>
                  <a:pt x="1469" y="284"/>
                </a:lnTo>
                <a:lnTo>
                  <a:pt x="1469" y="288"/>
                </a:lnTo>
                <a:lnTo>
                  <a:pt x="1469" y="293"/>
                </a:lnTo>
                <a:lnTo>
                  <a:pt x="1469" y="298"/>
                </a:lnTo>
                <a:lnTo>
                  <a:pt x="1467" y="304"/>
                </a:lnTo>
                <a:lnTo>
                  <a:pt x="1465" y="309"/>
                </a:lnTo>
                <a:lnTo>
                  <a:pt x="1464" y="313"/>
                </a:lnTo>
                <a:lnTo>
                  <a:pt x="1460" y="318"/>
                </a:lnTo>
                <a:lnTo>
                  <a:pt x="1462" y="316"/>
                </a:lnTo>
                <a:lnTo>
                  <a:pt x="1464" y="316"/>
                </a:lnTo>
                <a:lnTo>
                  <a:pt x="1462" y="320"/>
                </a:lnTo>
                <a:lnTo>
                  <a:pt x="1460" y="325"/>
                </a:lnTo>
                <a:lnTo>
                  <a:pt x="1457" y="332"/>
                </a:lnTo>
                <a:lnTo>
                  <a:pt x="1451" y="339"/>
                </a:lnTo>
                <a:lnTo>
                  <a:pt x="1444" y="346"/>
                </a:lnTo>
                <a:lnTo>
                  <a:pt x="1435" y="351"/>
                </a:lnTo>
                <a:lnTo>
                  <a:pt x="1427" y="353"/>
                </a:lnTo>
                <a:lnTo>
                  <a:pt x="1428" y="344"/>
                </a:lnTo>
                <a:lnTo>
                  <a:pt x="1430" y="337"/>
                </a:lnTo>
                <a:lnTo>
                  <a:pt x="1428" y="332"/>
                </a:lnTo>
                <a:lnTo>
                  <a:pt x="1427" y="327"/>
                </a:lnTo>
                <a:lnTo>
                  <a:pt x="1425" y="323"/>
                </a:lnTo>
                <a:lnTo>
                  <a:pt x="1420" y="320"/>
                </a:lnTo>
                <a:lnTo>
                  <a:pt x="1414" y="314"/>
                </a:lnTo>
                <a:lnTo>
                  <a:pt x="1409" y="307"/>
                </a:lnTo>
                <a:lnTo>
                  <a:pt x="1409" y="302"/>
                </a:lnTo>
                <a:lnTo>
                  <a:pt x="1411" y="297"/>
                </a:lnTo>
                <a:lnTo>
                  <a:pt x="1411" y="293"/>
                </a:lnTo>
                <a:lnTo>
                  <a:pt x="1412" y="290"/>
                </a:lnTo>
                <a:lnTo>
                  <a:pt x="1412" y="284"/>
                </a:lnTo>
                <a:lnTo>
                  <a:pt x="1412" y="281"/>
                </a:lnTo>
                <a:lnTo>
                  <a:pt x="1411" y="276"/>
                </a:lnTo>
                <a:lnTo>
                  <a:pt x="1409" y="270"/>
                </a:lnTo>
                <a:lnTo>
                  <a:pt x="1405" y="277"/>
                </a:lnTo>
                <a:lnTo>
                  <a:pt x="1402" y="284"/>
                </a:lnTo>
                <a:lnTo>
                  <a:pt x="1398" y="290"/>
                </a:lnTo>
                <a:lnTo>
                  <a:pt x="1393" y="297"/>
                </a:lnTo>
                <a:lnTo>
                  <a:pt x="1388" y="300"/>
                </a:lnTo>
                <a:lnTo>
                  <a:pt x="1382" y="304"/>
                </a:lnTo>
                <a:lnTo>
                  <a:pt x="1375" y="307"/>
                </a:lnTo>
                <a:lnTo>
                  <a:pt x="1367" y="307"/>
                </a:lnTo>
                <a:lnTo>
                  <a:pt x="1365" y="304"/>
                </a:lnTo>
                <a:lnTo>
                  <a:pt x="1363" y="298"/>
                </a:lnTo>
                <a:lnTo>
                  <a:pt x="1361" y="295"/>
                </a:lnTo>
                <a:lnTo>
                  <a:pt x="1358" y="290"/>
                </a:lnTo>
                <a:lnTo>
                  <a:pt x="1354" y="284"/>
                </a:lnTo>
                <a:lnTo>
                  <a:pt x="1351" y="279"/>
                </a:lnTo>
                <a:lnTo>
                  <a:pt x="1349" y="274"/>
                </a:lnTo>
                <a:lnTo>
                  <a:pt x="1349" y="270"/>
                </a:lnTo>
                <a:lnTo>
                  <a:pt x="1354" y="261"/>
                </a:lnTo>
                <a:lnTo>
                  <a:pt x="1361" y="256"/>
                </a:lnTo>
                <a:lnTo>
                  <a:pt x="1368" y="251"/>
                </a:lnTo>
                <a:lnTo>
                  <a:pt x="1374" y="249"/>
                </a:lnTo>
                <a:lnTo>
                  <a:pt x="1381" y="247"/>
                </a:lnTo>
                <a:lnTo>
                  <a:pt x="1388" y="247"/>
                </a:lnTo>
                <a:lnTo>
                  <a:pt x="1393" y="245"/>
                </a:lnTo>
                <a:lnTo>
                  <a:pt x="1400" y="242"/>
                </a:lnTo>
                <a:lnTo>
                  <a:pt x="1409" y="233"/>
                </a:lnTo>
                <a:lnTo>
                  <a:pt x="1416" y="221"/>
                </a:lnTo>
                <a:lnTo>
                  <a:pt x="1425" y="208"/>
                </a:lnTo>
                <a:lnTo>
                  <a:pt x="1434" y="198"/>
                </a:lnTo>
                <a:lnTo>
                  <a:pt x="1444" y="187"/>
                </a:lnTo>
                <a:lnTo>
                  <a:pt x="1455" y="178"/>
                </a:lnTo>
                <a:lnTo>
                  <a:pt x="1465" y="169"/>
                </a:lnTo>
                <a:lnTo>
                  <a:pt x="1478" y="159"/>
                </a:lnTo>
                <a:lnTo>
                  <a:pt x="1487" y="150"/>
                </a:lnTo>
                <a:lnTo>
                  <a:pt x="1573" y="150"/>
                </a:lnTo>
                <a:lnTo>
                  <a:pt x="1591" y="168"/>
                </a:lnTo>
                <a:lnTo>
                  <a:pt x="1626" y="168"/>
                </a:lnTo>
                <a:lnTo>
                  <a:pt x="1633" y="175"/>
                </a:lnTo>
                <a:lnTo>
                  <a:pt x="1640" y="180"/>
                </a:lnTo>
                <a:lnTo>
                  <a:pt x="1646" y="185"/>
                </a:lnTo>
                <a:lnTo>
                  <a:pt x="1653" y="187"/>
                </a:lnTo>
                <a:lnTo>
                  <a:pt x="1660" y="191"/>
                </a:lnTo>
                <a:lnTo>
                  <a:pt x="1665" y="191"/>
                </a:lnTo>
                <a:lnTo>
                  <a:pt x="1672" y="189"/>
                </a:lnTo>
                <a:lnTo>
                  <a:pt x="1679" y="187"/>
                </a:lnTo>
                <a:lnTo>
                  <a:pt x="1697" y="205"/>
                </a:lnTo>
                <a:lnTo>
                  <a:pt x="1679" y="224"/>
                </a:lnTo>
                <a:lnTo>
                  <a:pt x="1644" y="224"/>
                </a:lnTo>
                <a:lnTo>
                  <a:pt x="1626" y="205"/>
                </a:lnTo>
                <a:lnTo>
                  <a:pt x="1617" y="215"/>
                </a:lnTo>
                <a:lnTo>
                  <a:pt x="1653" y="253"/>
                </a:lnTo>
                <a:lnTo>
                  <a:pt x="1670" y="253"/>
                </a:lnTo>
                <a:lnTo>
                  <a:pt x="1674" y="251"/>
                </a:lnTo>
                <a:lnTo>
                  <a:pt x="1681" y="245"/>
                </a:lnTo>
                <a:lnTo>
                  <a:pt x="1688" y="240"/>
                </a:lnTo>
                <a:lnTo>
                  <a:pt x="1695" y="233"/>
                </a:lnTo>
                <a:lnTo>
                  <a:pt x="1702" y="226"/>
                </a:lnTo>
                <a:lnTo>
                  <a:pt x="1707" y="221"/>
                </a:lnTo>
                <a:lnTo>
                  <a:pt x="1713" y="217"/>
                </a:lnTo>
                <a:lnTo>
                  <a:pt x="1714" y="215"/>
                </a:lnTo>
                <a:lnTo>
                  <a:pt x="1732" y="215"/>
                </a:lnTo>
                <a:lnTo>
                  <a:pt x="1757" y="187"/>
                </a:lnTo>
                <a:lnTo>
                  <a:pt x="1775" y="205"/>
                </a:lnTo>
                <a:lnTo>
                  <a:pt x="1801" y="177"/>
                </a:lnTo>
                <a:lnTo>
                  <a:pt x="1819" y="196"/>
                </a:lnTo>
                <a:lnTo>
                  <a:pt x="1824" y="192"/>
                </a:lnTo>
                <a:lnTo>
                  <a:pt x="1831" y="191"/>
                </a:lnTo>
                <a:lnTo>
                  <a:pt x="1838" y="189"/>
                </a:lnTo>
                <a:lnTo>
                  <a:pt x="1843" y="187"/>
                </a:lnTo>
                <a:lnTo>
                  <a:pt x="1850" y="185"/>
                </a:lnTo>
                <a:lnTo>
                  <a:pt x="1858" y="184"/>
                </a:lnTo>
                <a:lnTo>
                  <a:pt x="1863" y="180"/>
                </a:lnTo>
                <a:lnTo>
                  <a:pt x="1870" y="177"/>
                </a:lnTo>
                <a:lnTo>
                  <a:pt x="1845" y="150"/>
                </a:lnTo>
                <a:lnTo>
                  <a:pt x="1854" y="154"/>
                </a:lnTo>
                <a:lnTo>
                  <a:pt x="1865" y="157"/>
                </a:lnTo>
                <a:lnTo>
                  <a:pt x="1873" y="161"/>
                </a:lnTo>
                <a:lnTo>
                  <a:pt x="1884" y="162"/>
                </a:lnTo>
                <a:lnTo>
                  <a:pt x="1895" y="166"/>
                </a:lnTo>
                <a:lnTo>
                  <a:pt x="1907" y="168"/>
                </a:lnTo>
                <a:lnTo>
                  <a:pt x="1919" y="168"/>
                </a:lnTo>
                <a:lnTo>
                  <a:pt x="1932" y="168"/>
                </a:lnTo>
                <a:lnTo>
                  <a:pt x="1932" y="164"/>
                </a:lnTo>
                <a:lnTo>
                  <a:pt x="1933" y="161"/>
                </a:lnTo>
                <a:lnTo>
                  <a:pt x="1933" y="157"/>
                </a:lnTo>
                <a:lnTo>
                  <a:pt x="1935" y="154"/>
                </a:lnTo>
                <a:lnTo>
                  <a:pt x="1937" y="150"/>
                </a:lnTo>
                <a:lnTo>
                  <a:pt x="1939" y="147"/>
                </a:lnTo>
                <a:lnTo>
                  <a:pt x="1941" y="143"/>
                </a:lnTo>
                <a:lnTo>
                  <a:pt x="1941" y="139"/>
                </a:lnTo>
                <a:lnTo>
                  <a:pt x="1983" y="187"/>
                </a:lnTo>
                <a:lnTo>
                  <a:pt x="1983" y="191"/>
                </a:lnTo>
                <a:lnTo>
                  <a:pt x="1983" y="194"/>
                </a:lnTo>
                <a:lnTo>
                  <a:pt x="1981" y="198"/>
                </a:lnTo>
                <a:lnTo>
                  <a:pt x="1979" y="201"/>
                </a:lnTo>
                <a:lnTo>
                  <a:pt x="1978" y="205"/>
                </a:lnTo>
                <a:lnTo>
                  <a:pt x="1976" y="208"/>
                </a:lnTo>
                <a:lnTo>
                  <a:pt x="1976" y="212"/>
                </a:lnTo>
                <a:lnTo>
                  <a:pt x="1974" y="215"/>
                </a:lnTo>
                <a:lnTo>
                  <a:pt x="2009" y="215"/>
                </a:lnTo>
                <a:lnTo>
                  <a:pt x="2009" y="177"/>
                </a:lnTo>
                <a:lnTo>
                  <a:pt x="2016" y="184"/>
                </a:lnTo>
                <a:lnTo>
                  <a:pt x="2024" y="189"/>
                </a:lnTo>
                <a:lnTo>
                  <a:pt x="2032" y="192"/>
                </a:lnTo>
                <a:lnTo>
                  <a:pt x="2039" y="194"/>
                </a:lnTo>
                <a:lnTo>
                  <a:pt x="2048" y="198"/>
                </a:lnTo>
                <a:lnTo>
                  <a:pt x="2057" y="200"/>
                </a:lnTo>
                <a:lnTo>
                  <a:pt x="2064" y="203"/>
                </a:lnTo>
                <a:lnTo>
                  <a:pt x="2071" y="205"/>
                </a:lnTo>
                <a:lnTo>
                  <a:pt x="2071" y="201"/>
                </a:lnTo>
                <a:lnTo>
                  <a:pt x="2069" y="198"/>
                </a:lnTo>
                <a:lnTo>
                  <a:pt x="2068" y="194"/>
                </a:lnTo>
                <a:lnTo>
                  <a:pt x="2066" y="191"/>
                </a:lnTo>
                <a:lnTo>
                  <a:pt x="2064" y="187"/>
                </a:lnTo>
                <a:lnTo>
                  <a:pt x="2062" y="184"/>
                </a:lnTo>
                <a:lnTo>
                  <a:pt x="2062" y="180"/>
                </a:lnTo>
                <a:lnTo>
                  <a:pt x="2061" y="177"/>
                </a:lnTo>
                <a:lnTo>
                  <a:pt x="2045" y="177"/>
                </a:lnTo>
                <a:lnTo>
                  <a:pt x="2036" y="187"/>
                </a:lnTo>
                <a:lnTo>
                  <a:pt x="2018" y="187"/>
                </a:lnTo>
                <a:lnTo>
                  <a:pt x="1992" y="159"/>
                </a:lnTo>
                <a:lnTo>
                  <a:pt x="2002" y="157"/>
                </a:lnTo>
                <a:lnTo>
                  <a:pt x="2011" y="155"/>
                </a:lnTo>
                <a:lnTo>
                  <a:pt x="2022" y="155"/>
                </a:lnTo>
                <a:lnTo>
                  <a:pt x="2031" y="154"/>
                </a:lnTo>
                <a:lnTo>
                  <a:pt x="2041" y="154"/>
                </a:lnTo>
                <a:lnTo>
                  <a:pt x="2052" y="154"/>
                </a:lnTo>
                <a:lnTo>
                  <a:pt x="2061" y="152"/>
                </a:lnTo>
                <a:lnTo>
                  <a:pt x="2071" y="150"/>
                </a:lnTo>
                <a:lnTo>
                  <a:pt x="2068" y="150"/>
                </a:lnTo>
                <a:lnTo>
                  <a:pt x="2064" y="148"/>
                </a:lnTo>
                <a:lnTo>
                  <a:pt x="2061" y="147"/>
                </a:lnTo>
                <a:lnTo>
                  <a:pt x="2057" y="145"/>
                </a:lnTo>
                <a:lnTo>
                  <a:pt x="2054" y="143"/>
                </a:lnTo>
                <a:lnTo>
                  <a:pt x="2052" y="141"/>
                </a:lnTo>
                <a:lnTo>
                  <a:pt x="2048" y="141"/>
                </a:lnTo>
                <a:lnTo>
                  <a:pt x="2045" y="139"/>
                </a:lnTo>
                <a:lnTo>
                  <a:pt x="2048" y="136"/>
                </a:lnTo>
                <a:lnTo>
                  <a:pt x="2052" y="131"/>
                </a:lnTo>
                <a:lnTo>
                  <a:pt x="2057" y="124"/>
                </a:lnTo>
                <a:lnTo>
                  <a:pt x="2061" y="116"/>
                </a:lnTo>
                <a:lnTo>
                  <a:pt x="2064" y="109"/>
                </a:lnTo>
                <a:lnTo>
                  <a:pt x="2068" y="104"/>
                </a:lnTo>
                <a:lnTo>
                  <a:pt x="2069" y="99"/>
                </a:lnTo>
                <a:lnTo>
                  <a:pt x="2071" y="93"/>
                </a:lnTo>
                <a:lnTo>
                  <a:pt x="2078" y="93"/>
                </a:lnTo>
                <a:lnTo>
                  <a:pt x="2085" y="93"/>
                </a:lnTo>
                <a:lnTo>
                  <a:pt x="2092" y="95"/>
                </a:lnTo>
                <a:lnTo>
                  <a:pt x="2101" y="95"/>
                </a:lnTo>
                <a:lnTo>
                  <a:pt x="2108" y="97"/>
                </a:lnTo>
                <a:lnTo>
                  <a:pt x="2117" y="97"/>
                </a:lnTo>
                <a:lnTo>
                  <a:pt x="2124" y="101"/>
                </a:lnTo>
                <a:lnTo>
                  <a:pt x="2131" y="104"/>
                </a:lnTo>
                <a:lnTo>
                  <a:pt x="2135" y="102"/>
                </a:lnTo>
                <a:lnTo>
                  <a:pt x="2138" y="102"/>
                </a:lnTo>
                <a:lnTo>
                  <a:pt x="2142" y="101"/>
                </a:lnTo>
                <a:lnTo>
                  <a:pt x="2144" y="99"/>
                </a:lnTo>
                <a:lnTo>
                  <a:pt x="2147" y="97"/>
                </a:lnTo>
                <a:lnTo>
                  <a:pt x="2151" y="95"/>
                </a:lnTo>
                <a:lnTo>
                  <a:pt x="2154" y="93"/>
                </a:lnTo>
                <a:lnTo>
                  <a:pt x="2158" y="93"/>
                </a:lnTo>
                <a:lnTo>
                  <a:pt x="2158" y="90"/>
                </a:lnTo>
                <a:lnTo>
                  <a:pt x="2158" y="86"/>
                </a:lnTo>
                <a:lnTo>
                  <a:pt x="2158" y="83"/>
                </a:lnTo>
                <a:lnTo>
                  <a:pt x="2160" y="79"/>
                </a:lnTo>
                <a:lnTo>
                  <a:pt x="2160" y="76"/>
                </a:lnTo>
                <a:lnTo>
                  <a:pt x="2161" y="72"/>
                </a:lnTo>
                <a:lnTo>
                  <a:pt x="2163" y="69"/>
                </a:lnTo>
                <a:lnTo>
                  <a:pt x="2167" y="65"/>
                </a:lnTo>
                <a:lnTo>
                  <a:pt x="2211" y="93"/>
                </a:lnTo>
                <a:lnTo>
                  <a:pt x="2202" y="85"/>
                </a:lnTo>
                <a:lnTo>
                  <a:pt x="2220" y="85"/>
                </a:lnTo>
                <a:lnTo>
                  <a:pt x="2202" y="85"/>
                </a:lnTo>
                <a:lnTo>
                  <a:pt x="2209" y="85"/>
                </a:lnTo>
                <a:lnTo>
                  <a:pt x="2218" y="85"/>
                </a:lnTo>
                <a:lnTo>
                  <a:pt x="2228" y="85"/>
                </a:lnTo>
                <a:lnTo>
                  <a:pt x="2241" y="83"/>
                </a:lnTo>
                <a:lnTo>
                  <a:pt x="2251" y="83"/>
                </a:lnTo>
                <a:lnTo>
                  <a:pt x="2262" y="81"/>
                </a:lnTo>
                <a:lnTo>
                  <a:pt x="2273" y="78"/>
                </a:lnTo>
                <a:lnTo>
                  <a:pt x="2280" y="76"/>
                </a:lnTo>
                <a:lnTo>
                  <a:pt x="2280" y="79"/>
                </a:lnTo>
                <a:lnTo>
                  <a:pt x="2278" y="83"/>
                </a:lnTo>
                <a:lnTo>
                  <a:pt x="2276" y="86"/>
                </a:lnTo>
                <a:lnTo>
                  <a:pt x="2276" y="90"/>
                </a:lnTo>
                <a:lnTo>
                  <a:pt x="2274" y="93"/>
                </a:lnTo>
                <a:lnTo>
                  <a:pt x="2273" y="97"/>
                </a:lnTo>
                <a:lnTo>
                  <a:pt x="2271" y="101"/>
                </a:lnTo>
                <a:lnTo>
                  <a:pt x="2271" y="104"/>
                </a:lnTo>
                <a:lnTo>
                  <a:pt x="2288" y="122"/>
                </a:lnTo>
                <a:lnTo>
                  <a:pt x="2281" y="125"/>
                </a:lnTo>
                <a:lnTo>
                  <a:pt x="2274" y="131"/>
                </a:lnTo>
                <a:lnTo>
                  <a:pt x="2265" y="136"/>
                </a:lnTo>
                <a:lnTo>
                  <a:pt x="2258" y="141"/>
                </a:lnTo>
                <a:lnTo>
                  <a:pt x="2250" y="148"/>
                </a:lnTo>
                <a:lnTo>
                  <a:pt x="2243" y="155"/>
                </a:lnTo>
                <a:lnTo>
                  <a:pt x="2234" y="162"/>
                </a:lnTo>
                <a:lnTo>
                  <a:pt x="2228" y="168"/>
                </a:lnTo>
                <a:lnTo>
                  <a:pt x="2235" y="161"/>
                </a:lnTo>
                <a:lnTo>
                  <a:pt x="2246" y="154"/>
                </a:lnTo>
                <a:lnTo>
                  <a:pt x="2257" y="150"/>
                </a:lnTo>
                <a:lnTo>
                  <a:pt x="2269" y="147"/>
                </a:lnTo>
                <a:lnTo>
                  <a:pt x="2281" y="143"/>
                </a:lnTo>
                <a:lnTo>
                  <a:pt x="2294" y="141"/>
                </a:lnTo>
                <a:lnTo>
                  <a:pt x="2308" y="141"/>
                </a:lnTo>
                <a:lnTo>
                  <a:pt x="2320" y="141"/>
                </a:lnTo>
                <a:lnTo>
                  <a:pt x="2348" y="143"/>
                </a:lnTo>
                <a:lnTo>
                  <a:pt x="2377" y="147"/>
                </a:lnTo>
                <a:lnTo>
                  <a:pt x="2403" y="148"/>
                </a:lnTo>
                <a:lnTo>
                  <a:pt x="2428" y="150"/>
                </a:lnTo>
                <a:lnTo>
                  <a:pt x="2454" y="177"/>
                </a:lnTo>
                <a:lnTo>
                  <a:pt x="2470" y="171"/>
                </a:lnTo>
                <a:lnTo>
                  <a:pt x="2486" y="168"/>
                </a:lnTo>
                <a:lnTo>
                  <a:pt x="2506" y="168"/>
                </a:lnTo>
                <a:lnTo>
                  <a:pt x="2527" y="169"/>
                </a:lnTo>
                <a:lnTo>
                  <a:pt x="2569" y="175"/>
                </a:lnTo>
                <a:lnTo>
                  <a:pt x="2615" y="185"/>
                </a:lnTo>
                <a:lnTo>
                  <a:pt x="2663" y="198"/>
                </a:lnTo>
                <a:lnTo>
                  <a:pt x="2707" y="208"/>
                </a:lnTo>
                <a:lnTo>
                  <a:pt x="2728" y="212"/>
                </a:lnTo>
                <a:lnTo>
                  <a:pt x="2749" y="214"/>
                </a:lnTo>
                <a:lnTo>
                  <a:pt x="2767" y="215"/>
                </a:lnTo>
                <a:lnTo>
                  <a:pt x="2785" y="215"/>
                </a:lnTo>
                <a:lnTo>
                  <a:pt x="2792" y="215"/>
                </a:lnTo>
                <a:lnTo>
                  <a:pt x="2797" y="214"/>
                </a:lnTo>
                <a:lnTo>
                  <a:pt x="2804" y="212"/>
                </a:lnTo>
                <a:lnTo>
                  <a:pt x="2811" y="212"/>
                </a:lnTo>
                <a:lnTo>
                  <a:pt x="2817" y="210"/>
                </a:lnTo>
                <a:lnTo>
                  <a:pt x="2824" y="210"/>
                </a:lnTo>
                <a:lnTo>
                  <a:pt x="2831" y="212"/>
                </a:lnTo>
                <a:lnTo>
                  <a:pt x="2838" y="215"/>
                </a:lnTo>
                <a:lnTo>
                  <a:pt x="2839" y="215"/>
                </a:lnTo>
                <a:lnTo>
                  <a:pt x="2843" y="214"/>
                </a:lnTo>
                <a:lnTo>
                  <a:pt x="2847" y="212"/>
                </a:lnTo>
                <a:lnTo>
                  <a:pt x="2850" y="210"/>
                </a:lnTo>
                <a:lnTo>
                  <a:pt x="2854" y="208"/>
                </a:lnTo>
                <a:lnTo>
                  <a:pt x="2857" y="207"/>
                </a:lnTo>
                <a:lnTo>
                  <a:pt x="2859" y="207"/>
                </a:lnTo>
                <a:lnTo>
                  <a:pt x="2862" y="205"/>
                </a:lnTo>
                <a:lnTo>
                  <a:pt x="2880" y="224"/>
                </a:lnTo>
                <a:lnTo>
                  <a:pt x="2889" y="222"/>
                </a:lnTo>
                <a:lnTo>
                  <a:pt x="2898" y="222"/>
                </a:lnTo>
                <a:lnTo>
                  <a:pt x="2903" y="221"/>
                </a:lnTo>
                <a:lnTo>
                  <a:pt x="2910" y="221"/>
                </a:lnTo>
                <a:lnTo>
                  <a:pt x="2915" y="219"/>
                </a:lnTo>
                <a:lnTo>
                  <a:pt x="2921" y="221"/>
                </a:lnTo>
                <a:lnTo>
                  <a:pt x="2926" y="221"/>
                </a:lnTo>
                <a:lnTo>
                  <a:pt x="2933" y="224"/>
                </a:lnTo>
                <a:lnTo>
                  <a:pt x="2951" y="205"/>
                </a:lnTo>
                <a:lnTo>
                  <a:pt x="2933" y="205"/>
                </a:lnTo>
                <a:lnTo>
                  <a:pt x="2945" y="207"/>
                </a:lnTo>
                <a:lnTo>
                  <a:pt x="2960" y="208"/>
                </a:lnTo>
                <a:lnTo>
                  <a:pt x="2972" y="212"/>
                </a:lnTo>
                <a:lnTo>
                  <a:pt x="2984" y="214"/>
                </a:lnTo>
                <a:lnTo>
                  <a:pt x="2998" y="217"/>
                </a:lnTo>
                <a:lnTo>
                  <a:pt x="3011" y="221"/>
                </a:lnTo>
                <a:lnTo>
                  <a:pt x="3025" y="222"/>
                </a:lnTo>
                <a:lnTo>
                  <a:pt x="3037" y="224"/>
                </a:lnTo>
                <a:lnTo>
                  <a:pt x="3055" y="242"/>
                </a:lnTo>
                <a:lnTo>
                  <a:pt x="3062" y="242"/>
                </a:lnTo>
                <a:lnTo>
                  <a:pt x="3069" y="242"/>
                </a:lnTo>
                <a:lnTo>
                  <a:pt x="3076" y="244"/>
                </a:lnTo>
                <a:lnTo>
                  <a:pt x="3085" y="244"/>
                </a:lnTo>
                <a:lnTo>
                  <a:pt x="3094" y="245"/>
                </a:lnTo>
                <a:lnTo>
                  <a:pt x="3101" y="247"/>
                </a:lnTo>
                <a:lnTo>
                  <a:pt x="3108" y="249"/>
                </a:lnTo>
                <a:lnTo>
                  <a:pt x="3115" y="253"/>
                </a:lnTo>
                <a:lnTo>
                  <a:pt x="3113" y="258"/>
                </a:lnTo>
                <a:lnTo>
                  <a:pt x="3111" y="261"/>
                </a:lnTo>
                <a:lnTo>
                  <a:pt x="3111" y="263"/>
                </a:lnTo>
                <a:lnTo>
                  <a:pt x="3111" y="265"/>
                </a:lnTo>
                <a:lnTo>
                  <a:pt x="3111" y="268"/>
                </a:lnTo>
                <a:lnTo>
                  <a:pt x="3110" y="270"/>
                </a:lnTo>
                <a:lnTo>
                  <a:pt x="3110" y="274"/>
                </a:lnTo>
                <a:lnTo>
                  <a:pt x="3106" y="281"/>
                </a:lnTo>
                <a:lnTo>
                  <a:pt x="3088" y="261"/>
                </a:lnTo>
                <a:lnTo>
                  <a:pt x="3037" y="261"/>
                </a:lnTo>
                <a:lnTo>
                  <a:pt x="3037" y="258"/>
                </a:lnTo>
                <a:lnTo>
                  <a:pt x="3036" y="253"/>
                </a:lnTo>
                <a:lnTo>
                  <a:pt x="3032" y="249"/>
                </a:lnTo>
                <a:lnTo>
                  <a:pt x="3028" y="244"/>
                </a:lnTo>
                <a:lnTo>
                  <a:pt x="3025" y="240"/>
                </a:lnTo>
                <a:lnTo>
                  <a:pt x="3023" y="237"/>
                </a:lnTo>
                <a:lnTo>
                  <a:pt x="3021" y="233"/>
                </a:lnTo>
                <a:lnTo>
                  <a:pt x="3020" y="233"/>
                </a:lnTo>
                <a:lnTo>
                  <a:pt x="3020" y="237"/>
                </a:lnTo>
                <a:lnTo>
                  <a:pt x="3020" y="240"/>
                </a:lnTo>
                <a:lnTo>
                  <a:pt x="3020" y="245"/>
                </a:lnTo>
                <a:lnTo>
                  <a:pt x="3021" y="249"/>
                </a:lnTo>
                <a:lnTo>
                  <a:pt x="3028" y="260"/>
                </a:lnTo>
                <a:lnTo>
                  <a:pt x="3037" y="268"/>
                </a:lnTo>
                <a:lnTo>
                  <a:pt x="3048" y="276"/>
                </a:lnTo>
                <a:lnTo>
                  <a:pt x="3058" y="283"/>
                </a:lnTo>
                <a:lnTo>
                  <a:pt x="3071" y="288"/>
                </a:lnTo>
                <a:lnTo>
                  <a:pt x="3081" y="290"/>
                </a:lnTo>
                <a:lnTo>
                  <a:pt x="3080" y="293"/>
                </a:lnTo>
                <a:lnTo>
                  <a:pt x="3078" y="297"/>
                </a:lnTo>
                <a:lnTo>
                  <a:pt x="3076" y="302"/>
                </a:lnTo>
                <a:lnTo>
                  <a:pt x="3073" y="307"/>
                </a:lnTo>
                <a:lnTo>
                  <a:pt x="3069" y="311"/>
                </a:lnTo>
                <a:lnTo>
                  <a:pt x="3066" y="314"/>
                </a:lnTo>
                <a:lnTo>
                  <a:pt x="3064" y="316"/>
                </a:lnTo>
                <a:lnTo>
                  <a:pt x="3064" y="318"/>
                </a:lnTo>
                <a:lnTo>
                  <a:pt x="3060" y="318"/>
                </a:lnTo>
                <a:lnTo>
                  <a:pt x="3057" y="318"/>
                </a:lnTo>
                <a:lnTo>
                  <a:pt x="3053" y="320"/>
                </a:lnTo>
                <a:lnTo>
                  <a:pt x="3050" y="321"/>
                </a:lnTo>
                <a:lnTo>
                  <a:pt x="3046" y="323"/>
                </a:lnTo>
                <a:lnTo>
                  <a:pt x="3044" y="325"/>
                </a:lnTo>
                <a:lnTo>
                  <a:pt x="3041" y="327"/>
                </a:lnTo>
                <a:lnTo>
                  <a:pt x="3037" y="327"/>
                </a:lnTo>
                <a:lnTo>
                  <a:pt x="3032" y="327"/>
                </a:lnTo>
                <a:lnTo>
                  <a:pt x="3025" y="325"/>
                </a:lnTo>
                <a:lnTo>
                  <a:pt x="3021" y="323"/>
                </a:lnTo>
                <a:lnTo>
                  <a:pt x="3016" y="323"/>
                </a:lnTo>
                <a:lnTo>
                  <a:pt x="3011" y="323"/>
                </a:lnTo>
                <a:lnTo>
                  <a:pt x="3005" y="323"/>
                </a:lnTo>
                <a:lnTo>
                  <a:pt x="3000" y="323"/>
                </a:lnTo>
                <a:lnTo>
                  <a:pt x="2993" y="327"/>
                </a:lnTo>
                <a:lnTo>
                  <a:pt x="2995" y="336"/>
                </a:lnTo>
                <a:lnTo>
                  <a:pt x="2998" y="344"/>
                </a:lnTo>
                <a:lnTo>
                  <a:pt x="3002" y="351"/>
                </a:lnTo>
                <a:lnTo>
                  <a:pt x="3009" y="357"/>
                </a:lnTo>
                <a:lnTo>
                  <a:pt x="3016" y="362"/>
                </a:lnTo>
                <a:lnTo>
                  <a:pt x="3023" y="366"/>
                </a:lnTo>
                <a:lnTo>
                  <a:pt x="3030" y="369"/>
                </a:lnTo>
                <a:lnTo>
                  <a:pt x="3037" y="373"/>
                </a:lnTo>
                <a:lnTo>
                  <a:pt x="3037" y="380"/>
                </a:lnTo>
                <a:lnTo>
                  <a:pt x="3039" y="389"/>
                </a:lnTo>
                <a:lnTo>
                  <a:pt x="3041" y="396"/>
                </a:lnTo>
                <a:lnTo>
                  <a:pt x="3041" y="405"/>
                </a:lnTo>
                <a:lnTo>
                  <a:pt x="3043" y="413"/>
                </a:lnTo>
                <a:lnTo>
                  <a:pt x="3044" y="422"/>
                </a:lnTo>
                <a:lnTo>
                  <a:pt x="3046" y="431"/>
                </a:lnTo>
                <a:lnTo>
                  <a:pt x="3046" y="438"/>
                </a:lnTo>
                <a:lnTo>
                  <a:pt x="3036" y="427"/>
                </a:lnTo>
                <a:lnTo>
                  <a:pt x="3023" y="420"/>
                </a:lnTo>
                <a:lnTo>
                  <a:pt x="3011" y="412"/>
                </a:lnTo>
                <a:lnTo>
                  <a:pt x="2998" y="405"/>
                </a:lnTo>
                <a:lnTo>
                  <a:pt x="2984" y="397"/>
                </a:lnTo>
                <a:lnTo>
                  <a:pt x="2972" y="390"/>
                </a:lnTo>
                <a:lnTo>
                  <a:pt x="2961" y="383"/>
                </a:lnTo>
                <a:lnTo>
                  <a:pt x="2951" y="373"/>
                </a:lnTo>
                <a:lnTo>
                  <a:pt x="2951" y="369"/>
                </a:lnTo>
                <a:lnTo>
                  <a:pt x="2951" y="366"/>
                </a:lnTo>
                <a:lnTo>
                  <a:pt x="2952" y="362"/>
                </a:lnTo>
                <a:lnTo>
                  <a:pt x="2954" y="359"/>
                </a:lnTo>
                <a:lnTo>
                  <a:pt x="2956" y="355"/>
                </a:lnTo>
                <a:lnTo>
                  <a:pt x="2958" y="351"/>
                </a:lnTo>
                <a:lnTo>
                  <a:pt x="2958" y="348"/>
                </a:lnTo>
                <a:lnTo>
                  <a:pt x="2960" y="344"/>
                </a:lnTo>
                <a:lnTo>
                  <a:pt x="2958" y="341"/>
                </a:lnTo>
                <a:lnTo>
                  <a:pt x="2956" y="334"/>
                </a:lnTo>
                <a:lnTo>
                  <a:pt x="2952" y="329"/>
                </a:lnTo>
                <a:lnTo>
                  <a:pt x="2951" y="320"/>
                </a:lnTo>
                <a:lnTo>
                  <a:pt x="2947" y="313"/>
                </a:lnTo>
                <a:lnTo>
                  <a:pt x="2944" y="304"/>
                </a:lnTo>
                <a:lnTo>
                  <a:pt x="2942" y="297"/>
                </a:lnTo>
                <a:lnTo>
                  <a:pt x="2942" y="290"/>
                </a:lnTo>
                <a:lnTo>
                  <a:pt x="2935" y="291"/>
                </a:lnTo>
                <a:lnTo>
                  <a:pt x="2931" y="293"/>
                </a:lnTo>
                <a:lnTo>
                  <a:pt x="2928" y="293"/>
                </a:lnTo>
                <a:lnTo>
                  <a:pt x="2924" y="293"/>
                </a:lnTo>
                <a:lnTo>
                  <a:pt x="2921" y="291"/>
                </a:lnTo>
                <a:lnTo>
                  <a:pt x="2917" y="290"/>
                </a:lnTo>
                <a:lnTo>
                  <a:pt x="2912" y="290"/>
                </a:lnTo>
                <a:lnTo>
                  <a:pt x="2907" y="290"/>
                </a:lnTo>
                <a:lnTo>
                  <a:pt x="2903" y="297"/>
                </a:lnTo>
                <a:lnTo>
                  <a:pt x="2898" y="304"/>
                </a:lnTo>
                <a:lnTo>
                  <a:pt x="2894" y="313"/>
                </a:lnTo>
                <a:lnTo>
                  <a:pt x="2887" y="321"/>
                </a:lnTo>
                <a:lnTo>
                  <a:pt x="2882" y="330"/>
                </a:lnTo>
                <a:lnTo>
                  <a:pt x="2877" y="339"/>
                </a:lnTo>
                <a:lnTo>
                  <a:pt x="2869" y="346"/>
                </a:lnTo>
                <a:lnTo>
                  <a:pt x="2862" y="353"/>
                </a:lnTo>
                <a:lnTo>
                  <a:pt x="2854" y="353"/>
                </a:lnTo>
                <a:lnTo>
                  <a:pt x="2847" y="351"/>
                </a:lnTo>
                <a:lnTo>
                  <a:pt x="2841" y="350"/>
                </a:lnTo>
                <a:lnTo>
                  <a:pt x="2836" y="346"/>
                </a:lnTo>
                <a:lnTo>
                  <a:pt x="2832" y="343"/>
                </a:lnTo>
                <a:lnTo>
                  <a:pt x="2831" y="339"/>
                </a:lnTo>
                <a:lnTo>
                  <a:pt x="2829" y="332"/>
                </a:lnTo>
                <a:lnTo>
                  <a:pt x="2829" y="327"/>
                </a:lnTo>
                <a:lnTo>
                  <a:pt x="2811" y="344"/>
                </a:lnTo>
                <a:lnTo>
                  <a:pt x="2794" y="327"/>
                </a:lnTo>
                <a:lnTo>
                  <a:pt x="2790" y="330"/>
                </a:lnTo>
                <a:lnTo>
                  <a:pt x="2785" y="336"/>
                </a:lnTo>
                <a:lnTo>
                  <a:pt x="2778" y="343"/>
                </a:lnTo>
                <a:lnTo>
                  <a:pt x="2772" y="350"/>
                </a:lnTo>
                <a:lnTo>
                  <a:pt x="2767" y="359"/>
                </a:lnTo>
                <a:lnTo>
                  <a:pt x="2762" y="367"/>
                </a:lnTo>
                <a:lnTo>
                  <a:pt x="2760" y="374"/>
                </a:lnTo>
                <a:lnTo>
                  <a:pt x="2758" y="382"/>
                </a:lnTo>
                <a:lnTo>
                  <a:pt x="2762" y="382"/>
                </a:lnTo>
                <a:lnTo>
                  <a:pt x="2767" y="385"/>
                </a:lnTo>
                <a:lnTo>
                  <a:pt x="2771" y="387"/>
                </a:lnTo>
                <a:lnTo>
                  <a:pt x="2776" y="390"/>
                </a:lnTo>
                <a:lnTo>
                  <a:pt x="2781" y="394"/>
                </a:lnTo>
                <a:lnTo>
                  <a:pt x="2785" y="397"/>
                </a:lnTo>
                <a:lnTo>
                  <a:pt x="2790" y="399"/>
                </a:lnTo>
                <a:lnTo>
                  <a:pt x="2794" y="401"/>
                </a:lnTo>
                <a:lnTo>
                  <a:pt x="2802" y="390"/>
                </a:lnTo>
                <a:lnTo>
                  <a:pt x="2809" y="392"/>
                </a:lnTo>
                <a:lnTo>
                  <a:pt x="2817" y="396"/>
                </a:lnTo>
                <a:lnTo>
                  <a:pt x="2824" y="401"/>
                </a:lnTo>
                <a:lnTo>
                  <a:pt x="2831" y="406"/>
                </a:lnTo>
                <a:lnTo>
                  <a:pt x="2838" y="413"/>
                </a:lnTo>
                <a:lnTo>
                  <a:pt x="2845" y="419"/>
                </a:lnTo>
                <a:lnTo>
                  <a:pt x="2850" y="424"/>
                </a:lnTo>
                <a:lnTo>
                  <a:pt x="2855" y="429"/>
                </a:lnTo>
                <a:lnTo>
                  <a:pt x="2855" y="466"/>
                </a:lnTo>
                <a:lnTo>
                  <a:pt x="2857" y="470"/>
                </a:lnTo>
                <a:lnTo>
                  <a:pt x="2862" y="473"/>
                </a:lnTo>
                <a:lnTo>
                  <a:pt x="2866" y="477"/>
                </a:lnTo>
                <a:lnTo>
                  <a:pt x="2871" y="481"/>
                </a:lnTo>
                <a:lnTo>
                  <a:pt x="2877" y="484"/>
                </a:lnTo>
                <a:lnTo>
                  <a:pt x="2882" y="488"/>
                </a:lnTo>
                <a:lnTo>
                  <a:pt x="2885" y="491"/>
                </a:lnTo>
                <a:lnTo>
                  <a:pt x="2889" y="495"/>
                </a:lnTo>
                <a:lnTo>
                  <a:pt x="2889" y="498"/>
                </a:lnTo>
                <a:lnTo>
                  <a:pt x="2887" y="503"/>
                </a:lnTo>
                <a:lnTo>
                  <a:pt x="2884" y="511"/>
                </a:lnTo>
                <a:lnTo>
                  <a:pt x="2880" y="518"/>
                </a:lnTo>
                <a:lnTo>
                  <a:pt x="2877" y="523"/>
                </a:lnTo>
                <a:lnTo>
                  <a:pt x="2875" y="530"/>
                </a:lnTo>
                <a:lnTo>
                  <a:pt x="2873" y="535"/>
                </a:lnTo>
                <a:lnTo>
                  <a:pt x="2871" y="541"/>
                </a:lnTo>
                <a:lnTo>
                  <a:pt x="2868" y="541"/>
                </a:lnTo>
                <a:lnTo>
                  <a:pt x="2864" y="539"/>
                </a:lnTo>
                <a:lnTo>
                  <a:pt x="2859" y="539"/>
                </a:lnTo>
                <a:lnTo>
                  <a:pt x="2855" y="537"/>
                </a:lnTo>
                <a:lnTo>
                  <a:pt x="2852" y="539"/>
                </a:lnTo>
                <a:lnTo>
                  <a:pt x="2848" y="541"/>
                </a:lnTo>
                <a:lnTo>
                  <a:pt x="2847" y="544"/>
                </a:lnTo>
                <a:lnTo>
                  <a:pt x="2847" y="549"/>
                </a:lnTo>
                <a:lnTo>
                  <a:pt x="2847" y="567"/>
                </a:lnTo>
                <a:lnTo>
                  <a:pt x="2848" y="579"/>
                </a:lnTo>
                <a:lnTo>
                  <a:pt x="2852" y="590"/>
                </a:lnTo>
                <a:lnTo>
                  <a:pt x="2859" y="602"/>
                </a:lnTo>
                <a:lnTo>
                  <a:pt x="2868" y="615"/>
                </a:lnTo>
                <a:lnTo>
                  <a:pt x="2875" y="627"/>
                </a:lnTo>
                <a:lnTo>
                  <a:pt x="2882" y="638"/>
                </a:lnTo>
                <a:lnTo>
                  <a:pt x="2887" y="650"/>
                </a:lnTo>
                <a:lnTo>
                  <a:pt x="2889" y="661"/>
                </a:lnTo>
                <a:lnTo>
                  <a:pt x="2880" y="661"/>
                </a:lnTo>
                <a:lnTo>
                  <a:pt x="2875" y="659"/>
                </a:lnTo>
                <a:lnTo>
                  <a:pt x="2871" y="657"/>
                </a:lnTo>
                <a:lnTo>
                  <a:pt x="2869" y="654"/>
                </a:lnTo>
                <a:lnTo>
                  <a:pt x="2868" y="650"/>
                </a:lnTo>
                <a:lnTo>
                  <a:pt x="2866" y="645"/>
                </a:lnTo>
                <a:lnTo>
                  <a:pt x="2866" y="640"/>
                </a:lnTo>
                <a:lnTo>
                  <a:pt x="2862" y="632"/>
                </a:lnTo>
                <a:lnTo>
                  <a:pt x="2855" y="624"/>
                </a:lnTo>
                <a:lnTo>
                  <a:pt x="2845" y="620"/>
                </a:lnTo>
                <a:lnTo>
                  <a:pt x="2836" y="613"/>
                </a:lnTo>
                <a:lnTo>
                  <a:pt x="2829" y="606"/>
                </a:lnTo>
                <a:lnTo>
                  <a:pt x="2820" y="599"/>
                </a:lnTo>
                <a:lnTo>
                  <a:pt x="2813" y="592"/>
                </a:lnTo>
                <a:lnTo>
                  <a:pt x="2808" y="583"/>
                </a:lnTo>
                <a:lnTo>
                  <a:pt x="2801" y="576"/>
                </a:lnTo>
                <a:lnTo>
                  <a:pt x="2794" y="567"/>
                </a:lnTo>
                <a:lnTo>
                  <a:pt x="2786" y="571"/>
                </a:lnTo>
                <a:lnTo>
                  <a:pt x="2779" y="574"/>
                </a:lnTo>
                <a:lnTo>
                  <a:pt x="2771" y="579"/>
                </a:lnTo>
                <a:lnTo>
                  <a:pt x="2762" y="583"/>
                </a:lnTo>
                <a:lnTo>
                  <a:pt x="2755" y="588"/>
                </a:lnTo>
                <a:lnTo>
                  <a:pt x="2746" y="594"/>
                </a:lnTo>
                <a:lnTo>
                  <a:pt x="2739" y="599"/>
                </a:lnTo>
                <a:lnTo>
                  <a:pt x="2732" y="606"/>
                </a:lnTo>
                <a:lnTo>
                  <a:pt x="2739" y="606"/>
                </a:lnTo>
                <a:lnTo>
                  <a:pt x="2744" y="608"/>
                </a:lnTo>
                <a:lnTo>
                  <a:pt x="2751" y="608"/>
                </a:lnTo>
                <a:lnTo>
                  <a:pt x="2756" y="610"/>
                </a:lnTo>
                <a:lnTo>
                  <a:pt x="2764" y="611"/>
                </a:lnTo>
                <a:lnTo>
                  <a:pt x="2767" y="613"/>
                </a:lnTo>
                <a:lnTo>
                  <a:pt x="2772" y="613"/>
                </a:lnTo>
                <a:lnTo>
                  <a:pt x="2776" y="615"/>
                </a:lnTo>
                <a:lnTo>
                  <a:pt x="2776" y="620"/>
                </a:lnTo>
                <a:lnTo>
                  <a:pt x="2776" y="625"/>
                </a:lnTo>
                <a:lnTo>
                  <a:pt x="2778" y="631"/>
                </a:lnTo>
                <a:lnTo>
                  <a:pt x="2781" y="636"/>
                </a:lnTo>
                <a:lnTo>
                  <a:pt x="2788" y="647"/>
                </a:lnTo>
                <a:lnTo>
                  <a:pt x="2799" y="657"/>
                </a:lnTo>
                <a:lnTo>
                  <a:pt x="2809" y="670"/>
                </a:lnTo>
                <a:lnTo>
                  <a:pt x="2818" y="682"/>
                </a:lnTo>
                <a:lnTo>
                  <a:pt x="2822" y="687"/>
                </a:lnTo>
                <a:lnTo>
                  <a:pt x="2825" y="694"/>
                </a:lnTo>
                <a:lnTo>
                  <a:pt x="2827" y="700"/>
                </a:lnTo>
                <a:lnTo>
                  <a:pt x="2829" y="707"/>
                </a:lnTo>
                <a:lnTo>
                  <a:pt x="2832" y="708"/>
                </a:lnTo>
                <a:lnTo>
                  <a:pt x="2836" y="710"/>
                </a:lnTo>
                <a:lnTo>
                  <a:pt x="2839" y="712"/>
                </a:lnTo>
                <a:lnTo>
                  <a:pt x="2845" y="716"/>
                </a:lnTo>
                <a:lnTo>
                  <a:pt x="2848" y="719"/>
                </a:lnTo>
                <a:lnTo>
                  <a:pt x="2852" y="723"/>
                </a:lnTo>
                <a:lnTo>
                  <a:pt x="2854" y="724"/>
                </a:lnTo>
                <a:lnTo>
                  <a:pt x="2855" y="726"/>
                </a:lnTo>
                <a:lnTo>
                  <a:pt x="2854" y="730"/>
                </a:lnTo>
                <a:lnTo>
                  <a:pt x="2854" y="735"/>
                </a:lnTo>
                <a:lnTo>
                  <a:pt x="2852" y="740"/>
                </a:lnTo>
                <a:lnTo>
                  <a:pt x="2850" y="746"/>
                </a:lnTo>
                <a:lnTo>
                  <a:pt x="2848" y="753"/>
                </a:lnTo>
                <a:lnTo>
                  <a:pt x="2847" y="760"/>
                </a:lnTo>
                <a:lnTo>
                  <a:pt x="2847" y="767"/>
                </a:lnTo>
                <a:lnTo>
                  <a:pt x="2847" y="774"/>
                </a:lnTo>
                <a:lnTo>
                  <a:pt x="2829" y="792"/>
                </a:lnTo>
                <a:lnTo>
                  <a:pt x="2794" y="792"/>
                </a:lnTo>
                <a:lnTo>
                  <a:pt x="2788" y="797"/>
                </a:lnTo>
                <a:lnTo>
                  <a:pt x="2783" y="800"/>
                </a:lnTo>
                <a:lnTo>
                  <a:pt x="2779" y="802"/>
                </a:lnTo>
                <a:lnTo>
                  <a:pt x="2776" y="802"/>
                </a:lnTo>
                <a:lnTo>
                  <a:pt x="2772" y="802"/>
                </a:lnTo>
                <a:lnTo>
                  <a:pt x="2769" y="802"/>
                </a:lnTo>
                <a:lnTo>
                  <a:pt x="2764" y="800"/>
                </a:lnTo>
                <a:lnTo>
                  <a:pt x="2758" y="800"/>
                </a:lnTo>
                <a:lnTo>
                  <a:pt x="2776" y="781"/>
                </a:lnTo>
                <a:lnTo>
                  <a:pt x="2771" y="784"/>
                </a:lnTo>
                <a:lnTo>
                  <a:pt x="2767" y="786"/>
                </a:lnTo>
                <a:lnTo>
                  <a:pt x="2764" y="786"/>
                </a:lnTo>
                <a:lnTo>
                  <a:pt x="2762" y="788"/>
                </a:lnTo>
                <a:lnTo>
                  <a:pt x="2758" y="792"/>
                </a:lnTo>
                <a:lnTo>
                  <a:pt x="2755" y="795"/>
                </a:lnTo>
                <a:lnTo>
                  <a:pt x="2749" y="800"/>
                </a:lnTo>
                <a:lnTo>
                  <a:pt x="2742" y="797"/>
                </a:lnTo>
                <a:lnTo>
                  <a:pt x="2737" y="795"/>
                </a:lnTo>
                <a:lnTo>
                  <a:pt x="2730" y="793"/>
                </a:lnTo>
                <a:lnTo>
                  <a:pt x="2723" y="793"/>
                </a:lnTo>
                <a:lnTo>
                  <a:pt x="2718" y="793"/>
                </a:lnTo>
                <a:lnTo>
                  <a:pt x="2711" y="795"/>
                </a:lnTo>
                <a:lnTo>
                  <a:pt x="2703" y="797"/>
                </a:lnTo>
                <a:lnTo>
                  <a:pt x="2698" y="800"/>
                </a:lnTo>
                <a:lnTo>
                  <a:pt x="2700" y="807"/>
                </a:lnTo>
                <a:lnTo>
                  <a:pt x="2702" y="816"/>
                </a:lnTo>
                <a:lnTo>
                  <a:pt x="2707" y="823"/>
                </a:lnTo>
                <a:lnTo>
                  <a:pt x="2712" y="832"/>
                </a:lnTo>
                <a:lnTo>
                  <a:pt x="2718" y="839"/>
                </a:lnTo>
                <a:lnTo>
                  <a:pt x="2723" y="846"/>
                </a:lnTo>
                <a:lnTo>
                  <a:pt x="2728" y="852"/>
                </a:lnTo>
                <a:lnTo>
                  <a:pt x="2732" y="857"/>
                </a:lnTo>
                <a:lnTo>
                  <a:pt x="2732" y="860"/>
                </a:lnTo>
                <a:lnTo>
                  <a:pt x="2730" y="864"/>
                </a:lnTo>
                <a:lnTo>
                  <a:pt x="2730" y="868"/>
                </a:lnTo>
                <a:lnTo>
                  <a:pt x="2728" y="871"/>
                </a:lnTo>
                <a:lnTo>
                  <a:pt x="2726" y="875"/>
                </a:lnTo>
                <a:lnTo>
                  <a:pt x="2725" y="878"/>
                </a:lnTo>
                <a:lnTo>
                  <a:pt x="2725" y="882"/>
                </a:lnTo>
                <a:lnTo>
                  <a:pt x="2723" y="885"/>
                </a:lnTo>
                <a:lnTo>
                  <a:pt x="2726" y="889"/>
                </a:lnTo>
                <a:lnTo>
                  <a:pt x="2732" y="892"/>
                </a:lnTo>
                <a:lnTo>
                  <a:pt x="2735" y="898"/>
                </a:lnTo>
                <a:lnTo>
                  <a:pt x="2739" y="905"/>
                </a:lnTo>
                <a:lnTo>
                  <a:pt x="2744" y="910"/>
                </a:lnTo>
                <a:lnTo>
                  <a:pt x="2746" y="917"/>
                </a:lnTo>
                <a:lnTo>
                  <a:pt x="2749" y="924"/>
                </a:lnTo>
                <a:lnTo>
                  <a:pt x="2749" y="931"/>
                </a:lnTo>
                <a:lnTo>
                  <a:pt x="2744" y="931"/>
                </a:lnTo>
                <a:lnTo>
                  <a:pt x="2739" y="933"/>
                </a:lnTo>
                <a:lnTo>
                  <a:pt x="2735" y="935"/>
                </a:lnTo>
                <a:lnTo>
                  <a:pt x="2734" y="938"/>
                </a:lnTo>
                <a:lnTo>
                  <a:pt x="2730" y="942"/>
                </a:lnTo>
                <a:lnTo>
                  <a:pt x="2728" y="947"/>
                </a:lnTo>
                <a:lnTo>
                  <a:pt x="2726" y="952"/>
                </a:lnTo>
                <a:lnTo>
                  <a:pt x="2723" y="958"/>
                </a:lnTo>
                <a:lnTo>
                  <a:pt x="2718" y="956"/>
                </a:lnTo>
                <a:lnTo>
                  <a:pt x="2707" y="949"/>
                </a:lnTo>
                <a:lnTo>
                  <a:pt x="2691" y="940"/>
                </a:lnTo>
                <a:lnTo>
                  <a:pt x="2675" y="929"/>
                </a:lnTo>
                <a:lnTo>
                  <a:pt x="2659" y="919"/>
                </a:lnTo>
                <a:lnTo>
                  <a:pt x="2645" y="908"/>
                </a:lnTo>
                <a:lnTo>
                  <a:pt x="2635" y="899"/>
                </a:lnTo>
                <a:lnTo>
                  <a:pt x="2628" y="894"/>
                </a:lnTo>
                <a:lnTo>
                  <a:pt x="2624" y="903"/>
                </a:lnTo>
                <a:lnTo>
                  <a:pt x="2624" y="913"/>
                </a:lnTo>
                <a:lnTo>
                  <a:pt x="2624" y="924"/>
                </a:lnTo>
                <a:lnTo>
                  <a:pt x="2628" y="933"/>
                </a:lnTo>
                <a:lnTo>
                  <a:pt x="2638" y="951"/>
                </a:lnTo>
                <a:lnTo>
                  <a:pt x="2654" y="968"/>
                </a:lnTo>
                <a:lnTo>
                  <a:pt x="2668" y="986"/>
                </a:lnTo>
                <a:lnTo>
                  <a:pt x="2684" y="1004"/>
                </a:lnTo>
                <a:lnTo>
                  <a:pt x="2689" y="1012"/>
                </a:lnTo>
                <a:lnTo>
                  <a:pt x="2695" y="1023"/>
                </a:lnTo>
                <a:lnTo>
                  <a:pt x="2696" y="1032"/>
                </a:lnTo>
                <a:lnTo>
                  <a:pt x="2698" y="1042"/>
                </a:lnTo>
                <a:lnTo>
                  <a:pt x="2688" y="1041"/>
                </a:lnTo>
                <a:lnTo>
                  <a:pt x="2677" y="1039"/>
                </a:lnTo>
                <a:lnTo>
                  <a:pt x="2666" y="1034"/>
                </a:lnTo>
                <a:lnTo>
                  <a:pt x="2658" y="1027"/>
                </a:lnTo>
                <a:lnTo>
                  <a:pt x="2647" y="1018"/>
                </a:lnTo>
                <a:lnTo>
                  <a:pt x="2636" y="1007"/>
                </a:lnTo>
                <a:lnTo>
                  <a:pt x="2628" y="997"/>
                </a:lnTo>
                <a:lnTo>
                  <a:pt x="2619" y="986"/>
                </a:lnTo>
                <a:lnTo>
                  <a:pt x="2612" y="974"/>
                </a:lnTo>
                <a:lnTo>
                  <a:pt x="2605" y="961"/>
                </a:lnTo>
                <a:lnTo>
                  <a:pt x="2599" y="949"/>
                </a:lnTo>
                <a:lnTo>
                  <a:pt x="2594" y="936"/>
                </a:lnTo>
                <a:lnTo>
                  <a:pt x="2592" y="924"/>
                </a:lnTo>
                <a:lnTo>
                  <a:pt x="2590" y="913"/>
                </a:lnTo>
                <a:lnTo>
                  <a:pt x="2590" y="903"/>
                </a:lnTo>
                <a:lnTo>
                  <a:pt x="2592" y="894"/>
                </a:lnTo>
                <a:lnTo>
                  <a:pt x="2589" y="892"/>
                </a:lnTo>
                <a:lnTo>
                  <a:pt x="2587" y="892"/>
                </a:lnTo>
                <a:lnTo>
                  <a:pt x="2583" y="890"/>
                </a:lnTo>
                <a:lnTo>
                  <a:pt x="2580" y="889"/>
                </a:lnTo>
                <a:lnTo>
                  <a:pt x="2576" y="887"/>
                </a:lnTo>
                <a:lnTo>
                  <a:pt x="2573" y="885"/>
                </a:lnTo>
                <a:lnTo>
                  <a:pt x="2571" y="885"/>
                </a:lnTo>
                <a:lnTo>
                  <a:pt x="2567" y="885"/>
                </a:lnTo>
                <a:lnTo>
                  <a:pt x="2560" y="875"/>
                </a:lnTo>
                <a:lnTo>
                  <a:pt x="2550" y="859"/>
                </a:lnTo>
                <a:lnTo>
                  <a:pt x="2536" y="839"/>
                </a:lnTo>
                <a:lnTo>
                  <a:pt x="2522" y="818"/>
                </a:lnTo>
                <a:lnTo>
                  <a:pt x="2507" y="799"/>
                </a:lnTo>
                <a:lnTo>
                  <a:pt x="2495" y="784"/>
                </a:lnTo>
                <a:lnTo>
                  <a:pt x="2490" y="774"/>
                </a:lnTo>
                <a:lnTo>
                  <a:pt x="2488" y="774"/>
                </a:lnTo>
                <a:lnTo>
                  <a:pt x="2484" y="772"/>
                </a:lnTo>
                <a:lnTo>
                  <a:pt x="2483" y="772"/>
                </a:lnTo>
                <a:lnTo>
                  <a:pt x="2479" y="770"/>
                </a:lnTo>
                <a:lnTo>
                  <a:pt x="2476" y="769"/>
                </a:lnTo>
                <a:lnTo>
                  <a:pt x="2472" y="767"/>
                </a:lnTo>
                <a:lnTo>
                  <a:pt x="2469" y="765"/>
                </a:lnTo>
                <a:lnTo>
                  <a:pt x="2465" y="763"/>
                </a:lnTo>
                <a:lnTo>
                  <a:pt x="2462" y="763"/>
                </a:lnTo>
                <a:lnTo>
                  <a:pt x="2458" y="767"/>
                </a:lnTo>
                <a:lnTo>
                  <a:pt x="2454" y="769"/>
                </a:lnTo>
                <a:lnTo>
                  <a:pt x="2449" y="770"/>
                </a:lnTo>
                <a:lnTo>
                  <a:pt x="2446" y="772"/>
                </a:lnTo>
                <a:lnTo>
                  <a:pt x="2440" y="774"/>
                </a:lnTo>
                <a:lnTo>
                  <a:pt x="2435" y="776"/>
                </a:lnTo>
                <a:lnTo>
                  <a:pt x="2432" y="779"/>
                </a:lnTo>
                <a:lnTo>
                  <a:pt x="2428" y="781"/>
                </a:lnTo>
                <a:lnTo>
                  <a:pt x="2419" y="792"/>
                </a:lnTo>
                <a:lnTo>
                  <a:pt x="2419" y="809"/>
                </a:lnTo>
                <a:lnTo>
                  <a:pt x="2410" y="820"/>
                </a:lnTo>
                <a:lnTo>
                  <a:pt x="2393" y="820"/>
                </a:lnTo>
                <a:lnTo>
                  <a:pt x="2384" y="829"/>
                </a:lnTo>
                <a:lnTo>
                  <a:pt x="2380" y="836"/>
                </a:lnTo>
                <a:lnTo>
                  <a:pt x="2377" y="841"/>
                </a:lnTo>
                <a:lnTo>
                  <a:pt x="2373" y="846"/>
                </a:lnTo>
                <a:lnTo>
                  <a:pt x="2370" y="852"/>
                </a:lnTo>
                <a:lnTo>
                  <a:pt x="2366" y="857"/>
                </a:lnTo>
                <a:lnTo>
                  <a:pt x="2361" y="862"/>
                </a:lnTo>
                <a:lnTo>
                  <a:pt x="2356" y="869"/>
                </a:lnTo>
                <a:lnTo>
                  <a:pt x="2348" y="875"/>
                </a:lnTo>
                <a:lnTo>
                  <a:pt x="2352" y="882"/>
                </a:lnTo>
                <a:lnTo>
                  <a:pt x="2354" y="889"/>
                </a:lnTo>
                <a:lnTo>
                  <a:pt x="2356" y="896"/>
                </a:lnTo>
                <a:lnTo>
                  <a:pt x="2357" y="901"/>
                </a:lnTo>
                <a:lnTo>
                  <a:pt x="2357" y="908"/>
                </a:lnTo>
                <a:lnTo>
                  <a:pt x="2357" y="913"/>
                </a:lnTo>
                <a:lnTo>
                  <a:pt x="2357" y="917"/>
                </a:lnTo>
                <a:lnTo>
                  <a:pt x="2357" y="922"/>
                </a:lnTo>
                <a:lnTo>
                  <a:pt x="2333" y="951"/>
                </a:lnTo>
                <a:lnTo>
                  <a:pt x="2315" y="951"/>
                </a:lnTo>
                <a:lnTo>
                  <a:pt x="2311" y="949"/>
                </a:lnTo>
                <a:lnTo>
                  <a:pt x="2306" y="944"/>
                </a:lnTo>
                <a:lnTo>
                  <a:pt x="2303" y="938"/>
                </a:lnTo>
                <a:lnTo>
                  <a:pt x="2297" y="929"/>
                </a:lnTo>
                <a:lnTo>
                  <a:pt x="2294" y="922"/>
                </a:lnTo>
                <a:lnTo>
                  <a:pt x="2292" y="913"/>
                </a:lnTo>
                <a:lnTo>
                  <a:pt x="2288" y="908"/>
                </a:lnTo>
                <a:lnTo>
                  <a:pt x="2288" y="903"/>
                </a:lnTo>
                <a:lnTo>
                  <a:pt x="2285" y="903"/>
                </a:lnTo>
                <a:lnTo>
                  <a:pt x="2281" y="901"/>
                </a:lnTo>
                <a:lnTo>
                  <a:pt x="2278" y="899"/>
                </a:lnTo>
                <a:lnTo>
                  <a:pt x="2276" y="898"/>
                </a:lnTo>
                <a:lnTo>
                  <a:pt x="2273" y="896"/>
                </a:lnTo>
                <a:lnTo>
                  <a:pt x="2269" y="894"/>
                </a:lnTo>
                <a:lnTo>
                  <a:pt x="2265" y="894"/>
                </a:lnTo>
                <a:lnTo>
                  <a:pt x="2262" y="894"/>
                </a:lnTo>
                <a:lnTo>
                  <a:pt x="2262" y="887"/>
                </a:lnTo>
                <a:lnTo>
                  <a:pt x="2260" y="882"/>
                </a:lnTo>
                <a:lnTo>
                  <a:pt x="2260" y="876"/>
                </a:lnTo>
                <a:lnTo>
                  <a:pt x="2258" y="871"/>
                </a:lnTo>
                <a:lnTo>
                  <a:pt x="2258" y="866"/>
                </a:lnTo>
                <a:lnTo>
                  <a:pt x="2258" y="859"/>
                </a:lnTo>
                <a:lnTo>
                  <a:pt x="2260" y="853"/>
                </a:lnTo>
                <a:lnTo>
                  <a:pt x="2262" y="846"/>
                </a:lnTo>
                <a:lnTo>
                  <a:pt x="2257" y="839"/>
                </a:lnTo>
                <a:lnTo>
                  <a:pt x="2250" y="829"/>
                </a:lnTo>
                <a:lnTo>
                  <a:pt x="2246" y="816"/>
                </a:lnTo>
                <a:lnTo>
                  <a:pt x="2243" y="804"/>
                </a:lnTo>
                <a:lnTo>
                  <a:pt x="2239" y="792"/>
                </a:lnTo>
                <a:lnTo>
                  <a:pt x="2237" y="777"/>
                </a:lnTo>
                <a:lnTo>
                  <a:pt x="2235" y="765"/>
                </a:lnTo>
                <a:lnTo>
                  <a:pt x="2235" y="754"/>
                </a:lnTo>
                <a:lnTo>
                  <a:pt x="2235" y="758"/>
                </a:lnTo>
                <a:lnTo>
                  <a:pt x="2234" y="761"/>
                </a:lnTo>
                <a:lnTo>
                  <a:pt x="2234" y="765"/>
                </a:lnTo>
                <a:lnTo>
                  <a:pt x="2232" y="769"/>
                </a:lnTo>
                <a:lnTo>
                  <a:pt x="2230" y="772"/>
                </a:lnTo>
                <a:lnTo>
                  <a:pt x="2228" y="776"/>
                </a:lnTo>
                <a:lnTo>
                  <a:pt x="2228" y="779"/>
                </a:lnTo>
                <a:lnTo>
                  <a:pt x="2228" y="781"/>
                </a:lnTo>
                <a:lnTo>
                  <a:pt x="2221" y="781"/>
                </a:lnTo>
                <a:lnTo>
                  <a:pt x="2216" y="781"/>
                </a:lnTo>
                <a:lnTo>
                  <a:pt x="2211" y="779"/>
                </a:lnTo>
                <a:lnTo>
                  <a:pt x="2207" y="776"/>
                </a:lnTo>
                <a:lnTo>
                  <a:pt x="2202" y="774"/>
                </a:lnTo>
                <a:lnTo>
                  <a:pt x="2198" y="770"/>
                </a:lnTo>
                <a:lnTo>
                  <a:pt x="2195" y="767"/>
                </a:lnTo>
                <a:lnTo>
                  <a:pt x="2193" y="763"/>
                </a:lnTo>
                <a:lnTo>
                  <a:pt x="2158" y="763"/>
                </a:lnTo>
                <a:lnTo>
                  <a:pt x="2158" y="760"/>
                </a:lnTo>
                <a:lnTo>
                  <a:pt x="2160" y="756"/>
                </a:lnTo>
                <a:lnTo>
                  <a:pt x="2161" y="753"/>
                </a:lnTo>
                <a:lnTo>
                  <a:pt x="2161" y="749"/>
                </a:lnTo>
                <a:lnTo>
                  <a:pt x="2163" y="746"/>
                </a:lnTo>
                <a:lnTo>
                  <a:pt x="2165" y="742"/>
                </a:lnTo>
                <a:lnTo>
                  <a:pt x="2167" y="739"/>
                </a:lnTo>
                <a:lnTo>
                  <a:pt x="2167" y="735"/>
                </a:lnTo>
                <a:lnTo>
                  <a:pt x="2161" y="737"/>
                </a:lnTo>
                <a:lnTo>
                  <a:pt x="2156" y="737"/>
                </a:lnTo>
                <a:lnTo>
                  <a:pt x="2152" y="737"/>
                </a:lnTo>
                <a:lnTo>
                  <a:pt x="2151" y="733"/>
                </a:lnTo>
                <a:lnTo>
                  <a:pt x="2149" y="730"/>
                </a:lnTo>
                <a:lnTo>
                  <a:pt x="2149" y="724"/>
                </a:lnTo>
                <a:lnTo>
                  <a:pt x="2149" y="721"/>
                </a:lnTo>
                <a:lnTo>
                  <a:pt x="2149" y="717"/>
                </a:lnTo>
                <a:lnTo>
                  <a:pt x="2114" y="754"/>
                </a:lnTo>
                <a:lnTo>
                  <a:pt x="2110" y="753"/>
                </a:lnTo>
                <a:lnTo>
                  <a:pt x="2105" y="751"/>
                </a:lnTo>
                <a:lnTo>
                  <a:pt x="2099" y="747"/>
                </a:lnTo>
                <a:lnTo>
                  <a:pt x="2092" y="744"/>
                </a:lnTo>
                <a:lnTo>
                  <a:pt x="2085" y="739"/>
                </a:lnTo>
                <a:lnTo>
                  <a:pt x="2080" y="735"/>
                </a:lnTo>
                <a:lnTo>
                  <a:pt x="2075" y="730"/>
                </a:lnTo>
                <a:lnTo>
                  <a:pt x="2071" y="726"/>
                </a:lnTo>
                <a:lnTo>
                  <a:pt x="2064" y="728"/>
                </a:lnTo>
                <a:lnTo>
                  <a:pt x="2057" y="728"/>
                </a:lnTo>
                <a:lnTo>
                  <a:pt x="2048" y="726"/>
                </a:lnTo>
                <a:lnTo>
                  <a:pt x="2041" y="724"/>
                </a:lnTo>
                <a:lnTo>
                  <a:pt x="2034" y="719"/>
                </a:lnTo>
                <a:lnTo>
                  <a:pt x="2027" y="716"/>
                </a:lnTo>
                <a:lnTo>
                  <a:pt x="2022" y="710"/>
                </a:lnTo>
                <a:lnTo>
                  <a:pt x="2018" y="707"/>
                </a:lnTo>
                <a:lnTo>
                  <a:pt x="2011" y="714"/>
                </a:lnTo>
                <a:lnTo>
                  <a:pt x="2002" y="717"/>
                </a:lnTo>
                <a:lnTo>
                  <a:pt x="1994" y="721"/>
                </a:lnTo>
                <a:lnTo>
                  <a:pt x="1983" y="723"/>
                </a:lnTo>
                <a:lnTo>
                  <a:pt x="1974" y="723"/>
                </a:lnTo>
                <a:lnTo>
                  <a:pt x="1963" y="723"/>
                </a:lnTo>
                <a:lnTo>
                  <a:pt x="1955" y="721"/>
                </a:lnTo>
                <a:lnTo>
                  <a:pt x="1948" y="717"/>
                </a:lnTo>
                <a:lnTo>
                  <a:pt x="1941" y="707"/>
                </a:lnTo>
                <a:lnTo>
                  <a:pt x="1937" y="700"/>
                </a:lnTo>
                <a:lnTo>
                  <a:pt x="1933" y="691"/>
                </a:lnTo>
                <a:lnTo>
                  <a:pt x="1928" y="682"/>
                </a:lnTo>
                <a:lnTo>
                  <a:pt x="1923" y="675"/>
                </a:lnTo>
                <a:lnTo>
                  <a:pt x="1918" y="670"/>
                </a:lnTo>
                <a:lnTo>
                  <a:pt x="1909" y="666"/>
                </a:lnTo>
                <a:lnTo>
                  <a:pt x="1905" y="666"/>
                </a:lnTo>
                <a:lnTo>
                  <a:pt x="1900" y="666"/>
                </a:lnTo>
                <a:lnTo>
                  <a:pt x="1895" y="668"/>
                </a:lnTo>
                <a:lnTo>
                  <a:pt x="1888" y="671"/>
                </a:lnTo>
                <a:lnTo>
                  <a:pt x="1898" y="680"/>
                </a:lnTo>
                <a:lnTo>
                  <a:pt x="1907" y="691"/>
                </a:lnTo>
                <a:lnTo>
                  <a:pt x="1916" y="700"/>
                </a:lnTo>
                <a:lnTo>
                  <a:pt x="1926" y="708"/>
                </a:lnTo>
                <a:lnTo>
                  <a:pt x="1935" y="719"/>
                </a:lnTo>
                <a:lnTo>
                  <a:pt x="1942" y="730"/>
                </a:lnTo>
                <a:lnTo>
                  <a:pt x="1951" y="740"/>
                </a:lnTo>
                <a:lnTo>
                  <a:pt x="1958" y="754"/>
                </a:lnTo>
                <a:lnTo>
                  <a:pt x="1963" y="753"/>
                </a:lnTo>
                <a:lnTo>
                  <a:pt x="1969" y="751"/>
                </a:lnTo>
                <a:lnTo>
                  <a:pt x="1974" y="749"/>
                </a:lnTo>
                <a:lnTo>
                  <a:pt x="1978" y="746"/>
                </a:lnTo>
                <a:lnTo>
                  <a:pt x="1983" y="744"/>
                </a:lnTo>
                <a:lnTo>
                  <a:pt x="1986" y="740"/>
                </a:lnTo>
                <a:lnTo>
                  <a:pt x="1990" y="739"/>
                </a:lnTo>
                <a:lnTo>
                  <a:pt x="1994" y="739"/>
                </a:lnTo>
                <a:lnTo>
                  <a:pt x="1997" y="723"/>
                </a:lnTo>
                <a:close/>
              </a:path>
            </a:pathLst>
          </a:custGeom>
          <a:solidFill>
            <a:srgbClr val="DACF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42"/>
          <p:cNvSpPr/>
          <p:nvPr/>
        </p:nvSpPr>
        <p:spPr>
          <a:xfrm>
            <a:off x="1734258" y="1871666"/>
            <a:ext cx="2012244" cy="2763837"/>
          </a:xfrm>
          <a:custGeom>
            <a:avLst/>
            <a:gdLst/>
            <a:ahLst/>
            <a:cxnLst/>
            <a:rect l="l" t="t" r="r" b="b"/>
            <a:pathLst>
              <a:path w="1426" h="1741" extrusionOk="0">
                <a:moveTo>
                  <a:pt x="1078" y="1741"/>
                </a:moveTo>
                <a:lnTo>
                  <a:pt x="1069" y="1735"/>
                </a:lnTo>
                <a:lnTo>
                  <a:pt x="1058" y="1730"/>
                </a:lnTo>
                <a:lnTo>
                  <a:pt x="1046" y="1723"/>
                </a:lnTo>
                <a:lnTo>
                  <a:pt x="1034" y="1714"/>
                </a:lnTo>
                <a:lnTo>
                  <a:pt x="1021" y="1705"/>
                </a:lnTo>
                <a:lnTo>
                  <a:pt x="1012" y="1696"/>
                </a:lnTo>
                <a:lnTo>
                  <a:pt x="1011" y="1691"/>
                </a:lnTo>
                <a:lnTo>
                  <a:pt x="1009" y="1686"/>
                </a:lnTo>
                <a:lnTo>
                  <a:pt x="1007" y="1680"/>
                </a:lnTo>
                <a:lnTo>
                  <a:pt x="1009" y="1675"/>
                </a:lnTo>
                <a:lnTo>
                  <a:pt x="1005" y="1675"/>
                </a:lnTo>
                <a:lnTo>
                  <a:pt x="1000" y="1672"/>
                </a:lnTo>
                <a:lnTo>
                  <a:pt x="997" y="1670"/>
                </a:lnTo>
                <a:lnTo>
                  <a:pt x="991" y="1666"/>
                </a:lnTo>
                <a:lnTo>
                  <a:pt x="986" y="1663"/>
                </a:lnTo>
                <a:lnTo>
                  <a:pt x="981" y="1659"/>
                </a:lnTo>
                <a:lnTo>
                  <a:pt x="977" y="1657"/>
                </a:lnTo>
                <a:lnTo>
                  <a:pt x="974" y="1656"/>
                </a:lnTo>
                <a:lnTo>
                  <a:pt x="974" y="1620"/>
                </a:lnTo>
                <a:lnTo>
                  <a:pt x="963" y="1606"/>
                </a:lnTo>
                <a:lnTo>
                  <a:pt x="956" y="1594"/>
                </a:lnTo>
                <a:lnTo>
                  <a:pt x="949" y="1578"/>
                </a:lnTo>
                <a:lnTo>
                  <a:pt x="944" y="1564"/>
                </a:lnTo>
                <a:lnTo>
                  <a:pt x="938" y="1532"/>
                </a:lnTo>
                <a:lnTo>
                  <a:pt x="935" y="1498"/>
                </a:lnTo>
                <a:lnTo>
                  <a:pt x="931" y="1465"/>
                </a:lnTo>
                <a:lnTo>
                  <a:pt x="924" y="1433"/>
                </a:lnTo>
                <a:lnTo>
                  <a:pt x="921" y="1419"/>
                </a:lnTo>
                <a:lnTo>
                  <a:pt x="914" y="1403"/>
                </a:lnTo>
                <a:lnTo>
                  <a:pt x="906" y="1391"/>
                </a:lnTo>
                <a:lnTo>
                  <a:pt x="896" y="1378"/>
                </a:lnTo>
                <a:lnTo>
                  <a:pt x="896" y="1368"/>
                </a:lnTo>
                <a:lnTo>
                  <a:pt x="898" y="1357"/>
                </a:lnTo>
                <a:lnTo>
                  <a:pt x="901" y="1346"/>
                </a:lnTo>
                <a:lnTo>
                  <a:pt x="905" y="1336"/>
                </a:lnTo>
                <a:lnTo>
                  <a:pt x="906" y="1325"/>
                </a:lnTo>
                <a:lnTo>
                  <a:pt x="910" y="1315"/>
                </a:lnTo>
                <a:lnTo>
                  <a:pt x="912" y="1304"/>
                </a:lnTo>
                <a:lnTo>
                  <a:pt x="912" y="1293"/>
                </a:lnTo>
                <a:lnTo>
                  <a:pt x="898" y="1292"/>
                </a:lnTo>
                <a:lnTo>
                  <a:pt x="882" y="1286"/>
                </a:lnTo>
                <a:lnTo>
                  <a:pt x="862" y="1278"/>
                </a:lnTo>
                <a:lnTo>
                  <a:pt x="845" y="1267"/>
                </a:lnTo>
                <a:lnTo>
                  <a:pt x="825" y="1255"/>
                </a:lnTo>
                <a:lnTo>
                  <a:pt x="809" y="1242"/>
                </a:lnTo>
                <a:lnTo>
                  <a:pt x="793" y="1230"/>
                </a:lnTo>
                <a:lnTo>
                  <a:pt x="783" y="1219"/>
                </a:lnTo>
                <a:lnTo>
                  <a:pt x="783" y="1182"/>
                </a:lnTo>
                <a:lnTo>
                  <a:pt x="776" y="1182"/>
                </a:lnTo>
                <a:lnTo>
                  <a:pt x="770" y="1180"/>
                </a:lnTo>
                <a:lnTo>
                  <a:pt x="765" y="1179"/>
                </a:lnTo>
                <a:lnTo>
                  <a:pt x="760" y="1177"/>
                </a:lnTo>
                <a:lnTo>
                  <a:pt x="755" y="1175"/>
                </a:lnTo>
                <a:lnTo>
                  <a:pt x="749" y="1175"/>
                </a:lnTo>
                <a:lnTo>
                  <a:pt x="744" y="1173"/>
                </a:lnTo>
                <a:lnTo>
                  <a:pt x="739" y="1173"/>
                </a:lnTo>
                <a:lnTo>
                  <a:pt x="735" y="1170"/>
                </a:lnTo>
                <a:lnTo>
                  <a:pt x="732" y="1164"/>
                </a:lnTo>
                <a:lnTo>
                  <a:pt x="728" y="1159"/>
                </a:lnTo>
                <a:lnTo>
                  <a:pt x="725" y="1154"/>
                </a:lnTo>
                <a:lnTo>
                  <a:pt x="719" y="1148"/>
                </a:lnTo>
                <a:lnTo>
                  <a:pt x="716" y="1143"/>
                </a:lnTo>
                <a:lnTo>
                  <a:pt x="710" y="1140"/>
                </a:lnTo>
                <a:lnTo>
                  <a:pt x="703" y="1136"/>
                </a:lnTo>
                <a:lnTo>
                  <a:pt x="705" y="1131"/>
                </a:lnTo>
                <a:lnTo>
                  <a:pt x="707" y="1126"/>
                </a:lnTo>
                <a:lnTo>
                  <a:pt x="710" y="1120"/>
                </a:lnTo>
                <a:lnTo>
                  <a:pt x="714" y="1113"/>
                </a:lnTo>
                <a:lnTo>
                  <a:pt x="717" y="1106"/>
                </a:lnTo>
                <a:lnTo>
                  <a:pt x="723" y="1099"/>
                </a:lnTo>
                <a:lnTo>
                  <a:pt x="726" y="1094"/>
                </a:lnTo>
                <a:lnTo>
                  <a:pt x="730" y="1088"/>
                </a:lnTo>
                <a:lnTo>
                  <a:pt x="730" y="1085"/>
                </a:lnTo>
                <a:lnTo>
                  <a:pt x="728" y="1083"/>
                </a:lnTo>
                <a:lnTo>
                  <a:pt x="726" y="1080"/>
                </a:lnTo>
                <a:lnTo>
                  <a:pt x="725" y="1076"/>
                </a:lnTo>
                <a:lnTo>
                  <a:pt x="725" y="1073"/>
                </a:lnTo>
                <a:lnTo>
                  <a:pt x="723" y="1069"/>
                </a:lnTo>
                <a:lnTo>
                  <a:pt x="721" y="1065"/>
                </a:lnTo>
                <a:lnTo>
                  <a:pt x="721" y="1062"/>
                </a:lnTo>
                <a:lnTo>
                  <a:pt x="728" y="1053"/>
                </a:lnTo>
                <a:lnTo>
                  <a:pt x="733" y="1044"/>
                </a:lnTo>
                <a:lnTo>
                  <a:pt x="740" y="1034"/>
                </a:lnTo>
                <a:lnTo>
                  <a:pt x="748" y="1025"/>
                </a:lnTo>
                <a:lnTo>
                  <a:pt x="753" y="1014"/>
                </a:lnTo>
                <a:lnTo>
                  <a:pt x="760" y="1004"/>
                </a:lnTo>
                <a:lnTo>
                  <a:pt x="767" y="995"/>
                </a:lnTo>
                <a:lnTo>
                  <a:pt x="772" y="986"/>
                </a:lnTo>
                <a:lnTo>
                  <a:pt x="756" y="968"/>
                </a:lnTo>
                <a:lnTo>
                  <a:pt x="756" y="951"/>
                </a:lnTo>
                <a:lnTo>
                  <a:pt x="783" y="922"/>
                </a:lnTo>
                <a:lnTo>
                  <a:pt x="790" y="924"/>
                </a:lnTo>
                <a:lnTo>
                  <a:pt x="799" y="926"/>
                </a:lnTo>
                <a:lnTo>
                  <a:pt x="808" y="924"/>
                </a:lnTo>
                <a:lnTo>
                  <a:pt x="816" y="922"/>
                </a:lnTo>
                <a:lnTo>
                  <a:pt x="827" y="919"/>
                </a:lnTo>
                <a:lnTo>
                  <a:pt x="836" y="915"/>
                </a:lnTo>
                <a:lnTo>
                  <a:pt x="845" y="910"/>
                </a:lnTo>
                <a:lnTo>
                  <a:pt x="852" y="903"/>
                </a:lnTo>
                <a:lnTo>
                  <a:pt x="859" y="906"/>
                </a:lnTo>
                <a:lnTo>
                  <a:pt x="864" y="910"/>
                </a:lnTo>
                <a:lnTo>
                  <a:pt x="871" y="912"/>
                </a:lnTo>
                <a:lnTo>
                  <a:pt x="878" y="913"/>
                </a:lnTo>
                <a:lnTo>
                  <a:pt x="883" y="915"/>
                </a:lnTo>
                <a:lnTo>
                  <a:pt x="891" y="917"/>
                </a:lnTo>
                <a:lnTo>
                  <a:pt x="898" y="919"/>
                </a:lnTo>
                <a:lnTo>
                  <a:pt x="903" y="922"/>
                </a:lnTo>
                <a:lnTo>
                  <a:pt x="906" y="921"/>
                </a:lnTo>
                <a:lnTo>
                  <a:pt x="910" y="921"/>
                </a:lnTo>
                <a:lnTo>
                  <a:pt x="914" y="919"/>
                </a:lnTo>
                <a:lnTo>
                  <a:pt x="917" y="917"/>
                </a:lnTo>
                <a:lnTo>
                  <a:pt x="921" y="915"/>
                </a:lnTo>
                <a:lnTo>
                  <a:pt x="924" y="913"/>
                </a:lnTo>
                <a:lnTo>
                  <a:pt x="928" y="913"/>
                </a:lnTo>
                <a:lnTo>
                  <a:pt x="929" y="913"/>
                </a:lnTo>
                <a:lnTo>
                  <a:pt x="938" y="931"/>
                </a:lnTo>
                <a:lnTo>
                  <a:pt x="942" y="931"/>
                </a:lnTo>
                <a:lnTo>
                  <a:pt x="945" y="929"/>
                </a:lnTo>
                <a:lnTo>
                  <a:pt x="949" y="928"/>
                </a:lnTo>
                <a:lnTo>
                  <a:pt x="952" y="926"/>
                </a:lnTo>
                <a:lnTo>
                  <a:pt x="954" y="924"/>
                </a:lnTo>
                <a:lnTo>
                  <a:pt x="958" y="922"/>
                </a:lnTo>
                <a:lnTo>
                  <a:pt x="961" y="922"/>
                </a:lnTo>
                <a:lnTo>
                  <a:pt x="965" y="922"/>
                </a:lnTo>
                <a:lnTo>
                  <a:pt x="972" y="926"/>
                </a:lnTo>
                <a:lnTo>
                  <a:pt x="981" y="929"/>
                </a:lnTo>
                <a:lnTo>
                  <a:pt x="989" y="933"/>
                </a:lnTo>
                <a:lnTo>
                  <a:pt x="998" y="936"/>
                </a:lnTo>
                <a:lnTo>
                  <a:pt x="1007" y="940"/>
                </a:lnTo>
                <a:lnTo>
                  <a:pt x="1014" y="944"/>
                </a:lnTo>
                <a:lnTo>
                  <a:pt x="1021" y="947"/>
                </a:lnTo>
                <a:lnTo>
                  <a:pt x="1025" y="951"/>
                </a:lnTo>
                <a:lnTo>
                  <a:pt x="1034" y="959"/>
                </a:lnTo>
                <a:lnTo>
                  <a:pt x="1034" y="977"/>
                </a:lnTo>
                <a:lnTo>
                  <a:pt x="1042" y="986"/>
                </a:lnTo>
                <a:lnTo>
                  <a:pt x="1048" y="989"/>
                </a:lnTo>
                <a:lnTo>
                  <a:pt x="1055" y="993"/>
                </a:lnTo>
                <a:lnTo>
                  <a:pt x="1062" y="995"/>
                </a:lnTo>
                <a:lnTo>
                  <a:pt x="1071" y="995"/>
                </a:lnTo>
                <a:lnTo>
                  <a:pt x="1080" y="997"/>
                </a:lnTo>
                <a:lnTo>
                  <a:pt x="1088" y="997"/>
                </a:lnTo>
                <a:lnTo>
                  <a:pt x="1095" y="997"/>
                </a:lnTo>
                <a:lnTo>
                  <a:pt x="1104" y="997"/>
                </a:lnTo>
                <a:lnTo>
                  <a:pt x="1110" y="1004"/>
                </a:lnTo>
                <a:lnTo>
                  <a:pt x="1115" y="1011"/>
                </a:lnTo>
                <a:lnTo>
                  <a:pt x="1120" y="1018"/>
                </a:lnTo>
                <a:lnTo>
                  <a:pt x="1124" y="1025"/>
                </a:lnTo>
                <a:lnTo>
                  <a:pt x="1127" y="1032"/>
                </a:lnTo>
                <a:lnTo>
                  <a:pt x="1131" y="1039"/>
                </a:lnTo>
                <a:lnTo>
                  <a:pt x="1134" y="1046"/>
                </a:lnTo>
                <a:lnTo>
                  <a:pt x="1138" y="1051"/>
                </a:lnTo>
                <a:lnTo>
                  <a:pt x="1122" y="1071"/>
                </a:lnTo>
                <a:lnTo>
                  <a:pt x="1138" y="1088"/>
                </a:lnTo>
                <a:lnTo>
                  <a:pt x="1141" y="1085"/>
                </a:lnTo>
                <a:lnTo>
                  <a:pt x="1148" y="1081"/>
                </a:lnTo>
                <a:lnTo>
                  <a:pt x="1154" y="1076"/>
                </a:lnTo>
                <a:lnTo>
                  <a:pt x="1161" y="1073"/>
                </a:lnTo>
                <a:lnTo>
                  <a:pt x="1168" y="1067"/>
                </a:lnTo>
                <a:lnTo>
                  <a:pt x="1177" y="1064"/>
                </a:lnTo>
                <a:lnTo>
                  <a:pt x="1184" y="1062"/>
                </a:lnTo>
                <a:lnTo>
                  <a:pt x="1191" y="1062"/>
                </a:lnTo>
                <a:lnTo>
                  <a:pt x="1200" y="1071"/>
                </a:lnTo>
                <a:lnTo>
                  <a:pt x="1210" y="1080"/>
                </a:lnTo>
                <a:lnTo>
                  <a:pt x="1221" y="1088"/>
                </a:lnTo>
                <a:lnTo>
                  <a:pt x="1231" y="1095"/>
                </a:lnTo>
                <a:lnTo>
                  <a:pt x="1244" y="1101"/>
                </a:lnTo>
                <a:lnTo>
                  <a:pt x="1256" y="1104"/>
                </a:lnTo>
                <a:lnTo>
                  <a:pt x="1270" y="1106"/>
                </a:lnTo>
                <a:lnTo>
                  <a:pt x="1286" y="1108"/>
                </a:lnTo>
                <a:lnTo>
                  <a:pt x="1293" y="1115"/>
                </a:lnTo>
                <a:lnTo>
                  <a:pt x="1302" y="1120"/>
                </a:lnTo>
                <a:lnTo>
                  <a:pt x="1313" y="1126"/>
                </a:lnTo>
                <a:lnTo>
                  <a:pt x="1321" y="1129"/>
                </a:lnTo>
                <a:lnTo>
                  <a:pt x="1332" y="1131"/>
                </a:lnTo>
                <a:lnTo>
                  <a:pt x="1344" y="1134"/>
                </a:lnTo>
                <a:lnTo>
                  <a:pt x="1355" y="1134"/>
                </a:lnTo>
                <a:lnTo>
                  <a:pt x="1364" y="1136"/>
                </a:lnTo>
                <a:lnTo>
                  <a:pt x="1364" y="1156"/>
                </a:lnTo>
                <a:lnTo>
                  <a:pt x="1364" y="1175"/>
                </a:lnTo>
                <a:lnTo>
                  <a:pt x="1362" y="1191"/>
                </a:lnTo>
                <a:lnTo>
                  <a:pt x="1359" y="1207"/>
                </a:lnTo>
                <a:lnTo>
                  <a:pt x="1352" y="1221"/>
                </a:lnTo>
                <a:lnTo>
                  <a:pt x="1343" y="1233"/>
                </a:lnTo>
                <a:lnTo>
                  <a:pt x="1330" y="1246"/>
                </a:lnTo>
                <a:lnTo>
                  <a:pt x="1313" y="1256"/>
                </a:lnTo>
                <a:lnTo>
                  <a:pt x="1316" y="1267"/>
                </a:lnTo>
                <a:lnTo>
                  <a:pt x="1318" y="1278"/>
                </a:lnTo>
                <a:lnTo>
                  <a:pt x="1320" y="1288"/>
                </a:lnTo>
                <a:lnTo>
                  <a:pt x="1318" y="1299"/>
                </a:lnTo>
                <a:lnTo>
                  <a:pt x="1316" y="1309"/>
                </a:lnTo>
                <a:lnTo>
                  <a:pt x="1313" y="1320"/>
                </a:lnTo>
                <a:lnTo>
                  <a:pt x="1309" y="1329"/>
                </a:lnTo>
                <a:lnTo>
                  <a:pt x="1302" y="1338"/>
                </a:lnTo>
                <a:lnTo>
                  <a:pt x="1297" y="1346"/>
                </a:lnTo>
                <a:lnTo>
                  <a:pt x="1290" y="1353"/>
                </a:lnTo>
                <a:lnTo>
                  <a:pt x="1281" y="1361"/>
                </a:lnTo>
                <a:lnTo>
                  <a:pt x="1272" y="1366"/>
                </a:lnTo>
                <a:lnTo>
                  <a:pt x="1263" y="1371"/>
                </a:lnTo>
                <a:lnTo>
                  <a:pt x="1254" y="1375"/>
                </a:lnTo>
                <a:lnTo>
                  <a:pt x="1244" y="1376"/>
                </a:lnTo>
                <a:lnTo>
                  <a:pt x="1235" y="1378"/>
                </a:lnTo>
                <a:lnTo>
                  <a:pt x="1235" y="1385"/>
                </a:lnTo>
                <a:lnTo>
                  <a:pt x="1235" y="1391"/>
                </a:lnTo>
                <a:lnTo>
                  <a:pt x="1237" y="1398"/>
                </a:lnTo>
                <a:lnTo>
                  <a:pt x="1238" y="1405"/>
                </a:lnTo>
                <a:lnTo>
                  <a:pt x="1240" y="1410"/>
                </a:lnTo>
                <a:lnTo>
                  <a:pt x="1242" y="1415"/>
                </a:lnTo>
                <a:lnTo>
                  <a:pt x="1242" y="1421"/>
                </a:lnTo>
                <a:lnTo>
                  <a:pt x="1242" y="1424"/>
                </a:lnTo>
                <a:lnTo>
                  <a:pt x="1242" y="1428"/>
                </a:lnTo>
                <a:lnTo>
                  <a:pt x="1242" y="1433"/>
                </a:lnTo>
                <a:lnTo>
                  <a:pt x="1240" y="1438"/>
                </a:lnTo>
                <a:lnTo>
                  <a:pt x="1238" y="1444"/>
                </a:lnTo>
                <a:lnTo>
                  <a:pt x="1237" y="1451"/>
                </a:lnTo>
                <a:lnTo>
                  <a:pt x="1235" y="1458"/>
                </a:lnTo>
                <a:lnTo>
                  <a:pt x="1235" y="1463"/>
                </a:lnTo>
                <a:lnTo>
                  <a:pt x="1235" y="1470"/>
                </a:lnTo>
                <a:lnTo>
                  <a:pt x="1217" y="1490"/>
                </a:lnTo>
                <a:lnTo>
                  <a:pt x="1208" y="1479"/>
                </a:lnTo>
                <a:lnTo>
                  <a:pt x="1203" y="1481"/>
                </a:lnTo>
                <a:lnTo>
                  <a:pt x="1200" y="1486"/>
                </a:lnTo>
                <a:lnTo>
                  <a:pt x="1193" y="1491"/>
                </a:lnTo>
                <a:lnTo>
                  <a:pt x="1187" y="1498"/>
                </a:lnTo>
                <a:lnTo>
                  <a:pt x="1182" y="1505"/>
                </a:lnTo>
                <a:lnTo>
                  <a:pt x="1177" y="1511"/>
                </a:lnTo>
                <a:lnTo>
                  <a:pt x="1175" y="1516"/>
                </a:lnTo>
                <a:lnTo>
                  <a:pt x="1173" y="1518"/>
                </a:lnTo>
                <a:lnTo>
                  <a:pt x="1166" y="1518"/>
                </a:lnTo>
                <a:lnTo>
                  <a:pt x="1161" y="1518"/>
                </a:lnTo>
                <a:lnTo>
                  <a:pt x="1154" y="1520"/>
                </a:lnTo>
                <a:lnTo>
                  <a:pt x="1148" y="1521"/>
                </a:lnTo>
                <a:lnTo>
                  <a:pt x="1143" y="1523"/>
                </a:lnTo>
                <a:lnTo>
                  <a:pt x="1138" y="1525"/>
                </a:lnTo>
                <a:lnTo>
                  <a:pt x="1133" y="1525"/>
                </a:lnTo>
                <a:lnTo>
                  <a:pt x="1129" y="1527"/>
                </a:lnTo>
                <a:lnTo>
                  <a:pt x="1129" y="1530"/>
                </a:lnTo>
                <a:lnTo>
                  <a:pt x="1131" y="1534"/>
                </a:lnTo>
                <a:lnTo>
                  <a:pt x="1133" y="1537"/>
                </a:lnTo>
                <a:lnTo>
                  <a:pt x="1134" y="1541"/>
                </a:lnTo>
                <a:lnTo>
                  <a:pt x="1136" y="1544"/>
                </a:lnTo>
                <a:lnTo>
                  <a:pt x="1136" y="1548"/>
                </a:lnTo>
                <a:lnTo>
                  <a:pt x="1138" y="1551"/>
                </a:lnTo>
                <a:lnTo>
                  <a:pt x="1138" y="1555"/>
                </a:lnTo>
                <a:lnTo>
                  <a:pt x="1131" y="1555"/>
                </a:lnTo>
                <a:lnTo>
                  <a:pt x="1124" y="1557"/>
                </a:lnTo>
                <a:lnTo>
                  <a:pt x="1117" y="1558"/>
                </a:lnTo>
                <a:lnTo>
                  <a:pt x="1108" y="1560"/>
                </a:lnTo>
                <a:lnTo>
                  <a:pt x="1099" y="1562"/>
                </a:lnTo>
                <a:lnTo>
                  <a:pt x="1092" y="1566"/>
                </a:lnTo>
                <a:lnTo>
                  <a:pt x="1085" y="1569"/>
                </a:lnTo>
                <a:lnTo>
                  <a:pt x="1078" y="1573"/>
                </a:lnTo>
                <a:lnTo>
                  <a:pt x="1081" y="1573"/>
                </a:lnTo>
                <a:lnTo>
                  <a:pt x="1085" y="1574"/>
                </a:lnTo>
                <a:lnTo>
                  <a:pt x="1087" y="1574"/>
                </a:lnTo>
                <a:lnTo>
                  <a:pt x="1090" y="1576"/>
                </a:lnTo>
                <a:lnTo>
                  <a:pt x="1094" y="1578"/>
                </a:lnTo>
                <a:lnTo>
                  <a:pt x="1097" y="1580"/>
                </a:lnTo>
                <a:lnTo>
                  <a:pt x="1101" y="1581"/>
                </a:lnTo>
                <a:lnTo>
                  <a:pt x="1104" y="1581"/>
                </a:lnTo>
                <a:lnTo>
                  <a:pt x="1087" y="1601"/>
                </a:lnTo>
                <a:lnTo>
                  <a:pt x="1088" y="1608"/>
                </a:lnTo>
                <a:lnTo>
                  <a:pt x="1090" y="1615"/>
                </a:lnTo>
                <a:lnTo>
                  <a:pt x="1090" y="1622"/>
                </a:lnTo>
                <a:lnTo>
                  <a:pt x="1088" y="1629"/>
                </a:lnTo>
                <a:lnTo>
                  <a:pt x="1088" y="1638"/>
                </a:lnTo>
                <a:lnTo>
                  <a:pt x="1087" y="1647"/>
                </a:lnTo>
                <a:lnTo>
                  <a:pt x="1087" y="1656"/>
                </a:lnTo>
                <a:lnTo>
                  <a:pt x="1087" y="1666"/>
                </a:lnTo>
                <a:lnTo>
                  <a:pt x="1104" y="1684"/>
                </a:lnTo>
                <a:lnTo>
                  <a:pt x="1104" y="1703"/>
                </a:lnTo>
                <a:lnTo>
                  <a:pt x="1087" y="1721"/>
                </a:lnTo>
                <a:lnTo>
                  <a:pt x="1087" y="1728"/>
                </a:lnTo>
                <a:lnTo>
                  <a:pt x="1087" y="1732"/>
                </a:lnTo>
                <a:lnTo>
                  <a:pt x="1088" y="1735"/>
                </a:lnTo>
                <a:lnTo>
                  <a:pt x="1088" y="1737"/>
                </a:lnTo>
                <a:lnTo>
                  <a:pt x="1088" y="1739"/>
                </a:lnTo>
                <a:lnTo>
                  <a:pt x="1087" y="1739"/>
                </a:lnTo>
                <a:lnTo>
                  <a:pt x="1083" y="1741"/>
                </a:lnTo>
                <a:lnTo>
                  <a:pt x="1078" y="1741"/>
                </a:lnTo>
                <a:close/>
                <a:moveTo>
                  <a:pt x="783" y="922"/>
                </a:moveTo>
                <a:lnTo>
                  <a:pt x="756" y="951"/>
                </a:lnTo>
                <a:lnTo>
                  <a:pt x="748" y="942"/>
                </a:lnTo>
                <a:lnTo>
                  <a:pt x="737" y="933"/>
                </a:lnTo>
                <a:lnTo>
                  <a:pt x="726" y="926"/>
                </a:lnTo>
                <a:lnTo>
                  <a:pt x="714" y="919"/>
                </a:lnTo>
                <a:lnTo>
                  <a:pt x="687" y="905"/>
                </a:lnTo>
                <a:lnTo>
                  <a:pt x="659" y="892"/>
                </a:lnTo>
                <a:lnTo>
                  <a:pt x="631" y="880"/>
                </a:lnTo>
                <a:lnTo>
                  <a:pt x="603" y="868"/>
                </a:lnTo>
                <a:lnTo>
                  <a:pt x="578" y="857"/>
                </a:lnTo>
                <a:lnTo>
                  <a:pt x="557" y="846"/>
                </a:lnTo>
                <a:lnTo>
                  <a:pt x="550" y="850"/>
                </a:lnTo>
                <a:lnTo>
                  <a:pt x="541" y="852"/>
                </a:lnTo>
                <a:lnTo>
                  <a:pt x="534" y="853"/>
                </a:lnTo>
                <a:lnTo>
                  <a:pt x="525" y="855"/>
                </a:lnTo>
                <a:lnTo>
                  <a:pt x="518" y="855"/>
                </a:lnTo>
                <a:lnTo>
                  <a:pt x="509" y="857"/>
                </a:lnTo>
                <a:lnTo>
                  <a:pt x="502" y="857"/>
                </a:lnTo>
                <a:lnTo>
                  <a:pt x="495" y="857"/>
                </a:lnTo>
                <a:lnTo>
                  <a:pt x="442" y="800"/>
                </a:lnTo>
                <a:lnTo>
                  <a:pt x="442" y="744"/>
                </a:lnTo>
                <a:lnTo>
                  <a:pt x="435" y="733"/>
                </a:lnTo>
                <a:lnTo>
                  <a:pt x="428" y="723"/>
                </a:lnTo>
                <a:lnTo>
                  <a:pt x="423" y="710"/>
                </a:lnTo>
                <a:lnTo>
                  <a:pt x="417" y="698"/>
                </a:lnTo>
                <a:lnTo>
                  <a:pt x="414" y="684"/>
                </a:lnTo>
                <a:lnTo>
                  <a:pt x="410" y="670"/>
                </a:lnTo>
                <a:lnTo>
                  <a:pt x="405" y="657"/>
                </a:lnTo>
                <a:lnTo>
                  <a:pt x="400" y="643"/>
                </a:lnTo>
                <a:lnTo>
                  <a:pt x="396" y="648"/>
                </a:lnTo>
                <a:lnTo>
                  <a:pt x="394" y="654"/>
                </a:lnTo>
                <a:lnTo>
                  <a:pt x="393" y="657"/>
                </a:lnTo>
                <a:lnTo>
                  <a:pt x="393" y="661"/>
                </a:lnTo>
                <a:lnTo>
                  <a:pt x="393" y="664"/>
                </a:lnTo>
                <a:lnTo>
                  <a:pt x="394" y="668"/>
                </a:lnTo>
                <a:lnTo>
                  <a:pt x="396" y="673"/>
                </a:lnTo>
                <a:lnTo>
                  <a:pt x="400" y="680"/>
                </a:lnTo>
                <a:lnTo>
                  <a:pt x="382" y="698"/>
                </a:lnTo>
                <a:lnTo>
                  <a:pt x="382" y="707"/>
                </a:lnTo>
                <a:lnTo>
                  <a:pt x="382" y="716"/>
                </a:lnTo>
                <a:lnTo>
                  <a:pt x="382" y="726"/>
                </a:lnTo>
                <a:lnTo>
                  <a:pt x="384" y="737"/>
                </a:lnTo>
                <a:lnTo>
                  <a:pt x="385" y="746"/>
                </a:lnTo>
                <a:lnTo>
                  <a:pt x="389" y="753"/>
                </a:lnTo>
                <a:lnTo>
                  <a:pt x="391" y="754"/>
                </a:lnTo>
                <a:lnTo>
                  <a:pt x="394" y="754"/>
                </a:lnTo>
                <a:lnTo>
                  <a:pt x="396" y="754"/>
                </a:lnTo>
                <a:lnTo>
                  <a:pt x="400" y="754"/>
                </a:lnTo>
                <a:lnTo>
                  <a:pt x="396" y="754"/>
                </a:lnTo>
                <a:lnTo>
                  <a:pt x="393" y="756"/>
                </a:lnTo>
                <a:lnTo>
                  <a:pt x="389" y="758"/>
                </a:lnTo>
                <a:lnTo>
                  <a:pt x="385" y="758"/>
                </a:lnTo>
                <a:lnTo>
                  <a:pt x="384" y="760"/>
                </a:lnTo>
                <a:lnTo>
                  <a:pt x="380" y="761"/>
                </a:lnTo>
                <a:lnTo>
                  <a:pt x="377" y="763"/>
                </a:lnTo>
                <a:lnTo>
                  <a:pt x="373" y="763"/>
                </a:lnTo>
                <a:lnTo>
                  <a:pt x="375" y="758"/>
                </a:lnTo>
                <a:lnTo>
                  <a:pt x="373" y="753"/>
                </a:lnTo>
                <a:lnTo>
                  <a:pt x="371" y="749"/>
                </a:lnTo>
                <a:lnTo>
                  <a:pt x="368" y="744"/>
                </a:lnTo>
                <a:lnTo>
                  <a:pt x="363" y="740"/>
                </a:lnTo>
                <a:lnTo>
                  <a:pt x="359" y="737"/>
                </a:lnTo>
                <a:lnTo>
                  <a:pt x="357" y="731"/>
                </a:lnTo>
                <a:lnTo>
                  <a:pt x="355" y="726"/>
                </a:lnTo>
                <a:lnTo>
                  <a:pt x="355" y="707"/>
                </a:lnTo>
                <a:lnTo>
                  <a:pt x="373" y="689"/>
                </a:lnTo>
                <a:lnTo>
                  <a:pt x="355" y="671"/>
                </a:lnTo>
                <a:lnTo>
                  <a:pt x="355" y="668"/>
                </a:lnTo>
                <a:lnTo>
                  <a:pt x="357" y="663"/>
                </a:lnTo>
                <a:lnTo>
                  <a:pt x="357" y="659"/>
                </a:lnTo>
                <a:lnTo>
                  <a:pt x="359" y="657"/>
                </a:lnTo>
                <a:lnTo>
                  <a:pt x="361" y="654"/>
                </a:lnTo>
                <a:lnTo>
                  <a:pt x="363" y="650"/>
                </a:lnTo>
                <a:lnTo>
                  <a:pt x="364" y="647"/>
                </a:lnTo>
                <a:lnTo>
                  <a:pt x="364" y="643"/>
                </a:lnTo>
                <a:lnTo>
                  <a:pt x="361" y="638"/>
                </a:lnTo>
                <a:lnTo>
                  <a:pt x="355" y="634"/>
                </a:lnTo>
                <a:lnTo>
                  <a:pt x="348" y="629"/>
                </a:lnTo>
                <a:lnTo>
                  <a:pt x="343" y="625"/>
                </a:lnTo>
                <a:lnTo>
                  <a:pt x="336" y="620"/>
                </a:lnTo>
                <a:lnTo>
                  <a:pt x="331" y="617"/>
                </a:lnTo>
                <a:lnTo>
                  <a:pt x="325" y="615"/>
                </a:lnTo>
                <a:lnTo>
                  <a:pt x="320" y="615"/>
                </a:lnTo>
                <a:lnTo>
                  <a:pt x="338" y="578"/>
                </a:lnTo>
                <a:lnTo>
                  <a:pt x="338" y="574"/>
                </a:lnTo>
                <a:lnTo>
                  <a:pt x="338" y="571"/>
                </a:lnTo>
                <a:lnTo>
                  <a:pt x="336" y="567"/>
                </a:lnTo>
                <a:lnTo>
                  <a:pt x="334" y="564"/>
                </a:lnTo>
                <a:lnTo>
                  <a:pt x="332" y="560"/>
                </a:lnTo>
                <a:lnTo>
                  <a:pt x="331" y="556"/>
                </a:lnTo>
                <a:lnTo>
                  <a:pt x="331" y="553"/>
                </a:lnTo>
                <a:lnTo>
                  <a:pt x="329" y="549"/>
                </a:lnTo>
                <a:lnTo>
                  <a:pt x="341" y="542"/>
                </a:lnTo>
                <a:lnTo>
                  <a:pt x="354" y="534"/>
                </a:lnTo>
                <a:lnTo>
                  <a:pt x="363" y="523"/>
                </a:lnTo>
                <a:lnTo>
                  <a:pt x="371" y="514"/>
                </a:lnTo>
                <a:lnTo>
                  <a:pt x="387" y="491"/>
                </a:lnTo>
                <a:lnTo>
                  <a:pt x="401" y="468"/>
                </a:lnTo>
                <a:lnTo>
                  <a:pt x="414" y="443"/>
                </a:lnTo>
                <a:lnTo>
                  <a:pt x="428" y="419"/>
                </a:lnTo>
                <a:lnTo>
                  <a:pt x="442" y="396"/>
                </a:lnTo>
                <a:lnTo>
                  <a:pt x="460" y="373"/>
                </a:lnTo>
                <a:lnTo>
                  <a:pt x="461" y="366"/>
                </a:lnTo>
                <a:lnTo>
                  <a:pt x="461" y="357"/>
                </a:lnTo>
                <a:lnTo>
                  <a:pt x="463" y="350"/>
                </a:lnTo>
                <a:lnTo>
                  <a:pt x="465" y="341"/>
                </a:lnTo>
                <a:lnTo>
                  <a:pt x="467" y="332"/>
                </a:lnTo>
                <a:lnTo>
                  <a:pt x="467" y="323"/>
                </a:lnTo>
                <a:lnTo>
                  <a:pt x="468" y="314"/>
                </a:lnTo>
                <a:lnTo>
                  <a:pt x="468" y="307"/>
                </a:lnTo>
                <a:lnTo>
                  <a:pt x="461" y="307"/>
                </a:lnTo>
                <a:lnTo>
                  <a:pt x="454" y="309"/>
                </a:lnTo>
                <a:lnTo>
                  <a:pt x="447" y="311"/>
                </a:lnTo>
                <a:lnTo>
                  <a:pt x="438" y="313"/>
                </a:lnTo>
                <a:lnTo>
                  <a:pt x="430" y="314"/>
                </a:lnTo>
                <a:lnTo>
                  <a:pt x="423" y="316"/>
                </a:lnTo>
                <a:lnTo>
                  <a:pt x="415" y="316"/>
                </a:lnTo>
                <a:lnTo>
                  <a:pt x="408" y="318"/>
                </a:lnTo>
                <a:lnTo>
                  <a:pt x="408" y="314"/>
                </a:lnTo>
                <a:lnTo>
                  <a:pt x="407" y="311"/>
                </a:lnTo>
                <a:lnTo>
                  <a:pt x="405" y="307"/>
                </a:lnTo>
                <a:lnTo>
                  <a:pt x="403" y="304"/>
                </a:lnTo>
                <a:lnTo>
                  <a:pt x="401" y="300"/>
                </a:lnTo>
                <a:lnTo>
                  <a:pt x="401" y="297"/>
                </a:lnTo>
                <a:lnTo>
                  <a:pt x="400" y="293"/>
                </a:lnTo>
                <a:lnTo>
                  <a:pt x="400" y="290"/>
                </a:lnTo>
                <a:lnTo>
                  <a:pt x="396" y="288"/>
                </a:lnTo>
                <a:lnTo>
                  <a:pt x="393" y="288"/>
                </a:lnTo>
                <a:lnTo>
                  <a:pt x="389" y="286"/>
                </a:lnTo>
                <a:lnTo>
                  <a:pt x="385" y="284"/>
                </a:lnTo>
                <a:lnTo>
                  <a:pt x="384" y="283"/>
                </a:lnTo>
                <a:lnTo>
                  <a:pt x="380" y="281"/>
                </a:lnTo>
                <a:lnTo>
                  <a:pt x="377" y="281"/>
                </a:lnTo>
                <a:lnTo>
                  <a:pt x="373" y="281"/>
                </a:lnTo>
                <a:lnTo>
                  <a:pt x="355" y="281"/>
                </a:lnTo>
                <a:lnTo>
                  <a:pt x="348" y="283"/>
                </a:lnTo>
                <a:lnTo>
                  <a:pt x="343" y="286"/>
                </a:lnTo>
                <a:lnTo>
                  <a:pt x="338" y="290"/>
                </a:lnTo>
                <a:lnTo>
                  <a:pt x="332" y="293"/>
                </a:lnTo>
                <a:lnTo>
                  <a:pt x="329" y="297"/>
                </a:lnTo>
                <a:lnTo>
                  <a:pt x="327" y="300"/>
                </a:lnTo>
                <a:lnTo>
                  <a:pt x="327" y="304"/>
                </a:lnTo>
                <a:lnTo>
                  <a:pt x="329" y="307"/>
                </a:lnTo>
                <a:lnTo>
                  <a:pt x="311" y="290"/>
                </a:lnTo>
                <a:lnTo>
                  <a:pt x="304" y="295"/>
                </a:lnTo>
                <a:lnTo>
                  <a:pt x="295" y="302"/>
                </a:lnTo>
                <a:lnTo>
                  <a:pt x="287" y="306"/>
                </a:lnTo>
                <a:lnTo>
                  <a:pt x="276" y="311"/>
                </a:lnTo>
                <a:lnTo>
                  <a:pt x="265" y="313"/>
                </a:lnTo>
                <a:lnTo>
                  <a:pt x="255" y="316"/>
                </a:lnTo>
                <a:lnTo>
                  <a:pt x="244" y="316"/>
                </a:lnTo>
                <a:lnTo>
                  <a:pt x="234" y="318"/>
                </a:lnTo>
                <a:lnTo>
                  <a:pt x="232" y="323"/>
                </a:lnTo>
                <a:lnTo>
                  <a:pt x="228" y="329"/>
                </a:lnTo>
                <a:lnTo>
                  <a:pt x="221" y="334"/>
                </a:lnTo>
                <a:lnTo>
                  <a:pt x="212" y="337"/>
                </a:lnTo>
                <a:lnTo>
                  <a:pt x="204" y="341"/>
                </a:lnTo>
                <a:lnTo>
                  <a:pt x="193" y="343"/>
                </a:lnTo>
                <a:lnTo>
                  <a:pt x="182" y="344"/>
                </a:lnTo>
                <a:lnTo>
                  <a:pt x="174" y="344"/>
                </a:lnTo>
                <a:lnTo>
                  <a:pt x="156" y="364"/>
                </a:lnTo>
                <a:lnTo>
                  <a:pt x="154" y="360"/>
                </a:lnTo>
                <a:lnTo>
                  <a:pt x="154" y="357"/>
                </a:lnTo>
                <a:lnTo>
                  <a:pt x="152" y="353"/>
                </a:lnTo>
                <a:lnTo>
                  <a:pt x="151" y="350"/>
                </a:lnTo>
                <a:lnTo>
                  <a:pt x="149" y="346"/>
                </a:lnTo>
                <a:lnTo>
                  <a:pt x="147" y="343"/>
                </a:lnTo>
                <a:lnTo>
                  <a:pt x="147" y="339"/>
                </a:lnTo>
                <a:lnTo>
                  <a:pt x="147" y="336"/>
                </a:lnTo>
                <a:lnTo>
                  <a:pt x="182" y="336"/>
                </a:lnTo>
                <a:lnTo>
                  <a:pt x="216" y="298"/>
                </a:lnTo>
                <a:lnTo>
                  <a:pt x="212" y="298"/>
                </a:lnTo>
                <a:lnTo>
                  <a:pt x="211" y="300"/>
                </a:lnTo>
                <a:lnTo>
                  <a:pt x="207" y="302"/>
                </a:lnTo>
                <a:lnTo>
                  <a:pt x="204" y="304"/>
                </a:lnTo>
                <a:lnTo>
                  <a:pt x="200" y="306"/>
                </a:lnTo>
                <a:lnTo>
                  <a:pt x="196" y="306"/>
                </a:lnTo>
                <a:lnTo>
                  <a:pt x="193" y="307"/>
                </a:lnTo>
                <a:lnTo>
                  <a:pt x="191" y="307"/>
                </a:lnTo>
                <a:lnTo>
                  <a:pt x="188" y="307"/>
                </a:lnTo>
                <a:lnTo>
                  <a:pt x="184" y="306"/>
                </a:lnTo>
                <a:lnTo>
                  <a:pt x="181" y="306"/>
                </a:lnTo>
                <a:lnTo>
                  <a:pt x="177" y="304"/>
                </a:lnTo>
                <a:lnTo>
                  <a:pt x="174" y="302"/>
                </a:lnTo>
                <a:lnTo>
                  <a:pt x="170" y="300"/>
                </a:lnTo>
                <a:lnTo>
                  <a:pt x="168" y="298"/>
                </a:lnTo>
                <a:lnTo>
                  <a:pt x="165" y="298"/>
                </a:lnTo>
                <a:lnTo>
                  <a:pt x="174" y="288"/>
                </a:lnTo>
                <a:lnTo>
                  <a:pt x="184" y="281"/>
                </a:lnTo>
                <a:lnTo>
                  <a:pt x="195" y="274"/>
                </a:lnTo>
                <a:lnTo>
                  <a:pt x="205" y="268"/>
                </a:lnTo>
                <a:lnTo>
                  <a:pt x="216" y="265"/>
                </a:lnTo>
                <a:lnTo>
                  <a:pt x="227" y="263"/>
                </a:lnTo>
                <a:lnTo>
                  <a:pt x="239" y="261"/>
                </a:lnTo>
                <a:lnTo>
                  <a:pt x="251" y="261"/>
                </a:lnTo>
                <a:lnTo>
                  <a:pt x="253" y="258"/>
                </a:lnTo>
                <a:lnTo>
                  <a:pt x="257" y="254"/>
                </a:lnTo>
                <a:lnTo>
                  <a:pt x="258" y="251"/>
                </a:lnTo>
                <a:lnTo>
                  <a:pt x="258" y="247"/>
                </a:lnTo>
                <a:lnTo>
                  <a:pt x="260" y="244"/>
                </a:lnTo>
                <a:lnTo>
                  <a:pt x="260" y="240"/>
                </a:lnTo>
                <a:lnTo>
                  <a:pt x="260" y="237"/>
                </a:lnTo>
                <a:lnTo>
                  <a:pt x="260" y="233"/>
                </a:lnTo>
                <a:lnTo>
                  <a:pt x="264" y="231"/>
                </a:lnTo>
                <a:lnTo>
                  <a:pt x="267" y="230"/>
                </a:lnTo>
                <a:lnTo>
                  <a:pt x="272" y="228"/>
                </a:lnTo>
                <a:lnTo>
                  <a:pt x="278" y="224"/>
                </a:lnTo>
                <a:lnTo>
                  <a:pt x="283" y="221"/>
                </a:lnTo>
                <a:lnTo>
                  <a:pt x="287" y="217"/>
                </a:lnTo>
                <a:lnTo>
                  <a:pt x="292" y="215"/>
                </a:lnTo>
                <a:lnTo>
                  <a:pt x="295" y="215"/>
                </a:lnTo>
                <a:lnTo>
                  <a:pt x="299" y="215"/>
                </a:lnTo>
                <a:lnTo>
                  <a:pt x="301" y="215"/>
                </a:lnTo>
                <a:lnTo>
                  <a:pt x="304" y="217"/>
                </a:lnTo>
                <a:lnTo>
                  <a:pt x="308" y="219"/>
                </a:lnTo>
                <a:lnTo>
                  <a:pt x="311" y="221"/>
                </a:lnTo>
                <a:lnTo>
                  <a:pt x="315" y="222"/>
                </a:lnTo>
                <a:lnTo>
                  <a:pt x="317" y="222"/>
                </a:lnTo>
                <a:lnTo>
                  <a:pt x="320" y="224"/>
                </a:lnTo>
                <a:lnTo>
                  <a:pt x="324" y="221"/>
                </a:lnTo>
                <a:lnTo>
                  <a:pt x="329" y="215"/>
                </a:lnTo>
                <a:lnTo>
                  <a:pt x="332" y="210"/>
                </a:lnTo>
                <a:lnTo>
                  <a:pt x="338" y="205"/>
                </a:lnTo>
                <a:lnTo>
                  <a:pt x="341" y="198"/>
                </a:lnTo>
                <a:lnTo>
                  <a:pt x="345" y="191"/>
                </a:lnTo>
                <a:lnTo>
                  <a:pt x="347" y="184"/>
                </a:lnTo>
                <a:lnTo>
                  <a:pt x="347" y="177"/>
                </a:lnTo>
                <a:lnTo>
                  <a:pt x="364" y="196"/>
                </a:lnTo>
                <a:lnTo>
                  <a:pt x="368" y="196"/>
                </a:lnTo>
                <a:lnTo>
                  <a:pt x="373" y="192"/>
                </a:lnTo>
                <a:lnTo>
                  <a:pt x="380" y="191"/>
                </a:lnTo>
                <a:lnTo>
                  <a:pt x="385" y="187"/>
                </a:lnTo>
                <a:lnTo>
                  <a:pt x="393" y="184"/>
                </a:lnTo>
                <a:lnTo>
                  <a:pt x="400" y="180"/>
                </a:lnTo>
                <a:lnTo>
                  <a:pt x="405" y="178"/>
                </a:lnTo>
                <a:lnTo>
                  <a:pt x="408" y="177"/>
                </a:lnTo>
                <a:lnTo>
                  <a:pt x="424" y="196"/>
                </a:lnTo>
                <a:lnTo>
                  <a:pt x="431" y="194"/>
                </a:lnTo>
                <a:lnTo>
                  <a:pt x="435" y="192"/>
                </a:lnTo>
                <a:lnTo>
                  <a:pt x="437" y="191"/>
                </a:lnTo>
                <a:lnTo>
                  <a:pt x="438" y="191"/>
                </a:lnTo>
                <a:lnTo>
                  <a:pt x="440" y="191"/>
                </a:lnTo>
                <a:lnTo>
                  <a:pt x="442" y="191"/>
                </a:lnTo>
                <a:lnTo>
                  <a:pt x="446" y="189"/>
                </a:lnTo>
                <a:lnTo>
                  <a:pt x="451" y="187"/>
                </a:lnTo>
                <a:lnTo>
                  <a:pt x="456" y="187"/>
                </a:lnTo>
                <a:lnTo>
                  <a:pt x="460" y="189"/>
                </a:lnTo>
                <a:lnTo>
                  <a:pt x="463" y="192"/>
                </a:lnTo>
                <a:lnTo>
                  <a:pt x="468" y="196"/>
                </a:lnTo>
                <a:lnTo>
                  <a:pt x="472" y="200"/>
                </a:lnTo>
                <a:lnTo>
                  <a:pt x="476" y="203"/>
                </a:lnTo>
                <a:lnTo>
                  <a:pt x="477" y="205"/>
                </a:lnTo>
                <a:lnTo>
                  <a:pt x="486" y="201"/>
                </a:lnTo>
                <a:lnTo>
                  <a:pt x="495" y="198"/>
                </a:lnTo>
                <a:lnTo>
                  <a:pt x="506" y="192"/>
                </a:lnTo>
                <a:lnTo>
                  <a:pt x="518" y="187"/>
                </a:lnTo>
                <a:lnTo>
                  <a:pt x="530" y="184"/>
                </a:lnTo>
                <a:lnTo>
                  <a:pt x="543" y="180"/>
                </a:lnTo>
                <a:lnTo>
                  <a:pt x="555" y="178"/>
                </a:lnTo>
                <a:lnTo>
                  <a:pt x="566" y="177"/>
                </a:lnTo>
                <a:lnTo>
                  <a:pt x="592" y="205"/>
                </a:lnTo>
                <a:lnTo>
                  <a:pt x="596" y="207"/>
                </a:lnTo>
                <a:lnTo>
                  <a:pt x="604" y="207"/>
                </a:lnTo>
                <a:lnTo>
                  <a:pt x="613" y="208"/>
                </a:lnTo>
                <a:lnTo>
                  <a:pt x="622" y="208"/>
                </a:lnTo>
                <a:lnTo>
                  <a:pt x="631" y="207"/>
                </a:lnTo>
                <a:lnTo>
                  <a:pt x="636" y="205"/>
                </a:lnTo>
                <a:lnTo>
                  <a:pt x="638" y="205"/>
                </a:lnTo>
                <a:lnTo>
                  <a:pt x="638" y="201"/>
                </a:lnTo>
                <a:lnTo>
                  <a:pt x="636" y="200"/>
                </a:lnTo>
                <a:lnTo>
                  <a:pt x="634" y="196"/>
                </a:lnTo>
                <a:lnTo>
                  <a:pt x="638" y="196"/>
                </a:lnTo>
                <a:lnTo>
                  <a:pt x="642" y="196"/>
                </a:lnTo>
                <a:lnTo>
                  <a:pt x="645" y="196"/>
                </a:lnTo>
                <a:lnTo>
                  <a:pt x="647" y="194"/>
                </a:lnTo>
                <a:lnTo>
                  <a:pt x="650" y="194"/>
                </a:lnTo>
                <a:lnTo>
                  <a:pt x="654" y="192"/>
                </a:lnTo>
                <a:lnTo>
                  <a:pt x="657" y="189"/>
                </a:lnTo>
                <a:lnTo>
                  <a:pt x="661" y="187"/>
                </a:lnTo>
                <a:lnTo>
                  <a:pt x="712" y="187"/>
                </a:lnTo>
                <a:lnTo>
                  <a:pt x="730" y="205"/>
                </a:lnTo>
                <a:lnTo>
                  <a:pt x="765" y="205"/>
                </a:lnTo>
                <a:lnTo>
                  <a:pt x="756" y="212"/>
                </a:lnTo>
                <a:lnTo>
                  <a:pt x="748" y="221"/>
                </a:lnTo>
                <a:lnTo>
                  <a:pt x="737" y="228"/>
                </a:lnTo>
                <a:lnTo>
                  <a:pt x="725" y="235"/>
                </a:lnTo>
                <a:lnTo>
                  <a:pt x="710" y="242"/>
                </a:lnTo>
                <a:lnTo>
                  <a:pt x="696" y="247"/>
                </a:lnTo>
                <a:lnTo>
                  <a:pt x="682" y="251"/>
                </a:lnTo>
                <a:lnTo>
                  <a:pt x="670" y="253"/>
                </a:lnTo>
                <a:lnTo>
                  <a:pt x="673" y="253"/>
                </a:lnTo>
                <a:lnTo>
                  <a:pt x="677" y="253"/>
                </a:lnTo>
                <a:lnTo>
                  <a:pt x="682" y="254"/>
                </a:lnTo>
                <a:lnTo>
                  <a:pt x="687" y="256"/>
                </a:lnTo>
                <a:lnTo>
                  <a:pt x="693" y="258"/>
                </a:lnTo>
                <a:lnTo>
                  <a:pt x="700" y="260"/>
                </a:lnTo>
                <a:lnTo>
                  <a:pt x="705" y="261"/>
                </a:lnTo>
                <a:lnTo>
                  <a:pt x="712" y="261"/>
                </a:lnTo>
                <a:lnTo>
                  <a:pt x="719" y="254"/>
                </a:lnTo>
                <a:lnTo>
                  <a:pt x="728" y="247"/>
                </a:lnTo>
                <a:lnTo>
                  <a:pt x="737" y="240"/>
                </a:lnTo>
                <a:lnTo>
                  <a:pt x="748" y="233"/>
                </a:lnTo>
                <a:lnTo>
                  <a:pt x="756" y="226"/>
                </a:lnTo>
                <a:lnTo>
                  <a:pt x="767" y="219"/>
                </a:lnTo>
                <a:lnTo>
                  <a:pt x="776" y="212"/>
                </a:lnTo>
                <a:lnTo>
                  <a:pt x="783" y="205"/>
                </a:lnTo>
                <a:lnTo>
                  <a:pt x="800" y="224"/>
                </a:lnTo>
                <a:lnTo>
                  <a:pt x="806" y="222"/>
                </a:lnTo>
                <a:lnTo>
                  <a:pt x="813" y="222"/>
                </a:lnTo>
                <a:lnTo>
                  <a:pt x="822" y="222"/>
                </a:lnTo>
                <a:lnTo>
                  <a:pt x="831" y="221"/>
                </a:lnTo>
                <a:lnTo>
                  <a:pt x="839" y="222"/>
                </a:lnTo>
                <a:lnTo>
                  <a:pt x="845" y="224"/>
                </a:lnTo>
                <a:lnTo>
                  <a:pt x="846" y="226"/>
                </a:lnTo>
                <a:lnTo>
                  <a:pt x="846" y="228"/>
                </a:lnTo>
                <a:lnTo>
                  <a:pt x="846" y="230"/>
                </a:lnTo>
                <a:lnTo>
                  <a:pt x="843" y="233"/>
                </a:lnTo>
                <a:lnTo>
                  <a:pt x="861" y="215"/>
                </a:lnTo>
                <a:lnTo>
                  <a:pt x="871" y="215"/>
                </a:lnTo>
                <a:lnTo>
                  <a:pt x="880" y="215"/>
                </a:lnTo>
                <a:lnTo>
                  <a:pt x="891" y="217"/>
                </a:lnTo>
                <a:lnTo>
                  <a:pt x="899" y="219"/>
                </a:lnTo>
                <a:lnTo>
                  <a:pt x="908" y="219"/>
                </a:lnTo>
                <a:lnTo>
                  <a:pt x="915" y="219"/>
                </a:lnTo>
                <a:lnTo>
                  <a:pt x="924" y="217"/>
                </a:lnTo>
                <a:lnTo>
                  <a:pt x="931" y="215"/>
                </a:lnTo>
                <a:lnTo>
                  <a:pt x="926" y="221"/>
                </a:lnTo>
                <a:lnTo>
                  <a:pt x="926" y="224"/>
                </a:lnTo>
                <a:lnTo>
                  <a:pt x="929" y="226"/>
                </a:lnTo>
                <a:lnTo>
                  <a:pt x="933" y="226"/>
                </a:lnTo>
                <a:lnTo>
                  <a:pt x="940" y="226"/>
                </a:lnTo>
                <a:lnTo>
                  <a:pt x="947" y="224"/>
                </a:lnTo>
                <a:lnTo>
                  <a:pt x="952" y="224"/>
                </a:lnTo>
                <a:lnTo>
                  <a:pt x="956" y="224"/>
                </a:lnTo>
                <a:lnTo>
                  <a:pt x="974" y="242"/>
                </a:lnTo>
                <a:lnTo>
                  <a:pt x="977" y="242"/>
                </a:lnTo>
                <a:lnTo>
                  <a:pt x="981" y="240"/>
                </a:lnTo>
                <a:lnTo>
                  <a:pt x="984" y="240"/>
                </a:lnTo>
                <a:lnTo>
                  <a:pt x="986" y="238"/>
                </a:lnTo>
                <a:lnTo>
                  <a:pt x="989" y="237"/>
                </a:lnTo>
                <a:lnTo>
                  <a:pt x="993" y="235"/>
                </a:lnTo>
                <a:lnTo>
                  <a:pt x="997" y="233"/>
                </a:lnTo>
                <a:lnTo>
                  <a:pt x="1000" y="233"/>
                </a:lnTo>
                <a:lnTo>
                  <a:pt x="998" y="228"/>
                </a:lnTo>
                <a:lnTo>
                  <a:pt x="998" y="222"/>
                </a:lnTo>
                <a:lnTo>
                  <a:pt x="1000" y="219"/>
                </a:lnTo>
                <a:lnTo>
                  <a:pt x="1002" y="215"/>
                </a:lnTo>
                <a:lnTo>
                  <a:pt x="1005" y="214"/>
                </a:lnTo>
                <a:lnTo>
                  <a:pt x="1011" y="212"/>
                </a:lnTo>
                <a:lnTo>
                  <a:pt x="1014" y="208"/>
                </a:lnTo>
                <a:lnTo>
                  <a:pt x="1018" y="205"/>
                </a:lnTo>
                <a:lnTo>
                  <a:pt x="1016" y="196"/>
                </a:lnTo>
                <a:lnTo>
                  <a:pt x="1014" y="187"/>
                </a:lnTo>
                <a:lnTo>
                  <a:pt x="1009" y="180"/>
                </a:lnTo>
                <a:lnTo>
                  <a:pt x="1005" y="173"/>
                </a:lnTo>
                <a:lnTo>
                  <a:pt x="1002" y="166"/>
                </a:lnTo>
                <a:lnTo>
                  <a:pt x="998" y="159"/>
                </a:lnTo>
                <a:lnTo>
                  <a:pt x="998" y="150"/>
                </a:lnTo>
                <a:lnTo>
                  <a:pt x="1000" y="139"/>
                </a:lnTo>
                <a:lnTo>
                  <a:pt x="1007" y="148"/>
                </a:lnTo>
                <a:lnTo>
                  <a:pt x="1014" y="155"/>
                </a:lnTo>
                <a:lnTo>
                  <a:pt x="1021" y="164"/>
                </a:lnTo>
                <a:lnTo>
                  <a:pt x="1030" y="175"/>
                </a:lnTo>
                <a:lnTo>
                  <a:pt x="1037" y="184"/>
                </a:lnTo>
                <a:lnTo>
                  <a:pt x="1042" y="194"/>
                </a:lnTo>
                <a:lnTo>
                  <a:pt x="1048" y="205"/>
                </a:lnTo>
                <a:lnTo>
                  <a:pt x="1051" y="215"/>
                </a:lnTo>
                <a:lnTo>
                  <a:pt x="1058" y="214"/>
                </a:lnTo>
                <a:lnTo>
                  <a:pt x="1067" y="212"/>
                </a:lnTo>
                <a:lnTo>
                  <a:pt x="1074" y="208"/>
                </a:lnTo>
                <a:lnTo>
                  <a:pt x="1081" y="205"/>
                </a:lnTo>
                <a:lnTo>
                  <a:pt x="1088" y="201"/>
                </a:lnTo>
                <a:lnTo>
                  <a:pt x="1095" y="200"/>
                </a:lnTo>
                <a:lnTo>
                  <a:pt x="1101" y="198"/>
                </a:lnTo>
                <a:lnTo>
                  <a:pt x="1104" y="196"/>
                </a:lnTo>
                <a:lnTo>
                  <a:pt x="1122" y="215"/>
                </a:lnTo>
                <a:lnTo>
                  <a:pt x="1095" y="242"/>
                </a:lnTo>
                <a:lnTo>
                  <a:pt x="1087" y="240"/>
                </a:lnTo>
                <a:lnTo>
                  <a:pt x="1076" y="238"/>
                </a:lnTo>
                <a:lnTo>
                  <a:pt x="1067" y="238"/>
                </a:lnTo>
                <a:lnTo>
                  <a:pt x="1057" y="240"/>
                </a:lnTo>
                <a:lnTo>
                  <a:pt x="1048" y="242"/>
                </a:lnTo>
                <a:lnTo>
                  <a:pt x="1037" y="245"/>
                </a:lnTo>
                <a:lnTo>
                  <a:pt x="1028" y="249"/>
                </a:lnTo>
                <a:lnTo>
                  <a:pt x="1018" y="253"/>
                </a:lnTo>
                <a:lnTo>
                  <a:pt x="1012" y="249"/>
                </a:lnTo>
                <a:lnTo>
                  <a:pt x="1007" y="247"/>
                </a:lnTo>
                <a:lnTo>
                  <a:pt x="1004" y="245"/>
                </a:lnTo>
                <a:lnTo>
                  <a:pt x="1000" y="245"/>
                </a:lnTo>
                <a:lnTo>
                  <a:pt x="997" y="245"/>
                </a:lnTo>
                <a:lnTo>
                  <a:pt x="993" y="247"/>
                </a:lnTo>
                <a:lnTo>
                  <a:pt x="988" y="249"/>
                </a:lnTo>
                <a:lnTo>
                  <a:pt x="982" y="253"/>
                </a:lnTo>
                <a:lnTo>
                  <a:pt x="986" y="253"/>
                </a:lnTo>
                <a:lnTo>
                  <a:pt x="991" y="253"/>
                </a:lnTo>
                <a:lnTo>
                  <a:pt x="995" y="254"/>
                </a:lnTo>
                <a:lnTo>
                  <a:pt x="1002" y="256"/>
                </a:lnTo>
                <a:lnTo>
                  <a:pt x="1007" y="258"/>
                </a:lnTo>
                <a:lnTo>
                  <a:pt x="1014" y="260"/>
                </a:lnTo>
                <a:lnTo>
                  <a:pt x="1019" y="261"/>
                </a:lnTo>
                <a:lnTo>
                  <a:pt x="1027" y="261"/>
                </a:lnTo>
                <a:lnTo>
                  <a:pt x="1019" y="261"/>
                </a:lnTo>
                <a:lnTo>
                  <a:pt x="1012" y="263"/>
                </a:lnTo>
                <a:lnTo>
                  <a:pt x="1004" y="265"/>
                </a:lnTo>
                <a:lnTo>
                  <a:pt x="995" y="265"/>
                </a:lnTo>
                <a:lnTo>
                  <a:pt x="986" y="267"/>
                </a:lnTo>
                <a:lnTo>
                  <a:pt x="975" y="268"/>
                </a:lnTo>
                <a:lnTo>
                  <a:pt x="967" y="270"/>
                </a:lnTo>
                <a:lnTo>
                  <a:pt x="956" y="270"/>
                </a:lnTo>
                <a:lnTo>
                  <a:pt x="954" y="274"/>
                </a:lnTo>
                <a:lnTo>
                  <a:pt x="951" y="279"/>
                </a:lnTo>
                <a:lnTo>
                  <a:pt x="949" y="284"/>
                </a:lnTo>
                <a:lnTo>
                  <a:pt x="947" y="290"/>
                </a:lnTo>
                <a:lnTo>
                  <a:pt x="945" y="295"/>
                </a:lnTo>
                <a:lnTo>
                  <a:pt x="944" y="298"/>
                </a:lnTo>
                <a:lnTo>
                  <a:pt x="942" y="304"/>
                </a:lnTo>
                <a:lnTo>
                  <a:pt x="938" y="307"/>
                </a:lnTo>
                <a:lnTo>
                  <a:pt x="931" y="318"/>
                </a:lnTo>
                <a:lnTo>
                  <a:pt x="928" y="320"/>
                </a:lnTo>
                <a:lnTo>
                  <a:pt x="922" y="323"/>
                </a:lnTo>
                <a:lnTo>
                  <a:pt x="917" y="325"/>
                </a:lnTo>
                <a:lnTo>
                  <a:pt x="914" y="327"/>
                </a:lnTo>
                <a:lnTo>
                  <a:pt x="908" y="329"/>
                </a:lnTo>
                <a:lnTo>
                  <a:pt x="903" y="330"/>
                </a:lnTo>
                <a:lnTo>
                  <a:pt x="899" y="332"/>
                </a:lnTo>
                <a:lnTo>
                  <a:pt x="896" y="336"/>
                </a:lnTo>
                <a:lnTo>
                  <a:pt x="901" y="344"/>
                </a:lnTo>
                <a:lnTo>
                  <a:pt x="910" y="357"/>
                </a:lnTo>
                <a:lnTo>
                  <a:pt x="922" y="371"/>
                </a:lnTo>
                <a:lnTo>
                  <a:pt x="936" y="387"/>
                </a:lnTo>
                <a:lnTo>
                  <a:pt x="951" y="403"/>
                </a:lnTo>
                <a:lnTo>
                  <a:pt x="963" y="417"/>
                </a:lnTo>
                <a:lnTo>
                  <a:pt x="974" y="429"/>
                </a:lnTo>
                <a:lnTo>
                  <a:pt x="982" y="438"/>
                </a:lnTo>
                <a:lnTo>
                  <a:pt x="988" y="427"/>
                </a:lnTo>
                <a:lnTo>
                  <a:pt x="995" y="417"/>
                </a:lnTo>
                <a:lnTo>
                  <a:pt x="1005" y="405"/>
                </a:lnTo>
                <a:lnTo>
                  <a:pt x="1014" y="396"/>
                </a:lnTo>
                <a:lnTo>
                  <a:pt x="1023" y="387"/>
                </a:lnTo>
                <a:lnTo>
                  <a:pt x="1028" y="380"/>
                </a:lnTo>
                <a:lnTo>
                  <a:pt x="1030" y="376"/>
                </a:lnTo>
                <a:lnTo>
                  <a:pt x="1030" y="374"/>
                </a:lnTo>
                <a:lnTo>
                  <a:pt x="1028" y="373"/>
                </a:lnTo>
                <a:lnTo>
                  <a:pt x="1027" y="373"/>
                </a:lnTo>
                <a:lnTo>
                  <a:pt x="1030" y="373"/>
                </a:lnTo>
                <a:lnTo>
                  <a:pt x="1034" y="369"/>
                </a:lnTo>
                <a:lnTo>
                  <a:pt x="1039" y="367"/>
                </a:lnTo>
                <a:lnTo>
                  <a:pt x="1042" y="364"/>
                </a:lnTo>
                <a:lnTo>
                  <a:pt x="1046" y="360"/>
                </a:lnTo>
                <a:lnTo>
                  <a:pt x="1050" y="357"/>
                </a:lnTo>
                <a:lnTo>
                  <a:pt x="1051" y="355"/>
                </a:lnTo>
                <a:lnTo>
                  <a:pt x="1051" y="353"/>
                </a:lnTo>
                <a:lnTo>
                  <a:pt x="1053" y="348"/>
                </a:lnTo>
                <a:lnTo>
                  <a:pt x="1053" y="341"/>
                </a:lnTo>
                <a:lnTo>
                  <a:pt x="1055" y="337"/>
                </a:lnTo>
                <a:lnTo>
                  <a:pt x="1058" y="332"/>
                </a:lnTo>
                <a:lnTo>
                  <a:pt x="1060" y="329"/>
                </a:lnTo>
                <a:lnTo>
                  <a:pt x="1064" y="325"/>
                </a:lnTo>
                <a:lnTo>
                  <a:pt x="1067" y="321"/>
                </a:lnTo>
                <a:lnTo>
                  <a:pt x="1069" y="318"/>
                </a:lnTo>
                <a:lnTo>
                  <a:pt x="1104" y="318"/>
                </a:lnTo>
                <a:lnTo>
                  <a:pt x="1104" y="314"/>
                </a:lnTo>
                <a:lnTo>
                  <a:pt x="1102" y="311"/>
                </a:lnTo>
                <a:lnTo>
                  <a:pt x="1101" y="307"/>
                </a:lnTo>
                <a:lnTo>
                  <a:pt x="1101" y="304"/>
                </a:lnTo>
                <a:lnTo>
                  <a:pt x="1099" y="300"/>
                </a:lnTo>
                <a:lnTo>
                  <a:pt x="1097" y="297"/>
                </a:lnTo>
                <a:lnTo>
                  <a:pt x="1095" y="293"/>
                </a:lnTo>
                <a:lnTo>
                  <a:pt x="1095" y="290"/>
                </a:lnTo>
                <a:lnTo>
                  <a:pt x="1108" y="290"/>
                </a:lnTo>
                <a:lnTo>
                  <a:pt x="1118" y="293"/>
                </a:lnTo>
                <a:lnTo>
                  <a:pt x="1129" y="298"/>
                </a:lnTo>
                <a:lnTo>
                  <a:pt x="1136" y="306"/>
                </a:lnTo>
                <a:lnTo>
                  <a:pt x="1143" y="313"/>
                </a:lnTo>
                <a:lnTo>
                  <a:pt x="1148" y="320"/>
                </a:lnTo>
                <a:lnTo>
                  <a:pt x="1154" y="329"/>
                </a:lnTo>
                <a:lnTo>
                  <a:pt x="1157" y="336"/>
                </a:lnTo>
                <a:lnTo>
                  <a:pt x="1164" y="332"/>
                </a:lnTo>
                <a:lnTo>
                  <a:pt x="1173" y="330"/>
                </a:lnTo>
                <a:lnTo>
                  <a:pt x="1182" y="329"/>
                </a:lnTo>
                <a:lnTo>
                  <a:pt x="1191" y="329"/>
                </a:lnTo>
                <a:lnTo>
                  <a:pt x="1201" y="329"/>
                </a:lnTo>
                <a:lnTo>
                  <a:pt x="1210" y="330"/>
                </a:lnTo>
                <a:lnTo>
                  <a:pt x="1219" y="332"/>
                </a:lnTo>
                <a:lnTo>
                  <a:pt x="1226" y="336"/>
                </a:lnTo>
                <a:lnTo>
                  <a:pt x="1226" y="339"/>
                </a:lnTo>
                <a:lnTo>
                  <a:pt x="1224" y="343"/>
                </a:lnTo>
                <a:lnTo>
                  <a:pt x="1224" y="346"/>
                </a:lnTo>
                <a:lnTo>
                  <a:pt x="1223" y="350"/>
                </a:lnTo>
                <a:lnTo>
                  <a:pt x="1221" y="353"/>
                </a:lnTo>
                <a:lnTo>
                  <a:pt x="1219" y="357"/>
                </a:lnTo>
                <a:lnTo>
                  <a:pt x="1217" y="360"/>
                </a:lnTo>
                <a:lnTo>
                  <a:pt x="1217" y="364"/>
                </a:lnTo>
                <a:lnTo>
                  <a:pt x="1235" y="382"/>
                </a:lnTo>
                <a:lnTo>
                  <a:pt x="1235" y="385"/>
                </a:lnTo>
                <a:lnTo>
                  <a:pt x="1233" y="389"/>
                </a:lnTo>
                <a:lnTo>
                  <a:pt x="1233" y="392"/>
                </a:lnTo>
                <a:lnTo>
                  <a:pt x="1231" y="396"/>
                </a:lnTo>
                <a:lnTo>
                  <a:pt x="1230" y="399"/>
                </a:lnTo>
                <a:lnTo>
                  <a:pt x="1228" y="403"/>
                </a:lnTo>
                <a:lnTo>
                  <a:pt x="1226" y="406"/>
                </a:lnTo>
                <a:lnTo>
                  <a:pt x="1226" y="410"/>
                </a:lnTo>
                <a:lnTo>
                  <a:pt x="1230" y="410"/>
                </a:lnTo>
                <a:lnTo>
                  <a:pt x="1235" y="408"/>
                </a:lnTo>
                <a:lnTo>
                  <a:pt x="1240" y="406"/>
                </a:lnTo>
                <a:lnTo>
                  <a:pt x="1246" y="405"/>
                </a:lnTo>
                <a:lnTo>
                  <a:pt x="1251" y="403"/>
                </a:lnTo>
                <a:lnTo>
                  <a:pt x="1258" y="403"/>
                </a:lnTo>
                <a:lnTo>
                  <a:pt x="1263" y="401"/>
                </a:lnTo>
                <a:lnTo>
                  <a:pt x="1270" y="401"/>
                </a:lnTo>
                <a:lnTo>
                  <a:pt x="1263" y="406"/>
                </a:lnTo>
                <a:lnTo>
                  <a:pt x="1256" y="413"/>
                </a:lnTo>
                <a:lnTo>
                  <a:pt x="1247" y="419"/>
                </a:lnTo>
                <a:lnTo>
                  <a:pt x="1240" y="424"/>
                </a:lnTo>
                <a:lnTo>
                  <a:pt x="1231" y="429"/>
                </a:lnTo>
                <a:lnTo>
                  <a:pt x="1223" y="435"/>
                </a:lnTo>
                <a:lnTo>
                  <a:pt x="1216" y="440"/>
                </a:lnTo>
                <a:lnTo>
                  <a:pt x="1208" y="447"/>
                </a:lnTo>
                <a:lnTo>
                  <a:pt x="1189" y="447"/>
                </a:lnTo>
                <a:lnTo>
                  <a:pt x="1171" y="447"/>
                </a:lnTo>
                <a:lnTo>
                  <a:pt x="1154" y="449"/>
                </a:lnTo>
                <a:lnTo>
                  <a:pt x="1134" y="452"/>
                </a:lnTo>
                <a:lnTo>
                  <a:pt x="1117" y="456"/>
                </a:lnTo>
                <a:lnTo>
                  <a:pt x="1099" y="463"/>
                </a:lnTo>
                <a:lnTo>
                  <a:pt x="1080" y="472"/>
                </a:lnTo>
                <a:lnTo>
                  <a:pt x="1060" y="484"/>
                </a:lnTo>
                <a:lnTo>
                  <a:pt x="1071" y="484"/>
                </a:lnTo>
                <a:lnTo>
                  <a:pt x="1081" y="481"/>
                </a:lnTo>
                <a:lnTo>
                  <a:pt x="1090" y="475"/>
                </a:lnTo>
                <a:lnTo>
                  <a:pt x="1101" y="472"/>
                </a:lnTo>
                <a:lnTo>
                  <a:pt x="1110" y="468"/>
                </a:lnTo>
                <a:lnTo>
                  <a:pt x="1120" y="465"/>
                </a:lnTo>
                <a:lnTo>
                  <a:pt x="1129" y="465"/>
                </a:lnTo>
                <a:lnTo>
                  <a:pt x="1140" y="466"/>
                </a:lnTo>
                <a:lnTo>
                  <a:pt x="1122" y="484"/>
                </a:lnTo>
                <a:lnTo>
                  <a:pt x="1125" y="488"/>
                </a:lnTo>
                <a:lnTo>
                  <a:pt x="1129" y="491"/>
                </a:lnTo>
                <a:lnTo>
                  <a:pt x="1133" y="495"/>
                </a:lnTo>
                <a:lnTo>
                  <a:pt x="1136" y="496"/>
                </a:lnTo>
                <a:lnTo>
                  <a:pt x="1141" y="500"/>
                </a:lnTo>
                <a:lnTo>
                  <a:pt x="1145" y="502"/>
                </a:lnTo>
                <a:lnTo>
                  <a:pt x="1152" y="502"/>
                </a:lnTo>
                <a:lnTo>
                  <a:pt x="1157" y="502"/>
                </a:lnTo>
                <a:lnTo>
                  <a:pt x="1152" y="503"/>
                </a:lnTo>
                <a:lnTo>
                  <a:pt x="1145" y="503"/>
                </a:lnTo>
                <a:lnTo>
                  <a:pt x="1141" y="505"/>
                </a:lnTo>
                <a:lnTo>
                  <a:pt x="1136" y="509"/>
                </a:lnTo>
                <a:lnTo>
                  <a:pt x="1133" y="511"/>
                </a:lnTo>
                <a:lnTo>
                  <a:pt x="1129" y="514"/>
                </a:lnTo>
                <a:lnTo>
                  <a:pt x="1125" y="518"/>
                </a:lnTo>
                <a:lnTo>
                  <a:pt x="1122" y="521"/>
                </a:lnTo>
                <a:lnTo>
                  <a:pt x="1118" y="521"/>
                </a:lnTo>
                <a:lnTo>
                  <a:pt x="1115" y="519"/>
                </a:lnTo>
                <a:lnTo>
                  <a:pt x="1111" y="518"/>
                </a:lnTo>
                <a:lnTo>
                  <a:pt x="1110" y="516"/>
                </a:lnTo>
                <a:lnTo>
                  <a:pt x="1106" y="516"/>
                </a:lnTo>
                <a:lnTo>
                  <a:pt x="1102" y="514"/>
                </a:lnTo>
                <a:lnTo>
                  <a:pt x="1099" y="512"/>
                </a:lnTo>
                <a:lnTo>
                  <a:pt x="1095" y="512"/>
                </a:lnTo>
                <a:lnTo>
                  <a:pt x="1078" y="518"/>
                </a:lnTo>
                <a:lnTo>
                  <a:pt x="1058" y="525"/>
                </a:lnTo>
                <a:lnTo>
                  <a:pt x="1039" y="535"/>
                </a:lnTo>
                <a:lnTo>
                  <a:pt x="1018" y="546"/>
                </a:lnTo>
                <a:lnTo>
                  <a:pt x="998" y="556"/>
                </a:lnTo>
                <a:lnTo>
                  <a:pt x="979" y="569"/>
                </a:lnTo>
                <a:lnTo>
                  <a:pt x="963" y="578"/>
                </a:lnTo>
                <a:lnTo>
                  <a:pt x="947" y="587"/>
                </a:lnTo>
                <a:lnTo>
                  <a:pt x="938" y="595"/>
                </a:lnTo>
                <a:lnTo>
                  <a:pt x="936" y="601"/>
                </a:lnTo>
                <a:lnTo>
                  <a:pt x="933" y="606"/>
                </a:lnTo>
                <a:lnTo>
                  <a:pt x="929" y="613"/>
                </a:lnTo>
                <a:lnTo>
                  <a:pt x="926" y="620"/>
                </a:lnTo>
                <a:lnTo>
                  <a:pt x="922" y="625"/>
                </a:lnTo>
                <a:lnTo>
                  <a:pt x="919" y="632"/>
                </a:lnTo>
                <a:lnTo>
                  <a:pt x="917" y="638"/>
                </a:lnTo>
                <a:lnTo>
                  <a:pt x="914" y="643"/>
                </a:lnTo>
                <a:lnTo>
                  <a:pt x="878" y="643"/>
                </a:lnTo>
                <a:lnTo>
                  <a:pt x="871" y="648"/>
                </a:lnTo>
                <a:lnTo>
                  <a:pt x="866" y="654"/>
                </a:lnTo>
                <a:lnTo>
                  <a:pt x="859" y="657"/>
                </a:lnTo>
                <a:lnTo>
                  <a:pt x="852" y="661"/>
                </a:lnTo>
                <a:lnTo>
                  <a:pt x="846" y="664"/>
                </a:lnTo>
                <a:lnTo>
                  <a:pt x="839" y="668"/>
                </a:lnTo>
                <a:lnTo>
                  <a:pt x="832" y="673"/>
                </a:lnTo>
                <a:lnTo>
                  <a:pt x="825" y="680"/>
                </a:lnTo>
                <a:lnTo>
                  <a:pt x="825" y="661"/>
                </a:lnTo>
                <a:lnTo>
                  <a:pt x="825" y="664"/>
                </a:lnTo>
                <a:lnTo>
                  <a:pt x="825" y="670"/>
                </a:lnTo>
                <a:lnTo>
                  <a:pt x="823" y="675"/>
                </a:lnTo>
                <a:lnTo>
                  <a:pt x="822" y="680"/>
                </a:lnTo>
                <a:lnTo>
                  <a:pt x="820" y="687"/>
                </a:lnTo>
                <a:lnTo>
                  <a:pt x="818" y="694"/>
                </a:lnTo>
                <a:lnTo>
                  <a:pt x="818" y="700"/>
                </a:lnTo>
                <a:lnTo>
                  <a:pt x="818" y="707"/>
                </a:lnTo>
                <a:lnTo>
                  <a:pt x="834" y="726"/>
                </a:lnTo>
                <a:lnTo>
                  <a:pt x="800" y="763"/>
                </a:lnTo>
                <a:lnTo>
                  <a:pt x="800" y="760"/>
                </a:lnTo>
                <a:lnTo>
                  <a:pt x="799" y="754"/>
                </a:lnTo>
                <a:lnTo>
                  <a:pt x="797" y="749"/>
                </a:lnTo>
                <a:lnTo>
                  <a:pt x="795" y="744"/>
                </a:lnTo>
                <a:lnTo>
                  <a:pt x="793" y="737"/>
                </a:lnTo>
                <a:lnTo>
                  <a:pt x="793" y="731"/>
                </a:lnTo>
                <a:lnTo>
                  <a:pt x="792" y="724"/>
                </a:lnTo>
                <a:lnTo>
                  <a:pt x="792" y="717"/>
                </a:lnTo>
                <a:lnTo>
                  <a:pt x="788" y="714"/>
                </a:lnTo>
                <a:lnTo>
                  <a:pt x="785" y="710"/>
                </a:lnTo>
                <a:lnTo>
                  <a:pt x="781" y="705"/>
                </a:lnTo>
                <a:lnTo>
                  <a:pt x="779" y="701"/>
                </a:lnTo>
                <a:lnTo>
                  <a:pt x="778" y="696"/>
                </a:lnTo>
                <a:lnTo>
                  <a:pt x="776" y="693"/>
                </a:lnTo>
                <a:lnTo>
                  <a:pt x="774" y="685"/>
                </a:lnTo>
                <a:lnTo>
                  <a:pt x="774" y="680"/>
                </a:lnTo>
                <a:lnTo>
                  <a:pt x="770" y="680"/>
                </a:lnTo>
                <a:lnTo>
                  <a:pt x="767" y="680"/>
                </a:lnTo>
                <a:lnTo>
                  <a:pt x="763" y="682"/>
                </a:lnTo>
                <a:lnTo>
                  <a:pt x="760" y="684"/>
                </a:lnTo>
                <a:lnTo>
                  <a:pt x="758" y="685"/>
                </a:lnTo>
                <a:lnTo>
                  <a:pt x="755" y="687"/>
                </a:lnTo>
                <a:lnTo>
                  <a:pt x="751" y="689"/>
                </a:lnTo>
                <a:lnTo>
                  <a:pt x="748" y="689"/>
                </a:lnTo>
                <a:lnTo>
                  <a:pt x="730" y="671"/>
                </a:lnTo>
                <a:lnTo>
                  <a:pt x="712" y="689"/>
                </a:lnTo>
                <a:lnTo>
                  <a:pt x="705" y="689"/>
                </a:lnTo>
                <a:lnTo>
                  <a:pt x="700" y="687"/>
                </a:lnTo>
                <a:lnTo>
                  <a:pt x="693" y="685"/>
                </a:lnTo>
                <a:lnTo>
                  <a:pt x="687" y="684"/>
                </a:lnTo>
                <a:lnTo>
                  <a:pt x="682" y="682"/>
                </a:lnTo>
                <a:lnTo>
                  <a:pt x="677" y="680"/>
                </a:lnTo>
                <a:lnTo>
                  <a:pt x="673" y="680"/>
                </a:lnTo>
                <a:lnTo>
                  <a:pt x="670" y="680"/>
                </a:lnTo>
                <a:lnTo>
                  <a:pt x="666" y="680"/>
                </a:lnTo>
                <a:lnTo>
                  <a:pt x="661" y="680"/>
                </a:lnTo>
                <a:lnTo>
                  <a:pt x="656" y="682"/>
                </a:lnTo>
                <a:lnTo>
                  <a:pt x="650" y="684"/>
                </a:lnTo>
                <a:lnTo>
                  <a:pt x="645" y="685"/>
                </a:lnTo>
                <a:lnTo>
                  <a:pt x="638" y="687"/>
                </a:lnTo>
                <a:lnTo>
                  <a:pt x="633" y="689"/>
                </a:lnTo>
                <a:lnTo>
                  <a:pt x="626" y="689"/>
                </a:lnTo>
                <a:lnTo>
                  <a:pt x="620" y="694"/>
                </a:lnTo>
                <a:lnTo>
                  <a:pt x="615" y="698"/>
                </a:lnTo>
                <a:lnTo>
                  <a:pt x="612" y="700"/>
                </a:lnTo>
                <a:lnTo>
                  <a:pt x="608" y="700"/>
                </a:lnTo>
                <a:lnTo>
                  <a:pt x="604" y="700"/>
                </a:lnTo>
                <a:lnTo>
                  <a:pt x="601" y="700"/>
                </a:lnTo>
                <a:lnTo>
                  <a:pt x="597" y="698"/>
                </a:lnTo>
                <a:lnTo>
                  <a:pt x="592" y="698"/>
                </a:lnTo>
                <a:lnTo>
                  <a:pt x="590" y="701"/>
                </a:lnTo>
                <a:lnTo>
                  <a:pt x="590" y="707"/>
                </a:lnTo>
                <a:lnTo>
                  <a:pt x="589" y="712"/>
                </a:lnTo>
                <a:lnTo>
                  <a:pt x="587" y="717"/>
                </a:lnTo>
                <a:lnTo>
                  <a:pt x="585" y="724"/>
                </a:lnTo>
                <a:lnTo>
                  <a:pt x="583" y="731"/>
                </a:lnTo>
                <a:lnTo>
                  <a:pt x="581" y="737"/>
                </a:lnTo>
                <a:lnTo>
                  <a:pt x="581" y="744"/>
                </a:lnTo>
                <a:lnTo>
                  <a:pt x="578" y="746"/>
                </a:lnTo>
                <a:lnTo>
                  <a:pt x="576" y="746"/>
                </a:lnTo>
                <a:lnTo>
                  <a:pt x="573" y="747"/>
                </a:lnTo>
                <a:lnTo>
                  <a:pt x="569" y="749"/>
                </a:lnTo>
                <a:lnTo>
                  <a:pt x="566" y="751"/>
                </a:lnTo>
                <a:lnTo>
                  <a:pt x="562" y="753"/>
                </a:lnTo>
                <a:lnTo>
                  <a:pt x="559" y="754"/>
                </a:lnTo>
                <a:lnTo>
                  <a:pt x="557" y="754"/>
                </a:lnTo>
                <a:lnTo>
                  <a:pt x="557" y="761"/>
                </a:lnTo>
                <a:lnTo>
                  <a:pt x="560" y="772"/>
                </a:lnTo>
                <a:lnTo>
                  <a:pt x="564" y="783"/>
                </a:lnTo>
                <a:lnTo>
                  <a:pt x="571" y="795"/>
                </a:lnTo>
                <a:lnTo>
                  <a:pt x="576" y="806"/>
                </a:lnTo>
                <a:lnTo>
                  <a:pt x="581" y="816"/>
                </a:lnTo>
                <a:lnTo>
                  <a:pt x="587" y="823"/>
                </a:lnTo>
                <a:lnTo>
                  <a:pt x="592" y="829"/>
                </a:lnTo>
                <a:lnTo>
                  <a:pt x="626" y="829"/>
                </a:lnTo>
                <a:lnTo>
                  <a:pt x="629" y="825"/>
                </a:lnTo>
                <a:lnTo>
                  <a:pt x="634" y="818"/>
                </a:lnTo>
                <a:lnTo>
                  <a:pt x="642" y="813"/>
                </a:lnTo>
                <a:lnTo>
                  <a:pt x="649" y="806"/>
                </a:lnTo>
                <a:lnTo>
                  <a:pt x="656" y="800"/>
                </a:lnTo>
                <a:lnTo>
                  <a:pt x="665" y="795"/>
                </a:lnTo>
                <a:lnTo>
                  <a:pt x="672" y="792"/>
                </a:lnTo>
                <a:lnTo>
                  <a:pt x="679" y="792"/>
                </a:lnTo>
                <a:lnTo>
                  <a:pt x="677" y="797"/>
                </a:lnTo>
                <a:lnTo>
                  <a:pt x="677" y="804"/>
                </a:lnTo>
                <a:lnTo>
                  <a:pt x="675" y="809"/>
                </a:lnTo>
                <a:lnTo>
                  <a:pt x="673" y="813"/>
                </a:lnTo>
                <a:lnTo>
                  <a:pt x="670" y="818"/>
                </a:lnTo>
                <a:lnTo>
                  <a:pt x="666" y="822"/>
                </a:lnTo>
                <a:lnTo>
                  <a:pt x="665" y="825"/>
                </a:lnTo>
                <a:lnTo>
                  <a:pt x="661" y="829"/>
                </a:lnTo>
                <a:lnTo>
                  <a:pt x="661" y="866"/>
                </a:lnTo>
                <a:lnTo>
                  <a:pt x="670" y="875"/>
                </a:lnTo>
                <a:lnTo>
                  <a:pt x="739" y="875"/>
                </a:lnTo>
                <a:lnTo>
                  <a:pt x="739" y="883"/>
                </a:lnTo>
                <a:lnTo>
                  <a:pt x="739" y="889"/>
                </a:lnTo>
                <a:lnTo>
                  <a:pt x="739" y="892"/>
                </a:lnTo>
                <a:lnTo>
                  <a:pt x="739" y="894"/>
                </a:lnTo>
                <a:lnTo>
                  <a:pt x="739" y="896"/>
                </a:lnTo>
                <a:lnTo>
                  <a:pt x="737" y="899"/>
                </a:lnTo>
                <a:lnTo>
                  <a:pt x="737" y="903"/>
                </a:lnTo>
                <a:lnTo>
                  <a:pt x="737" y="908"/>
                </a:lnTo>
                <a:lnTo>
                  <a:pt x="744" y="917"/>
                </a:lnTo>
                <a:lnTo>
                  <a:pt x="783" y="922"/>
                </a:lnTo>
                <a:close/>
                <a:moveTo>
                  <a:pt x="792" y="475"/>
                </a:moveTo>
                <a:lnTo>
                  <a:pt x="797" y="475"/>
                </a:lnTo>
                <a:lnTo>
                  <a:pt x="804" y="477"/>
                </a:lnTo>
                <a:lnTo>
                  <a:pt x="809" y="479"/>
                </a:lnTo>
                <a:lnTo>
                  <a:pt x="816" y="481"/>
                </a:lnTo>
                <a:lnTo>
                  <a:pt x="822" y="482"/>
                </a:lnTo>
                <a:lnTo>
                  <a:pt x="827" y="482"/>
                </a:lnTo>
                <a:lnTo>
                  <a:pt x="831" y="484"/>
                </a:lnTo>
                <a:lnTo>
                  <a:pt x="834" y="484"/>
                </a:lnTo>
                <a:lnTo>
                  <a:pt x="829" y="491"/>
                </a:lnTo>
                <a:lnTo>
                  <a:pt x="822" y="498"/>
                </a:lnTo>
                <a:lnTo>
                  <a:pt x="816" y="505"/>
                </a:lnTo>
                <a:lnTo>
                  <a:pt x="813" y="512"/>
                </a:lnTo>
                <a:lnTo>
                  <a:pt x="809" y="521"/>
                </a:lnTo>
                <a:lnTo>
                  <a:pt x="806" y="530"/>
                </a:lnTo>
                <a:lnTo>
                  <a:pt x="806" y="539"/>
                </a:lnTo>
                <a:lnTo>
                  <a:pt x="808" y="549"/>
                </a:lnTo>
                <a:lnTo>
                  <a:pt x="815" y="546"/>
                </a:lnTo>
                <a:lnTo>
                  <a:pt x="820" y="541"/>
                </a:lnTo>
                <a:lnTo>
                  <a:pt x="825" y="535"/>
                </a:lnTo>
                <a:lnTo>
                  <a:pt x="831" y="530"/>
                </a:lnTo>
                <a:lnTo>
                  <a:pt x="836" y="523"/>
                </a:lnTo>
                <a:lnTo>
                  <a:pt x="841" y="516"/>
                </a:lnTo>
                <a:lnTo>
                  <a:pt x="846" y="509"/>
                </a:lnTo>
                <a:lnTo>
                  <a:pt x="852" y="502"/>
                </a:lnTo>
                <a:lnTo>
                  <a:pt x="855" y="502"/>
                </a:lnTo>
                <a:lnTo>
                  <a:pt x="859" y="502"/>
                </a:lnTo>
                <a:lnTo>
                  <a:pt x="862" y="500"/>
                </a:lnTo>
                <a:lnTo>
                  <a:pt x="866" y="498"/>
                </a:lnTo>
                <a:lnTo>
                  <a:pt x="869" y="496"/>
                </a:lnTo>
                <a:lnTo>
                  <a:pt x="871" y="495"/>
                </a:lnTo>
                <a:lnTo>
                  <a:pt x="875" y="495"/>
                </a:lnTo>
                <a:lnTo>
                  <a:pt x="878" y="495"/>
                </a:lnTo>
                <a:lnTo>
                  <a:pt x="861" y="512"/>
                </a:lnTo>
                <a:lnTo>
                  <a:pt x="864" y="518"/>
                </a:lnTo>
                <a:lnTo>
                  <a:pt x="864" y="523"/>
                </a:lnTo>
                <a:lnTo>
                  <a:pt x="864" y="526"/>
                </a:lnTo>
                <a:lnTo>
                  <a:pt x="864" y="530"/>
                </a:lnTo>
                <a:lnTo>
                  <a:pt x="864" y="534"/>
                </a:lnTo>
                <a:lnTo>
                  <a:pt x="862" y="539"/>
                </a:lnTo>
                <a:lnTo>
                  <a:pt x="861" y="542"/>
                </a:lnTo>
                <a:lnTo>
                  <a:pt x="861" y="549"/>
                </a:lnTo>
                <a:lnTo>
                  <a:pt x="875" y="548"/>
                </a:lnTo>
                <a:lnTo>
                  <a:pt x="887" y="542"/>
                </a:lnTo>
                <a:lnTo>
                  <a:pt x="899" y="534"/>
                </a:lnTo>
                <a:lnTo>
                  <a:pt x="910" y="526"/>
                </a:lnTo>
                <a:lnTo>
                  <a:pt x="921" y="518"/>
                </a:lnTo>
                <a:lnTo>
                  <a:pt x="928" y="511"/>
                </a:lnTo>
                <a:lnTo>
                  <a:pt x="935" y="505"/>
                </a:lnTo>
                <a:lnTo>
                  <a:pt x="938" y="502"/>
                </a:lnTo>
                <a:lnTo>
                  <a:pt x="929" y="498"/>
                </a:lnTo>
                <a:lnTo>
                  <a:pt x="919" y="493"/>
                </a:lnTo>
                <a:lnTo>
                  <a:pt x="910" y="486"/>
                </a:lnTo>
                <a:lnTo>
                  <a:pt x="901" y="479"/>
                </a:lnTo>
                <a:lnTo>
                  <a:pt x="892" y="470"/>
                </a:lnTo>
                <a:lnTo>
                  <a:pt x="883" y="463"/>
                </a:lnTo>
                <a:lnTo>
                  <a:pt x="876" y="454"/>
                </a:lnTo>
                <a:lnTo>
                  <a:pt x="869" y="447"/>
                </a:lnTo>
                <a:lnTo>
                  <a:pt x="862" y="447"/>
                </a:lnTo>
                <a:lnTo>
                  <a:pt x="853" y="445"/>
                </a:lnTo>
                <a:lnTo>
                  <a:pt x="843" y="445"/>
                </a:lnTo>
                <a:lnTo>
                  <a:pt x="832" y="445"/>
                </a:lnTo>
                <a:lnTo>
                  <a:pt x="822" y="447"/>
                </a:lnTo>
                <a:lnTo>
                  <a:pt x="811" y="452"/>
                </a:lnTo>
                <a:lnTo>
                  <a:pt x="806" y="458"/>
                </a:lnTo>
                <a:lnTo>
                  <a:pt x="800" y="463"/>
                </a:lnTo>
                <a:lnTo>
                  <a:pt x="795" y="468"/>
                </a:lnTo>
                <a:lnTo>
                  <a:pt x="792" y="475"/>
                </a:lnTo>
                <a:close/>
                <a:moveTo>
                  <a:pt x="1217" y="410"/>
                </a:moveTo>
                <a:lnTo>
                  <a:pt x="1217" y="419"/>
                </a:lnTo>
                <a:lnTo>
                  <a:pt x="1217" y="427"/>
                </a:lnTo>
                <a:lnTo>
                  <a:pt x="1216" y="436"/>
                </a:lnTo>
                <a:lnTo>
                  <a:pt x="1214" y="442"/>
                </a:lnTo>
                <a:lnTo>
                  <a:pt x="1208" y="449"/>
                </a:lnTo>
                <a:lnTo>
                  <a:pt x="1203" y="452"/>
                </a:lnTo>
                <a:lnTo>
                  <a:pt x="1194" y="454"/>
                </a:lnTo>
                <a:lnTo>
                  <a:pt x="1184" y="456"/>
                </a:lnTo>
                <a:lnTo>
                  <a:pt x="1187" y="459"/>
                </a:lnTo>
                <a:lnTo>
                  <a:pt x="1191" y="461"/>
                </a:lnTo>
                <a:lnTo>
                  <a:pt x="1196" y="465"/>
                </a:lnTo>
                <a:lnTo>
                  <a:pt x="1200" y="468"/>
                </a:lnTo>
                <a:lnTo>
                  <a:pt x="1205" y="472"/>
                </a:lnTo>
                <a:lnTo>
                  <a:pt x="1210" y="475"/>
                </a:lnTo>
                <a:lnTo>
                  <a:pt x="1214" y="479"/>
                </a:lnTo>
                <a:lnTo>
                  <a:pt x="1217" y="482"/>
                </a:lnTo>
                <a:lnTo>
                  <a:pt x="1235" y="465"/>
                </a:lnTo>
                <a:lnTo>
                  <a:pt x="1238" y="465"/>
                </a:lnTo>
                <a:lnTo>
                  <a:pt x="1240" y="465"/>
                </a:lnTo>
                <a:lnTo>
                  <a:pt x="1244" y="466"/>
                </a:lnTo>
                <a:lnTo>
                  <a:pt x="1247" y="468"/>
                </a:lnTo>
                <a:lnTo>
                  <a:pt x="1251" y="470"/>
                </a:lnTo>
                <a:lnTo>
                  <a:pt x="1254" y="472"/>
                </a:lnTo>
                <a:lnTo>
                  <a:pt x="1258" y="473"/>
                </a:lnTo>
                <a:lnTo>
                  <a:pt x="1261" y="473"/>
                </a:lnTo>
                <a:lnTo>
                  <a:pt x="1235" y="445"/>
                </a:lnTo>
                <a:lnTo>
                  <a:pt x="1235" y="440"/>
                </a:lnTo>
                <a:lnTo>
                  <a:pt x="1235" y="435"/>
                </a:lnTo>
                <a:lnTo>
                  <a:pt x="1235" y="431"/>
                </a:lnTo>
                <a:lnTo>
                  <a:pt x="1235" y="427"/>
                </a:lnTo>
                <a:lnTo>
                  <a:pt x="1235" y="424"/>
                </a:lnTo>
                <a:lnTo>
                  <a:pt x="1231" y="420"/>
                </a:lnTo>
                <a:lnTo>
                  <a:pt x="1226" y="415"/>
                </a:lnTo>
                <a:lnTo>
                  <a:pt x="1217" y="410"/>
                </a:lnTo>
                <a:close/>
                <a:moveTo>
                  <a:pt x="1117" y="138"/>
                </a:moveTo>
                <a:lnTo>
                  <a:pt x="1117" y="148"/>
                </a:lnTo>
                <a:lnTo>
                  <a:pt x="1118" y="154"/>
                </a:lnTo>
                <a:lnTo>
                  <a:pt x="1122" y="155"/>
                </a:lnTo>
                <a:lnTo>
                  <a:pt x="1125" y="155"/>
                </a:lnTo>
                <a:lnTo>
                  <a:pt x="1129" y="152"/>
                </a:lnTo>
                <a:lnTo>
                  <a:pt x="1134" y="148"/>
                </a:lnTo>
                <a:lnTo>
                  <a:pt x="1141" y="143"/>
                </a:lnTo>
                <a:lnTo>
                  <a:pt x="1147" y="138"/>
                </a:lnTo>
                <a:lnTo>
                  <a:pt x="1164" y="157"/>
                </a:lnTo>
                <a:lnTo>
                  <a:pt x="1171" y="155"/>
                </a:lnTo>
                <a:lnTo>
                  <a:pt x="1178" y="155"/>
                </a:lnTo>
                <a:lnTo>
                  <a:pt x="1187" y="157"/>
                </a:lnTo>
                <a:lnTo>
                  <a:pt x="1196" y="159"/>
                </a:lnTo>
                <a:lnTo>
                  <a:pt x="1205" y="161"/>
                </a:lnTo>
                <a:lnTo>
                  <a:pt x="1216" y="164"/>
                </a:lnTo>
                <a:lnTo>
                  <a:pt x="1224" y="166"/>
                </a:lnTo>
                <a:lnTo>
                  <a:pt x="1235" y="168"/>
                </a:lnTo>
                <a:lnTo>
                  <a:pt x="1235" y="173"/>
                </a:lnTo>
                <a:lnTo>
                  <a:pt x="1237" y="178"/>
                </a:lnTo>
                <a:lnTo>
                  <a:pt x="1238" y="182"/>
                </a:lnTo>
                <a:lnTo>
                  <a:pt x="1240" y="184"/>
                </a:lnTo>
                <a:lnTo>
                  <a:pt x="1244" y="185"/>
                </a:lnTo>
                <a:lnTo>
                  <a:pt x="1249" y="189"/>
                </a:lnTo>
                <a:lnTo>
                  <a:pt x="1254" y="191"/>
                </a:lnTo>
                <a:lnTo>
                  <a:pt x="1260" y="194"/>
                </a:lnTo>
                <a:lnTo>
                  <a:pt x="1260" y="201"/>
                </a:lnTo>
                <a:lnTo>
                  <a:pt x="1260" y="208"/>
                </a:lnTo>
                <a:lnTo>
                  <a:pt x="1261" y="214"/>
                </a:lnTo>
                <a:lnTo>
                  <a:pt x="1261" y="219"/>
                </a:lnTo>
                <a:lnTo>
                  <a:pt x="1265" y="222"/>
                </a:lnTo>
                <a:lnTo>
                  <a:pt x="1267" y="224"/>
                </a:lnTo>
                <a:lnTo>
                  <a:pt x="1272" y="224"/>
                </a:lnTo>
                <a:lnTo>
                  <a:pt x="1277" y="222"/>
                </a:lnTo>
                <a:lnTo>
                  <a:pt x="1277" y="230"/>
                </a:lnTo>
                <a:lnTo>
                  <a:pt x="1276" y="235"/>
                </a:lnTo>
                <a:lnTo>
                  <a:pt x="1274" y="240"/>
                </a:lnTo>
                <a:lnTo>
                  <a:pt x="1272" y="244"/>
                </a:lnTo>
                <a:lnTo>
                  <a:pt x="1270" y="249"/>
                </a:lnTo>
                <a:lnTo>
                  <a:pt x="1267" y="253"/>
                </a:lnTo>
                <a:lnTo>
                  <a:pt x="1263" y="256"/>
                </a:lnTo>
                <a:lnTo>
                  <a:pt x="1260" y="260"/>
                </a:lnTo>
                <a:lnTo>
                  <a:pt x="1256" y="256"/>
                </a:lnTo>
                <a:lnTo>
                  <a:pt x="1253" y="253"/>
                </a:lnTo>
                <a:lnTo>
                  <a:pt x="1249" y="249"/>
                </a:lnTo>
                <a:lnTo>
                  <a:pt x="1246" y="247"/>
                </a:lnTo>
                <a:lnTo>
                  <a:pt x="1242" y="244"/>
                </a:lnTo>
                <a:lnTo>
                  <a:pt x="1237" y="242"/>
                </a:lnTo>
                <a:lnTo>
                  <a:pt x="1231" y="242"/>
                </a:lnTo>
                <a:lnTo>
                  <a:pt x="1226" y="240"/>
                </a:lnTo>
                <a:lnTo>
                  <a:pt x="1226" y="244"/>
                </a:lnTo>
                <a:lnTo>
                  <a:pt x="1226" y="247"/>
                </a:lnTo>
                <a:lnTo>
                  <a:pt x="1228" y="251"/>
                </a:lnTo>
                <a:lnTo>
                  <a:pt x="1230" y="254"/>
                </a:lnTo>
                <a:lnTo>
                  <a:pt x="1231" y="258"/>
                </a:lnTo>
                <a:lnTo>
                  <a:pt x="1233" y="261"/>
                </a:lnTo>
                <a:lnTo>
                  <a:pt x="1233" y="265"/>
                </a:lnTo>
                <a:lnTo>
                  <a:pt x="1235" y="268"/>
                </a:lnTo>
                <a:lnTo>
                  <a:pt x="1228" y="272"/>
                </a:lnTo>
                <a:lnTo>
                  <a:pt x="1224" y="274"/>
                </a:lnTo>
                <a:lnTo>
                  <a:pt x="1221" y="276"/>
                </a:lnTo>
                <a:lnTo>
                  <a:pt x="1217" y="276"/>
                </a:lnTo>
                <a:lnTo>
                  <a:pt x="1214" y="276"/>
                </a:lnTo>
                <a:lnTo>
                  <a:pt x="1210" y="274"/>
                </a:lnTo>
                <a:lnTo>
                  <a:pt x="1205" y="272"/>
                </a:lnTo>
                <a:lnTo>
                  <a:pt x="1200" y="268"/>
                </a:lnTo>
                <a:lnTo>
                  <a:pt x="1182" y="288"/>
                </a:lnTo>
                <a:lnTo>
                  <a:pt x="1155" y="260"/>
                </a:lnTo>
                <a:lnTo>
                  <a:pt x="1104" y="260"/>
                </a:lnTo>
                <a:lnTo>
                  <a:pt x="1108" y="260"/>
                </a:lnTo>
                <a:lnTo>
                  <a:pt x="1111" y="258"/>
                </a:lnTo>
                <a:lnTo>
                  <a:pt x="1117" y="256"/>
                </a:lnTo>
                <a:lnTo>
                  <a:pt x="1122" y="254"/>
                </a:lnTo>
                <a:lnTo>
                  <a:pt x="1127" y="253"/>
                </a:lnTo>
                <a:lnTo>
                  <a:pt x="1134" y="251"/>
                </a:lnTo>
                <a:lnTo>
                  <a:pt x="1140" y="251"/>
                </a:lnTo>
                <a:lnTo>
                  <a:pt x="1147" y="251"/>
                </a:lnTo>
                <a:lnTo>
                  <a:pt x="1150" y="244"/>
                </a:lnTo>
                <a:lnTo>
                  <a:pt x="1154" y="237"/>
                </a:lnTo>
                <a:lnTo>
                  <a:pt x="1157" y="230"/>
                </a:lnTo>
                <a:lnTo>
                  <a:pt x="1161" y="222"/>
                </a:lnTo>
                <a:lnTo>
                  <a:pt x="1166" y="215"/>
                </a:lnTo>
                <a:lnTo>
                  <a:pt x="1170" y="208"/>
                </a:lnTo>
                <a:lnTo>
                  <a:pt x="1175" y="201"/>
                </a:lnTo>
                <a:lnTo>
                  <a:pt x="1182" y="194"/>
                </a:lnTo>
                <a:lnTo>
                  <a:pt x="1177" y="187"/>
                </a:lnTo>
                <a:lnTo>
                  <a:pt x="1168" y="182"/>
                </a:lnTo>
                <a:lnTo>
                  <a:pt x="1157" y="178"/>
                </a:lnTo>
                <a:lnTo>
                  <a:pt x="1147" y="175"/>
                </a:lnTo>
                <a:lnTo>
                  <a:pt x="1134" y="173"/>
                </a:lnTo>
                <a:lnTo>
                  <a:pt x="1122" y="173"/>
                </a:lnTo>
                <a:lnTo>
                  <a:pt x="1111" y="173"/>
                </a:lnTo>
                <a:lnTo>
                  <a:pt x="1104" y="177"/>
                </a:lnTo>
                <a:lnTo>
                  <a:pt x="1104" y="175"/>
                </a:lnTo>
                <a:lnTo>
                  <a:pt x="1101" y="173"/>
                </a:lnTo>
                <a:lnTo>
                  <a:pt x="1099" y="169"/>
                </a:lnTo>
                <a:lnTo>
                  <a:pt x="1094" y="168"/>
                </a:lnTo>
                <a:lnTo>
                  <a:pt x="1090" y="164"/>
                </a:lnTo>
                <a:lnTo>
                  <a:pt x="1087" y="161"/>
                </a:lnTo>
                <a:lnTo>
                  <a:pt x="1081" y="159"/>
                </a:lnTo>
                <a:lnTo>
                  <a:pt x="1078" y="157"/>
                </a:lnTo>
                <a:lnTo>
                  <a:pt x="1085" y="152"/>
                </a:lnTo>
                <a:lnTo>
                  <a:pt x="1092" y="147"/>
                </a:lnTo>
                <a:lnTo>
                  <a:pt x="1097" y="143"/>
                </a:lnTo>
                <a:lnTo>
                  <a:pt x="1104" y="139"/>
                </a:lnTo>
                <a:lnTo>
                  <a:pt x="1110" y="138"/>
                </a:lnTo>
                <a:lnTo>
                  <a:pt x="1113" y="138"/>
                </a:lnTo>
                <a:lnTo>
                  <a:pt x="1115" y="138"/>
                </a:lnTo>
                <a:lnTo>
                  <a:pt x="1117" y="138"/>
                </a:lnTo>
                <a:close/>
                <a:moveTo>
                  <a:pt x="1131" y="102"/>
                </a:moveTo>
                <a:lnTo>
                  <a:pt x="1134" y="102"/>
                </a:lnTo>
                <a:lnTo>
                  <a:pt x="1138" y="104"/>
                </a:lnTo>
                <a:lnTo>
                  <a:pt x="1143" y="106"/>
                </a:lnTo>
                <a:lnTo>
                  <a:pt x="1147" y="108"/>
                </a:lnTo>
                <a:lnTo>
                  <a:pt x="1152" y="108"/>
                </a:lnTo>
                <a:lnTo>
                  <a:pt x="1157" y="109"/>
                </a:lnTo>
                <a:lnTo>
                  <a:pt x="1161" y="111"/>
                </a:lnTo>
                <a:lnTo>
                  <a:pt x="1164" y="111"/>
                </a:lnTo>
                <a:lnTo>
                  <a:pt x="1171" y="108"/>
                </a:lnTo>
                <a:lnTo>
                  <a:pt x="1180" y="106"/>
                </a:lnTo>
                <a:lnTo>
                  <a:pt x="1189" y="104"/>
                </a:lnTo>
                <a:lnTo>
                  <a:pt x="1200" y="101"/>
                </a:lnTo>
                <a:lnTo>
                  <a:pt x="1208" y="99"/>
                </a:lnTo>
                <a:lnTo>
                  <a:pt x="1219" y="95"/>
                </a:lnTo>
                <a:lnTo>
                  <a:pt x="1228" y="90"/>
                </a:lnTo>
                <a:lnTo>
                  <a:pt x="1235" y="85"/>
                </a:lnTo>
                <a:lnTo>
                  <a:pt x="1238" y="85"/>
                </a:lnTo>
                <a:lnTo>
                  <a:pt x="1240" y="86"/>
                </a:lnTo>
                <a:lnTo>
                  <a:pt x="1244" y="86"/>
                </a:lnTo>
                <a:lnTo>
                  <a:pt x="1247" y="88"/>
                </a:lnTo>
                <a:lnTo>
                  <a:pt x="1251" y="90"/>
                </a:lnTo>
                <a:lnTo>
                  <a:pt x="1254" y="92"/>
                </a:lnTo>
                <a:lnTo>
                  <a:pt x="1258" y="93"/>
                </a:lnTo>
                <a:lnTo>
                  <a:pt x="1260" y="93"/>
                </a:lnTo>
                <a:lnTo>
                  <a:pt x="1286" y="65"/>
                </a:lnTo>
                <a:lnTo>
                  <a:pt x="1302" y="65"/>
                </a:lnTo>
                <a:lnTo>
                  <a:pt x="1313" y="62"/>
                </a:lnTo>
                <a:lnTo>
                  <a:pt x="1323" y="58"/>
                </a:lnTo>
                <a:lnTo>
                  <a:pt x="1332" y="53"/>
                </a:lnTo>
                <a:lnTo>
                  <a:pt x="1341" y="46"/>
                </a:lnTo>
                <a:lnTo>
                  <a:pt x="1348" y="37"/>
                </a:lnTo>
                <a:lnTo>
                  <a:pt x="1357" y="28"/>
                </a:lnTo>
                <a:lnTo>
                  <a:pt x="1366" y="17"/>
                </a:lnTo>
                <a:lnTo>
                  <a:pt x="1371" y="21"/>
                </a:lnTo>
                <a:lnTo>
                  <a:pt x="1378" y="21"/>
                </a:lnTo>
                <a:lnTo>
                  <a:pt x="1385" y="19"/>
                </a:lnTo>
                <a:lnTo>
                  <a:pt x="1392" y="16"/>
                </a:lnTo>
                <a:lnTo>
                  <a:pt x="1399" y="14"/>
                </a:lnTo>
                <a:lnTo>
                  <a:pt x="1408" y="10"/>
                </a:lnTo>
                <a:lnTo>
                  <a:pt x="1417" y="9"/>
                </a:lnTo>
                <a:lnTo>
                  <a:pt x="1426" y="7"/>
                </a:lnTo>
                <a:lnTo>
                  <a:pt x="1424" y="7"/>
                </a:lnTo>
                <a:lnTo>
                  <a:pt x="1422" y="5"/>
                </a:lnTo>
                <a:lnTo>
                  <a:pt x="1420" y="3"/>
                </a:lnTo>
                <a:lnTo>
                  <a:pt x="1417" y="3"/>
                </a:lnTo>
                <a:lnTo>
                  <a:pt x="1415" y="2"/>
                </a:lnTo>
                <a:lnTo>
                  <a:pt x="1412" y="0"/>
                </a:lnTo>
                <a:lnTo>
                  <a:pt x="1408" y="0"/>
                </a:lnTo>
                <a:lnTo>
                  <a:pt x="1403" y="3"/>
                </a:lnTo>
                <a:lnTo>
                  <a:pt x="1399" y="5"/>
                </a:lnTo>
                <a:lnTo>
                  <a:pt x="1397" y="5"/>
                </a:lnTo>
                <a:lnTo>
                  <a:pt x="1396" y="5"/>
                </a:lnTo>
                <a:lnTo>
                  <a:pt x="1394" y="5"/>
                </a:lnTo>
                <a:lnTo>
                  <a:pt x="1390" y="5"/>
                </a:lnTo>
                <a:lnTo>
                  <a:pt x="1387" y="7"/>
                </a:lnTo>
                <a:lnTo>
                  <a:pt x="1382" y="10"/>
                </a:lnTo>
                <a:lnTo>
                  <a:pt x="1376" y="7"/>
                </a:lnTo>
                <a:lnTo>
                  <a:pt x="1369" y="5"/>
                </a:lnTo>
                <a:lnTo>
                  <a:pt x="1362" y="3"/>
                </a:lnTo>
                <a:lnTo>
                  <a:pt x="1357" y="3"/>
                </a:lnTo>
                <a:lnTo>
                  <a:pt x="1350" y="3"/>
                </a:lnTo>
                <a:lnTo>
                  <a:pt x="1343" y="5"/>
                </a:lnTo>
                <a:lnTo>
                  <a:pt x="1337" y="7"/>
                </a:lnTo>
                <a:lnTo>
                  <a:pt x="1330" y="10"/>
                </a:lnTo>
                <a:lnTo>
                  <a:pt x="1318" y="7"/>
                </a:lnTo>
                <a:lnTo>
                  <a:pt x="1304" y="7"/>
                </a:lnTo>
                <a:lnTo>
                  <a:pt x="1286" y="9"/>
                </a:lnTo>
                <a:lnTo>
                  <a:pt x="1269" y="10"/>
                </a:lnTo>
                <a:lnTo>
                  <a:pt x="1249" y="14"/>
                </a:lnTo>
                <a:lnTo>
                  <a:pt x="1231" y="16"/>
                </a:lnTo>
                <a:lnTo>
                  <a:pt x="1214" y="19"/>
                </a:lnTo>
                <a:lnTo>
                  <a:pt x="1200" y="19"/>
                </a:lnTo>
                <a:lnTo>
                  <a:pt x="1203" y="23"/>
                </a:lnTo>
                <a:lnTo>
                  <a:pt x="1208" y="28"/>
                </a:lnTo>
                <a:lnTo>
                  <a:pt x="1214" y="33"/>
                </a:lnTo>
                <a:lnTo>
                  <a:pt x="1221" y="37"/>
                </a:lnTo>
                <a:lnTo>
                  <a:pt x="1228" y="42"/>
                </a:lnTo>
                <a:lnTo>
                  <a:pt x="1233" y="48"/>
                </a:lnTo>
                <a:lnTo>
                  <a:pt x="1238" y="53"/>
                </a:lnTo>
                <a:lnTo>
                  <a:pt x="1244" y="56"/>
                </a:lnTo>
                <a:lnTo>
                  <a:pt x="1233" y="62"/>
                </a:lnTo>
                <a:lnTo>
                  <a:pt x="1221" y="67"/>
                </a:lnTo>
                <a:lnTo>
                  <a:pt x="1210" y="76"/>
                </a:lnTo>
                <a:lnTo>
                  <a:pt x="1196" y="83"/>
                </a:lnTo>
                <a:lnTo>
                  <a:pt x="1182" y="90"/>
                </a:lnTo>
                <a:lnTo>
                  <a:pt x="1166" y="97"/>
                </a:lnTo>
                <a:lnTo>
                  <a:pt x="1148" y="101"/>
                </a:lnTo>
                <a:lnTo>
                  <a:pt x="1131" y="102"/>
                </a:lnTo>
                <a:close/>
                <a:moveTo>
                  <a:pt x="947" y="148"/>
                </a:moveTo>
                <a:lnTo>
                  <a:pt x="942" y="148"/>
                </a:lnTo>
                <a:lnTo>
                  <a:pt x="935" y="148"/>
                </a:lnTo>
                <a:lnTo>
                  <a:pt x="928" y="148"/>
                </a:lnTo>
                <a:lnTo>
                  <a:pt x="922" y="148"/>
                </a:lnTo>
                <a:lnTo>
                  <a:pt x="915" y="147"/>
                </a:lnTo>
                <a:lnTo>
                  <a:pt x="908" y="145"/>
                </a:lnTo>
                <a:lnTo>
                  <a:pt x="903" y="143"/>
                </a:lnTo>
                <a:lnTo>
                  <a:pt x="896" y="139"/>
                </a:lnTo>
                <a:lnTo>
                  <a:pt x="892" y="139"/>
                </a:lnTo>
                <a:lnTo>
                  <a:pt x="889" y="141"/>
                </a:lnTo>
                <a:lnTo>
                  <a:pt x="885" y="143"/>
                </a:lnTo>
                <a:lnTo>
                  <a:pt x="883" y="145"/>
                </a:lnTo>
                <a:lnTo>
                  <a:pt x="880" y="147"/>
                </a:lnTo>
                <a:lnTo>
                  <a:pt x="876" y="147"/>
                </a:lnTo>
                <a:lnTo>
                  <a:pt x="873" y="148"/>
                </a:lnTo>
                <a:lnTo>
                  <a:pt x="869" y="148"/>
                </a:lnTo>
                <a:lnTo>
                  <a:pt x="852" y="131"/>
                </a:lnTo>
                <a:lnTo>
                  <a:pt x="848" y="131"/>
                </a:lnTo>
                <a:lnTo>
                  <a:pt x="846" y="132"/>
                </a:lnTo>
                <a:lnTo>
                  <a:pt x="843" y="134"/>
                </a:lnTo>
                <a:lnTo>
                  <a:pt x="839" y="136"/>
                </a:lnTo>
                <a:lnTo>
                  <a:pt x="836" y="136"/>
                </a:lnTo>
                <a:lnTo>
                  <a:pt x="832" y="138"/>
                </a:lnTo>
                <a:lnTo>
                  <a:pt x="829" y="139"/>
                </a:lnTo>
                <a:lnTo>
                  <a:pt x="825" y="139"/>
                </a:lnTo>
                <a:lnTo>
                  <a:pt x="809" y="122"/>
                </a:lnTo>
                <a:lnTo>
                  <a:pt x="792" y="122"/>
                </a:lnTo>
                <a:lnTo>
                  <a:pt x="788" y="124"/>
                </a:lnTo>
                <a:lnTo>
                  <a:pt x="783" y="127"/>
                </a:lnTo>
                <a:lnTo>
                  <a:pt x="779" y="134"/>
                </a:lnTo>
                <a:lnTo>
                  <a:pt x="776" y="141"/>
                </a:lnTo>
                <a:lnTo>
                  <a:pt x="770" y="148"/>
                </a:lnTo>
                <a:lnTo>
                  <a:pt x="769" y="155"/>
                </a:lnTo>
                <a:lnTo>
                  <a:pt x="767" y="162"/>
                </a:lnTo>
                <a:lnTo>
                  <a:pt x="765" y="168"/>
                </a:lnTo>
                <a:lnTo>
                  <a:pt x="772" y="166"/>
                </a:lnTo>
                <a:lnTo>
                  <a:pt x="778" y="166"/>
                </a:lnTo>
                <a:lnTo>
                  <a:pt x="781" y="164"/>
                </a:lnTo>
                <a:lnTo>
                  <a:pt x="786" y="161"/>
                </a:lnTo>
                <a:lnTo>
                  <a:pt x="790" y="159"/>
                </a:lnTo>
                <a:lnTo>
                  <a:pt x="793" y="155"/>
                </a:lnTo>
                <a:lnTo>
                  <a:pt x="797" y="152"/>
                </a:lnTo>
                <a:lnTo>
                  <a:pt x="800" y="148"/>
                </a:lnTo>
                <a:lnTo>
                  <a:pt x="852" y="148"/>
                </a:lnTo>
                <a:lnTo>
                  <a:pt x="846" y="150"/>
                </a:lnTo>
                <a:lnTo>
                  <a:pt x="841" y="150"/>
                </a:lnTo>
                <a:lnTo>
                  <a:pt x="836" y="152"/>
                </a:lnTo>
                <a:lnTo>
                  <a:pt x="834" y="155"/>
                </a:lnTo>
                <a:lnTo>
                  <a:pt x="832" y="159"/>
                </a:lnTo>
                <a:lnTo>
                  <a:pt x="831" y="164"/>
                </a:lnTo>
                <a:lnTo>
                  <a:pt x="832" y="169"/>
                </a:lnTo>
                <a:lnTo>
                  <a:pt x="834" y="177"/>
                </a:lnTo>
                <a:lnTo>
                  <a:pt x="831" y="177"/>
                </a:lnTo>
                <a:lnTo>
                  <a:pt x="829" y="178"/>
                </a:lnTo>
                <a:lnTo>
                  <a:pt x="825" y="178"/>
                </a:lnTo>
                <a:lnTo>
                  <a:pt x="822" y="180"/>
                </a:lnTo>
                <a:lnTo>
                  <a:pt x="818" y="182"/>
                </a:lnTo>
                <a:lnTo>
                  <a:pt x="815" y="184"/>
                </a:lnTo>
                <a:lnTo>
                  <a:pt x="813" y="185"/>
                </a:lnTo>
                <a:lnTo>
                  <a:pt x="809" y="185"/>
                </a:lnTo>
                <a:lnTo>
                  <a:pt x="825" y="191"/>
                </a:lnTo>
                <a:lnTo>
                  <a:pt x="845" y="194"/>
                </a:lnTo>
                <a:lnTo>
                  <a:pt x="862" y="196"/>
                </a:lnTo>
                <a:lnTo>
                  <a:pt x="882" y="194"/>
                </a:lnTo>
                <a:lnTo>
                  <a:pt x="891" y="192"/>
                </a:lnTo>
                <a:lnTo>
                  <a:pt x="899" y="189"/>
                </a:lnTo>
                <a:lnTo>
                  <a:pt x="908" y="185"/>
                </a:lnTo>
                <a:lnTo>
                  <a:pt x="917" y="180"/>
                </a:lnTo>
                <a:lnTo>
                  <a:pt x="926" y="175"/>
                </a:lnTo>
                <a:lnTo>
                  <a:pt x="933" y="168"/>
                </a:lnTo>
                <a:lnTo>
                  <a:pt x="942" y="159"/>
                </a:lnTo>
                <a:lnTo>
                  <a:pt x="947" y="148"/>
                </a:lnTo>
                <a:close/>
                <a:moveTo>
                  <a:pt x="1161" y="71"/>
                </a:moveTo>
                <a:lnTo>
                  <a:pt x="1150" y="71"/>
                </a:lnTo>
                <a:lnTo>
                  <a:pt x="1141" y="71"/>
                </a:lnTo>
                <a:lnTo>
                  <a:pt x="1133" y="71"/>
                </a:lnTo>
                <a:lnTo>
                  <a:pt x="1122" y="71"/>
                </a:lnTo>
                <a:lnTo>
                  <a:pt x="1113" y="72"/>
                </a:lnTo>
                <a:lnTo>
                  <a:pt x="1106" y="74"/>
                </a:lnTo>
                <a:lnTo>
                  <a:pt x="1099" y="76"/>
                </a:lnTo>
                <a:lnTo>
                  <a:pt x="1092" y="79"/>
                </a:lnTo>
                <a:lnTo>
                  <a:pt x="1088" y="76"/>
                </a:lnTo>
                <a:lnTo>
                  <a:pt x="1085" y="72"/>
                </a:lnTo>
                <a:lnTo>
                  <a:pt x="1081" y="69"/>
                </a:lnTo>
                <a:lnTo>
                  <a:pt x="1078" y="67"/>
                </a:lnTo>
                <a:lnTo>
                  <a:pt x="1072" y="65"/>
                </a:lnTo>
                <a:lnTo>
                  <a:pt x="1069" y="63"/>
                </a:lnTo>
                <a:lnTo>
                  <a:pt x="1064" y="62"/>
                </a:lnTo>
                <a:lnTo>
                  <a:pt x="1057" y="62"/>
                </a:lnTo>
                <a:lnTo>
                  <a:pt x="1057" y="58"/>
                </a:lnTo>
                <a:lnTo>
                  <a:pt x="1057" y="55"/>
                </a:lnTo>
                <a:lnTo>
                  <a:pt x="1058" y="51"/>
                </a:lnTo>
                <a:lnTo>
                  <a:pt x="1058" y="48"/>
                </a:lnTo>
                <a:lnTo>
                  <a:pt x="1058" y="46"/>
                </a:lnTo>
                <a:lnTo>
                  <a:pt x="1058" y="42"/>
                </a:lnTo>
                <a:lnTo>
                  <a:pt x="1058" y="39"/>
                </a:lnTo>
                <a:lnTo>
                  <a:pt x="1058" y="35"/>
                </a:lnTo>
                <a:lnTo>
                  <a:pt x="1048" y="16"/>
                </a:lnTo>
                <a:lnTo>
                  <a:pt x="1051" y="17"/>
                </a:lnTo>
                <a:lnTo>
                  <a:pt x="1058" y="23"/>
                </a:lnTo>
                <a:lnTo>
                  <a:pt x="1065" y="32"/>
                </a:lnTo>
                <a:lnTo>
                  <a:pt x="1072" y="42"/>
                </a:lnTo>
                <a:lnTo>
                  <a:pt x="1080" y="53"/>
                </a:lnTo>
                <a:lnTo>
                  <a:pt x="1087" y="62"/>
                </a:lnTo>
                <a:lnTo>
                  <a:pt x="1090" y="67"/>
                </a:lnTo>
                <a:lnTo>
                  <a:pt x="1092" y="71"/>
                </a:lnTo>
                <a:lnTo>
                  <a:pt x="1101" y="69"/>
                </a:lnTo>
                <a:lnTo>
                  <a:pt x="1110" y="69"/>
                </a:lnTo>
                <a:lnTo>
                  <a:pt x="1118" y="67"/>
                </a:lnTo>
                <a:lnTo>
                  <a:pt x="1125" y="67"/>
                </a:lnTo>
                <a:lnTo>
                  <a:pt x="1134" y="65"/>
                </a:lnTo>
                <a:lnTo>
                  <a:pt x="1143" y="67"/>
                </a:lnTo>
                <a:lnTo>
                  <a:pt x="1152" y="67"/>
                </a:lnTo>
                <a:lnTo>
                  <a:pt x="1161" y="71"/>
                </a:lnTo>
                <a:close/>
                <a:moveTo>
                  <a:pt x="956" y="131"/>
                </a:moveTo>
                <a:lnTo>
                  <a:pt x="959" y="118"/>
                </a:lnTo>
                <a:lnTo>
                  <a:pt x="961" y="111"/>
                </a:lnTo>
                <a:lnTo>
                  <a:pt x="961" y="106"/>
                </a:lnTo>
                <a:lnTo>
                  <a:pt x="959" y="104"/>
                </a:lnTo>
                <a:lnTo>
                  <a:pt x="958" y="106"/>
                </a:lnTo>
                <a:lnTo>
                  <a:pt x="954" y="109"/>
                </a:lnTo>
                <a:lnTo>
                  <a:pt x="947" y="115"/>
                </a:lnTo>
                <a:lnTo>
                  <a:pt x="938" y="120"/>
                </a:lnTo>
                <a:lnTo>
                  <a:pt x="933" y="115"/>
                </a:lnTo>
                <a:lnTo>
                  <a:pt x="926" y="109"/>
                </a:lnTo>
                <a:lnTo>
                  <a:pt x="921" y="106"/>
                </a:lnTo>
                <a:lnTo>
                  <a:pt x="915" y="102"/>
                </a:lnTo>
                <a:lnTo>
                  <a:pt x="910" y="99"/>
                </a:lnTo>
                <a:lnTo>
                  <a:pt x="906" y="95"/>
                </a:lnTo>
                <a:lnTo>
                  <a:pt x="905" y="90"/>
                </a:lnTo>
                <a:lnTo>
                  <a:pt x="903" y="83"/>
                </a:lnTo>
                <a:lnTo>
                  <a:pt x="894" y="85"/>
                </a:lnTo>
                <a:lnTo>
                  <a:pt x="887" y="85"/>
                </a:lnTo>
                <a:lnTo>
                  <a:pt x="880" y="86"/>
                </a:lnTo>
                <a:lnTo>
                  <a:pt x="875" y="86"/>
                </a:lnTo>
                <a:lnTo>
                  <a:pt x="869" y="88"/>
                </a:lnTo>
                <a:lnTo>
                  <a:pt x="864" y="88"/>
                </a:lnTo>
                <a:lnTo>
                  <a:pt x="859" y="86"/>
                </a:lnTo>
                <a:lnTo>
                  <a:pt x="852" y="83"/>
                </a:lnTo>
                <a:lnTo>
                  <a:pt x="846" y="86"/>
                </a:lnTo>
                <a:lnTo>
                  <a:pt x="839" y="90"/>
                </a:lnTo>
                <a:lnTo>
                  <a:pt x="834" y="92"/>
                </a:lnTo>
                <a:lnTo>
                  <a:pt x="829" y="95"/>
                </a:lnTo>
                <a:lnTo>
                  <a:pt x="823" y="99"/>
                </a:lnTo>
                <a:lnTo>
                  <a:pt x="820" y="104"/>
                </a:lnTo>
                <a:lnTo>
                  <a:pt x="818" y="111"/>
                </a:lnTo>
                <a:lnTo>
                  <a:pt x="816" y="120"/>
                </a:lnTo>
                <a:lnTo>
                  <a:pt x="823" y="116"/>
                </a:lnTo>
                <a:lnTo>
                  <a:pt x="832" y="115"/>
                </a:lnTo>
                <a:lnTo>
                  <a:pt x="843" y="111"/>
                </a:lnTo>
                <a:lnTo>
                  <a:pt x="852" y="108"/>
                </a:lnTo>
                <a:lnTo>
                  <a:pt x="862" y="106"/>
                </a:lnTo>
                <a:lnTo>
                  <a:pt x="871" y="104"/>
                </a:lnTo>
                <a:lnTo>
                  <a:pt x="880" y="102"/>
                </a:lnTo>
                <a:lnTo>
                  <a:pt x="887" y="102"/>
                </a:lnTo>
                <a:lnTo>
                  <a:pt x="869" y="120"/>
                </a:lnTo>
                <a:lnTo>
                  <a:pt x="876" y="122"/>
                </a:lnTo>
                <a:lnTo>
                  <a:pt x="883" y="122"/>
                </a:lnTo>
                <a:lnTo>
                  <a:pt x="892" y="124"/>
                </a:lnTo>
                <a:lnTo>
                  <a:pt x="899" y="125"/>
                </a:lnTo>
                <a:lnTo>
                  <a:pt x="908" y="127"/>
                </a:lnTo>
                <a:lnTo>
                  <a:pt x="915" y="129"/>
                </a:lnTo>
                <a:lnTo>
                  <a:pt x="922" y="129"/>
                </a:lnTo>
                <a:lnTo>
                  <a:pt x="929" y="131"/>
                </a:lnTo>
                <a:lnTo>
                  <a:pt x="956" y="131"/>
                </a:lnTo>
                <a:close/>
                <a:moveTo>
                  <a:pt x="1042" y="14"/>
                </a:moveTo>
                <a:lnTo>
                  <a:pt x="1034" y="17"/>
                </a:lnTo>
                <a:lnTo>
                  <a:pt x="1028" y="21"/>
                </a:lnTo>
                <a:lnTo>
                  <a:pt x="1023" y="23"/>
                </a:lnTo>
                <a:lnTo>
                  <a:pt x="1019" y="25"/>
                </a:lnTo>
                <a:lnTo>
                  <a:pt x="1016" y="26"/>
                </a:lnTo>
                <a:lnTo>
                  <a:pt x="1014" y="30"/>
                </a:lnTo>
                <a:lnTo>
                  <a:pt x="1011" y="35"/>
                </a:lnTo>
                <a:lnTo>
                  <a:pt x="1009" y="44"/>
                </a:lnTo>
                <a:lnTo>
                  <a:pt x="1000" y="44"/>
                </a:lnTo>
                <a:lnTo>
                  <a:pt x="993" y="46"/>
                </a:lnTo>
                <a:lnTo>
                  <a:pt x="984" y="48"/>
                </a:lnTo>
                <a:lnTo>
                  <a:pt x="975" y="51"/>
                </a:lnTo>
                <a:lnTo>
                  <a:pt x="968" y="51"/>
                </a:lnTo>
                <a:lnTo>
                  <a:pt x="963" y="51"/>
                </a:lnTo>
                <a:lnTo>
                  <a:pt x="961" y="49"/>
                </a:lnTo>
                <a:lnTo>
                  <a:pt x="959" y="48"/>
                </a:lnTo>
                <a:lnTo>
                  <a:pt x="958" y="46"/>
                </a:lnTo>
                <a:lnTo>
                  <a:pt x="958" y="42"/>
                </a:lnTo>
                <a:lnTo>
                  <a:pt x="949" y="48"/>
                </a:lnTo>
                <a:lnTo>
                  <a:pt x="942" y="53"/>
                </a:lnTo>
                <a:lnTo>
                  <a:pt x="935" y="58"/>
                </a:lnTo>
                <a:lnTo>
                  <a:pt x="929" y="63"/>
                </a:lnTo>
                <a:lnTo>
                  <a:pt x="924" y="67"/>
                </a:lnTo>
                <a:lnTo>
                  <a:pt x="919" y="72"/>
                </a:lnTo>
                <a:lnTo>
                  <a:pt x="914" y="76"/>
                </a:lnTo>
                <a:lnTo>
                  <a:pt x="908" y="79"/>
                </a:lnTo>
                <a:lnTo>
                  <a:pt x="914" y="55"/>
                </a:lnTo>
                <a:lnTo>
                  <a:pt x="921" y="51"/>
                </a:lnTo>
                <a:lnTo>
                  <a:pt x="926" y="48"/>
                </a:lnTo>
                <a:lnTo>
                  <a:pt x="933" y="42"/>
                </a:lnTo>
                <a:lnTo>
                  <a:pt x="938" y="37"/>
                </a:lnTo>
                <a:lnTo>
                  <a:pt x="945" y="30"/>
                </a:lnTo>
                <a:lnTo>
                  <a:pt x="952" y="25"/>
                </a:lnTo>
                <a:lnTo>
                  <a:pt x="958" y="21"/>
                </a:lnTo>
                <a:lnTo>
                  <a:pt x="963" y="17"/>
                </a:lnTo>
                <a:lnTo>
                  <a:pt x="967" y="19"/>
                </a:lnTo>
                <a:lnTo>
                  <a:pt x="968" y="21"/>
                </a:lnTo>
                <a:lnTo>
                  <a:pt x="972" y="25"/>
                </a:lnTo>
                <a:lnTo>
                  <a:pt x="974" y="26"/>
                </a:lnTo>
                <a:lnTo>
                  <a:pt x="977" y="28"/>
                </a:lnTo>
                <a:lnTo>
                  <a:pt x="981" y="32"/>
                </a:lnTo>
                <a:lnTo>
                  <a:pt x="982" y="33"/>
                </a:lnTo>
                <a:lnTo>
                  <a:pt x="984" y="37"/>
                </a:lnTo>
                <a:lnTo>
                  <a:pt x="989" y="33"/>
                </a:lnTo>
                <a:lnTo>
                  <a:pt x="995" y="30"/>
                </a:lnTo>
                <a:lnTo>
                  <a:pt x="998" y="26"/>
                </a:lnTo>
                <a:lnTo>
                  <a:pt x="1002" y="21"/>
                </a:lnTo>
                <a:lnTo>
                  <a:pt x="1005" y="17"/>
                </a:lnTo>
                <a:lnTo>
                  <a:pt x="1009" y="14"/>
                </a:lnTo>
                <a:lnTo>
                  <a:pt x="1012" y="10"/>
                </a:lnTo>
                <a:lnTo>
                  <a:pt x="1018" y="7"/>
                </a:lnTo>
                <a:lnTo>
                  <a:pt x="1019" y="10"/>
                </a:lnTo>
                <a:lnTo>
                  <a:pt x="1023" y="12"/>
                </a:lnTo>
                <a:lnTo>
                  <a:pt x="1025" y="14"/>
                </a:lnTo>
                <a:lnTo>
                  <a:pt x="1028" y="14"/>
                </a:lnTo>
                <a:lnTo>
                  <a:pt x="1032" y="16"/>
                </a:lnTo>
                <a:lnTo>
                  <a:pt x="1035" y="16"/>
                </a:lnTo>
                <a:lnTo>
                  <a:pt x="1039" y="16"/>
                </a:lnTo>
                <a:lnTo>
                  <a:pt x="1042" y="14"/>
                </a:lnTo>
                <a:close/>
                <a:moveTo>
                  <a:pt x="1042" y="122"/>
                </a:moveTo>
                <a:lnTo>
                  <a:pt x="1042" y="131"/>
                </a:lnTo>
                <a:lnTo>
                  <a:pt x="1042" y="139"/>
                </a:lnTo>
                <a:lnTo>
                  <a:pt x="1042" y="148"/>
                </a:lnTo>
                <a:lnTo>
                  <a:pt x="1042" y="155"/>
                </a:lnTo>
                <a:lnTo>
                  <a:pt x="1046" y="161"/>
                </a:lnTo>
                <a:lnTo>
                  <a:pt x="1051" y="164"/>
                </a:lnTo>
                <a:lnTo>
                  <a:pt x="1058" y="168"/>
                </a:lnTo>
                <a:lnTo>
                  <a:pt x="1069" y="168"/>
                </a:lnTo>
                <a:lnTo>
                  <a:pt x="1069" y="161"/>
                </a:lnTo>
                <a:lnTo>
                  <a:pt x="1067" y="155"/>
                </a:lnTo>
                <a:lnTo>
                  <a:pt x="1065" y="150"/>
                </a:lnTo>
                <a:lnTo>
                  <a:pt x="1062" y="145"/>
                </a:lnTo>
                <a:lnTo>
                  <a:pt x="1058" y="139"/>
                </a:lnTo>
                <a:lnTo>
                  <a:pt x="1055" y="134"/>
                </a:lnTo>
                <a:lnTo>
                  <a:pt x="1050" y="127"/>
                </a:lnTo>
                <a:lnTo>
                  <a:pt x="1042" y="122"/>
                </a:lnTo>
                <a:close/>
                <a:moveTo>
                  <a:pt x="1012" y="78"/>
                </a:moveTo>
                <a:lnTo>
                  <a:pt x="1002" y="81"/>
                </a:lnTo>
                <a:lnTo>
                  <a:pt x="995" y="85"/>
                </a:lnTo>
                <a:lnTo>
                  <a:pt x="991" y="86"/>
                </a:lnTo>
                <a:lnTo>
                  <a:pt x="991" y="88"/>
                </a:lnTo>
                <a:lnTo>
                  <a:pt x="991" y="90"/>
                </a:lnTo>
                <a:lnTo>
                  <a:pt x="993" y="95"/>
                </a:lnTo>
                <a:lnTo>
                  <a:pt x="995" y="102"/>
                </a:lnTo>
                <a:lnTo>
                  <a:pt x="995" y="113"/>
                </a:lnTo>
                <a:lnTo>
                  <a:pt x="1002" y="113"/>
                </a:lnTo>
                <a:lnTo>
                  <a:pt x="1007" y="111"/>
                </a:lnTo>
                <a:lnTo>
                  <a:pt x="1011" y="109"/>
                </a:lnTo>
                <a:lnTo>
                  <a:pt x="1014" y="108"/>
                </a:lnTo>
                <a:lnTo>
                  <a:pt x="1019" y="104"/>
                </a:lnTo>
                <a:lnTo>
                  <a:pt x="1023" y="102"/>
                </a:lnTo>
                <a:lnTo>
                  <a:pt x="1025" y="99"/>
                </a:lnTo>
                <a:lnTo>
                  <a:pt x="1028" y="95"/>
                </a:lnTo>
                <a:lnTo>
                  <a:pt x="1025" y="92"/>
                </a:lnTo>
                <a:lnTo>
                  <a:pt x="1023" y="88"/>
                </a:lnTo>
                <a:lnTo>
                  <a:pt x="1019" y="85"/>
                </a:lnTo>
                <a:lnTo>
                  <a:pt x="1018" y="83"/>
                </a:lnTo>
                <a:lnTo>
                  <a:pt x="1014" y="79"/>
                </a:lnTo>
                <a:lnTo>
                  <a:pt x="1014" y="78"/>
                </a:lnTo>
                <a:lnTo>
                  <a:pt x="1012" y="78"/>
                </a:lnTo>
                <a:close/>
                <a:moveTo>
                  <a:pt x="894" y="800"/>
                </a:moveTo>
                <a:lnTo>
                  <a:pt x="887" y="802"/>
                </a:lnTo>
                <a:lnTo>
                  <a:pt x="880" y="806"/>
                </a:lnTo>
                <a:lnTo>
                  <a:pt x="875" y="807"/>
                </a:lnTo>
                <a:lnTo>
                  <a:pt x="873" y="811"/>
                </a:lnTo>
                <a:lnTo>
                  <a:pt x="871" y="816"/>
                </a:lnTo>
                <a:lnTo>
                  <a:pt x="869" y="823"/>
                </a:lnTo>
                <a:lnTo>
                  <a:pt x="869" y="834"/>
                </a:lnTo>
                <a:lnTo>
                  <a:pt x="869" y="846"/>
                </a:lnTo>
                <a:lnTo>
                  <a:pt x="878" y="846"/>
                </a:lnTo>
                <a:lnTo>
                  <a:pt x="885" y="845"/>
                </a:lnTo>
                <a:lnTo>
                  <a:pt x="892" y="843"/>
                </a:lnTo>
                <a:lnTo>
                  <a:pt x="898" y="843"/>
                </a:lnTo>
                <a:lnTo>
                  <a:pt x="903" y="841"/>
                </a:lnTo>
                <a:lnTo>
                  <a:pt x="908" y="843"/>
                </a:lnTo>
                <a:lnTo>
                  <a:pt x="914" y="843"/>
                </a:lnTo>
                <a:lnTo>
                  <a:pt x="921" y="846"/>
                </a:lnTo>
                <a:lnTo>
                  <a:pt x="938" y="827"/>
                </a:lnTo>
                <a:lnTo>
                  <a:pt x="921" y="807"/>
                </a:lnTo>
                <a:lnTo>
                  <a:pt x="894" y="800"/>
                </a:lnTo>
                <a:close/>
                <a:moveTo>
                  <a:pt x="843" y="809"/>
                </a:moveTo>
                <a:lnTo>
                  <a:pt x="831" y="809"/>
                </a:lnTo>
                <a:lnTo>
                  <a:pt x="822" y="809"/>
                </a:lnTo>
                <a:lnTo>
                  <a:pt x="816" y="807"/>
                </a:lnTo>
                <a:lnTo>
                  <a:pt x="809" y="807"/>
                </a:lnTo>
                <a:lnTo>
                  <a:pt x="806" y="804"/>
                </a:lnTo>
                <a:lnTo>
                  <a:pt x="800" y="802"/>
                </a:lnTo>
                <a:lnTo>
                  <a:pt x="797" y="797"/>
                </a:lnTo>
                <a:lnTo>
                  <a:pt x="790" y="792"/>
                </a:lnTo>
                <a:lnTo>
                  <a:pt x="783" y="792"/>
                </a:lnTo>
                <a:lnTo>
                  <a:pt x="776" y="792"/>
                </a:lnTo>
                <a:lnTo>
                  <a:pt x="769" y="790"/>
                </a:lnTo>
                <a:lnTo>
                  <a:pt x="760" y="790"/>
                </a:lnTo>
                <a:lnTo>
                  <a:pt x="753" y="788"/>
                </a:lnTo>
                <a:lnTo>
                  <a:pt x="744" y="786"/>
                </a:lnTo>
                <a:lnTo>
                  <a:pt x="737" y="784"/>
                </a:lnTo>
                <a:lnTo>
                  <a:pt x="730" y="781"/>
                </a:lnTo>
                <a:lnTo>
                  <a:pt x="739" y="779"/>
                </a:lnTo>
                <a:lnTo>
                  <a:pt x="749" y="776"/>
                </a:lnTo>
                <a:lnTo>
                  <a:pt x="758" y="774"/>
                </a:lnTo>
                <a:lnTo>
                  <a:pt x="767" y="772"/>
                </a:lnTo>
                <a:lnTo>
                  <a:pt x="774" y="774"/>
                </a:lnTo>
                <a:lnTo>
                  <a:pt x="781" y="776"/>
                </a:lnTo>
                <a:lnTo>
                  <a:pt x="786" y="783"/>
                </a:lnTo>
                <a:lnTo>
                  <a:pt x="790" y="792"/>
                </a:lnTo>
                <a:lnTo>
                  <a:pt x="793" y="790"/>
                </a:lnTo>
                <a:lnTo>
                  <a:pt x="797" y="790"/>
                </a:lnTo>
                <a:lnTo>
                  <a:pt x="800" y="788"/>
                </a:lnTo>
                <a:lnTo>
                  <a:pt x="804" y="786"/>
                </a:lnTo>
                <a:lnTo>
                  <a:pt x="808" y="784"/>
                </a:lnTo>
                <a:lnTo>
                  <a:pt x="811" y="783"/>
                </a:lnTo>
                <a:lnTo>
                  <a:pt x="813" y="783"/>
                </a:lnTo>
                <a:lnTo>
                  <a:pt x="816" y="781"/>
                </a:lnTo>
                <a:lnTo>
                  <a:pt x="820" y="783"/>
                </a:lnTo>
                <a:lnTo>
                  <a:pt x="825" y="784"/>
                </a:lnTo>
                <a:lnTo>
                  <a:pt x="829" y="788"/>
                </a:lnTo>
                <a:lnTo>
                  <a:pt x="834" y="792"/>
                </a:lnTo>
                <a:lnTo>
                  <a:pt x="839" y="795"/>
                </a:lnTo>
                <a:lnTo>
                  <a:pt x="843" y="797"/>
                </a:lnTo>
                <a:lnTo>
                  <a:pt x="848" y="800"/>
                </a:lnTo>
                <a:lnTo>
                  <a:pt x="852" y="800"/>
                </a:lnTo>
                <a:lnTo>
                  <a:pt x="843" y="809"/>
                </a:lnTo>
                <a:close/>
                <a:moveTo>
                  <a:pt x="98" y="380"/>
                </a:moveTo>
                <a:lnTo>
                  <a:pt x="89" y="380"/>
                </a:lnTo>
                <a:lnTo>
                  <a:pt x="80" y="383"/>
                </a:lnTo>
                <a:lnTo>
                  <a:pt x="69" y="383"/>
                </a:lnTo>
                <a:lnTo>
                  <a:pt x="69" y="382"/>
                </a:lnTo>
                <a:lnTo>
                  <a:pt x="69" y="380"/>
                </a:lnTo>
                <a:lnTo>
                  <a:pt x="71" y="380"/>
                </a:lnTo>
                <a:lnTo>
                  <a:pt x="73" y="380"/>
                </a:lnTo>
                <a:lnTo>
                  <a:pt x="75" y="380"/>
                </a:lnTo>
                <a:lnTo>
                  <a:pt x="75" y="378"/>
                </a:lnTo>
                <a:lnTo>
                  <a:pt x="75" y="376"/>
                </a:lnTo>
                <a:lnTo>
                  <a:pt x="76" y="376"/>
                </a:lnTo>
                <a:lnTo>
                  <a:pt x="80" y="376"/>
                </a:lnTo>
                <a:lnTo>
                  <a:pt x="80" y="378"/>
                </a:lnTo>
                <a:lnTo>
                  <a:pt x="82" y="378"/>
                </a:lnTo>
                <a:lnTo>
                  <a:pt x="83" y="378"/>
                </a:lnTo>
                <a:lnTo>
                  <a:pt x="85" y="378"/>
                </a:lnTo>
                <a:lnTo>
                  <a:pt x="87" y="378"/>
                </a:lnTo>
                <a:lnTo>
                  <a:pt x="87" y="376"/>
                </a:lnTo>
                <a:lnTo>
                  <a:pt x="85" y="376"/>
                </a:lnTo>
                <a:lnTo>
                  <a:pt x="85" y="374"/>
                </a:lnTo>
                <a:lnTo>
                  <a:pt x="83" y="374"/>
                </a:lnTo>
                <a:lnTo>
                  <a:pt x="85" y="374"/>
                </a:lnTo>
                <a:lnTo>
                  <a:pt x="87" y="374"/>
                </a:lnTo>
                <a:lnTo>
                  <a:pt x="89" y="374"/>
                </a:lnTo>
                <a:lnTo>
                  <a:pt x="91" y="374"/>
                </a:lnTo>
                <a:lnTo>
                  <a:pt x="91" y="376"/>
                </a:lnTo>
                <a:lnTo>
                  <a:pt x="92" y="376"/>
                </a:lnTo>
                <a:lnTo>
                  <a:pt x="94" y="376"/>
                </a:lnTo>
                <a:lnTo>
                  <a:pt x="96" y="378"/>
                </a:lnTo>
                <a:lnTo>
                  <a:pt x="98" y="380"/>
                </a:lnTo>
                <a:close/>
                <a:moveTo>
                  <a:pt x="145" y="367"/>
                </a:moveTo>
                <a:lnTo>
                  <a:pt x="136" y="371"/>
                </a:lnTo>
                <a:lnTo>
                  <a:pt x="122" y="376"/>
                </a:lnTo>
                <a:lnTo>
                  <a:pt x="110" y="374"/>
                </a:lnTo>
                <a:lnTo>
                  <a:pt x="110" y="373"/>
                </a:lnTo>
                <a:lnTo>
                  <a:pt x="110" y="371"/>
                </a:lnTo>
                <a:lnTo>
                  <a:pt x="112" y="371"/>
                </a:lnTo>
                <a:lnTo>
                  <a:pt x="113" y="371"/>
                </a:lnTo>
                <a:lnTo>
                  <a:pt x="115" y="371"/>
                </a:lnTo>
                <a:lnTo>
                  <a:pt x="117" y="371"/>
                </a:lnTo>
                <a:lnTo>
                  <a:pt x="117" y="369"/>
                </a:lnTo>
                <a:lnTo>
                  <a:pt x="117" y="367"/>
                </a:lnTo>
                <a:lnTo>
                  <a:pt x="117" y="366"/>
                </a:lnTo>
                <a:lnTo>
                  <a:pt x="119" y="366"/>
                </a:lnTo>
                <a:lnTo>
                  <a:pt x="122" y="366"/>
                </a:lnTo>
                <a:lnTo>
                  <a:pt x="124" y="366"/>
                </a:lnTo>
                <a:lnTo>
                  <a:pt x="124" y="367"/>
                </a:lnTo>
                <a:lnTo>
                  <a:pt x="126" y="367"/>
                </a:lnTo>
                <a:lnTo>
                  <a:pt x="128" y="367"/>
                </a:lnTo>
                <a:lnTo>
                  <a:pt x="129" y="366"/>
                </a:lnTo>
                <a:lnTo>
                  <a:pt x="131" y="367"/>
                </a:lnTo>
                <a:lnTo>
                  <a:pt x="133" y="366"/>
                </a:lnTo>
                <a:lnTo>
                  <a:pt x="133" y="364"/>
                </a:lnTo>
                <a:lnTo>
                  <a:pt x="131" y="364"/>
                </a:lnTo>
                <a:lnTo>
                  <a:pt x="129" y="362"/>
                </a:lnTo>
                <a:lnTo>
                  <a:pt x="131" y="362"/>
                </a:lnTo>
                <a:lnTo>
                  <a:pt x="133" y="362"/>
                </a:lnTo>
                <a:lnTo>
                  <a:pt x="135" y="360"/>
                </a:lnTo>
                <a:lnTo>
                  <a:pt x="135" y="362"/>
                </a:lnTo>
                <a:lnTo>
                  <a:pt x="136" y="362"/>
                </a:lnTo>
                <a:lnTo>
                  <a:pt x="138" y="364"/>
                </a:lnTo>
                <a:lnTo>
                  <a:pt x="136" y="364"/>
                </a:lnTo>
                <a:lnTo>
                  <a:pt x="138" y="364"/>
                </a:lnTo>
                <a:lnTo>
                  <a:pt x="140" y="364"/>
                </a:lnTo>
                <a:lnTo>
                  <a:pt x="142" y="364"/>
                </a:lnTo>
                <a:lnTo>
                  <a:pt x="144" y="364"/>
                </a:lnTo>
                <a:lnTo>
                  <a:pt x="144" y="366"/>
                </a:lnTo>
                <a:lnTo>
                  <a:pt x="145" y="367"/>
                </a:lnTo>
                <a:close/>
                <a:moveTo>
                  <a:pt x="32" y="387"/>
                </a:moveTo>
                <a:lnTo>
                  <a:pt x="59" y="387"/>
                </a:lnTo>
                <a:lnTo>
                  <a:pt x="57" y="385"/>
                </a:lnTo>
                <a:lnTo>
                  <a:pt x="55" y="385"/>
                </a:lnTo>
                <a:lnTo>
                  <a:pt x="53" y="385"/>
                </a:lnTo>
                <a:lnTo>
                  <a:pt x="52" y="385"/>
                </a:lnTo>
                <a:lnTo>
                  <a:pt x="50" y="383"/>
                </a:lnTo>
                <a:lnTo>
                  <a:pt x="48" y="383"/>
                </a:lnTo>
                <a:lnTo>
                  <a:pt x="46" y="383"/>
                </a:lnTo>
                <a:lnTo>
                  <a:pt x="45" y="385"/>
                </a:lnTo>
                <a:lnTo>
                  <a:pt x="43" y="385"/>
                </a:lnTo>
                <a:lnTo>
                  <a:pt x="41" y="385"/>
                </a:lnTo>
                <a:lnTo>
                  <a:pt x="39" y="385"/>
                </a:lnTo>
                <a:lnTo>
                  <a:pt x="39" y="383"/>
                </a:lnTo>
                <a:lnTo>
                  <a:pt x="38" y="383"/>
                </a:lnTo>
                <a:lnTo>
                  <a:pt x="38" y="382"/>
                </a:lnTo>
                <a:lnTo>
                  <a:pt x="36" y="382"/>
                </a:lnTo>
                <a:lnTo>
                  <a:pt x="32" y="385"/>
                </a:lnTo>
                <a:lnTo>
                  <a:pt x="32" y="387"/>
                </a:lnTo>
                <a:close/>
                <a:moveTo>
                  <a:pt x="0" y="387"/>
                </a:moveTo>
                <a:lnTo>
                  <a:pt x="18" y="387"/>
                </a:lnTo>
                <a:lnTo>
                  <a:pt x="16" y="385"/>
                </a:lnTo>
                <a:lnTo>
                  <a:pt x="15" y="385"/>
                </a:lnTo>
                <a:lnTo>
                  <a:pt x="13" y="385"/>
                </a:lnTo>
                <a:lnTo>
                  <a:pt x="11" y="385"/>
                </a:lnTo>
                <a:lnTo>
                  <a:pt x="9" y="385"/>
                </a:lnTo>
                <a:lnTo>
                  <a:pt x="8" y="385"/>
                </a:lnTo>
                <a:lnTo>
                  <a:pt x="6" y="385"/>
                </a:lnTo>
                <a:lnTo>
                  <a:pt x="6" y="383"/>
                </a:lnTo>
                <a:lnTo>
                  <a:pt x="2" y="383"/>
                </a:lnTo>
                <a:lnTo>
                  <a:pt x="0" y="387"/>
                </a:lnTo>
                <a:close/>
              </a:path>
            </a:pathLst>
          </a:custGeom>
          <a:solidFill>
            <a:srgbClr val="DACFC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42"/>
          <p:cNvSpPr/>
          <p:nvPr/>
        </p:nvSpPr>
        <p:spPr>
          <a:xfrm>
            <a:off x="1128890" y="1743078"/>
            <a:ext cx="6691489" cy="3584575"/>
          </a:xfrm>
          <a:custGeom>
            <a:avLst/>
            <a:gdLst/>
            <a:ahLst/>
            <a:cxnLst/>
            <a:rect l="l" t="t" r="r" b="b"/>
            <a:pathLst>
              <a:path w="4742" h="2258" extrusionOk="0">
                <a:moveTo>
                  <a:pt x="1385" y="2258"/>
                </a:moveTo>
                <a:lnTo>
                  <a:pt x="1298" y="2235"/>
                </a:lnTo>
                <a:lnTo>
                  <a:pt x="1215" y="2210"/>
                </a:lnTo>
                <a:lnTo>
                  <a:pt x="1134" y="2184"/>
                </a:lnTo>
                <a:lnTo>
                  <a:pt x="1056" y="2157"/>
                </a:lnTo>
                <a:lnTo>
                  <a:pt x="980" y="2131"/>
                </a:lnTo>
                <a:lnTo>
                  <a:pt x="908" y="2102"/>
                </a:lnTo>
                <a:lnTo>
                  <a:pt x="839" y="2072"/>
                </a:lnTo>
                <a:lnTo>
                  <a:pt x="772" y="2042"/>
                </a:lnTo>
                <a:lnTo>
                  <a:pt x="708" y="2012"/>
                </a:lnTo>
                <a:lnTo>
                  <a:pt x="647" y="1981"/>
                </a:lnTo>
                <a:lnTo>
                  <a:pt x="588" y="1949"/>
                </a:lnTo>
                <a:lnTo>
                  <a:pt x="532" y="1917"/>
                </a:lnTo>
                <a:lnTo>
                  <a:pt x="479" y="1883"/>
                </a:lnTo>
                <a:lnTo>
                  <a:pt x="429" y="1848"/>
                </a:lnTo>
                <a:lnTo>
                  <a:pt x="382" y="1814"/>
                </a:lnTo>
                <a:lnTo>
                  <a:pt x="338" y="1779"/>
                </a:lnTo>
                <a:lnTo>
                  <a:pt x="295" y="1742"/>
                </a:lnTo>
                <a:lnTo>
                  <a:pt x="256" y="1707"/>
                </a:lnTo>
                <a:lnTo>
                  <a:pt x="221" y="1670"/>
                </a:lnTo>
                <a:lnTo>
                  <a:pt x="188" y="1632"/>
                </a:lnTo>
                <a:lnTo>
                  <a:pt x="156" y="1595"/>
                </a:lnTo>
                <a:lnTo>
                  <a:pt x="127" y="1556"/>
                </a:lnTo>
                <a:lnTo>
                  <a:pt x="103" y="1518"/>
                </a:lnTo>
                <a:lnTo>
                  <a:pt x="80" y="1479"/>
                </a:lnTo>
                <a:lnTo>
                  <a:pt x="60" y="1440"/>
                </a:lnTo>
                <a:lnTo>
                  <a:pt x="44" y="1401"/>
                </a:lnTo>
                <a:lnTo>
                  <a:pt x="30" y="1360"/>
                </a:lnTo>
                <a:lnTo>
                  <a:pt x="18" y="1321"/>
                </a:lnTo>
                <a:lnTo>
                  <a:pt x="9" y="1281"/>
                </a:lnTo>
                <a:lnTo>
                  <a:pt x="4" y="1240"/>
                </a:lnTo>
                <a:lnTo>
                  <a:pt x="0" y="1201"/>
                </a:lnTo>
                <a:lnTo>
                  <a:pt x="0" y="1161"/>
                </a:lnTo>
                <a:lnTo>
                  <a:pt x="2" y="1120"/>
                </a:lnTo>
                <a:lnTo>
                  <a:pt x="7" y="1079"/>
                </a:lnTo>
                <a:lnTo>
                  <a:pt x="14" y="1039"/>
                </a:lnTo>
                <a:lnTo>
                  <a:pt x="25" y="998"/>
                </a:lnTo>
                <a:lnTo>
                  <a:pt x="39" y="957"/>
                </a:lnTo>
                <a:lnTo>
                  <a:pt x="55" y="917"/>
                </a:lnTo>
                <a:lnTo>
                  <a:pt x="73" y="878"/>
                </a:lnTo>
                <a:lnTo>
                  <a:pt x="94" y="837"/>
                </a:lnTo>
                <a:lnTo>
                  <a:pt x="119" y="797"/>
                </a:lnTo>
                <a:lnTo>
                  <a:pt x="145" y="758"/>
                </a:lnTo>
                <a:lnTo>
                  <a:pt x="175" y="719"/>
                </a:lnTo>
                <a:lnTo>
                  <a:pt x="207" y="680"/>
                </a:lnTo>
                <a:lnTo>
                  <a:pt x="242" y="641"/>
                </a:lnTo>
                <a:lnTo>
                  <a:pt x="279" y="602"/>
                </a:lnTo>
                <a:lnTo>
                  <a:pt x="320" y="563"/>
                </a:lnTo>
                <a:lnTo>
                  <a:pt x="362" y="526"/>
                </a:lnTo>
                <a:lnTo>
                  <a:pt x="408" y="489"/>
                </a:lnTo>
                <a:lnTo>
                  <a:pt x="458" y="452"/>
                </a:lnTo>
                <a:lnTo>
                  <a:pt x="509" y="415"/>
                </a:lnTo>
                <a:lnTo>
                  <a:pt x="562" y="379"/>
                </a:lnTo>
                <a:lnTo>
                  <a:pt x="618" y="344"/>
                </a:lnTo>
                <a:lnTo>
                  <a:pt x="678" y="309"/>
                </a:lnTo>
                <a:lnTo>
                  <a:pt x="740" y="275"/>
                </a:lnTo>
                <a:lnTo>
                  <a:pt x="806" y="242"/>
                </a:lnTo>
                <a:lnTo>
                  <a:pt x="873" y="208"/>
                </a:lnTo>
                <a:lnTo>
                  <a:pt x="942" y="176"/>
                </a:lnTo>
                <a:lnTo>
                  <a:pt x="1014" y="144"/>
                </a:lnTo>
                <a:lnTo>
                  <a:pt x="1090" y="114"/>
                </a:lnTo>
                <a:lnTo>
                  <a:pt x="1168" y="84"/>
                </a:lnTo>
                <a:lnTo>
                  <a:pt x="1249" y="54"/>
                </a:lnTo>
                <a:lnTo>
                  <a:pt x="1332" y="26"/>
                </a:lnTo>
                <a:lnTo>
                  <a:pt x="1418" y="0"/>
                </a:lnTo>
                <a:lnTo>
                  <a:pt x="3324" y="0"/>
                </a:lnTo>
                <a:lnTo>
                  <a:pt x="3411" y="26"/>
                </a:lnTo>
                <a:lnTo>
                  <a:pt x="3494" y="54"/>
                </a:lnTo>
                <a:lnTo>
                  <a:pt x="3573" y="84"/>
                </a:lnTo>
                <a:lnTo>
                  <a:pt x="3653" y="114"/>
                </a:lnTo>
                <a:lnTo>
                  <a:pt x="3727" y="144"/>
                </a:lnTo>
                <a:lnTo>
                  <a:pt x="3801" y="176"/>
                </a:lnTo>
                <a:lnTo>
                  <a:pt x="3870" y="208"/>
                </a:lnTo>
                <a:lnTo>
                  <a:pt x="3937" y="242"/>
                </a:lnTo>
                <a:lnTo>
                  <a:pt x="4002" y="275"/>
                </a:lnTo>
                <a:lnTo>
                  <a:pt x="4064" y="309"/>
                </a:lnTo>
                <a:lnTo>
                  <a:pt x="4124" y="344"/>
                </a:lnTo>
                <a:lnTo>
                  <a:pt x="4181" y="379"/>
                </a:lnTo>
                <a:lnTo>
                  <a:pt x="4234" y="415"/>
                </a:lnTo>
                <a:lnTo>
                  <a:pt x="4285" y="452"/>
                </a:lnTo>
                <a:lnTo>
                  <a:pt x="4334" y="489"/>
                </a:lnTo>
                <a:lnTo>
                  <a:pt x="4378" y="526"/>
                </a:lnTo>
                <a:lnTo>
                  <a:pt x="4423" y="563"/>
                </a:lnTo>
                <a:lnTo>
                  <a:pt x="4463" y="602"/>
                </a:lnTo>
                <a:lnTo>
                  <a:pt x="4500" y="641"/>
                </a:lnTo>
                <a:lnTo>
                  <a:pt x="4536" y="680"/>
                </a:lnTo>
                <a:lnTo>
                  <a:pt x="4567" y="719"/>
                </a:lnTo>
                <a:lnTo>
                  <a:pt x="4597" y="758"/>
                </a:lnTo>
                <a:lnTo>
                  <a:pt x="4624" y="797"/>
                </a:lnTo>
                <a:lnTo>
                  <a:pt x="4649" y="837"/>
                </a:lnTo>
                <a:lnTo>
                  <a:pt x="4670" y="878"/>
                </a:lnTo>
                <a:lnTo>
                  <a:pt x="4687" y="917"/>
                </a:lnTo>
                <a:lnTo>
                  <a:pt x="4703" y="957"/>
                </a:lnTo>
                <a:lnTo>
                  <a:pt x="4718" y="998"/>
                </a:lnTo>
                <a:lnTo>
                  <a:pt x="4728" y="1039"/>
                </a:lnTo>
                <a:lnTo>
                  <a:pt x="4735" y="1079"/>
                </a:lnTo>
                <a:lnTo>
                  <a:pt x="4740" y="1120"/>
                </a:lnTo>
                <a:lnTo>
                  <a:pt x="4742" y="1161"/>
                </a:lnTo>
                <a:lnTo>
                  <a:pt x="4742" y="1201"/>
                </a:lnTo>
                <a:lnTo>
                  <a:pt x="4739" y="1240"/>
                </a:lnTo>
                <a:lnTo>
                  <a:pt x="4733" y="1281"/>
                </a:lnTo>
                <a:lnTo>
                  <a:pt x="4725" y="1321"/>
                </a:lnTo>
                <a:lnTo>
                  <a:pt x="4712" y="1360"/>
                </a:lnTo>
                <a:lnTo>
                  <a:pt x="4698" y="1401"/>
                </a:lnTo>
                <a:lnTo>
                  <a:pt x="4682" y="1440"/>
                </a:lnTo>
                <a:lnTo>
                  <a:pt x="4661" y="1479"/>
                </a:lnTo>
                <a:lnTo>
                  <a:pt x="4640" y="1518"/>
                </a:lnTo>
                <a:lnTo>
                  <a:pt x="4613" y="1556"/>
                </a:lnTo>
                <a:lnTo>
                  <a:pt x="4587" y="1595"/>
                </a:lnTo>
                <a:lnTo>
                  <a:pt x="4555" y="1632"/>
                </a:lnTo>
                <a:lnTo>
                  <a:pt x="4521" y="1670"/>
                </a:lnTo>
                <a:lnTo>
                  <a:pt x="4486" y="1707"/>
                </a:lnTo>
                <a:lnTo>
                  <a:pt x="4447" y="1742"/>
                </a:lnTo>
                <a:lnTo>
                  <a:pt x="4405" y="1779"/>
                </a:lnTo>
                <a:lnTo>
                  <a:pt x="4361" y="1814"/>
                </a:lnTo>
                <a:lnTo>
                  <a:pt x="4313" y="1848"/>
                </a:lnTo>
                <a:lnTo>
                  <a:pt x="4262" y="1883"/>
                </a:lnTo>
                <a:lnTo>
                  <a:pt x="4209" y="1917"/>
                </a:lnTo>
                <a:lnTo>
                  <a:pt x="4154" y="1949"/>
                </a:lnTo>
                <a:lnTo>
                  <a:pt x="4096" y="1981"/>
                </a:lnTo>
                <a:lnTo>
                  <a:pt x="4034" y="2012"/>
                </a:lnTo>
                <a:lnTo>
                  <a:pt x="3970" y="2042"/>
                </a:lnTo>
                <a:lnTo>
                  <a:pt x="3903" y="2072"/>
                </a:lnTo>
                <a:lnTo>
                  <a:pt x="3834" y="2102"/>
                </a:lnTo>
                <a:lnTo>
                  <a:pt x="3762" y="2131"/>
                </a:lnTo>
                <a:lnTo>
                  <a:pt x="3686" y="2157"/>
                </a:lnTo>
                <a:lnTo>
                  <a:pt x="3608" y="2184"/>
                </a:lnTo>
                <a:lnTo>
                  <a:pt x="3527" y="2210"/>
                </a:lnTo>
                <a:lnTo>
                  <a:pt x="3444" y="2235"/>
                </a:lnTo>
                <a:lnTo>
                  <a:pt x="3358" y="2258"/>
                </a:lnTo>
                <a:lnTo>
                  <a:pt x="1385"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42"/>
          <p:cNvSpPr/>
          <p:nvPr/>
        </p:nvSpPr>
        <p:spPr>
          <a:xfrm>
            <a:off x="1293991" y="1743078"/>
            <a:ext cx="6357055" cy="3584575"/>
          </a:xfrm>
          <a:custGeom>
            <a:avLst/>
            <a:gdLst/>
            <a:ahLst/>
            <a:cxnLst/>
            <a:rect l="l" t="t" r="r" b="b"/>
            <a:pathLst>
              <a:path w="4505" h="2258" extrusionOk="0">
                <a:moveTo>
                  <a:pt x="1316" y="2258"/>
                </a:moveTo>
                <a:lnTo>
                  <a:pt x="1233" y="2235"/>
                </a:lnTo>
                <a:lnTo>
                  <a:pt x="1153" y="2210"/>
                </a:lnTo>
                <a:lnTo>
                  <a:pt x="1077" y="2184"/>
                </a:lnTo>
                <a:lnTo>
                  <a:pt x="1003" y="2157"/>
                </a:lnTo>
                <a:lnTo>
                  <a:pt x="931" y="2131"/>
                </a:lnTo>
                <a:lnTo>
                  <a:pt x="862" y="2102"/>
                </a:lnTo>
                <a:lnTo>
                  <a:pt x="796" y="2072"/>
                </a:lnTo>
                <a:lnTo>
                  <a:pt x="733" y="2042"/>
                </a:lnTo>
                <a:lnTo>
                  <a:pt x="673" y="2012"/>
                </a:lnTo>
                <a:lnTo>
                  <a:pt x="614" y="1981"/>
                </a:lnTo>
                <a:lnTo>
                  <a:pt x="558" y="1949"/>
                </a:lnTo>
                <a:lnTo>
                  <a:pt x="505" y="1917"/>
                </a:lnTo>
                <a:lnTo>
                  <a:pt x="456" y="1883"/>
                </a:lnTo>
                <a:lnTo>
                  <a:pt x="408" y="1848"/>
                </a:lnTo>
                <a:lnTo>
                  <a:pt x="362" y="1814"/>
                </a:lnTo>
                <a:lnTo>
                  <a:pt x="320" y="1779"/>
                </a:lnTo>
                <a:lnTo>
                  <a:pt x="281" y="1742"/>
                </a:lnTo>
                <a:lnTo>
                  <a:pt x="244" y="1707"/>
                </a:lnTo>
                <a:lnTo>
                  <a:pt x="208" y="1670"/>
                </a:lnTo>
                <a:lnTo>
                  <a:pt x="176" y="1632"/>
                </a:lnTo>
                <a:lnTo>
                  <a:pt x="148" y="1595"/>
                </a:lnTo>
                <a:lnTo>
                  <a:pt x="122" y="1556"/>
                </a:lnTo>
                <a:lnTo>
                  <a:pt x="97" y="1518"/>
                </a:lnTo>
                <a:lnTo>
                  <a:pt x="76" y="1479"/>
                </a:lnTo>
                <a:lnTo>
                  <a:pt x="56" y="1440"/>
                </a:lnTo>
                <a:lnTo>
                  <a:pt x="40" y="1401"/>
                </a:lnTo>
                <a:lnTo>
                  <a:pt x="28" y="1360"/>
                </a:lnTo>
                <a:lnTo>
                  <a:pt x="18" y="1321"/>
                </a:lnTo>
                <a:lnTo>
                  <a:pt x="9" y="1281"/>
                </a:lnTo>
                <a:lnTo>
                  <a:pt x="3" y="1240"/>
                </a:lnTo>
                <a:lnTo>
                  <a:pt x="0" y="1201"/>
                </a:lnTo>
                <a:lnTo>
                  <a:pt x="0" y="1161"/>
                </a:lnTo>
                <a:lnTo>
                  <a:pt x="2" y="1120"/>
                </a:lnTo>
                <a:lnTo>
                  <a:pt x="7" y="1079"/>
                </a:lnTo>
                <a:lnTo>
                  <a:pt x="14" y="1039"/>
                </a:lnTo>
                <a:lnTo>
                  <a:pt x="23" y="998"/>
                </a:lnTo>
                <a:lnTo>
                  <a:pt x="35" y="957"/>
                </a:lnTo>
                <a:lnTo>
                  <a:pt x="51" y="917"/>
                </a:lnTo>
                <a:lnTo>
                  <a:pt x="69" y="878"/>
                </a:lnTo>
                <a:lnTo>
                  <a:pt x="88" y="837"/>
                </a:lnTo>
                <a:lnTo>
                  <a:pt x="111" y="797"/>
                </a:lnTo>
                <a:lnTo>
                  <a:pt x="138" y="758"/>
                </a:lnTo>
                <a:lnTo>
                  <a:pt x="166" y="719"/>
                </a:lnTo>
                <a:lnTo>
                  <a:pt x="196" y="680"/>
                </a:lnTo>
                <a:lnTo>
                  <a:pt x="229" y="641"/>
                </a:lnTo>
                <a:lnTo>
                  <a:pt x="265" y="602"/>
                </a:lnTo>
                <a:lnTo>
                  <a:pt x="304" y="563"/>
                </a:lnTo>
                <a:lnTo>
                  <a:pt x="344" y="526"/>
                </a:lnTo>
                <a:lnTo>
                  <a:pt x="388" y="489"/>
                </a:lnTo>
                <a:lnTo>
                  <a:pt x="434" y="452"/>
                </a:lnTo>
                <a:lnTo>
                  <a:pt x="482" y="415"/>
                </a:lnTo>
                <a:lnTo>
                  <a:pt x="533" y="379"/>
                </a:lnTo>
                <a:lnTo>
                  <a:pt x="588" y="344"/>
                </a:lnTo>
                <a:lnTo>
                  <a:pt x="643" y="309"/>
                </a:lnTo>
                <a:lnTo>
                  <a:pt x="703" y="275"/>
                </a:lnTo>
                <a:lnTo>
                  <a:pt x="763" y="242"/>
                </a:lnTo>
                <a:lnTo>
                  <a:pt x="828" y="208"/>
                </a:lnTo>
                <a:lnTo>
                  <a:pt x="893" y="176"/>
                </a:lnTo>
                <a:lnTo>
                  <a:pt x="962" y="144"/>
                </a:lnTo>
                <a:lnTo>
                  <a:pt x="1035" y="114"/>
                </a:lnTo>
                <a:lnTo>
                  <a:pt x="1109" y="84"/>
                </a:lnTo>
                <a:lnTo>
                  <a:pt x="1185" y="54"/>
                </a:lnTo>
                <a:lnTo>
                  <a:pt x="1264" y="26"/>
                </a:lnTo>
                <a:lnTo>
                  <a:pt x="1346" y="0"/>
                </a:lnTo>
                <a:lnTo>
                  <a:pt x="3158" y="0"/>
                </a:lnTo>
                <a:lnTo>
                  <a:pt x="3239" y="26"/>
                </a:lnTo>
                <a:lnTo>
                  <a:pt x="3318" y="54"/>
                </a:lnTo>
                <a:lnTo>
                  <a:pt x="3394" y="84"/>
                </a:lnTo>
                <a:lnTo>
                  <a:pt x="3468" y="114"/>
                </a:lnTo>
                <a:lnTo>
                  <a:pt x="3541" y="144"/>
                </a:lnTo>
                <a:lnTo>
                  <a:pt x="3610" y="176"/>
                </a:lnTo>
                <a:lnTo>
                  <a:pt x="3677" y="208"/>
                </a:lnTo>
                <a:lnTo>
                  <a:pt x="3740" y="242"/>
                </a:lnTo>
                <a:lnTo>
                  <a:pt x="3802" y="275"/>
                </a:lnTo>
                <a:lnTo>
                  <a:pt x="3861" y="309"/>
                </a:lnTo>
                <a:lnTo>
                  <a:pt x="3917" y="344"/>
                </a:lnTo>
                <a:lnTo>
                  <a:pt x="3970" y="379"/>
                </a:lnTo>
                <a:lnTo>
                  <a:pt x="4021" y="415"/>
                </a:lnTo>
                <a:lnTo>
                  <a:pt x="4071" y="452"/>
                </a:lnTo>
                <a:lnTo>
                  <a:pt x="4117" y="489"/>
                </a:lnTo>
                <a:lnTo>
                  <a:pt x="4159" y="526"/>
                </a:lnTo>
                <a:lnTo>
                  <a:pt x="4201" y="563"/>
                </a:lnTo>
                <a:lnTo>
                  <a:pt x="4238" y="602"/>
                </a:lnTo>
                <a:lnTo>
                  <a:pt x="4276" y="641"/>
                </a:lnTo>
                <a:lnTo>
                  <a:pt x="4307" y="680"/>
                </a:lnTo>
                <a:lnTo>
                  <a:pt x="4339" y="719"/>
                </a:lnTo>
                <a:lnTo>
                  <a:pt x="4367" y="758"/>
                </a:lnTo>
                <a:lnTo>
                  <a:pt x="4392" y="797"/>
                </a:lnTo>
                <a:lnTo>
                  <a:pt x="4415" y="837"/>
                </a:lnTo>
                <a:lnTo>
                  <a:pt x="4434" y="878"/>
                </a:lnTo>
                <a:lnTo>
                  <a:pt x="4454" y="917"/>
                </a:lnTo>
                <a:lnTo>
                  <a:pt x="4468" y="957"/>
                </a:lnTo>
                <a:lnTo>
                  <a:pt x="4480" y="998"/>
                </a:lnTo>
                <a:lnTo>
                  <a:pt x="4491" y="1039"/>
                </a:lnTo>
                <a:lnTo>
                  <a:pt x="4498" y="1079"/>
                </a:lnTo>
                <a:lnTo>
                  <a:pt x="4503" y="1120"/>
                </a:lnTo>
                <a:lnTo>
                  <a:pt x="4505" y="1161"/>
                </a:lnTo>
                <a:lnTo>
                  <a:pt x="4505" y="1201"/>
                </a:lnTo>
                <a:lnTo>
                  <a:pt x="4502" y="1240"/>
                </a:lnTo>
                <a:lnTo>
                  <a:pt x="4496" y="1281"/>
                </a:lnTo>
                <a:lnTo>
                  <a:pt x="4487" y="1321"/>
                </a:lnTo>
                <a:lnTo>
                  <a:pt x="4477" y="1360"/>
                </a:lnTo>
                <a:lnTo>
                  <a:pt x="4463" y="1401"/>
                </a:lnTo>
                <a:lnTo>
                  <a:pt x="4447" y="1440"/>
                </a:lnTo>
                <a:lnTo>
                  <a:pt x="4427" y="1479"/>
                </a:lnTo>
                <a:lnTo>
                  <a:pt x="4406" y="1518"/>
                </a:lnTo>
                <a:lnTo>
                  <a:pt x="4383" y="1556"/>
                </a:lnTo>
                <a:lnTo>
                  <a:pt x="4357" y="1595"/>
                </a:lnTo>
                <a:lnTo>
                  <a:pt x="4327" y="1632"/>
                </a:lnTo>
                <a:lnTo>
                  <a:pt x="4295" y="1670"/>
                </a:lnTo>
                <a:lnTo>
                  <a:pt x="4261" y="1707"/>
                </a:lnTo>
                <a:lnTo>
                  <a:pt x="4224" y="1742"/>
                </a:lnTo>
                <a:lnTo>
                  <a:pt x="4184" y="1779"/>
                </a:lnTo>
                <a:lnTo>
                  <a:pt x="4141" y="1814"/>
                </a:lnTo>
                <a:lnTo>
                  <a:pt x="4097" y="1848"/>
                </a:lnTo>
                <a:lnTo>
                  <a:pt x="4049" y="1883"/>
                </a:lnTo>
                <a:lnTo>
                  <a:pt x="3998" y="1917"/>
                </a:lnTo>
                <a:lnTo>
                  <a:pt x="3945" y="1949"/>
                </a:lnTo>
                <a:lnTo>
                  <a:pt x="3891" y="1981"/>
                </a:lnTo>
                <a:lnTo>
                  <a:pt x="3832" y="2012"/>
                </a:lnTo>
                <a:lnTo>
                  <a:pt x="3772" y="2042"/>
                </a:lnTo>
                <a:lnTo>
                  <a:pt x="3709" y="2072"/>
                </a:lnTo>
                <a:lnTo>
                  <a:pt x="3642" y="2102"/>
                </a:lnTo>
                <a:lnTo>
                  <a:pt x="3573" y="2131"/>
                </a:lnTo>
                <a:lnTo>
                  <a:pt x="3502" y="2157"/>
                </a:lnTo>
                <a:lnTo>
                  <a:pt x="3428" y="2184"/>
                </a:lnTo>
                <a:lnTo>
                  <a:pt x="3350" y="2210"/>
                </a:lnTo>
                <a:lnTo>
                  <a:pt x="3271" y="2235"/>
                </a:lnTo>
                <a:lnTo>
                  <a:pt x="3189" y="2258"/>
                </a:lnTo>
                <a:lnTo>
                  <a:pt x="1316"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42"/>
          <p:cNvSpPr/>
          <p:nvPr/>
        </p:nvSpPr>
        <p:spPr>
          <a:xfrm>
            <a:off x="1563511" y="1743078"/>
            <a:ext cx="5820834" cy="3584575"/>
          </a:xfrm>
          <a:custGeom>
            <a:avLst/>
            <a:gdLst/>
            <a:ahLst/>
            <a:cxnLst/>
            <a:rect l="l" t="t" r="r" b="b"/>
            <a:pathLst>
              <a:path w="4125" h="2258" extrusionOk="0">
                <a:moveTo>
                  <a:pt x="1204" y="2258"/>
                </a:moveTo>
                <a:lnTo>
                  <a:pt x="1128" y="2235"/>
                </a:lnTo>
                <a:lnTo>
                  <a:pt x="1056" y="2210"/>
                </a:lnTo>
                <a:lnTo>
                  <a:pt x="985" y="2184"/>
                </a:lnTo>
                <a:lnTo>
                  <a:pt x="918" y="2157"/>
                </a:lnTo>
                <a:lnTo>
                  <a:pt x="853" y="2131"/>
                </a:lnTo>
                <a:lnTo>
                  <a:pt x="789" y="2102"/>
                </a:lnTo>
                <a:lnTo>
                  <a:pt x="729" y="2072"/>
                </a:lnTo>
                <a:lnTo>
                  <a:pt x="671" y="2042"/>
                </a:lnTo>
                <a:lnTo>
                  <a:pt x="614" y="2012"/>
                </a:lnTo>
                <a:lnTo>
                  <a:pt x="561" y="1981"/>
                </a:lnTo>
                <a:lnTo>
                  <a:pt x="510" y="1949"/>
                </a:lnTo>
                <a:lnTo>
                  <a:pt x="462" y="1917"/>
                </a:lnTo>
                <a:lnTo>
                  <a:pt x="416" y="1883"/>
                </a:lnTo>
                <a:lnTo>
                  <a:pt x="372" y="1848"/>
                </a:lnTo>
                <a:lnTo>
                  <a:pt x="332" y="1814"/>
                </a:lnTo>
                <a:lnTo>
                  <a:pt x="293" y="1779"/>
                </a:lnTo>
                <a:lnTo>
                  <a:pt x="256" y="1742"/>
                </a:lnTo>
                <a:lnTo>
                  <a:pt x="222" y="1707"/>
                </a:lnTo>
                <a:lnTo>
                  <a:pt x="190" y="1670"/>
                </a:lnTo>
                <a:lnTo>
                  <a:pt x="162" y="1632"/>
                </a:lnTo>
                <a:lnTo>
                  <a:pt x="136" y="1595"/>
                </a:lnTo>
                <a:lnTo>
                  <a:pt x="111" y="1556"/>
                </a:lnTo>
                <a:lnTo>
                  <a:pt x="88" y="1518"/>
                </a:lnTo>
                <a:lnTo>
                  <a:pt x="68" y="1479"/>
                </a:lnTo>
                <a:lnTo>
                  <a:pt x="53" y="1440"/>
                </a:lnTo>
                <a:lnTo>
                  <a:pt x="37" y="1401"/>
                </a:lnTo>
                <a:lnTo>
                  <a:pt x="24" y="1360"/>
                </a:lnTo>
                <a:lnTo>
                  <a:pt x="15" y="1321"/>
                </a:lnTo>
                <a:lnTo>
                  <a:pt x="7" y="1281"/>
                </a:lnTo>
                <a:lnTo>
                  <a:pt x="1" y="1240"/>
                </a:lnTo>
                <a:lnTo>
                  <a:pt x="0" y="1201"/>
                </a:lnTo>
                <a:lnTo>
                  <a:pt x="0" y="1161"/>
                </a:lnTo>
                <a:lnTo>
                  <a:pt x="1" y="1120"/>
                </a:lnTo>
                <a:lnTo>
                  <a:pt x="5" y="1079"/>
                </a:lnTo>
                <a:lnTo>
                  <a:pt x="12" y="1039"/>
                </a:lnTo>
                <a:lnTo>
                  <a:pt x="21" y="998"/>
                </a:lnTo>
                <a:lnTo>
                  <a:pt x="33" y="957"/>
                </a:lnTo>
                <a:lnTo>
                  <a:pt x="46" y="917"/>
                </a:lnTo>
                <a:lnTo>
                  <a:pt x="63" y="878"/>
                </a:lnTo>
                <a:lnTo>
                  <a:pt x="81" y="837"/>
                </a:lnTo>
                <a:lnTo>
                  <a:pt x="102" y="797"/>
                </a:lnTo>
                <a:lnTo>
                  <a:pt x="125" y="758"/>
                </a:lnTo>
                <a:lnTo>
                  <a:pt x="151" y="719"/>
                </a:lnTo>
                <a:lnTo>
                  <a:pt x="180" y="680"/>
                </a:lnTo>
                <a:lnTo>
                  <a:pt x="210" y="641"/>
                </a:lnTo>
                <a:lnTo>
                  <a:pt x="242" y="602"/>
                </a:lnTo>
                <a:lnTo>
                  <a:pt x="277" y="563"/>
                </a:lnTo>
                <a:lnTo>
                  <a:pt x="316" y="526"/>
                </a:lnTo>
                <a:lnTo>
                  <a:pt x="355" y="489"/>
                </a:lnTo>
                <a:lnTo>
                  <a:pt x="397" y="452"/>
                </a:lnTo>
                <a:lnTo>
                  <a:pt x="441" y="415"/>
                </a:lnTo>
                <a:lnTo>
                  <a:pt x="489" y="379"/>
                </a:lnTo>
                <a:lnTo>
                  <a:pt x="538" y="344"/>
                </a:lnTo>
                <a:lnTo>
                  <a:pt x="589" y="309"/>
                </a:lnTo>
                <a:lnTo>
                  <a:pt x="642" y="275"/>
                </a:lnTo>
                <a:lnTo>
                  <a:pt x="699" y="242"/>
                </a:lnTo>
                <a:lnTo>
                  <a:pt x="757" y="208"/>
                </a:lnTo>
                <a:lnTo>
                  <a:pt x="819" y="176"/>
                </a:lnTo>
                <a:lnTo>
                  <a:pt x="883" y="144"/>
                </a:lnTo>
                <a:lnTo>
                  <a:pt x="948" y="114"/>
                </a:lnTo>
                <a:lnTo>
                  <a:pt x="1015" y="84"/>
                </a:lnTo>
                <a:lnTo>
                  <a:pt x="1086" y="54"/>
                </a:lnTo>
                <a:lnTo>
                  <a:pt x="1158" y="26"/>
                </a:lnTo>
                <a:lnTo>
                  <a:pt x="1234" y="0"/>
                </a:lnTo>
                <a:lnTo>
                  <a:pt x="2891" y="0"/>
                </a:lnTo>
                <a:lnTo>
                  <a:pt x="2965" y="26"/>
                </a:lnTo>
                <a:lnTo>
                  <a:pt x="3037" y="54"/>
                </a:lnTo>
                <a:lnTo>
                  <a:pt x="3108" y="84"/>
                </a:lnTo>
                <a:lnTo>
                  <a:pt x="3177" y="114"/>
                </a:lnTo>
                <a:lnTo>
                  <a:pt x="3242" y="144"/>
                </a:lnTo>
                <a:lnTo>
                  <a:pt x="3306" y="176"/>
                </a:lnTo>
                <a:lnTo>
                  <a:pt x="3366" y="208"/>
                </a:lnTo>
                <a:lnTo>
                  <a:pt x="3424" y="242"/>
                </a:lnTo>
                <a:lnTo>
                  <a:pt x="3481" y="275"/>
                </a:lnTo>
                <a:lnTo>
                  <a:pt x="3535" y="309"/>
                </a:lnTo>
                <a:lnTo>
                  <a:pt x="3587" y="344"/>
                </a:lnTo>
                <a:lnTo>
                  <a:pt x="3636" y="379"/>
                </a:lnTo>
                <a:lnTo>
                  <a:pt x="3682" y="415"/>
                </a:lnTo>
                <a:lnTo>
                  <a:pt x="3726" y="452"/>
                </a:lnTo>
                <a:lnTo>
                  <a:pt x="3768" y="489"/>
                </a:lnTo>
                <a:lnTo>
                  <a:pt x="3809" y="526"/>
                </a:lnTo>
                <a:lnTo>
                  <a:pt x="3846" y="563"/>
                </a:lnTo>
                <a:lnTo>
                  <a:pt x="3881" y="602"/>
                </a:lnTo>
                <a:lnTo>
                  <a:pt x="3913" y="641"/>
                </a:lnTo>
                <a:lnTo>
                  <a:pt x="3945" y="680"/>
                </a:lnTo>
                <a:lnTo>
                  <a:pt x="3973" y="719"/>
                </a:lnTo>
                <a:lnTo>
                  <a:pt x="3998" y="758"/>
                </a:lnTo>
                <a:lnTo>
                  <a:pt x="4021" y="797"/>
                </a:lnTo>
                <a:lnTo>
                  <a:pt x="4042" y="837"/>
                </a:lnTo>
                <a:lnTo>
                  <a:pt x="4062" y="878"/>
                </a:lnTo>
                <a:lnTo>
                  <a:pt x="4077" y="917"/>
                </a:lnTo>
                <a:lnTo>
                  <a:pt x="4092" y="957"/>
                </a:lnTo>
                <a:lnTo>
                  <a:pt x="4102" y="998"/>
                </a:lnTo>
                <a:lnTo>
                  <a:pt x="4111" y="1039"/>
                </a:lnTo>
                <a:lnTo>
                  <a:pt x="4118" y="1079"/>
                </a:lnTo>
                <a:lnTo>
                  <a:pt x="4123" y="1120"/>
                </a:lnTo>
                <a:lnTo>
                  <a:pt x="4125" y="1161"/>
                </a:lnTo>
                <a:lnTo>
                  <a:pt x="4123" y="1201"/>
                </a:lnTo>
                <a:lnTo>
                  <a:pt x="4122" y="1240"/>
                </a:lnTo>
                <a:lnTo>
                  <a:pt x="4116" y="1281"/>
                </a:lnTo>
                <a:lnTo>
                  <a:pt x="4109" y="1321"/>
                </a:lnTo>
                <a:lnTo>
                  <a:pt x="4099" y="1360"/>
                </a:lnTo>
                <a:lnTo>
                  <a:pt x="4086" y="1401"/>
                </a:lnTo>
                <a:lnTo>
                  <a:pt x="4072" y="1440"/>
                </a:lnTo>
                <a:lnTo>
                  <a:pt x="4055" y="1479"/>
                </a:lnTo>
                <a:lnTo>
                  <a:pt x="4035" y="1518"/>
                </a:lnTo>
                <a:lnTo>
                  <a:pt x="4012" y="1556"/>
                </a:lnTo>
                <a:lnTo>
                  <a:pt x="3989" y="1595"/>
                </a:lnTo>
                <a:lnTo>
                  <a:pt x="3961" y="1632"/>
                </a:lnTo>
                <a:lnTo>
                  <a:pt x="3933" y="1670"/>
                </a:lnTo>
                <a:lnTo>
                  <a:pt x="3901" y="1707"/>
                </a:lnTo>
                <a:lnTo>
                  <a:pt x="3867" y="1742"/>
                </a:lnTo>
                <a:lnTo>
                  <a:pt x="3830" y="1779"/>
                </a:lnTo>
                <a:lnTo>
                  <a:pt x="3791" y="1814"/>
                </a:lnTo>
                <a:lnTo>
                  <a:pt x="3751" y="1848"/>
                </a:lnTo>
                <a:lnTo>
                  <a:pt x="3707" y="1883"/>
                </a:lnTo>
                <a:lnTo>
                  <a:pt x="3661" y="1917"/>
                </a:lnTo>
                <a:lnTo>
                  <a:pt x="3613" y="1949"/>
                </a:lnTo>
                <a:lnTo>
                  <a:pt x="3562" y="1981"/>
                </a:lnTo>
                <a:lnTo>
                  <a:pt x="3509" y="2012"/>
                </a:lnTo>
                <a:lnTo>
                  <a:pt x="3452" y="2042"/>
                </a:lnTo>
                <a:lnTo>
                  <a:pt x="3394" y="2072"/>
                </a:lnTo>
                <a:lnTo>
                  <a:pt x="3334" y="2102"/>
                </a:lnTo>
                <a:lnTo>
                  <a:pt x="3270" y="2131"/>
                </a:lnTo>
                <a:lnTo>
                  <a:pt x="3205" y="2157"/>
                </a:lnTo>
                <a:lnTo>
                  <a:pt x="3138" y="2184"/>
                </a:lnTo>
                <a:lnTo>
                  <a:pt x="3067" y="2210"/>
                </a:lnTo>
                <a:lnTo>
                  <a:pt x="2995" y="2235"/>
                </a:lnTo>
                <a:lnTo>
                  <a:pt x="2919" y="2258"/>
                </a:lnTo>
                <a:lnTo>
                  <a:pt x="1204"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42"/>
          <p:cNvSpPr/>
          <p:nvPr/>
        </p:nvSpPr>
        <p:spPr>
          <a:xfrm>
            <a:off x="1837267" y="1743078"/>
            <a:ext cx="5270500" cy="3584575"/>
          </a:xfrm>
          <a:custGeom>
            <a:avLst/>
            <a:gdLst/>
            <a:ahLst/>
            <a:cxnLst/>
            <a:rect l="l" t="t" r="r" b="b"/>
            <a:pathLst>
              <a:path w="3735" h="2258" extrusionOk="0">
                <a:moveTo>
                  <a:pt x="1091" y="2258"/>
                </a:moveTo>
                <a:lnTo>
                  <a:pt x="1024" y="2235"/>
                </a:lnTo>
                <a:lnTo>
                  <a:pt x="957" y="2210"/>
                </a:lnTo>
                <a:lnTo>
                  <a:pt x="894" y="2184"/>
                </a:lnTo>
                <a:lnTo>
                  <a:pt x="832" y="2157"/>
                </a:lnTo>
                <a:lnTo>
                  <a:pt x="773" y="2131"/>
                </a:lnTo>
                <a:lnTo>
                  <a:pt x="717" y="2102"/>
                </a:lnTo>
                <a:lnTo>
                  <a:pt x="662" y="2072"/>
                </a:lnTo>
                <a:lnTo>
                  <a:pt x="609" y="2042"/>
                </a:lnTo>
                <a:lnTo>
                  <a:pt x="558" y="2012"/>
                </a:lnTo>
                <a:lnTo>
                  <a:pt x="510" y="1981"/>
                </a:lnTo>
                <a:lnTo>
                  <a:pt x="464" y="1949"/>
                </a:lnTo>
                <a:lnTo>
                  <a:pt x="420" y="1917"/>
                </a:lnTo>
                <a:lnTo>
                  <a:pt x="378" y="1883"/>
                </a:lnTo>
                <a:lnTo>
                  <a:pt x="339" y="1848"/>
                </a:lnTo>
                <a:lnTo>
                  <a:pt x="302" y="1814"/>
                </a:lnTo>
                <a:lnTo>
                  <a:pt x="267" y="1779"/>
                </a:lnTo>
                <a:lnTo>
                  <a:pt x="233" y="1742"/>
                </a:lnTo>
                <a:lnTo>
                  <a:pt x="203" y="1707"/>
                </a:lnTo>
                <a:lnTo>
                  <a:pt x="175" y="1670"/>
                </a:lnTo>
                <a:lnTo>
                  <a:pt x="148" y="1632"/>
                </a:lnTo>
                <a:lnTo>
                  <a:pt x="123" y="1595"/>
                </a:lnTo>
                <a:lnTo>
                  <a:pt x="102" y="1556"/>
                </a:lnTo>
                <a:lnTo>
                  <a:pt x="81" y="1518"/>
                </a:lnTo>
                <a:lnTo>
                  <a:pt x="63" y="1479"/>
                </a:lnTo>
                <a:lnTo>
                  <a:pt x="49" y="1440"/>
                </a:lnTo>
                <a:lnTo>
                  <a:pt x="35" y="1401"/>
                </a:lnTo>
                <a:lnTo>
                  <a:pt x="25" y="1360"/>
                </a:lnTo>
                <a:lnTo>
                  <a:pt x="14" y="1321"/>
                </a:lnTo>
                <a:lnTo>
                  <a:pt x="9" y="1281"/>
                </a:lnTo>
                <a:lnTo>
                  <a:pt x="3" y="1240"/>
                </a:lnTo>
                <a:lnTo>
                  <a:pt x="0" y="1201"/>
                </a:lnTo>
                <a:lnTo>
                  <a:pt x="0" y="1161"/>
                </a:lnTo>
                <a:lnTo>
                  <a:pt x="2" y="1120"/>
                </a:lnTo>
                <a:lnTo>
                  <a:pt x="5" y="1079"/>
                </a:lnTo>
                <a:lnTo>
                  <a:pt x="12" y="1039"/>
                </a:lnTo>
                <a:lnTo>
                  <a:pt x="21" y="998"/>
                </a:lnTo>
                <a:lnTo>
                  <a:pt x="30" y="957"/>
                </a:lnTo>
                <a:lnTo>
                  <a:pt x="44" y="917"/>
                </a:lnTo>
                <a:lnTo>
                  <a:pt x="58" y="878"/>
                </a:lnTo>
                <a:lnTo>
                  <a:pt x="74" y="837"/>
                </a:lnTo>
                <a:lnTo>
                  <a:pt x="93" y="797"/>
                </a:lnTo>
                <a:lnTo>
                  <a:pt x="115" y="758"/>
                </a:lnTo>
                <a:lnTo>
                  <a:pt x="138" y="719"/>
                </a:lnTo>
                <a:lnTo>
                  <a:pt x="164" y="680"/>
                </a:lnTo>
                <a:lnTo>
                  <a:pt x="191" y="641"/>
                </a:lnTo>
                <a:lnTo>
                  <a:pt x="221" y="602"/>
                </a:lnTo>
                <a:lnTo>
                  <a:pt x="252" y="563"/>
                </a:lnTo>
                <a:lnTo>
                  <a:pt x="286" y="526"/>
                </a:lnTo>
                <a:lnTo>
                  <a:pt x="323" y="489"/>
                </a:lnTo>
                <a:lnTo>
                  <a:pt x="360" y="452"/>
                </a:lnTo>
                <a:lnTo>
                  <a:pt x="401" y="415"/>
                </a:lnTo>
                <a:lnTo>
                  <a:pt x="443" y="379"/>
                </a:lnTo>
                <a:lnTo>
                  <a:pt x="487" y="344"/>
                </a:lnTo>
                <a:lnTo>
                  <a:pt x="535" y="309"/>
                </a:lnTo>
                <a:lnTo>
                  <a:pt x="583" y="275"/>
                </a:lnTo>
                <a:lnTo>
                  <a:pt x="634" y="242"/>
                </a:lnTo>
                <a:lnTo>
                  <a:pt x="687" y="208"/>
                </a:lnTo>
                <a:lnTo>
                  <a:pt x="742" y="176"/>
                </a:lnTo>
                <a:lnTo>
                  <a:pt x="800" y="144"/>
                </a:lnTo>
                <a:lnTo>
                  <a:pt x="858" y="114"/>
                </a:lnTo>
                <a:lnTo>
                  <a:pt x="920" y="84"/>
                </a:lnTo>
                <a:lnTo>
                  <a:pt x="984" y="54"/>
                </a:lnTo>
                <a:lnTo>
                  <a:pt x="1049" y="26"/>
                </a:lnTo>
                <a:lnTo>
                  <a:pt x="1118" y="0"/>
                </a:lnTo>
                <a:lnTo>
                  <a:pt x="2617" y="0"/>
                </a:lnTo>
                <a:lnTo>
                  <a:pt x="2686" y="26"/>
                </a:lnTo>
                <a:lnTo>
                  <a:pt x="2751" y="54"/>
                </a:lnTo>
                <a:lnTo>
                  <a:pt x="2815" y="84"/>
                </a:lnTo>
                <a:lnTo>
                  <a:pt x="2877" y="114"/>
                </a:lnTo>
                <a:lnTo>
                  <a:pt x="2935" y="144"/>
                </a:lnTo>
                <a:lnTo>
                  <a:pt x="2993" y="176"/>
                </a:lnTo>
                <a:lnTo>
                  <a:pt x="3048" y="208"/>
                </a:lnTo>
                <a:lnTo>
                  <a:pt x="3101" y="242"/>
                </a:lnTo>
                <a:lnTo>
                  <a:pt x="3152" y="275"/>
                </a:lnTo>
                <a:lnTo>
                  <a:pt x="3200" y="309"/>
                </a:lnTo>
                <a:lnTo>
                  <a:pt x="3248" y="344"/>
                </a:lnTo>
                <a:lnTo>
                  <a:pt x="3292" y="379"/>
                </a:lnTo>
                <a:lnTo>
                  <a:pt x="3334" y="415"/>
                </a:lnTo>
                <a:lnTo>
                  <a:pt x="3375" y="452"/>
                </a:lnTo>
                <a:lnTo>
                  <a:pt x="3412" y="489"/>
                </a:lnTo>
                <a:lnTo>
                  <a:pt x="3449" y="526"/>
                </a:lnTo>
                <a:lnTo>
                  <a:pt x="3483" y="563"/>
                </a:lnTo>
                <a:lnTo>
                  <a:pt x="3514" y="602"/>
                </a:lnTo>
                <a:lnTo>
                  <a:pt x="3544" y="641"/>
                </a:lnTo>
                <a:lnTo>
                  <a:pt x="3571" y="680"/>
                </a:lnTo>
                <a:lnTo>
                  <a:pt x="3597" y="719"/>
                </a:lnTo>
                <a:lnTo>
                  <a:pt x="3620" y="758"/>
                </a:lnTo>
                <a:lnTo>
                  <a:pt x="3642" y="797"/>
                </a:lnTo>
                <a:lnTo>
                  <a:pt x="3661" y="837"/>
                </a:lnTo>
                <a:lnTo>
                  <a:pt x="3677" y="878"/>
                </a:lnTo>
                <a:lnTo>
                  <a:pt x="3691" y="917"/>
                </a:lnTo>
                <a:lnTo>
                  <a:pt x="3705" y="957"/>
                </a:lnTo>
                <a:lnTo>
                  <a:pt x="3714" y="998"/>
                </a:lnTo>
                <a:lnTo>
                  <a:pt x="3723" y="1039"/>
                </a:lnTo>
                <a:lnTo>
                  <a:pt x="3730" y="1079"/>
                </a:lnTo>
                <a:lnTo>
                  <a:pt x="3733" y="1120"/>
                </a:lnTo>
                <a:lnTo>
                  <a:pt x="3735" y="1161"/>
                </a:lnTo>
                <a:lnTo>
                  <a:pt x="3733" y="1201"/>
                </a:lnTo>
                <a:lnTo>
                  <a:pt x="3732" y="1240"/>
                </a:lnTo>
                <a:lnTo>
                  <a:pt x="3726" y="1281"/>
                </a:lnTo>
                <a:lnTo>
                  <a:pt x="3719" y="1321"/>
                </a:lnTo>
                <a:lnTo>
                  <a:pt x="3710" y="1360"/>
                </a:lnTo>
                <a:lnTo>
                  <a:pt x="3700" y="1401"/>
                </a:lnTo>
                <a:lnTo>
                  <a:pt x="3686" y="1440"/>
                </a:lnTo>
                <a:lnTo>
                  <a:pt x="3672" y="1479"/>
                </a:lnTo>
                <a:lnTo>
                  <a:pt x="3654" y="1518"/>
                </a:lnTo>
                <a:lnTo>
                  <a:pt x="3633" y="1556"/>
                </a:lnTo>
                <a:lnTo>
                  <a:pt x="3612" y="1595"/>
                </a:lnTo>
                <a:lnTo>
                  <a:pt x="3587" y="1632"/>
                </a:lnTo>
                <a:lnTo>
                  <a:pt x="3560" y="1670"/>
                </a:lnTo>
                <a:lnTo>
                  <a:pt x="3532" y="1707"/>
                </a:lnTo>
                <a:lnTo>
                  <a:pt x="3502" y="1742"/>
                </a:lnTo>
                <a:lnTo>
                  <a:pt x="3468" y="1779"/>
                </a:lnTo>
                <a:lnTo>
                  <a:pt x="3433" y="1814"/>
                </a:lnTo>
                <a:lnTo>
                  <a:pt x="3396" y="1848"/>
                </a:lnTo>
                <a:lnTo>
                  <a:pt x="3357" y="1883"/>
                </a:lnTo>
                <a:lnTo>
                  <a:pt x="3315" y="1917"/>
                </a:lnTo>
                <a:lnTo>
                  <a:pt x="3271" y="1949"/>
                </a:lnTo>
                <a:lnTo>
                  <a:pt x="3225" y="1981"/>
                </a:lnTo>
                <a:lnTo>
                  <a:pt x="3177" y="2012"/>
                </a:lnTo>
                <a:lnTo>
                  <a:pt x="3126" y="2042"/>
                </a:lnTo>
                <a:lnTo>
                  <a:pt x="3073" y="2072"/>
                </a:lnTo>
                <a:lnTo>
                  <a:pt x="3018" y="2102"/>
                </a:lnTo>
                <a:lnTo>
                  <a:pt x="2962" y="2131"/>
                </a:lnTo>
                <a:lnTo>
                  <a:pt x="2903" y="2157"/>
                </a:lnTo>
                <a:lnTo>
                  <a:pt x="2841" y="2184"/>
                </a:lnTo>
                <a:lnTo>
                  <a:pt x="2778" y="2210"/>
                </a:lnTo>
                <a:lnTo>
                  <a:pt x="2711" y="2235"/>
                </a:lnTo>
                <a:lnTo>
                  <a:pt x="2644" y="2258"/>
                </a:lnTo>
                <a:lnTo>
                  <a:pt x="1091"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42"/>
          <p:cNvSpPr/>
          <p:nvPr/>
        </p:nvSpPr>
        <p:spPr>
          <a:xfrm>
            <a:off x="2156178" y="1743078"/>
            <a:ext cx="4632678" cy="3584575"/>
          </a:xfrm>
          <a:custGeom>
            <a:avLst/>
            <a:gdLst/>
            <a:ahLst/>
            <a:cxnLst/>
            <a:rect l="l" t="t" r="r" b="b"/>
            <a:pathLst>
              <a:path w="3283" h="2258" extrusionOk="0">
                <a:moveTo>
                  <a:pt x="959" y="2258"/>
                </a:moveTo>
                <a:lnTo>
                  <a:pt x="899" y="2235"/>
                </a:lnTo>
                <a:lnTo>
                  <a:pt x="841" y="2210"/>
                </a:lnTo>
                <a:lnTo>
                  <a:pt x="786" y="2184"/>
                </a:lnTo>
                <a:lnTo>
                  <a:pt x="731" y="2157"/>
                </a:lnTo>
                <a:lnTo>
                  <a:pt x="678" y="2131"/>
                </a:lnTo>
                <a:lnTo>
                  <a:pt x="629" y="2102"/>
                </a:lnTo>
                <a:lnTo>
                  <a:pt x="581" y="2072"/>
                </a:lnTo>
                <a:lnTo>
                  <a:pt x="535" y="2042"/>
                </a:lnTo>
                <a:lnTo>
                  <a:pt x="489" y="2012"/>
                </a:lnTo>
                <a:lnTo>
                  <a:pt x="447" y="1981"/>
                </a:lnTo>
                <a:lnTo>
                  <a:pt x="406" y="1949"/>
                </a:lnTo>
                <a:lnTo>
                  <a:pt x="369" y="1917"/>
                </a:lnTo>
                <a:lnTo>
                  <a:pt x="332" y="1883"/>
                </a:lnTo>
                <a:lnTo>
                  <a:pt x="297" y="1848"/>
                </a:lnTo>
                <a:lnTo>
                  <a:pt x="265" y="1814"/>
                </a:lnTo>
                <a:lnTo>
                  <a:pt x="233" y="1779"/>
                </a:lnTo>
                <a:lnTo>
                  <a:pt x="205" y="1742"/>
                </a:lnTo>
                <a:lnTo>
                  <a:pt x="178" y="1707"/>
                </a:lnTo>
                <a:lnTo>
                  <a:pt x="152" y="1670"/>
                </a:lnTo>
                <a:lnTo>
                  <a:pt x="129" y="1632"/>
                </a:lnTo>
                <a:lnTo>
                  <a:pt x="108" y="1595"/>
                </a:lnTo>
                <a:lnTo>
                  <a:pt x="88" y="1556"/>
                </a:lnTo>
                <a:lnTo>
                  <a:pt x="71" y="1518"/>
                </a:lnTo>
                <a:lnTo>
                  <a:pt x="55" y="1479"/>
                </a:lnTo>
                <a:lnTo>
                  <a:pt x="42" y="1440"/>
                </a:lnTo>
                <a:lnTo>
                  <a:pt x="30" y="1401"/>
                </a:lnTo>
                <a:lnTo>
                  <a:pt x="21" y="1360"/>
                </a:lnTo>
                <a:lnTo>
                  <a:pt x="12" y="1321"/>
                </a:lnTo>
                <a:lnTo>
                  <a:pt x="7" y="1281"/>
                </a:lnTo>
                <a:lnTo>
                  <a:pt x="2" y="1240"/>
                </a:lnTo>
                <a:lnTo>
                  <a:pt x="0" y="1201"/>
                </a:lnTo>
                <a:lnTo>
                  <a:pt x="0" y="1161"/>
                </a:lnTo>
                <a:lnTo>
                  <a:pt x="2" y="1120"/>
                </a:lnTo>
                <a:lnTo>
                  <a:pt x="5" y="1079"/>
                </a:lnTo>
                <a:lnTo>
                  <a:pt x="11" y="1039"/>
                </a:lnTo>
                <a:lnTo>
                  <a:pt x="18" y="998"/>
                </a:lnTo>
                <a:lnTo>
                  <a:pt x="26" y="957"/>
                </a:lnTo>
                <a:lnTo>
                  <a:pt x="37" y="917"/>
                </a:lnTo>
                <a:lnTo>
                  <a:pt x="51" y="878"/>
                </a:lnTo>
                <a:lnTo>
                  <a:pt x="65" y="837"/>
                </a:lnTo>
                <a:lnTo>
                  <a:pt x="81" y="797"/>
                </a:lnTo>
                <a:lnTo>
                  <a:pt x="101" y="758"/>
                </a:lnTo>
                <a:lnTo>
                  <a:pt x="120" y="719"/>
                </a:lnTo>
                <a:lnTo>
                  <a:pt x="143" y="680"/>
                </a:lnTo>
                <a:lnTo>
                  <a:pt x="168" y="641"/>
                </a:lnTo>
                <a:lnTo>
                  <a:pt x="194" y="602"/>
                </a:lnTo>
                <a:lnTo>
                  <a:pt x="221" y="563"/>
                </a:lnTo>
                <a:lnTo>
                  <a:pt x="251" y="526"/>
                </a:lnTo>
                <a:lnTo>
                  <a:pt x="282" y="489"/>
                </a:lnTo>
                <a:lnTo>
                  <a:pt x="316" y="452"/>
                </a:lnTo>
                <a:lnTo>
                  <a:pt x="351" y="415"/>
                </a:lnTo>
                <a:lnTo>
                  <a:pt x="388" y="379"/>
                </a:lnTo>
                <a:lnTo>
                  <a:pt x="429" y="344"/>
                </a:lnTo>
                <a:lnTo>
                  <a:pt x="470" y="309"/>
                </a:lnTo>
                <a:lnTo>
                  <a:pt x="512" y="275"/>
                </a:lnTo>
                <a:lnTo>
                  <a:pt x="556" y="242"/>
                </a:lnTo>
                <a:lnTo>
                  <a:pt x="604" y="208"/>
                </a:lnTo>
                <a:lnTo>
                  <a:pt x="652" y="176"/>
                </a:lnTo>
                <a:lnTo>
                  <a:pt x="703" y="144"/>
                </a:lnTo>
                <a:lnTo>
                  <a:pt x="754" y="114"/>
                </a:lnTo>
                <a:lnTo>
                  <a:pt x="809" y="84"/>
                </a:lnTo>
                <a:lnTo>
                  <a:pt x="865" y="54"/>
                </a:lnTo>
                <a:lnTo>
                  <a:pt x="922" y="26"/>
                </a:lnTo>
                <a:lnTo>
                  <a:pt x="982" y="0"/>
                </a:lnTo>
                <a:lnTo>
                  <a:pt x="2301" y="0"/>
                </a:lnTo>
                <a:lnTo>
                  <a:pt x="2361" y="26"/>
                </a:lnTo>
                <a:lnTo>
                  <a:pt x="2418" y="54"/>
                </a:lnTo>
                <a:lnTo>
                  <a:pt x="2474" y="84"/>
                </a:lnTo>
                <a:lnTo>
                  <a:pt x="2529" y="114"/>
                </a:lnTo>
                <a:lnTo>
                  <a:pt x="2580" y="144"/>
                </a:lnTo>
                <a:lnTo>
                  <a:pt x="2631" y="176"/>
                </a:lnTo>
                <a:lnTo>
                  <a:pt x="2679" y="208"/>
                </a:lnTo>
                <a:lnTo>
                  <a:pt x="2727" y="242"/>
                </a:lnTo>
                <a:lnTo>
                  <a:pt x="2771" y="275"/>
                </a:lnTo>
                <a:lnTo>
                  <a:pt x="2813" y="309"/>
                </a:lnTo>
                <a:lnTo>
                  <a:pt x="2856" y="344"/>
                </a:lnTo>
                <a:lnTo>
                  <a:pt x="2895" y="379"/>
                </a:lnTo>
                <a:lnTo>
                  <a:pt x="2932" y="415"/>
                </a:lnTo>
                <a:lnTo>
                  <a:pt x="2967" y="452"/>
                </a:lnTo>
                <a:lnTo>
                  <a:pt x="3001" y="489"/>
                </a:lnTo>
                <a:lnTo>
                  <a:pt x="3032" y="526"/>
                </a:lnTo>
                <a:lnTo>
                  <a:pt x="3062" y="563"/>
                </a:lnTo>
                <a:lnTo>
                  <a:pt x="3091" y="602"/>
                </a:lnTo>
                <a:lnTo>
                  <a:pt x="3115" y="641"/>
                </a:lnTo>
                <a:lnTo>
                  <a:pt x="3140" y="680"/>
                </a:lnTo>
                <a:lnTo>
                  <a:pt x="3163" y="719"/>
                </a:lnTo>
                <a:lnTo>
                  <a:pt x="3182" y="758"/>
                </a:lnTo>
                <a:lnTo>
                  <a:pt x="3202" y="797"/>
                </a:lnTo>
                <a:lnTo>
                  <a:pt x="3218" y="837"/>
                </a:lnTo>
                <a:lnTo>
                  <a:pt x="3234" y="878"/>
                </a:lnTo>
                <a:lnTo>
                  <a:pt x="3246" y="917"/>
                </a:lnTo>
                <a:lnTo>
                  <a:pt x="3257" y="957"/>
                </a:lnTo>
                <a:lnTo>
                  <a:pt x="3265" y="998"/>
                </a:lnTo>
                <a:lnTo>
                  <a:pt x="3272" y="1039"/>
                </a:lnTo>
                <a:lnTo>
                  <a:pt x="3278" y="1079"/>
                </a:lnTo>
                <a:lnTo>
                  <a:pt x="3281" y="1120"/>
                </a:lnTo>
                <a:lnTo>
                  <a:pt x="3283" y="1161"/>
                </a:lnTo>
                <a:lnTo>
                  <a:pt x="3283" y="1201"/>
                </a:lnTo>
                <a:lnTo>
                  <a:pt x="3281" y="1240"/>
                </a:lnTo>
                <a:lnTo>
                  <a:pt x="3278" y="1281"/>
                </a:lnTo>
                <a:lnTo>
                  <a:pt x="3271" y="1321"/>
                </a:lnTo>
                <a:lnTo>
                  <a:pt x="3264" y="1360"/>
                </a:lnTo>
                <a:lnTo>
                  <a:pt x="3253" y="1401"/>
                </a:lnTo>
                <a:lnTo>
                  <a:pt x="3241" y="1440"/>
                </a:lnTo>
                <a:lnTo>
                  <a:pt x="3228" y="1479"/>
                </a:lnTo>
                <a:lnTo>
                  <a:pt x="3212" y="1518"/>
                </a:lnTo>
                <a:lnTo>
                  <a:pt x="3195" y="1556"/>
                </a:lnTo>
                <a:lnTo>
                  <a:pt x="3175" y="1595"/>
                </a:lnTo>
                <a:lnTo>
                  <a:pt x="3154" y="1632"/>
                </a:lnTo>
                <a:lnTo>
                  <a:pt x="3131" y="1670"/>
                </a:lnTo>
                <a:lnTo>
                  <a:pt x="3106" y="1707"/>
                </a:lnTo>
                <a:lnTo>
                  <a:pt x="3078" y="1742"/>
                </a:lnTo>
                <a:lnTo>
                  <a:pt x="3050" y="1779"/>
                </a:lnTo>
                <a:lnTo>
                  <a:pt x="3018" y="1814"/>
                </a:lnTo>
                <a:lnTo>
                  <a:pt x="2986" y="1848"/>
                </a:lnTo>
                <a:lnTo>
                  <a:pt x="2951" y="1883"/>
                </a:lnTo>
                <a:lnTo>
                  <a:pt x="2914" y="1917"/>
                </a:lnTo>
                <a:lnTo>
                  <a:pt x="2877" y="1949"/>
                </a:lnTo>
                <a:lnTo>
                  <a:pt x="2836" y="1981"/>
                </a:lnTo>
                <a:lnTo>
                  <a:pt x="2794" y="2012"/>
                </a:lnTo>
                <a:lnTo>
                  <a:pt x="2748" y="2042"/>
                </a:lnTo>
                <a:lnTo>
                  <a:pt x="2702" y="2072"/>
                </a:lnTo>
                <a:lnTo>
                  <a:pt x="2654" y="2102"/>
                </a:lnTo>
                <a:lnTo>
                  <a:pt x="2605" y="2131"/>
                </a:lnTo>
                <a:lnTo>
                  <a:pt x="2552" y="2157"/>
                </a:lnTo>
                <a:lnTo>
                  <a:pt x="2497" y="2184"/>
                </a:lnTo>
                <a:lnTo>
                  <a:pt x="2442" y="2210"/>
                </a:lnTo>
                <a:lnTo>
                  <a:pt x="2384" y="2235"/>
                </a:lnTo>
                <a:lnTo>
                  <a:pt x="2324" y="2258"/>
                </a:lnTo>
                <a:lnTo>
                  <a:pt x="959"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42"/>
          <p:cNvSpPr/>
          <p:nvPr/>
        </p:nvSpPr>
        <p:spPr>
          <a:xfrm>
            <a:off x="2569634" y="1743078"/>
            <a:ext cx="3805766" cy="3584575"/>
          </a:xfrm>
          <a:custGeom>
            <a:avLst/>
            <a:gdLst/>
            <a:ahLst/>
            <a:cxnLst/>
            <a:rect l="l" t="t" r="r" b="b"/>
            <a:pathLst>
              <a:path w="2697" h="2258" extrusionOk="0">
                <a:moveTo>
                  <a:pt x="788" y="2258"/>
                </a:moveTo>
                <a:lnTo>
                  <a:pt x="738" y="2235"/>
                </a:lnTo>
                <a:lnTo>
                  <a:pt x="691" y="2210"/>
                </a:lnTo>
                <a:lnTo>
                  <a:pt x="645" y="2184"/>
                </a:lnTo>
                <a:lnTo>
                  <a:pt x="601" y="2157"/>
                </a:lnTo>
                <a:lnTo>
                  <a:pt x="558" y="2131"/>
                </a:lnTo>
                <a:lnTo>
                  <a:pt x="518" y="2102"/>
                </a:lnTo>
                <a:lnTo>
                  <a:pt x="477" y="2072"/>
                </a:lnTo>
                <a:lnTo>
                  <a:pt x="440" y="2042"/>
                </a:lnTo>
                <a:lnTo>
                  <a:pt x="403" y="2012"/>
                </a:lnTo>
                <a:lnTo>
                  <a:pt x="367" y="1981"/>
                </a:lnTo>
                <a:lnTo>
                  <a:pt x="334" y="1949"/>
                </a:lnTo>
                <a:lnTo>
                  <a:pt x="302" y="1917"/>
                </a:lnTo>
                <a:lnTo>
                  <a:pt x="272" y="1883"/>
                </a:lnTo>
                <a:lnTo>
                  <a:pt x="244" y="1848"/>
                </a:lnTo>
                <a:lnTo>
                  <a:pt x="217" y="1814"/>
                </a:lnTo>
                <a:lnTo>
                  <a:pt x="193" y="1779"/>
                </a:lnTo>
                <a:lnTo>
                  <a:pt x="168" y="1742"/>
                </a:lnTo>
                <a:lnTo>
                  <a:pt x="147" y="1707"/>
                </a:lnTo>
                <a:lnTo>
                  <a:pt x="125" y="1670"/>
                </a:lnTo>
                <a:lnTo>
                  <a:pt x="106" y="1632"/>
                </a:lnTo>
                <a:lnTo>
                  <a:pt x="88" y="1595"/>
                </a:lnTo>
                <a:lnTo>
                  <a:pt x="73" y="1556"/>
                </a:lnTo>
                <a:lnTo>
                  <a:pt x="58" y="1518"/>
                </a:lnTo>
                <a:lnTo>
                  <a:pt x="46" y="1479"/>
                </a:lnTo>
                <a:lnTo>
                  <a:pt x="35" y="1440"/>
                </a:lnTo>
                <a:lnTo>
                  <a:pt x="25" y="1401"/>
                </a:lnTo>
                <a:lnTo>
                  <a:pt x="18" y="1360"/>
                </a:lnTo>
                <a:lnTo>
                  <a:pt x="11" y="1321"/>
                </a:lnTo>
                <a:lnTo>
                  <a:pt x="5" y="1281"/>
                </a:lnTo>
                <a:lnTo>
                  <a:pt x="2" y="1240"/>
                </a:lnTo>
                <a:lnTo>
                  <a:pt x="0" y="1201"/>
                </a:lnTo>
                <a:lnTo>
                  <a:pt x="0" y="1161"/>
                </a:lnTo>
                <a:lnTo>
                  <a:pt x="2" y="1120"/>
                </a:lnTo>
                <a:lnTo>
                  <a:pt x="4" y="1079"/>
                </a:lnTo>
                <a:lnTo>
                  <a:pt x="9" y="1039"/>
                </a:lnTo>
                <a:lnTo>
                  <a:pt x="14" y="998"/>
                </a:lnTo>
                <a:lnTo>
                  <a:pt x="21" y="957"/>
                </a:lnTo>
                <a:lnTo>
                  <a:pt x="32" y="917"/>
                </a:lnTo>
                <a:lnTo>
                  <a:pt x="42" y="878"/>
                </a:lnTo>
                <a:lnTo>
                  <a:pt x="53" y="837"/>
                </a:lnTo>
                <a:lnTo>
                  <a:pt x="67" y="797"/>
                </a:lnTo>
                <a:lnTo>
                  <a:pt x="83" y="758"/>
                </a:lnTo>
                <a:lnTo>
                  <a:pt x="99" y="719"/>
                </a:lnTo>
                <a:lnTo>
                  <a:pt x="118" y="680"/>
                </a:lnTo>
                <a:lnTo>
                  <a:pt x="138" y="641"/>
                </a:lnTo>
                <a:lnTo>
                  <a:pt x="159" y="602"/>
                </a:lnTo>
                <a:lnTo>
                  <a:pt x="182" y="563"/>
                </a:lnTo>
                <a:lnTo>
                  <a:pt x="207" y="526"/>
                </a:lnTo>
                <a:lnTo>
                  <a:pt x="233" y="489"/>
                </a:lnTo>
                <a:lnTo>
                  <a:pt x="260" y="452"/>
                </a:lnTo>
                <a:lnTo>
                  <a:pt x="290" y="415"/>
                </a:lnTo>
                <a:lnTo>
                  <a:pt x="320" y="379"/>
                </a:lnTo>
                <a:lnTo>
                  <a:pt x="352" y="344"/>
                </a:lnTo>
                <a:lnTo>
                  <a:pt x="385" y="309"/>
                </a:lnTo>
                <a:lnTo>
                  <a:pt x="420" y="275"/>
                </a:lnTo>
                <a:lnTo>
                  <a:pt x="458" y="242"/>
                </a:lnTo>
                <a:lnTo>
                  <a:pt x="496" y="208"/>
                </a:lnTo>
                <a:lnTo>
                  <a:pt x="535" y="176"/>
                </a:lnTo>
                <a:lnTo>
                  <a:pt x="578" y="144"/>
                </a:lnTo>
                <a:lnTo>
                  <a:pt x="620" y="114"/>
                </a:lnTo>
                <a:lnTo>
                  <a:pt x="664" y="84"/>
                </a:lnTo>
                <a:lnTo>
                  <a:pt x="710" y="54"/>
                </a:lnTo>
                <a:lnTo>
                  <a:pt x="758" y="26"/>
                </a:lnTo>
                <a:lnTo>
                  <a:pt x="807" y="0"/>
                </a:lnTo>
                <a:lnTo>
                  <a:pt x="1892" y="0"/>
                </a:lnTo>
                <a:lnTo>
                  <a:pt x="1939" y="26"/>
                </a:lnTo>
                <a:lnTo>
                  <a:pt x="1987" y="54"/>
                </a:lnTo>
                <a:lnTo>
                  <a:pt x="2033" y="84"/>
                </a:lnTo>
                <a:lnTo>
                  <a:pt x="2077" y="114"/>
                </a:lnTo>
                <a:lnTo>
                  <a:pt x="2121" y="144"/>
                </a:lnTo>
                <a:lnTo>
                  <a:pt x="2162" y="176"/>
                </a:lnTo>
                <a:lnTo>
                  <a:pt x="2202" y="208"/>
                </a:lnTo>
                <a:lnTo>
                  <a:pt x="2239" y="242"/>
                </a:lnTo>
                <a:lnTo>
                  <a:pt x="2277" y="275"/>
                </a:lnTo>
                <a:lnTo>
                  <a:pt x="2312" y="309"/>
                </a:lnTo>
                <a:lnTo>
                  <a:pt x="2345" y="344"/>
                </a:lnTo>
                <a:lnTo>
                  <a:pt x="2377" y="379"/>
                </a:lnTo>
                <a:lnTo>
                  <a:pt x="2409" y="415"/>
                </a:lnTo>
                <a:lnTo>
                  <a:pt x="2437" y="452"/>
                </a:lnTo>
                <a:lnTo>
                  <a:pt x="2466" y="489"/>
                </a:lnTo>
                <a:lnTo>
                  <a:pt x="2492" y="526"/>
                </a:lnTo>
                <a:lnTo>
                  <a:pt x="2515" y="563"/>
                </a:lnTo>
                <a:lnTo>
                  <a:pt x="2538" y="602"/>
                </a:lnTo>
                <a:lnTo>
                  <a:pt x="2561" y="641"/>
                </a:lnTo>
                <a:lnTo>
                  <a:pt x="2580" y="680"/>
                </a:lnTo>
                <a:lnTo>
                  <a:pt x="2598" y="719"/>
                </a:lnTo>
                <a:lnTo>
                  <a:pt x="2616" y="758"/>
                </a:lnTo>
                <a:lnTo>
                  <a:pt x="2630" y="797"/>
                </a:lnTo>
                <a:lnTo>
                  <a:pt x="2644" y="837"/>
                </a:lnTo>
                <a:lnTo>
                  <a:pt x="2656" y="878"/>
                </a:lnTo>
                <a:lnTo>
                  <a:pt x="2667" y="917"/>
                </a:lnTo>
                <a:lnTo>
                  <a:pt x="2676" y="957"/>
                </a:lnTo>
                <a:lnTo>
                  <a:pt x="2683" y="998"/>
                </a:lnTo>
                <a:lnTo>
                  <a:pt x="2690" y="1039"/>
                </a:lnTo>
                <a:lnTo>
                  <a:pt x="2693" y="1079"/>
                </a:lnTo>
                <a:lnTo>
                  <a:pt x="2697" y="1120"/>
                </a:lnTo>
                <a:lnTo>
                  <a:pt x="2697" y="1161"/>
                </a:lnTo>
                <a:lnTo>
                  <a:pt x="2697" y="1201"/>
                </a:lnTo>
                <a:lnTo>
                  <a:pt x="2695" y="1240"/>
                </a:lnTo>
                <a:lnTo>
                  <a:pt x="2692" y="1281"/>
                </a:lnTo>
                <a:lnTo>
                  <a:pt x="2686" y="1321"/>
                </a:lnTo>
                <a:lnTo>
                  <a:pt x="2681" y="1360"/>
                </a:lnTo>
                <a:lnTo>
                  <a:pt x="2672" y="1401"/>
                </a:lnTo>
                <a:lnTo>
                  <a:pt x="2663" y="1440"/>
                </a:lnTo>
                <a:lnTo>
                  <a:pt x="2651" y="1479"/>
                </a:lnTo>
                <a:lnTo>
                  <a:pt x="2639" y="1518"/>
                </a:lnTo>
                <a:lnTo>
                  <a:pt x="2624" y="1556"/>
                </a:lnTo>
                <a:lnTo>
                  <a:pt x="2609" y="1595"/>
                </a:lnTo>
                <a:lnTo>
                  <a:pt x="2591" y="1632"/>
                </a:lnTo>
                <a:lnTo>
                  <a:pt x="2572" y="1670"/>
                </a:lnTo>
                <a:lnTo>
                  <a:pt x="2550" y="1707"/>
                </a:lnTo>
                <a:lnTo>
                  <a:pt x="2529" y="1742"/>
                </a:lnTo>
                <a:lnTo>
                  <a:pt x="2504" y="1779"/>
                </a:lnTo>
                <a:lnTo>
                  <a:pt x="2480" y="1814"/>
                </a:lnTo>
                <a:lnTo>
                  <a:pt x="2453" y="1848"/>
                </a:lnTo>
                <a:lnTo>
                  <a:pt x="2425" y="1883"/>
                </a:lnTo>
                <a:lnTo>
                  <a:pt x="2395" y="1917"/>
                </a:lnTo>
                <a:lnTo>
                  <a:pt x="2363" y="1949"/>
                </a:lnTo>
                <a:lnTo>
                  <a:pt x="2330" y="1981"/>
                </a:lnTo>
                <a:lnTo>
                  <a:pt x="2294" y="2012"/>
                </a:lnTo>
                <a:lnTo>
                  <a:pt x="2257" y="2042"/>
                </a:lnTo>
                <a:lnTo>
                  <a:pt x="2220" y="2072"/>
                </a:lnTo>
                <a:lnTo>
                  <a:pt x="2179" y="2102"/>
                </a:lnTo>
                <a:lnTo>
                  <a:pt x="2139" y="2131"/>
                </a:lnTo>
                <a:lnTo>
                  <a:pt x="2096" y="2157"/>
                </a:lnTo>
                <a:lnTo>
                  <a:pt x="2052" y="2184"/>
                </a:lnTo>
                <a:lnTo>
                  <a:pt x="2006" y="2210"/>
                </a:lnTo>
                <a:lnTo>
                  <a:pt x="1959" y="2235"/>
                </a:lnTo>
                <a:lnTo>
                  <a:pt x="1909" y="2258"/>
                </a:lnTo>
                <a:lnTo>
                  <a:pt x="788"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42"/>
          <p:cNvSpPr/>
          <p:nvPr/>
        </p:nvSpPr>
        <p:spPr>
          <a:xfrm>
            <a:off x="3112911" y="1743078"/>
            <a:ext cx="2719212" cy="3584575"/>
          </a:xfrm>
          <a:custGeom>
            <a:avLst/>
            <a:gdLst/>
            <a:ahLst/>
            <a:cxnLst/>
            <a:rect l="l" t="t" r="r" b="b"/>
            <a:pathLst>
              <a:path w="1927" h="2258" extrusionOk="0">
                <a:moveTo>
                  <a:pt x="563" y="2258"/>
                </a:moveTo>
                <a:lnTo>
                  <a:pt x="528" y="2235"/>
                </a:lnTo>
                <a:lnTo>
                  <a:pt x="495" y="2210"/>
                </a:lnTo>
                <a:lnTo>
                  <a:pt x="461" y="2184"/>
                </a:lnTo>
                <a:lnTo>
                  <a:pt x="429" y="2157"/>
                </a:lnTo>
                <a:lnTo>
                  <a:pt x="399" y="2131"/>
                </a:lnTo>
                <a:lnTo>
                  <a:pt x="369" y="2102"/>
                </a:lnTo>
                <a:lnTo>
                  <a:pt x="341" y="2072"/>
                </a:lnTo>
                <a:lnTo>
                  <a:pt x="314" y="2042"/>
                </a:lnTo>
                <a:lnTo>
                  <a:pt x="288" y="2012"/>
                </a:lnTo>
                <a:lnTo>
                  <a:pt x="263" y="1981"/>
                </a:lnTo>
                <a:lnTo>
                  <a:pt x="239" y="1949"/>
                </a:lnTo>
                <a:lnTo>
                  <a:pt x="217" y="1917"/>
                </a:lnTo>
                <a:lnTo>
                  <a:pt x="194" y="1883"/>
                </a:lnTo>
                <a:lnTo>
                  <a:pt x="175" y="1848"/>
                </a:lnTo>
                <a:lnTo>
                  <a:pt x="156" y="1814"/>
                </a:lnTo>
                <a:lnTo>
                  <a:pt x="138" y="1779"/>
                </a:lnTo>
                <a:lnTo>
                  <a:pt x="120" y="1742"/>
                </a:lnTo>
                <a:lnTo>
                  <a:pt x="104" y="1707"/>
                </a:lnTo>
                <a:lnTo>
                  <a:pt x="90" y="1670"/>
                </a:lnTo>
                <a:lnTo>
                  <a:pt x="76" y="1632"/>
                </a:lnTo>
                <a:lnTo>
                  <a:pt x="64" y="1595"/>
                </a:lnTo>
                <a:lnTo>
                  <a:pt x="51" y="1556"/>
                </a:lnTo>
                <a:lnTo>
                  <a:pt x="42" y="1518"/>
                </a:lnTo>
                <a:lnTo>
                  <a:pt x="32" y="1479"/>
                </a:lnTo>
                <a:lnTo>
                  <a:pt x="25" y="1440"/>
                </a:lnTo>
                <a:lnTo>
                  <a:pt x="18" y="1401"/>
                </a:lnTo>
                <a:lnTo>
                  <a:pt x="12" y="1360"/>
                </a:lnTo>
                <a:lnTo>
                  <a:pt x="7" y="1321"/>
                </a:lnTo>
                <a:lnTo>
                  <a:pt x="4" y="1281"/>
                </a:lnTo>
                <a:lnTo>
                  <a:pt x="2" y="1240"/>
                </a:lnTo>
                <a:lnTo>
                  <a:pt x="0" y="1201"/>
                </a:lnTo>
                <a:lnTo>
                  <a:pt x="0" y="1161"/>
                </a:lnTo>
                <a:lnTo>
                  <a:pt x="0" y="1120"/>
                </a:lnTo>
                <a:lnTo>
                  <a:pt x="4" y="1079"/>
                </a:lnTo>
                <a:lnTo>
                  <a:pt x="5" y="1039"/>
                </a:lnTo>
                <a:lnTo>
                  <a:pt x="11" y="998"/>
                </a:lnTo>
                <a:lnTo>
                  <a:pt x="16" y="957"/>
                </a:lnTo>
                <a:lnTo>
                  <a:pt x="21" y="917"/>
                </a:lnTo>
                <a:lnTo>
                  <a:pt x="30" y="878"/>
                </a:lnTo>
                <a:lnTo>
                  <a:pt x="39" y="837"/>
                </a:lnTo>
                <a:lnTo>
                  <a:pt x="48" y="797"/>
                </a:lnTo>
                <a:lnTo>
                  <a:pt x="58" y="758"/>
                </a:lnTo>
                <a:lnTo>
                  <a:pt x="71" y="719"/>
                </a:lnTo>
                <a:lnTo>
                  <a:pt x="85" y="680"/>
                </a:lnTo>
                <a:lnTo>
                  <a:pt x="99" y="641"/>
                </a:lnTo>
                <a:lnTo>
                  <a:pt x="113" y="602"/>
                </a:lnTo>
                <a:lnTo>
                  <a:pt x="131" y="563"/>
                </a:lnTo>
                <a:lnTo>
                  <a:pt x="147" y="526"/>
                </a:lnTo>
                <a:lnTo>
                  <a:pt x="166" y="489"/>
                </a:lnTo>
                <a:lnTo>
                  <a:pt x="186" y="452"/>
                </a:lnTo>
                <a:lnTo>
                  <a:pt x="207" y="415"/>
                </a:lnTo>
                <a:lnTo>
                  <a:pt x="228" y="379"/>
                </a:lnTo>
                <a:lnTo>
                  <a:pt x="251" y="344"/>
                </a:lnTo>
                <a:lnTo>
                  <a:pt x="276" y="309"/>
                </a:lnTo>
                <a:lnTo>
                  <a:pt x="300" y="275"/>
                </a:lnTo>
                <a:lnTo>
                  <a:pt x="327" y="242"/>
                </a:lnTo>
                <a:lnTo>
                  <a:pt x="355" y="208"/>
                </a:lnTo>
                <a:lnTo>
                  <a:pt x="383" y="176"/>
                </a:lnTo>
                <a:lnTo>
                  <a:pt x="413" y="144"/>
                </a:lnTo>
                <a:lnTo>
                  <a:pt x="443" y="114"/>
                </a:lnTo>
                <a:lnTo>
                  <a:pt x="475" y="84"/>
                </a:lnTo>
                <a:lnTo>
                  <a:pt x="509" y="54"/>
                </a:lnTo>
                <a:lnTo>
                  <a:pt x="542" y="26"/>
                </a:lnTo>
                <a:lnTo>
                  <a:pt x="578" y="0"/>
                </a:lnTo>
                <a:lnTo>
                  <a:pt x="1351" y="0"/>
                </a:lnTo>
                <a:lnTo>
                  <a:pt x="1386" y="26"/>
                </a:lnTo>
                <a:lnTo>
                  <a:pt x="1420" y="54"/>
                </a:lnTo>
                <a:lnTo>
                  <a:pt x="1452" y="84"/>
                </a:lnTo>
                <a:lnTo>
                  <a:pt x="1484" y="114"/>
                </a:lnTo>
                <a:lnTo>
                  <a:pt x="1515" y="144"/>
                </a:lnTo>
                <a:lnTo>
                  <a:pt x="1544" y="176"/>
                </a:lnTo>
                <a:lnTo>
                  <a:pt x="1574" y="208"/>
                </a:lnTo>
                <a:lnTo>
                  <a:pt x="1600" y="242"/>
                </a:lnTo>
                <a:lnTo>
                  <a:pt x="1627" y="275"/>
                </a:lnTo>
                <a:lnTo>
                  <a:pt x="1651" y="309"/>
                </a:lnTo>
                <a:lnTo>
                  <a:pt x="1676" y="344"/>
                </a:lnTo>
                <a:lnTo>
                  <a:pt x="1699" y="379"/>
                </a:lnTo>
                <a:lnTo>
                  <a:pt x="1720" y="415"/>
                </a:lnTo>
                <a:lnTo>
                  <a:pt x="1741" y="452"/>
                </a:lnTo>
                <a:lnTo>
                  <a:pt x="1761" y="489"/>
                </a:lnTo>
                <a:lnTo>
                  <a:pt x="1780" y="526"/>
                </a:lnTo>
                <a:lnTo>
                  <a:pt x="1798" y="563"/>
                </a:lnTo>
                <a:lnTo>
                  <a:pt x="1814" y="602"/>
                </a:lnTo>
                <a:lnTo>
                  <a:pt x="1830" y="641"/>
                </a:lnTo>
                <a:lnTo>
                  <a:pt x="1844" y="680"/>
                </a:lnTo>
                <a:lnTo>
                  <a:pt x="1856" y="719"/>
                </a:lnTo>
                <a:lnTo>
                  <a:pt x="1869" y="758"/>
                </a:lnTo>
                <a:lnTo>
                  <a:pt x="1879" y="797"/>
                </a:lnTo>
                <a:lnTo>
                  <a:pt x="1890" y="837"/>
                </a:lnTo>
                <a:lnTo>
                  <a:pt x="1897" y="878"/>
                </a:lnTo>
                <a:lnTo>
                  <a:pt x="1906" y="917"/>
                </a:lnTo>
                <a:lnTo>
                  <a:pt x="1911" y="957"/>
                </a:lnTo>
                <a:lnTo>
                  <a:pt x="1916" y="998"/>
                </a:lnTo>
                <a:lnTo>
                  <a:pt x="1922" y="1039"/>
                </a:lnTo>
                <a:lnTo>
                  <a:pt x="1925" y="1079"/>
                </a:lnTo>
                <a:lnTo>
                  <a:pt x="1927" y="1120"/>
                </a:lnTo>
                <a:lnTo>
                  <a:pt x="1927" y="1161"/>
                </a:lnTo>
                <a:lnTo>
                  <a:pt x="1927" y="1201"/>
                </a:lnTo>
                <a:lnTo>
                  <a:pt x="1925" y="1240"/>
                </a:lnTo>
                <a:lnTo>
                  <a:pt x="1923" y="1281"/>
                </a:lnTo>
                <a:lnTo>
                  <a:pt x="1920" y="1321"/>
                </a:lnTo>
                <a:lnTo>
                  <a:pt x="1915" y="1360"/>
                </a:lnTo>
                <a:lnTo>
                  <a:pt x="1909" y="1401"/>
                </a:lnTo>
                <a:lnTo>
                  <a:pt x="1902" y="1440"/>
                </a:lnTo>
                <a:lnTo>
                  <a:pt x="1895" y="1479"/>
                </a:lnTo>
                <a:lnTo>
                  <a:pt x="1885" y="1518"/>
                </a:lnTo>
                <a:lnTo>
                  <a:pt x="1876" y="1556"/>
                </a:lnTo>
                <a:lnTo>
                  <a:pt x="1863" y="1595"/>
                </a:lnTo>
                <a:lnTo>
                  <a:pt x="1851" y="1632"/>
                </a:lnTo>
                <a:lnTo>
                  <a:pt x="1837" y="1670"/>
                </a:lnTo>
                <a:lnTo>
                  <a:pt x="1823" y="1707"/>
                </a:lnTo>
                <a:lnTo>
                  <a:pt x="1807" y="1742"/>
                </a:lnTo>
                <a:lnTo>
                  <a:pt x="1791" y="1779"/>
                </a:lnTo>
                <a:lnTo>
                  <a:pt x="1771" y="1814"/>
                </a:lnTo>
                <a:lnTo>
                  <a:pt x="1752" y="1848"/>
                </a:lnTo>
                <a:lnTo>
                  <a:pt x="1733" y="1883"/>
                </a:lnTo>
                <a:lnTo>
                  <a:pt x="1711" y="1917"/>
                </a:lnTo>
                <a:lnTo>
                  <a:pt x="1688" y="1949"/>
                </a:lnTo>
                <a:lnTo>
                  <a:pt x="1664" y="1981"/>
                </a:lnTo>
                <a:lnTo>
                  <a:pt x="1639" y="2012"/>
                </a:lnTo>
                <a:lnTo>
                  <a:pt x="1614" y="2042"/>
                </a:lnTo>
                <a:lnTo>
                  <a:pt x="1586" y="2072"/>
                </a:lnTo>
                <a:lnTo>
                  <a:pt x="1558" y="2102"/>
                </a:lnTo>
                <a:lnTo>
                  <a:pt x="1530" y="2131"/>
                </a:lnTo>
                <a:lnTo>
                  <a:pt x="1498" y="2157"/>
                </a:lnTo>
                <a:lnTo>
                  <a:pt x="1466" y="2184"/>
                </a:lnTo>
                <a:lnTo>
                  <a:pt x="1434" y="2210"/>
                </a:lnTo>
                <a:lnTo>
                  <a:pt x="1399" y="2235"/>
                </a:lnTo>
                <a:lnTo>
                  <a:pt x="1365" y="2258"/>
                </a:lnTo>
                <a:lnTo>
                  <a:pt x="563"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42"/>
          <p:cNvSpPr/>
          <p:nvPr/>
        </p:nvSpPr>
        <p:spPr>
          <a:xfrm>
            <a:off x="3743679" y="1743078"/>
            <a:ext cx="1460500" cy="3584575"/>
          </a:xfrm>
          <a:custGeom>
            <a:avLst/>
            <a:gdLst/>
            <a:ahLst/>
            <a:cxnLst/>
            <a:rect l="l" t="t" r="r" b="b"/>
            <a:pathLst>
              <a:path w="1035" h="2258" extrusionOk="0">
                <a:moveTo>
                  <a:pt x="302" y="2258"/>
                </a:moveTo>
                <a:lnTo>
                  <a:pt x="284" y="2235"/>
                </a:lnTo>
                <a:lnTo>
                  <a:pt x="265" y="2210"/>
                </a:lnTo>
                <a:lnTo>
                  <a:pt x="247" y="2184"/>
                </a:lnTo>
                <a:lnTo>
                  <a:pt x="231" y="2157"/>
                </a:lnTo>
                <a:lnTo>
                  <a:pt x="214" y="2131"/>
                </a:lnTo>
                <a:lnTo>
                  <a:pt x="198" y="2102"/>
                </a:lnTo>
                <a:lnTo>
                  <a:pt x="184" y="2072"/>
                </a:lnTo>
                <a:lnTo>
                  <a:pt x="168" y="2042"/>
                </a:lnTo>
                <a:lnTo>
                  <a:pt x="141" y="1981"/>
                </a:lnTo>
                <a:lnTo>
                  <a:pt x="116" y="1917"/>
                </a:lnTo>
                <a:lnTo>
                  <a:pt x="94" y="1848"/>
                </a:lnTo>
                <a:lnTo>
                  <a:pt x="74" y="1779"/>
                </a:lnTo>
                <a:lnTo>
                  <a:pt x="56" y="1707"/>
                </a:lnTo>
                <a:lnTo>
                  <a:pt x="41" y="1632"/>
                </a:lnTo>
                <a:lnTo>
                  <a:pt x="28" y="1556"/>
                </a:lnTo>
                <a:lnTo>
                  <a:pt x="18" y="1479"/>
                </a:lnTo>
                <a:lnTo>
                  <a:pt x="9" y="1401"/>
                </a:lnTo>
                <a:lnTo>
                  <a:pt x="3" y="1321"/>
                </a:lnTo>
                <a:lnTo>
                  <a:pt x="0" y="1240"/>
                </a:lnTo>
                <a:lnTo>
                  <a:pt x="0" y="1161"/>
                </a:lnTo>
                <a:lnTo>
                  <a:pt x="2" y="1079"/>
                </a:lnTo>
                <a:lnTo>
                  <a:pt x="5" y="998"/>
                </a:lnTo>
                <a:lnTo>
                  <a:pt x="12" y="917"/>
                </a:lnTo>
                <a:lnTo>
                  <a:pt x="21" y="837"/>
                </a:lnTo>
                <a:lnTo>
                  <a:pt x="32" y="758"/>
                </a:lnTo>
                <a:lnTo>
                  <a:pt x="44" y="680"/>
                </a:lnTo>
                <a:lnTo>
                  <a:pt x="60" y="602"/>
                </a:lnTo>
                <a:lnTo>
                  <a:pt x="79" y="526"/>
                </a:lnTo>
                <a:lnTo>
                  <a:pt x="99" y="452"/>
                </a:lnTo>
                <a:lnTo>
                  <a:pt x="122" y="379"/>
                </a:lnTo>
                <a:lnTo>
                  <a:pt x="148" y="309"/>
                </a:lnTo>
                <a:lnTo>
                  <a:pt x="175" y="242"/>
                </a:lnTo>
                <a:lnTo>
                  <a:pt x="205" y="176"/>
                </a:lnTo>
                <a:lnTo>
                  <a:pt x="238" y="114"/>
                </a:lnTo>
                <a:lnTo>
                  <a:pt x="254" y="84"/>
                </a:lnTo>
                <a:lnTo>
                  <a:pt x="272" y="54"/>
                </a:lnTo>
                <a:lnTo>
                  <a:pt x="291" y="26"/>
                </a:lnTo>
                <a:lnTo>
                  <a:pt x="309" y="0"/>
                </a:lnTo>
                <a:lnTo>
                  <a:pt x="726" y="0"/>
                </a:lnTo>
                <a:lnTo>
                  <a:pt x="745" y="26"/>
                </a:lnTo>
                <a:lnTo>
                  <a:pt x="763" y="54"/>
                </a:lnTo>
                <a:lnTo>
                  <a:pt x="781" y="84"/>
                </a:lnTo>
                <a:lnTo>
                  <a:pt x="796" y="114"/>
                </a:lnTo>
                <a:lnTo>
                  <a:pt x="830" y="176"/>
                </a:lnTo>
                <a:lnTo>
                  <a:pt x="860" y="242"/>
                </a:lnTo>
                <a:lnTo>
                  <a:pt x="886" y="309"/>
                </a:lnTo>
                <a:lnTo>
                  <a:pt x="913" y="379"/>
                </a:lnTo>
                <a:lnTo>
                  <a:pt x="936" y="452"/>
                </a:lnTo>
                <a:lnTo>
                  <a:pt x="955" y="526"/>
                </a:lnTo>
                <a:lnTo>
                  <a:pt x="975" y="602"/>
                </a:lnTo>
                <a:lnTo>
                  <a:pt x="991" y="680"/>
                </a:lnTo>
                <a:lnTo>
                  <a:pt x="1003" y="758"/>
                </a:lnTo>
                <a:lnTo>
                  <a:pt x="1014" y="837"/>
                </a:lnTo>
                <a:lnTo>
                  <a:pt x="1022" y="917"/>
                </a:lnTo>
                <a:lnTo>
                  <a:pt x="1030" y="998"/>
                </a:lnTo>
                <a:lnTo>
                  <a:pt x="1033" y="1079"/>
                </a:lnTo>
                <a:lnTo>
                  <a:pt x="1035" y="1161"/>
                </a:lnTo>
                <a:lnTo>
                  <a:pt x="1035" y="1240"/>
                </a:lnTo>
                <a:lnTo>
                  <a:pt x="1031" y="1321"/>
                </a:lnTo>
                <a:lnTo>
                  <a:pt x="1026" y="1401"/>
                </a:lnTo>
                <a:lnTo>
                  <a:pt x="1017" y="1479"/>
                </a:lnTo>
                <a:lnTo>
                  <a:pt x="1007" y="1556"/>
                </a:lnTo>
                <a:lnTo>
                  <a:pt x="994" y="1632"/>
                </a:lnTo>
                <a:lnTo>
                  <a:pt x="978" y="1707"/>
                </a:lnTo>
                <a:lnTo>
                  <a:pt x="961" y="1779"/>
                </a:lnTo>
                <a:lnTo>
                  <a:pt x="941" y="1848"/>
                </a:lnTo>
                <a:lnTo>
                  <a:pt x="918" y="1917"/>
                </a:lnTo>
                <a:lnTo>
                  <a:pt x="894" y="1981"/>
                </a:lnTo>
                <a:lnTo>
                  <a:pt x="865" y="2042"/>
                </a:lnTo>
                <a:lnTo>
                  <a:pt x="851" y="2072"/>
                </a:lnTo>
                <a:lnTo>
                  <a:pt x="837" y="2102"/>
                </a:lnTo>
                <a:lnTo>
                  <a:pt x="821" y="2131"/>
                </a:lnTo>
                <a:lnTo>
                  <a:pt x="803" y="2157"/>
                </a:lnTo>
                <a:lnTo>
                  <a:pt x="788" y="2184"/>
                </a:lnTo>
                <a:lnTo>
                  <a:pt x="770" y="2210"/>
                </a:lnTo>
                <a:lnTo>
                  <a:pt x="751" y="2235"/>
                </a:lnTo>
                <a:lnTo>
                  <a:pt x="733" y="2258"/>
                </a:lnTo>
                <a:lnTo>
                  <a:pt x="302" y="2258"/>
                </a:lnTo>
              </a:path>
            </a:pathLst>
          </a:custGeom>
          <a:noFill/>
          <a:ln w="9525" cap="flat" cmpd="sng">
            <a:solidFill>
              <a:srgbClr val="999999"/>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3" name="Google Shape;243;p42"/>
          <p:cNvCxnSpPr/>
          <p:nvPr/>
        </p:nvCxnSpPr>
        <p:spPr>
          <a:xfrm rot="10800000">
            <a:off x="4468989" y="1743075"/>
            <a:ext cx="4233" cy="3581400"/>
          </a:xfrm>
          <a:prstGeom prst="straightConnector1">
            <a:avLst/>
          </a:prstGeom>
          <a:noFill/>
          <a:ln w="9525" cap="flat" cmpd="sng">
            <a:solidFill>
              <a:srgbClr val="999999"/>
            </a:solidFill>
            <a:prstDash val="solid"/>
            <a:round/>
            <a:headEnd type="none" w="med" len="med"/>
            <a:tailEnd type="none" w="med" len="med"/>
          </a:ln>
        </p:spPr>
      </p:cxnSp>
      <p:cxnSp>
        <p:nvCxnSpPr>
          <p:cNvPr id="244" name="Google Shape;244;p42"/>
          <p:cNvCxnSpPr/>
          <p:nvPr/>
        </p:nvCxnSpPr>
        <p:spPr>
          <a:xfrm>
            <a:off x="2712157" y="1874838"/>
            <a:ext cx="3513667" cy="1587"/>
          </a:xfrm>
          <a:prstGeom prst="straightConnector1">
            <a:avLst/>
          </a:prstGeom>
          <a:noFill/>
          <a:ln w="9525" cap="flat" cmpd="sng">
            <a:solidFill>
              <a:srgbClr val="999999"/>
            </a:solidFill>
            <a:prstDash val="solid"/>
            <a:round/>
            <a:headEnd type="none" w="med" len="med"/>
            <a:tailEnd type="none" w="med" len="med"/>
          </a:ln>
        </p:spPr>
      </p:cxnSp>
      <p:cxnSp>
        <p:nvCxnSpPr>
          <p:cNvPr id="245" name="Google Shape;245;p42"/>
          <p:cNvCxnSpPr/>
          <p:nvPr/>
        </p:nvCxnSpPr>
        <p:spPr>
          <a:xfrm>
            <a:off x="2233791" y="2090740"/>
            <a:ext cx="4477455" cy="1587"/>
          </a:xfrm>
          <a:prstGeom prst="straightConnector1">
            <a:avLst/>
          </a:prstGeom>
          <a:noFill/>
          <a:ln w="9525" cap="flat" cmpd="sng">
            <a:solidFill>
              <a:srgbClr val="999999"/>
            </a:solidFill>
            <a:prstDash val="solid"/>
            <a:round/>
            <a:headEnd type="none" w="med" len="med"/>
            <a:tailEnd type="none" w="med" len="med"/>
          </a:ln>
        </p:spPr>
      </p:cxnSp>
      <p:cxnSp>
        <p:nvCxnSpPr>
          <p:cNvPr id="246" name="Google Shape;246;p42"/>
          <p:cNvCxnSpPr/>
          <p:nvPr/>
        </p:nvCxnSpPr>
        <p:spPr>
          <a:xfrm rot="10800000" flipH="1">
            <a:off x="1732845" y="2401891"/>
            <a:ext cx="5475111" cy="3175"/>
          </a:xfrm>
          <a:prstGeom prst="straightConnector1">
            <a:avLst/>
          </a:prstGeom>
          <a:noFill/>
          <a:ln w="9525" cap="flat" cmpd="sng">
            <a:solidFill>
              <a:srgbClr val="999999"/>
            </a:solidFill>
            <a:prstDash val="solid"/>
            <a:round/>
            <a:headEnd type="none" w="med" len="med"/>
            <a:tailEnd type="none" w="med" len="med"/>
          </a:ln>
        </p:spPr>
      </p:cxnSp>
      <p:cxnSp>
        <p:nvCxnSpPr>
          <p:cNvPr id="247" name="Google Shape;247;p42"/>
          <p:cNvCxnSpPr/>
          <p:nvPr/>
        </p:nvCxnSpPr>
        <p:spPr>
          <a:xfrm>
            <a:off x="1343378" y="2757491"/>
            <a:ext cx="6252634" cy="1587"/>
          </a:xfrm>
          <a:prstGeom prst="straightConnector1">
            <a:avLst/>
          </a:prstGeom>
          <a:noFill/>
          <a:ln w="9525" cap="flat" cmpd="sng">
            <a:solidFill>
              <a:srgbClr val="999999"/>
            </a:solidFill>
            <a:prstDash val="solid"/>
            <a:round/>
            <a:headEnd type="none" w="med" len="med"/>
            <a:tailEnd type="none" w="med" len="med"/>
          </a:ln>
        </p:spPr>
      </p:cxnSp>
      <p:cxnSp>
        <p:nvCxnSpPr>
          <p:cNvPr id="248" name="Google Shape;248;p42"/>
          <p:cNvCxnSpPr/>
          <p:nvPr/>
        </p:nvCxnSpPr>
        <p:spPr>
          <a:xfrm>
            <a:off x="1085146" y="3155950"/>
            <a:ext cx="6773333" cy="1588"/>
          </a:xfrm>
          <a:prstGeom prst="straightConnector1">
            <a:avLst/>
          </a:prstGeom>
          <a:noFill/>
          <a:ln w="9525" cap="flat" cmpd="sng">
            <a:solidFill>
              <a:srgbClr val="999999"/>
            </a:solidFill>
            <a:prstDash val="solid"/>
            <a:round/>
            <a:headEnd type="none" w="med" len="med"/>
            <a:tailEnd type="none" w="med" len="med"/>
          </a:ln>
        </p:spPr>
      </p:cxnSp>
      <p:cxnSp>
        <p:nvCxnSpPr>
          <p:cNvPr id="249" name="Google Shape;249;p42"/>
          <p:cNvCxnSpPr/>
          <p:nvPr/>
        </p:nvCxnSpPr>
        <p:spPr>
          <a:xfrm>
            <a:off x="987779" y="3598864"/>
            <a:ext cx="6968067" cy="1587"/>
          </a:xfrm>
          <a:prstGeom prst="straightConnector1">
            <a:avLst/>
          </a:prstGeom>
          <a:noFill/>
          <a:ln w="9525" cap="flat" cmpd="sng">
            <a:solidFill>
              <a:srgbClr val="999999"/>
            </a:solidFill>
            <a:prstDash val="solid"/>
            <a:round/>
            <a:headEnd type="none" w="med" len="med"/>
            <a:tailEnd type="none" w="med" len="med"/>
          </a:ln>
        </p:spPr>
      </p:cxnSp>
      <p:cxnSp>
        <p:nvCxnSpPr>
          <p:cNvPr id="250" name="Google Shape;250;p42"/>
          <p:cNvCxnSpPr/>
          <p:nvPr/>
        </p:nvCxnSpPr>
        <p:spPr>
          <a:xfrm>
            <a:off x="1092200" y="4059241"/>
            <a:ext cx="6760634" cy="1587"/>
          </a:xfrm>
          <a:prstGeom prst="straightConnector1">
            <a:avLst/>
          </a:prstGeom>
          <a:noFill/>
          <a:ln w="9525" cap="flat" cmpd="sng">
            <a:solidFill>
              <a:srgbClr val="999999"/>
            </a:solidFill>
            <a:prstDash val="solid"/>
            <a:round/>
            <a:headEnd type="none" w="med" len="med"/>
            <a:tailEnd type="none" w="med" len="med"/>
          </a:ln>
        </p:spPr>
      </p:cxnSp>
      <p:cxnSp>
        <p:nvCxnSpPr>
          <p:cNvPr id="251" name="Google Shape;251;p42"/>
          <p:cNvCxnSpPr/>
          <p:nvPr/>
        </p:nvCxnSpPr>
        <p:spPr>
          <a:xfrm>
            <a:off x="1365956" y="4454525"/>
            <a:ext cx="6207478" cy="1588"/>
          </a:xfrm>
          <a:prstGeom prst="straightConnector1">
            <a:avLst/>
          </a:prstGeom>
          <a:noFill/>
          <a:ln w="9525" cap="flat" cmpd="sng">
            <a:solidFill>
              <a:srgbClr val="999999"/>
            </a:solidFill>
            <a:prstDash val="solid"/>
            <a:round/>
            <a:headEnd type="none" w="med" len="med"/>
            <a:tailEnd type="none" w="med" len="med"/>
          </a:ln>
        </p:spPr>
      </p:cxnSp>
      <p:cxnSp>
        <p:nvCxnSpPr>
          <p:cNvPr id="252" name="Google Shape;252;p42"/>
          <p:cNvCxnSpPr/>
          <p:nvPr/>
        </p:nvCxnSpPr>
        <p:spPr>
          <a:xfrm>
            <a:off x="1804813" y="4808541"/>
            <a:ext cx="5322711" cy="3175"/>
          </a:xfrm>
          <a:prstGeom prst="straightConnector1">
            <a:avLst/>
          </a:prstGeom>
          <a:noFill/>
          <a:ln w="9525" cap="flat" cmpd="sng">
            <a:solidFill>
              <a:srgbClr val="999999"/>
            </a:solidFill>
            <a:prstDash val="solid"/>
            <a:round/>
            <a:headEnd type="none" w="med" len="med"/>
            <a:tailEnd type="none" w="med" len="med"/>
          </a:ln>
        </p:spPr>
      </p:cxnSp>
      <p:cxnSp>
        <p:nvCxnSpPr>
          <p:cNvPr id="253" name="Google Shape;253;p42"/>
          <p:cNvCxnSpPr/>
          <p:nvPr/>
        </p:nvCxnSpPr>
        <p:spPr>
          <a:xfrm>
            <a:off x="2417235" y="5116516"/>
            <a:ext cx="4097867" cy="1587"/>
          </a:xfrm>
          <a:prstGeom prst="straightConnector1">
            <a:avLst/>
          </a:prstGeom>
          <a:noFill/>
          <a:ln w="9525" cap="flat" cmpd="sng">
            <a:solidFill>
              <a:srgbClr val="999999"/>
            </a:solidFill>
            <a:prstDash val="solid"/>
            <a:round/>
            <a:headEnd type="none" w="med" len="med"/>
            <a:tailEnd type="none" w="med" len="med"/>
          </a:ln>
        </p:spPr>
      </p:cxnSp>
      <p:sp>
        <p:nvSpPr>
          <p:cNvPr id="254" name="Google Shape;254;p42"/>
          <p:cNvSpPr/>
          <p:nvPr/>
        </p:nvSpPr>
        <p:spPr>
          <a:xfrm>
            <a:off x="3791657" y="1917703"/>
            <a:ext cx="1418166" cy="584775"/>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Western &amp; </a:t>
            </a:r>
            <a:endParaRPr/>
          </a:p>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Central Europe</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840 000</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[770 000 – 930 000]</a:t>
            </a:r>
            <a:endParaRPr/>
          </a:p>
        </p:txBody>
      </p:sp>
      <p:sp>
        <p:nvSpPr>
          <p:cNvPr id="255" name="Google Shape;255;p42"/>
          <p:cNvSpPr/>
          <p:nvPr/>
        </p:nvSpPr>
        <p:spPr>
          <a:xfrm>
            <a:off x="3546123" y="2863850"/>
            <a:ext cx="2024944"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Middle East</a:t>
            </a:r>
            <a:r>
              <a:rPr lang="en-US" sz="1200">
                <a:solidFill>
                  <a:schemeClr val="dk1"/>
                </a:solidFill>
                <a:latin typeface="Arial"/>
                <a:ea typeface="Arial"/>
                <a:cs typeface="Arial"/>
                <a:sym typeface="Arial"/>
              </a:rPr>
              <a:t> </a:t>
            </a:r>
            <a:r>
              <a:rPr lang="en-US" sz="1200" b="1">
                <a:solidFill>
                  <a:schemeClr val="dk1"/>
                </a:solidFill>
                <a:latin typeface="Arial"/>
                <a:ea typeface="Arial"/>
                <a:cs typeface="Arial"/>
                <a:sym typeface="Arial"/>
              </a:rPr>
              <a:t>&amp;</a:t>
            </a:r>
            <a:r>
              <a:rPr lang="en-US" sz="1200">
                <a:solidFill>
                  <a:schemeClr val="dk1"/>
                </a:solidFill>
                <a:latin typeface="Arial"/>
                <a:ea typeface="Arial"/>
                <a:cs typeface="Arial"/>
                <a:sym typeface="Arial"/>
              </a:rPr>
              <a:t> </a:t>
            </a:r>
            <a:r>
              <a:rPr lang="en-US" sz="1200" b="1">
                <a:solidFill>
                  <a:schemeClr val="dk1"/>
                </a:solidFill>
                <a:latin typeface="Arial"/>
                <a:ea typeface="Arial"/>
                <a:cs typeface="Arial"/>
                <a:sym typeface="Arial"/>
              </a:rPr>
              <a:t>North Africa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470 000</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[350 000 – 570 000]</a:t>
            </a:r>
            <a:endParaRPr/>
          </a:p>
        </p:txBody>
      </p:sp>
      <p:sp>
        <p:nvSpPr>
          <p:cNvPr id="256" name="Google Shape;256;p42"/>
          <p:cNvSpPr/>
          <p:nvPr/>
        </p:nvSpPr>
        <p:spPr>
          <a:xfrm>
            <a:off x="3970868" y="3602039"/>
            <a:ext cx="1731434"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Sub-Saharan Africa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22.9 million</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[21.6 million – 24.1 million]</a:t>
            </a:r>
            <a:endParaRPr/>
          </a:p>
        </p:txBody>
      </p:sp>
      <p:sp>
        <p:nvSpPr>
          <p:cNvPr id="257" name="Google Shape;257;p42"/>
          <p:cNvSpPr/>
          <p:nvPr/>
        </p:nvSpPr>
        <p:spPr>
          <a:xfrm>
            <a:off x="4955822" y="1871665"/>
            <a:ext cx="1546578" cy="584775"/>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Eastern Europe </a:t>
            </a:r>
            <a:br>
              <a:rPr lang="en-US" sz="1200" b="1">
                <a:solidFill>
                  <a:schemeClr val="dk1"/>
                </a:solidFill>
                <a:latin typeface="Arial"/>
                <a:ea typeface="Arial"/>
                <a:cs typeface="Arial"/>
                <a:sym typeface="Arial"/>
              </a:rPr>
            </a:br>
            <a:r>
              <a:rPr lang="en-US" sz="1200" b="1">
                <a:solidFill>
                  <a:schemeClr val="dk1"/>
                </a:solidFill>
                <a:latin typeface="Arial"/>
                <a:ea typeface="Arial"/>
                <a:cs typeface="Arial"/>
                <a:sym typeface="Arial"/>
              </a:rPr>
              <a:t>&amp; Central Asia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1.5 million </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[1.3 million – 1.7 million]</a:t>
            </a:r>
            <a:endParaRPr/>
          </a:p>
        </p:txBody>
      </p:sp>
      <p:sp>
        <p:nvSpPr>
          <p:cNvPr id="258" name="Google Shape;258;p42"/>
          <p:cNvSpPr/>
          <p:nvPr/>
        </p:nvSpPr>
        <p:spPr>
          <a:xfrm>
            <a:off x="5599289" y="3236915"/>
            <a:ext cx="1952978" cy="584775"/>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South &amp; South-East Asia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	4.0 million</a:t>
            </a:r>
            <a:endParaRPr/>
          </a:p>
          <a:p>
            <a:pPr marL="0" marR="0" lvl="0" indent="0" algn="ctr" rtl="0">
              <a:lnSpc>
                <a:spcPct val="75000"/>
              </a:lnSpc>
              <a:spcBef>
                <a:spcPts val="0"/>
              </a:spcBef>
              <a:spcAft>
                <a:spcPts val="0"/>
              </a:spcAft>
              <a:buNone/>
            </a:pPr>
            <a:r>
              <a:rPr lang="en-US" sz="1200" b="1">
                <a:solidFill>
                  <a:schemeClr val="dk1"/>
                </a:solidFill>
                <a:latin typeface="Arial Narrow"/>
                <a:ea typeface="Arial Narrow"/>
                <a:cs typeface="Arial Narrow"/>
                <a:sym typeface="Arial Narrow"/>
              </a:rPr>
              <a:t>	</a:t>
            </a:r>
            <a:r>
              <a:rPr lang="en-US" sz="1200">
                <a:solidFill>
                  <a:srgbClr val="4D4D4D"/>
                </a:solidFill>
                <a:latin typeface="Arial Narrow"/>
                <a:ea typeface="Arial Narrow"/>
                <a:cs typeface="Arial Narrow"/>
                <a:sym typeface="Arial Narrow"/>
              </a:rPr>
              <a:t>[3.6 million – 4.5 million]</a:t>
            </a:r>
            <a:endParaRPr/>
          </a:p>
        </p:txBody>
      </p:sp>
      <p:sp>
        <p:nvSpPr>
          <p:cNvPr id="259" name="Google Shape;259;p42"/>
          <p:cNvSpPr/>
          <p:nvPr/>
        </p:nvSpPr>
        <p:spPr>
          <a:xfrm>
            <a:off x="5950658" y="3887789"/>
            <a:ext cx="1566333"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Oceania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54 000</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[48 000 – 62 000]</a:t>
            </a:r>
            <a:endParaRPr/>
          </a:p>
        </p:txBody>
      </p:sp>
      <p:sp>
        <p:nvSpPr>
          <p:cNvPr id="260" name="Google Shape;260;p42"/>
          <p:cNvSpPr/>
          <p:nvPr/>
        </p:nvSpPr>
        <p:spPr>
          <a:xfrm>
            <a:off x="1701802" y="2327275"/>
            <a:ext cx="1849967"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North America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1.3 million</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[1.0 million – 1.9 million]</a:t>
            </a:r>
            <a:endParaRPr/>
          </a:p>
        </p:txBody>
      </p:sp>
      <p:sp>
        <p:nvSpPr>
          <p:cNvPr id="261" name="Google Shape;261;p42"/>
          <p:cNvSpPr/>
          <p:nvPr/>
        </p:nvSpPr>
        <p:spPr>
          <a:xfrm>
            <a:off x="2396068" y="3717925"/>
            <a:ext cx="1566333"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Latin America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1.5 million</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[1.2 million – 1.7 million]</a:t>
            </a:r>
            <a:endParaRPr/>
          </a:p>
        </p:txBody>
      </p:sp>
      <p:sp>
        <p:nvSpPr>
          <p:cNvPr id="262" name="Google Shape;262;p42"/>
          <p:cNvSpPr/>
          <p:nvPr/>
        </p:nvSpPr>
        <p:spPr>
          <a:xfrm>
            <a:off x="5825068" y="2511425"/>
            <a:ext cx="1896533"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East Asia</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790 000</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[580 000 – 1.1 million]</a:t>
            </a:r>
            <a:endParaRPr/>
          </a:p>
        </p:txBody>
      </p:sp>
      <p:sp>
        <p:nvSpPr>
          <p:cNvPr id="263" name="Google Shape;263;p42"/>
          <p:cNvSpPr/>
          <p:nvPr/>
        </p:nvSpPr>
        <p:spPr>
          <a:xfrm>
            <a:off x="2136424" y="3022600"/>
            <a:ext cx="1849967" cy="446276"/>
          </a:xfrm>
          <a:prstGeom prst="rect">
            <a:avLst/>
          </a:prstGeom>
          <a:noFill/>
          <a:ln>
            <a:noFill/>
          </a:ln>
        </p:spPr>
        <p:txBody>
          <a:bodyPr spcFirstLastPara="1" wrap="square" lIns="0" tIns="0" rIns="0" bIns="0" anchor="t" anchorCtr="0">
            <a:noAutofit/>
          </a:bodyPr>
          <a:lstStyle/>
          <a:p>
            <a:pPr marL="0" marR="0" lvl="0" indent="0" algn="ctr" rtl="0">
              <a:lnSpc>
                <a:spcPct val="75000"/>
              </a:lnSpc>
              <a:spcBef>
                <a:spcPts val="0"/>
              </a:spcBef>
              <a:spcAft>
                <a:spcPts val="0"/>
              </a:spcAft>
              <a:buNone/>
            </a:pPr>
            <a:r>
              <a:rPr lang="en-US" sz="1200" b="1">
                <a:solidFill>
                  <a:schemeClr val="dk1"/>
                </a:solidFill>
                <a:latin typeface="Arial"/>
                <a:ea typeface="Arial"/>
                <a:cs typeface="Arial"/>
                <a:sym typeface="Arial"/>
              </a:rPr>
              <a:t>Caribbean</a:t>
            </a:r>
            <a:endParaRPr/>
          </a:p>
          <a:p>
            <a:pPr marL="0" marR="0" lvl="0" indent="0" algn="ctr" rtl="0">
              <a:lnSpc>
                <a:spcPct val="75000"/>
              </a:lnSpc>
              <a:spcBef>
                <a:spcPts val="0"/>
              </a:spcBef>
              <a:spcAft>
                <a:spcPts val="0"/>
              </a:spcAft>
              <a:buNone/>
            </a:pPr>
            <a:r>
              <a:rPr lang="en-US" sz="1400" b="1">
                <a:solidFill>
                  <a:schemeClr val="dk1"/>
                </a:solidFill>
                <a:latin typeface="Arial"/>
                <a:ea typeface="Arial"/>
                <a:cs typeface="Arial"/>
                <a:sym typeface="Arial"/>
              </a:rPr>
              <a:t>200 000</a:t>
            </a:r>
            <a:endParaRPr/>
          </a:p>
          <a:p>
            <a:pPr marL="0" marR="0" lvl="0" indent="0" algn="ctr" rtl="0">
              <a:lnSpc>
                <a:spcPct val="75000"/>
              </a:lnSpc>
              <a:spcBef>
                <a:spcPts val="0"/>
              </a:spcBef>
              <a:spcAft>
                <a:spcPts val="0"/>
              </a:spcAft>
              <a:buNone/>
            </a:pPr>
            <a:r>
              <a:rPr lang="en-US" sz="1200">
                <a:solidFill>
                  <a:srgbClr val="4D4D4D"/>
                </a:solidFill>
                <a:latin typeface="Arial Narrow"/>
                <a:ea typeface="Arial Narrow"/>
                <a:cs typeface="Arial Narrow"/>
                <a:sym typeface="Arial Narrow"/>
              </a:rPr>
              <a:t>[170 000 – 220 000]</a:t>
            </a:r>
            <a:endParaRPr/>
          </a:p>
        </p:txBody>
      </p:sp>
      <p:sp>
        <p:nvSpPr>
          <p:cNvPr id="264" name="Google Shape;264;p42"/>
          <p:cNvSpPr/>
          <p:nvPr/>
        </p:nvSpPr>
        <p:spPr>
          <a:xfrm>
            <a:off x="324557" y="730250"/>
            <a:ext cx="8734778" cy="4429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300">
                <a:solidFill>
                  <a:schemeClr val="dk1"/>
                </a:solidFill>
                <a:latin typeface="Arial"/>
                <a:ea typeface="Arial"/>
                <a:cs typeface="Arial"/>
                <a:sym typeface="Arial"/>
              </a:rPr>
              <a:t>Adults and children estimated to be living with HIV </a:t>
            </a:r>
            <a:r>
              <a:rPr lang="en-US" sz="2300" b="1">
                <a:solidFill>
                  <a:srgbClr val="E31837"/>
                </a:solidFill>
                <a:latin typeface="Arial"/>
                <a:ea typeface="Arial"/>
                <a:cs typeface="Arial"/>
                <a:sym typeface="Arial"/>
              </a:rPr>
              <a:t></a:t>
            </a:r>
            <a:r>
              <a:rPr lang="en-US" sz="2300">
                <a:solidFill>
                  <a:schemeClr val="dk1"/>
                </a:solidFill>
                <a:latin typeface="Arial"/>
                <a:ea typeface="Arial"/>
                <a:cs typeface="Arial"/>
                <a:sym typeface="Arial"/>
              </a:rPr>
              <a:t> 2010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600" b="1" dirty="0">
                <a:solidFill>
                  <a:srgbClr val="C00000"/>
                </a:solidFill>
              </a:rPr>
              <a:t>Qual </a:t>
            </a:r>
            <a:r>
              <a:rPr lang="en-US" sz="3600" b="1" dirty="0" err="1">
                <a:solidFill>
                  <a:srgbClr val="C00000"/>
                </a:solidFill>
              </a:rPr>
              <a:t>foi</a:t>
            </a:r>
            <a:r>
              <a:rPr lang="en-US" sz="3600" b="1" dirty="0">
                <a:solidFill>
                  <a:srgbClr val="C00000"/>
                </a:solidFill>
              </a:rPr>
              <a:t> a causa?</a:t>
            </a:r>
            <a:endParaRPr sz="3600" b="1" dirty="0">
              <a:solidFill>
                <a:srgbClr val="C00000"/>
              </a:solidFill>
            </a:endParaRPr>
          </a:p>
        </p:txBody>
      </p:sp>
      <p:sp>
        <p:nvSpPr>
          <p:cNvPr id="271" name="Google Shape;271;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sz="2800" dirty="0"/>
              <a:t>Aids é </a:t>
            </a:r>
            <a:r>
              <a:rPr lang="en-US" sz="2800" dirty="0" err="1"/>
              <a:t>uma</a:t>
            </a:r>
            <a:r>
              <a:rPr lang="en-US" sz="2800" dirty="0"/>
              <a:t> </a:t>
            </a:r>
            <a:r>
              <a:rPr lang="en-US" sz="2800" dirty="0" err="1"/>
              <a:t>síndrome</a:t>
            </a:r>
            <a:r>
              <a:rPr lang="en-US" sz="2800" dirty="0"/>
              <a:t> </a:t>
            </a:r>
            <a:r>
              <a:rPr lang="en-US" sz="2800" dirty="0" err="1"/>
              <a:t>clínica</a:t>
            </a:r>
            <a:r>
              <a:rPr lang="en-US" sz="2800" dirty="0"/>
              <a:t> </a:t>
            </a:r>
            <a:r>
              <a:rPr lang="en-US" sz="2800" dirty="0" err="1"/>
              <a:t>caracterizada</a:t>
            </a:r>
            <a:r>
              <a:rPr lang="en-US" sz="2800" dirty="0"/>
              <a:t> pela </a:t>
            </a:r>
            <a:r>
              <a:rPr lang="en-US" sz="2800" dirty="0" err="1"/>
              <a:t>imunodefiência</a:t>
            </a:r>
            <a:r>
              <a:rPr lang="en-US" sz="2800" dirty="0"/>
              <a:t> grave e </a:t>
            </a:r>
            <a:r>
              <a:rPr lang="en-US" sz="2800" dirty="0" err="1"/>
              <a:t>infecções</a:t>
            </a:r>
            <a:r>
              <a:rPr lang="en-US" sz="2800" dirty="0"/>
              <a:t> </a:t>
            </a:r>
            <a:r>
              <a:rPr lang="en-US" sz="2800" dirty="0" err="1"/>
              <a:t>oportunistas</a:t>
            </a:r>
            <a:endParaRPr sz="2800" dirty="0"/>
          </a:p>
          <a:p>
            <a:pPr marL="342900" lvl="0" indent="-342900" algn="l" rtl="0">
              <a:spcBef>
                <a:spcPts val="640"/>
              </a:spcBef>
              <a:spcAft>
                <a:spcPts val="0"/>
              </a:spcAft>
              <a:buClr>
                <a:schemeClr val="dk1"/>
              </a:buClr>
              <a:buSzPts val="3200"/>
              <a:buChar char="•"/>
            </a:pPr>
            <a:r>
              <a:rPr lang="en-US" sz="2800" dirty="0" err="1"/>
              <a:t>Desde</a:t>
            </a:r>
            <a:r>
              <a:rPr lang="en-US" sz="2800" dirty="0"/>
              <a:t> 1986, Aids é </a:t>
            </a:r>
            <a:r>
              <a:rPr lang="en-US" sz="2800" dirty="0" err="1"/>
              <a:t>causada</a:t>
            </a:r>
            <a:r>
              <a:rPr lang="en-US" sz="2800" dirty="0"/>
              <a:t> por </a:t>
            </a:r>
            <a:r>
              <a:rPr lang="en-US" sz="2800" dirty="0" err="1"/>
              <a:t>dois</a:t>
            </a:r>
            <a:r>
              <a:rPr lang="en-US" sz="2800" dirty="0"/>
              <a:t> </a:t>
            </a:r>
            <a:r>
              <a:rPr lang="en-US" sz="2800" dirty="0" err="1"/>
              <a:t>retrovírus</a:t>
            </a:r>
            <a:r>
              <a:rPr lang="en-US" sz="2800" dirty="0"/>
              <a:t> </a:t>
            </a:r>
            <a:r>
              <a:rPr lang="en-US" sz="2800" dirty="0" err="1"/>
              <a:t>humanos</a:t>
            </a:r>
            <a:endParaRPr sz="2800" dirty="0"/>
          </a:p>
          <a:p>
            <a:pPr marL="742950" lvl="1" indent="-285750" algn="l" rtl="0">
              <a:spcBef>
                <a:spcPts val="560"/>
              </a:spcBef>
              <a:spcAft>
                <a:spcPts val="0"/>
              </a:spcAft>
              <a:buClr>
                <a:schemeClr val="dk1"/>
              </a:buClr>
              <a:buSzPts val="2800"/>
              <a:buChar char="–"/>
            </a:pPr>
            <a:r>
              <a:rPr lang="en-US" sz="2400" dirty="0"/>
              <a:t>HIV-1: </a:t>
            </a:r>
            <a:r>
              <a:rPr lang="en-US" sz="2400" dirty="0" err="1"/>
              <a:t>pandemia</a:t>
            </a:r>
            <a:r>
              <a:rPr lang="en-US" sz="2400" dirty="0"/>
              <a:t> </a:t>
            </a:r>
            <a:r>
              <a:rPr lang="en-US" sz="2400" dirty="0" err="1"/>
              <a:t>mundial</a:t>
            </a:r>
            <a:endParaRPr sz="2400" dirty="0"/>
          </a:p>
          <a:p>
            <a:pPr marL="742950" lvl="1" indent="-285750" algn="l" rtl="0">
              <a:spcBef>
                <a:spcPts val="560"/>
              </a:spcBef>
              <a:spcAft>
                <a:spcPts val="0"/>
              </a:spcAft>
              <a:buClr>
                <a:schemeClr val="dk1"/>
              </a:buClr>
              <a:buSzPts val="2800"/>
              <a:buChar char="–"/>
            </a:pPr>
            <a:r>
              <a:rPr lang="en-US" sz="2400" dirty="0"/>
              <a:t>HIV-2: </a:t>
            </a:r>
            <a:r>
              <a:rPr lang="en-US" sz="2400" dirty="0" err="1"/>
              <a:t>confinada</a:t>
            </a:r>
            <a:r>
              <a:rPr lang="en-US" sz="2400" dirty="0"/>
              <a:t> </a:t>
            </a:r>
            <a:r>
              <a:rPr lang="en-US" sz="2400" dirty="0" err="1"/>
              <a:t>principalmente</a:t>
            </a:r>
            <a:r>
              <a:rPr lang="en-US" sz="2400" dirty="0"/>
              <a:t> à </a:t>
            </a:r>
            <a:r>
              <a:rPr lang="en-US" sz="2400" dirty="0" err="1"/>
              <a:t>África</a:t>
            </a:r>
            <a:r>
              <a:rPr lang="en-US" sz="2400" dirty="0"/>
              <a:t> </a:t>
            </a:r>
            <a:r>
              <a:rPr lang="en-US" sz="2400" dirty="0" err="1"/>
              <a:t>Ocidental</a:t>
            </a:r>
            <a:endParaRPr sz="2400" dirty="0"/>
          </a:p>
          <a:p>
            <a:pPr marL="342900" lvl="0" indent="-342900" algn="l" rtl="0">
              <a:spcBef>
                <a:spcPts val="640"/>
              </a:spcBef>
              <a:spcAft>
                <a:spcPts val="0"/>
              </a:spcAft>
              <a:buClr>
                <a:schemeClr val="dk1"/>
              </a:buClr>
              <a:buSzPts val="3200"/>
              <a:buChar char="•"/>
            </a:pPr>
            <a:r>
              <a:rPr lang="en-US" sz="2800" dirty="0"/>
              <a:t>A </a:t>
            </a:r>
            <a:r>
              <a:rPr lang="en-US" sz="2800" dirty="0" err="1"/>
              <a:t>família</a:t>
            </a:r>
            <a:r>
              <a:rPr lang="en-US" sz="2800" dirty="0"/>
              <a:t> </a:t>
            </a:r>
            <a:r>
              <a:rPr lang="en-US" sz="2800" dirty="0" err="1"/>
              <a:t>específica</a:t>
            </a:r>
            <a:r>
              <a:rPr lang="en-US" sz="2800" dirty="0"/>
              <a:t> de </a:t>
            </a:r>
            <a:r>
              <a:rPr lang="en-US" sz="2800" dirty="0" err="1"/>
              <a:t>vírus</a:t>
            </a:r>
            <a:r>
              <a:rPr lang="en-US" sz="2800" dirty="0"/>
              <a:t> que o HIV-1 e HIV-2 </a:t>
            </a:r>
            <a:r>
              <a:rPr lang="en-US" sz="2800" dirty="0" err="1"/>
              <a:t>pertenecem</a:t>
            </a:r>
            <a:r>
              <a:rPr lang="en-US" sz="2800" dirty="0"/>
              <a:t> é </a:t>
            </a:r>
            <a:r>
              <a:rPr lang="en-US" sz="2800" dirty="0" err="1"/>
              <a:t>os</a:t>
            </a:r>
            <a:r>
              <a:rPr lang="en-US" sz="2800" dirty="0"/>
              <a:t> </a:t>
            </a:r>
            <a:r>
              <a:rPr lang="en-US" sz="2800" i="1" dirty="0" err="1"/>
              <a:t>retroviridae</a:t>
            </a:r>
            <a:endParaRPr sz="28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1084E5-32DF-461F-9715-CE4392958E6E}"/>
              </a:ext>
            </a:extLst>
          </p:cNvPr>
          <p:cNvSpPr>
            <a:spLocks noGrp="1"/>
          </p:cNvSpPr>
          <p:nvPr>
            <p:ph type="title"/>
          </p:nvPr>
        </p:nvSpPr>
        <p:spPr/>
        <p:txBody>
          <a:bodyPr/>
          <a:lstStyle/>
          <a:p>
            <a:endParaRPr lang="pt-BR"/>
          </a:p>
        </p:txBody>
      </p:sp>
      <p:pic>
        <p:nvPicPr>
          <p:cNvPr id="5" name="Espaço Reservado para Conteúdo 4">
            <a:extLst>
              <a:ext uri="{FF2B5EF4-FFF2-40B4-BE49-F238E27FC236}">
                <a16:creationId xmlns:a16="http://schemas.microsoft.com/office/drawing/2014/main" id="{03C2ABBF-C303-4280-A816-259B48A788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8875" y="2422327"/>
            <a:ext cx="4286250" cy="2871788"/>
          </a:xfrm>
        </p:spPr>
      </p:pic>
    </p:spTree>
    <p:extLst>
      <p:ext uri="{BB962C8B-B14F-4D97-AF65-F5344CB8AC3E}">
        <p14:creationId xmlns:p14="http://schemas.microsoft.com/office/powerpoint/2010/main" val="21551035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3732</Words>
  <Application>Microsoft Office PowerPoint</Application>
  <PresentationFormat>Apresentação na tela (4:3)</PresentationFormat>
  <Paragraphs>300</Paragraphs>
  <Slides>65</Slides>
  <Notes>62</Notes>
  <HiddenSlides>0</HiddenSlides>
  <MMClips>0</MMClips>
  <ScaleCrop>false</ScaleCrop>
  <HeadingPairs>
    <vt:vector size="6" baseType="variant">
      <vt:variant>
        <vt:lpstr>Fontes usadas</vt:lpstr>
      </vt:variant>
      <vt:variant>
        <vt:i4>7</vt:i4>
      </vt:variant>
      <vt:variant>
        <vt:lpstr>Tema</vt:lpstr>
      </vt:variant>
      <vt:variant>
        <vt:i4>3</vt:i4>
      </vt:variant>
      <vt:variant>
        <vt:lpstr>Títulos de slides</vt:lpstr>
      </vt:variant>
      <vt:variant>
        <vt:i4>65</vt:i4>
      </vt:variant>
    </vt:vector>
  </HeadingPairs>
  <TitlesOfParts>
    <vt:vector size="75" baseType="lpstr">
      <vt:lpstr>Arial</vt:lpstr>
      <vt:lpstr>NexusSerif</vt:lpstr>
      <vt:lpstr>Calibri</vt:lpstr>
      <vt:lpstr>Arial Narrow</vt:lpstr>
      <vt:lpstr>Wingdings</vt:lpstr>
      <vt:lpstr>Times New Roman</vt:lpstr>
      <vt:lpstr>Noto Sans Symbols</vt:lpstr>
      <vt:lpstr>Office Theme</vt:lpstr>
      <vt:lpstr>Default Design</vt:lpstr>
      <vt:lpstr>1_Office Theme</vt:lpstr>
      <vt:lpstr> IMT  512-4 - Seminários sobre vírus persistentes de importância em saúde pública - Imunovirologia  </vt:lpstr>
      <vt:lpstr>Conceito</vt:lpstr>
      <vt:lpstr>Apresentação do PowerPoint</vt:lpstr>
      <vt:lpstr>Apresentação do PowerPoint</vt:lpstr>
      <vt:lpstr>O primeiro relato de Aids</vt:lpstr>
      <vt:lpstr>Apresentação do PowerPoint</vt:lpstr>
      <vt:lpstr>Apresentação do PowerPoint</vt:lpstr>
      <vt:lpstr>Qual foi a causa?</vt:lpstr>
      <vt:lpstr>Apresentação do PowerPoint</vt:lpstr>
      <vt:lpstr>Retrovírus</vt:lpstr>
      <vt:lpstr>Os lentivírus conhecidos infectam principalmente animais</vt:lpstr>
      <vt:lpstr>Apresentação do PowerPoint</vt:lpstr>
      <vt:lpstr>Onde é que o HIV 1 e HIV 2 divergem biologicamente? </vt:lpstr>
      <vt:lpstr>O que árvore filogenética do HIV parece?</vt:lpstr>
      <vt:lpstr>Apresentação do PowerPoint</vt:lpstr>
      <vt:lpstr>Apresentação do PowerPoint</vt:lpstr>
      <vt:lpstr>Apresentação do PowerPoint</vt:lpstr>
      <vt:lpstr>Apresentação do PowerPoint</vt:lpstr>
      <vt:lpstr>Apresentação do PowerPoint</vt:lpstr>
      <vt:lpstr>Então SIV e HIV são primos.  Onde nossos primos vivem? </vt:lpstr>
      <vt:lpstr>Apresentação do PowerPoint</vt:lpstr>
      <vt:lpstr>Existem quatro subtipos de chimpanzés comuns (Pan troglodytes)</vt:lpstr>
      <vt:lpstr>Faixas de chimpanzés e gorilas se sobrepõem na Central, mas não da África Ocidental</vt:lpstr>
      <vt:lpstr>Apresentação do PowerPoint</vt:lpstr>
      <vt:lpstr>O que podemos concluir?</vt:lpstr>
      <vt:lpstr>De onde o HIV-1 vem, geograficamente?</vt:lpstr>
      <vt:lpstr>Diversidade viral</vt:lpstr>
      <vt:lpstr>Diversidade geográfica de HIV-1 por subtipo e pais, África, 2003</vt:lpstr>
      <vt:lpstr>O que sabemos?</vt:lpstr>
      <vt:lpstr>O que mais sabemos?</vt:lpstr>
      <vt:lpstr>O argumento decisivo</vt:lpstr>
      <vt:lpstr>A origem de Aids ou pelo menos HIV-1 Grupo M (P. troglodytes troglodytes tropa MB)</vt:lpstr>
      <vt:lpstr>Apresentação do PowerPoint</vt:lpstr>
      <vt:lpstr>Rio Ngoko, fronteira de  Camarões e Congo</vt:lpstr>
      <vt:lpstr>Quando ocorreu o cruzando?</vt:lpstr>
      <vt:lpstr>Apresentação do PowerPoint</vt:lpstr>
      <vt:lpstr>Como foi o cruzando? Resposta mais provável é abate de carne de animais selvagens (bushmeat)</vt:lpstr>
      <vt:lpstr>Um mercado de bushmeat</vt:lpstr>
      <vt:lpstr>Existe alguma prova de que os caçadores de primatas pegam vírus transmitidos por via sanguïnea?</vt:lpstr>
      <vt:lpstr>Tempo para um pergunta rápida… De que país é esta bandeira?</vt:lpstr>
      <vt:lpstr>Afrique équatoriale française</vt:lpstr>
      <vt:lpstr>Por que 1921 e não antes e por que ele se disseminou?</vt:lpstr>
      <vt:lpstr>Por que 1921 e não antes e por que ele se disseminou?</vt:lpstr>
      <vt:lpstr>Por que 1921 e não antes e por que ele se disseminou?</vt:lpstr>
      <vt:lpstr>Apresentação do PowerPoint</vt:lpstr>
      <vt:lpstr>Apresentação do PowerPoint</vt:lpstr>
      <vt:lpstr>Fatores sociais na Congo colonial tardio</vt:lpstr>
      <vt:lpstr>Evento de amplificação #1</vt:lpstr>
      <vt:lpstr>Chémin de Fer Congo-Océan</vt:lpstr>
      <vt:lpstr>Apresentação do PowerPoint</vt:lpstr>
      <vt:lpstr>Chémin de Fer Congo-Océan </vt:lpstr>
      <vt:lpstr>Chémin de Fer Congo-Océan </vt:lpstr>
      <vt:lpstr>Evento de amplificação #2</vt:lpstr>
      <vt:lpstr>Campanhas de saúde pública em AEF</vt:lpstr>
      <vt:lpstr>Programas para o tratamento de doenças tropicais endêmicas, AEF, 1920-1960</vt:lpstr>
      <vt:lpstr>Mas as conseqüências de repetidas injeções com agulhas e seringas esterilizadas inadequadamente foram altas</vt:lpstr>
      <vt:lpstr>Drogas por via intramuscular e endovenosa pós a segunda guerra mundial</vt:lpstr>
      <vt:lpstr>Mudança do caráter do trabalho sexual no Congo colonial tardio</vt:lpstr>
      <vt:lpstr>Mudança do caráter do trabalho sexual no Congo colonial tardio</vt:lpstr>
      <vt:lpstr>Colocando tudo junto...</vt:lpstr>
      <vt:lpstr>Colocando tudo junto...</vt:lpstr>
      <vt:lpstr>Colocando tudo junto...</vt:lpstr>
      <vt:lpstr>Quais são as lições para aprendizado?</vt:lpstr>
      <vt:lpstr>Para mais informações: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lastModifiedBy>Jorge Casseb</cp:lastModifiedBy>
  <cp:revision>5</cp:revision>
  <dcterms:modified xsi:type="dcterms:W3CDTF">2020-08-25T14:11:19Z</dcterms:modified>
</cp:coreProperties>
</file>