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1" r:id="rId10"/>
    <p:sldId id="266" r:id="rId11"/>
    <p:sldId id="267" r:id="rId12"/>
    <p:sldId id="270" r:id="rId13"/>
    <p:sldId id="272" r:id="rId14"/>
    <p:sldId id="271" r:id="rId15"/>
    <p:sldId id="273" r:id="rId16"/>
    <p:sldId id="275" r:id="rId17"/>
    <p:sldId id="274" r:id="rId18"/>
    <p:sldId id="276" r:id="rId19"/>
    <p:sldId id="281" r:id="rId20"/>
    <p:sldId id="282" r:id="rId21"/>
    <p:sldId id="283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9" autoAdjust="0"/>
    <p:restoredTop sz="94660"/>
  </p:normalViewPr>
  <p:slideViewPr>
    <p:cSldViewPr showGuides="1">
      <p:cViewPr>
        <p:scale>
          <a:sx n="70" d="100"/>
          <a:sy n="70" d="100"/>
        </p:scale>
        <p:origin x="67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1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07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64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71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09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7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31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54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00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9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06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9320-9136-4512-9222-E0E4AC379176}" type="datetimeFigureOut">
              <a:rPr lang="pt-BR" smtClean="0"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37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0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Qual </a:t>
            </a:r>
            <a:r>
              <a:rPr lang="pt-BR" sz="2800" dirty="0">
                <a:solidFill>
                  <a:srgbClr val="FF0000"/>
                </a:solidFill>
              </a:rPr>
              <a:t>é o efeito da indexação na relação entre </a:t>
            </a:r>
            <a:r>
              <a:rPr lang="pt-BR" sz="2800" i="1" dirty="0">
                <a:solidFill>
                  <a:srgbClr val="FF0000"/>
                </a:solidFill>
              </a:rPr>
              <a:t>π</a:t>
            </a:r>
            <a:r>
              <a:rPr lang="pt-BR" sz="2800" i="1" baseline="-25000" dirty="0">
                <a:solidFill>
                  <a:srgbClr val="FF0000"/>
                </a:solidFill>
              </a:rPr>
              <a:t>t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e </a:t>
            </a:r>
            <a:r>
              <a:rPr lang="pt-BR" sz="2800" dirty="0" err="1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pt-BR" sz="2800" i="1" baseline="-25000" dirty="0" err="1">
                <a:solidFill>
                  <a:srgbClr val="FF0000"/>
                </a:solidFill>
              </a:rPr>
              <a:t>t</a:t>
            </a:r>
            <a:r>
              <a:rPr lang="pt-BR" sz="2800" dirty="0" smtClean="0">
                <a:solidFill>
                  <a:srgbClr val="FF0000"/>
                </a:solidFill>
              </a:rPr>
              <a:t>?</a:t>
            </a:r>
          </a:p>
          <a:p>
            <a:pPr marL="400050" lvl="1" indent="0">
              <a:buNone/>
            </a:pPr>
            <a:r>
              <a:rPr lang="pt-BR" dirty="0" smtClean="0"/>
              <a:t>A inflação indexada aumenta o efeito do </a:t>
            </a:r>
            <a:r>
              <a:rPr lang="pt-BR" dirty="0" smtClean="0"/>
              <a:t>desemprego </a:t>
            </a:r>
            <a:r>
              <a:rPr lang="pt-BR" dirty="0" smtClean="0"/>
              <a:t>sobre a inflação. Quanto maior a proporção de contratos indexados, maior o efeito de desemprego sobre a variação da inflação.</a:t>
            </a:r>
          </a:p>
          <a:p>
            <a:pPr marL="400050" lvl="1" indent="0">
              <a:buNone/>
            </a:pPr>
            <a:r>
              <a:rPr lang="pt-BR" dirty="0" smtClean="0"/>
              <a:t>Quando a indexação dos salários se aproxima de 100%, pequenas mudanças no desemprego podem acarretar grandes mudanças na taxa de inflação. Ou seja, grande impacto sobre a inflação e pouco sobre o desemprego.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70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pt-BR" sz="2800" dirty="0"/>
              <a:t>Seja uma economia descrita pelas seguintes equações: </a:t>
            </a:r>
          </a:p>
          <a:p>
            <a:r>
              <a:rPr lang="pt-BR" sz="2800" dirty="0"/>
              <a:t>Lei de </a:t>
            </a:r>
            <a:r>
              <a:rPr lang="pt-BR" sz="2800" dirty="0" err="1"/>
              <a:t>Okun</a:t>
            </a:r>
            <a:r>
              <a:rPr lang="pt-BR" sz="2800" dirty="0"/>
              <a:t>             	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– </a:t>
            </a:r>
            <a:r>
              <a:rPr lang="pt-BR" sz="2800" dirty="0">
                <a:latin typeface="Symbol" pitchFamily="18" charset="2"/>
              </a:rPr>
              <a:t>m</a:t>
            </a:r>
            <a:r>
              <a:rPr lang="pt-BR" sz="2800" baseline="-25000" dirty="0" smtClean="0"/>
              <a:t>t-1</a:t>
            </a:r>
            <a:r>
              <a:rPr lang="pt-BR" sz="2800" dirty="0" smtClean="0"/>
              <a:t> </a:t>
            </a:r>
            <a:r>
              <a:rPr lang="pt-BR" sz="2800" dirty="0"/>
              <a:t>= -0,25(</a:t>
            </a:r>
            <a:r>
              <a:rPr lang="pt-BR" sz="2800" dirty="0" err="1"/>
              <a:t>g</a:t>
            </a:r>
            <a:r>
              <a:rPr lang="pt-BR" sz="2800" baseline="-25000" dirty="0" err="1"/>
              <a:t>Yt</a:t>
            </a:r>
            <a:r>
              <a:rPr lang="pt-BR" sz="2800" dirty="0"/>
              <a:t> – 0,04) </a:t>
            </a:r>
          </a:p>
          <a:p>
            <a:r>
              <a:rPr lang="pt-BR" sz="2800" dirty="0"/>
              <a:t>Curva de Phillips      	</a:t>
            </a:r>
            <a:r>
              <a:rPr lang="pt-BR" sz="2800" dirty="0" err="1">
                <a:latin typeface="Symbol" pitchFamily="18" charset="2"/>
              </a:rPr>
              <a:t>p</a:t>
            </a:r>
            <a:r>
              <a:rPr lang="pt-BR" sz="2800" baseline="-25000" dirty="0" err="1"/>
              <a:t>t</a:t>
            </a:r>
            <a:r>
              <a:rPr lang="pt-BR" sz="2800" dirty="0"/>
              <a:t> – </a:t>
            </a:r>
            <a:r>
              <a:rPr lang="pt-BR" sz="2800" dirty="0">
                <a:latin typeface="Symbol" pitchFamily="18" charset="2"/>
              </a:rPr>
              <a:t>p</a:t>
            </a:r>
            <a:r>
              <a:rPr lang="pt-BR" sz="2800" baseline="-25000" dirty="0" smtClean="0"/>
              <a:t>t-1</a:t>
            </a:r>
            <a:r>
              <a:rPr lang="pt-BR" sz="2800" dirty="0" smtClean="0"/>
              <a:t> </a:t>
            </a:r>
            <a:r>
              <a:rPr lang="pt-BR" sz="2800" dirty="0"/>
              <a:t>= -(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– 0,05) </a:t>
            </a:r>
          </a:p>
          <a:p>
            <a:r>
              <a:rPr lang="pt-BR" sz="2800" dirty="0"/>
              <a:t>Demanda Agregada   	</a:t>
            </a:r>
            <a:r>
              <a:rPr lang="pt-BR" sz="2800" dirty="0" err="1"/>
              <a:t>g</a:t>
            </a:r>
            <a:r>
              <a:rPr lang="pt-BR" sz="2800" baseline="-25000" dirty="0" err="1"/>
              <a:t>Yt</a:t>
            </a:r>
            <a:r>
              <a:rPr lang="pt-BR" sz="2800" dirty="0"/>
              <a:t> = </a:t>
            </a:r>
            <a:r>
              <a:rPr lang="pt-BR" sz="2800" dirty="0" err="1"/>
              <a:t>g</a:t>
            </a:r>
            <a:r>
              <a:rPr lang="pt-BR" sz="2800" baseline="-25000" dirty="0" err="1"/>
              <a:t>mt</a:t>
            </a:r>
            <a:r>
              <a:rPr lang="pt-BR" sz="2800" dirty="0"/>
              <a:t> – </a:t>
            </a:r>
            <a:r>
              <a:rPr lang="pt-BR" sz="2800" dirty="0" err="1">
                <a:latin typeface="Symbol" pitchFamily="18" charset="2"/>
              </a:rPr>
              <a:t>p</a:t>
            </a:r>
            <a:r>
              <a:rPr lang="pt-BR" sz="2800" baseline="-25000" dirty="0" err="1"/>
              <a:t>t</a:t>
            </a:r>
            <a:r>
              <a:rPr lang="pt-BR" sz="2800" dirty="0"/>
              <a:t>, </a:t>
            </a:r>
          </a:p>
          <a:p>
            <a:pPr marL="514350" lvl="0" indent="-514350">
              <a:buFont typeface="+mj-lt"/>
              <a:buAutoNum type="alphaLcParenR"/>
            </a:pPr>
            <a:r>
              <a:rPr lang="pt-BR" sz="2800" dirty="0"/>
              <a:t>Descreva o estado de equilíbrio desta economia em termos de taxa de crescimento do produto, desemprego e crescimento real e para o caso em que a moeda nominal está crescendo à 19,0% aa?</a:t>
            </a:r>
          </a:p>
          <a:p>
            <a:pPr marL="514350" lvl="0" indent="-514350">
              <a:buFont typeface="+mj-lt"/>
              <a:buAutoNum type="alphaLcParenR"/>
            </a:pPr>
            <a:r>
              <a:rPr lang="pt-BR" sz="2800" dirty="0"/>
              <a:t>Calcule a </a:t>
            </a:r>
            <a:r>
              <a:rPr lang="pt-BR" sz="2800" dirty="0" smtClean="0"/>
              <a:t>NAIRU</a:t>
            </a:r>
          </a:p>
          <a:p>
            <a:pPr marL="0" lvl="0" indent="0">
              <a:buNone/>
            </a:pPr>
            <a:r>
              <a:rPr lang="pt-BR" sz="2800" dirty="0" smtClean="0"/>
              <a:t>....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419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sz="2000" dirty="0" smtClean="0">
                <a:solidFill>
                  <a:srgbClr val="FF0000"/>
                </a:solidFill>
              </a:rPr>
              <a:t>Descreva </a:t>
            </a:r>
            <a:r>
              <a:rPr lang="pt-BR" sz="2000" dirty="0">
                <a:solidFill>
                  <a:srgbClr val="FF0000"/>
                </a:solidFill>
              </a:rPr>
              <a:t>o estado de equilíbrio desta economia em termos de taxa de crescimento do produto, desemprego e crescimento real e para o caso em que a moeda nominal está crescendo à 19,0% aa</a:t>
            </a:r>
            <a:r>
              <a:rPr lang="pt-BR" sz="2000" dirty="0" smtClean="0">
                <a:solidFill>
                  <a:srgbClr val="FF0000"/>
                </a:solidFill>
              </a:rPr>
              <a:t>?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07636"/>
            <a:ext cx="7848872" cy="461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2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pt-BR" sz="2800" dirty="0"/>
              <a:t>Seja uma economia descrita pelas seguintes equações: </a:t>
            </a:r>
          </a:p>
          <a:p>
            <a:r>
              <a:rPr lang="pt-BR" sz="2800" dirty="0"/>
              <a:t>Lei de </a:t>
            </a:r>
            <a:r>
              <a:rPr lang="pt-BR" sz="2800" dirty="0" err="1"/>
              <a:t>Okun</a:t>
            </a:r>
            <a:r>
              <a:rPr lang="pt-BR" sz="2800" dirty="0"/>
              <a:t>             	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– </a:t>
            </a:r>
            <a:r>
              <a:rPr lang="pt-BR" sz="2800" dirty="0">
                <a:latin typeface="Symbol" pitchFamily="18" charset="2"/>
              </a:rPr>
              <a:t>m</a:t>
            </a:r>
            <a:r>
              <a:rPr lang="pt-BR" sz="2800" baseline="-25000" dirty="0" smtClean="0"/>
              <a:t>t-1</a:t>
            </a:r>
            <a:r>
              <a:rPr lang="pt-BR" sz="2800" dirty="0" smtClean="0"/>
              <a:t> </a:t>
            </a:r>
            <a:r>
              <a:rPr lang="pt-BR" sz="2800" dirty="0"/>
              <a:t>= -0,25(</a:t>
            </a:r>
            <a:r>
              <a:rPr lang="pt-BR" sz="2800" dirty="0" err="1"/>
              <a:t>g</a:t>
            </a:r>
            <a:r>
              <a:rPr lang="pt-BR" sz="2800" baseline="-25000" dirty="0" err="1"/>
              <a:t>Yt</a:t>
            </a:r>
            <a:r>
              <a:rPr lang="pt-BR" sz="2800" dirty="0"/>
              <a:t> – 0,04) </a:t>
            </a:r>
          </a:p>
          <a:p>
            <a:r>
              <a:rPr lang="pt-BR" sz="2800" dirty="0"/>
              <a:t>Curva de Phillips      	</a:t>
            </a:r>
            <a:r>
              <a:rPr lang="pt-BR" sz="2800" dirty="0" err="1">
                <a:latin typeface="Symbol" pitchFamily="18" charset="2"/>
              </a:rPr>
              <a:t>p</a:t>
            </a:r>
            <a:r>
              <a:rPr lang="pt-BR" sz="2800" baseline="-25000" dirty="0" err="1"/>
              <a:t>t</a:t>
            </a:r>
            <a:r>
              <a:rPr lang="pt-BR" sz="2800" dirty="0"/>
              <a:t> – </a:t>
            </a:r>
            <a:r>
              <a:rPr lang="pt-BR" sz="2800" dirty="0">
                <a:latin typeface="Symbol" pitchFamily="18" charset="2"/>
              </a:rPr>
              <a:t>p</a:t>
            </a:r>
            <a:r>
              <a:rPr lang="pt-BR" sz="2800" baseline="-25000" dirty="0" smtClean="0"/>
              <a:t>t-1</a:t>
            </a:r>
            <a:r>
              <a:rPr lang="pt-BR" sz="2800" dirty="0" smtClean="0"/>
              <a:t> </a:t>
            </a:r>
            <a:r>
              <a:rPr lang="pt-BR" sz="2800" dirty="0"/>
              <a:t>= -(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– 0,05) </a:t>
            </a:r>
          </a:p>
          <a:p>
            <a:r>
              <a:rPr lang="pt-BR" sz="2800" dirty="0"/>
              <a:t>Demanda Agregada   	</a:t>
            </a:r>
            <a:r>
              <a:rPr lang="pt-BR" sz="2800" dirty="0" err="1"/>
              <a:t>g</a:t>
            </a:r>
            <a:r>
              <a:rPr lang="pt-BR" sz="2800" baseline="-25000" dirty="0" err="1"/>
              <a:t>Yt</a:t>
            </a:r>
            <a:r>
              <a:rPr lang="pt-BR" sz="2800" dirty="0"/>
              <a:t> = </a:t>
            </a:r>
            <a:r>
              <a:rPr lang="pt-BR" sz="2800" dirty="0" err="1"/>
              <a:t>g</a:t>
            </a:r>
            <a:r>
              <a:rPr lang="pt-BR" sz="2800" baseline="-25000" dirty="0" err="1"/>
              <a:t>mt</a:t>
            </a:r>
            <a:r>
              <a:rPr lang="pt-BR" sz="2800" dirty="0"/>
              <a:t> – </a:t>
            </a:r>
            <a:r>
              <a:rPr lang="pt-BR" sz="2800" dirty="0" err="1">
                <a:latin typeface="Symbol" pitchFamily="18" charset="2"/>
              </a:rPr>
              <a:t>p</a:t>
            </a:r>
            <a:r>
              <a:rPr lang="pt-BR" sz="2800" baseline="-25000" dirty="0" err="1"/>
              <a:t>t</a:t>
            </a:r>
            <a:r>
              <a:rPr lang="pt-BR" sz="2800" dirty="0"/>
              <a:t>, </a:t>
            </a:r>
          </a:p>
          <a:p>
            <a:pPr marL="514350" lvl="0" indent="-514350">
              <a:buFont typeface="+mj-lt"/>
              <a:buAutoNum type="alphaLcParenR" startAt="2"/>
            </a:pPr>
            <a:r>
              <a:rPr lang="pt-BR" sz="2800" dirty="0" smtClean="0">
                <a:solidFill>
                  <a:srgbClr val="FF0000"/>
                </a:solidFill>
              </a:rPr>
              <a:t>Calcule </a:t>
            </a:r>
            <a:r>
              <a:rPr lang="pt-BR" sz="2800" dirty="0">
                <a:solidFill>
                  <a:srgbClr val="FF0000"/>
                </a:solidFill>
              </a:rPr>
              <a:t>a </a:t>
            </a:r>
            <a:r>
              <a:rPr lang="pt-BR" sz="2800" dirty="0" smtClean="0">
                <a:solidFill>
                  <a:srgbClr val="FF0000"/>
                </a:solidFill>
              </a:rPr>
              <a:t>NAIRU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789040"/>
            <a:ext cx="8595955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ta para cima 3"/>
          <p:cNvSpPr/>
          <p:nvPr/>
        </p:nvSpPr>
        <p:spPr>
          <a:xfrm>
            <a:off x="6444208" y="2564904"/>
            <a:ext cx="288032" cy="64807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5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3"/>
            </a:pPr>
            <a:r>
              <a:rPr lang="pt-BR" sz="2000" dirty="0" smtClean="0"/>
              <a:t>Suponhamos </a:t>
            </a:r>
            <a:r>
              <a:rPr lang="pt-BR" sz="2000" dirty="0"/>
              <a:t>que a inflação seja de 15% ao ano e que a economia opere no nível natural de desemprego. Para manter o desemprego em seu nível natural, qual deve ser a taxa de crescimento do produto e a taxa de aumento da oferta de moeda</a:t>
            </a:r>
            <a:r>
              <a:rPr lang="pt-BR" sz="2000" dirty="0" smtClean="0"/>
              <a:t>?</a:t>
            </a:r>
            <a:endParaRPr lang="pt-BR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08919"/>
            <a:ext cx="9105532" cy="20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28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4"/>
            </a:pPr>
            <a:r>
              <a:rPr lang="pt-BR" sz="2000" dirty="0" smtClean="0"/>
              <a:t>Nestas </a:t>
            </a:r>
            <a:r>
              <a:rPr lang="pt-BR" sz="2000" dirty="0"/>
              <a:t>condições, se o BACEN decidir usar a política monetária para reduzir a taxa de inflação de uma vez por todas para 10% em um único período e mantê-la neste patamar, quais seriam os efeitos observados sobre a taxa de crescimento do nível de produto, a taxa de crescimento da oferta real de moeda e a taxa de desemprego</a:t>
            </a:r>
            <a:r>
              <a:rPr lang="pt-BR" sz="2000" dirty="0" smtClean="0"/>
              <a:t>?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269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4"/>
            </a:pPr>
            <a:r>
              <a:rPr lang="pt-BR" sz="2000" dirty="0" smtClean="0"/>
              <a:t>Nestas </a:t>
            </a:r>
            <a:r>
              <a:rPr lang="pt-BR" sz="2000" dirty="0"/>
              <a:t>condições, se o BACEN decidir usar a política monetária para reduzir a taxa de inflação de uma vez por todas para 10% em um único período e mantê-la neste patamar, quais seriam os efeitos observados sobre a taxa de crescimento do nível de produto, a taxa de crescimento da oferta real de moeda e a taxa de desemprego</a:t>
            </a:r>
            <a:r>
              <a:rPr lang="pt-BR" sz="2000" dirty="0" smtClean="0"/>
              <a:t>?</a:t>
            </a:r>
            <a:endParaRPr lang="pt-B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4" y="1152128"/>
            <a:ext cx="9113918" cy="571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5496" y="620688"/>
            <a:ext cx="907199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buFont typeface="+mj-lt"/>
              <a:buAutoNum type="alphaLcParenR" startAt="4"/>
            </a:pPr>
            <a:r>
              <a:rPr lang="pt-BR" sz="1200" dirty="0" smtClean="0"/>
              <a:t>Nestas condições, se o BACEN decidir usar a política monetária para reduzir a taxa de inflação de uma vez por todas para 10% em um único período e mantê-la neste patamar, quais seriam os efeitos observados sobre a taxa de crescimento do nível de produto, a taxa de crescimento da oferta real de moeda e a taxa de desemprego?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856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5"/>
            </a:pPr>
            <a:r>
              <a:rPr lang="pt-BR" sz="2000" dirty="0" smtClean="0"/>
              <a:t>Tendo </a:t>
            </a:r>
            <a:r>
              <a:rPr lang="pt-BR" sz="2000" dirty="0"/>
              <a:t>em vista o alto sacrifício concentrado em único período, a autoridade monetária opta por reduzir a inflação para 10% ao longo de 5 períodos. Neste caso qual deveria ser a política monetária para a variação da taxa de crescimento nominal de moeda</a:t>
            </a:r>
            <a:r>
              <a:rPr lang="pt-BR" sz="2000" dirty="0" smtClean="0"/>
              <a:t>?</a:t>
            </a:r>
            <a:endParaRPr lang="pt-BR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29" y="2470001"/>
            <a:ext cx="8885343" cy="326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0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6"/>
            </a:pPr>
            <a:r>
              <a:rPr lang="pt-BR" sz="2000" dirty="0" smtClean="0"/>
              <a:t>Complete </a:t>
            </a:r>
            <a:r>
              <a:rPr lang="pt-BR" sz="2000" dirty="0"/>
              <a:t>as tabelas a seguir com a evolução das variáveis e represente graficamente a evolução das variáveis </a:t>
            </a:r>
            <a:r>
              <a:rPr lang="pt-BR" sz="2000" i="1" dirty="0" err="1"/>
              <a:t>g</a:t>
            </a:r>
            <a:r>
              <a:rPr lang="pt-BR" sz="2000" i="1" baseline="30000" dirty="0" err="1"/>
              <a:t>y</a:t>
            </a:r>
            <a:r>
              <a:rPr lang="pt-BR" sz="2000" i="1" baseline="-25000" dirty="0" err="1"/>
              <a:t>t</a:t>
            </a:r>
            <a:r>
              <a:rPr lang="pt-BR" sz="2000" i="1" dirty="0"/>
              <a:t>, </a:t>
            </a:r>
            <a:r>
              <a:rPr lang="pt-BR" sz="2000" i="1" dirty="0" err="1"/>
              <a:t>m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e </a:t>
            </a:r>
            <a:r>
              <a:rPr lang="pt-BR" sz="2000" i="1" dirty="0" err="1"/>
              <a:t>p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no tempo dos itens “d” e “e</a:t>
            </a:r>
            <a:r>
              <a:rPr lang="pt-BR" sz="2000" dirty="0" smtClean="0"/>
              <a:t>”.</a:t>
            </a:r>
            <a:endParaRPr lang="pt-BR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90737"/>
            <a:ext cx="8959465" cy="400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1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6"/>
            </a:pPr>
            <a:r>
              <a:rPr lang="pt-BR" sz="2000" dirty="0" smtClean="0"/>
              <a:t>Complete </a:t>
            </a:r>
            <a:r>
              <a:rPr lang="pt-BR" sz="2000" dirty="0"/>
              <a:t>as tabelas a seguir com a evolução das variáveis e represente graficamente a evolução das variáveis </a:t>
            </a:r>
            <a:r>
              <a:rPr lang="pt-BR" sz="2000" i="1" dirty="0" err="1"/>
              <a:t>g</a:t>
            </a:r>
            <a:r>
              <a:rPr lang="pt-BR" sz="2000" i="1" baseline="30000" dirty="0" err="1"/>
              <a:t>y</a:t>
            </a:r>
            <a:r>
              <a:rPr lang="pt-BR" sz="2000" i="1" baseline="-25000" dirty="0" err="1"/>
              <a:t>t</a:t>
            </a:r>
            <a:r>
              <a:rPr lang="pt-BR" sz="2000" i="1" dirty="0"/>
              <a:t>, </a:t>
            </a:r>
            <a:r>
              <a:rPr lang="pt-BR" sz="2000" i="1" dirty="0" err="1"/>
              <a:t>m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e </a:t>
            </a:r>
            <a:r>
              <a:rPr lang="pt-BR" sz="2000" i="1" dirty="0" err="1"/>
              <a:t>p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no tempo dos itens “d” e “e</a:t>
            </a:r>
            <a:r>
              <a:rPr lang="pt-BR" sz="2000" dirty="0" smtClean="0"/>
              <a:t>”.</a:t>
            </a:r>
            <a:endParaRPr lang="pt-BR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840760" cy="305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8" y="5085184"/>
            <a:ext cx="916693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8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e que a taxa natural de desemprego, </a:t>
            </a:r>
            <a:r>
              <a:rPr lang="pt-BR" sz="2800" i="1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n</a:t>
            </a:r>
            <a:r>
              <a:rPr lang="pt-BR" sz="2800" dirty="0"/>
              <a:t>, seja 6%. Considere que a inflação no ano </a:t>
            </a:r>
            <a:r>
              <a:rPr lang="pt-BR" sz="2800" i="1" dirty="0"/>
              <a:t>t-1 </a:t>
            </a:r>
            <a:r>
              <a:rPr lang="pt-BR" sz="2800" dirty="0"/>
              <a:t>seja zero. No ano </a:t>
            </a:r>
            <a:r>
              <a:rPr lang="pt-BR" sz="2800" i="1" dirty="0"/>
              <a:t>t</a:t>
            </a:r>
            <a:r>
              <a:rPr lang="pt-BR" sz="2800" dirty="0"/>
              <a:t>, a autoridade monetária decide manter a taxa de desemprego em 4%, a qual permanece para os próximos quatro anos. </a:t>
            </a:r>
          </a:p>
          <a:p>
            <a:pPr lvl="0"/>
            <a:r>
              <a:rPr lang="pt-BR" sz="2800" dirty="0"/>
              <a:t>Calcule 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/>
              <a:t>.</a:t>
            </a:r>
          </a:p>
          <a:p>
            <a:pPr lvl="0"/>
            <a:r>
              <a:rPr lang="pt-BR" sz="2800" dirty="0"/>
              <a:t>Suponha que metade dos assalariados tenha contratos de trabalho indexados. Nesse caso, qual é a nova equação da curva de Phillips?</a:t>
            </a:r>
          </a:p>
          <a:p>
            <a:pPr lvl="0"/>
            <a:r>
              <a:rPr lang="pt-BR" sz="2800" dirty="0"/>
              <a:t>Qual é o efeito da indexação na relação entre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i="1" dirty="0"/>
              <a:t> </a:t>
            </a:r>
            <a:r>
              <a:rPr lang="pt-BR" sz="2800" dirty="0"/>
              <a:t>e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t</a:t>
            </a:r>
            <a:r>
              <a:rPr lang="pt-B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4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6"/>
            </a:pPr>
            <a:r>
              <a:rPr lang="pt-BR" sz="2000" dirty="0" smtClean="0"/>
              <a:t>Complete </a:t>
            </a:r>
            <a:r>
              <a:rPr lang="pt-BR" sz="2000" dirty="0"/>
              <a:t>as tabelas a seguir com a evolução das variáveis e represente graficamente a evolução das variáveis </a:t>
            </a:r>
            <a:r>
              <a:rPr lang="pt-BR" sz="2000" i="1" dirty="0" err="1"/>
              <a:t>g</a:t>
            </a:r>
            <a:r>
              <a:rPr lang="pt-BR" sz="2000" i="1" baseline="30000" dirty="0" err="1"/>
              <a:t>y</a:t>
            </a:r>
            <a:r>
              <a:rPr lang="pt-BR" sz="2000" i="1" baseline="-25000" dirty="0" err="1"/>
              <a:t>t</a:t>
            </a:r>
            <a:r>
              <a:rPr lang="pt-BR" sz="2000" i="1" dirty="0"/>
              <a:t>, </a:t>
            </a:r>
            <a:r>
              <a:rPr lang="pt-BR" sz="2000" i="1" dirty="0" err="1"/>
              <a:t>m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e </a:t>
            </a:r>
            <a:r>
              <a:rPr lang="pt-BR" sz="2000" i="1" dirty="0" err="1"/>
              <a:t>p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no tempo dos itens “d” e “e</a:t>
            </a:r>
            <a:r>
              <a:rPr lang="pt-BR" sz="2000" dirty="0" smtClean="0"/>
              <a:t>”.</a:t>
            </a:r>
            <a:endParaRPr lang="pt-BR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90737"/>
            <a:ext cx="9048149" cy="407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2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6"/>
            </a:pPr>
            <a:r>
              <a:rPr lang="pt-BR" sz="2000" dirty="0" smtClean="0"/>
              <a:t>Complete </a:t>
            </a:r>
            <a:r>
              <a:rPr lang="pt-BR" sz="2000" dirty="0"/>
              <a:t>as tabelas a seguir com a evolução das variáveis e represente graficamente a evolução das variáveis </a:t>
            </a:r>
            <a:r>
              <a:rPr lang="pt-BR" sz="2000" i="1" dirty="0" err="1"/>
              <a:t>g</a:t>
            </a:r>
            <a:r>
              <a:rPr lang="pt-BR" sz="2000" i="1" baseline="30000" dirty="0" err="1"/>
              <a:t>y</a:t>
            </a:r>
            <a:r>
              <a:rPr lang="pt-BR" sz="2000" i="1" baseline="-25000" dirty="0" err="1"/>
              <a:t>t</a:t>
            </a:r>
            <a:r>
              <a:rPr lang="pt-BR" sz="2000" i="1" dirty="0"/>
              <a:t>, </a:t>
            </a:r>
            <a:r>
              <a:rPr lang="pt-BR" sz="2000" i="1" dirty="0" err="1"/>
              <a:t>m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e </a:t>
            </a:r>
            <a:r>
              <a:rPr lang="pt-BR" sz="2000" i="1" dirty="0" err="1"/>
              <a:t>p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no tempo dos itens “d” e “e</a:t>
            </a:r>
            <a:r>
              <a:rPr lang="pt-BR" sz="2000" dirty="0" smtClean="0"/>
              <a:t>”.</a:t>
            </a:r>
            <a:endParaRPr lang="pt-BR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815901" cy="306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8194"/>
            <a:ext cx="9120768" cy="1667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3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7"/>
            </a:pPr>
            <a:r>
              <a:rPr lang="pt-BR" sz="2000" dirty="0" smtClean="0"/>
              <a:t>Calcule </a:t>
            </a:r>
            <a:r>
              <a:rPr lang="pt-BR" sz="2000" dirty="0"/>
              <a:t>a taxa de sacrifício desta economia e responda: nos limites deste modelo apresentado, existe a possibilidade de que o governo adote certa(s) política(s) que diminua(m) o tamanho do sacrifício de desinflação? Explique.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" y="2132856"/>
            <a:ext cx="905466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7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8" y="1054787"/>
            <a:ext cx="9147338" cy="561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4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" y="2060848"/>
            <a:ext cx="913368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6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e que a taxa natural de desemprego,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n</a:t>
            </a:r>
            <a:r>
              <a:rPr lang="pt-BR" sz="2800" dirty="0"/>
              <a:t>, seja 6%. Considere que a inflação no ano </a:t>
            </a:r>
            <a:r>
              <a:rPr lang="pt-BR" sz="2800" i="1" dirty="0"/>
              <a:t>t-1 </a:t>
            </a:r>
            <a:r>
              <a:rPr lang="pt-BR" sz="2800" dirty="0"/>
              <a:t>seja zero. No ano </a:t>
            </a:r>
            <a:r>
              <a:rPr lang="pt-BR" sz="2800" i="1" dirty="0"/>
              <a:t>t</a:t>
            </a:r>
            <a:r>
              <a:rPr lang="pt-BR" sz="2800" dirty="0"/>
              <a:t>, a autoridade monetária decide manter a taxa de desemprego em 4%, a qual permanece para os próximos quatro anos. </a:t>
            </a:r>
          </a:p>
          <a:p>
            <a:pPr lvl="0"/>
            <a:r>
              <a:rPr lang="pt-BR" sz="2800" dirty="0"/>
              <a:t>Calcule 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69160"/>
            <a:ext cx="874980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3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/>
              <a:t>Calcule </a:t>
            </a:r>
            <a:r>
              <a:rPr lang="pt-BR" sz="2800" dirty="0"/>
              <a:t>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74980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744593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1" y="5013176"/>
            <a:ext cx="564062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2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e que a taxa natural de desemprego, </a:t>
            </a:r>
            <a:r>
              <a:rPr lang="pt-BR" sz="2800" i="1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n</a:t>
            </a:r>
            <a:r>
              <a:rPr lang="pt-BR" sz="2800" dirty="0"/>
              <a:t>, seja 6%. Considere que a inflação no ano </a:t>
            </a:r>
            <a:r>
              <a:rPr lang="pt-BR" sz="2800" i="1" dirty="0"/>
              <a:t>t-1 </a:t>
            </a:r>
            <a:r>
              <a:rPr lang="pt-BR" sz="2800" dirty="0"/>
              <a:t>seja zero. No ano </a:t>
            </a:r>
            <a:r>
              <a:rPr lang="pt-BR" sz="2800" i="1" dirty="0"/>
              <a:t>t</a:t>
            </a:r>
            <a:r>
              <a:rPr lang="pt-BR" sz="2800" dirty="0"/>
              <a:t>, a autoridade monetária decide manter a taxa de desemprego em 4%, a qual permanece para os próximos quatro anos. </a:t>
            </a:r>
          </a:p>
          <a:p>
            <a:pPr lvl="0"/>
            <a:r>
              <a:rPr lang="pt-BR" sz="2800" dirty="0"/>
              <a:t>Calcule 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/>
              <a:t>.</a:t>
            </a:r>
          </a:p>
          <a:p>
            <a:pPr lvl="0"/>
            <a:r>
              <a:rPr lang="pt-BR" sz="2800" dirty="0">
                <a:solidFill>
                  <a:srgbClr val="FF0000"/>
                </a:solidFill>
              </a:rPr>
              <a:t>Suponha que metade dos assalariados tenha contratos de trabalho indexados. Nesse caso, qual é a nova equação da curva de Phillips?</a:t>
            </a:r>
          </a:p>
          <a:p>
            <a:pPr lvl="0"/>
            <a:r>
              <a:rPr lang="pt-BR" sz="2800" dirty="0"/>
              <a:t>Qual é o efeito da indexação na relação entre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i="1" dirty="0"/>
              <a:t> </a:t>
            </a:r>
            <a:r>
              <a:rPr lang="pt-BR" sz="2800" dirty="0"/>
              <a:t>e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t</a:t>
            </a:r>
            <a:r>
              <a:rPr lang="pt-B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799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e que a taxa natural de desemprego, </a:t>
            </a:r>
            <a:r>
              <a:rPr lang="pt-BR" sz="2800" i="1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n</a:t>
            </a:r>
            <a:r>
              <a:rPr lang="pt-BR" sz="2800" dirty="0"/>
              <a:t>, seja 6%. Considere que a inflação no ano </a:t>
            </a:r>
            <a:r>
              <a:rPr lang="pt-BR" sz="2800" i="1" dirty="0"/>
              <a:t>t-1 </a:t>
            </a:r>
            <a:r>
              <a:rPr lang="pt-BR" sz="2800" dirty="0"/>
              <a:t>seja zero. No ano </a:t>
            </a:r>
            <a:r>
              <a:rPr lang="pt-BR" sz="2800" i="1" dirty="0"/>
              <a:t>t</a:t>
            </a:r>
            <a:r>
              <a:rPr lang="pt-BR" sz="2800" dirty="0"/>
              <a:t>, a autoridade monetária decide manter a taxa de desemprego em 4%, a qual permanece para os próximos quatro anos. </a:t>
            </a:r>
          </a:p>
          <a:p>
            <a:pPr lvl="0"/>
            <a:r>
              <a:rPr lang="pt-BR" sz="2800" dirty="0"/>
              <a:t>Calcule 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/>
              <a:t>.</a:t>
            </a:r>
          </a:p>
          <a:p>
            <a:pPr lvl="0"/>
            <a:r>
              <a:rPr lang="pt-BR" sz="2800" dirty="0">
                <a:solidFill>
                  <a:srgbClr val="FF0000"/>
                </a:solidFill>
              </a:rPr>
              <a:t>Suponha que metade dos assalariados tenha contratos de trabalho indexados. Nesse caso, qual é a nova equação da curva de Phillips?</a:t>
            </a:r>
          </a:p>
          <a:p>
            <a:pPr lvl="0"/>
            <a:r>
              <a:rPr lang="pt-BR" sz="2800" dirty="0"/>
              <a:t>Qual é o efeito da indexação na relação entre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i="1" dirty="0"/>
              <a:t> </a:t>
            </a:r>
            <a:r>
              <a:rPr lang="pt-BR" sz="2800" dirty="0"/>
              <a:t>e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t</a:t>
            </a:r>
            <a:r>
              <a:rPr lang="pt-B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69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Suponha </a:t>
            </a:r>
            <a:r>
              <a:rPr lang="pt-BR" sz="2800" dirty="0">
                <a:solidFill>
                  <a:srgbClr val="FF0000"/>
                </a:solidFill>
              </a:rPr>
              <a:t>que metade dos assalariados tenha contratos de trabalho indexados. Nesse caso, qual é a nova equação da curva de Phillips?</a:t>
            </a:r>
          </a:p>
          <a:p>
            <a:pPr lvl="0"/>
            <a:r>
              <a:rPr lang="pt-BR" sz="2800" dirty="0" smtClean="0"/>
              <a:t>Esta questão permite duas interpretações:</a:t>
            </a:r>
          </a:p>
          <a:p>
            <a:pPr marL="0" lvl="0" indent="0">
              <a:buNone/>
            </a:pPr>
            <a:r>
              <a:rPr lang="pt-BR" sz="2800" dirty="0" smtClean="0"/>
              <a:t>	A) 50% dos contratos indexados à </a:t>
            </a:r>
            <a:r>
              <a:rPr lang="pt-BR" sz="2800" i="1" dirty="0" smtClean="0"/>
              <a:t>π</a:t>
            </a:r>
            <a:r>
              <a:rPr lang="pt-BR" sz="2800" i="1" baseline="-25000" dirty="0" smtClean="0"/>
              <a:t>t</a:t>
            </a:r>
            <a:r>
              <a:rPr lang="pt-BR" sz="2800" dirty="0" smtClean="0"/>
              <a:t> </a:t>
            </a:r>
          </a:p>
          <a:p>
            <a:pPr marL="0" indent="0">
              <a:buNone/>
            </a:pPr>
            <a:r>
              <a:rPr lang="pt-BR" sz="2800" dirty="0" smtClean="0"/>
              <a:t>     	B) 50% dos contratos indexados à </a:t>
            </a:r>
            <a:r>
              <a:rPr lang="pt-BR" sz="2800" i="1" dirty="0" smtClean="0"/>
              <a:t>π</a:t>
            </a:r>
            <a:r>
              <a:rPr lang="pt-BR" sz="2800" i="1" baseline="-25000" dirty="0" smtClean="0"/>
              <a:t>t</a:t>
            </a:r>
            <a:r>
              <a:rPr lang="pt-BR" sz="2800" baseline="30000" dirty="0" smtClean="0"/>
              <a:t>e</a:t>
            </a:r>
            <a:r>
              <a:rPr lang="pt-BR" sz="2800" dirty="0" smtClean="0"/>
              <a:t> </a:t>
            </a:r>
          </a:p>
          <a:p>
            <a:pPr marL="0" indent="0">
              <a:buNone/>
            </a:pPr>
            <a:r>
              <a:rPr lang="pt-BR" sz="2800" dirty="0" smtClean="0"/>
              <a:t>ou</a:t>
            </a:r>
          </a:p>
          <a:p>
            <a:pPr marL="0" lvl="0" indent="0">
              <a:buNone/>
            </a:pPr>
            <a:r>
              <a:rPr lang="pt-BR" sz="2800" dirty="0" smtClean="0"/>
              <a:t>	A) 50% dos contratos indexados à </a:t>
            </a:r>
            <a:r>
              <a:rPr lang="pt-BR" sz="2800" i="1" dirty="0" smtClean="0"/>
              <a:t>π</a:t>
            </a:r>
            <a:r>
              <a:rPr lang="pt-BR" sz="2800" i="1" baseline="-25000" dirty="0" smtClean="0"/>
              <a:t>t</a:t>
            </a:r>
            <a:r>
              <a:rPr lang="pt-BR" sz="2800" dirty="0" smtClean="0"/>
              <a:t> </a:t>
            </a:r>
          </a:p>
          <a:p>
            <a:pPr marL="0" indent="0">
              <a:buNone/>
            </a:pPr>
            <a:r>
              <a:rPr lang="pt-BR" sz="2800" dirty="0" smtClean="0"/>
              <a:t>     	B) 50% dos contratos  sem correção (“congelados”)</a:t>
            </a:r>
          </a:p>
          <a:p>
            <a:pPr marL="0" lv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799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Suponha </a:t>
            </a:r>
            <a:r>
              <a:rPr lang="pt-BR" sz="2800" dirty="0">
                <a:solidFill>
                  <a:srgbClr val="FF0000"/>
                </a:solidFill>
              </a:rPr>
              <a:t>que metade dos assalariados tenha contratos de trabalho indexados. Nesse caso, qual é a nova equação da curva de Phillips?</a:t>
            </a:r>
          </a:p>
          <a:p>
            <a:pPr marL="0" lvl="0" indent="0">
              <a:buNone/>
            </a:pPr>
            <a:r>
              <a:rPr lang="pt-BR" sz="2800" dirty="0" smtClean="0"/>
              <a:t>	A) 50% dos contratos indexados à </a:t>
            </a:r>
            <a:r>
              <a:rPr lang="pt-BR" sz="2800" i="1" dirty="0" smtClean="0"/>
              <a:t>π</a:t>
            </a:r>
            <a:r>
              <a:rPr lang="pt-BR" sz="2800" i="1" baseline="-25000" dirty="0" smtClean="0"/>
              <a:t>t</a:t>
            </a:r>
            <a:r>
              <a:rPr lang="pt-BR" sz="2800" dirty="0" smtClean="0"/>
              <a:t> </a:t>
            </a:r>
          </a:p>
          <a:p>
            <a:pPr marL="0" indent="0">
              <a:buNone/>
            </a:pPr>
            <a:r>
              <a:rPr lang="pt-BR" sz="2800" dirty="0" smtClean="0"/>
              <a:t>     	B) 50% dos contratos indexados à </a:t>
            </a:r>
            <a:r>
              <a:rPr lang="pt-BR" sz="2800" i="1" dirty="0" smtClean="0"/>
              <a:t>π</a:t>
            </a:r>
            <a:r>
              <a:rPr lang="pt-BR" sz="2800" i="1" baseline="-25000" dirty="0" smtClean="0"/>
              <a:t>t</a:t>
            </a:r>
            <a:r>
              <a:rPr lang="pt-BR" sz="2800" baseline="30000" dirty="0" smtClean="0"/>
              <a:t>e</a:t>
            </a:r>
            <a:r>
              <a:rPr lang="pt-BR" sz="2800" dirty="0" smtClean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475656" y="3573016"/>
                <a:ext cx="2664296" cy="396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/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pt-B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p>
                        </m:sSubSup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pt-BR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−0,2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573016"/>
                <a:ext cx="2664296" cy="396455"/>
              </a:xfrm>
              <a:prstGeom prst="rect">
                <a:avLst/>
              </a:prstGeom>
              <a:blipFill rotWithShape="1">
                <a:blip r:embed="rId2"/>
                <a:stretch>
                  <a:fillRect t="-6154" b="-18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475656" y="4112665"/>
                <a:ext cx="3528392" cy="396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/>
                  <a:t>=0,5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>
                    <a:ea typeface="Cambria Math"/>
                  </a:rPr>
                  <a:t> </a:t>
                </a:r>
                <a:r>
                  <a:rPr lang="pt-BR" dirty="0" smtClean="0"/>
                  <a:t>+ 0,5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pt-B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p>
                        </m:sSubSup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pt-BR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−0,2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112665"/>
                <a:ext cx="3528392" cy="396455"/>
              </a:xfrm>
              <a:prstGeom prst="rect">
                <a:avLst/>
              </a:prstGeom>
              <a:blipFill rotWithShape="1">
                <a:blip r:embed="rId3"/>
                <a:stretch>
                  <a:fillRect t="-6154" b="-18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475656" y="4688729"/>
                <a:ext cx="3528392" cy="396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0,5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>
                    <a:ea typeface="Cambria Math"/>
                  </a:rPr>
                  <a:t> =</a:t>
                </a:r>
                <a:r>
                  <a:rPr lang="pt-BR" dirty="0" smtClean="0"/>
                  <a:t> 0,5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pt-B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p>
                        </m:sSubSup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pt-BR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−0,2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688729"/>
                <a:ext cx="3528392" cy="396455"/>
              </a:xfrm>
              <a:prstGeom prst="rect">
                <a:avLst/>
              </a:prstGeom>
              <a:blipFill rotWithShape="1">
                <a:blip r:embed="rId4"/>
                <a:stretch>
                  <a:fillRect l="-1382" t="-6154" b="-18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475656" y="5260948"/>
                <a:ext cx="3528392" cy="544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>
                    <a:ea typeface="Cambria Math"/>
                  </a:rPr>
                  <a:t> =</a:t>
                </a:r>
                <a:r>
                  <a:rPr lang="pt-BR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f>
                              <m:f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0,5</m:t>
                                </m:r>
                              </m:num>
                              <m:den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0,5</m:t>
                                </m:r>
                              </m:den>
                            </m:f>
                            <m:r>
                              <a:rPr lang="pt-B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p>
                        </m:sSubSup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pt-BR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0,2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0,5</m:t>
                        </m:r>
                      </m:den>
                    </m:f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260948"/>
                <a:ext cx="3528392" cy="544316"/>
              </a:xfrm>
              <a:prstGeom prst="rect">
                <a:avLst/>
              </a:prstGeom>
              <a:blipFill rotWithShape="1">
                <a:blip r:embed="rId5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1475656" y="5981028"/>
                <a:ext cx="3528392" cy="396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>
                    <a:ea typeface="Cambria Math"/>
                  </a:rPr>
                  <a:t> =</a:t>
                </a:r>
                <a:r>
                  <a:rPr lang="pt-BR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pt-B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p>
                        </m:sSubSup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pt-BR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−0,4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981028"/>
                <a:ext cx="3528392" cy="396455"/>
              </a:xfrm>
              <a:prstGeom prst="rect">
                <a:avLst/>
              </a:prstGeom>
              <a:blipFill rotWithShape="1">
                <a:blip r:embed="rId6"/>
                <a:stretch>
                  <a:fillRect t="-6154" b="-18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4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e que a taxa natural de desemprego, </a:t>
            </a:r>
            <a:r>
              <a:rPr lang="pt-BR" sz="2800" i="1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n</a:t>
            </a:r>
            <a:r>
              <a:rPr lang="pt-BR" sz="2800" dirty="0"/>
              <a:t>, seja 6%. Considere que a inflação no ano </a:t>
            </a:r>
            <a:r>
              <a:rPr lang="pt-BR" sz="2800" i="1" dirty="0"/>
              <a:t>t-1 </a:t>
            </a:r>
            <a:r>
              <a:rPr lang="pt-BR" sz="2800" dirty="0"/>
              <a:t>seja zero. No ano </a:t>
            </a:r>
            <a:r>
              <a:rPr lang="pt-BR" sz="2800" i="1" dirty="0"/>
              <a:t>t</a:t>
            </a:r>
            <a:r>
              <a:rPr lang="pt-BR" sz="2800" dirty="0"/>
              <a:t>, a autoridade monetária decide manter a taxa de desemprego em 4%, a qual permanece para os próximos quatro anos. </a:t>
            </a:r>
          </a:p>
          <a:p>
            <a:pPr lvl="0"/>
            <a:r>
              <a:rPr lang="pt-BR" sz="2800" dirty="0"/>
              <a:t>Calcule 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/>
              <a:t>.</a:t>
            </a:r>
          </a:p>
          <a:p>
            <a:pPr lvl="0"/>
            <a:r>
              <a:rPr lang="pt-BR" sz="2800" dirty="0"/>
              <a:t>Suponha que metade dos assalariados tenha contratos de trabalho indexados. Nesse caso, qual é a nova equação da curva de Phillips?</a:t>
            </a:r>
          </a:p>
          <a:p>
            <a:pPr lvl="0"/>
            <a:r>
              <a:rPr lang="pt-BR" sz="2800" dirty="0">
                <a:solidFill>
                  <a:srgbClr val="FF0000"/>
                </a:solidFill>
              </a:rPr>
              <a:t>Qual é o efeito da indexação na relação entre </a:t>
            </a:r>
            <a:r>
              <a:rPr lang="pt-BR" sz="2800" i="1" dirty="0">
                <a:solidFill>
                  <a:srgbClr val="FF0000"/>
                </a:solidFill>
              </a:rPr>
              <a:t>π</a:t>
            </a:r>
            <a:r>
              <a:rPr lang="pt-BR" sz="2800" i="1" baseline="-25000" dirty="0">
                <a:solidFill>
                  <a:srgbClr val="FF0000"/>
                </a:solidFill>
              </a:rPr>
              <a:t>t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e </a:t>
            </a:r>
            <a:r>
              <a:rPr lang="pt-BR" sz="2800" dirty="0" err="1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pt-BR" sz="2800" i="1" baseline="-25000" dirty="0" err="1">
                <a:solidFill>
                  <a:srgbClr val="FF0000"/>
                </a:solidFill>
              </a:rPr>
              <a:t>t</a:t>
            </a:r>
            <a:r>
              <a:rPr lang="pt-BR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623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</TotalTime>
  <Words>1312</Words>
  <Application>Microsoft Office PowerPoint</Application>
  <PresentationFormat>Apresentação na tela (4:3)</PresentationFormat>
  <Paragraphs>93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Tema do Office</vt:lpstr>
      <vt:lpstr>Apresentação do PowerPoint</vt:lpstr>
      <vt:lpstr>Questão 1</vt:lpstr>
      <vt:lpstr>Questão 1</vt:lpstr>
      <vt:lpstr>Questão 1</vt:lpstr>
      <vt:lpstr>Questão 1</vt:lpstr>
      <vt:lpstr>Questão 1</vt:lpstr>
      <vt:lpstr>Questão 1</vt:lpstr>
      <vt:lpstr>Questão 1</vt:lpstr>
      <vt:lpstr>Questão 1</vt:lpstr>
      <vt:lpstr>Questão 1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</dc:creator>
  <cp:lastModifiedBy>USP</cp:lastModifiedBy>
  <cp:revision>18</cp:revision>
  <dcterms:created xsi:type="dcterms:W3CDTF">2017-09-29T12:58:30Z</dcterms:created>
  <dcterms:modified xsi:type="dcterms:W3CDTF">2019-09-23T03:08:38Z</dcterms:modified>
</cp:coreProperties>
</file>