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72" r:id="rId9"/>
    <p:sldId id="273" r:id="rId10"/>
    <p:sldId id="266" r:id="rId11"/>
    <p:sldId id="274" r:id="rId12"/>
    <p:sldId id="267" r:id="rId13"/>
    <p:sldId id="271" r:id="rId14"/>
    <p:sldId id="268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ortalms.saude.gov.br/acoes-e-programas/programa-nacional-da-triagem-neonatal/hipotireoidismo-congenito-hc" TargetMode="External"/><Relationship Id="rId7" Type="http://schemas.openxmlformats.org/officeDocument/2006/relationships/hyperlink" Target="http://portalms.saude.gov.br/acoes-e-programas/programa-nacional-da-triagem-neonatal/deficiencia-de-biotinidase-db" TargetMode="External"/><Relationship Id="rId2" Type="http://schemas.openxmlformats.org/officeDocument/2006/relationships/hyperlink" Target="http://portalms.saude.gov.br/acoes-e-programas/programa-nacional-da-triagem-neonatal/fenilcetonuria-p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ms.saude.gov.br/acoes-e-programas/programa-nacional-da-triagem-neonatal/hiperplasia-adrenal-congenita-hac" TargetMode="External"/><Relationship Id="rId5" Type="http://schemas.openxmlformats.org/officeDocument/2006/relationships/hyperlink" Target="http://portalms.saude.gov.br/acoes-e-programas/programa-nacional-da-triagem-neonatal/fibrose-cistica-fc" TargetMode="External"/><Relationship Id="rId4" Type="http://schemas.openxmlformats.org/officeDocument/2006/relationships/hyperlink" Target="http://portalms.saude.gov.br/acoes-e-programas/programa-nacional-da-triagem-neonatal/doencas-falciformes-df-e-outras-hemoglobinopatia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ortalms.saude.gov.br/acoes-e-programas/programa-nacional-da-triagem-neonatal/hipotireoidismo-congenito-hc" TargetMode="External"/><Relationship Id="rId7" Type="http://schemas.openxmlformats.org/officeDocument/2006/relationships/hyperlink" Target="http://portalms.saude.gov.br/acoes-e-programas/programa-nacional-da-triagem-neonatal/deficiencia-de-biotinidase-db" TargetMode="External"/><Relationship Id="rId2" Type="http://schemas.openxmlformats.org/officeDocument/2006/relationships/hyperlink" Target="http://portalms.saude.gov.br/acoes-e-programas/programa-nacional-da-triagem-neonatal/fenilcetonuria-p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ms.saude.gov.br/acoes-e-programas/programa-nacional-da-triagem-neonatal/hiperplasia-adrenal-congenita-hac" TargetMode="External"/><Relationship Id="rId5" Type="http://schemas.openxmlformats.org/officeDocument/2006/relationships/hyperlink" Target="http://portalms.saude.gov.br/acoes-e-programas/programa-nacional-da-triagem-neonatal/fibrose-cistica-fc" TargetMode="External"/><Relationship Id="rId4" Type="http://schemas.openxmlformats.org/officeDocument/2006/relationships/hyperlink" Target="http://portalms.saude.gov.br/acoes-e-programas/programa-nacional-da-triagem-neonatal/doencas-falciformes-df-e-outras-hemoglobinopatia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8408" y="170482"/>
            <a:ext cx="6272629" cy="2045776"/>
          </a:xfrm>
        </p:spPr>
        <p:txBody>
          <a:bodyPr>
            <a:normAutofit/>
          </a:bodyPr>
          <a:lstStyle/>
          <a:p>
            <a:r>
              <a:rPr lang="pt-BR" dirty="0" smtClean="0"/>
              <a:t>Rotinas Neonatais</a:t>
            </a:r>
            <a:br>
              <a:rPr lang="pt-BR" dirty="0" smtClean="0"/>
            </a:br>
            <a:r>
              <a:rPr lang="pt-BR" dirty="0" smtClean="0"/>
              <a:t>Testes e Vacinação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61135" y="5170811"/>
            <a:ext cx="7730866" cy="1687189"/>
          </a:xfrm>
        </p:spPr>
        <p:txBody>
          <a:bodyPr>
            <a:normAutofit/>
          </a:bodyPr>
          <a:lstStyle/>
          <a:p>
            <a:r>
              <a:rPr lang="pt-BR" sz="1400" dirty="0" err="1" smtClean="0"/>
              <a:t>Ms</a:t>
            </a:r>
            <a:r>
              <a:rPr lang="pt-BR" sz="1400" dirty="0" smtClean="0"/>
              <a:t> Natalie Camillo Amaral</a:t>
            </a:r>
          </a:p>
          <a:p>
            <a:r>
              <a:rPr lang="pt-BR" sz="1400" dirty="0" smtClean="0"/>
              <a:t>Instrutora de Reanimação Neonatal</a:t>
            </a:r>
            <a:r>
              <a:rPr lang="en-US" sz="1400" dirty="0" smtClean="0"/>
              <a:t>/</a:t>
            </a:r>
            <a:r>
              <a:rPr lang="pt-BR" sz="1400" dirty="0" smtClean="0"/>
              <a:t>SBP</a:t>
            </a:r>
          </a:p>
          <a:p>
            <a:r>
              <a:rPr lang="pt-BR" sz="1400" dirty="0" smtClean="0"/>
              <a:t>Tutora do Projeto Canguru/Ministério da </a:t>
            </a:r>
            <a:r>
              <a:rPr lang="pt-BR" sz="1400" dirty="0" err="1" smtClean="0"/>
              <a:t>Sáude</a:t>
            </a:r>
            <a:r>
              <a:rPr lang="pt-BR" sz="1400" dirty="0" smtClean="0"/>
              <a:t> </a:t>
            </a:r>
          </a:p>
          <a:p>
            <a:r>
              <a:rPr lang="pt-BR" sz="1400" dirty="0" smtClean="0"/>
              <a:t>Médica Pediatra </a:t>
            </a:r>
            <a:r>
              <a:rPr lang="pt-BR" sz="1400" dirty="0" err="1" smtClean="0"/>
              <a:t>Intensivista</a:t>
            </a:r>
            <a:r>
              <a:rPr lang="pt-BR" sz="1400" dirty="0" smtClean="0"/>
              <a:t> HRAC</a:t>
            </a:r>
          </a:p>
          <a:p>
            <a:r>
              <a:rPr lang="pt-BR" sz="1400" dirty="0" smtClean="0"/>
              <a:t>Mestre em Ciências pela FOB</a:t>
            </a:r>
            <a:r>
              <a:rPr lang="en-US" sz="1400" dirty="0" smtClean="0"/>
              <a:t>/</a:t>
            </a:r>
            <a:r>
              <a:rPr lang="pt-BR" sz="1400" dirty="0" smtClean="0"/>
              <a:t>USP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52" y="1"/>
            <a:ext cx="2085048" cy="18611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52" y="1844984"/>
            <a:ext cx="2085048" cy="14036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698" y="3258674"/>
            <a:ext cx="2076956" cy="1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58" y="1602222"/>
            <a:ext cx="8438525" cy="4043545"/>
          </a:xfrm>
        </p:spPr>
      </p:pic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557138" y="0"/>
            <a:ext cx="10018713" cy="1513211"/>
          </a:xfrm>
        </p:spPr>
        <p:txBody>
          <a:bodyPr>
            <a:normAutofit/>
          </a:bodyPr>
          <a:lstStyle/>
          <a:p>
            <a:r>
              <a:rPr lang="pt-BR" b="1" dirty="0" smtClean="0"/>
              <a:t>Teste especifico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592" y="0"/>
            <a:ext cx="10018713" cy="1348353"/>
          </a:xfrm>
        </p:spPr>
        <p:txBody>
          <a:bodyPr/>
          <a:lstStyle/>
          <a:p>
            <a:r>
              <a:rPr lang="pt-BR" dirty="0" smtClean="0"/>
              <a:t>Exame físico detalhado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472339"/>
            <a:ext cx="10018713" cy="4318861"/>
          </a:xfrm>
        </p:spPr>
        <p:txBody>
          <a:bodyPr/>
          <a:lstStyle/>
          <a:p>
            <a:r>
              <a:rPr lang="pt-BR" dirty="0"/>
              <a:t>Dados antropométricos</a:t>
            </a:r>
          </a:p>
          <a:p>
            <a:r>
              <a:rPr lang="pt-BR" dirty="0"/>
              <a:t>Avaliação da idade </a:t>
            </a:r>
            <a:r>
              <a:rPr lang="pt-BR" dirty="0" smtClean="0"/>
              <a:t>gestacional</a:t>
            </a:r>
          </a:p>
          <a:p>
            <a:r>
              <a:rPr lang="pt-BR" dirty="0"/>
              <a:t>Avaliação </a:t>
            </a:r>
            <a:r>
              <a:rPr lang="pt-BR" dirty="0" smtClean="0"/>
              <a:t>nutricional</a:t>
            </a:r>
          </a:p>
          <a:p>
            <a:r>
              <a:rPr lang="pt-BR" dirty="0"/>
              <a:t>Sinais </a:t>
            </a:r>
            <a:r>
              <a:rPr lang="pt-BR" dirty="0" smtClean="0"/>
              <a:t>vitais</a:t>
            </a:r>
          </a:p>
          <a:p>
            <a:r>
              <a:rPr lang="pt-BR" dirty="0" smtClean="0"/>
              <a:t>Estado geral, exames físico especifico </a:t>
            </a:r>
          </a:p>
          <a:p>
            <a:r>
              <a:rPr lang="pt-BR" dirty="0" smtClean="0"/>
              <a:t>Reflexos primitivos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87"/>
            <a:ext cx="2281954" cy="7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03864" y="174357"/>
            <a:ext cx="10018713" cy="94152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CLASSIFICAÇÃO DO RN</a:t>
            </a:r>
            <a:endParaRPr lang="pt-BR" sz="36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99069" y="1340604"/>
            <a:ext cx="10018713" cy="5075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Definição </a:t>
            </a: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de recém-nascido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por idade gestacional:  </a:t>
            </a:r>
            <a:endParaRPr lang="pt-BR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  - Prematuro Tardio: 34 a 36 semanas e 6 dias; </a:t>
            </a: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  - Prematuro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: &lt; 37 semanas </a:t>
            </a: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- Termo</a:t>
            </a: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: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37sem – 41sem  6</a:t>
            </a:r>
            <a:r>
              <a:rPr lang="en-US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/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7</a:t>
            </a: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 - Pós termo &gt; 42 semanas </a:t>
            </a:r>
            <a:endParaRPr lang="pt-BR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just">
              <a:buNone/>
            </a:pPr>
            <a:endParaRPr lang="pt-BR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Quanto </a:t>
            </a: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ao peso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de </a:t>
            </a: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nascimento:</a:t>
            </a: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	- Baixo peso: &lt; 2500g</a:t>
            </a:r>
          </a:p>
          <a:p>
            <a:pPr algn="just">
              <a:buNone/>
            </a:pPr>
            <a:r>
              <a:rPr lang="pt-BR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	- Muito baixo peso: </a:t>
            </a: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&lt; 1500gr</a:t>
            </a:r>
          </a:p>
          <a:p>
            <a:pPr algn="just">
              <a:buNone/>
            </a:pPr>
            <a:r>
              <a:rPr lang="pt-B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    - Extremo baixo peso &lt; 1 000gr</a:t>
            </a:r>
            <a:endParaRPr lang="pt-BR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pt-BR" sz="2000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068" y="1115876"/>
            <a:ext cx="5191932" cy="53004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17356" y="2743201"/>
            <a:ext cx="5571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AIG - Adequado para </a:t>
            </a:r>
            <a:r>
              <a:rPr lang="pt-BR" sz="2400" dirty="0"/>
              <a:t>idade gestacional </a:t>
            </a:r>
            <a:r>
              <a:rPr lang="pt-BR" sz="2400" dirty="0" smtClean="0"/>
              <a:t> </a:t>
            </a:r>
            <a:r>
              <a:rPr lang="pt-BR" sz="2400" dirty="0"/>
              <a:t>10º </a:t>
            </a:r>
            <a:r>
              <a:rPr lang="pt-BR" sz="2400" dirty="0" smtClean="0"/>
              <a:t>a 90º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PIG -    Pequeno </a:t>
            </a:r>
            <a:r>
              <a:rPr lang="pt-BR" sz="2400" dirty="0"/>
              <a:t>para idade gestacional </a:t>
            </a:r>
            <a:r>
              <a:rPr lang="pt-BR" sz="2400" dirty="0" smtClean="0"/>
              <a:t>&lt; </a:t>
            </a:r>
            <a:r>
              <a:rPr lang="pt-BR" sz="2400" dirty="0"/>
              <a:t>10º 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GIG - Grande para idade gestacional,  &gt;90º</a:t>
            </a:r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399070" y="209227"/>
            <a:ext cx="10018713" cy="1038387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Peso X Idade Gestacional</a:t>
            </a:r>
            <a:r>
              <a:rPr lang="pt-BR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pt-BR" sz="32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endParaRPr lang="pt-BR" sz="32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205340" y="1861088"/>
            <a:ext cx="10018713" cy="3124201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8" y="1053884"/>
            <a:ext cx="7291952" cy="5525145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56102"/>
          </a:xfrm>
        </p:spPr>
        <p:txBody>
          <a:bodyPr/>
          <a:lstStyle/>
          <a:p>
            <a:r>
              <a:rPr lang="pt-BR" dirty="0" smtClean="0"/>
              <a:t>New </a:t>
            </a:r>
            <a:r>
              <a:rPr lang="pt-BR" dirty="0" err="1" smtClean="0"/>
              <a:t>Ballard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3126"/>
            <a:ext cx="2262510" cy="6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35" y="139485"/>
            <a:ext cx="8950272" cy="653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44" y="574535"/>
            <a:ext cx="10284978" cy="54783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4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9070" y="0"/>
            <a:ext cx="10018713" cy="1348353"/>
          </a:xfrm>
        </p:spPr>
        <p:txBody>
          <a:bodyPr/>
          <a:lstStyle/>
          <a:p>
            <a:r>
              <a:rPr lang="pt-BR" dirty="0"/>
              <a:t>Programa Nacional de Triagem Neonatal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239865"/>
            <a:ext cx="10018713" cy="4551336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TESTE DO PEZINHO</a:t>
            </a:r>
            <a:endParaRPr lang="pt-BR" b="1" dirty="0"/>
          </a:p>
          <a:p>
            <a:pPr fontAlgn="base"/>
            <a:r>
              <a:rPr lang="pt-BR" dirty="0" err="1">
                <a:hlinkClick r:id="rId2"/>
              </a:rPr>
              <a:t>Fenilcetonúria</a:t>
            </a:r>
            <a:r>
              <a:rPr lang="pt-BR" dirty="0">
                <a:hlinkClick r:id="rId2"/>
              </a:rPr>
              <a:t> (PKU)</a:t>
            </a:r>
            <a:r>
              <a:rPr lang="pt-BR" dirty="0"/>
              <a:t>;</a:t>
            </a:r>
          </a:p>
          <a:p>
            <a:pPr fontAlgn="base"/>
            <a:r>
              <a:rPr lang="pt-BR" dirty="0">
                <a:hlinkClick r:id="rId3"/>
              </a:rPr>
              <a:t>Hipotireoidismo Congênito (HC)</a:t>
            </a:r>
            <a:r>
              <a:rPr lang="pt-BR" dirty="0"/>
              <a:t>;</a:t>
            </a:r>
          </a:p>
          <a:p>
            <a:pPr fontAlgn="base"/>
            <a:r>
              <a:rPr lang="pt-BR" dirty="0">
                <a:hlinkClick r:id="rId4"/>
              </a:rPr>
              <a:t>Doenças Falciformes (DF) e outras </a:t>
            </a:r>
            <a:r>
              <a:rPr lang="pt-BR" dirty="0" err="1">
                <a:hlinkClick r:id="rId4"/>
              </a:rPr>
              <a:t>Hemoglobinopatias</a:t>
            </a:r>
            <a:r>
              <a:rPr lang="pt-BR" dirty="0"/>
              <a:t>;</a:t>
            </a:r>
          </a:p>
          <a:p>
            <a:pPr fontAlgn="base"/>
            <a:r>
              <a:rPr lang="pt-BR" dirty="0">
                <a:hlinkClick r:id="rId5"/>
              </a:rPr>
              <a:t>Fibrose Cística (FC)</a:t>
            </a:r>
            <a:r>
              <a:rPr lang="pt-BR" dirty="0"/>
              <a:t>;</a:t>
            </a:r>
          </a:p>
          <a:p>
            <a:pPr fontAlgn="base"/>
            <a:r>
              <a:rPr lang="pt-BR" dirty="0">
                <a:hlinkClick r:id="rId6"/>
              </a:rPr>
              <a:t>Hiperplasia Adrenal Congênita (HAC) ou Hiperplasia Congênita da </a:t>
            </a:r>
            <a:r>
              <a:rPr lang="pt-BR" dirty="0" err="1">
                <a:hlinkClick r:id="rId6"/>
              </a:rPr>
              <a:t>Supra-renal</a:t>
            </a:r>
            <a:r>
              <a:rPr lang="pt-BR" dirty="0"/>
              <a:t>;</a:t>
            </a:r>
          </a:p>
          <a:p>
            <a:pPr fontAlgn="base"/>
            <a:r>
              <a:rPr lang="pt-BR" dirty="0">
                <a:hlinkClick r:id="rId7"/>
              </a:rPr>
              <a:t>Deficiência de </a:t>
            </a:r>
            <a:r>
              <a:rPr lang="pt-BR" dirty="0" err="1">
                <a:hlinkClick r:id="rId7"/>
              </a:rPr>
              <a:t>Biotinidase</a:t>
            </a:r>
            <a:r>
              <a:rPr lang="pt-BR" dirty="0">
                <a:hlinkClick r:id="rId7"/>
              </a:rPr>
              <a:t> (DB)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9837"/>
            <a:ext cx="2598821" cy="7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00379"/>
            <a:ext cx="10018713" cy="6168325"/>
          </a:xfrm>
        </p:spPr>
        <p:txBody>
          <a:bodyPr>
            <a:normAutofit/>
          </a:bodyPr>
          <a:lstStyle/>
          <a:p>
            <a:r>
              <a:rPr lang="pt-BR" dirty="0" smtClean="0">
                <a:hlinkClick r:id="rId2"/>
              </a:rPr>
              <a:t> </a:t>
            </a:r>
            <a:r>
              <a:rPr lang="pt-BR" dirty="0" err="1" smtClean="0">
                <a:hlinkClick r:id="rId2"/>
              </a:rPr>
              <a:t>Fenilcetonúria</a:t>
            </a:r>
            <a:r>
              <a:rPr lang="pt-BR" dirty="0" smtClean="0">
                <a:hlinkClick r:id="rId2"/>
              </a:rPr>
              <a:t> </a:t>
            </a:r>
            <a:r>
              <a:rPr lang="pt-BR" dirty="0">
                <a:hlinkClick r:id="rId2"/>
              </a:rPr>
              <a:t>(</a:t>
            </a:r>
            <a:r>
              <a:rPr lang="pt-BR" dirty="0" smtClean="0">
                <a:hlinkClick r:id="rId2"/>
              </a:rPr>
              <a:t>PKU)</a:t>
            </a:r>
            <a:r>
              <a:rPr lang="pt-BR" dirty="0" smtClean="0"/>
              <a:t>:</a:t>
            </a:r>
            <a:r>
              <a:rPr lang="pt-BR" sz="2000" dirty="0"/>
              <a:t>é uma doença </a:t>
            </a:r>
            <a:r>
              <a:rPr lang="pt-BR" sz="2000" dirty="0" smtClean="0"/>
              <a:t>genética, </a:t>
            </a:r>
            <a:r>
              <a:rPr lang="pt-BR" sz="2000" dirty="0"/>
              <a:t>defeito da enzima fenilalanina </a:t>
            </a:r>
            <a:r>
              <a:rPr lang="pt-BR" sz="2000" dirty="0" err="1"/>
              <a:t>hidroxilase</a:t>
            </a:r>
            <a:r>
              <a:rPr lang="pt-BR" sz="2000" dirty="0"/>
              <a:t> </a:t>
            </a:r>
            <a:r>
              <a:rPr lang="pt-BR" sz="2000" dirty="0" smtClean="0"/>
              <a:t>, que faz a conversão para tirosina(melanina)</a:t>
            </a:r>
            <a:r>
              <a:rPr lang="pt-BR" dirty="0" smtClean="0"/>
              <a:t>.</a:t>
            </a:r>
          </a:p>
          <a:p>
            <a:r>
              <a:rPr lang="pt-BR" dirty="0">
                <a:hlinkClick r:id="rId3"/>
              </a:rPr>
              <a:t>Hipotireoidismo Congênito (HC</a:t>
            </a:r>
            <a:r>
              <a:rPr lang="pt-BR" dirty="0" smtClean="0">
                <a:hlinkClick r:id="rId3"/>
              </a:rPr>
              <a:t>)</a:t>
            </a:r>
            <a:r>
              <a:rPr lang="en-US" dirty="0" smtClean="0"/>
              <a:t>:</a:t>
            </a:r>
            <a:r>
              <a:rPr lang="pt-BR" dirty="0"/>
              <a:t> </a:t>
            </a:r>
            <a:r>
              <a:rPr lang="pt-BR" sz="2000" dirty="0" smtClean="0"/>
              <a:t>incapacidade </a:t>
            </a:r>
            <a:r>
              <a:rPr lang="pt-BR" sz="2000" dirty="0"/>
              <a:t>da glândula </a:t>
            </a:r>
            <a:r>
              <a:rPr lang="pt-BR" sz="2000" dirty="0" err="1"/>
              <a:t>tireóide</a:t>
            </a:r>
            <a:r>
              <a:rPr lang="pt-BR" sz="2000" dirty="0"/>
              <a:t> </a:t>
            </a:r>
            <a:r>
              <a:rPr lang="pt-BR" sz="2000" dirty="0" smtClean="0"/>
              <a:t>em produzir hormônios </a:t>
            </a:r>
            <a:r>
              <a:rPr lang="pt-BR" sz="2000" dirty="0" err="1"/>
              <a:t>tireoideanos</a:t>
            </a:r>
            <a:r>
              <a:rPr lang="pt-BR" sz="2000" dirty="0"/>
              <a:t>, </a:t>
            </a:r>
            <a:r>
              <a:rPr lang="pt-BR" sz="2000" dirty="0" smtClean="0"/>
              <a:t>com redução dos </a:t>
            </a:r>
            <a:r>
              <a:rPr lang="pt-BR" sz="2000" dirty="0"/>
              <a:t>processos metabólicos</a:t>
            </a:r>
            <a:r>
              <a:rPr lang="pt-BR" dirty="0"/>
              <a:t>.</a:t>
            </a:r>
            <a:endParaRPr lang="pt-BR" dirty="0" smtClean="0"/>
          </a:p>
          <a:p>
            <a:r>
              <a:rPr lang="pt-BR" dirty="0">
                <a:hlinkClick r:id="rId4"/>
              </a:rPr>
              <a:t>Doenças Falciformes (DF) e outras </a:t>
            </a:r>
            <a:r>
              <a:rPr lang="pt-BR" dirty="0" err="1">
                <a:hlinkClick r:id="rId4"/>
              </a:rPr>
              <a:t>Hemoglobinopatias</a:t>
            </a:r>
            <a:r>
              <a:rPr lang="pt-BR" dirty="0">
                <a:hlinkClick r:id="rId4"/>
              </a:rPr>
              <a:t> </a:t>
            </a:r>
            <a:r>
              <a:rPr lang="pt-BR" dirty="0" smtClean="0"/>
              <a:t>: </a:t>
            </a:r>
            <a:r>
              <a:rPr lang="pt-BR" sz="2000" dirty="0" smtClean="0"/>
              <a:t>distúrbio hereditário, </a:t>
            </a:r>
            <a:r>
              <a:rPr lang="pt-BR" sz="2000" dirty="0"/>
              <a:t>os glóbulos </a:t>
            </a:r>
            <a:r>
              <a:rPr lang="pt-BR" sz="2000" dirty="0" smtClean="0"/>
              <a:t>vermelhos ficam com defeito.</a:t>
            </a:r>
          </a:p>
          <a:p>
            <a:r>
              <a:rPr lang="pt-BR" dirty="0">
                <a:hlinkClick r:id="rId5"/>
              </a:rPr>
              <a:t>Fibrose Cística (FC</a:t>
            </a:r>
            <a:r>
              <a:rPr lang="pt-BR" dirty="0" smtClean="0">
                <a:hlinkClick r:id="rId5"/>
              </a:rPr>
              <a:t>)</a:t>
            </a:r>
            <a:r>
              <a:rPr lang="pt-BR" dirty="0" smtClean="0"/>
              <a:t> :</a:t>
            </a:r>
            <a:r>
              <a:rPr lang="pt-BR" dirty="0"/>
              <a:t> </a:t>
            </a:r>
            <a:r>
              <a:rPr lang="pt-BR" sz="2000" dirty="0" smtClean="0"/>
              <a:t>genética </a:t>
            </a:r>
            <a:r>
              <a:rPr lang="pt-BR" sz="2000" dirty="0"/>
              <a:t>que compromete o funcionamento das glândulas exócrinas que produzem muco, suor ou enzimas pancreáticas. </a:t>
            </a:r>
            <a:endParaRPr lang="pt-BR" sz="2000" dirty="0" smtClean="0"/>
          </a:p>
          <a:p>
            <a:r>
              <a:rPr lang="pt-BR" dirty="0">
                <a:hlinkClick r:id="rId6"/>
              </a:rPr>
              <a:t>Hiperplasia Adrenal Congênita (HAC) ou Hiperplasia Congênita da </a:t>
            </a:r>
            <a:r>
              <a:rPr lang="pt-BR" dirty="0" err="1" smtClean="0">
                <a:hlinkClick r:id="rId6"/>
              </a:rPr>
              <a:t>Supra-renal</a:t>
            </a:r>
            <a:r>
              <a:rPr lang="pt-BR" dirty="0" smtClean="0"/>
              <a:t>: </a:t>
            </a:r>
            <a:r>
              <a:rPr lang="pt-BR" sz="2000" dirty="0" smtClean="0"/>
              <a:t>é autossômica </a:t>
            </a:r>
            <a:r>
              <a:rPr lang="pt-BR" sz="2000" dirty="0"/>
              <a:t>recessiva, que se caracterizam por diferentes deficiências enzimáticas na síntese dos esteroides </a:t>
            </a:r>
            <a:r>
              <a:rPr lang="pt-BR" sz="2000" b="1" dirty="0"/>
              <a:t>adrenais</a:t>
            </a:r>
            <a:r>
              <a:rPr lang="pt-BR" sz="2000" dirty="0" smtClean="0"/>
              <a:t>.</a:t>
            </a:r>
          </a:p>
          <a:p>
            <a:r>
              <a:rPr lang="pt-BR" dirty="0">
                <a:hlinkClick r:id="rId7"/>
              </a:rPr>
              <a:t>Deficiência de </a:t>
            </a:r>
            <a:r>
              <a:rPr lang="pt-BR" dirty="0" err="1">
                <a:hlinkClick r:id="rId7"/>
              </a:rPr>
              <a:t>Biotinidase</a:t>
            </a:r>
            <a:r>
              <a:rPr lang="pt-BR" dirty="0">
                <a:hlinkClick r:id="rId7"/>
              </a:rPr>
              <a:t> (</a:t>
            </a:r>
            <a:r>
              <a:rPr lang="pt-BR" dirty="0" smtClean="0">
                <a:hlinkClick r:id="rId7"/>
              </a:rPr>
              <a:t>DB)</a:t>
            </a:r>
            <a:r>
              <a:rPr lang="en-US" dirty="0" smtClean="0"/>
              <a:t>: </a:t>
            </a:r>
            <a:r>
              <a:rPr lang="pt-BR" sz="2000" dirty="0" smtClean="0"/>
              <a:t>genética </a:t>
            </a:r>
            <a:r>
              <a:rPr lang="pt-BR" sz="2000" dirty="0"/>
              <a:t>e herança autossômica recessiva, </a:t>
            </a:r>
            <a:r>
              <a:rPr lang="pt-BR" sz="2000" dirty="0" smtClean="0"/>
              <a:t>com deficiência </a:t>
            </a:r>
            <a:r>
              <a:rPr lang="pt-BR" sz="2000" dirty="0"/>
              <a:t>da enzima </a:t>
            </a:r>
            <a:r>
              <a:rPr lang="pt-BR" sz="2000" dirty="0" err="1"/>
              <a:t>biotinidase</a:t>
            </a:r>
            <a:r>
              <a:rPr lang="pt-BR" sz="2000" dirty="0"/>
              <a:t>, responsável pela absorção e regeneração orgânica da </a:t>
            </a:r>
            <a:r>
              <a:rPr lang="pt-BR" sz="2000" dirty="0" smtClean="0"/>
              <a:t>biotina.</a:t>
            </a:r>
            <a:endParaRPr lang="pt-BR" sz="2000" dirty="0"/>
          </a:p>
          <a:p>
            <a:endParaRPr lang="pt-BR" sz="2200" dirty="0"/>
          </a:p>
          <a:p>
            <a:endParaRPr lang="pt-BR" sz="2200" dirty="0" smtClean="0"/>
          </a:p>
          <a:p>
            <a:endParaRPr lang="en-US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30318"/>
            <a:ext cx="2043729" cy="6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02217"/>
            <a:ext cx="10018713" cy="1131376"/>
          </a:xfrm>
        </p:spPr>
        <p:txBody>
          <a:bodyPr/>
          <a:lstStyle/>
          <a:p>
            <a:r>
              <a:rPr lang="en-US" dirty="0" smtClean="0"/>
              <a:t>TRIAGENS NEONATAIS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317357"/>
            <a:ext cx="10018713" cy="4473844"/>
          </a:xfrm>
        </p:spPr>
        <p:txBody>
          <a:bodyPr/>
          <a:lstStyle/>
          <a:p>
            <a:r>
              <a:rPr lang="pt-BR" b="1" dirty="0" smtClean="0"/>
              <a:t>TANU</a:t>
            </a:r>
            <a:r>
              <a:rPr lang="pt-BR" dirty="0"/>
              <a:t> </a:t>
            </a:r>
            <a:r>
              <a:rPr lang="pt-BR" dirty="0" smtClean="0"/>
              <a:t>(</a:t>
            </a:r>
            <a:r>
              <a:rPr lang="pt-BR" dirty="0"/>
              <a:t>PEATE </a:t>
            </a:r>
            <a:r>
              <a:rPr lang="pt-BR" dirty="0" smtClean="0"/>
              <a:t>/BERA-2010): </a:t>
            </a:r>
            <a:r>
              <a:rPr lang="pt-BR" sz="2000" dirty="0" smtClean="0"/>
              <a:t>é </a:t>
            </a:r>
            <a:r>
              <a:rPr lang="pt-BR" sz="2000" dirty="0"/>
              <a:t>usado para checar integridade das vias </a:t>
            </a:r>
            <a:r>
              <a:rPr lang="pt-BR" sz="2000" dirty="0" smtClean="0"/>
              <a:t>auditivas, </a:t>
            </a:r>
            <a:r>
              <a:rPr lang="pt-BR" sz="2000" dirty="0"/>
              <a:t>desde a orelha interna até o córtex cerebral</a:t>
            </a:r>
            <a:r>
              <a:rPr lang="pt-BR" dirty="0" smtClean="0"/>
              <a:t>.</a:t>
            </a:r>
          </a:p>
          <a:p>
            <a:r>
              <a:rPr lang="en-US" b="1" dirty="0" err="1" smtClean="0"/>
              <a:t>Teste</a:t>
            </a:r>
            <a:r>
              <a:rPr lang="en-US" b="1" dirty="0" smtClean="0"/>
              <a:t> </a:t>
            </a:r>
            <a:r>
              <a:rPr lang="en-US" b="1" dirty="0" err="1" smtClean="0"/>
              <a:t>Olhinho</a:t>
            </a:r>
            <a:r>
              <a:rPr lang="en-US" dirty="0" smtClean="0"/>
              <a:t>(TRV-2010):</a:t>
            </a:r>
            <a:r>
              <a:rPr lang="pt-BR" dirty="0" smtClean="0"/>
              <a:t> </a:t>
            </a:r>
            <a:r>
              <a:rPr lang="pt-BR" sz="2000" dirty="0" smtClean="0"/>
              <a:t>rastreia alterações </a:t>
            </a:r>
            <a:r>
              <a:rPr lang="pt-BR" sz="2000" dirty="0"/>
              <a:t>que </a:t>
            </a:r>
            <a:r>
              <a:rPr lang="pt-BR" sz="2000" dirty="0" smtClean="0"/>
              <a:t>compromete </a:t>
            </a:r>
            <a:r>
              <a:rPr lang="pt-BR" sz="2000" dirty="0"/>
              <a:t>a transparência dos meios oculares, </a:t>
            </a:r>
            <a:r>
              <a:rPr lang="pt-BR" sz="2000" dirty="0" smtClean="0"/>
              <a:t> </a:t>
            </a:r>
            <a:r>
              <a:rPr lang="pt-BR" sz="2000" dirty="0"/>
              <a:t>como </a:t>
            </a:r>
            <a:r>
              <a:rPr lang="pt-BR" sz="2000" dirty="0" smtClean="0"/>
              <a:t>catarata, glaucoma , </a:t>
            </a:r>
            <a:r>
              <a:rPr lang="pt-BR" sz="2000" dirty="0"/>
              <a:t>toxoplasmose </a:t>
            </a:r>
            <a:r>
              <a:rPr lang="pt-BR" sz="2000" dirty="0" smtClean="0"/>
              <a:t>, </a:t>
            </a:r>
            <a:r>
              <a:rPr lang="pt-BR" sz="2000" dirty="0" err="1"/>
              <a:t>retinoblastoma</a:t>
            </a:r>
            <a:r>
              <a:rPr lang="pt-BR" sz="2000" dirty="0"/>
              <a:t> </a:t>
            </a:r>
          </a:p>
          <a:p>
            <a:r>
              <a:rPr lang="en-US" b="1" dirty="0" err="1" smtClean="0"/>
              <a:t>Teste</a:t>
            </a:r>
            <a:r>
              <a:rPr lang="en-US" b="1" dirty="0" smtClean="0"/>
              <a:t> Cora</a:t>
            </a:r>
            <a:r>
              <a:rPr lang="pt-BR" b="1" dirty="0" err="1" smtClean="0"/>
              <a:t>ção</a:t>
            </a:r>
            <a:r>
              <a:rPr lang="pt-BR" dirty="0" smtClean="0"/>
              <a:t>(</a:t>
            </a:r>
            <a:r>
              <a:rPr lang="pt-BR" dirty="0" err="1" smtClean="0"/>
              <a:t>Oximetria</a:t>
            </a:r>
            <a:r>
              <a:rPr lang="pt-BR" dirty="0" smtClean="0"/>
              <a:t> de Pulso-2014)</a:t>
            </a:r>
            <a:r>
              <a:rPr lang="en-US" dirty="0" smtClean="0"/>
              <a:t>: </a:t>
            </a:r>
            <a:r>
              <a:rPr lang="pt-BR" sz="2000" dirty="0" smtClean="0"/>
              <a:t>estima a </a:t>
            </a:r>
            <a:r>
              <a:rPr lang="pt-BR" sz="2000" dirty="0"/>
              <a:t>concentração de oxigênio no </a:t>
            </a:r>
            <a:r>
              <a:rPr lang="pt-BR" sz="2000" dirty="0" smtClean="0"/>
              <a:t>sangue e possíveis </a:t>
            </a:r>
            <a:r>
              <a:rPr lang="pt-BR" sz="2000" dirty="0"/>
              <a:t>problemas cardíacos congênitos complexos que desde o </a:t>
            </a:r>
            <a:r>
              <a:rPr lang="pt-BR" sz="2000" dirty="0" smtClean="0"/>
              <a:t>nascimento.</a:t>
            </a:r>
          </a:p>
          <a:p>
            <a:r>
              <a:rPr lang="pt-BR" b="1" dirty="0" smtClean="0"/>
              <a:t>Teste </a:t>
            </a:r>
            <a:r>
              <a:rPr lang="pt-BR" b="1" dirty="0"/>
              <a:t>da </a:t>
            </a:r>
            <a:r>
              <a:rPr lang="pt-BR" b="1" dirty="0" smtClean="0"/>
              <a:t>Linguinha</a:t>
            </a:r>
            <a:r>
              <a:rPr lang="en-US" sz="2000" dirty="0" smtClean="0"/>
              <a:t>:</a:t>
            </a:r>
            <a:r>
              <a:rPr lang="pt-BR" sz="2000" dirty="0" smtClean="0"/>
              <a:t> </a:t>
            </a:r>
            <a:r>
              <a:rPr lang="pt-BR" sz="2000" dirty="0"/>
              <a:t>um exame padronizado que possibilita diagnosticar </a:t>
            </a:r>
            <a:r>
              <a:rPr lang="pt-BR" sz="2000" dirty="0" smtClean="0"/>
              <a:t>limitações </a:t>
            </a:r>
            <a:r>
              <a:rPr lang="pt-BR" sz="2000" dirty="0"/>
              <a:t>dos movimentos da língua </a:t>
            </a:r>
            <a:r>
              <a:rPr lang="pt-BR" sz="2000" dirty="0" smtClean="0"/>
              <a:t>que </a:t>
            </a:r>
            <a:r>
              <a:rPr lang="pt-BR" sz="2000" dirty="0"/>
              <a:t>podem comprometer </a:t>
            </a:r>
            <a:r>
              <a:rPr lang="pt-BR" sz="2000" dirty="0" smtClean="0"/>
              <a:t>sua funções exercidas: </a:t>
            </a:r>
            <a:r>
              <a:rPr lang="pt-BR" sz="2000" dirty="0"/>
              <a:t>sugar, engolir, mastigar e falar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5" y="6212361"/>
            <a:ext cx="1723116" cy="5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33271"/>
          </a:xfrm>
        </p:spPr>
        <p:txBody>
          <a:bodyPr/>
          <a:lstStyle/>
          <a:p>
            <a:r>
              <a:rPr lang="pt-BR" b="1" dirty="0" smtClean="0"/>
              <a:t>HISTÓRICO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1719072"/>
            <a:ext cx="10018713" cy="4757929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Constituição</a:t>
            </a:r>
            <a:r>
              <a:rPr lang="en-US" sz="2800" b="1" dirty="0" smtClean="0"/>
              <a:t> Federal de </a:t>
            </a:r>
            <a:r>
              <a:rPr lang="en-US" sz="2800" b="1" dirty="0" smtClean="0"/>
              <a:t>1988 </a:t>
            </a:r>
            <a:r>
              <a:rPr lang="en-US" sz="2800" b="1" dirty="0" smtClean="0"/>
              <a:t>- SUS </a:t>
            </a:r>
            <a:r>
              <a:rPr lang="pt-BR" sz="2800" b="1" dirty="0" smtClean="0"/>
              <a:t> </a:t>
            </a:r>
            <a:endParaRPr lang="pt-BR" sz="2800" b="1" dirty="0"/>
          </a:p>
          <a:p>
            <a:r>
              <a:rPr lang="en-US" sz="2800" b="1" dirty="0" smtClean="0"/>
              <a:t>ECA – </a:t>
            </a:r>
            <a:r>
              <a:rPr lang="en-US" sz="2800" b="1" dirty="0" err="1" smtClean="0"/>
              <a:t>Estatuto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Criança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Adolescente</a:t>
            </a:r>
            <a:r>
              <a:rPr lang="en-US" sz="2800" b="1" dirty="0" smtClean="0"/>
              <a:t> -1990</a:t>
            </a:r>
          </a:p>
          <a:p>
            <a:r>
              <a:rPr lang="pt-BR" sz="2800" b="1" dirty="0" smtClean="0"/>
              <a:t>Redução de Mortalidade Infantil e da Infância </a:t>
            </a:r>
          </a:p>
          <a:p>
            <a:r>
              <a:rPr lang="en-US" sz="2800" b="1" dirty="0" err="1" smtClean="0"/>
              <a:t>Controle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Morbimortalidade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desnutrição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obesidade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infeção</a:t>
            </a:r>
            <a:r>
              <a:rPr lang="en-US" sz="2800" b="1" dirty="0" smtClean="0"/>
              <a:t>..)</a:t>
            </a:r>
          </a:p>
          <a:p>
            <a:r>
              <a:rPr lang="en-US" sz="2800" b="1" dirty="0" err="1" smtClean="0"/>
              <a:t>Compromisso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país</a:t>
            </a:r>
            <a:r>
              <a:rPr lang="en-US" sz="2800" b="1" dirty="0" smtClean="0"/>
              <a:t> com </a:t>
            </a:r>
            <a:r>
              <a:rPr lang="en-US" sz="2800" b="1" dirty="0" err="1" smtClean="0"/>
              <a:t>organização</a:t>
            </a:r>
            <a:r>
              <a:rPr lang="en-US" sz="2800" b="1" dirty="0" smtClean="0"/>
              <a:t> das </a:t>
            </a:r>
            <a:r>
              <a:rPr lang="en-US" sz="2800" b="1" dirty="0" err="1" smtClean="0"/>
              <a:t>Nações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Unidas</a:t>
            </a:r>
            <a:endParaRPr lang="pt-BR" sz="2800" b="1" dirty="0" smtClean="0"/>
          </a:p>
          <a:p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2060" y="135612"/>
            <a:ext cx="10018713" cy="1414220"/>
          </a:xfrm>
        </p:spPr>
        <p:txBody>
          <a:bodyPr/>
          <a:lstStyle/>
          <a:p>
            <a:r>
              <a:rPr lang="pt-BR" dirty="0" smtClean="0"/>
              <a:t>Imunização no período neonatal</a:t>
            </a:r>
            <a:endParaRPr lang="pt-BR" dirty="0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6" y="1245012"/>
            <a:ext cx="9368725" cy="456506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7330699" y="5873858"/>
            <a:ext cx="3029918" cy="232474"/>
          </a:xfrm>
        </p:spPr>
        <p:txBody>
          <a:bodyPr>
            <a:normAutofit fontScale="90000"/>
          </a:bodyPr>
          <a:lstStyle/>
          <a:p>
            <a:r>
              <a:rPr lang="en-US" sz="1400" dirty="0" smtClean="0"/>
              <a:t>SBP/2018</a:t>
            </a:r>
            <a:endParaRPr lang="pt-BR" sz="1400" dirty="0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96279" y="349249"/>
            <a:ext cx="8035925" cy="549433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38026" y="1077090"/>
            <a:ext cx="9267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 nascimento seguro e um início de vida saudável são o coração do capital humano e do progresso econômico de um país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70" y="2630917"/>
            <a:ext cx="4795595" cy="36923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243728" y="6431796"/>
            <a:ext cx="10018711" cy="426203"/>
          </a:xfrm>
        </p:spPr>
        <p:txBody>
          <a:bodyPr/>
          <a:lstStyle/>
          <a:p>
            <a:r>
              <a:rPr lang="en-US" dirty="0" smtClean="0"/>
              <a:t>													Natalie Camillo (natiecam@usp.br)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18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93" y="1"/>
            <a:ext cx="2639327" cy="3064192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0" y="3129280"/>
            <a:ext cx="10018713" cy="95348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Indicadores</a:t>
            </a:r>
            <a:r>
              <a:rPr lang="pt-BR" b="1" dirty="0" smtClean="0"/>
              <a:t> do desenvolvimento</a:t>
            </a:r>
            <a:endParaRPr lang="pt-BR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0"/>
            <a:ext cx="4470400" cy="30784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0" y="3972560"/>
            <a:ext cx="3799840" cy="288544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881120"/>
            <a:ext cx="6278880" cy="27838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80" y="7749"/>
            <a:ext cx="3525520" cy="30784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73997"/>
          </a:xfrm>
        </p:spPr>
        <p:txBody>
          <a:bodyPr/>
          <a:lstStyle/>
          <a:p>
            <a:r>
              <a:rPr lang="pt-BR" b="1" dirty="0" smtClean="0"/>
              <a:t>Promoção e Prevenção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1062" y="1681566"/>
            <a:ext cx="10018713" cy="4063139"/>
          </a:xfrm>
        </p:spPr>
        <p:txBody>
          <a:bodyPr>
            <a:normAutofit/>
          </a:bodyPr>
          <a:lstStyle/>
          <a:p>
            <a:r>
              <a:rPr lang="pt-BR" dirty="0" smtClean="0"/>
              <a:t>Condições </a:t>
            </a:r>
            <a:r>
              <a:rPr lang="pt-BR" dirty="0" err="1" smtClean="0"/>
              <a:t>Pré</a:t>
            </a:r>
            <a:r>
              <a:rPr lang="pt-BR" dirty="0" smtClean="0"/>
              <a:t> Natais</a:t>
            </a:r>
          </a:p>
          <a:p>
            <a:r>
              <a:rPr lang="pt-BR" dirty="0" err="1" smtClean="0"/>
              <a:t>Condicões</a:t>
            </a:r>
            <a:r>
              <a:rPr lang="pt-BR" dirty="0" smtClean="0"/>
              <a:t> Peri e Pós Natais</a:t>
            </a:r>
          </a:p>
          <a:p>
            <a:r>
              <a:rPr lang="pt-BR" dirty="0" smtClean="0"/>
              <a:t>Aleitamento Materno</a:t>
            </a:r>
          </a:p>
          <a:p>
            <a:r>
              <a:rPr lang="pt-BR" dirty="0" smtClean="0"/>
              <a:t>Crescimento e desenvolvimento</a:t>
            </a:r>
          </a:p>
          <a:p>
            <a:r>
              <a:rPr lang="pt-BR" dirty="0" smtClean="0"/>
              <a:t>Avaliação </a:t>
            </a:r>
            <a:r>
              <a:rPr lang="pt-BR" dirty="0"/>
              <a:t>N</a:t>
            </a:r>
            <a:r>
              <a:rPr lang="pt-BR" dirty="0" smtClean="0"/>
              <a:t>utricional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55360"/>
            <a:ext cx="348488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101601"/>
            <a:ext cx="10018713" cy="1686560"/>
          </a:xfrm>
        </p:spPr>
        <p:txBody>
          <a:bodyPr/>
          <a:lstStyle/>
          <a:p>
            <a:r>
              <a:rPr lang="pt-BR" b="1" dirty="0" smtClean="0"/>
              <a:t>Aleitamento Materno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Sucção Imediata e ou contato corporal</a:t>
            </a:r>
          </a:p>
          <a:p>
            <a:r>
              <a:rPr lang="pt-BR" sz="2800" dirty="0" smtClean="0"/>
              <a:t>Técnicas de amamentação</a:t>
            </a:r>
          </a:p>
          <a:p>
            <a:r>
              <a:rPr lang="pt-BR" sz="2800" dirty="0" smtClean="0"/>
              <a:t>Mitos e Verdades sobre a amamentação</a:t>
            </a:r>
          </a:p>
          <a:p>
            <a:r>
              <a:rPr lang="pt-BR" sz="2800" dirty="0" smtClean="0"/>
              <a:t>Uso de medicações que contraindicam</a:t>
            </a:r>
          </a:p>
          <a:p>
            <a:pPr marL="0" indent="0">
              <a:buNone/>
            </a:pPr>
            <a:endParaRPr lang="pt-BR" sz="3600" dirty="0" smtClean="0"/>
          </a:p>
          <a:p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560"/>
            <a:ext cx="273304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544321"/>
          </a:xfrm>
        </p:spPr>
        <p:txBody>
          <a:bodyPr/>
          <a:lstStyle/>
          <a:p>
            <a:r>
              <a:rPr lang="pt-BR" b="1" dirty="0" smtClean="0"/>
              <a:t>Crescimento  Desenvolvimento </a:t>
            </a:r>
            <a:r>
              <a:rPr lang="pt-BR" b="1" dirty="0" err="1" smtClean="0"/>
              <a:t>Nutricão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657030" y="1960880"/>
            <a:ext cx="10018713" cy="42265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Crânio Caudal no primeiro ano de vida</a:t>
            </a:r>
          </a:p>
          <a:p>
            <a:r>
              <a:rPr lang="pt-BR" dirty="0"/>
              <a:t>0-3 meses- fase cervical</a:t>
            </a:r>
          </a:p>
          <a:p>
            <a:r>
              <a:rPr lang="pt-BR" dirty="0"/>
              <a:t>4-6meses-fase troncular</a:t>
            </a:r>
          </a:p>
          <a:p>
            <a:r>
              <a:rPr lang="pt-BR" dirty="0"/>
              <a:t>7-9 meses-fase de </a:t>
            </a:r>
            <a:r>
              <a:rPr lang="pt-BR" dirty="0" err="1"/>
              <a:t>reptação</a:t>
            </a:r>
            <a:endParaRPr lang="pt-BR" dirty="0"/>
          </a:p>
          <a:p>
            <a:r>
              <a:rPr lang="pt-BR" dirty="0"/>
              <a:t>10-12 meses-fase de </a:t>
            </a:r>
            <a:r>
              <a:rPr lang="pt-BR" dirty="0" smtClean="0"/>
              <a:t>deambulação</a:t>
            </a:r>
            <a:r>
              <a:rPr lang="pt-BR" b="1" dirty="0" smtClean="0"/>
              <a:t>  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Puericultura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Atenção Básica (mensal)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Nutrição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Consciência na amamentação exclusiva até 6 meses 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749"/>
            <a:ext cx="24790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771" y="210393"/>
            <a:ext cx="10018713" cy="865848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/>
              <a:t>Nascimento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84310" y="1310909"/>
            <a:ext cx="10018713" cy="3576679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Preparo da sala, Anamnese, Material para atendimento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3300" dirty="0" smtClean="0"/>
              <a:t>Exames físico enriquece suspeitas diagnósticas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60" y="1691235"/>
            <a:ext cx="5936857" cy="19906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27" y="4450618"/>
            <a:ext cx="5114165" cy="24073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6485" y="472698"/>
            <a:ext cx="9677692" cy="6385302"/>
          </a:xfrm>
        </p:spPr>
        <p:txBody>
          <a:bodyPr>
            <a:normAutofit fontScale="85000" lnSpcReduction="20000"/>
          </a:bodyPr>
          <a:lstStyle/>
          <a:p>
            <a:endParaRPr lang="pt-BR" u="sng" dirty="0"/>
          </a:p>
          <a:p>
            <a:endParaRPr lang="pt-BR" dirty="0"/>
          </a:p>
          <a:p>
            <a:r>
              <a:rPr lang="pt-BR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ANAMNESE </a:t>
            </a:r>
            <a:r>
              <a:rPr lang="pt-BR" sz="2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MATERNA</a:t>
            </a:r>
            <a:endParaRPr lang="pt-BR" sz="2100" dirty="0"/>
          </a:p>
          <a:p>
            <a:pPr marL="0" indent="0">
              <a:buNone/>
            </a:pPr>
            <a:r>
              <a:rPr lang="pt-BR" dirty="0"/>
              <a:t>Intercorrências clínicas</a:t>
            </a:r>
          </a:p>
          <a:p>
            <a:pPr marL="0" indent="0">
              <a:buNone/>
            </a:pPr>
            <a:r>
              <a:rPr lang="pt-BR" dirty="0" smtClean="0"/>
              <a:t>Intercorrências </a:t>
            </a:r>
            <a:r>
              <a:rPr lang="pt-BR" dirty="0"/>
              <a:t>gestacionais</a:t>
            </a:r>
          </a:p>
          <a:p>
            <a:pPr marL="0" indent="0">
              <a:buNone/>
            </a:pPr>
            <a:r>
              <a:rPr lang="pt-BR" dirty="0" smtClean="0"/>
              <a:t>Intercorrências </a:t>
            </a:r>
            <a:r>
              <a:rPr lang="pt-BR" dirty="0"/>
              <a:t>no trabalho de parto </a:t>
            </a:r>
          </a:p>
          <a:p>
            <a:pPr marL="0" indent="0">
              <a:buNone/>
            </a:pPr>
            <a:r>
              <a:rPr lang="pt-BR" dirty="0" smtClean="0"/>
              <a:t>Intercorrências </a:t>
            </a:r>
            <a:r>
              <a:rPr lang="pt-BR" dirty="0"/>
              <a:t>no </a:t>
            </a:r>
            <a:r>
              <a:rPr lang="pt-BR" dirty="0" smtClean="0"/>
              <a:t>parto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sz="2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MATERIAL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/>
              <a:t>Manter </a:t>
            </a:r>
            <a:r>
              <a:rPr lang="pt-BR" dirty="0"/>
              <a:t>temperatura ambiente em 23-26ºC</a:t>
            </a:r>
          </a:p>
          <a:p>
            <a:pPr marL="0" indent="0">
              <a:buNone/>
            </a:pPr>
            <a:r>
              <a:rPr lang="pt-BR" dirty="0" smtClean="0"/>
              <a:t>Garantir </a:t>
            </a:r>
            <a:r>
              <a:rPr lang="pt-BR" dirty="0"/>
              <a:t>funcionamento do calor radiante</a:t>
            </a:r>
          </a:p>
          <a:p>
            <a:pPr marL="0" indent="0">
              <a:buNone/>
            </a:pPr>
            <a:r>
              <a:rPr lang="pt-BR" dirty="0" smtClean="0"/>
              <a:t>Recepcionar </a:t>
            </a:r>
            <a:r>
              <a:rPr lang="pt-BR" dirty="0"/>
              <a:t>RN em campos aquecidos</a:t>
            </a:r>
          </a:p>
          <a:p>
            <a:pPr marL="0" indent="0">
              <a:buNone/>
            </a:pPr>
            <a:r>
              <a:rPr lang="pt-BR" dirty="0" smtClean="0"/>
              <a:t>Secar </a:t>
            </a:r>
            <a:r>
              <a:rPr lang="pt-BR" dirty="0"/>
              <a:t>a cabeça e o corpo do RN </a:t>
            </a:r>
          </a:p>
          <a:p>
            <a:pPr marL="0" indent="0">
              <a:buNone/>
            </a:pPr>
            <a:r>
              <a:rPr lang="pt-BR" dirty="0" smtClean="0"/>
              <a:t>Desprezar </a:t>
            </a:r>
            <a:r>
              <a:rPr lang="pt-BR" dirty="0"/>
              <a:t>os campos </a:t>
            </a:r>
            <a:r>
              <a:rPr lang="pt-BR" dirty="0" smtClean="0"/>
              <a:t>úmidos</a:t>
            </a:r>
          </a:p>
          <a:p>
            <a:pPr marL="0" indent="0">
              <a:buNone/>
            </a:pPr>
            <a:endParaRPr lang="pt-BR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EQUIPE</a:t>
            </a:r>
            <a:endParaRPr lang="pt-BR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592" y="0"/>
            <a:ext cx="10018713" cy="1348353"/>
          </a:xfrm>
        </p:spPr>
        <p:txBody>
          <a:bodyPr/>
          <a:lstStyle/>
          <a:p>
            <a:r>
              <a:rPr lang="pt-BR" dirty="0" smtClean="0"/>
              <a:t>Exame Físico Imediato ao nascimento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472339"/>
            <a:ext cx="10018713" cy="4318861"/>
          </a:xfrm>
        </p:spPr>
        <p:txBody>
          <a:bodyPr/>
          <a:lstStyle/>
          <a:p>
            <a:r>
              <a:rPr lang="pt-BR" dirty="0" err="1"/>
              <a:t>Apgar</a:t>
            </a:r>
            <a:endParaRPr lang="pt-BR" dirty="0"/>
          </a:p>
          <a:p>
            <a:r>
              <a:rPr lang="pt-BR" dirty="0" smtClean="0"/>
              <a:t>Desconforto respiratório</a:t>
            </a:r>
          </a:p>
          <a:p>
            <a:r>
              <a:rPr lang="pt-BR" dirty="0"/>
              <a:t>Traumas </a:t>
            </a:r>
            <a:r>
              <a:rPr lang="pt-BR" dirty="0" smtClean="0"/>
              <a:t>obstétricos</a:t>
            </a:r>
          </a:p>
          <a:p>
            <a:r>
              <a:rPr lang="pt-BR" dirty="0"/>
              <a:t>Defeitos externos</a:t>
            </a:r>
            <a:r>
              <a:rPr lang="pt-BR" dirty="0" smtClean="0"/>
              <a:t>:</a:t>
            </a:r>
          </a:p>
          <a:p>
            <a:r>
              <a:rPr lang="pt-BR" dirty="0"/>
              <a:t>Exame dos </a:t>
            </a:r>
            <a:r>
              <a:rPr lang="pt-BR" dirty="0" smtClean="0"/>
              <a:t>orifícios</a:t>
            </a:r>
          </a:p>
          <a:p>
            <a:r>
              <a:rPr lang="pt-BR" dirty="0"/>
              <a:t>Exame da placenta e cordão umbilical</a:t>
            </a:r>
            <a:r>
              <a:rPr lang="pt-BR" dirty="0" smtClean="0"/>
              <a:t>:</a:t>
            </a:r>
          </a:p>
          <a:p>
            <a:r>
              <a:rPr lang="pt-BR" dirty="0"/>
              <a:t>Medidas do </a:t>
            </a:r>
            <a:r>
              <a:rPr lang="pt-BR" dirty="0" smtClean="0"/>
              <a:t>RN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24812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2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1250</TotalTime>
  <Words>453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Corbel</vt:lpstr>
      <vt:lpstr>Courier New</vt:lpstr>
      <vt:lpstr>Palatino Linotype</vt:lpstr>
      <vt:lpstr>Wingdings</vt:lpstr>
      <vt:lpstr>Paralaxe</vt:lpstr>
      <vt:lpstr>Rotinas Neonatais Testes e Vacinação</vt:lpstr>
      <vt:lpstr>HISTÓRICO</vt:lpstr>
      <vt:lpstr>Indicadores do desenvolvimento</vt:lpstr>
      <vt:lpstr>Promoção e Prevenção de Saúde</vt:lpstr>
      <vt:lpstr>Aleitamento Materno</vt:lpstr>
      <vt:lpstr>Crescimento  Desenvolvimento Nutricão</vt:lpstr>
      <vt:lpstr>Nascimento </vt:lpstr>
      <vt:lpstr>Apresentação do PowerPoint</vt:lpstr>
      <vt:lpstr>Exame Físico Imediato ao nascimento</vt:lpstr>
      <vt:lpstr>Teste especifico</vt:lpstr>
      <vt:lpstr>Exame físico detalhado</vt:lpstr>
      <vt:lpstr>CLASSIFICAÇÃO DO RN</vt:lpstr>
      <vt:lpstr>Peso X Idade Gestacional </vt:lpstr>
      <vt:lpstr>New Ballard</vt:lpstr>
      <vt:lpstr>Apresentação do PowerPoint</vt:lpstr>
      <vt:lpstr>Apresentação do PowerPoint</vt:lpstr>
      <vt:lpstr>Programa Nacional de Triagem Neonatal </vt:lpstr>
      <vt:lpstr>Apresentação do PowerPoint</vt:lpstr>
      <vt:lpstr>TRIAGENS NEONATAIS</vt:lpstr>
      <vt:lpstr>Imunização no período neonatal</vt:lpstr>
      <vt:lpstr>SBP/2018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de Down</dc:title>
  <dc:creator>Natalie Camillo Oliveira Amaral</dc:creator>
  <cp:lastModifiedBy>Natalie Camillo Oliveira Amaral</cp:lastModifiedBy>
  <cp:revision>96</cp:revision>
  <dcterms:created xsi:type="dcterms:W3CDTF">2018-04-19T00:48:40Z</dcterms:created>
  <dcterms:modified xsi:type="dcterms:W3CDTF">2019-04-04T12:48:59Z</dcterms:modified>
</cp:coreProperties>
</file>