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9"/>
  </p:notesMasterIdLst>
  <p:sldIdLst>
    <p:sldId id="261" r:id="rId2"/>
    <p:sldId id="300" r:id="rId3"/>
    <p:sldId id="387" r:id="rId4"/>
    <p:sldId id="388" r:id="rId5"/>
    <p:sldId id="390" r:id="rId6"/>
    <p:sldId id="392" r:id="rId7"/>
    <p:sldId id="393" r:id="rId8"/>
    <p:sldId id="282" r:id="rId9"/>
    <p:sldId id="293" r:id="rId10"/>
    <p:sldId id="283" r:id="rId11"/>
    <p:sldId id="394" r:id="rId12"/>
    <p:sldId id="395" r:id="rId13"/>
    <p:sldId id="396" r:id="rId14"/>
    <p:sldId id="397" r:id="rId15"/>
    <p:sldId id="308" r:id="rId16"/>
    <p:sldId id="398" r:id="rId17"/>
    <p:sldId id="399" r:id="rId18"/>
    <p:sldId id="402" r:id="rId19"/>
    <p:sldId id="401" r:id="rId20"/>
    <p:sldId id="403" r:id="rId21"/>
    <p:sldId id="404" r:id="rId22"/>
    <p:sldId id="405" r:id="rId23"/>
    <p:sldId id="406" r:id="rId24"/>
    <p:sldId id="407" r:id="rId25"/>
    <p:sldId id="408" r:id="rId26"/>
    <p:sldId id="409" r:id="rId27"/>
    <p:sldId id="410" r:id="rId28"/>
    <p:sldId id="411" r:id="rId29"/>
    <p:sldId id="412" r:id="rId30"/>
    <p:sldId id="413" r:id="rId31"/>
    <p:sldId id="414" r:id="rId32"/>
    <p:sldId id="415" r:id="rId33"/>
    <p:sldId id="416" r:id="rId34"/>
    <p:sldId id="417" r:id="rId35"/>
    <p:sldId id="418" r:id="rId36"/>
    <p:sldId id="419" r:id="rId37"/>
    <p:sldId id="420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7" d="100"/>
          <a:sy n="67" d="100"/>
        </p:scale>
        <p:origin x="610" y="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FE383-88FF-44F1-A406-07878A2EF5C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850BF-138B-4AE8-BE5C-1C3D25DB0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80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B9AAC68-4EB6-4F89-A914-6B0B85D36D8F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96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1C76-835C-4A0B-9AFD-CB80DE971937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9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E9CC-1188-4DBB-88E3-E7E20EFB6EE2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51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3587-79FB-4E32-9428-95194CA7A5F9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6F87-F95E-492A-9A8C-528D21725639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59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0A54-693B-4F02-A143-F2EF2DB01C24}" type="datetime1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2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37B42-C5A9-416C-9D7D-D4D115154AE6}" type="datetime1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6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A36D-59BD-4B68-9212-13B3E2F7BA6E}" type="datetime1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5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3D43-0C94-45B4-B23B-751DED31DD8D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2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4B16-4514-4039-A160-D4CC2E7D1C79}" type="datetime1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9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98D21-DADE-4D0B-80BB-13A50C70EC24}" type="datetime1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31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D363697-7F4E-4F09-958B-BAF195DD3B40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BB1E195-B4C4-4D8D-9171-F90BABCE93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46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deas.repec.org/a/eee/inecon/v9y1979i4p469-479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C339B-E894-44DC-B787-9A26F3CE8A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Economies of scale and imperfect competition – part 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67B10-0890-414A-AF66-1D575F1595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Econ 490</a:t>
            </a:r>
          </a:p>
          <a:p>
            <a:r>
              <a:rPr lang="en-US" dirty="0"/>
              <a:t>International Economics</a:t>
            </a:r>
          </a:p>
          <a:p>
            <a:r>
              <a:rPr lang="en-US" dirty="0"/>
              <a:t>UIUC, Fall 2019</a:t>
            </a:r>
          </a:p>
          <a:p>
            <a:r>
              <a:rPr lang="en-US" dirty="0"/>
              <a:t>Mauro Rodrigues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AC60A-5E97-4C95-9E46-2F78E1EC0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45BBA4-AD32-4AA0-9B04-05C546227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73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3B9493A2-F686-4AB8-8BF2-97B7E0E7A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38200"/>
            <a:ext cx="9094788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1">
            <a:extLst>
              <a:ext uri="{FF2B5EF4-FFF2-40B4-BE49-F238E27FC236}">
                <a16:creationId xmlns:a16="http://schemas.microsoft.com/office/drawing/2014/main" id="{13B4A5CF-A330-44CD-B375-AE2275F7372D}"/>
              </a:ext>
            </a:extLst>
          </p:cNvPr>
          <p:cNvSpPr txBox="1"/>
          <p:nvPr/>
        </p:nvSpPr>
        <p:spPr>
          <a:xfrm>
            <a:off x="7316624" y="0"/>
            <a:ext cx="6544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[Table from Van </a:t>
            </a:r>
            <a:r>
              <a:rPr lang="en-US" sz="1400" dirty="0" err="1">
                <a:solidFill>
                  <a:srgbClr val="0070C0"/>
                </a:solidFill>
              </a:rPr>
              <a:t>Marrewijk</a:t>
            </a:r>
            <a:r>
              <a:rPr lang="en-US" sz="1400" dirty="0">
                <a:solidFill>
                  <a:srgbClr val="0070C0"/>
                </a:solidFill>
              </a:rPr>
              <a:t>, C. </a:t>
            </a:r>
            <a:r>
              <a:rPr lang="en-US" sz="1400" i="1" dirty="0">
                <a:solidFill>
                  <a:srgbClr val="0070C0"/>
                </a:solidFill>
              </a:rPr>
              <a:t>International Trade</a:t>
            </a:r>
            <a:r>
              <a:rPr lang="en-US" sz="1400" dirty="0">
                <a:solidFill>
                  <a:srgbClr val="0070C0"/>
                </a:solidFill>
              </a:rPr>
              <a:t>. Oxford U Press]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Krugman model</a:t>
            </a:r>
            <a:br>
              <a:rPr lang="pt-BR" dirty="0"/>
            </a:br>
            <a:r>
              <a:rPr lang="pt-BR" sz="3000" cap="none" dirty="0"/>
              <a:t>Outline</a:t>
            </a:r>
            <a:endParaRPr lang="en-US" sz="30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en-US" sz="2400" b="1" dirty="0"/>
              <a:t>Reference</a:t>
            </a:r>
            <a:r>
              <a:rPr lang="en-US" sz="2400" dirty="0"/>
              <a:t>: Krugman, P. R. (1979). “Increasing returns, monopolistic competition, and international trade.” </a:t>
            </a:r>
            <a:r>
              <a:rPr lang="en-US" sz="2400" i="1" dirty="0"/>
              <a:t>Journal of International Economics</a:t>
            </a:r>
            <a:r>
              <a:rPr lang="en-US" sz="2400" dirty="0"/>
              <a:t> 9: 469-479.</a:t>
            </a:r>
          </a:p>
          <a:p>
            <a:pPr marL="128016" lvl="1" indent="0">
              <a:buNone/>
            </a:pPr>
            <a:r>
              <a:rPr lang="en-US" sz="2400" dirty="0">
                <a:hlinkClick r:id="rId2"/>
              </a:rPr>
              <a:t>http://ideas.repec.org/a/eee/inecon/v9y1979i4p469-479.html</a:t>
            </a:r>
            <a:r>
              <a:rPr lang="en-US" sz="2400" dirty="0"/>
              <a:t>  </a:t>
            </a:r>
          </a:p>
          <a:p>
            <a:pPr lvl="1"/>
            <a:r>
              <a:rPr lang="en-US" sz="2400" dirty="0"/>
              <a:t>Only one sector, composed of different varieties of the same good</a:t>
            </a:r>
          </a:p>
          <a:p>
            <a:pPr lvl="2"/>
            <a:r>
              <a:rPr lang="en-US" sz="2000" dirty="0"/>
              <a:t>Imperfect substitutes</a:t>
            </a:r>
          </a:p>
          <a:p>
            <a:pPr lvl="1"/>
            <a:r>
              <a:rPr lang="en-US" sz="2400" b="1" dirty="0"/>
              <a:t>Monopolist competition</a:t>
            </a:r>
            <a:r>
              <a:rPr lang="en-US" sz="2400" dirty="0"/>
              <a:t>: each variety produced by one firm (market power)</a:t>
            </a:r>
          </a:p>
          <a:p>
            <a:pPr lvl="1"/>
            <a:r>
              <a:rPr lang="en-US" sz="2400" b="1" dirty="0"/>
              <a:t>Economies of scale</a:t>
            </a:r>
            <a:r>
              <a:rPr lang="en-US" sz="2400" dirty="0"/>
              <a:t>: production subject to a fixed cost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14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Krugman model</a:t>
            </a:r>
            <a:br>
              <a:rPr lang="pt-BR" dirty="0"/>
            </a:br>
            <a:r>
              <a:rPr lang="pt-BR" sz="3000" cap="none" dirty="0"/>
              <a:t>Outline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/>
              <a:t>Only one factor: labor</a:t>
            </a:r>
          </a:p>
          <a:p>
            <a:pPr lvl="2"/>
            <a:r>
              <a:rPr lang="en-US" sz="2000" dirty="0"/>
              <a:t>Shut down Heckscher-Ohlin channel</a:t>
            </a:r>
          </a:p>
          <a:p>
            <a:pPr lvl="1"/>
            <a:r>
              <a:rPr lang="en-US" sz="2400" dirty="0"/>
              <a:t>No differences in technology</a:t>
            </a:r>
          </a:p>
          <a:p>
            <a:pPr lvl="2"/>
            <a:r>
              <a:rPr lang="en-US" sz="2000" dirty="0"/>
              <a:t>Shut down Ricardian channel</a:t>
            </a:r>
          </a:p>
          <a:p>
            <a:pPr lvl="1"/>
            <a:r>
              <a:rPr lang="en-US" sz="2400" dirty="0"/>
              <a:t>No differences in preferences</a:t>
            </a:r>
          </a:p>
          <a:p>
            <a:pPr lvl="1"/>
            <a:r>
              <a:rPr lang="en-US" sz="2400" dirty="0"/>
              <a:t>Countries only differ in their sizes (number of workers)</a:t>
            </a:r>
          </a:p>
          <a:p>
            <a:pPr lvl="2"/>
            <a:r>
              <a:rPr lang="en-US" sz="2000" dirty="0"/>
              <a:t>But even if they have the same size, we will have trade</a:t>
            </a:r>
          </a:p>
          <a:p>
            <a:pPr lvl="1"/>
            <a:r>
              <a:rPr lang="en-US" sz="2400" dirty="0"/>
              <a:t>Trade motivated by access to a larger set of varieties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03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Krugman model</a:t>
            </a:r>
            <a:br>
              <a:rPr lang="pt-BR" dirty="0"/>
            </a:br>
            <a:r>
              <a:rPr lang="pt-BR" sz="3000" cap="none" dirty="0"/>
              <a:t>Preferences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A given country (Home) has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sz="2400" dirty="0"/>
                  <a:t> identical consumers/workers</a:t>
                </a:r>
              </a:p>
              <a:p>
                <a:pPr lvl="2"/>
                <a:r>
                  <a:rPr lang="en-US" sz="2000" dirty="0"/>
                  <a:t>Measure of country size</a:t>
                </a:r>
              </a:p>
              <a:p>
                <a:pPr lvl="1"/>
                <a:r>
                  <a:rPr lang="en-US" sz="2400" dirty="0"/>
                  <a:t>In this country, suppose consumers have access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varieties</a:t>
                </a:r>
              </a:p>
              <a:p>
                <a:pPr lvl="2"/>
                <a:r>
                  <a:rPr lang="en-US" sz="2000" dirty="0"/>
                  <a:t>Initially </a:t>
                </a:r>
                <a:r>
                  <a:rPr lang="en-US" sz="2000" b="1" dirty="0"/>
                  <a:t>autarchy</a:t>
                </a:r>
                <a:r>
                  <a:rPr lang="en-US" sz="2000" dirty="0"/>
                  <a:t>, so that </a:t>
                </a:r>
                <a:r>
                  <a:rPr lang="en-US" sz="2000" u="sng" dirty="0"/>
                  <a:t>consumers have access only to varieties produced in their country</a:t>
                </a:r>
              </a:p>
              <a:p>
                <a:pPr lvl="1"/>
                <a:r>
                  <a:rPr lang="en-US" sz="2400" dirty="0"/>
                  <a:t>Let’s specialize and assume a CES utility function to represent the consumer’s preference over available varieties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+…+</m:t>
                          </m:r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b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 marL="128016" lvl="1" indent="0">
                  <a:buNone/>
                </a:pPr>
                <a:r>
                  <a:rPr lang="en-US" sz="24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is individual consumption of variety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sz="2400" dirty="0"/>
              </a:p>
              <a:p>
                <a:pPr marL="128016" lvl="1" indent="0">
                  <a:buNone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∈(0,1)</m:t>
                    </m:r>
                  </m:oMath>
                </a14:m>
                <a:r>
                  <a:rPr lang="en-US" sz="2400" dirty="0"/>
                  <a:t> is a preference parameter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l="-125" t="-2121" r="-502" b="-3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4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Krugman model</a:t>
            </a:r>
            <a:br>
              <a:rPr lang="pt-BR" dirty="0"/>
            </a:br>
            <a:r>
              <a:rPr lang="pt-BR" sz="3000" cap="none" dirty="0"/>
              <a:t>Preferences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Parameter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2400" dirty="0"/>
                  <a:t> is key here</a:t>
                </a:r>
              </a:p>
              <a:p>
                <a:pPr lvl="2"/>
                <a:r>
                  <a:rPr lang="en-US" sz="2000" dirty="0"/>
                  <a:t>Because it is smaller than 1, varieties are not perfect substitutes</a:t>
                </a:r>
              </a:p>
              <a:p>
                <a:pPr lvl="2"/>
                <a:r>
                  <a:rPr lang="en-US" sz="2000" dirty="0"/>
                  <a:t>It induces product differentiation</a:t>
                </a:r>
              </a:p>
              <a:p>
                <a:pPr lvl="1"/>
                <a:r>
                  <a:rPr lang="en-US" sz="2400" dirty="0"/>
                  <a:t>To understand this, let’s draw the indifference curve between two varieties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sz="2000" dirty="0"/>
              </a:p>
              <a:p>
                <a:pPr lvl="2"/>
                <a:r>
                  <a:rPr lang="en-US" sz="2000" dirty="0"/>
                  <a:t>Slope is the marginal rate of substitution (MRS), which is the ratio of marginal utilities</a:t>
                </a:r>
              </a:p>
              <a:p>
                <a:pPr marL="310896" lvl="2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𝑀𝑅𝑆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f>
                            <m:fPr>
                              <m:type m:val="lin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f>
                            <m:fPr>
                              <m:type m:val="lin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b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 lvl="2"/>
                <a:r>
                  <a:rPr lang="en-US" sz="2000" dirty="0"/>
                  <a:t>Indifference curves are convex towards the origin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13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54E68CC-1945-4F87-AFE7-9FD81A319E41}"/>
              </a:ext>
            </a:extLst>
          </p:cNvPr>
          <p:cNvCxnSpPr>
            <a:cxnSpLocks/>
          </p:cNvCxnSpPr>
          <p:nvPr/>
        </p:nvCxnSpPr>
        <p:spPr>
          <a:xfrm flipV="1">
            <a:off x="3710452" y="2021747"/>
            <a:ext cx="0" cy="37582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989DFC-32C5-4840-A10B-EFA8A2A19717}"/>
              </a:ext>
            </a:extLst>
          </p:cNvPr>
          <p:cNvCxnSpPr>
            <a:cxnSpLocks/>
          </p:cNvCxnSpPr>
          <p:nvPr/>
        </p:nvCxnSpPr>
        <p:spPr>
          <a:xfrm>
            <a:off x="3450393" y="5629013"/>
            <a:ext cx="434549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A93AA9E-40FC-403E-8F0F-93BF41D3C046}"/>
              </a:ext>
            </a:extLst>
          </p:cNvPr>
          <p:cNvSpPr txBox="1"/>
          <p:nvPr/>
        </p:nvSpPr>
        <p:spPr>
          <a:xfrm>
            <a:off x="2298583" y="629731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1</a:t>
            </a:r>
          </a:p>
          <a:p>
            <a:pPr algn="ctr"/>
            <a:r>
              <a:rPr lang="en-US" dirty="0"/>
              <a:t>Indifference curve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7778646A-B7FD-4DBA-AFAD-A46C2511AFA0}"/>
              </a:ext>
            </a:extLst>
          </p:cNvPr>
          <p:cNvSpPr/>
          <p:nvPr/>
        </p:nvSpPr>
        <p:spPr>
          <a:xfrm rot="11117280">
            <a:off x="3774489" y="-1116532"/>
            <a:ext cx="7389729" cy="6670867"/>
          </a:xfrm>
          <a:prstGeom prst="arc">
            <a:avLst>
              <a:gd name="adj1" fmla="val 15882253"/>
              <a:gd name="adj2" fmla="val 2131380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9E8D8A5-B7FB-42F1-B693-B12F54B22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International Economics, UIUC, Fall 2019 - Mauro Rodrigues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D99400-D971-4FFA-95DA-6D66059A1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6734" y="6470704"/>
            <a:ext cx="973666" cy="274320"/>
          </a:xfrm>
        </p:spPr>
        <p:txBody>
          <a:bodyPr/>
          <a:lstStyle/>
          <a:p>
            <a:fld id="{ABB1E195-B4C4-4D8D-9171-F90BABCE93C7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3DDC5CB-22CC-42C3-A505-7F63CF22AAF6}"/>
                  </a:ext>
                </a:extLst>
              </p:cNvPr>
              <p:cNvSpPr txBox="1"/>
              <p:nvPr/>
            </p:nvSpPr>
            <p:spPr>
              <a:xfrm>
                <a:off x="3246417" y="1855103"/>
                <a:ext cx="566154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3DDC5CB-22CC-42C3-A505-7F63CF22AA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6417" y="1855103"/>
                <a:ext cx="566154" cy="391646"/>
              </a:xfrm>
              <a:prstGeom prst="rect">
                <a:avLst/>
              </a:prstGeom>
              <a:blipFill>
                <a:blip r:embed="rId2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A280D8D-04D1-4559-9059-2F5B9B7DB7DA}"/>
                  </a:ext>
                </a:extLst>
              </p:cNvPr>
              <p:cNvSpPr/>
              <p:nvPr/>
            </p:nvSpPr>
            <p:spPr>
              <a:xfrm>
                <a:off x="6592831" y="5038975"/>
                <a:ext cx="8765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A280D8D-04D1-4559-9059-2F5B9B7DB7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831" y="5038975"/>
                <a:ext cx="876522" cy="369332"/>
              </a:xfrm>
              <a:prstGeom prst="rect">
                <a:avLst/>
              </a:prstGeom>
              <a:blipFill>
                <a:blip r:embed="rId3"/>
                <a:stretch>
                  <a:fillRect r="-34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543527E5-6BEF-4210-BCC9-1C42D535AE37}"/>
              </a:ext>
            </a:extLst>
          </p:cNvPr>
          <p:cNvSpPr txBox="1">
            <a:spLocks/>
          </p:cNvSpPr>
          <p:nvPr/>
        </p:nvSpPr>
        <p:spPr>
          <a:xfrm>
            <a:off x="15172607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B1E195-B4C4-4D8D-9171-F90BABCE93C7}" type="slidenum">
              <a:rPr lang="en-US" smtClean="0"/>
              <a:pPr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67D5E0B-880B-45C3-ACD4-1DAE094A3F91}"/>
                  </a:ext>
                </a:extLst>
              </p:cNvPr>
              <p:cNvSpPr txBox="1"/>
              <p:nvPr/>
            </p:nvSpPr>
            <p:spPr>
              <a:xfrm>
                <a:off x="7674509" y="5388370"/>
                <a:ext cx="566154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67D5E0B-880B-45C3-ACD4-1DAE094A3F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509" y="5388370"/>
                <a:ext cx="566154" cy="362984"/>
              </a:xfrm>
              <a:prstGeom prst="rect">
                <a:avLst/>
              </a:prstGeom>
              <a:blipFill>
                <a:blip r:embed="rId4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5980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Krugman model</a:t>
            </a:r>
            <a:br>
              <a:rPr lang="pt-BR" dirty="0"/>
            </a:br>
            <a:r>
              <a:rPr lang="pt-BR" sz="3000" cap="none" dirty="0"/>
              <a:t>Preferences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/>
                  <a:t>, MRS is constant</a:t>
                </a:r>
              </a:p>
              <a:p>
                <a:pPr lvl="2"/>
                <a:r>
                  <a:rPr lang="en-US" sz="2000" dirty="0"/>
                  <a:t>Indifference curves are linear</a:t>
                </a:r>
              </a:p>
              <a:p>
                <a:pPr lvl="2"/>
                <a:r>
                  <a:rPr lang="en-US" sz="2000" dirty="0"/>
                  <a:t>Perfect substitutes; homogeneous products</a:t>
                </a:r>
              </a:p>
              <a:p>
                <a:pPr lvl="1"/>
                <a:r>
                  <a:rPr lang="en-US" sz="2400" dirty="0"/>
                  <a:t>Since we assume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/>
                  <a:t>, we will have product differentiation</a:t>
                </a:r>
              </a:p>
              <a:p>
                <a:pPr lvl="1"/>
                <a:r>
                  <a:rPr lang="en-US" sz="2400" dirty="0"/>
                  <a:t>This assumption also induces preference for variety</a:t>
                </a:r>
                <a:endParaRPr lang="en-US" sz="2000" dirty="0"/>
              </a:p>
              <a:p>
                <a:pPr lvl="2"/>
                <a:r>
                  <a:rPr lang="en-US" sz="2000" dirty="0"/>
                  <a:t>For simplicity, assume that prices of varieties is 1; consumption is constant across varieties</a:t>
                </a:r>
              </a:p>
              <a:p>
                <a:pPr lvl="2"/>
                <a:r>
                  <a:rPr lang="en-US" sz="2000" dirty="0"/>
                  <a:t>Let’s then increase the number of varieties available, but keep the consumer’s budget unchanged</a:t>
                </a:r>
              </a:p>
              <a:p>
                <a:pPr lvl="2"/>
                <a:r>
                  <a:rPr lang="en-US" sz="2000" dirty="0"/>
                  <a:t>She will have to cut consumption of each variety by half. Is she better off?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29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Krugman model</a:t>
            </a:r>
            <a:br>
              <a:rPr lang="pt-BR" dirty="0"/>
            </a:br>
            <a:r>
              <a:rPr lang="pt-BR" sz="3000" cap="none" dirty="0"/>
              <a:t>Preferences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With income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varieties, consumers gets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. Her utility is:</a:t>
                </a:r>
              </a:p>
              <a:p>
                <a:pPr marL="128016" lvl="1" indent="0"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𝐼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p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 lvl="1"/>
                <a:endParaRPr lang="en-US" sz="2400" dirty="0"/>
              </a:p>
              <a:p>
                <a:pPr lvl="1"/>
                <a:r>
                  <a:rPr lang="en-US" sz="2400" dirty="0"/>
                  <a:t>Therefore, since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/>
                  <a:t>, if we increase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(keeping income constant), utility rises</a:t>
                </a:r>
              </a:p>
              <a:p>
                <a:pPr lvl="2"/>
                <a:r>
                  <a:rPr lang="en-US" sz="2000" dirty="0"/>
                  <a:t>Increase in access to more varieties raises utility</a:t>
                </a:r>
              </a:p>
              <a:p>
                <a:pPr lvl="2"/>
                <a:r>
                  <a:rPr lang="en-US" sz="2000" dirty="0"/>
                  <a:t>But dividing budget across more varieties lowers welfare</a:t>
                </a:r>
              </a:p>
              <a:p>
                <a:pPr lvl="2"/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000" dirty="0"/>
                  <a:t>, the first effect dominates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50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Krugman model</a:t>
            </a:r>
            <a:br>
              <a:rPr lang="pt-BR" dirty="0"/>
            </a:br>
            <a:r>
              <a:rPr lang="pt-BR" sz="3000" cap="none" dirty="0"/>
              <a:t>Preferences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So far, we considered a discrete set of varieties –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dirty="0"/>
              </a:p>
              <a:p>
                <a:pPr lvl="1"/>
                <a:r>
                  <a:rPr lang="en-US" sz="2400" dirty="0"/>
                  <a:t>It’s easier to solve the model with a continuum of varieties –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∈[0,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lvl="1"/>
                <a:r>
                  <a:rPr lang="en-US" sz="2400" dirty="0"/>
                  <a:t>Interpret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as the size of the set of available varieties</a:t>
                </a:r>
              </a:p>
              <a:p>
                <a:pPr lvl="2"/>
                <a:r>
                  <a:rPr lang="en-US" sz="2000" dirty="0"/>
                  <a:t>Higher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/>
                  <a:t>, access to a wider range of differentiated products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In the utility function, replace sum by an integral: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𝑑𝑖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   0&lt;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08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Consumers</a:t>
            </a:r>
            <a:br>
              <a:rPr lang="pt-BR" dirty="0"/>
            </a:br>
            <a:r>
              <a:rPr lang="pt-BR" sz="3000" cap="none" dirty="0"/>
              <a:t>Consumer’s problem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92500"/>
              </a:bodyPr>
              <a:lstStyle/>
              <a:p>
                <a:pPr lvl="1"/>
                <a:r>
                  <a:rPr lang="en-US" sz="2400" dirty="0"/>
                  <a:t>Each consumer has income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400" dirty="0"/>
                  <a:t> (from labor), to be spent among all available varieties</a:t>
                </a:r>
              </a:p>
              <a:p>
                <a:pPr lvl="2"/>
                <a:r>
                  <a:rPr lang="en-US" sz="2000" dirty="0"/>
                  <a:t>Chooses consumption of each variety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[0,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r>
                  <a:rPr lang="en-US" sz="2000" dirty="0"/>
                  <a:t>, taking as given prices of varieties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∈[0,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r>
                  <a:rPr lang="en-US" sz="2000" dirty="0"/>
                  <a:t> and income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000" dirty="0"/>
                  <a:t>, to maximize utility  </a:t>
                </a:r>
              </a:p>
              <a:p>
                <a:pPr marL="310896" lvl="2" indent="0">
                  <a:buNone/>
                </a:pPr>
                <a:endParaRPr lang="en-US" sz="2000" dirty="0"/>
              </a:p>
              <a:p>
                <a:pPr marL="310896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e>
                        <m: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{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}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∈[0,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sub>
                          </m:sSub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  <m:nary>
                            <m:naryPr>
                              <m:limLoc m:val="undOvr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sup>
                              </m:sSub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𝑑𝑖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310896" lvl="2" indent="0">
                  <a:buNone/>
                </a:pPr>
                <a:r>
                  <a:rPr lang="en-US" sz="2000" dirty="0"/>
                  <a:t>Subject to:</a:t>
                </a:r>
              </a:p>
              <a:p>
                <a:pPr marL="310896" lvl="2" indent="0">
                  <a:buNone/>
                </a:pPr>
                <a:endParaRPr lang="en-US" sz="2000" dirty="0"/>
              </a:p>
              <a:p>
                <a:pPr marL="310896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 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budget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constraint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32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Economies of scale</a:t>
            </a:r>
            <a:br>
              <a:rPr lang="pt-BR" dirty="0"/>
            </a:br>
            <a:r>
              <a:rPr lang="pt-BR" sz="3000" cap="none" dirty="0"/>
              <a:t>Some Definitions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Constant returns to scale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If production increases, costs vary proportionally 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Cost per unit does not depend on total production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Market size does not matter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endParaRPr lang="en-US" sz="2000" dirty="0"/>
          </a:p>
          <a:p>
            <a:pPr lvl="1"/>
            <a:r>
              <a:rPr lang="en-US" sz="2400" dirty="0"/>
              <a:t>Economies of scale</a:t>
            </a:r>
          </a:p>
          <a:p>
            <a:pPr lvl="2">
              <a:lnSpc>
                <a:spcPct val="100000"/>
              </a:lnSpc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If production increases, cost per unit goes down</a:t>
            </a:r>
          </a:p>
          <a:p>
            <a:pPr lvl="2">
              <a:lnSpc>
                <a:spcPct val="100000"/>
              </a:lnSpc>
              <a:buSzPct val="55000"/>
              <a:buFont typeface="Wingdings 3" panose="05040102010807070707" pitchFamily="18" charset="2"/>
              <a:buChar char=""/>
            </a:pPr>
            <a:r>
              <a:rPr lang="en-US" sz="2400" dirty="0"/>
              <a:t> </a:t>
            </a:r>
            <a:r>
              <a:rPr lang="en-US" sz="2000" dirty="0"/>
              <a:t>Market size matters</a:t>
            </a:r>
          </a:p>
          <a:p>
            <a:pPr lvl="2">
              <a:lnSpc>
                <a:spcPct val="100000"/>
              </a:lnSpc>
              <a:buSzPct val="55000"/>
              <a:buFont typeface="Wingdings 3" panose="05040102010807070707" pitchFamily="18" charset="2"/>
              <a:buChar char=""/>
            </a:pPr>
            <a:endParaRPr lang="en-US" sz="2000" dirty="0"/>
          </a:p>
          <a:p>
            <a:pPr lvl="1">
              <a:buSzPct val="55000"/>
              <a:buFont typeface="Wingdings 3" panose="05040102010807070707" pitchFamily="18" charset="2"/>
              <a:buChar char=""/>
            </a:pPr>
            <a:r>
              <a:rPr lang="en-US" sz="2400" dirty="0"/>
              <a:t> Trade can affect market size</a:t>
            </a:r>
            <a:endParaRPr lang="pt-BR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66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Consumers</a:t>
            </a:r>
            <a:br>
              <a:rPr lang="pt-BR" dirty="0"/>
            </a:br>
            <a:r>
              <a:rPr lang="pt-BR" sz="3000" cap="none" dirty="0"/>
              <a:t>Consumer’s 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: price of variety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∈[0,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400" dirty="0"/>
              </a:p>
              <a:p>
                <a:pPr lvl="1"/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: individual consumption of variety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∈[0,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  </a:t>
                </a:r>
              </a:p>
              <a:p>
                <a:pPr lvl="1"/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: individual spending on variety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∈[0,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/>
                  <a:t>  </a:t>
                </a:r>
              </a:p>
              <a:p>
                <a:pPr lvl="1"/>
                <a:endParaRPr lang="en-US" sz="2400" dirty="0"/>
              </a:p>
              <a:p>
                <a:pPr lvl="1"/>
                <a:r>
                  <a:rPr lang="en-US" sz="2400" dirty="0"/>
                  <a:t>When we integrate across available varieties, we get total spending by the consumer</a:t>
                </a:r>
              </a:p>
              <a:p>
                <a:pPr lvl="2"/>
                <a:r>
                  <a:rPr lang="en-US" sz="2000" dirty="0"/>
                  <a:t>It has to be equal to income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r="-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89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Consumers</a:t>
            </a:r>
            <a:br>
              <a:rPr lang="pt-BR" dirty="0"/>
            </a:br>
            <a:r>
              <a:rPr lang="pt-BR" sz="3000" cap="none" dirty="0"/>
              <a:t>Consumer’s 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Lagrangian:</a:t>
                </a:r>
                <a:endParaRPr lang="en-US" sz="2000" dirty="0"/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</a:rPr>
                        <m:t>λ</m:t>
                      </m:r>
                      <m:d>
                        <m:dPr>
                          <m:begChr m:val="["/>
                          <m:endChr m:val="]"/>
                          <m:ctrlPr>
                            <a:rPr lang="el-G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limLoc m:val="undOvr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𝑑𝑖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First-order condition (with respect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):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ℒ</m:t>
                          </m:r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ⅈ</m:t>
                          </m:r>
                        </m:sub>
                        <m:sup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𝜆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44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Consumers</a:t>
            </a:r>
            <a:br>
              <a:rPr lang="pt-BR" dirty="0"/>
            </a:br>
            <a:r>
              <a:rPr lang="pt-BR" sz="3000" cap="none" dirty="0"/>
              <a:t>Demand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Solving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gives us the individual demand for variety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Since there are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sz="2400" dirty="0"/>
                  <a:t> identical consumers, </a:t>
                </a:r>
                <a:r>
                  <a:rPr lang="en-US" sz="2400" u="sng" dirty="0"/>
                  <a:t>market demand</a:t>
                </a:r>
                <a:r>
                  <a:rPr lang="en-US" sz="2400" dirty="0"/>
                  <a:t> for variety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is simply: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 marL="128016" lvl="1" indent="0" algn="ctr">
                  <a:spcAft>
                    <a:spcPts val="12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400" dirty="0"/>
                  <a:t>    (1)</a:t>
                </a:r>
              </a:p>
              <a:p>
                <a:pPr lvl="2"/>
                <a:r>
                  <a:rPr lang="en-US" sz="2000" dirty="0"/>
                  <a:t>This equation will enter as a constraint in variety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 producer’s problem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r="-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35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Consumers</a:t>
            </a:r>
            <a:br>
              <a:rPr lang="pt-BR" dirty="0"/>
            </a:br>
            <a:r>
              <a:rPr lang="pt-BR" sz="3000" cap="none" dirty="0"/>
              <a:t>Demand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</p:spPr>
            <p:txBody>
              <a:bodyPr anchor="ctr">
                <a:normAutofit fontScale="77500" lnSpcReduction="20000"/>
              </a:bodyPr>
              <a:lstStyle/>
              <a:p>
                <a:pPr lvl="1"/>
                <a:r>
                  <a:rPr lang="en-US" sz="2400" dirty="0"/>
                  <a:t>Market demand is isoelastic (has constant price elasticity) </a:t>
                </a:r>
              </a:p>
              <a:p>
                <a:pPr lvl="1"/>
                <a:r>
                  <a:rPr lang="en-US" sz="2400" dirty="0"/>
                  <a:t>Price elasticity of demand: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Notice that: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ln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ln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ln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4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Then elasticity is: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Larger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ym typeface="Wingdings 3" panose="05040102010807070707" pitchFamily="18" charset="2"/>
                  </a:rPr>
                  <a:t></a:t>
                </a:r>
                <a:r>
                  <a:rPr lang="en-US" sz="2400" dirty="0"/>
                  <a:t> Demand more elastic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100" dirty="0"/>
                  <a:t>Consumers substitute more easily across varieties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100" dirty="0"/>
                  <a:t>Less product differentiation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084832"/>
                <a:ext cx="9720071" cy="4224528"/>
              </a:xfrm>
              <a:blipFill>
                <a:blip r:embed="rId2"/>
                <a:stretch>
                  <a:fillRect t="-2309" b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97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production</a:t>
            </a:r>
            <a:br>
              <a:rPr lang="pt-BR" dirty="0"/>
            </a:br>
            <a:r>
              <a:rPr lang="pt-BR" sz="3000" cap="none" dirty="0"/>
              <a:t>Technology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Technology is common to all variety producers</a:t>
                </a:r>
              </a:p>
              <a:p>
                <a:pPr lvl="2"/>
                <a:r>
                  <a:rPr lang="en-US" sz="2000" dirty="0"/>
                  <a:t>Only one factor, labor</a:t>
                </a:r>
              </a:p>
              <a:p>
                <a:pPr lvl="2">
                  <a:spcAft>
                    <a:spcPts val="1200"/>
                  </a:spcAft>
                </a:pPr>
                <a:r>
                  <a:rPr lang="en-US" sz="2000" dirty="0"/>
                  <a:t>To produce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units of variety </a:t>
                </a:r>
                <a14:m>
                  <m:oMath xmlns:m="http://schemas.openxmlformats.org/officeDocument/2006/math"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, firm needs to hire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workers</a:t>
                </a:r>
                <a:endParaRPr lang="en-US" sz="2800" i="1" dirty="0">
                  <a:latin typeface="Cambria Math" panose="02040503050406030204" pitchFamily="18" charset="0"/>
                </a:endParaRPr>
              </a:p>
              <a:p>
                <a:pPr marL="310896" lvl="2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  <a:p>
                <a:pPr lvl="2"/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/>
                  <a:t> gives rise to a fixed cost  </a:t>
                </a:r>
              </a:p>
              <a:p>
                <a:pPr lvl="1"/>
                <a:r>
                  <a:rPr lang="en-US" sz="2400" dirty="0"/>
                  <a:t>Labor is fully mobile across varieties</a:t>
                </a:r>
              </a:p>
              <a:p>
                <a:pPr lvl="2"/>
                <a:r>
                  <a:rPr lang="en-US" sz="2000" dirty="0"/>
                  <a:t>Single wage </a:t>
                </a:r>
                <a14:m>
                  <m:oMath xmlns:m="http://schemas.openxmlformats.org/officeDocument/2006/math"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for the whole economy</a:t>
                </a:r>
              </a:p>
              <a:p>
                <a:pPr lvl="1"/>
                <a:r>
                  <a:rPr lang="en-US" sz="2400" dirty="0"/>
                  <a:t>Firm has market power only to affect the price of its own product</a:t>
                </a:r>
              </a:p>
              <a:p>
                <a:pPr lvl="2"/>
                <a:r>
                  <a:rPr lang="en-US" sz="2000" dirty="0"/>
                  <a:t>Cannot affect the wage (price taker in the labor market)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88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production</a:t>
            </a:r>
            <a:br>
              <a:rPr lang="pt-BR" dirty="0"/>
            </a:br>
            <a:r>
              <a:rPr lang="pt-BR" sz="3000" cap="none" dirty="0"/>
              <a:t>Technology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Variety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’s total cost is therefore:</a:t>
                </a:r>
              </a:p>
              <a:p>
                <a:pPr lvl="1"/>
                <a:endParaRPr lang="en-US" sz="2400" dirty="0"/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lvl="1"/>
                <a:endParaRPr lang="en-US" sz="2400" dirty="0"/>
              </a:p>
              <a:p>
                <a:pPr lvl="1"/>
                <a:r>
                  <a:rPr lang="en-US" sz="2400" dirty="0"/>
                  <a:t>Then: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 lvl="2"/>
                <a:r>
                  <a:rPr lang="en-US" sz="2000" dirty="0"/>
                  <a:t>Fixed cost: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000" dirty="0"/>
              </a:p>
              <a:p>
                <a:pPr lvl="2"/>
                <a:r>
                  <a:rPr lang="en-US" sz="2000" dirty="0"/>
                  <a:t>Variable cost: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714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production</a:t>
            </a:r>
            <a:br>
              <a:rPr lang="pt-BR" dirty="0"/>
            </a:br>
            <a:r>
              <a:rPr lang="pt-BR" sz="3000" cap="none" dirty="0"/>
              <a:t>Technology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endParaRPr lang="en-US" sz="2000" dirty="0"/>
              </a:p>
              <a:p>
                <a:pPr lvl="1"/>
                <a:r>
                  <a:rPr lang="en-US" sz="2400" dirty="0"/>
                  <a:t>Average cost (cost per unit):</a:t>
                </a:r>
              </a:p>
              <a:p>
                <a:pPr marL="128016" lvl="1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dirty="0"/>
              </a:p>
              <a:p>
                <a:pPr lvl="2"/>
                <a:r>
                  <a:rPr lang="en-US" sz="2000" dirty="0"/>
                  <a:t>Declining, converges to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as production goes to infinity</a:t>
                </a:r>
              </a:p>
              <a:p>
                <a:pPr lvl="1"/>
                <a:endParaRPr lang="en-US" sz="2400" dirty="0"/>
              </a:p>
              <a:p>
                <a:pPr lvl="1"/>
                <a:r>
                  <a:rPr lang="en-US" sz="2400" dirty="0"/>
                  <a:t>Marginal cost: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𝑀𝐶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dirty="0"/>
              </a:p>
              <a:p>
                <a:pPr lvl="2"/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550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54E68CC-1945-4F87-AFE7-9FD81A319E41}"/>
              </a:ext>
            </a:extLst>
          </p:cNvPr>
          <p:cNvCxnSpPr>
            <a:cxnSpLocks/>
          </p:cNvCxnSpPr>
          <p:nvPr/>
        </p:nvCxnSpPr>
        <p:spPr>
          <a:xfrm flipV="1">
            <a:off x="3701907" y="1870746"/>
            <a:ext cx="0" cy="38135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5989DFC-32C5-4840-A10B-EFA8A2A19717}"/>
              </a:ext>
            </a:extLst>
          </p:cNvPr>
          <p:cNvCxnSpPr>
            <a:cxnSpLocks/>
          </p:cNvCxnSpPr>
          <p:nvPr/>
        </p:nvCxnSpPr>
        <p:spPr>
          <a:xfrm>
            <a:off x="3450393" y="5504153"/>
            <a:ext cx="434326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A93AA9E-40FC-403E-8F0F-93BF41D3C046}"/>
              </a:ext>
            </a:extLst>
          </p:cNvPr>
          <p:cNvSpPr txBox="1"/>
          <p:nvPr/>
        </p:nvSpPr>
        <p:spPr>
          <a:xfrm>
            <a:off x="2298583" y="629731"/>
            <a:ext cx="58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Figure 2</a:t>
            </a:r>
          </a:p>
          <a:p>
            <a:pPr algn="ctr"/>
            <a:r>
              <a:rPr lang="en-US" dirty="0"/>
              <a:t>Cost Functions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7778646A-B7FD-4DBA-AFAD-A46C2511AFA0}"/>
              </a:ext>
            </a:extLst>
          </p:cNvPr>
          <p:cNvSpPr/>
          <p:nvPr/>
        </p:nvSpPr>
        <p:spPr>
          <a:xfrm rot="11117280">
            <a:off x="3742069" y="-1742981"/>
            <a:ext cx="7389729" cy="6670867"/>
          </a:xfrm>
          <a:prstGeom prst="arc">
            <a:avLst>
              <a:gd name="adj1" fmla="val 15827387"/>
              <a:gd name="adj2" fmla="val 2092650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9E8D8A5-B7FB-42F1-B693-B12F54B22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International Economics, UIUC, Fall 2019 - Mauro Rodrigues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D99400-D971-4FFA-95DA-6D66059A1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6734" y="6470704"/>
            <a:ext cx="973666" cy="274320"/>
          </a:xfrm>
        </p:spPr>
        <p:txBody>
          <a:bodyPr/>
          <a:lstStyle/>
          <a:p>
            <a:fld id="{ABB1E195-B4C4-4D8D-9171-F90BABCE93C7}" type="slidenum">
              <a:rPr lang="en-US" smtClean="0"/>
              <a:t>27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3DDC5CB-22CC-42C3-A505-7F63CF22AAF6}"/>
                  </a:ext>
                </a:extLst>
              </p:cNvPr>
              <p:cNvSpPr txBox="1"/>
              <p:nvPr/>
            </p:nvSpPr>
            <p:spPr>
              <a:xfrm>
                <a:off x="2802840" y="1855917"/>
                <a:ext cx="566154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𝑀𝐶</m:t>
                          </m:r>
                        </m:e>
                        <m:sub/>
                      </m:sSub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3DDC5CB-22CC-42C3-A505-7F63CF22AA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840" y="1855917"/>
                <a:ext cx="566154" cy="362984"/>
              </a:xfrm>
              <a:prstGeom prst="rect">
                <a:avLst/>
              </a:prstGeom>
              <a:blipFill>
                <a:blip r:embed="rId2"/>
                <a:stretch>
                  <a:fillRect r="-55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A280D8D-04D1-4559-9059-2F5B9B7DB7DA}"/>
                  </a:ext>
                </a:extLst>
              </p:cNvPr>
              <p:cNvSpPr/>
              <p:nvPr/>
            </p:nvSpPr>
            <p:spPr>
              <a:xfrm>
                <a:off x="3953422" y="2277167"/>
                <a:ext cx="1579535" cy="5555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𝐴𝐶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sSub>
                            <m:sSubPr>
                              <m:ctrlP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pt-B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A280D8D-04D1-4559-9059-2F5B9B7DB7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422" y="2277167"/>
                <a:ext cx="1579535" cy="5555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543527E5-6BEF-4210-BCC9-1C42D535AE37}"/>
              </a:ext>
            </a:extLst>
          </p:cNvPr>
          <p:cNvSpPr txBox="1">
            <a:spLocks/>
          </p:cNvSpPr>
          <p:nvPr/>
        </p:nvSpPr>
        <p:spPr>
          <a:xfrm>
            <a:off x="15172607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B1E195-B4C4-4D8D-9171-F90BABCE93C7}" type="slidenum">
              <a:rPr lang="en-US" smtClean="0"/>
              <a:pPr/>
              <a:t>27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67D5E0B-880B-45C3-ACD4-1DAE094A3F91}"/>
                  </a:ext>
                </a:extLst>
              </p:cNvPr>
              <p:cNvSpPr txBox="1"/>
              <p:nvPr/>
            </p:nvSpPr>
            <p:spPr>
              <a:xfrm>
                <a:off x="7510583" y="5469488"/>
                <a:ext cx="566154" cy="362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67D5E0B-880B-45C3-ACD4-1DAE094A3F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0583" y="5469488"/>
                <a:ext cx="566154" cy="362984"/>
              </a:xfrm>
              <a:prstGeom prst="rect">
                <a:avLst/>
              </a:prstGeom>
              <a:blipFill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6DC072-EBB7-4DEC-8648-D665D7D588BE}"/>
              </a:ext>
            </a:extLst>
          </p:cNvPr>
          <p:cNvCxnSpPr/>
          <p:nvPr/>
        </p:nvCxnSpPr>
        <p:spPr>
          <a:xfrm>
            <a:off x="3701907" y="4982198"/>
            <a:ext cx="378420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4C1AB32-6BB2-4FC0-904F-9923EBEA2830}"/>
                  </a:ext>
                </a:extLst>
              </p:cNvPr>
              <p:cNvSpPr/>
              <p:nvPr/>
            </p:nvSpPr>
            <p:spPr>
              <a:xfrm>
                <a:off x="7187950" y="4944861"/>
                <a:ext cx="109760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4C1AB32-6BB2-4FC0-904F-9923EBEA28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7950" y="4944861"/>
                <a:ext cx="1097608" cy="338554"/>
              </a:xfrm>
              <a:prstGeom prst="rect">
                <a:avLst/>
              </a:prstGeom>
              <a:blipFill>
                <a:blip r:embed="rId5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28686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Market structure</a:t>
            </a:r>
            <a:br>
              <a:rPr lang="pt-BR" dirty="0"/>
            </a:br>
            <a:r>
              <a:rPr lang="pt-BR" sz="3000" cap="none" dirty="0"/>
              <a:t>Monopolistic Competition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Monopolistic competition:</a:t>
                </a:r>
              </a:p>
              <a:p>
                <a:pPr lvl="2"/>
                <a:r>
                  <a:rPr lang="en-US" sz="2000" dirty="0"/>
                  <a:t>Variety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 can be produced by only one producer</a:t>
                </a:r>
              </a:p>
              <a:p>
                <a:pPr lvl="2"/>
                <a:r>
                  <a:rPr lang="en-US" sz="2000" dirty="0"/>
                  <a:t>Producer has therefore market power (can set price above marginal cost)</a:t>
                </a:r>
              </a:p>
              <a:p>
                <a:pPr lvl="1"/>
                <a:endParaRPr lang="en-US" sz="2400" dirty="0"/>
              </a:p>
              <a:p>
                <a:pPr lvl="1"/>
                <a:r>
                  <a:rPr lang="en-US" sz="2400" dirty="0"/>
                  <a:t>If profits are positive, new varieties are introduced</a:t>
                </a:r>
              </a:p>
              <a:p>
                <a:pPr lvl="2"/>
                <a:r>
                  <a:rPr lang="en-US" sz="2000" dirty="0"/>
                  <a:t>This creates a link between market size and the range of available varieties</a:t>
                </a:r>
              </a:p>
              <a:p>
                <a:pPr lvl="2"/>
                <a:r>
                  <a:rPr lang="en-US" sz="2000" dirty="0"/>
                  <a:t>Larger markets have larger sets of varieties</a:t>
                </a:r>
              </a:p>
              <a:p>
                <a:pPr lvl="2"/>
                <a:r>
                  <a:rPr lang="en-US" sz="2000" dirty="0"/>
                  <a:t>Higher welfare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453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Market structure</a:t>
            </a:r>
            <a:br>
              <a:rPr lang="pt-BR" dirty="0"/>
            </a:br>
            <a:r>
              <a:rPr lang="pt-BR" sz="3000" cap="none" dirty="0"/>
              <a:t>Producer’s 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Variety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’s producer chooses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and quantity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to maximize profits </a:t>
                </a:r>
              </a:p>
              <a:p>
                <a:pPr lvl="2"/>
                <a:r>
                  <a:rPr lang="en-US" sz="2000" dirty="0"/>
                  <a:t>Take as given the wage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…</a:t>
                </a:r>
              </a:p>
              <a:p>
                <a:pPr lvl="2"/>
                <a:r>
                  <a:rPr lang="en-US" sz="2000" dirty="0"/>
                  <a:t>… and the market demand function (1) from consumers’ decisions</a:t>
                </a:r>
              </a:p>
              <a:p>
                <a:pPr marL="128016" lvl="1" indent="0">
                  <a:buNone/>
                </a:pP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128016" lvl="1" indent="0">
                  <a:buNone/>
                </a:pPr>
                <a:endParaRPr lang="en-US" sz="2400" dirty="0"/>
              </a:p>
              <a:p>
                <a:pPr marL="128016" lvl="1" indent="0">
                  <a:buNone/>
                </a:pPr>
                <a:r>
                  <a:rPr lang="en-US" sz="2400" dirty="0"/>
                  <a:t>Subject to: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l="-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3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Economies of scale</a:t>
            </a:r>
            <a:br>
              <a:rPr lang="pt-BR" dirty="0"/>
            </a:br>
            <a:r>
              <a:rPr lang="pt-BR" sz="3000" cap="none" dirty="0"/>
              <a:t>Some Definitions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>
            <a:normAutofit/>
          </a:bodyPr>
          <a:lstStyle/>
          <a:p>
            <a:pPr lvl="1"/>
            <a:r>
              <a:rPr lang="en-US" sz="2400" b="1" dirty="0"/>
              <a:t>Internal</a:t>
            </a:r>
            <a:r>
              <a:rPr lang="en-US" sz="2400" dirty="0"/>
              <a:t> economies of scale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At the firm level 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Firm internalizes that the more it produces, the lower is the cost per unit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For instance, in the presence of fixed costs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endParaRPr lang="en-US" sz="2000" dirty="0"/>
          </a:p>
          <a:p>
            <a:pPr lvl="1"/>
            <a:r>
              <a:rPr lang="en-US" sz="2400" b="1" dirty="0"/>
              <a:t>External</a:t>
            </a:r>
            <a:r>
              <a:rPr lang="en-US" sz="2400" dirty="0"/>
              <a:t> economies of scale</a:t>
            </a:r>
          </a:p>
          <a:p>
            <a:pPr lvl="2">
              <a:lnSpc>
                <a:spcPct val="100000"/>
              </a:lnSpc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At the industry level</a:t>
            </a:r>
          </a:p>
          <a:p>
            <a:pPr lvl="2">
              <a:lnSpc>
                <a:spcPct val="100000"/>
              </a:lnSpc>
              <a:buSzPct val="55000"/>
              <a:buFont typeface="Wingdings 3" panose="05040102010807070707" pitchFamily="18" charset="2"/>
              <a:buChar char=""/>
            </a:pPr>
            <a:r>
              <a:rPr lang="en-US" sz="2400" dirty="0"/>
              <a:t> </a:t>
            </a:r>
            <a:r>
              <a:rPr lang="en-US" sz="2000" dirty="0"/>
              <a:t>Individually, each firm is unable to affect its industry’s cost per unit</a:t>
            </a:r>
          </a:p>
          <a:p>
            <a:pPr lvl="2">
              <a:lnSpc>
                <a:spcPct val="100000"/>
              </a:lnSpc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But jointly firms can move industry productivity</a:t>
            </a:r>
          </a:p>
          <a:p>
            <a:pPr lvl="2">
              <a:lnSpc>
                <a:spcPct val="100000"/>
              </a:lnSpc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Externality, case for industrial policy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16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Market structure</a:t>
            </a:r>
            <a:br>
              <a:rPr lang="pt-BR" dirty="0"/>
            </a:br>
            <a:r>
              <a:rPr lang="pt-BR" sz="3000" cap="none" dirty="0"/>
              <a:t>Producer’s problem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70000" lnSpcReduction="20000"/>
              </a:bodyPr>
              <a:lstStyle/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Easier to solve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and plug into profit function: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(2)</m:t>
                      </m:r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sz="2400" dirty="0"/>
                  <a:t>Profit function: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28016" lvl="1" indent="0">
                  <a:buNone/>
                </a:pP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:r>
                  <a:rPr lang="en-US" sz="2400" dirty="0"/>
                  <a:t>Maximization problem is now:</a:t>
                </a:r>
              </a:p>
              <a:p>
                <a:pPr marL="128016" lvl="1" indent="0">
                  <a:buNone/>
                </a:pP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𝑚𝑎𝑥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den>
                          </m:f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128016" lvl="1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1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04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Market structure</a:t>
            </a:r>
            <a:br>
              <a:rPr lang="pt-BR" dirty="0"/>
            </a:br>
            <a:r>
              <a:rPr lang="pt-BR" sz="3000" cap="none" dirty="0"/>
              <a:t>Producer’s 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First order condition: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Sup>
                            <m:sSub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</m:sSubSup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𝛾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  <a:p>
                <a:pPr lvl="1"/>
                <a:r>
                  <a:rPr lang="en-US" sz="2400" dirty="0"/>
                  <a:t>Expression in blue is actually the price of variety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(see eq. (2)):</a:t>
                </a:r>
              </a:p>
              <a:p>
                <a:pPr marL="128016" lvl="1" indent="0">
                  <a:buNone/>
                </a:pP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𝛾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  <a:p>
                <a:pPr lvl="1"/>
                <a:r>
                  <a:rPr lang="en-US" sz="2400" dirty="0"/>
                  <a:t>Therefore: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(3)</m:t>
                      </m:r>
                    </m:oMath>
                  </m:oMathPara>
                </a14:m>
                <a:endParaRPr lang="en-US" sz="2400" dirty="0"/>
              </a:p>
              <a:p>
                <a:pPr marL="128016" lvl="1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872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Market structure</a:t>
            </a:r>
            <a:br>
              <a:rPr lang="pt-BR" dirty="0"/>
            </a:br>
            <a:r>
              <a:rPr lang="pt-BR" sz="3000" cap="none" dirty="0"/>
              <a:t>Producer’s 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 fontScale="92500" lnSpcReduction="10000"/>
              </a:bodyPr>
              <a:lstStyle/>
              <a:p>
                <a:pPr lvl="1"/>
                <a:r>
                  <a:rPr lang="en-US" sz="2400" dirty="0"/>
                  <a:t>Since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400" dirty="0"/>
                  <a:t>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sz="2400" dirty="0"/>
              </a:p>
              <a:p>
                <a:pPr lvl="1"/>
                <a:r>
                  <a:rPr lang="en-US" sz="2400" dirty="0"/>
                  <a:t>Firms are therefore able to charge a markup over the marginal cost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/>
                  <a:t>) </a:t>
                </a:r>
              </a:p>
              <a:p>
                <a:pPr lvl="2"/>
                <a:r>
                  <a:rPr lang="en-US" sz="2000" dirty="0"/>
                  <a:t>Large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2000" dirty="0"/>
                  <a:t>, smaller markup</a:t>
                </a:r>
              </a:p>
              <a:p>
                <a:pPr lvl="2"/>
                <a:r>
                  <a:rPr lang="en-US" sz="2000" dirty="0"/>
                  <a:t>Closer substitution between varieties</a:t>
                </a:r>
              </a:p>
              <a:p>
                <a:pPr lvl="1"/>
                <a:endParaRPr lang="en-US" sz="1600" dirty="0"/>
              </a:p>
              <a:p>
                <a:pPr lvl="1"/>
                <a:r>
                  <a:rPr lang="en-US" sz="2400" dirty="0"/>
                  <a:t>In equilibrium, all firms end up charging the same price</a:t>
                </a:r>
              </a:p>
              <a:p>
                <a:pPr lvl="2"/>
                <a:r>
                  <a:rPr lang="en-US" sz="2000" dirty="0"/>
                  <a:t>Same marginal cost (common tech)</a:t>
                </a:r>
              </a:p>
              <a:p>
                <a:pPr lvl="2"/>
                <a:r>
                  <a:rPr lang="en-US" sz="2000" dirty="0"/>
                  <a:t>Same price-elasticity of demand (symmetry in preference)</a:t>
                </a:r>
              </a:p>
              <a:p>
                <a:pPr lvl="1"/>
                <a:endParaRPr lang="en-US" sz="1600" dirty="0"/>
              </a:p>
              <a:p>
                <a:pPr lvl="1"/>
                <a:r>
                  <a:rPr lang="en-US" sz="2400" dirty="0"/>
                  <a:t>From the market demand (1), it follows that all firms produce the same quantity:</a:t>
                </a:r>
                <a:endParaRPr lang="en-US" sz="24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404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Market structure</a:t>
            </a:r>
            <a:br>
              <a:rPr lang="pt-BR" dirty="0"/>
            </a:br>
            <a:r>
              <a:rPr lang="pt-BR" sz="3000" cap="none" dirty="0"/>
              <a:t>Entry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164702"/>
                <a:ext cx="9720071" cy="4144658"/>
              </a:xfrm>
            </p:spPr>
            <p:txBody>
              <a:bodyPr anchor="ctr">
                <a:normAutofit fontScale="77500" lnSpcReduction="20000"/>
              </a:bodyPr>
              <a:lstStyle/>
              <a:p>
                <a:pPr lvl="1"/>
                <a:r>
                  <a:rPr lang="en-US" sz="2400" dirty="0"/>
                  <a:t>If profits are positive, more varieties are introduced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Therefore, the number of varieties is such that profits are zero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From the firm’s first order condition (3),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sz="2400" dirty="0"/>
                  <a:t>. Then: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lvl="1"/>
                <a:r>
                  <a:rPr lang="en-US" sz="2400" dirty="0"/>
                  <a:t>Therefore, production per variety does not depend on market size</a:t>
                </a:r>
              </a:p>
              <a:p>
                <a:pPr lvl="2"/>
                <a:r>
                  <a:rPr lang="en-US" sz="2000" dirty="0"/>
                  <a:t>Effect of market size works only through the range of available varieties</a:t>
                </a:r>
              </a:p>
              <a:p>
                <a:pPr lvl="2"/>
                <a:r>
                  <a:rPr lang="en-US" sz="2000" dirty="0"/>
                  <a:t>This is specific to the CES preference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164702"/>
                <a:ext cx="9720071" cy="4144658"/>
              </a:xfrm>
              <a:blipFill>
                <a:blip r:embed="rId2"/>
                <a:stretch>
                  <a:fillRect t="-1471" b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227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equilibrium</a:t>
            </a:r>
            <a:br>
              <a:rPr lang="pt-BR" dirty="0"/>
            </a:br>
            <a:r>
              <a:rPr lang="pt-BR" sz="3000" cap="none" dirty="0"/>
              <a:t>Labor Market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There are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firms, each producing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units</a:t>
                </a:r>
              </a:p>
              <a:p>
                <a:pPr lvl="2"/>
                <a:r>
                  <a:rPr lang="en-US" sz="2000" dirty="0"/>
                  <a:t>Each firm then hires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/>
                  <a:t> (see production function)</a:t>
                </a:r>
              </a:p>
              <a:p>
                <a:pPr lvl="2"/>
                <a:r>
                  <a:rPr lang="en-US" sz="2000" dirty="0"/>
                  <a:t>Total demand for labor =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lvl="1"/>
                <a:r>
                  <a:rPr lang="en-US" sz="2400" dirty="0"/>
                  <a:t>Labor supply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endParaRPr lang="en-US" sz="2400" dirty="0"/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In equilibrium, labor demand = labor supply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  <a:p>
                <a:pPr lvl="1"/>
                <a:r>
                  <a:rPr lang="en-US" sz="2400" dirty="0"/>
                  <a:t>Therefore, the range of available varieties is</a:t>
                </a:r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where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  <a:p>
                <a:pPr marL="128016" lvl="1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823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equilibrium</a:t>
            </a:r>
            <a:br>
              <a:rPr lang="pt-BR" dirty="0"/>
            </a:br>
            <a:r>
              <a:rPr lang="pt-BR" sz="3000" cap="none" dirty="0"/>
              <a:t>Extent of the market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marL="128016" lvl="1" indent="0" algn="ctr">
                  <a:buNone/>
                </a:pPr>
                <a:r>
                  <a:rPr lang="en-US" sz="2400" u="sng" dirty="0">
                    <a:solidFill>
                      <a:srgbClr val="FF0000"/>
                    </a:solidFill>
                  </a:rPr>
                  <a:t>KEY RESULT</a:t>
                </a:r>
              </a:p>
              <a:p>
                <a:pPr marL="128016" lvl="1" indent="0">
                  <a:buNone/>
                </a:pPr>
                <a:endParaRPr lang="en-US" sz="2400" dirty="0"/>
              </a:p>
              <a:p>
                <a:pPr marL="128016" lvl="1" indent="0" algn="ctr">
                  <a:buNone/>
                </a:pPr>
                <a:r>
                  <a:rPr lang="en-US" sz="2400" dirty="0"/>
                  <a:t>In a closed economy, larger markets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en-US" sz="2400" dirty="0"/>
                  <a:t>) will have a wider set of differentiated varieties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l="-125" r="-2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956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equilibrium</a:t>
            </a:r>
            <a:br>
              <a:rPr lang="pt-BR" dirty="0"/>
            </a:br>
            <a:r>
              <a:rPr lang="pt-BR" sz="3000" cap="none" dirty="0"/>
              <a:t>Scale and Welfare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Larger scale will also affect welfare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/>
                  <a:t>Welfare measured using utility function of representative consumer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 lvl="1"/>
                <a:r>
                  <a:rPr lang="en-US" sz="2400" dirty="0"/>
                  <a:t>Variety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’s total production/consumption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/>
              </a:p>
              <a:p>
                <a:pPr lvl="2"/>
                <a:r>
                  <a:rPr lang="en-US" sz="2000" dirty="0"/>
                  <a:t>Individual consumption: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/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endParaRPr lang="en-US" sz="2000" dirty="0"/>
              </a:p>
              <a:p>
                <a:pPr lvl="2"/>
                <a:r>
                  <a:rPr lang="en-US" sz="2000" dirty="0"/>
                  <a:t>Range of varieties: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acc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762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equilibrium</a:t>
            </a:r>
            <a:br>
              <a:rPr lang="pt-BR" dirty="0"/>
            </a:br>
            <a:r>
              <a:rPr lang="pt-BR" sz="3000" cap="none" dirty="0"/>
              <a:t>Scale and Welfare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Welfare is therefore:</a:t>
                </a:r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acc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 marL="128016" lvl="1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ac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</m:acc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 lvl="1"/>
                <a:endParaRPr lang="en-US" sz="2400" dirty="0"/>
              </a:p>
              <a:p>
                <a:pPr lvl="1"/>
                <a:r>
                  <a:rPr lang="en-US" sz="2400" dirty="0"/>
                  <a:t>Then, in a closed economy, larger markets will also display higher welfare</a:t>
                </a:r>
              </a:p>
              <a:p>
                <a:pPr lvl="2"/>
                <a:r>
                  <a:rPr lang="en-US" sz="2000" dirty="0"/>
                  <a:t>Since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2000" dirty="0"/>
                  <a:t> is increasing in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08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Krugman model</a:t>
            </a:r>
            <a:br>
              <a:rPr lang="pt-BR" dirty="0"/>
            </a:br>
            <a:r>
              <a:rPr lang="pt-BR" sz="3000" cap="none" dirty="0"/>
              <a:t>Motivation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pt-BR" sz="2400" dirty="0"/>
              <a:t>We first talk about </a:t>
            </a:r>
            <a:r>
              <a:rPr lang="pt-BR" sz="2400" b="1" dirty="0"/>
              <a:t>internal</a:t>
            </a:r>
            <a:r>
              <a:rPr lang="pt-BR" sz="2400" dirty="0"/>
              <a:t> economies of scale and trade</a:t>
            </a:r>
          </a:p>
          <a:p>
            <a:pPr lvl="1"/>
            <a:r>
              <a:rPr lang="pt-BR" sz="2400" dirty="0"/>
              <a:t>Krugman model</a:t>
            </a:r>
            <a:endParaRPr lang="en-US" sz="2400" dirty="0"/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Consumers value product </a:t>
            </a:r>
            <a:r>
              <a:rPr lang="en-US" sz="2000" b="1" dirty="0"/>
              <a:t>diversity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There are different varieties of a given good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Products are therefore </a:t>
            </a:r>
            <a:r>
              <a:rPr lang="en-US" sz="2000" b="1" dirty="0"/>
              <a:t>heterogenous</a:t>
            </a:r>
            <a:endParaRPr lang="en-US" sz="2000" dirty="0"/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Varieties are not perfect substitutes 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Producers have </a:t>
            </a:r>
            <a:r>
              <a:rPr lang="en-US" sz="2000" b="1" dirty="0"/>
              <a:t>market power (imperfect competition)</a:t>
            </a:r>
          </a:p>
          <a:p>
            <a:pPr lvl="1"/>
            <a:r>
              <a:rPr lang="en-US" sz="2400" dirty="0"/>
              <a:t>Market size matters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Consumers have access to a wider range of products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Trade enlarges market and provides access to more variety</a:t>
            </a:r>
            <a:endParaRPr lang="pt-BR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24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Krugman model</a:t>
            </a:r>
            <a:br>
              <a:rPr lang="pt-BR" dirty="0"/>
            </a:br>
            <a:r>
              <a:rPr lang="pt-BR" sz="3000" cap="none" dirty="0"/>
              <a:t>Intraindustry trade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 lnSpcReduction="10000"/>
          </a:bodyPr>
          <a:lstStyle/>
          <a:p>
            <a:pPr lvl="1"/>
            <a:r>
              <a:rPr lang="pt-BR" sz="2400" dirty="0"/>
              <a:t>Therefore, we have </a:t>
            </a:r>
            <a:r>
              <a:rPr lang="pt-BR" sz="2400" b="1" dirty="0"/>
              <a:t>intraindustry trade</a:t>
            </a:r>
            <a:endParaRPr lang="en-US" sz="2400" dirty="0"/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For a given industry, varieties are both exported and imported by the same country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b="1" dirty="0"/>
              <a:t> </a:t>
            </a:r>
            <a:r>
              <a:rPr lang="en-US" sz="2000" dirty="0"/>
              <a:t>We can have trade between similar countries (in the limit, identical countries)</a:t>
            </a:r>
          </a:p>
          <a:p>
            <a:pPr lvl="3">
              <a:buSzPct val="55000"/>
              <a:buFont typeface="Wingdings 3" panose="05040102010807070707" pitchFamily="18" charset="2"/>
              <a:buChar char=""/>
            </a:pPr>
            <a:r>
              <a:rPr lang="en-US" sz="2000" b="1" dirty="0"/>
              <a:t> </a:t>
            </a:r>
            <a:r>
              <a:rPr lang="en-US" sz="2000" dirty="0"/>
              <a:t>Trade provides access to more varieties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North-North trade: between developed countries</a:t>
            </a:r>
          </a:p>
          <a:p>
            <a:pPr lvl="1"/>
            <a:r>
              <a:rPr lang="en-US" sz="2400" dirty="0"/>
              <a:t>Ricardian and Heckscher-Ohlin models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Trade – explore differences between countries 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Between distinct countries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North-South trade: between developed countries and developing countries</a:t>
            </a:r>
          </a:p>
          <a:p>
            <a:pPr lvl="2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</a:t>
            </a:r>
            <a:r>
              <a:rPr lang="en-US" sz="2000" b="1" dirty="0"/>
              <a:t>Interindustry </a:t>
            </a:r>
            <a:r>
              <a:rPr lang="en-US" sz="2000" dirty="0"/>
              <a:t>trade:</a:t>
            </a:r>
          </a:p>
          <a:p>
            <a:pPr lvl="3">
              <a:buSzPct val="55000"/>
              <a:buFont typeface="Wingdings 3" panose="05040102010807070707" pitchFamily="18" charset="2"/>
              <a:buChar char=""/>
            </a:pPr>
            <a:r>
              <a:rPr lang="en-US" sz="2000" b="1" dirty="0"/>
              <a:t> </a:t>
            </a:r>
            <a:r>
              <a:rPr lang="en-US" sz="2000" dirty="0"/>
              <a:t>Homogeneous goods</a:t>
            </a:r>
          </a:p>
          <a:p>
            <a:pPr lvl="3">
              <a:buSzPct val="55000"/>
              <a:buFont typeface="Wingdings 3" panose="05040102010807070707" pitchFamily="18" charset="2"/>
              <a:buChar char=""/>
            </a:pPr>
            <a:r>
              <a:rPr lang="en-US" sz="2000" b="1" dirty="0"/>
              <a:t> </a:t>
            </a:r>
            <a:r>
              <a:rPr lang="en-US" sz="2000" dirty="0"/>
              <a:t>Countries either export or import the product of an industry</a:t>
            </a:r>
            <a:endParaRPr lang="pt-BR" sz="20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90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Intraindustry trade</a:t>
            </a:r>
            <a:br>
              <a:rPr lang="pt-BR" dirty="0"/>
            </a:br>
            <a:r>
              <a:rPr lang="pt-BR" sz="3000" cap="none" dirty="0"/>
              <a:t>Some Facts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0C56-C1DE-4FDA-965C-10D10E02F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023360"/>
          </a:xfrm>
        </p:spPr>
        <p:txBody>
          <a:bodyPr anchor="ctr">
            <a:normAutofit/>
          </a:bodyPr>
          <a:lstStyle/>
          <a:p>
            <a:pPr lvl="1"/>
            <a:r>
              <a:rPr lang="en-US" sz="2400" dirty="0"/>
              <a:t>Large fraction of world trade is between developed countries (North-North trade)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For instance, in the European Union (EU):</a:t>
            </a:r>
          </a:p>
          <a:p>
            <a:pPr lvl="3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63% of exports destined to other EU countries</a:t>
            </a:r>
          </a:p>
          <a:p>
            <a:pPr lvl="3">
              <a:buSzPct val="55000"/>
              <a:buFont typeface="Wingdings 3" panose="05040102010807070707" pitchFamily="18" charset="2"/>
              <a:buChar char=""/>
            </a:pPr>
            <a:r>
              <a:rPr lang="en-US" sz="2000" dirty="0"/>
              <a:t> 63% of imports also from other EU countries</a:t>
            </a:r>
          </a:p>
          <a:p>
            <a:pPr marL="128016" lvl="1" indent="0">
              <a:buSzPct val="55000"/>
              <a:buNone/>
            </a:pPr>
            <a:r>
              <a:rPr lang="en-US" sz="2000" dirty="0"/>
              <a:t> </a:t>
            </a:r>
          </a:p>
          <a:p>
            <a:pPr lvl="1">
              <a:buSzPct val="55000"/>
              <a:buFont typeface="Wingdings 3" panose="05040102010807070707" pitchFamily="18" charset="2"/>
              <a:buChar char=""/>
            </a:pPr>
            <a:r>
              <a:rPr lang="en-US" sz="2400" dirty="0"/>
              <a:t> Among developed countries, share of </a:t>
            </a:r>
            <a:r>
              <a:rPr lang="en-US" sz="2400" dirty="0" err="1"/>
              <a:t>intraindustry</a:t>
            </a:r>
            <a:r>
              <a:rPr lang="en-US" sz="2400" dirty="0"/>
              <a:t> trade is larger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87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D069-BC10-4355-9D2A-2BF0F933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Intraindustry trade</a:t>
            </a:r>
            <a:br>
              <a:rPr lang="pt-BR" dirty="0"/>
            </a:br>
            <a:r>
              <a:rPr lang="pt-BR" sz="3000" cap="none" dirty="0"/>
              <a:t>Gruber-Lloyd Index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</p:spPr>
            <p:txBody>
              <a:bodyPr anchor="ctr">
                <a:normAutofit/>
              </a:bodyPr>
              <a:lstStyle/>
              <a:p>
                <a:pPr lvl="1"/>
                <a:r>
                  <a:rPr lang="en-US" sz="2400" dirty="0"/>
                  <a:t>Intraindustry trade index (Gruber-Lloyd) for a given sector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:</a:t>
                </a:r>
              </a:p>
              <a:p>
                <a:pPr marL="128016" lvl="1" indent="0">
                  <a:buNone/>
                </a:pPr>
                <a:endParaRPr lang="en-US" sz="2400" dirty="0"/>
              </a:p>
              <a:p>
                <a:pPr marL="12801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: exports of industry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sz="2000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: imports of industry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sz="2000" dirty="0"/>
              </a:p>
              <a:p>
                <a:pPr lvl="1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𝐺𝐿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is a number between zero and 1</a:t>
                </a:r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000" dirty="0"/>
                  <a:t> If trade is only of the </a:t>
                </a:r>
                <a:r>
                  <a:rPr lang="en-US" sz="2000" dirty="0" err="1"/>
                  <a:t>intraindustry</a:t>
                </a:r>
                <a:r>
                  <a:rPr lang="en-US" sz="2000" dirty="0"/>
                  <a:t> type,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000" dirty="0"/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000" dirty="0"/>
                  <a:t> If trade is only of the interindustry type, that either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dirty="0"/>
                  <a:t> which implies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000" dirty="0"/>
              </a:p>
              <a:p>
                <a:pPr lvl="2">
                  <a:buSzPct val="55000"/>
                  <a:buFont typeface="Wingdings 3" panose="05040102010807070707" pitchFamily="18" charset="2"/>
                  <a:buChar char=""/>
                </a:pPr>
                <a:r>
                  <a:rPr lang="en-US" sz="2000" dirty="0"/>
                  <a:t> Therefore, the closer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𝐺𝐿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to 1, the more important is the </a:t>
                </a:r>
                <a:r>
                  <a:rPr lang="en-US" sz="2000" dirty="0" err="1"/>
                  <a:t>intraindustry</a:t>
                </a:r>
                <a:r>
                  <a:rPr lang="en-US" sz="2000" dirty="0"/>
                  <a:t> component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A60C56-C1DE-4FDA-965C-10D10E02F3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9720071" cy="4023360"/>
              </a:xfrm>
              <a:blipFill>
                <a:blip r:embed="rId2"/>
                <a:stretch>
                  <a:fillRect t="-1818" b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DAEBE-1742-4ACA-80FD-17DCD31D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International Economics, UIUC, Fall 2019 - Mauro Rodrigues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8D53B-4FFD-49D4-BD5D-CE6D3A40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E195-B4C4-4D8D-9171-F90BABCE93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52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2D9E827E-FE25-4247-A7B9-DC04DEBC8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838200"/>
            <a:ext cx="10377488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1">
            <a:extLst>
              <a:ext uri="{FF2B5EF4-FFF2-40B4-BE49-F238E27FC236}">
                <a16:creationId xmlns:a16="http://schemas.microsoft.com/office/drawing/2014/main" id="{2C1C4CF3-616A-4348-84BF-43CC1F989C13}"/>
              </a:ext>
            </a:extLst>
          </p:cNvPr>
          <p:cNvSpPr txBox="1"/>
          <p:nvPr/>
        </p:nvSpPr>
        <p:spPr>
          <a:xfrm>
            <a:off x="7316624" y="0"/>
            <a:ext cx="6544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[Table from Van </a:t>
            </a:r>
            <a:r>
              <a:rPr lang="en-US" sz="1400" dirty="0" err="1">
                <a:solidFill>
                  <a:srgbClr val="0070C0"/>
                </a:solidFill>
              </a:rPr>
              <a:t>Marrewijk</a:t>
            </a:r>
            <a:r>
              <a:rPr lang="en-US" sz="1400" dirty="0">
                <a:solidFill>
                  <a:srgbClr val="0070C0"/>
                </a:solidFill>
              </a:rPr>
              <a:t>, C. </a:t>
            </a:r>
            <a:r>
              <a:rPr lang="en-US" sz="1400" i="1" dirty="0">
                <a:solidFill>
                  <a:srgbClr val="0070C0"/>
                </a:solidFill>
              </a:rPr>
              <a:t>International Trade</a:t>
            </a:r>
            <a:r>
              <a:rPr lang="en-US" sz="1400" dirty="0">
                <a:solidFill>
                  <a:srgbClr val="0070C0"/>
                </a:solidFill>
              </a:rPr>
              <a:t>. Oxford U Press]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3">
            <a:extLst>
              <a:ext uri="{FF2B5EF4-FFF2-40B4-BE49-F238E27FC236}">
                <a16:creationId xmlns:a16="http://schemas.microsoft.com/office/drawing/2014/main" id="{B4A3D59D-E846-46E3-BA05-7F818E0708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1185863"/>
            <a:ext cx="0" cy="502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Line 4">
            <a:extLst>
              <a:ext uri="{FF2B5EF4-FFF2-40B4-BE49-F238E27FC236}">
                <a16:creationId xmlns:a16="http://schemas.microsoft.com/office/drawing/2014/main" id="{8AE57F98-FCCC-4230-A827-48480A739AEE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400800" y="2405063"/>
            <a:ext cx="0" cy="762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5">
            <a:extLst>
              <a:ext uri="{FF2B5EF4-FFF2-40B4-BE49-F238E27FC236}">
                <a16:creationId xmlns:a16="http://schemas.microsoft.com/office/drawing/2014/main" id="{37A8AA13-5E44-4206-ACC3-944D7282627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582863" y="509587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6">
            <a:extLst>
              <a:ext uri="{FF2B5EF4-FFF2-40B4-BE49-F238E27FC236}">
                <a16:creationId xmlns:a16="http://schemas.microsoft.com/office/drawing/2014/main" id="{F35A1F2E-16B0-4AA3-824E-5A3901FD6012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582863" y="419417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7">
            <a:extLst>
              <a:ext uri="{FF2B5EF4-FFF2-40B4-BE49-F238E27FC236}">
                <a16:creationId xmlns:a16="http://schemas.microsoft.com/office/drawing/2014/main" id="{F342C423-74C8-42B7-83B2-99371213D0BF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598738" y="32956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8">
            <a:extLst>
              <a:ext uri="{FF2B5EF4-FFF2-40B4-BE49-F238E27FC236}">
                <a16:creationId xmlns:a16="http://schemas.microsoft.com/office/drawing/2014/main" id="{F0C5F540-04B9-4F18-9076-EEA455183385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590800" y="23812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9">
            <a:extLst>
              <a:ext uri="{FF2B5EF4-FFF2-40B4-BE49-F238E27FC236}">
                <a16:creationId xmlns:a16="http://schemas.microsoft.com/office/drawing/2014/main" id="{7068F4D7-98CB-4046-8677-B5E097B22DF2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590800" y="14906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10">
            <a:extLst>
              <a:ext uri="{FF2B5EF4-FFF2-40B4-BE49-F238E27FC236}">
                <a16:creationId xmlns:a16="http://schemas.microsoft.com/office/drawing/2014/main" id="{CD33BEE9-67ED-4435-B30B-CB4FEE5E8147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2743200" y="61388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1">
            <a:extLst>
              <a:ext uri="{FF2B5EF4-FFF2-40B4-BE49-F238E27FC236}">
                <a16:creationId xmlns:a16="http://schemas.microsoft.com/office/drawing/2014/main" id="{326CEF80-F7A9-4213-8C69-0A04E0110162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5378450" y="61388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2">
            <a:extLst>
              <a:ext uri="{FF2B5EF4-FFF2-40B4-BE49-F238E27FC236}">
                <a16:creationId xmlns:a16="http://schemas.microsoft.com/office/drawing/2014/main" id="{F755CCE9-292B-4A63-8CEB-698F12E4E993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706938" y="613092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>
            <a:extLst>
              <a:ext uri="{FF2B5EF4-FFF2-40B4-BE49-F238E27FC236}">
                <a16:creationId xmlns:a16="http://schemas.microsoft.com/office/drawing/2014/main" id="{9C304849-CA33-4BE1-8116-6043446B2441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054475" y="6146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>
            <a:extLst>
              <a:ext uri="{FF2B5EF4-FFF2-40B4-BE49-F238E27FC236}">
                <a16:creationId xmlns:a16="http://schemas.microsoft.com/office/drawing/2014/main" id="{92AAF488-0A4A-46AE-82C2-6674877D1EDD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3397250" y="61388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>
            <a:extLst>
              <a:ext uri="{FF2B5EF4-FFF2-40B4-BE49-F238E27FC236}">
                <a16:creationId xmlns:a16="http://schemas.microsoft.com/office/drawing/2014/main" id="{4D0DD642-5805-4968-B7E1-09965DCB7729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6019800" y="61388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>
            <a:extLst>
              <a:ext uri="{FF2B5EF4-FFF2-40B4-BE49-F238E27FC236}">
                <a16:creationId xmlns:a16="http://schemas.microsoft.com/office/drawing/2014/main" id="{D3EAE12C-A212-42AD-9F04-E7B58C2762C0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6705600" y="61388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>
            <a:extLst>
              <a:ext uri="{FF2B5EF4-FFF2-40B4-BE49-F238E27FC236}">
                <a16:creationId xmlns:a16="http://schemas.microsoft.com/office/drawing/2014/main" id="{6E791ACA-4B3A-4D0B-AA2C-67FBD0021E46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7367588" y="61388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>
            <a:extLst>
              <a:ext uri="{FF2B5EF4-FFF2-40B4-BE49-F238E27FC236}">
                <a16:creationId xmlns:a16="http://schemas.microsoft.com/office/drawing/2014/main" id="{B4BEA24B-8655-4670-B585-81BE4322C267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8016875" y="6130925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20">
            <a:extLst>
              <a:ext uri="{FF2B5EF4-FFF2-40B4-BE49-F238E27FC236}">
                <a16:creationId xmlns:a16="http://schemas.microsoft.com/office/drawing/2014/main" id="{32A67A6E-4122-47D4-A3F7-02222189020F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10013950" y="61388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1">
            <a:extLst>
              <a:ext uri="{FF2B5EF4-FFF2-40B4-BE49-F238E27FC236}">
                <a16:creationId xmlns:a16="http://schemas.microsoft.com/office/drawing/2014/main" id="{20CE37FC-D17A-4565-8368-D97A6EC29B34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9320213" y="61388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2">
            <a:extLst>
              <a:ext uri="{FF2B5EF4-FFF2-40B4-BE49-F238E27FC236}">
                <a16:creationId xmlns:a16="http://schemas.microsoft.com/office/drawing/2014/main" id="{44A60092-481A-4830-AB10-85FCF4A87908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8686800" y="61388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Freeform 23">
            <a:extLst>
              <a:ext uri="{FF2B5EF4-FFF2-40B4-BE49-F238E27FC236}">
                <a16:creationId xmlns:a16="http://schemas.microsoft.com/office/drawing/2014/main" id="{3890F03D-56E7-458D-8702-307972AE1132}"/>
              </a:ext>
            </a:extLst>
          </p:cNvPr>
          <p:cNvSpPr>
            <a:spLocks/>
          </p:cNvSpPr>
          <p:nvPr/>
        </p:nvSpPr>
        <p:spPr bwMode="auto">
          <a:xfrm>
            <a:off x="2743201" y="2678113"/>
            <a:ext cx="7280275" cy="2470150"/>
          </a:xfrm>
          <a:custGeom>
            <a:avLst/>
            <a:gdLst>
              <a:gd name="T0" fmla="*/ 0 w 4586"/>
              <a:gd name="T1" fmla="*/ 2147483647 h 1556"/>
              <a:gd name="T2" fmla="*/ 183972200 w 4586"/>
              <a:gd name="T3" fmla="*/ 2147483647 h 1556"/>
              <a:gd name="T4" fmla="*/ 539313438 w 4586"/>
              <a:gd name="T5" fmla="*/ 2147483647 h 1556"/>
              <a:gd name="T6" fmla="*/ 778729075 w 4586"/>
              <a:gd name="T7" fmla="*/ 2147483647 h 1556"/>
              <a:gd name="T8" fmla="*/ 1030744700 w 4586"/>
              <a:gd name="T9" fmla="*/ 2147483647 h 1556"/>
              <a:gd name="T10" fmla="*/ 1270158750 w 4586"/>
              <a:gd name="T11" fmla="*/ 2147483647 h 1556"/>
              <a:gd name="T12" fmla="*/ 1559977513 w 4586"/>
              <a:gd name="T13" fmla="*/ 2147483647 h 1556"/>
              <a:gd name="T14" fmla="*/ 1764109375 w 4586"/>
              <a:gd name="T15" fmla="*/ 2147483647 h 1556"/>
              <a:gd name="T16" fmla="*/ 2053928138 w 4586"/>
              <a:gd name="T17" fmla="*/ 2147483647 h 1556"/>
              <a:gd name="T18" fmla="*/ 2147483647 w 4586"/>
              <a:gd name="T19" fmla="*/ 2147483647 h 1556"/>
              <a:gd name="T20" fmla="*/ 2147483647 w 4586"/>
              <a:gd name="T21" fmla="*/ 2147483647 h 1556"/>
              <a:gd name="T22" fmla="*/ 2147483647 w 4586"/>
              <a:gd name="T23" fmla="*/ 1930439688 h 1556"/>
              <a:gd name="T24" fmla="*/ 2147483647 w 4586"/>
              <a:gd name="T25" fmla="*/ 2147483647 h 1556"/>
              <a:gd name="T26" fmla="*/ 2147483647 w 4586"/>
              <a:gd name="T27" fmla="*/ 2147483647 h 1556"/>
              <a:gd name="T28" fmla="*/ 2147483647 w 4586"/>
              <a:gd name="T29" fmla="*/ 2094250638 h 1556"/>
              <a:gd name="T30" fmla="*/ 2147483647 w 4586"/>
              <a:gd name="T31" fmla="*/ 1968242825 h 1556"/>
              <a:gd name="T32" fmla="*/ 2147483647 w 4586"/>
              <a:gd name="T33" fmla="*/ 1791831888 h 1556"/>
              <a:gd name="T34" fmla="*/ 2147483647 w 4586"/>
              <a:gd name="T35" fmla="*/ 1691025638 h 1556"/>
              <a:gd name="T36" fmla="*/ 2147483647 w 4586"/>
              <a:gd name="T37" fmla="*/ 1766630325 h 1556"/>
              <a:gd name="T38" fmla="*/ 2147483647 w 4586"/>
              <a:gd name="T39" fmla="*/ 1980842813 h 1556"/>
              <a:gd name="T40" fmla="*/ 2147483647 w 4586"/>
              <a:gd name="T41" fmla="*/ 1980842813 h 1556"/>
              <a:gd name="T42" fmla="*/ 2147483647 w 4586"/>
              <a:gd name="T43" fmla="*/ 1867436575 h 1556"/>
              <a:gd name="T44" fmla="*/ 2147483647 w 4586"/>
              <a:gd name="T45" fmla="*/ 1880036563 h 1556"/>
              <a:gd name="T46" fmla="*/ 2147483647 w 4586"/>
              <a:gd name="T47" fmla="*/ 1691025638 h 1556"/>
              <a:gd name="T48" fmla="*/ 2147483647 w 4586"/>
              <a:gd name="T49" fmla="*/ 1360884375 h 1556"/>
              <a:gd name="T50" fmla="*/ 2147483647 w 4586"/>
              <a:gd name="T51" fmla="*/ 1209675000 h 1556"/>
              <a:gd name="T52" fmla="*/ 2147483647 w 4586"/>
              <a:gd name="T53" fmla="*/ 1045865638 h 1556"/>
              <a:gd name="T54" fmla="*/ 2147483647 w 4586"/>
              <a:gd name="T55" fmla="*/ 970260950 h 1556"/>
              <a:gd name="T56" fmla="*/ 2147483647 w 4586"/>
              <a:gd name="T57" fmla="*/ 617439075 h 1556"/>
              <a:gd name="T58" fmla="*/ 2147483647 w 4586"/>
              <a:gd name="T59" fmla="*/ 554434375 h 1556"/>
              <a:gd name="T60" fmla="*/ 2147483647 w 4586"/>
              <a:gd name="T61" fmla="*/ 478829688 h 1556"/>
              <a:gd name="T62" fmla="*/ 2147483647 w 4586"/>
              <a:gd name="T63" fmla="*/ 680442188 h 1556"/>
              <a:gd name="T64" fmla="*/ 2147483647 w 4586"/>
              <a:gd name="T65" fmla="*/ 529232813 h 1556"/>
              <a:gd name="T66" fmla="*/ 2147483647 w 4586"/>
              <a:gd name="T67" fmla="*/ 415826575 h 1556"/>
              <a:gd name="T68" fmla="*/ 2147483647 w 4586"/>
              <a:gd name="T69" fmla="*/ 264617200 h 1556"/>
              <a:gd name="T70" fmla="*/ 2147483647 w 4586"/>
              <a:gd name="T71" fmla="*/ 189012513 h 1556"/>
              <a:gd name="T72" fmla="*/ 2147483647 w 4586"/>
              <a:gd name="T73" fmla="*/ 25201563 h 1556"/>
              <a:gd name="T74" fmla="*/ 2147483647 w 4586"/>
              <a:gd name="T75" fmla="*/ 37803138 h 1556"/>
              <a:gd name="T76" fmla="*/ 2147483647 w 4586"/>
              <a:gd name="T77" fmla="*/ 163810950 h 1556"/>
              <a:gd name="T78" fmla="*/ 2147483647 w 4586"/>
              <a:gd name="T79" fmla="*/ 100806250 h 1556"/>
              <a:gd name="T80" fmla="*/ 2147483647 w 4586"/>
              <a:gd name="T81" fmla="*/ 100806250 h 1556"/>
              <a:gd name="T82" fmla="*/ 2147483647 w 4586"/>
              <a:gd name="T83" fmla="*/ 189012513 h 1556"/>
              <a:gd name="T84" fmla="*/ 2147483647 w 4586"/>
              <a:gd name="T85" fmla="*/ 226814063 h 1556"/>
              <a:gd name="T86" fmla="*/ 2147483647 w 4586"/>
              <a:gd name="T87" fmla="*/ 252015625 h 1556"/>
              <a:gd name="T88" fmla="*/ 2147483647 w 4586"/>
              <a:gd name="T89" fmla="*/ 264617200 h 155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586" h="1556">
                <a:moveTo>
                  <a:pt x="0" y="1556"/>
                </a:moveTo>
                <a:cubicBezTo>
                  <a:pt x="18" y="1500"/>
                  <a:pt x="37" y="1445"/>
                  <a:pt x="73" y="1407"/>
                </a:cubicBezTo>
                <a:cubicBezTo>
                  <a:pt x="109" y="1369"/>
                  <a:pt x="175" y="1353"/>
                  <a:pt x="214" y="1327"/>
                </a:cubicBezTo>
                <a:cubicBezTo>
                  <a:pt x="253" y="1301"/>
                  <a:pt x="276" y="1275"/>
                  <a:pt x="309" y="1252"/>
                </a:cubicBezTo>
                <a:cubicBezTo>
                  <a:pt x="342" y="1229"/>
                  <a:pt x="377" y="1212"/>
                  <a:pt x="409" y="1192"/>
                </a:cubicBezTo>
                <a:cubicBezTo>
                  <a:pt x="441" y="1172"/>
                  <a:pt x="469" y="1155"/>
                  <a:pt x="504" y="1132"/>
                </a:cubicBezTo>
                <a:cubicBezTo>
                  <a:pt x="539" y="1109"/>
                  <a:pt x="586" y="1079"/>
                  <a:pt x="619" y="1056"/>
                </a:cubicBezTo>
                <a:cubicBezTo>
                  <a:pt x="652" y="1033"/>
                  <a:pt x="667" y="1008"/>
                  <a:pt x="700" y="996"/>
                </a:cubicBezTo>
                <a:cubicBezTo>
                  <a:pt x="733" y="984"/>
                  <a:pt x="778" y="1002"/>
                  <a:pt x="815" y="986"/>
                </a:cubicBezTo>
                <a:cubicBezTo>
                  <a:pt x="852" y="970"/>
                  <a:pt x="886" y="922"/>
                  <a:pt x="920" y="901"/>
                </a:cubicBezTo>
                <a:cubicBezTo>
                  <a:pt x="954" y="880"/>
                  <a:pt x="987" y="883"/>
                  <a:pt x="1020" y="861"/>
                </a:cubicBezTo>
                <a:cubicBezTo>
                  <a:pt x="1053" y="839"/>
                  <a:pt x="1086" y="760"/>
                  <a:pt x="1120" y="766"/>
                </a:cubicBezTo>
                <a:cubicBezTo>
                  <a:pt x="1154" y="772"/>
                  <a:pt x="1187" y="859"/>
                  <a:pt x="1225" y="896"/>
                </a:cubicBezTo>
                <a:cubicBezTo>
                  <a:pt x="1263" y="933"/>
                  <a:pt x="1316" y="1002"/>
                  <a:pt x="1351" y="991"/>
                </a:cubicBezTo>
                <a:cubicBezTo>
                  <a:pt x="1386" y="980"/>
                  <a:pt x="1404" y="866"/>
                  <a:pt x="1436" y="831"/>
                </a:cubicBezTo>
                <a:cubicBezTo>
                  <a:pt x="1468" y="796"/>
                  <a:pt x="1512" y="801"/>
                  <a:pt x="1546" y="781"/>
                </a:cubicBezTo>
                <a:cubicBezTo>
                  <a:pt x="1580" y="761"/>
                  <a:pt x="1607" y="729"/>
                  <a:pt x="1641" y="711"/>
                </a:cubicBezTo>
                <a:cubicBezTo>
                  <a:pt x="1675" y="693"/>
                  <a:pt x="1713" y="673"/>
                  <a:pt x="1751" y="671"/>
                </a:cubicBezTo>
                <a:cubicBezTo>
                  <a:pt x="1789" y="669"/>
                  <a:pt x="1836" y="682"/>
                  <a:pt x="1872" y="701"/>
                </a:cubicBezTo>
                <a:cubicBezTo>
                  <a:pt x="1908" y="720"/>
                  <a:pt x="1934" y="772"/>
                  <a:pt x="1967" y="786"/>
                </a:cubicBezTo>
                <a:cubicBezTo>
                  <a:pt x="2000" y="800"/>
                  <a:pt x="2040" y="793"/>
                  <a:pt x="2072" y="786"/>
                </a:cubicBezTo>
                <a:cubicBezTo>
                  <a:pt x="2104" y="779"/>
                  <a:pt x="2126" y="748"/>
                  <a:pt x="2162" y="741"/>
                </a:cubicBezTo>
                <a:cubicBezTo>
                  <a:pt x="2198" y="734"/>
                  <a:pt x="2251" y="758"/>
                  <a:pt x="2287" y="746"/>
                </a:cubicBezTo>
                <a:cubicBezTo>
                  <a:pt x="2323" y="734"/>
                  <a:pt x="2345" y="705"/>
                  <a:pt x="2377" y="671"/>
                </a:cubicBezTo>
                <a:cubicBezTo>
                  <a:pt x="2409" y="637"/>
                  <a:pt x="2443" y="572"/>
                  <a:pt x="2478" y="540"/>
                </a:cubicBezTo>
                <a:cubicBezTo>
                  <a:pt x="2513" y="508"/>
                  <a:pt x="2551" y="501"/>
                  <a:pt x="2588" y="480"/>
                </a:cubicBezTo>
                <a:cubicBezTo>
                  <a:pt x="2625" y="459"/>
                  <a:pt x="2662" y="431"/>
                  <a:pt x="2698" y="415"/>
                </a:cubicBezTo>
                <a:cubicBezTo>
                  <a:pt x="2734" y="399"/>
                  <a:pt x="2770" y="413"/>
                  <a:pt x="2803" y="385"/>
                </a:cubicBezTo>
                <a:cubicBezTo>
                  <a:pt x="2836" y="357"/>
                  <a:pt x="2858" y="272"/>
                  <a:pt x="2893" y="245"/>
                </a:cubicBezTo>
                <a:cubicBezTo>
                  <a:pt x="2928" y="218"/>
                  <a:pt x="2978" y="229"/>
                  <a:pt x="3014" y="220"/>
                </a:cubicBezTo>
                <a:cubicBezTo>
                  <a:pt x="3050" y="211"/>
                  <a:pt x="3075" y="182"/>
                  <a:pt x="3109" y="190"/>
                </a:cubicBezTo>
                <a:cubicBezTo>
                  <a:pt x="3143" y="198"/>
                  <a:pt x="3185" y="267"/>
                  <a:pt x="3219" y="270"/>
                </a:cubicBezTo>
                <a:cubicBezTo>
                  <a:pt x="3253" y="273"/>
                  <a:pt x="3281" y="227"/>
                  <a:pt x="3314" y="210"/>
                </a:cubicBezTo>
                <a:cubicBezTo>
                  <a:pt x="3347" y="193"/>
                  <a:pt x="3382" y="182"/>
                  <a:pt x="3419" y="165"/>
                </a:cubicBezTo>
                <a:cubicBezTo>
                  <a:pt x="3456" y="148"/>
                  <a:pt x="3498" y="120"/>
                  <a:pt x="3534" y="105"/>
                </a:cubicBezTo>
                <a:cubicBezTo>
                  <a:pt x="3570" y="90"/>
                  <a:pt x="3601" y="91"/>
                  <a:pt x="3635" y="75"/>
                </a:cubicBezTo>
                <a:cubicBezTo>
                  <a:pt x="3669" y="59"/>
                  <a:pt x="3708" y="20"/>
                  <a:pt x="3740" y="10"/>
                </a:cubicBezTo>
                <a:cubicBezTo>
                  <a:pt x="3772" y="0"/>
                  <a:pt x="3795" y="6"/>
                  <a:pt x="3830" y="15"/>
                </a:cubicBezTo>
                <a:cubicBezTo>
                  <a:pt x="3865" y="24"/>
                  <a:pt x="3912" y="61"/>
                  <a:pt x="3950" y="65"/>
                </a:cubicBezTo>
                <a:cubicBezTo>
                  <a:pt x="3988" y="69"/>
                  <a:pt x="4025" y="44"/>
                  <a:pt x="4060" y="40"/>
                </a:cubicBezTo>
                <a:cubicBezTo>
                  <a:pt x="4095" y="36"/>
                  <a:pt x="4128" y="34"/>
                  <a:pt x="4161" y="40"/>
                </a:cubicBezTo>
                <a:cubicBezTo>
                  <a:pt x="4194" y="46"/>
                  <a:pt x="4227" y="67"/>
                  <a:pt x="4261" y="75"/>
                </a:cubicBezTo>
                <a:cubicBezTo>
                  <a:pt x="4295" y="83"/>
                  <a:pt x="4332" y="86"/>
                  <a:pt x="4366" y="90"/>
                </a:cubicBezTo>
                <a:cubicBezTo>
                  <a:pt x="4400" y="94"/>
                  <a:pt x="4429" y="98"/>
                  <a:pt x="4466" y="100"/>
                </a:cubicBezTo>
                <a:cubicBezTo>
                  <a:pt x="4503" y="102"/>
                  <a:pt x="4544" y="103"/>
                  <a:pt x="4586" y="105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Freeform 24">
            <a:extLst>
              <a:ext uri="{FF2B5EF4-FFF2-40B4-BE49-F238E27FC236}">
                <a16:creationId xmlns:a16="http://schemas.microsoft.com/office/drawing/2014/main" id="{3E3F4AFA-8A60-42EB-80B9-9430FD4FFCB0}"/>
              </a:ext>
            </a:extLst>
          </p:cNvPr>
          <p:cNvSpPr>
            <a:spLocks/>
          </p:cNvSpPr>
          <p:nvPr/>
        </p:nvSpPr>
        <p:spPr bwMode="auto">
          <a:xfrm>
            <a:off x="2743201" y="1362075"/>
            <a:ext cx="7256463" cy="2490788"/>
          </a:xfrm>
          <a:custGeom>
            <a:avLst/>
            <a:gdLst>
              <a:gd name="T0" fmla="*/ 0 w 4571"/>
              <a:gd name="T1" fmla="*/ 2147483647 h 1569"/>
              <a:gd name="T2" fmla="*/ 221773765 w 4571"/>
              <a:gd name="T3" fmla="*/ 2147483647 h 1569"/>
              <a:gd name="T4" fmla="*/ 514111910 w 4571"/>
              <a:gd name="T5" fmla="*/ 2147483647 h 1569"/>
              <a:gd name="T6" fmla="*/ 728326000 w 4571"/>
              <a:gd name="T7" fmla="*/ 2147483647 h 1569"/>
              <a:gd name="T8" fmla="*/ 1005543207 w 4571"/>
              <a:gd name="T9" fmla="*/ 2147483647 h 1569"/>
              <a:gd name="T10" fmla="*/ 1282760413 w 4571"/>
              <a:gd name="T11" fmla="*/ 2147483647 h 1569"/>
              <a:gd name="T12" fmla="*/ 1522174480 w 4571"/>
              <a:gd name="T13" fmla="*/ 2147483647 h 1569"/>
              <a:gd name="T14" fmla="*/ 1801912637 w 4571"/>
              <a:gd name="T15" fmla="*/ 2026206032 h 1569"/>
              <a:gd name="T16" fmla="*/ 2066528267 w 4571"/>
              <a:gd name="T17" fmla="*/ 1834674118 h 1569"/>
              <a:gd name="T18" fmla="*/ 2147483647 w 4571"/>
              <a:gd name="T19" fmla="*/ 1645661568 h 1569"/>
              <a:gd name="T20" fmla="*/ 2147483647 w 4571"/>
              <a:gd name="T21" fmla="*/ 1570056865 h 1569"/>
              <a:gd name="T22" fmla="*/ 2147483647 w 4571"/>
              <a:gd name="T23" fmla="*/ 1292839622 h 1569"/>
              <a:gd name="T24" fmla="*/ 2147483647 w 4571"/>
              <a:gd name="T25" fmla="*/ 1784270983 h 1569"/>
              <a:gd name="T26" fmla="*/ 2147483647 w 4571"/>
              <a:gd name="T27" fmla="*/ 2147483647 h 1569"/>
              <a:gd name="T28" fmla="*/ 2147483647 w 4571"/>
              <a:gd name="T29" fmla="*/ 1557456875 h 1569"/>
              <a:gd name="T30" fmla="*/ 2147483647 w 4571"/>
              <a:gd name="T31" fmla="*/ 1532255308 h 1569"/>
              <a:gd name="T32" fmla="*/ 2147483647 w 4571"/>
              <a:gd name="T33" fmla="*/ 1217234919 h 1569"/>
              <a:gd name="T34" fmla="*/ 2147483647 w 4571"/>
              <a:gd name="T35" fmla="*/ 1078627092 h 1569"/>
              <a:gd name="T36" fmla="*/ 2147483647 w 4571"/>
              <a:gd name="T37" fmla="*/ 1141630217 h 1569"/>
              <a:gd name="T38" fmla="*/ 2147483647 w 4571"/>
              <a:gd name="T39" fmla="*/ 1381045902 h 1569"/>
              <a:gd name="T40" fmla="*/ 2147483647 w 4571"/>
              <a:gd name="T41" fmla="*/ 1343242757 h 1569"/>
              <a:gd name="T42" fmla="*/ 2147483647 w 4571"/>
              <a:gd name="T43" fmla="*/ 1179433362 h 1569"/>
              <a:gd name="T44" fmla="*/ 2147483647 w 4571"/>
              <a:gd name="T45" fmla="*/ 1368444325 h 1569"/>
              <a:gd name="T46" fmla="*/ 2147483647 w 4571"/>
              <a:gd name="T47" fmla="*/ 1053425524 h 1569"/>
              <a:gd name="T48" fmla="*/ 2147483647 w 4571"/>
              <a:gd name="T49" fmla="*/ 1028223956 h 1569"/>
              <a:gd name="T50" fmla="*/ 2147483647 w 4571"/>
              <a:gd name="T51" fmla="*/ 940017676 h 1569"/>
              <a:gd name="T52" fmla="*/ 2147483647 w 4571"/>
              <a:gd name="T53" fmla="*/ 839211406 h 1569"/>
              <a:gd name="T54" fmla="*/ 2147483647 w 4571"/>
              <a:gd name="T55" fmla="*/ 851812983 h 1569"/>
              <a:gd name="T56" fmla="*/ 2147483647 w 4571"/>
              <a:gd name="T57" fmla="*/ 496470087 h 1569"/>
              <a:gd name="T58" fmla="*/ 2147483647 w 4571"/>
              <a:gd name="T59" fmla="*/ 370462249 h 1569"/>
              <a:gd name="T60" fmla="*/ 2147483647 w 4571"/>
              <a:gd name="T61" fmla="*/ 370462249 h 1569"/>
              <a:gd name="T62" fmla="*/ 2147483647 w 4571"/>
              <a:gd name="T63" fmla="*/ 637598865 h 1569"/>
              <a:gd name="T64" fmla="*/ 2147483647 w 4571"/>
              <a:gd name="T65" fmla="*/ 420865384 h 1569"/>
              <a:gd name="T66" fmla="*/ 2147483647 w 4571"/>
              <a:gd name="T67" fmla="*/ 320059114 h 1569"/>
              <a:gd name="T68" fmla="*/ 2147483647 w 4571"/>
              <a:gd name="T69" fmla="*/ 168849709 h 1569"/>
              <a:gd name="T70" fmla="*/ 2147483647 w 4571"/>
              <a:gd name="T71" fmla="*/ 168849709 h 1569"/>
              <a:gd name="T72" fmla="*/ 2147483647 w 4571"/>
              <a:gd name="T73" fmla="*/ 17640304 h 1569"/>
              <a:gd name="T74" fmla="*/ 2147483647 w 4571"/>
              <a:gd name="T75" fmla="*/ 68043439 h 1569"/>
              <a:gd name="T76" fmla="*/ 2147483647 w 4571"/>
              <a:gd name="T77" fmla="*/ 206652854 h 1569"/>
              <a:gd name="T78" fmla="*/ 2147483647 w 4571"/>
              <a:gd name="T79" fmla="*/ 156249719 h 1569"/>
              <a:gd name="T80" fmla="*/ 2147483647 w 4571"/>
              <a:gd name="T81" fmla="*/ 105846584 h 1569"/>
              <a:gd name="T82" fmla="*/ 2147483647 w 4571"/>
              <a:gd name="T83" fmla="*/ 156249719 h 1569"/>
              <a:gd name="T84" fmla="*/ 2147483647 w 4571"/>
              <a:gd name="T85" fmla="*/ 156249719 h 1569"/>
              <a:gd name="T86" fmla="*/ 2147483647 w 4571"/>
              <a:gd name="T87" fmla="*/ 206652854 h 1569"/>
              <a:gd name="T88" fmla="*/ 2147483647 w 4571"/>
              <a:gd name="T89" fmla="*/ 55443449 h 156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571" h="1569">
                <a:moveTo>
                  <a:pt x="0" y="1569"/>
                </a:moveTo>
                <a:cubicBezTo>
                  <a:pt x="27" y="1472"/>
                  <a:pt x="54" y="1376"/>
                  <a:pt x="88" y="1324"/>
                </a:cubicBezTo>
                <a:cubicBezTo>
                  <a:pt x="122" y="1272"/>
                  <a:pt x="170" y="1289"/>
                  <a:pt x="204" y="1259"/>
                </a:cubicBezTo>
                <a:cubicBezTo>
                  <a:pt x="238" y="1229"/>
                  <a:pt x="256" y="1172"/>
                  <a:pt x="289" y="1144"/>
                </a:cubicBezTo>
                <a:cubicBezTo>
                  <a:pt x="322" y="1116"/>
                  <a:pt x="362" y="1116"/>
                  <a:pt x="399" y="1089"/>
                </a:cubicBezTo>
                <a:cubicBezTo>
                  <a:pt x="436" y="1062"/>
                  <a:pt x="475" y="1016"/>
                  <a:pt x="509" y="984"/>
                </a:cubicBezTo>
                <a:cubicBezTo>
                  <a:pt x="543" y="952"/>
                  <a:pt x="570" y="929"/>
                  <a:pt x="604" y="899"/>
                </a:cubicBezTo>
                <a:cubicBezTo>
                  <a:pt x="638" y="869"/>
                  <a:pt x="679" y="832"/>
                  <a:pt x="715" y="804"/>
                </a:cubicBezTo>
                <a:cubicBezTo>
                  <a:pt x="751" y="776"/>
                  <a:pt x="788" y="753"/>
                  <a:pt x="820" y="728"/>
                </a:cubicBezTo>
                <a:cubicBezTo>
                  <a:pt x="852" y="703"/>
                  <a:pt x="876" y="671"/>
                  <a:pt x="910" y="653"/>
                </a:cubicBezTo>
                <a:cubicBezTo>
                  <a:pt x="944" y="635"/>
                  <a:pt x="989" y="646"/>
                  <a:pt x="1025" y="623"/>
                </a:cubicBezTo>
                <a:cubicBezTo>
                  <a:pt x="1061" y="600"/>
                  <a:pt x="1092" y="499"/>
                  <a:pt x="1125" y="513"/>
                </a:cubicBezTo>
                <a:cubicBezTo>
                  <a:pt x="1158" y="527"/>
                  <a:pt x="1190" y="644"/>
                  <a:pt x="1225" y="708"/>
                </a:cubicBezTo>
                <a:cubicBezTo>
                  <a:pt x="1260" y="772"/>
                  <a:pt x="1301" y="914"/>
                  <a:pt x="1336" y="899"/>
                </a:cubicBezTo>
                <a:cubicBezTo>
                  <a:pt x="1371" y="884"/>
                  <a:pt x="1400" y="666"/>
                  <a:pt x="1436" y="618"/>
                </a:cubicBezTo>
                <a:cubicBezTo>
                  <a:pt x="1472" y="570"/>
                  <a:pt x="1517" y="630"/>
                  <a:pt x="1551" y="608"/>
                </a:cubicBezTo>
                <a:cubicBezTo>
                  <a:pt x="1585" y="586"/>
                  <a:pt x="1606" y="513"/>
                  <a:pt x="1641" y="483"/>
                </a:cubicBezTo>
                <a:cubicBezTo>
                  <a:pt x="1676" y="453"/>
                  <a:pt x="1723" y="433"/>
                  <a:pt x="1761" y="428"/>
                </a:cubicBezTo>
                <a:cubicBezTo>
                  <a:pt x="1799" y="423"/>
                  <a:pt x="1834" y="433"/>
                  <a:pt x="1867" y="453"/>
                </a:cubicBezTo>
                <a:cubicBezTo>
                  <a:pt x="1900" y="473"/>
                  <a:pt x="1924" y="535"/>
                  <a:pt x="1957" y="548"/>
                </a:cubicBezTo>
                <a:cubicBezTo>
                  <a:pt x="1990" y="561"/>
                  <a:pt x="2030" y="546"/>
                  <a:pt x="2067" y="533"/>
                </a:cubicBezTo>
                <a:cubicBezTo>
                  <a:pt x="2104" y="520"/>
                  <a:pt x="2142" y="466"/>
                  <a:pt x="2177" y="468"/>
                </a:cubicBezTo>
                <a:cubicBezTo>
                  <a:pt x="2212" y="470"/>
                  <a:pt x="2244" y="551"/>
                  <a:pt x="2277" y="543"/>
                </a:cubicBezTo>
                <a:cubicBezTo>
                  <a:pt x="2310" y="535"/>
                  <a:pt x="2342" y="440"/>
                  <a:pt x="2377" y="418"/>
                </a:cubicBezTo>
                <a:cubicBezTo>
                  <a:pt x="2412" y="396"/>
                  <a:pt x="2451" y="415"/>
                  <a:pt x="2488" y="408"/>
                </a:cubicBezTo>
                <a:cubicBezTo>
                  <a:pt x="2525" y="401"/>
                  <a:pt x="2564" y="386"/>
                  <a:pt x="2598" y="373"/>
                </a:cubicBezTo>
                <a:cubicBezTo>
                  <a:pt x="2632" y="360"/>
                  <a:pt x="2661" y="339"/>
                  <a:pt x="2693" y="333"/>
                </a:cubicBezTo>
                <a:cubicBezTo>
                  <a:pt x="2725" y="327"/>
                  <a:pt x="2761" y="361"/>
                  <a:pt x="2793" y="338"/>
                </a:cubicBezTo>
                <a:cubicBezTo>
                  <a:pt x="2825" y="315"/>
                  <a:pt x="2854" y="229"/>
                  <a:pt x="2888" y="197"/>
                </a:cubicBezTo>
                <a:cubicBezTo>
                  <a:pt x="2922" y="165"/>
                  <a:pt x="2960" y="155"/>
                  <a:pt x="2999" y="147"/>
                </a:cubicBezTo>
                <a:cubicBezTo>
                  <a:pt x="3038" y="139"/>
                  <a:pt x="3087" y="129"/>
                  <a:pt x="3124" y="147"/>
                </a:cubicBezTo>
                <a:cubicBezTo>
                  <a:pt x="3161" y="165"/>
                  <a:pt x="3187" y="250"/>
                  <a:pt x="3219" y="253"/>
                </a:cubicBezTo>
                <a:cubicBezTo>
                  <a:pt x="3251" y="256"/>
                  <a:pt x="3282" y="188"/>
                  <a:pt x="3319" y="167"/>
                </a:cubicBezTo>
                <a:cubicBezTo>
                  <a:pt x="3356" y="146"/>
                  <a:pt x="3404" y="144"/>
                  <a:pt x="3439" y="127"/>
                </a:cubicBezTo>
                <a:cubicBezTo>
                  <a:pt x="3474" y="110"/>
                  <a:pt x="3496" y="77"/>
                  <a:pt x="3529" y="67"/>
                </a:cubicBezTo>
                <a:cubicBezTo>
                  <a:pt x="3562" y="57"/>
                  <a:pt x="3607" y="77"/>
                  <a:pt x="3640" y="67"/>
                </a:cubicBezTo>
                <a:cubicBezTo>
                  <a:pt x="3673" y="57"/>
                  <a:pt x="3696" y="14"/>
                  <a:pt x="3730" y="7"/>
                </a:cubicBezTo>
                <a:cubicBezTo>
                  <a:pt x="3764" y="0"/>
                  <a:pt x="3808" y="15"/>
                  <a:pt x="3845" y="27"/>
                </a:cubicBezTo>
                <a:cubicBezTo>
                  <a:pt x="3882" y="39"/>
                  <a:pt x="3917" y="76"/>
                  <a:pt x="3950" y="82"/>
                </a:cubicBezTo>
                <a:cubicBezTo>
                  <a:pt x="3983" y="88"/>
                  <a:pt x="4012" y="69"/>
                  <a:pt x="4045" y="62"/>
                </a:cubicBezTo>
                <a:cubicBezTo>
                  <a:pt x="4078" y="55"/>
                  <a:pt x="4110" y="42"/>
                  <a:pt x="4146" y="42"/>
                </a:cubicBezTo>
                <a:cubicBezTo>
                  <a:pt x="4182" y="42"/>
                  <a:pt x="4224" y="59"/>
                  <a:pt x="4261" y="62"/>
                </a:cubicBezTo>
                <a:cubicBezTo>
                  <a:pt x="4298" y="65"/>
                  <a:pt x="4334" y="59"/>
                  <a:pt x="4366" y="62"/>
                </a:cubicBezTo>
                <a:cubicBezTo>
                  <a:pt x="4398" y="65"/>
                  <a:pt x="4422" y="89"/>
                  <a:pt x="4456" y="82"/>
                </a:cubicBezTo>
                <a:cubicBezTo>
                  <a:pt x="4490" y="75"/>
                  <a:pt x="4552" y="32"/>
                  <a:pt x="4571" y="22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Text Box 25">
            <a:extLst>
              <a:ext uri="{FF2B5EF4-FFF2-40B4-BE49-F238E27FC236}">
                <a16:creationId xmlns:a16="http://schemas.microsoft.com/office/drawing/2014/main" id="{73666B0B-5E56-40AB-9BD1-967488F5F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389" y="4995863"/>
            <a:ext cx="4411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0.1</a:t>
            </a:r>
          </a:p>
        </p:txBody>
      </p:sp>
      <p:sp>
        <p:nvSpPr>
          <p:cNvPr id="6168" name="Text Box 26">
            <a:extLst>
              <a:ext uri="{FF2B5EF4-FFF2-40B4-BE49-F238E27FC236}">
                <a16:creationId xmlns:a16="http://schemas.microsoft.com/office/drawing/2014/main" id="{803D91E2-345E-4A04-90A9-ADE2F956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389" y="3167063"/>
            <a:ext cx="4411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0.3</a:t>
            </a:r>
          </a:p>
        </p:txBody>
      </p:sp>
      <p:sp>
        <p:nvSpPr>
          <p:cNvPr id="6169" name="Text Box 27">
            <a:extLst>
              <a:ext uri="{FF2B5EF4-FFF2-40B4-BE49-F238E27FC236}">
                <a16:creationId xmlns:a16="http://schemas.microsoft.com/office/drawing/2014/main" id="{03A3C1BB-F5EF-43B7-B32E-2A29EA5FF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389" y="2252663"/>
            <a:ext cx="4411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0.4</a:t>
            </a:r>
          </a:p>
        </p:txBody>
      </p:sp>
      <p:sp>
        <p:nvSpPr>
          <p:cNvPr id="6170" name="Text Box 28">
            <a:extLst>
              <a:ext uri="{FF2B5EF4-FFF2-40B4-BE49-F238E27FC236}">
                <a16:creationId xmlns:a16="http://schemas.microsoft.com/office/drawing/2014/main" id="{EBB03C0A-DB30-4EE1-97B9-B81F6FBCB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389" y="1338263"/>
            <a:ext cx="4411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0.5</a:t>
            </a:r>
          </a:p>
        </p:txBody>
      </p:sp>
      <p:sp>
        <p:nvSpPr>
          <p:cNvPr id="6171" name="Text Box 29">
            <a:extLst>
              <a:ext uri="{FF2B5EF4-FFF2-40B4-BE49-F238E27FC236}">
                <a16:creationId xmlns:a16="http://schemas.microsoft.com/office/drawing/2014/main" id="{90EEB1EC-AE5F-4E40-9915-DD9071408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389" y="4081463"/>
            <a:ext cx="4411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0.2</a:t>
            </a:r>
          </a:p>
        </p:txBody>
      </p:sp>
      <p:sp>
        <p:nvSpPr>
          <p:cNvPr id="6172" name="Text Box 30">
            <a:extLst>
              <a:ext uri="{FF2B5EF4-FFF2-40B4-BE49-F238E27FC236}">
                <a16:creationId xmlns:a16="http://schemas.microsoft.com/office/drawing/2014/main" id="{7C63E0D4-0070-4642-A75E-AD6F4FBEB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5456" y="6215064"/>
            <a:ext cx="5437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1962</a:t>
            </a:r>
          </a:p>
        </p:txBody>
      </p:sp>
      <p:sp>
        <p:nvSpPr>
          <p:cNvPr id="6173" name="Text Box 31">
            <a:extLst>
              <a:ext uri="{FF2B5EF4-FFF2-40B4-BE49-F238E27FC236}">
                <a16:creationId xmlns:a16="http://schemas.microsoft.com/office/drawing/2014/main" id="{ED1F39FA-7FE1-4F48-BD34-7F8F4809D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2456" y="6215064"/>
            <a:ext cx="5437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1978</a:t>
            </a:r>
          </a:p>
        </p:txBody>
      </p:sp>
      <p:sp>
        <p:nvSpPr>
          <p:cNvPr id="6174" name="Text Box 32">
            <a:extLst>
              <a:ext uri="{FF2B5EF4-FFF2-40B4-BE49-F238E27FC236}">
                <a16:creationId xmlns:a16="http://schemas.microsoft.com/office/drawing/2014/main" id="{39D326D1-0594-4013-8F74-7CA52B152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1256" y="6215064"/>
            <a:ext cx="5437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1966</a:t>
            </a:r>
          </a:p>
        </p:txBody>
      </p:sp>
      <p:sp>
        <p:nvSpPr>
          <p:cNvPr id="6175" name="Text Box 33">
            <a:extLst>
              <a:ext uri="{FF2B5EF4-FFF2-40B4-BE49-F238E27FC236}">
                <a16:creationId xmlns:a16="http://schemas.microsoft.com/office/drawing/2014/main" id="{375E5CC5-C5CE-479A-9607-B17E2FBC4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0856" y="6215064"/>
            <a:ext cx="5437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1970</a:t>
            </a:r>
          </a:p>
        </p:txBody>
      </p:sp>
      <p:sp>
        <p:nvSpPr>
          <p:cNvPr id="6176" name="Text Box 34">
            <a:extLst>
              <a:ext uri="{FF2B5EF4-FFF2-40B4-BE49-F238E27FC236}">
                <a16:creationId xmlns:a16="http://schemas.microsoft.com/office/drawing/2014/main" id="{BE95C570-672B-4BA2-BC5E-C1D95BD45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6656" y="6215064"/>
            <a:ext cx="5437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1974</a:t>
            </a:r>
          </a:p>
        </p:txBody>
      </p:sp>
      <p:sp>
        <p:nvSpPr>
          <p:cNvPr id="6177" name="Text Box 35">
            <a:extLst>
              <a:ext uri="{FF2B5EF4-FFF2-40B4-BE49-F238E27FC236}">
                <a16:creationId xmlns:a16="http://schemas.microsoft.com/office/drawing/2014/main" id="{78A6FC33-4AA5-470D-8008-015085F26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056" y="6215064"/>
            <a:ext cx="5437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1982</a:t>
            </a:r>
          </a:p>
        </p:txBody>
      </p:sp>
      <p:sp>
        <p:nvSpPr>
          <p:cNvPr id="6178" name="Text Box 36">
            <a:extLst>
              <a:ext uri="{FF2B5EF4-FFF2-40B4-BE49-F238E27FC236}">
                <a16:creationId xmlns:a16="http://schemas.microsoft.com/office/drawing/2014/main" id="{6E28439E-9AE7-48C2-99E6-2BF9A75E5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9456" y="6215064"/>
            <a:ext cx="5437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1994</a:t>
            </a:r>
          </a:p>
        </p:txBody>
      </p:sp>
      <p:sp>
        <p:nvSpPr>
          <p:cNvPr id="6179" name="Text Box 37">
            <a:extLst>
              <a:ext uri="{FF2B5EF4-FFF2-40B4-BE49-F238E27FC236}">
                <a16:creationId xmlns:a16="http://schemas.microsoft.com/office/drawing/2014/main" id="{5836EDC2-D065-4DC0-BF6E-4110FF6D5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5256" y="6215064"/>
            <a:ext cx="5437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1998</a:t>
            </a:r>
          </a:p>
        </p:txBody>
      </p:sp>
      <p:sp>
        <p:nvSpPr>
          <p:cNvPr id="6180" name="Text Box 38">
            <a:extLst>
              <a:ext uri="{FF2B5EF4-FFF2-40B4-BE49-F238E27FC236}">
                <a16:creationId xmlns:a16="http://schemas.microsoft.com/office/drawing/2014/main" id="{9116B9A4-5158-4A98-8BD0-5B0E3C66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4856" y="6215064"/>
            <a:ext cx="5437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2002</a:t>
            </a:r>
          </a:p>
        </p:txBody>
      </p:sp>
      <p:sp>
        <p:nvSpPr>
          <p:cNvPr id="6181" name="Text Box 39">
            <a:extLst>
              <a:ext uri="{FF2B5EF4-FFF2-40B4-BE49-F238E27FC236}">
                <a16:creationId xmlns:a16="http://schemas.microsoft.com/office/drawing/2014/main" id="{4589325B-685D-4CFF-9293-218BE7930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4456" y="6215064"/>
            <a:ext cx="5437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2006</a:t>
            </a:r>
          </a:p>
        </p:txBody>
      </p:sp>
      <p:sp>
        <p:nvSpPr>
          <p:cNvPr id="6182" name="Text Box 40">
            <a:extLst>
              <a:ext uri="{FF2B5EF4-FFF2-40B4-BE49-F238E27FC236}">
                <a16:creationId xmlns:a16="http://schemas.microsoft.com/office/drawing/2014/main" id="{63EA8F1D-D33F-4548-BB81-7151C1AC7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7856" y="6215064"/>
            <a:ext cx="5437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1986</a:t>
            </a:r>
          </a:p>
        </p:txBody>
      </p:sp>
      <p:sp>
        <p:nvSpPr>
          <p:cNvPr id="6183" name="Text Box 41">
            <a:extLst>
              <a:ext uri="{FF2B5EF4-FFF2-40B4-BE49-F238E27FC236}">
                <a16:creationId xmlns:a16="http://schemas.microsoft.com/office/drawing/2014/main" id="{317E6565-EB87-4F19-8381-66EEE6E39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3656" y="6215064"/>
            <a:ext cx="54373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1990</a:t>
            </a:r>
          </a:p>
        </p:txBody>
      </p:sp>
      <p:sp>
        <p:nvSpPr>
          <p:cNvPr id="6184" name="Text Box 42">
            <a:extLst>
              <a:ext uri="{FF2B5EF4-FFF2-40B4-BE49-F238E27FC236}">
                <a16:creationId xmlns:a16="http://schemas.microsoft.com/office/drawing/2014/main" id="{EC7959A7-EA36-468A-91AE-104C74FF918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46126" y="3182939"/>
            <a:ext cx="2227263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Grubel-Lloyd index</a:t>
            </a:r>
          </a:p>
        </p:txBody>
      </p:sp>
      <p:sp>
        <p:nvSpPr>
          <p:cNvPr id="6185" name="Text Box 43">
            <a:extLst>
              <a:ext uri="{FF2B5EF4-FFF2-40B4-BE49-F238E27FC236}">
                <a16:creationId xmlns:a16="http://schemas.microsoft.com/office/drawing/2014/main" id="{C945BBC3-0F57-40A9-864E-E2054A1FF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40851" y="5815013"/>
            <a:ext cx="6889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year </a:t>
            </a:r>
          </a:p>
        </p:txBody>
      </p:sp>
      <p:sp>
        <p:nvSpPr>
          <p:cNvPr id="6186" name="Text Box 44">
            <a:extLst>
              <a:ext uri="{FF2B5EF4-FFF2-40B4-BE49-F238E27FC236}">
                <a16:creationId xmlns:a16="http://schemas.microsoft.com/office/drawing/2014/main" id="{870B2DAF-FBAF-4E09-B8C5-F0C5E3271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460750"/>
            <a:ext cx="12636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GL 5-digit</a:t>
            </a:r>
          </a:p>
        </p:txBody>
      </p:sp>
      <p:sp>
        <p:nvSpPr>
          <p:cNvPr id="6187" name="Text Box 45">
            <a:extLst>
              <a:ext uri="{FF2B5EF4-FFF2-40B4-BE49-F238E27FC236}">
                <a16:creationId xmlns:a16="http://schemas.microsoft.com/office/drawing/2014/main" id="{1F51986C-00C2-45DF-8007-7E00947DA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2209800"/>
            <a:ext cx="12636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GL 3-digit</a:t>
            </a:r>
          </a:p>
        </p:txBody>
      </p:sp>
      <p:sp>
        <p:nvSpPr>
          <p:cNvPr id="6188" name="TextBox 45">
            <a:extLst>
              <a:ext uri="{FF2B5EF4-FFF2-40B4-BE49-F238E27FC236}">
                <a16:creationId xmlns:a16="http://schemas.microsoft.com/office/drawing/2014/main" id="{38A42040-1EF6-4542-BCFF-2AB6992B1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8350"/>
            <a:ext cx="8109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b="1"/>
              <a:t>8.3 evolution of intra-industry trade; global weighted average, 1962-2006</a:t>
            </a:r>
          </a:p>
        </p:txBody>
      </p:sp>
      <p:sp>
        <p:nvSpPr>
          <p:cNvPr id="45" name="CaixaDeTexto 14">
            <a:extLst>
              <a:ext uri="{FF2B5EF4-FFF2-40B4-BE49-F238E27FC236}">
                <a16:creationId xmlns:a16="http://schemas.microsoft.com/office/drawing/2014/main" id="{25BD2F45-844A-4FD4-B2C1-0539A4278C10}"/>
              </a:ext>
            </a:extLst>
          </p:cNvPr>
          <p:cNvSpPr txBox="1"/>
          <p:nvPr/>
        </p:nvSpPr>
        <p:spPr>
          <a:xfrm>
            <a:off x="7019364" y="161330"/>
            <a:ext cx="6544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[Figure from Van </a:t>
            </a:r>
            <a:r>
              <a:rPr lang="en-US" sz="1400" dirty="0" err="1">
                <a:solidFill>
                  <a:srgbClr val="0070C0"/>
                </a:solidFill>
              </a:rPr>
              <a:t>Marrewijk</a:t>
            </a:r>
            <a:r>
              <a:rPr lang="en-US" sz="1400" dirty="0">
                <a:solidFill>
                  <a:srgbClr val="0070C0"/>
                </a:solidFill>
              </a:rPr>
              <a:t>, C. </a:t>
            </a:r>
            <a:r>
              <a:rPr lang="en-US" sz="1400" i="1" dirty="0">
                <a:solidFill>
                  <a:srgbClr val="0070C0"/>
                </a:solidFill>
              </a:rPr>
              <a:t>International Trade</a:t>
            </a:r>
            <a:r>
              <a:rPr lang="en-US" sz="1400" dirty="0">
                <a:solidFill>
                  <a:srgbClr val="0070C0"/>
                </a:solidFill>
              </a:rPr>
              <a:t>. Oxford U Press]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12991</TotalTime>
  <Words>2565</Words>
  <Application>Microsoft Office PowerPoint</Application>
  <PresentationFormat>Widescreen</PresentationFormat>
  <Paragraphs>385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Cambria Math</vt:lpstr>
      <vt:lpstr>Times New Roman</vt:lpstr>
      <vt:lpstr>Tw Cen MT</vt:lpstr>
      <vt:lpstr>Tw Cen MT Condensed</vt:lpstr>
      <vt:lpstr>Wingdings 3</vt:lpstr>
      <vt:lpstr>Integral</vt:lpstr>
      <vt:lpstr>Economies of scale and imperfect competition – part i</vt:lpstr>
      <vt:lpstr>Economies of scale Some Definitions</vt:lpstr>
      <vt:lpstr>Economies of scale Some Definitions</vt:lpstr>
      <vt:lpstr>Krugman model Motivation</vt:lpstr>
      <vt:lpstr>Krugman model Intraindustry trade</vt:lpstr>
      <vt:lpstr>Intraindustry trade Some Facts</vt:lpstr>
      <vt:lpstr>Intraindustry trade Gruber-Lloyd Index</vt:lpstr>
      <vt:lpstr>PowerPoint Presentation</vt:lpstr>
      <vt:lpstr>PowerPoint Presentation</vt:lpstr>
      <vt:lpstr>PowerPoint Presentation</vt:lpstr>
      <vt:lpstr>Krugman model Outline</vt:lpstr>
      <vt:lpstr>Krugman model Outline</vt:lpstr>
      <vt:lpstr>Krugman model Preferences</vt:lpstr>
      <vt:lpstr>Krugman model Preferences</vt:lpstr>
      <vt:lpstr>PowerPoint Presentation</vt:lpstr>
      <vt:lpstr>Krugman model Preferences</vt:lpstr>
      <vt:lpstr>Krugman model Preferences</vt:lpstr>
      <vt:lpstr>Krugman model Preferences</vt:lpstr>
      <vt:lpstr>Consumers Consumer’s problem</vt:lpstr>
      <vt:lpstr>Consumers Consumer’s problem</vt:lpstr>
      <vt:lpstr>Consumers Consumer’s problem</vt:lpstr>
      <vt:lpstr>Consumers Demand Functions</vt:lpstr>
      <vt:lpstr>Consumers Demand Functions</vt:lpstr>
      <vt:lpstr>production Technology</vt:lpstr>
      <vt:lpstr>production Technology</vt:lpstr>
      <vt:lpstr>production Technology</vt:lpstr>
      <vt:lpstr>PowerPoint Presentation</vt:lpstr>
      <vt:lpstr>Market structure Monopolistic Competition</vt:lpstr>
      <vt:lpstr>Market structure Producer’s problem</vt:lpstr>
      <vt:lpstr>Market structure Producer’s problem</vt:lpstr>
      <vt:lpstr>Market structure Producer’s problem</vt:lpstr>
      <vt:lpstr>Market structure Producer’s problem</vt:lpstr>
      <vt:lpstr>Market structure Entry</vt:lpstr>
      <vt:lpstr>equilibrium Labor Market</vt:lpstr>
      <vt:lpstr>equilibrium Extent of the market</vt:lpstr>
      <vt:lpstr>equilibrium Scale and Welfare</vt:lpstr>
      <vt:lpstr>equilibrium Scale and Welfare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Rodrigues Junior, Mauro</dc:creator>
  <cp:lastModifiedBy>Mauro Rodrigues</cp:lastModifiedBy>
  <cp:revision>206</cp:revision>
  <dcterms:created xsi:type="dcterms:W3CDTF">2019-10-01T20:20:17Z</dcterms:created>
  <dcterms:modified xsi:type="dcterms:W3CDTF">2020-04-01T13:02:53Z</dcterms:modified>
</cp:coreProperties>
</file>