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5" r:id="rId6"/>
    <p:sldId id="271" r:id="rId7"/>
    <p:sldId id="262" r:id="rId8"/>
    <p:sldId id="270" r:id="rId9"/>
    <p:sldId id="264" r:id="rId10"/>
    <p:sldId id="269" r:id="rId11"/>
    <p:sldId id="272" r:id="rId12"/>
    <p:sldId id="268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15" roundtripDataSignature="AMtx7mjKpiqxk7zOrGa8z1Zv33DDDL2z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9BCAE5-B1BA-4495-80EA-C67784313750}">
  <a:tblStyle styleId="{B39BCAE5-B1BA-4495-80EA-C67784313750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6E8"/>
          </a:solidFill>
        </a:fill>
      </a:tcStyle>
    </a:wholeTbl>
    <a:band1H>
      <a:tcTxStyle/>
      <a:tcStyle>
        <a:tcBdr/>
        <a:fill>
          <a:solidFill>
            <a:srgbClr val="DDED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ED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81630" autoAdjust="0"/>
  </p:normalViewPr>
  <p:slideViewPr>
    <p:cSldViewPr snapToGrid="0">
      <p:cViewPr varScale="1">
        <p:scale>
          <a:sx n="52" d="100"/>
          <a:sy n="52" d="100"/>
        </p:scale>
        <p:origin x="13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323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8221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782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48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0032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511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2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9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9" name="Google Shape;59;p9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9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6" name="Google Shape;66;p9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9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Google Shape;69;p9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Google Shape;72;p9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4" name="Google Shape;74;p9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Google Shape;77;p9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9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9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9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9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4" name="Google Shape;84;p9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9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9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9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Google Shape;91;p9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Google Shape;93;p9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9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Google Shape;96;p9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Google Shape;98;p9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Google Shape;101;p9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9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9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Google Shape;107;p9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Google Shape;110;p9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2" name="Google Shape;112;p9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9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8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5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89" name="Google Shape;189;p20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pt-BR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90" name="Google Shape;190;p2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pt-BR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830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23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4" name="Google Shape;214;p23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23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9" name="Google Shape;219;p2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1"/>
          </p:nvPr>
        </p:nvSpPr>
        <p:spPr>
          <a:xfrm rot="5400000">
            <a:off x="4323555" y="-932655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>
            <a:spLocks noGrp="1"/>
          </p:cNvSpPr>
          <p:nvPr>
            <p:ph type="title"/>
          </p:nvPr>
        </p:nvSpPr>
        <p:spPr>
          <a:xfrm rot="5400000">
            <a:off x="7454105" y="2197894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5"/>
          <p:cNvSpPr txBox="1">
            <a:spLocks noGrp="1"/>
          </p:cNvSpPr>
          <p:nvPr>
            <p:ph type="body" idx="1"/>
          </p:nvPr>
        </p:nvSpPr>
        <p:spPr>
          <a:xfrm rot="5400000">
            <a:off x="2424904" y="-673895"/>
            <a:ext cx="5181601" cy="774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"/>
          <p:cNvSpPr txBox="1"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50"/>
              <a:buNone/>
              <a:defRPr sz="1800" cap="none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25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2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2"/>
          </p:nvPr>
        </p:nvSpPr>
        <p:spPr>
          <a:xfrm>
            <a:off x="6172200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2"/>
          </p:nvPr>
        </p:nvSpPr>
        <p:spPr>
          <a:xfrm>
            <a:off x="1141410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body" idx="3"/>
          </p:nvPr>
        </p:nvSpPr>
        <p:spPr>
          <a:xfrm>
            <a:off x="6400808" y="2249485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body" idx="4"/>
          </p:nvPr>
        </p:nvSpPr>
        <p:spPr>
          <a:xfrm>
            <a:off x="6172200" y="3073397"/>
            <a:ext cx="4875210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A6A6A6"/>
            </a:gs>
          </a:gsLst>
          <a:lin ang="504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8" descr="\\DROBO-FS\QuickDrops\JB\PPTX NG\Droplets\LightingOverlay.png"/>
          <p:cNvPicPr preferRelativeResize="0"/>
          <p:nvPr/>
        </p:nvPicPr>
        <p:blipFill rotWithShape="1">
          <a:blip r:embed="rId19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8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2" name="Google Shape;12;p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13" name="Google Shape;13;p8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8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8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8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7" name="Google Shape;17;p8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8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8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0" name="Google Shape;20;p8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8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8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8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" name="Google Shape;24;p8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5" name="Google Shape;25;p8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Google Shape;26;p8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8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Google Shape;28;p8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8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8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8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8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3" name="Google Shape;33;p8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8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8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6" name="Google Shape;36;p8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8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8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9" name="Google Shape;39;p8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40;p8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41" name="Google Shape;41;p8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Google Shape;42;p8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8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8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8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8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7" name="Google Shape;47;p8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8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9" name="Google Shape;49;p8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8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ctrTitle"/>
          </p:nvPr>
        </p:nvSpPr>
        <p:spPr>
          <a:xfrm>
            <a:off x="693338" y="975993"/>
            <a:ext cx="110042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 sz="3600" dirty="0"/>
              <a:t>	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ESCOLA DE ENGENHARIA DE SÃO CARLOS</a:t>
            </a:r>
            <a:br>
              <a:rPr lang="pt-BR" sz="3200" dirty="0">
                <a:latin typeface="Arial"/>
                <a:ea typeface="Arial"/>
                <a:cs typeface="Arial"/>
                <a:sym typeface="Arial"/>
              </a:rPr>
            </a:br>
            <a:br>
              <a:rPr lang="pt-BR" sz="3200" dirty="0">
                <a:latin typeface="Arial"/>
                <a:ea typeface="Arial"/>
                <a:cs typeface="Arial"/>
                <a:sym typeface="Arial"/>
              </a:rPr>
            </a:b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	D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epartamento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ngenharia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létrica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e de 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omputação</a:t>
            </a:r>
            <a:endParaRPr dirty="0"/>
          </a:p>
        </p:txBody>
      </p:sp>
      <p:sp>
        <p:nvSpPr>
          <p:cNvPr id="239" name="Google Shape;239;p1"/>
          <p:cNvSpPr txBox="1">
            <a:spLocks noGrp="1"/>
          </p:cNvSpPr>
          <p:nvPr>
            <p:ph type="subTitle" idx="1"/>
          </p:nvPr>
        </p:nvSpPr>
        <p:spPr>
          <a:xfrm>
            <a:off x="5856189" y="510539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</a:pPr>
            <a:r>
              <a:rPr lang="pt-BR"/>
              <a:t>Profa.. LUIZA MARIA ROMEIRO CODÁ</a:t>
            </a:r>
            <a:endParaRPr/>
          </a:p>
        </p:txBody>
      </p:sp>
      <p:pic>
        <p:nvPicPr>
          <p:cNvPr id="240" name="Google Shape;240;p1" descr="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9" y="404665"/>
            <a:ext cx="1703417" cy="71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" descr="Text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2184" y="620689"/>
            <a:ext cx="1981200" cy="36353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"/>
          <p:cNvSpPr txBox="1">
            <a:spLocks noGrp="1"/>
          </p:cNvSpPr>
          <p:nvPr>
            <p:ph type="ctrTitle"/>
          </p:nvPr>
        </p:nvSpPr>
        <p:spPr>
          <a:xfrm>
            <a:off x="2063800" y="3004175"/>
            <a:ext cx="9485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br>
              <a:rPr lang="pt-BR" sz="4400" dirty="0"/>
            </a:br>
            <a:r>
              <a:rPr lang="pt-BR" sz="4400" dirty="0"/>
              <a:t>	</a:t>
            </a:r>
            <a:r>
              <a:rPr lang="pt-BR" sz="3600" dirty="0"/>
              <a:t>LABORATÓRIO DE SISTEMAS DIGITAIS</a:t>
            </a:r>
            <a:br>
              <a:rPr lang="pt-BR" sz="3600" dirty="0"/>
            </a:br>
            <a:endParaRPr sz="3600" dirty="0"/>
          </a:p>
        </p:txBody>
      </p:sp>
      <p:pic>
        <p:nvPicPr>
          <p:cNvPr id="7" name="Google Shape;254;p2">
            <a:extLst>
              <a:ext uri="{FF2B5EF4-FFF2-40B4-BE49-F238E27FC236}">
                <a16:creationId xmlns:a16="http://schemas.microsoft.com/office/drawing/2014/main" id="{644638F2-7B84-4856-A8AB-AA609C5F5B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0676" y="344875"/>
            <a:ext cx="97155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A6AD16D-AA2C-4B1C-956E-98B659BE2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727" y="-141375"/>
            <a:ext cx="9905998" cy="752202"/>
          </a:xfrm>
        </p:spPr>
        <p:txBody>
          <a:bodyPr/>
          <a:lstStyle/>
          <a:p>
            <a:r>
              <a:rPr lang="pt-BR" dirty="0"/>
              <a:t>Conteúdo da memória: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D4399F-CABB-4B48-9E52-3AC86931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881" y="2270129"/>
            <a:ext cx="2029395" cy="25738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6A991F-C080-407A-AA03-56CFFCD0D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88" y="959462"/>
            <a:ext cx="2721684" cy="89368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C0A2D8E-7D65-4150-8B7C-B8223675D85E}"/>
              </a:ext>
            </a:extLst>
          </p:cNvPr>
          <p:cNvSpPr txBox="1"/>
          <p:nvPr/>
        </p:nvSpPr>
        <p:spPr>
          <a:xfrm>
            <a:off x="1166944" y="507697"/>
            <a:ext cx="9674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4ª. Parte : Modifique a memória para criar mais uma figura da sua escolha (diferente de coração). A memória será de 16x5 e o bit mais significativo do endereço pode ser gerado por uma chave SW[0}</a:t>
            </a:r>
          </a:p>
          <a:p>
            <a:endParaRPr lang="pt-BR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FF256117-D838-4EAC-AB7E-D9ECD0C2A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545712"/>
              </p:ext>
            </p:extLst>
          </p:nvPr>
        </p:nvGraphicFramePr>
        <p:xfrm>
          <a:off x="3097727" y="1653654"/>
          <a:ext cx="2630313" cy="2506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3323">
                  <a:extLst>
                    <a:ext uri="{9D8B030D-6E8A-4147-A177-3AD203B41FA5}">
                      <a16:colId xmlns:a16="http://schemas.microsoft.com/office/drawing/2014/main" val="3098866819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414231990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3272563835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558159437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3816697738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1028023674"/>
                    </a:ext>
                  </a:extLst>
                </a:gridCol>
              </a:tblGrid>
              <a:tr h="323248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0000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570082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0001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600540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0010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819376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0011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542229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0100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791002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0101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278739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0110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190689"/>
                  </a:ext>
                </a:extLst>
              </a:tr>
              <a:tr h="345153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0111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50010"/>
                  </a:ext>
                </a:extLst>
              </a:tr>
            </a:tbl>
          </a:graphicData>
        </a:graphic>
      </p:graphicFrame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0BE142FA-31FD-4095-AC2E-A24C97FE3163}"/>
              </a:ext>
            </a:extLst>
          </p:cNvPr>
          <p:cNvSpPr/>
          <p:nvPr/>
        </p:nvSpPr>
        <p:spPr>
          <a:xfrm>
            <a:off x="3650151" y="1283309"/>
            <a:ext cx="225778" cy="245994"/>
          </a:xfrm>
          <a:prstGeom prst="down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A152C1B-0458-4E67-B3DD-B8E6830656A5}"/>
              </a:ext>
            </a:extLst>
          </p:cNvPr>
          <p:cNvSpPr txBox="1"/>
          <p:nvPr/>
        </p:nvSpPr>
        <p:spPr>
          <a:xfrm>
            <a:off x="2597639" y="1027918"/>
            <a:ext cx="3007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Endereços da memória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CF59501-C4AD-40D2-9A99-2A93F0255485}"/>
              </a:ext>
            </a:extLst>
          </p:cNvPr>
          <p:cNvSpPr/>
          <p:nvPr/>
        </p:nvSpPr>
        <p:spPr>
          <a:xfrm>
            <a:off x="5399528" y="1692006"/>
            <a:ext cx="377263" cy="3077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100897E-26B2-4A21-8655-E26A562D99E9}"/>
              </a:ext>
            </a:extLst>
          </p:cNvPr>
          <p:cNvSpPr txBox="1"/>
          <p:nvPr/>
        </p:nvSpPr>
        <p:spPr>
          <a:xfrm>
            <a:off x="6177730" y="1455932"/>
            <a:ext cx="222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92D050"/>
                </a:solidFill>
              </a:rPr>
              <a:t>Conteúdo da memória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39A4989-7D62-4C48-BCAA-6F9722487632}"/>
              </a:ext>
            </a:extLst>
          </p:cNvPr>
          <p:cNvCxnSpPr/>
          <p:nvPr/>
        </p:nvCxnSpPr>
        <p:spPr>
          <a:xfrm flipH="1">
            <a:off x="5792110" y="1458692"/>
            <a:ext cx="424247" cy="361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B811FF6B-69B0-4670-BC40-396B99ED1FEC}"/>
              </a:ext>
            </a:extLst>
          </p:cNvPr>
          <p:cNvSpPr/>
          <p:nvPr/>
        </p:nvSpPr>
        <p:spPr>
          <a:xfrm>
            <a:off x="4000465" y="1680495"/>
            <a:ext cx="1750694" cy="3077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9" name="Seta: para Cima 18">
            <a:extLst>
              <a:ext uri="{FF2B5EF4-FFF2-40B4-BE49-F238E27FC236}">
                <a16:creationId xmlns:a16="http://schemas.microsoft.com/office/drawing/2014/main" id="{2CFEBC60-09CD-4042-BE55-57CDEA2878A3}"/>
              </a:ext>
            </a:extLst>
          </p:cNvPr>
          <p:cNvSpPr/>
          <p:nvPr/>
        </p:nvSpPr>
        <p:spPr>
          <a:xfrm>
            <a:off x="5111288" y="1326881"/>
            <a:ext cx="336990" cy="365125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E35FBE7-BFF2-47C0-9D8F-7C3362A3BD03}"/>
              </a:ext>
            </a:extLst>
          </p:cNvPr>
          <p:cNvSpPr txBox="1"/>
          <p:nvPr/>
        </p:nvSpPr>
        <p:spPr>
          <a:xfrm>
            <a:off x="4540288" y="1038952"/>
            <a:ext cx="273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Tamanho da palavra (5 bits)</a:t>
            </a:r>
          </a:p>
        </p:txBody>
      </p:sp>
      <p:graphicFrame>
        <p:nvGraphicFramePr>
          <p:cNvPr id="23" name="Tabela 5">
            <a:extLst>
              <a:ext uri="{FF2B5EF4-FFF2-40B4-BE49-F238E27FC236}">
                <a16:creationId xmlns:a16="http://schemas.microsoft.com/office/drawing/2014/main" id="{A2777FD9-55EB-42BC-A134-61C25BE27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678167"/>
              </p:ext>
            </p:extLst>
          </p:nvPr>
        </p:nvGraphicFramePr>
        <p:xfrm>
          <a:off x="3105072" y="4155885"/>
          <a:ext cx="2630313" cy="2506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3323">
                  <a:extLst>
                    <a:ext uri="{9D8B030D-6E8A-4147-A177-3AD203B41FA5}">
                      <a16:colId xmlns:a16="http://schemas.microsoft.com/office/drawing/2014/main" val="3098866819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414231990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3272563835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558159437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3816697738"/>
                    </a:ext>
                  </a:extLst>
                </a:gridCol>
                <a:gridCol w="341398">
                  <a:extLst>
                    <a:ext uri="{9D8B030D-6E8A-4147-A177-3AD203B41FA5}">
                      <a16:colId xmlns:a16="http://schemas.microsoft.com/office/drawing/2014/main" val="1028023674"/>
                    </a:ext>
                  </a:extLst>
                </a:gridCol>
              </a:tblGrid>
              <a:tr h="323248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1000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570082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1001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600540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1010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819376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1011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542229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1100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791002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1101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278739"/>
                  </a:ext>
                </a:extLst>
              </a:tr>
              <a:tr h="306277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1110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190689"/>
                  </a:ext>
                </a:extLst>
              </a:tr>
              <a:tr h="345153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1111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50010"/>
                  </a:ext>
                </a:extLst>
              </a:tr>
            </a:tbl>
          </a:graphicData>
        </a:graphic>
      </p:graphicFrame>
      <p:pic>
        <p:nvPicPr>
          <p:cNvPr id="21" name="Imagem 20">
            <a:extLst>
              <a:ext uri="{FF2B5EF4-FFF2-40B4-BE49-F238E27FC236}">
                <a16:creationId xmlns:a16="http://schemas.microsoft.com/office/drawing/2014/main" id="{0F088B57-9B5B-4E14-8BD3-D948EEA86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341" y="2176996"/>
            <a:ext cx="2133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0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"/>
          <p:cNvSpPr txBox="1">
            <a:spLocks noGrp="1"/>
          </p:cNvSpPr>
          <p:nvPr>
            <p:ph type="title"/>
          </p:nvPr>
        </p:nvSpPr>
        <p:spPr>
          <a:xfrm>
            <a:off x="647010" y="-77143"/>
            <a:ext cx="9716190" cy="10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/>
              <a:t>IMPLEMENTAÇÃO DO CIRCUITO :</a:t>
            </a:r>
            <a:endParaRPr/>
          </a:p>
        </p:txBody>
      </p:sp>
      <p:sp>
        <p:nvSpPr>
          <p:cNvPr id="296" name="Google Shape;296;p6"/>
          <p:cNvSpPr txBox="1">
            <a:spLocks noGrp="1"/>
          </p:cNvSpPr>
          <p:nvPr>
            <p:ph type="sldNum" idx="12"/>
          </p:nvPr>
        </p:nvSpPr>
        <p:spPr>
          <a:xfrm>
            <a:off x="11203600" y="646867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 dirty="0"/>
          </a:p>
        </p:txBody>
      </p:sp>
      <p:sp>
        <p:nvSpPr>
          <p:cNvPr id="297" name="Google Shape;297;p6"/>
          <p:cNvSpPr txBox="1"/>
          <p:nvPr/>
        </p:nvSpPr>
        <p:spPr>
          <a:xfrm>
            <a:off x="1037576" y="286199"/>
            <a:ext cx="1055156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5ª. Parte: </a:t>
            </a:r>
            <a:endParaRPr sz="18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Os valores do conteúdo da memória só estão presentes na saída após um tempo em que o endereço está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atvo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na entrada de endereços da memória. Portanto, para ter sincronismo entre ter o conteúdo da posição que se deseja e a linha selecionada para enviar o conteúdo da coluna correspondente, deve-se criar um atraso na saída do contador para entrar no decodificador 74138. Isso pode ser realizado com FF tipo D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730A1E6-B2F4-48E7-AA53-29EE16A77D68}"/>
              </a:ext>
            </a:extLst>
          </p:cNvPr>
          <p:cNvGrpSpPr/>
          <p:nvPr/>
        </p:nvGrpSpPr>
        <p:grpSpPr>
          <a:xfrm>
            <a:off x="1389348" y="2126264"/>
            <a:ext cx="9772939" cy="4451255"/>
            <a:chOff x="1389348" y="2126264"/>
            <a:chExt cx="9772939" cy="4451255"/>
          </a:xfrm>
        </p:grpSpPr>
        <p:grpSp>
          <p:nvGrpSpPr>
            <p:cNvPr id="293" name="Agrupar 292">
              <a:extLst>
                <a:ext uri="{FF2B5EF4-FFF2-40B4-BE49-F238E27FC236}">
                  <a16:creationId xmlns:a16="http://schemas.microsoft.com/office/drawing/2014/main" id="{82F23288-5FB7-4D34-B295-D147A4D3B2F2}"/>
                </a:ext>
              </a:extLst>
            </p:cNvPr>
            <p:cNvGrpSpPr/>
            <p:nvPr/>
          </p:nvGrpSpPr>
          <p:grpSpPr>
            <a:xfrm>
              <a:off x="2104495" y="2126264"/>
              <a:ext cx="9057792" cy="3963838"/>
              <a:chOff x="1380334" y="2302536"/>
              <a:chExt cx="9057792" cy="3963838"/>
            </a:xfrm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54BF91F-99C3-41E3-94F4-7D0D788E6AEA}"/>
                  </a:ext>
                </a:extLst>
              </p:cNvPr>
              <p:cNvSpPr/>
              <p:nvPr/>
            </p:nvSpPr>
            <p:spPr>
              <a:xfrm>
                <a:off x="2421761" y="4603821"/>
                <a:ext cx="1320801" cy="1662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  </a:t>
                </a:r>
              </a:p>
              <a:p>
                <a:pPr algn="ctr"/>
                <a:r>
                  <a:rPr lang="pt-BR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pt-BR" dirty="0" err="1">
                    <a:solidFill>
                      <a:schemeClr val="tx1"/>
                    </a:solidFill>
                  </a:rPr>
                  <a:t>Lpm_ROM</a:t>
                </a:r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0B86FF53-72F5-4DFD-A9C8-C26B32A07B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6515" y="5563357"/>
                <a:ext cx="8552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2901BEDA-00AE-4CD0-861B-F805D06D6240}"/>
                  </a:ext>
                </a:extLst>
              </p:cNvPr>
              <p:cNvSpPr/>
              <p:nvPr/>
            </p:nvSpPr>
            <p:spPr>
              <a:xfrm>
                <a:off x="2364736" y="2302536"/>
                <a:ext cx="1320801" cy="1662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2" name="Conector reto 41">
                <a:extLst>
                  <a:ext uri="{FF2B5EF4-FFF2-40B4-BE49-F238E27FC236}">
                    <a16:creationId xmlns:a16="http://schemas.microsoft.com/office/drawing/2014/main" id="{C6F6163A-CF1F-4F58-8A7F-68804B6C64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962" y="3013736"/>
                <a:ext cx="733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>
                <a:extLst>
                  <a:ext uri="{FF2B5EF4-FFF2-40B4-BE49-F238E27FC236}">
                    <a16:creationId xmlns:a16="http://schemas.microsoft.com/office/drawing/2014/main" id="{D3DE9E4C-4494-48DC-8684-ADCA416D67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5537" y="3031703"/>
                <a:ext cx="9369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F44BA18D-919F-4139-91F0-90C29491C29E}"/>
                  </a:ext>
                </a:extLst>
              </p:cNvPr>
              <p:cNvSpPr txBox="1"/>
              <p:nvPr/>
            </p:nvSpPr>
            <p:spPr>
              <a:xfrm>
                <a:off x="2545359" y="2907751"/>
                <a:ext cx="1411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conta8</a:t>
                </a:r>
              </a:p>
            </p:txBody>
          </p: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786ACF7D-F77D-4A68-A0A5-81321DC2B03A}"/>
                  </a:ext>
                </a:extLst>
              </p:cNvPr>
              <p:cNvSpPr txBox="1"/>
              <p:nvPr/>
            </p:nvSpPr>
            <p:spPr>
              <a:xfrm>
                <a:off x="1380334" y="2723926"/>
                <a:ext cx="9369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err="1"/>
                  <a:t>Freq</a:t>
                </a:r>
                <a:endParaRPr lang="pt-BR" dirty="0"/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FC582887-611A-4DE9-901C-632DED8989A0}"/>
                  </a:ext>
                </a:extLst>
              </p:cNvPr>
              <p:cNvSpPr txBox="1"/>
              <p:nvPr/>
            </p:nvSpPr>
            <p:spPr>
              <a:xfrm>
                <a:off x="7127457" y="2311722"/>
                <a:ext cx="1411113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W[0]</a:t>
                </a:r>
              </a:p>
              <a:p>
                <a:endParaRPr lang="pt-BR" dirty="0"/>
              </a:p>
              <a:p>
                <a:r>
                  <a:rPr lang="pt-BR" dirty="0"/>
                  <a:t>W[1]</a:t>
                </a:r>
              </a:p>
              <a:p>
                <a:endParaRPr lang="pt-BR" dirty="0"/>
              </a:p>
              <a:p>
                <a:r>
                  <a:rPr lang="pt-BR" dirty="0"/>
                  <a:t>W[2]</a:t>
                </a:r>
              </a:p>
            </p:txBody>
          </p:sp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894C854E-728B-4B96-8EDF-3247EF78E3D1}"/>
                  </a:ext>
                </a:extLst>
              </p:cNvPr>
              <p:cNvSpPr/>
              <p:nvPr/>
            </p:nvSpPr>
            <p:spPr>
              <a:xfrm>
                <a:off x="7871419" y="2362038"/>
                <a:ext cx="1255280" cy="24005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0" name="Conector reto 49">
                <a:extLst>
                  <a:ext uri="{FF2B5EF4-FFF2-40B4-BE49-F238E27FC236}">
                    <a16:creationId xmlns:a16="http://schemas.microsoft.com/office/drawing/2014/main" id="{295E6631-FAEA-4B94-ABC8-4046AC91D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325" y="4028785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4080E4E3-5E8A-42BB-A661-4589557E17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325" y="4215051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>
                <a:extLst>
                  <a:ext uri="{FF2B5EF4-FFF2-40B4-BE49-F238E27FC236}">
                    <a16:creationId xmlns:a16="http://schemas.microsoft.com/office/drawing/2014/main" id="{EFB6DF9E-B6DD-4174-B0DE-371E47B2E7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325" y="4401319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have Esquerda 52">
                <a:extLst>
                  <a:ext uri="{FF2B5EF4-FFF2-40B4-BE49-F238E27FC236}">
                    <a16:creationId xmlns:a16="http://schemas.microsoft.com/office/drawing/2014/main" id="{95560B9E-C627-4B80-B644-5017910B788E}"/>
                  </a:ext>
                </a:extLst>
              </p:cNvPr>
              <p:cNvSpPr/>
              <p:nvPr/>
            </p:nvSpPr>
            <p:spPr>
              <a:xfrm>
                <a:off x="7210311" y="4000562"/>
                <a:ext cx="158046" cy="428977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99211D3-B434-471D-BAFE-05F4CDBF4D74}"/>
                  </a:ext>
                </a:extLst>
              </p:cNvPr>
              <p:cNvSpPr txBox="1"/>
              <p:nvPr/>
            </p:nvSpPr>
            <p:spPr>
              <a:xfrm>
                <a:off x="6289059" y="4035076"/>
                <a:ext cx="13998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controles</a:t>
                </a:r>
              </a:p>
            </p:txBody>
          </p:sp>
          <p:cxnSp>
            <p:nvCxnSpPr>
              <p:cNvPr id="55" name="Conector reto 54">
                <a:extLst>
                  <a:ext uri="{FF2B5EF4-FFF2-40B4-BE49-F238E27FC236}">
                    <a16:creationId xmlns:a16="http://schemas.microsoft.com/office/drawing/2014/main" id="{5F77710D-1EFA-4B33-853A-EF0FDF501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6699" y="2809586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>
                <a:extLst>
                  <a:ext uri="{FF2B5EF4-FFF2-40B4-BE49-F238E27FC236}">
                    <a16:creationId xmlns:a16="http://schemas.microsoft.com/office/drawing/2014/main" id="{E57626DC-F9D5-4034-897F-59BB12EE7B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1052" y="3065126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id="{0F708E0C-2087-4D34-A4AA-0DE22B136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6698" y="3324773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80F9961A-967F-4F0B-977D-74F43BD660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1053" y="3571589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702F24F9-C7C4-4386-A51C-12E78727B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1052" y="3863799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9C2DD141-A47F-4DD0-8865-4B43C912F3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1052" y="4099660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70C56EF1-2205-43BA-98F2-1861316B4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1052" y="4327942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D67A2B19-30F0-4845-A17A-719FC1D87E56}"/>
                  </a:ext>
                </a:extLst>
              </p:cNvPr>
              <p:cNvSpPr txBox="1"/>
              <p:nvPr/>
            </p:nvSpPr>
            <p:spPr>
              <a:xfrm>
                <a:off x="9538743" y="2640252"/>
                <a:ext cx="89938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900" dirty="0"/>
                  <a:t>LEDM_R[0]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LEDM_R[1]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LEDM_R[2]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LEDM_R[3]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LEDM_R[4]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LEDM_R[6]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LEDM_R[7]</a:t>
                </a:r>
              </a:p>
              <a:p>
                <a:endParaRPr lang="pt-BR" sz="900" dirty="0"/>
              </a:p>
            </p:txBody>
          </p: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6C12C922-7996-47E6-B44A-052282DD3F7A}"/>
                  </a:ext>
                </a:extLst>
              </p:cNvPr>
              <p:cNvSpPr txBox="1"/>
              <p:nvPr/>
            </p:nvSpPr>
            <p:spPr>
              <a:xfrm>
                <a:off x="8107975" y="3527530"/>
                <a:ext cx="10656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74138</a:t>
                </a:r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3E0CFA40-8E4E-4E04-9665-1C71A321F4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5537" y="3803957"/>
                <a:ext cx="48542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C58A68F1-8493-45CF-8A7D-1139754D4E32}"/>
                  </a:ext>
                </a:extLst>
              </p:cNvPr>
              <p:cNvSpPr txBox="1"/>
              <p:nvPr/>
            </p:nvSpPr>
            <p:spPr>
              <a:xfrm>
                <a:off x="3706457" y="3784575"/>
                <a:ext cx="9290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err="1"/>
                  <a:t>Cout</a:t>
                </a:r>
                <a:endParaRPr lang="pt-BR" dirty="0"/>
              </a:p>
            </p:txBody>
          </p:sp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02C33EB6-523B-4938-AB7C-45D7B3EDD5DE}"/>
                  </a:ext>
                </a:extLst>
              </p:cNvPr>
              <p:cNvSpPr txBox="1"/>
              <p:nvPr/>
            </p:nvSpPr>
            <p:spPr>
              <a:xfrm>
                <a:off x="2396474" y="5433920"/>
                <a:ext cx="8805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CLK</a:t>
                </a:r>
              </a:p>
            </p:txBody>
          </p:sp>
          <p:cxnSp>
            <p:nvCxnSpPr>
              <p:cNvPr id="6" name="Conector reto 5">
                <a:extLst>
                  <a:ext uri="{FF2B5EF4-FFF2-40B4-BE49-F238E27FC236}">
                    <a16:creationId xmlns:a16="http://schemas.microsoft.com/office/drawing/2014/main" id="{D8E16223-E4D8-4901-BD5B-BCC5DE0A7012}"/>
                  </a:ext>
                </a:extLst>
              </p:cNvPr>
              <p:cNvCxnSpPr>
                <a:cxnSpLocks/>
                <a:stCxn id="8" idx="4"/>
              </p:cNvCxnSpPr>
              <p:nvPr/>
            </p:nvCxnSpPr>
            <p:spPr>
              <a:xfrm>
                <a:off x="1620696" y="3102791"/>
                <a:ext cx="5299" cy="24801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20B41FEC-7B36-4B91-8E6F-D0EFC41FA187}"/>
                  </a:ext>
                </a:extLst>
              </p:cNvPr>
              <p:cNvSpPr/>
              <p:nvPr/>
            </p:nvSpPr>
            <p:spPr>
              <a:xfrm>
                <a:off x="1552966" y="2982365"/>
                <a:ext cx="135460" cy="12042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0" name="Conector reto 9">
                <a:extLst>
                  <a:ext uri="{FF2B5EF4-FFF2-40B4-BE49-F238E27FC236}">
                    <a16:creationId xmlns:a16="http://schemas.microsoft.com/office/drawing/2014/main" id="{22766879-6474-436F-A64F-CCF251E2981F}"/>
                  </a:ext>
                </a:extLst>
              </p:cNvPr>
              <p:cNvCxnSpPr>
                <a:stCxn id="12" idx="3"/>
              </p:cNvCxnSpPr>
              <p:nvPr/>
            </p:nvCxnSpPr>
            <p:spPr>
              <a:xfrm flipV="1">
                <a:off x="3742562" y="5433920"/>
                <a:ext cx="1255551" cy="1178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4EBED50-5DA9-4C03-A3F2-9E9FA67504AA}"/>
                  </a:ext>
                </a:extLst>
              </p:cNvPr>
              <p:cNvSpPr txBox="1"/>
              <p:nvPr/>
            </p:nvSpPr>
            <p:spPr>
              <a:xfrm>
                <a:off x="4045453" y="5086841"/>
                <a:ext cx="2269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LEDM_C[0..4]</a:t>
                </a:r>
              </a:p>
            </p:txBody>
          </p:sp>
          <p:cxnSp>
            <p:nvCxnSpPr>
              <p:cNvPr id="7" name="Conector reto 6">
                <a:extLst>
                  <a:ext uri="{FF2B5EF4-FFF2-40B4-BE49-F238E27FC236}">
                    <a16:creationId xmlns:a16="http://schemas.microsoft.com/office/drawing/2014/main" id="{96C8C496-3208-49F2-AE22-3C63E99990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6065" y="4994296"/>
                <a:ext cx="61569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017EBBDE-E791-403D-BB42-EEE0EAE5D55E}"/>
                  </a:ext>
                </a:extLst>
              </p:cNvPr>
              <p:cNvSpPr txBox="1"/>
              <p:nvPr/>
            </p:nvSpPr>
            <p:spPr>
              <a:xfrm>
                <a:off x="2468950" y="4816892"/>
                <a:ext cx="21900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err="1"/>
                  <a:t>address</a:t>
                </a:r>
                <a:endParaRPr lang="pt-BR" dirty="0"/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DA614C53-4D7A-4914-9BA4-300CF44ADFC0}"/>
                  </a:ext>
                </a:extLst>
              </p:cNvPr>
              <p:cNvSpPr/>
              <p:nvPr/>
            </p:nvSpPr>
            <p:spPr>
              <a:xfrm>
                <a:off x="1588965" y="4686557"/>
                <a:ext cx="7024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S[3..0]</a:t>
                </a:r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28ED87FA-794C-45A0-9D66-2851883CD12F}"/>
                  </a:ext>
                </a:extLst>
              </p:cNvPr>
              <p:cNvSpPr/>
              <p:nvPr/>
            </p:nvSpPr>
            <p:spPr>
              <a:xfrm>
                <a:off x="3819744" y="2716683"/>
                <a:ext cx="7024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S[2..0]</a:t>
                </a:r>
              </a:p>
            </p:txBody>
          </p:sp>
          <p:cxnSp>
            <p:nvCxnSpPr>
              <p:cNvPr id="67" name="Conector reto 66">
                <a:extLst>
                  <a:ext uri="{FF2B5EF4-FFF2-40B4-BE49-F238E27FC236}">
                    <a16:creationId xmlns:a16="http://schemas.microsoft.com/office/drawing/2014/main" id="{560DF1C7-4219-42A8-A47D-EAD84A2E0C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8210" y="2659536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E7348B16-C772-4473-90E8-D740CF2952DB}"/>
                  </a:ext>
                </a:extLst>
              </p:cNvPr>
              <p:cNvSpPr/>
              <p:nvPr/>
            </p:nvSpPr>
            <p:spPr>
              <a:xfrm>
                <a:off x="4622515" y="2754468"/>
                <a:ext cx="929009" cy="108879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7E4E257B-0889-494C-97CB-59C31AB29EDF}"/>
                  </a:ext>
                </a:extLst>
              </p:cNvPr>
              <p:cNvSpPr txBox="1"/>
              <p:nvPr/>
            </p:nvSpPr>
            <p:spPr>
              <a:xfrm>
                <a:off x="4569083" y="2714193"/>
                <a:ext cx="82466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             </a:t>
                </a:r>
              </a:p>
              <a:p>
                <a:r>
                  <a:rPr lang="pt-BR" dirty="0"/>
                  <a:t>D</a:t>
                </a:r>
              </a:p>
              <a:p>
                <a:endParaRPr lang="pt-BR" dirty="0"/>
              </a:p>
              <a:p>
                <a:r>
                  <a:rPr lang="pt-BR" dirty="0"/>
                  <a:t>CLK</a:t>
                </a:r>
              </a:p>
            </p:txBody>
          </p:sp>
          <p:cxnSp>
            <p:nvCxnSpPr>
              <p:cNvPr id="68" name="Conector reto 67">
                <a:extLst>
                  <a:ext uri="{FF2B5EF4-FFF2-40B4-BE49-F238E27FC236}">
                    <a16:creationId xmlns:a16="http://schemas.microsoft.com/office/drawing/2014/main" id="{5B817DC2-C4E7-4DDF-A1AA-542281CB5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2257" y="3510708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0582F8DF-63AC-420F-A2F2-67E9B7E8E106}"/>
                  </a:ext>
                </a:extLst>
              </p:cNvPr>
              <p:cNvSpPr txBox="1"/>
              <p:nvPr/>
            </p:nvSpPr>
            <p:spPr>
              <a:xfrm>
                <a:off x="3846444" y="3224153"/>
                <a:ext cx="9369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err="1"/>
                  <a:t>Freq</a:t>
                </a:r>
                <a:endParaRPr lang="pt-BR" dirty="0"/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B3192AE7-86B6-4305-9F92-09FA9D7F94BD}"/>
                  </a:ext>
                </a:extLst>
              </p:cNvPr>
              <p:cNvSpPr txBox="1"/>
              <p:nvPr/>
            </p:nvSpPr>
            <p:spPr>
              <a:xfrm>
                <a:off x="5179987" y="2888689"/>
                <a:ext cx="6969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Q</a:t>
                </a:r>
              </a:p>
            </p:txBody>
          </p:sp>
          <p:cxnSp>
            <p:nvCxnSpPr>
              <p:cNvPr id="70" name="Conector reto 69">
                <a:extLst>
                  <a:ext uri="{FF2B5EF4-FFF2-40B4-BE49-F238E27FC236}">
                    <a16:creationId xmlns:a16="http://schemas.microsoft.com/office/drawing/2014/main" id="{53AE8BFE-3148-4B26-8F3B-C989ABCEB9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1524" y="3038742"/>
                <a:ext cx="93697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D4A63433-9765-4C5E-9335-7163BAF1578B}"/>
                  </a:ext>
                </a:extLst>
              </p:cNvPr>
              <p:cNvSpPr/>
              <p:nvPr/>
            </p:nvSpPr>
            <p:spPr>
              <a:xfrm>
                <a:off x="5801771" y="2735527"/>
                <a:ext cx="75212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W[2..0]</a:t>
                </a:r>
              </a:p>
            </p:txBody>
          </p:sp>
          <p:cxnSp>
            <p:nvCxnSpPr>
              <p:cNvPr id="72" name="Conector reto 71">
                <a:extLst>
                  <a:ext uri="{FF2B5EF4-FFF2-40B4-BE49-F238E27FC236}">
                    <a16:creationId xmlns:a16="http://schemas.microsoft.com/office/drawing/2014/main" id="{CFD81AB4-9E6C-4C77-9F20-BCBE06FB1A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8209" y="3015923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>
                <a:extLst>
                  <a:ext uri="{FF2B5EF4-FFF2-40B4-BE49-F238E27FC236}">
                    <a16:creationId xmlns:a16="http://schemas.microsoft.com/office/drawing/2014/main" id="{7B992764-0BF3-44BB-87E1-00219A3CD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8208" y="3429000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AB365F7-FB94-4516-86FC-A6010C7AC1D5}"/>
                  </a:ext>
                </a:extLst>
              </p:cNvPr>
              <p:cNvSpPr txBox="1"/>
              <p:nvPr/>
            </p:nvSpPr>
            <p:spPr>
              <a:xfrm>
                <a:off x="7839304" y="2486539"/>
                <a:ext cx="3855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A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312FCC50-F0F7-4907-928C-48AE9702A437}"/>
                  </a:ext>
                </a:extLst>
              </p:cNvPr>
              <p:cNvSpPr txBox="1"/>
              <p:nvPr/>
            </p:nvSpPr>
            <p:spPr>
              <a:xfrm>
                <a:off x="7836059" y="2870977"/>
                <a:ext cx="3037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B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28FC4929-2B0A-48BF-8699-B5AB12C2AA50}"/>
                  </a:ext>
                </a:extLst>
              </p:cNvPr>
              <p:cNvSpPr txBox="1"/>
              <p:nvPr/>
            </p:nvSpPr>
            <p:spPr>
              <a:xfrm>
                <a:off x="7814394" y="3271463"/>
                <a:ext cx="7710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C</a:t>
                </a:r>
              </a:p>
            </p:txBody>
          </p: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387F44FD-A232-4D4D-BAC0-C41B8F4BB17D}"/>
                  </a:ext>
                </a:extLst>
              </p:cNvPr>
              <p:cNvSpPr txBox="1"/>
              <p:nvPr/>
            </p:nvSpPr>
            <p:spPr>
              <a:xfrm>
                <a:off x="4786744" y="2518190"/>
                <a:ext cx="8095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DFF</a:t>
                </a:r>
              </a:p>
            </p:txBody>
          </p:sp>
        </p:grp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46730A1-5DFB-4CD8-944D-1A097AAAA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9348" y="6253669"/>
              <a:ext cx="2505075" cy="323850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035BE707-23D7-4746-8E96-B87052F679FC}"/>
                </a:ext>
              </a:extLst>
            </p:cNvPr>
            <p:cNvSpPr/>
            <p:nvPr/>
          </p:nvSpPr>
          <p:spPr>
            <a:xfrm>
              <a:off x="2203030" y="4488263"/>
              <a:ext cx="877712" cy="4223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1" name="Conector de Seta Reta 20">
              <a:extLst>
                <a:ext uri="{FF2B5EF4-FFF2-40B4-BE49-F238E27FC236}">
                  <a16:creationId xmlns:a16="http://schemas.microsoft.com/office/drawing/2014/main" id="{9AA6DC36-E223-492C-8B8A-FD96DA8A9BAF}"/>
                </a:ext>
              </a:extLst>
            </p:cNvPr>
            <p:cNvCxnSpPr>
              <a:stCxn id="9" idx="4"/>
            </p:cNvCxnSpPr>
            <p:nvPr/>
          </p:nvCxnSpPr>
          <p:spPr>
            <a:xfrm flipH="1">
              <a:off x="1931831" y="4910569"/>
              <a:ext cx="710055" cy="13261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080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1223144" y="92058"/>
            <a:ext cx="9716190" cy="10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/>
              <a:t>IMPLEMENTAÇÃO DO CIRCUITO :</a:t>
            </a:r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4AB690-16F0-415A-941F-9E33FC31681E}"/>
              </a:ext>
            </a:extLst>
          </p:cNvPr>
          <p:cNvSpPr txBox="1"/>
          <p:nvPr/>
        </p:nvSpPr>
        <p:spPr>
          <a:xfrm>
            <a:off x="1223144" y="1127144"/>
            <a:ext cx="936850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6ª. Parte:  </a:t>
            </a:r>
            <a:r>
              <a:rPr lang="pt-BR" dirty="0"/>
              <a:t>No laboratório</a:t>
            </a:r>
          </a:p>
          <a:p>
            <a:endParaRPr lang="pt-BR" dirty="0"/>
          </a:p>
          <a:p>
            <a:r>
              <a:rPr lang="pt-BR" sz="1600" dirty="0"/>
              <a:t>Copiar o projeto DIVISOR, que transforma a frequência de 50MHz da placa mercúrio e modifica-lo para a frequência desejada, juntá-lo ao projeto </a:t>
            </a:r>
            <a:r>
              <a:rPr lang="pt-BR" sz="1600" dirty="0" err="1"/>
              <a:t>Figura_matriz</a:t>
            </a:r>
            <a:r>
              <a:rPr lang="pt-BR" sz="1600" dirty="0"/>
              <a:t>,  colocar pinagem, recompilar e sintetizar no circuito.</a:t>
            </a:r>
          </a:p>
          <a:p>
            <a:r>
              <a:rPr lang="pt-BR" sz="1600" dirty="0"/>
              <a:t>A frequência deve ser tal que possibilite a visualização de uma figura estável na matriz de LEDs. É utilizada sempre uma frequência mais baixa possível que possibilite </a:t>
            </a:r>
            <a:r>
              <a:rPr lang="pt-BR" sz="1600" dirty="0" err="1"/>
              <a:t>esa</a:t>
            </a:r>
            <a:r>
              <a:rPr lang="pt-BR" sz="1600" dirty="0"/>
              <a:t> visualização. Leve e, consideração a resposta da pergunta 1.4 da prática anterior(</a:t>
            </a:r>
            <a:r>
              <a:rPr lang="pt-BR" sz="1600" dirty="0" err="1"/>
              <a:t>matriz_display</a:t>
            </a:r>
            <a:r>
              <a:rPr lang="pt-BR" sz="1600" dirty="0"/>
              <a:t>):</a:t>
            </a:r>
          </a:p>
          <a:p>
            <a:endParaRPr lang="pt-BR" sz="1600" dirty="0"/>
          </a:p>
          <a:p>
            <a:r>
              <a:rPr lang="pt-BR" dirty="0"/>
              <a:t>1.4 Responda: Qual a frequência que deve ser dividido o </a:t>
            </a:r>
            <a:r>
              <a:rPr lang="pt-BR" dirty="0" err="1"/>
              <a:t>clock</a:t>
            </a:r>
            <a:r>
              <a:rPr lang="pt-BR" dirty="0"/>
              <a:t> de 50MHz para seja visualizado como se toda a matriz de LEDs estivesse acesa, sabendo-se que o olho humano não identifica frequências acima de 24Hz?  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67358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A6A6A6"/>
            </a:gs>
          </a:gsLst>
          <a:lin ang="5040000" scaled="0"/>
        </a:gra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"/>
          <p:cNvSpPr txBox="1">
            <a:spLocks noGrp="1"/>
          </p:cNvSpPr>
          <p:nvPr>
            <p:ph type="ctrTitle"/>
          </p:nvPr>
        </p:nvSpPr>
        <p:spPr>
          <a:xfrm>
            <a:off x="2214050" y="1216500"/>
            <a:ext cx="9485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br>
              <a:rPr lang="pt-BR" sz="4400"/>
            </a:br>
            <a:r>
              <a:rPr lang="pt-BR" sz="4400"/>
              <a:t>LABORATÓRIO DE SISTEMAS DIGITAIS</a:t>
            </a:r>
            <a:br>
              <a:rPr lang="pt-BR" sz="4400"/>
            </a:br>
            <a:endParaRPr sz="4400"/>
          </a:p>
        </p:txBody>
      </p:sp>
      <p:sp>
        <p:nvSpPr>
          <p:cNvPr id="248" name="Google Shape;248;p2"/>
          <p:cNvSpPr txBox="1">
            <a:spLocks noGrp="1"/>
          </p:cNvSpPr>
          <p:nvPr>
            <p:ph type="subTitle" idx="1"/>
          </p:nvPr>
        </p:nvSpPr>
        <p:spPr>
          <a:xfrm>
            <a:off x="1717289" y="3060675"/>
            <a:ext cx="1027837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</a:pP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tilização de </a:t>
            </a: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ispositivos</a:t>
            </a: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 L</a:t>
            </a: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ógicos</a:t>
            </a: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 P</a:t>
            </a: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rogramáveis</a:t>
            </a: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(FPGA) </a:t>
            </a:r>
            <a:endParaRPr dirty="0"/>
          </a:p>
          <a:p>
            <a:pPr marL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</a:pP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 Geração de figuras em matriz de LEDs</a:t>
            </a:r>
            <a:endParaRPr sz="2960" dirty="0"/>
          </a:p>
        </p:txBody>
      </p:sp>
      <p:sp>
        <p:nvSpPr>
          <p:cNvPr id="249" name="Google Shape;249;p2"/>
          <p:cNvSpPr txBox="1"/>
          <p:nvPr/>
        </p:nvSpPr>
        <p:spPr>
          <a:xfrm>
            <a:off x="2983723" y="4588862"/>
            <a:ext cx="582402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Profa. Luiza Maria Romeiro Codá</a:t>
            </a:r>
            <a:endParaRPr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50" name="Google Shape;250;p2" descr="Tex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6031" y="236928"/>
            <a:ext cx="1981200" cy="36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"/>
          <p:cNvGrpSpPr/>
          <p:nvPr/>
        </p:nvGrpSpPr>
        <p:grpSpPr>
          <a:xfrm>
            <a:off x="2214047" y="43254"/>
            <a:ext cx="3995738" cy="952500"/>
            <a:chOff x="1058" y="419"/>
            <a:chExt cx="6292" cy="1501"/>
          </a:xfrm>
        </p:grpSpPr>
        <p:pic>
          <p:nvPicPr>
            <p:cNvPr id="252" name="Google Shape;252;p2" descr="logo_horizonta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8" y="419"/>
              <a:ext cx="3118" cy="1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"/>
            <p:cNvSpPr txBox="1"/>
            <p:nvPr/>
          </p:nvSpPr>
          <p:spPr>
            <a:xfrm>
              <a:off x="2069" y="1304"/>
              <a:ext cx="5281" cy="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900"/>
                <a:buFont typeface="Calibri"/>
                <a:buNone/>
              </a:pPr>
              <a:r>
                <a:rPr lang="pt-BR" sz="900" b="0" i="1" u="none" strike="noStrike" cap="none">
                  <a:solidFill>
                    <a:srgbClr val="808080"/>
                  </a:solidFill>
                  <a:latin typeface="Calibri"/>
                  <a:ea typeface="Calibri"/>
                  <a:cs typeface="Calibri"/>
                  <a:sym typeface="Calibri"/>
                </a:rPr>
                <a:t>Escola de Engenharia de São Carlos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808080"/>
                </a:buClr>
                <a:buSzPts val="900"/>
                <a:buFont typeface="Calibri"/>
                <a:buNone/>
              </a:pPr>
              <a:r>
                <a:rPr lang="pt-BR" sz="900" b="0" i="1" u="none" strike="noStrike" cap="none">
                  <a:solidFill>
                    <a:srgbClr val="808080"/>
                  </a:solidFill>
                  <a:latin typeface="Calibri"/>
                  <a:ea typeface="Calibri"/>
                  <a:cs typeface="Calibri"/>
                  <a:sym typeface="Calibri"/>
                </a:rPr>
                <a:t>Departamento de Engenharia Elétrica e de Computação 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Google Shape;25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7698" y="23410"/>
            <a:ext cx="97155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"/>
          <p:cNvSpPr txBox="1">
            <a:spLocks noGrp="1"/>
          </p:cNvSpPr>
          <p:nvPr>
            <p:ph type="title"/>
          </p:nvPr>
        </p:nvSpPr>
        <p:spPr>
          <a:xfrm>
            <a:off x="1141413" y="393435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/>
              <a:t>OBJETIVO:</a:t>
            </a:r>
            <a:br>
              <a:rPr lang="pt-BR"/>
            </a:br>
            <a:endParaRPr/>
          </a:p>
        </p:txBody>
      </p:sp>
      <p:sp>
        <p:nvSpPr>
          <p:cNvPr id="260" name="Google Shape;260;p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261" name="Google Shape;261;p3"/>
          <p:cNvSpPr txBox="1">
            <a:spLocks noGrp="1"/>
          </p:cNvSpPr>
          <p:nvPr>
            <p:ph type="body" idx="1"/>
          </p:nvPr>
        </p:nvSpPr>
        <p:spPr>
          <a:xfrm>
            <a:off x="629783" y="1600806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>
              <a:solidFill>
                <a:srgbClr val="FF0000"/>
              </a:solidFill>
            </a:endParaRPr>
          </a:p>
          <a:p>
            <a:pPr marL="22860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/>
          </a:p>
        </p:txBody>
      </p:sp>
      <p:sp>
        <p:nvSpPr>
          <p:cNvPr id="262" name="Google Shape;262;p3"/>
          <p:cNvSpPr txBox="1"/>
          <p:nvPr/>
        </p:nvSpPr>
        <p:spPr>
          <a:xfrm>
            <a:off x="755866" y="1513248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7E"/>
              </a:buClr>
              <a:buSzPts val="3000"/>
              <a:buFont typeface="Arial"/>
              <a:buChar char="•"/>
            </a:pPr>
            <a:r>
              <a:rPr lang="pt-BR" sz="2400" dirty="0">
                <a:solidFill>
                  <a:srgbClr val="00487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Utilização de Dispositivo Lógico Programável (FPGA) na síntese de Circuito Digital;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87E"/>
              </a:buClr>
              <a:buSzPts val="3000"/>
              <a:buFont typeface="Arial"/>
              <a:buChar char="•"/>
            </a:pPr>
            <a:r>
              <a:rPr lang="pt-BR" sz="2400" dirty="0">
                <a:solidFill>
                  <a:srgbClr val="00487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Formação de imagem em matriz de LEDs </a:t>
            </a:r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87E"/>
              </a:buClr>
              <a:buSzPts val="3000"/>
              <a:buFont typeface="Arial"/>
              <a:buChar char="•"/>
            </a:pPr>
            <a:r>
              <a:rPr lang="pt-BR" sz="2400" dirty="0">
                <a:solidFill>
                  <a:srgbClr val="00487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Aplicação de memória ROM.</a:t>
            </a:r>
            <a:endParaRPr sz="2400" dirty="0">
              <a:solidFill>
                <a:srgbClr val="00487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28600" marR="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400" dirty="0">
              <a:solidFill>
                <a:srgbClr val="00487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Arial"/>
              <a:buNone/>
            </a:pPr>
            <a:r>
              <a:rPr lang="pt-BR" sz="2400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Atenção: Ler os </a:t>
            </a:r>
            <a:r>
              <a:rPr lang="pt-BR" sz="2400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seguites</a:t>
            </a:r>
            <a:r>
              <a:rPr lang="pt-BR" sz="2400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arquivos no link da disciplina no </a:t>
            </a:r>
            <a:r>
              <a:rPr lang="pt-BR" sz="2400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Stoa</a:t>
            </a:r>
            <a:r>
              <a:rPr lang="pt-BR" sz="2400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Moodle:</a:t>
            </a:r>
            <a:endParaRPr dirty="0"/>
          </a:p>
          <a:p>
            <a:pPr marL="16002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Char char="✔"/>
            </a:pP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	Dispositivos Lógicos Programáveis </a:t>
            </a:r>
            <a:endParaRPr dirty="0"/>
          </a:p>
          <a:p>
            <a:pPr marL="16002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Char char="✔"/>
            </a:pP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Guia esquemático do </a:t>
            </a:r>
            <a:r>
              <a:rPr lang="pt-BR" sz="1600" b="0" i="0" u="none" strike="noStrike" cap="none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quartus</a:t>
            </a: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II Altera</a:t>
            </a:r>
            <a:endParaRPr dirty="0"/>
          </a:p>
          <a:p>
            <a:pPr marL="16002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Char char="✔"/>
            </a:pP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Roteiro Prática nº2-matriza de LEDS UD</a:t>
            </a:r>
            <a:endParaRPr sz="1600" b="0" i="0" u="none" strike="noStrike" cap="none" dirty="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"/>
          <p:cNvSpPr txBox="1">
            <a:spLocks noGrp="1"/>
          </p:cNvSpPr>
          <p:nvPr>
            <p:ph type="title"/>
          </p:nvPr>
        </p:nvSpPr>
        <p:spPr>
          <a:xfrm>
            <a:off x="1307713" y="249219"/>
            <a:ext cx="9905998" cy="102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Twentieth Century"/>
              <a:buNone/>
            </a:pPr>
            <a:r>
              <a:rPr lang="pt-BR" sz="3240"/>
              <a:t>TRABALHO:</a:t>
            </a:r>
            <a:br>
              <a:rPr lang="pt-BR" sz="3240"/>
            </a:br>
            <a:endParaRPr sz="3240"/>
          </a:p>
        </p:txBody>
      </p:sp>
      <p:sp>
        <p:nvSpPr>
          <p:cNvPr id="268" name="Google Shape;268;p4"/>
          <p:cNvSpPr txBox="1"/>
          <p:nvPr/>
        </p:nvSpPr>
        <p:spPr>
          <a:xfrm>
            <a:off x="954853" y="785498"/>
            <a:ext cx="991579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/>
            <a:r>
              <a:rPr lang="pt-BR" sz="1600" dirty="0"/>
              <a:t>Utilizando o software QUARTUSII</a:t>
            </a:r>
            <a:r>
              <a:rPr lang="pt-BR" sz="1600" b="1" dirty="0"/>
              <a:t>, </a:t>
            </a:r>
            <a:r>
              <a:rPr lang="pt-BR" sz="1600" dirty="0"/>
              <a:t>crie um projeto (</a:t>
            </a:r>
            <a:r>
              <a:rPr lang="pt-BR" sz="1600" dirty="0" err="1"/>
              <a:t>figura_matriz</a:t>
            </a:r>
            <a:r>
              <a:rPr lang="pt-BR" sz="1600" dirty="0"/>
              <a:t>) para ser configurado no</a:t>
            </a:r>
            <a:r>
              <a:rPr lang="pt-BR" sz="1600" b="1" dirty="0"/>
              <a:t> </a:t>
            </a:r>
            <a:r>
              <a:rPr lang="pt-BR" sz="1600" dirty="0"/>
              <a:t>dispositivo HCPLD EP4CE30F23C7, família </a:t>
            </a:r>
            <a:r>
              <a:rPr lang="pt-BR" sz="1600" dirty="0" err="1"/>
              <a:t>Cyclone</a:t>
            </a:r>
            <a:r>
              <a:rPr lang="pt-BR" sz="1600" dirty="0"/>
              <a:t> IV-E da placa mercúrio IV da </a:t>
            </a:r>
            <a:r>
              <a:rPr lang="pt-BR" sz="1600" dirty="0" err="1"/>
              <a:t>Macnica</a:t>
            </a:r>
            <a:r>
              <a:rPr lang="pt-BR" sz="1600" dirty="0"/>
              <a:t>, de tal forma que o circuito projetado apresente na matriz de LEDs  5x8 uma Figura estável.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O arquivo com as informações da Figura deve ser armazenado em uma memória ROM interna ao FPGA.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 As linhas da matriz devem ser selecionadas a uma frequência tal que estabilize a forma da Figura. O conteúdo que será passado para as colunas é armazenado da memória ROM.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Cada linha acessada, deve ser enviada a informação das 5 colunas referente àquela linha.</a:t>
            </a:r>
          </a:p>
          <a:p>
            <a:endParaRPr sz="16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9" name="Google Shape;269;p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2" name="func figura matriz LED">
            <a:hlinkClick r:id="" action="ppaction://media"/>
            <a:extLst>
              <a:ext uri="{FF2B5EF4-FFF2-40B4-BE49-F238E27FC236}">
                <a16:creationId xmlns:a16="http://schemas.microsoft.com/office/drawing/2014/main" id="{B1B287CB-B3EB-49B6-8A88-C31EF8CA9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9362" y="3076006"/>
            <a:ext cx="5693127" cy="3781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A6AD16D-AA2C-4B1C-956E-98B659BE2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580" y="11014"/>
            <a:ext cx="9905998" cy="1478570"/>
          </a:xfrm>
        </p:spPr>
        <p:txBody>
          <a:bodyPr/>
          <a:lstStyle/>
          <a:p>
            <a:r>
              <a:rPr lang="pt-BR" dirty="0"/>
              <a:t>Funcionamento do projeto:</a:t>
            </a:r>
            <a:br>
              <a:rPr lang="pt-BR" dirty="0"/>
            </a:b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D4399F-CABB-4B48-9E52-3AC86931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239" y="2142066"/>
            <a:ext cx="2029395" cy="25738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6A991F-C080-407A-AA03-56CFFCD0D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140" y="1130725"/>
            <a:ext cx="2721684" cy="89368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C0A2D8E-7D65-4150-8B7C-B8223675D85E}"/>
              </a:ext>
            </a:extLst>
          </p:cNvPr>
          <p:cNvSpPr txBox="1"/>
          <p:nvPr/>
        </p:nvSpPr>
        <p:spPr>
          <a:xfrm>
            <a:off x="1258711" y="5000978"/>
            <a:ext cx="96745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cada pulso de </a:t>
            </a:r>
            <a:r>
              <a:rPr lang="pt-BR" dirty="0" err="1"/>
              <a:t>clock</a:t>
            </a:r>
            <a:r>
              <a:rPr lang="pt-BR" dirty="0"/>
              <a:t> é selecionada uma linha e uma posição da memória ROM com o conteúdo das colunas</a:t>
            </a:r>
          </a:p>
          <a:p>
            <a:endParaRPr lang="pt-BR" dirty="0"/>
          </a:p>
          <a:p>
            <a:r>
              <a:rPr lang="pt-BR" dirty="0" err="1"/>
              <a:t>Ex</a:t>
            </a:r>
            <a:r>
              <a:rPr lang="pt-BR" dirty="0"/>
              <a:t>: linha[0] = ‘0’e  colunas[0..4] = 1 1 1 1 1  ( as outras linhas fica em ‘1’)</a:t>
            </a:r>
          </a:p>
          <a:p>
            <a:endParaRPr lang="pt-BR" dirty="0"/>
          </a:p>
          <a:p>
            <a:r>
              <a:rPr lang="pt-BR" dirty="0"/>
              <a:t>      linha[4] = ‘0’e colunas{0..4] = 0 1 1 1 0  ( as outras linhas fica em ‘1’)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057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A6AD16D-AA2C-4B1C-956E-98B659BE2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580" y="11014"/>
            <a:ext cx="9905998" cy="1478570"/>
          </a:xfrm>
        </p:spPr>
        <p:txBody>
          <a:bodyPr/>
          <a:lstStyle/>
          <a:p>
            <a:r>
              <a:rPr lang="pt-BR" dirty="0"/>
              <a:t>Conteúdo da memória:</a:t>
            </a:r>
            <a:br>
              <a:rPr lang="pt-BR" dirty="0"/>
            </a:b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D4399F-CABB-4B48-9E52-3AC86931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015" y="2851932"/>
            <a:ext cx="2029395" cy="25738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6A991F-C080-407A-AA03-56CFFCD0D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507" y="1810845"/>
            <a:ext cx="2721684" cy="89368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C0A2D8E-7D65-4150-8B7C-B8223675D85E}"/>
              </a:ext>
            </a:extLst>
          </p:cNvPr>
          <p:cNvSpPr txBox="1"/>
          <p:nvPr/>
        </p:nvSpPr>
        <p:spPr>
          <a:xfrm>
            <a:off x="717809" y="628132"/>
            <a:ext cx="1066833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 cada pulso de </a:t>
            </a:r>
            <a:r>
              <a:rPr lang="pt-BR" sz="1600" dirty="0" err="1"/>
              <a:t>clock</a:t>
            </a:r>
            <a:r>
              <a:rPr lang="pt-BR" sz="1600" dirty="0"/>
              <a:t> é selecionada uma linha e uma posição da memória ROM com o conteúdo das colunas.</a:t>
            </a:r>
          </a:p>
          <a:p>
            <a:r>
              <a:rPr lang="pt-BR" sz="1600" dirty="0"/>
              <a:t>Portanto, para criar uma figura a memória  deve ter o tamanho </a:t>
            </a:r>
            <a:r>
              <a:rPr lang="pt-BR" sz="1600" dirty="0" err="1"/>
              <a:t>tamanho</a:t>
            </a:r>
            <a:r>
              <a:rPr lang="pt-BR" sz="1600" dirty="0"/>
              <a:t> de 5x8. </a:t>
            </a:r>
          </a:p>
          <a:p>
            <a:r>
              <a:rPr lang="pt-BR" sz="1600" dirty="0"/>
              <a:t>Criar um arquivo mensagem </a:t>
            </a:r>
            <a:r>
              <a:rPr lang="pt-BR" sz="1600" dirty="0" err="1"/>
              <a:t>mif</a:t>
            </a:r>
            <a:r>
              <a:rPr lang="pt-BR" sz="1600" dirty="0"/>
              <a:t> como está mostrando no roteiro da prática</a:t>
            </a:r>
          </a:p>
          <a:p>
            <a:r>
              <a:rPr lang="pt-BR" sz="1600" dirty="0"/>
              <a:t>Observação a frequência desse pulso de </a:t>
            </a:r>
            <a:r>
              <a:rPr lang="pt-BR" sz="1600" dirty="0" err="1"/>
              <a:t>clock</a:t>
            </a:r>
            <a:r>
              <a:rPr lang="pt-BR" sz="1600" dirty="0"/>
              <a:t> deve ser tal que possa ser visualizada uma figura estável na matriz de LEDs</a:t>
            </a:r>
          </a:p>
          <a:p>
            <a:endParaRPr lang="pt-BR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FF256117-D838-4EAC-AB7E-D9ECD0C2AAD0}"/>
              </a:ext>
            </a:extLst>
          </p:cNvPr>
          <p:cNvGraphicFramePr>
            <a:graphicFrameLocks noGrp="1"/>
          </p:cNvGraphicFramePr>
          <p:nvPr/>
        </p:nvGraphicFramePr>
        <p:xfrm>
          <a:off x="3465689" y="2615279"/>
          <a:ext cx="3007574" cy="30343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5754">
                  <a:extLst>
                    <a:ext uri="{9D8B030D-6E8A-4147-A177-3AD203B41FA5}">
                      <a16:colId xmlns:a16="http://schemas.microsoft.com/office/drawing/2014/main" val="3098866819"/>
                    </a:ext>
                  </a:extLst>
                </a:gridCol>
                <a:gridCol w="390364">
                  <a:extLst>
                    <a:ext uri="{9D8B030D-6E8A-4147-A177-3AD203B41FA5}">
                      <a16:colId xmlns:a16="http://schemas.microsoft.com/office/drawing/2014/main" val="414231990"/>
                    </a:ext>
                  </a:extLst>
                </a:gridCol>
                <a:gridCol w="390364">
                  <a:extLst>
                    <a:ext uri="{9D8B030D-6E8A-4147-A177-3AD203B41FA5}">
                      <a16:colId xmlns:a16="http://schemas.microsoft.com/office/drawing/2014/main" val="3272563835"/>
                    </a:ext>
                  </a:extLst>
                </a:gridCol>
                <a:gridCol w="390364">
                  <a:extLst>
                    <a:ext uri="{9D8B030D-6E8A-4147-A177-3AD203B41FA5}">
                      <a16:colId xmlns:a16="http://schemas.microsoft.com/office/drawing/2014/main" val="558159437"/>
                    </a:ext>
                  </a:extLst>
                </a:gridCol>
                <a:gridCol w="390364">
                  <a:extLst>
                    <a:ext uri="{9D8B030D-6E8A-4147-A177-3AD203B41FA5}">
                      <a16:colId xmlns:a16="http://schemas.microsoft.com/office/drawing/2014/main" val="3816697738"/>
                    </a:ext>
                  </a:extLst>
                </a:gridCol>
                <a:gridCol w="390364">
                  <a:extLst>
                    <a:ext uri="{9D8B030D-6E8A-4147-A177-3AD203B41FA5}">
                      <a16:colId xmlns:a16="http://schemas.microsoft.com/office/drawing/2014/main" val="1028023674"/>
                    </a:ext>
                  </a:extLst>
                </a:gridCol>
              </a:tblGrid>
              <a:tr h="391389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000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57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001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60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010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81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011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542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791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101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278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110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190689"/>
                  </a:ext>
                </a:extLst>
              </a:tr>
              <a:tr h="417912">
                <a:tc>
                  <a:txBody>
                    <a:bodyPr/>
                    <a:lstStyle/>
                    <a:p>
                      <a:pPr algn="r"/>
                      <a:r>
                        <a:rPr lang="pt-BR" b="1" dirty="0">
                          <a:solidFill>
                            <a:srgbClr val="0070C0"/>
                          </a:solidFill>
                        </a:rPr>
                        <a:t>111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50010"/>
                  </a:ext>
                </a:extLst>
              </a:tr>
            </a:tbl>
          </a:graphicData>
        </a:graphic>
      </p:graphicFrame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0BE142FA-31FD-4095-AC2E-A24C97FE3163}"/>
              </a:ext>
            </a:extLst>
          </p:cNvPr>
          <p:cNvSpPr/>
          <p:nvPr/>
        </p:nvSpPr>
        <p:spPr>
          <a:xfrm>
            <a:off x="4176889" y="2337342"/>
            <a:ext cx="225778" cy="245994"/>
          </a:xfrm>
          <a:prstGeom prst="down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A152C1B-0458-4E67-B3DD-B8E6830656A5}"/>
              </a:ext>
            </a:extLst>
          </p:cNvPr>
          <p:cNvSpPr txBox="1"/>
          <p:nvPr/>
        </p:nvSpPr>
        <p:spPr>
          <a:xfrm>
            <a:off x="3123741" y="1990726"/>
            <a:ext cx="3007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Endereços da memória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CF59501-C4AD-40D2-9A99-2A93F0255485}"/>
              </a:ext>
            </a:extLst>
          </p:cNvPr>
          <p:cNvSpPr/>
          <p:nvPr/>
        </p:nvSpPr>
        <p:spPr>
          <a:xfrm>
            <a:off x="6096000" y="2615279"/>
            <a:ext cx="377263" cy="3077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100897E-26B2-4A21-8655-E26A562D99E9}"/>
              </a:ext>
            </a:extLst>
          </p:cNvPr>
          <p:cNvSpPr txBox="1"/>
          <p:nvPr/>
        </p:nvSpPr>
        <p:spPr>
          <a:xfrm>
            <a:off x="6204884" y="1990726"/>
            <a:ext cx="222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92D050"/>
                </a:solidFill>
              </a:rPr>
              <a:t>Conteúdo da memória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D39A4989-7D62-4C48-BCAA-6F9722487632}"/>
              </a:ext>
            </a:extLst>
          </p:cNvPr>
          <p:cNvCxnSpPr/>
          <p:nvPr/>
        </p:nvCxnSpPr>
        <p:spPr>
          <a:xfrm flipH="1">
            <a:off x="6473263" y="2337342"/>
            <a:ext cx="424247" cy="361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B811FF6B-69B0-4670-BC40-396B99ED1FEC}"/>
              </a:ext>
            </a:extLst>
          </p:cNvPr>
          <p:cNvSpPr/>
          <p:nvPr/>
        </p:nvSpPr>
        <p:spPr>
          <a:xfrm>
            <a:off x="4627528" y="5271911"/>
            <a:ext cx="1750694" cy="3077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9" name="Seta: para Cima 18">
            <a:extLst>
              <a:ext uri="{FF2B5EF4-FFF2-40B4-BE49-F238E27FC236}">
                <a16:creationId xmlns:a16="http://schemas.microsoft.com/office/drawing/2014/main" id="{2CFEBC60-09CD-4042-BE55-57CDEA2878A3}"/>
              </a:ext>
            </a:extLst>
          </p:cNvPr>
          <p:cNvSpPr/>
          <p:nvPr/>
        </p:nvSpPr>
        <p:spPr>
          <a:xfrm>
            <a:off x="5363899" y="5681563"/>
            <a:ext cx="336990" cy="365125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E35FBE7-BFF2-47C0-9D8F-7C3362A3BD03}"/>
              </a:ext>
            </a:extLst>
          </p:cNvPr>
          <p:cNvSpPr txBox="1"/>
          <p:nvPr/>
        </p:nvSpPr>
        <p:spPr>
          <a:xfrm>
            <a:off x="4334933" y="6126453"/>
            <a:ext cx="273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Tamanho da palavra (5 bits)</a:t>
            </a:r>
          </a:p>
        </p:txBody>
      </p:sp>
    </p:spTree>
    <p:extLst>
      <p:ext uri="{BB962C8B-B14F-4D97-AF65-F5344CB8AC3E}">
        <p14:creationId xmlns:p14="http://schemas.microsoft.com/office/powerpoint/2010/main" val="400827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"/>
          <p:cNvSpPr txBox="1">
            <a:spLocks noGrp="1"/>
          </p:cNvSpPr>
          <p:nvPr>
            <p:ph type="title"/>
          </p:nvPr>
        </p:nvSpPr>
        <p:spPr>
          <a:xfrm>
            <a:off x="647010" y="-77143"/>
            <a:ext cx="9716190" cy="10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/>
              <a:t>IMPLEMENTAÇÃO DO CIRCUITO :</a:t>
            </a:r>
            <a:endParaRPr/>
          </a:p>
        </p:txBody>
      </p:sp>
      <p:sp>
        <p:nvSpPr>
          <p:cNvPr id="296" name="Google Shape;296;p6"/>
          <p:cNvSpPr txBox="1">
            <a:spLocks noGrp="1"/>
          </p:cNvSpPr>
          <p:nvPr>
            <p:ph type="sldNum" idx="12"/>
          </p:nvPr>
        </p:nvSpPr>
        <p:spPr>
          <a:xfrm>
            <a:off x="10276321" y="5047895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7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297" name="Google Shape;297;p6"/>
          <p:cNvSpPr txBox="1"/>
          <p:nvPr/>
        </p:nvSpPr>
        <p:spPr>
          <a:xfrm>
            <a:off x="1120845" y="552315"/>
            <a:ext cx="1015637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Criar um outro projeto com nome  </a:t>
            </a:r>
            <a:r>
              <a:rPr lang="pt-BR" sz="1800" b="1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matriz_figura</a:t>
            </a: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considerando que o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clock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tem uma frequência mínima que permita a visualização de uma figura estável (ver pergunta na aula anterior)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1ª. Parte: </a:t>
            </a:r>
            <a:endParaRPr sz="18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lvl="0"/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 circuito de controle das linhas  da matriz de LEDs 5x8 é parecido com o do projeto 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matriz_led_ud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</a:t>
            </a:r>
          </a:p>
          <a:p>
            <a:pPr lvl="0"/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Abrir o projeto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matriz_led_ud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 apenas para visualizar (NÃO COPIAR!!!),  e refaça a parte do projeto de controle da linha da matriz, com o contador apenas contando UP.</a:t>
            </a:r>
          </a:p>
          <a:p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Desta forma, a saída do decodificador 74138 coloca em nível  baixo a saída correspondente  ao valor da entrada que está ligada ao contador (conta 8), portanto,  coloca em nível  baixo  as saída s </a:t>
            </a:r>
            <a:r>
              <a:rPr lang="pt-BR" sz="1800" dirty="0">
                <a:latin typeface="Twentieth Century"/>
              </a:rPr>
              <a:t>LEDM_R[0] a saída LEDM_R[7] a cada pulso de 5Hz</a:t>
            </a: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3CFC304-FECD-414E-BDAB-1500E2F8BD62}"/>
              </a:ext>
            </a:extLst>
          </p:cNvPr>
          <p:cNvGrpSpPr/>
          <p:nvPr/>
        </p:nvGrpSpPr>
        <p:grpSpPr>
          <a:xfrm>
            <a:off x="2758124" y="3275910"/>
            <a:ext cx="6068993" cy="2528703"/>
            <a:chOff x="2758124" y="3275910"/>
            <a:chExt cx="6068993" cy="2528703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53F938F-8EBF-49FA-B9E5-4A16D2B0B853}"/>
                </a:ext>
              </a:extLst>
            </p:cNvPr>
            <p:cNvSpPr/>
            <p:nvPr/>
          </p:nvSpPr>
          <p:spPr>
            <a:xfrm>
              <a:off x="3503187" y="3275910"/>
              <a:ext cx="1320801" cy="16625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118FEB1-5271-4CF2-B8C4-253E50B83180}"/>
                </a:ext>
              </a:extLst>
            </p:cNvPr>
            <p:cNvCxnSpPr/>
            <p:nvPr/>
          </p:nvCxnSpPr>
          <p:spPr>
            <a:xfrm>
              <a:off x="2769413" y="3987110"/>
              <a:ext cx="7337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9E036288-E3F0-40D4-836F-FE2339B7B51C}"/>
                </a:ext>
              </a:extLst>
            </p:cNvPr>
            <p:cNvCxnSpPr/>
            <p:nvPr/>
          </p:nvCxnSpPr>
          <p:spPr>
            <a:xfrm>
              <a:off x="4823988" y="3637155"/>
              <a:ext cx="9369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08F98BFE-1D59-42D4-B519-4A918DAA9C0A}"/>
                </a:ext>
              </a:extLst>
            </p:cNvPr>
            <p:cNvCxnSpPr/>
            <p:nvPr/>
          </p:nvCxnSpPr>
          <p:spPr>
            <a:xfrm>
              <a:off x="4823988" y="4094355"/>
              <a:ext cx="9369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32652ED3-E656-4331-A12F-420A9553C8BD}"/>
                </a:ext>
              </a:extLst>
            </p:cNvPr>
            <p:cNvCxnSpPr/>
            <p:nvPr/>
          </p:nvCxnSpPr>
          <p:spPr>
            <a:xfrm>
              <a:off x="4823988" y="4523333"/>
              <a:ext cx="9369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5EE1860C-6B9D-4A0A-895B-C97E0A440E82}"/>
                </a:ext>
              </a:extLst>
            </p:cNvPr>
            <p:cNvSpPr txBox="1"/>
            <p:nvPr/>
          </p:nvSpPr>
          <p:spPr>
            <a:xfrm>
              <a:off x="3683810" y="3881125"/>
              <a:ext cx="14111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conta8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040AC70-09CE-4EFE-B4FF-9863E3C86D1B}"/>
                </a:ext>
              </a:extLst>
            </p:cNvPr>
            <p:cNvSpPr txBox="1"/>
            <p:nvPr/>
          </p:nvSpPr>
          <p:spPr>
            <a:xfrm>
              <a:off x="2758124" y="3706927"/>
              <a:ext cx="936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err="1"/>
                <a:t>Freq</a:t>
              </a:r>
              <a:endParaRPr lang="pt-BR" dirty="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C748A6A-2532-486A-9EEC-BF7FDEE51CEE}"/>
                </a:ext>
              </a:extLst>
            </p:cNvPr>
            <p:cNvSpPr txBox="1"/>
            <p:nvPr/>
          </p:nvSpPr>
          <p:spPr>
            <a:xfrm>
              <a:off x="5032831" y="3353782"/>
              <a:ext cx="141111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S[0]</a:t>
              </a:r>
            </a:p>
            <a:p>
              <a:endParaRPr lang="pt-BR" dirty="0"/>
            </a:p>
            <a:p>
              <a:r>
                <a:rPr lang="pt-BR" dirty="0"/>
                <a:t>S[1]</a:t>
              </a:r>
            </a:p>
            <a:p>
              <a:endParaRPr lang="pt-BR" dirty="0"/>
            </a:p>
            <a:p>
              <a:r>
                <a:rPr lang="pt-BR" dirty="0"/>
                <a:t>S[2]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A24A2874-D867-49E4-82EB-0A7EC435BED7}"/>
                </a:ext>
              </a:extLst>
            </p:cNvPr>
            <p:cNvSpPr/>
            <p:nvPr/>
          </p:nvSpPr>
          <p:spPr>
            <a:xfrm>
              <a:off x="5776793" y="3404098"/>
              <a:ext cx="1255280" cy="24005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AB03F425-01CE-497A-942C-BA5526F5C903}"/>
                </a:ext>
              </a:extLst>
            </p:cNvPr>
            <p:cNvCxnSpPr/>
            <p:nvPr/>
          </p:nvCxnSpPr>
          <p:spPr>
            <a:xfrm>
              <a:off x="5320699" y="5070845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5B9594FF-2F80-4437-8423-6B935CF333EC}"/>
                </a:ext>
              </a:extLst>
            </p:cNvPr>
            <p:cNvCxnSpPr/>
            <p:nvPr/>
          </p:nvCxnSpPr>
          <p:spPr>
            <a:xfrm>
              <a:off x="5320699" y="5257111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658ADA91-89EA-40C9-9896-74D43FF0A40A}"/>
                </a:ext>
              </a:extLst>
            </p:cNvPr>
            <p:cNvCxnSpPr/>
            <p:nvPr/>
          </p:nvCxnSpPr>
          <p:spPr>
            <a:xfrm>
              <a:off x="5320699" y="5443379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have Esquerda 15">
              <a:extLst>
                <a:ext uri="{FF2B5EF4-FFF2-40B4-BE49-F238E27FC236}">
                  <a16:creationId xmlns:a16="http://schemas.microsoft.com/office/drawing/2014/main" id="{3CEDC224-8EFE-4970-B49F-C7D263317E3E}"/>
                </a:ext>
              </a:extLst>
            </p:cNvPr>
            <p:cNvSpPr/>
            <p:nvPr/>
          </p:nvSpPr>
          <p:spPr>
            <a:xfrm>
              <a:off x="5030563" y="5053911"/>
              <a:ext cx="158046" cy="42897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B350B47B-EF6D-41FD-98F2-7669C01E4906}"/>
                </a:ext>
              </a:extLst>
            </p:cNvPr>
            <p:cNvSpPr txBox="1"/>
            <p:nvPr/>
          </p:nvSpPr>
          <p:spPr>
            <a:xfrm>
              <a:off x="4162481" y="5151463"/>
              <a:ext cx="1399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tx1"/>
                  </a:solidFill>
                </a:rPr>
                <a:t>controles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2E80828C-F7ED-45E9-B648-ECC7381916CC}"/>
                </a:ext>
              </a:extLst>
            </p:cNvPr>
            <p:cNvCxnSpPr/>
            <p:nvPr/>
          </p:nvCxnSpPr>
          <p:spPr>
            <a:xfrm>
              <a:off x="7032073" y="3851646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08D4D0EA-31A4-4D9B-9366-5D710DDEC5B9}"/>
                </a:ext>
              </a:extLst>
            </p:cNvPr>
            <p:cNvCxnSpPr/>
            <p:nvPr/>
          </p:nvCxnSpPr>
          <p:spPr>
            <a:xfrm>
              <a:off x="7026426" y="4107186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1492982C-59A4-4225-BC96-4BB0751A01DF}"/>
                </a:ext>
              </a:extLst>
            </p:cNvPr>
            <p:cNvCxnSpPr/>
            <p:nvPr/>
          </p:nvCxnSpPr>
          <p:spPr>
            <a:xfrm>
              <a:off x="7032072" y="4366833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DB546A6D-4967-400E-B0BF-BCAFEB4D3E70}"/>
                </a:ext>
              </a:extLst>
            </p:cNvPr>
            <p:cNvCxnSpPr/>
            <p:nvPr/>
          </p:nvCxnSpPr>
          <p:spPr>
            <a:xfrm>
              <a:off x="7026427" y="4613649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7279D48A-0B96-4B41-9C1B-20B475E95906}"/>
                </a:ext>
              </a:extLst>
            </p:cNvPr>
            <p:cNvCxnSpPr/>
            <p:nvPr/>
          </p:nvCxnSpPr>
          <p:spPr>
            <a:xfrm>
              <a:off x="7026426" y="4905859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123CA746-BE4A-4341-9F40-43733E0E2DAA}"/>
                </a:ext>
              </a:extLst>
            </p:cNvPr>
            <p:cNvCxnSpPr/>
            <p:nvPr/>
          </p:nvCxnSpPr>
          <p:spPr>
            <a:xfrm>
              <a:off x="7026426" y="5141720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14346599-B0DF-4168-8129-01AFEF9C4436}"/>
                </a:ext>
              </a:extLst>
            </p:cNvPr>
            <p:cNvCxnSpPr/>
            <p:nvPr/>
          </p:nvCxnSpPr>
          <p:spPr>
            <a:xfrm>
              <a:off x="7026426" y="5370002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8D6E676C-99C6-4CD0-9BB8-1621EC46F585}"/>
                </a:ext>
              </a:extLst>
            </p:cNvPr>
            <p:cNvSpPr txBox="1"/>
            <p:nvPr/>
          </p:nvSpPr>
          <p:spPr>
            <a:xfrm>
              <a:off x="7444117" y="3682312"/>
              <a:ext cx="13830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/>
                <a:t>LEDM_R[0]</a:t>
              </a:r>
            </a:p>
            <a:p>
              <a:endParaRPr lang="pt-BR" sz="900" dirty="0"/>
            </a:p>
            <a:p>
              <a:r>
                <a:rPr lang="pt-BR" sz="900" dirty="0"/>
                <a:t>LEDM_R[1]</a:t>
              </a:r>
            </a:p>
            <a:p>
              <a:endParaRPr lang="pt-BR" sz="900" dirty="0"/>
            </a:p>
            <a:p>
              <a:r>
                <a:rPr lang="pt-BR" sz="900" dirty="0"/>
                <a:t>LEDM_R[2]</a:t>
              </a:r>
            </a:p>
            <a:p>
              <a:endParaRPr lang="pt-BR" sz="900" dirty="0"/>
            </a:p>
            <a:p>
              <a:r>
                <a:rPr lang="pt-BR" sz="900" dirty="0"/>
                <a:t>LEDM_R[3]</a:t>
              </a:r>
            </a:p>
            <a:p>
              <a:endParaRPr lang="pt-BR" sz="900" dirty="0"/>
            </a:p>
            <a:p>
              <a:r>
                <a:rPr lang="pt-BR" sz="900" dirty="0"/>
                <a:t>LEDM_R[4]</a:t>
              </a:r>
            </a:p>
            <a:p>
              <a:endParaRPr lang="pt-BR" sz="900" dirty="0"/>
            </a:p>
            <a:p>
              <a:r>
                <a:rPr lang="pt-BR" sz="900" dirty="0"/>
                <a:t>LEDM_R[6]</a:t>
              </a:r>
            </a:p>
            <a:p>
              <a:endParaRPr lang="pt-BR" sz="900" dirty="0"/>
            </a:p>
            <a:p>
              <a:r>
                <a:rPr lang="pt-BR" sz="900" dirty="0"/>
                <a:t>LEDM_R[7]</a:t>
              </a:r>
            </a:p>
            <a:p>
              <a:endParaRPr lang="pt-BR" sz="900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965F800-6F7D-4D3B-8EA6-8B3813A1CE3C}"/>
                </a:ext>
              </a:extLst>
            </p:cNvPr>
            <p:cNvSpPr txBox="1"/>
            <p:nvPr/>
          </p:nvSpPr>
          <p:spPr>
            <a:xfrm>
              <a:off x="6060122" y="4362726"/>
              <a:ext cx="1065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74138</a:t>
              </a:r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47AF1A9E-2DD0-4048-B545-CA7CBB1EC7AA}"/>
                </a:ext>
              </a:extLst>
            </p:cNvPr>
            <p:cNvCxnSpPr/>
            <p:nvPr/>
          </p:nvCxnSpPr>
          <p:spPr>
            <a:xfrm>
              <a:off x="4823988" y="4777331"/>
              <a:ext cx="485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9" name="CaixaDeTexto 288">
              <a:extLst>
                <a:ext uri="{FF2B5EF4-FFF2-40B4-BE49-F238E27FC236}">
                  <a16:creationId xmlns:a16="http://schemas.microsoft.com/office/drawing/2014/main" id="{01719566-668F-47EC-9466-D87CAAF0B4A8}"/>
                </a:ext>
              </a:extLst>
            </p:cNvPr>
            <p:cNvSpPr txBox="1"/>
            <p:nvPr/>
          </p:nvSpPr>
          <p:spPr>
            <a:xfrm>
              <a:off x="4831957" y="4523333"/>
              <a:ext cx="929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err="1"/>
                <a:t>Cout</a:t>
              </a:r>
              <a:endParaRPr lang="pt-BR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"/>
          <p:cNvSpPr txBox="1">
            <a:spLocks noGrp="1"/>
          </p:cNvSpPr>
          <p:nvPr>
            <p:ph type="title"/>
          </p:nvPr>
        </p:nvSpPr>
        <p:spPr>
          <a:xfrm>
            <a:off x="647010" y="-77143"/>
            <a:ext cx="9716190" cy="10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/>
              <a:t>IMPLEMENTAÇÃO DO CIRCUITO :</a:t>
            </a:r>
            <a:endParaRPr/>
          </a:p>
        </p:txBody>
      </p:sp>
      <p:sp>
        <p:nvSpPr>
          <p:cNvPr id="296" name="Google Shape;296;p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297" name="Google Shape;297;p6"/>
          <p:cNvSpPr txBox="1"/>
          <p:nvPr/>
        </p:nvSpPr>
        <p:spPr>
          <a:xfrm>
            <a:off x="594822" y="84972"/>
            <a:ext cx="10551568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2ª. Parte: </a:t>
            </a:r>
            <a:endParaRPr sz="18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 circuito de controle das colunas da matriz de LEDs 5x8 , como mostrado no slide 5, deve ser sincronizado com o circuito que seleciona as linhas,  ou seja, quando a linha [0] for selecionada deve ser acessado o conteúdo da memória correspondente ao que será enviado para as colunas de 0 a 5. Para criar o componente memória ROM usar o  projeto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lpm_rom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 seguir os passos do roteiro da prática. Criar um arquivo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mensagem.mif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que será o conteúdo da memória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0E54D8A-337E-4C8E-A685-ED39E81BAF20}"/>
              </a:ext>
            </a:extLst>
          </p:cNvPr>
          <p:cNvGrpSpPr/>
          <p:nvPr/>
        </p:nvGrpSpPr>
        <p:grpSpPr>
          <a:xfrm>
            <a:off x="2690002" y="2233850"/>
            <a:ext cx="6308332" cy="4539572"/>
            <a:chOff x="2690002" y="2233850"/>
            <a:chExt cx="6308332" cy="4539572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54BF91F-99C3-41E3-94F4-7D0D788E6AEA}"/>
                </a:ext>
              </a:extLst>
            </p:cNvPr>
            <p:cNvSpPr/>
            <p:nvPr/>
          </p:nvSpPr>
          <p:spPr>
            <a:xfrm>
              <a:off x="3731429" y="5110869"/>
              <a:ext cx="1320801" cy="16625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  </a:t>
              </a:r>
            </a:p>
            <a:p>
              <a:pPr algn="ctr"/>
              <a:r>
                <a:rPr lang="pt-BR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endParaRPr lang="pt-BR" dirty="0">
                <a:solidFill>
                  <a:schemeClr val="tx1"/>
                </a:solidFill>
              </a:endParaRPr>
            </a:p>
            <a:p>
              <a:pPr algn="ctr"/>
              <a:endParaRPr lang="pt-BR" dirty="0">
                <a:solidFill>
                  <a:schemeClr val="tx1"/>
                </a:solidFill>
              </a:endParaRPr>
            </a:p>
            <a:p>
              <a:pPr algn="ctr"/>
              <a:r>
                <a:rPr lang="pt-BR" dirty="0" err="1">
                  <a:solidFill>
                    <a:schemeClr val="tx1"/>
                  </a:solidFill>
                </a:rPr>
                <a:t>Lpm_ROM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0B86FF53-72F5-4DFD-A9C8-C26B32A07BAF}"/>
                </a:ext>
              </a:extLst>
            </p:cNvPr>
            <p:cNvCxnSpPr>
              <a:cxnSpLocks/>
            </p:cNvCxnSpPr>
            <p:nvPr/>
          </p:nvCxnSpPr>
          <p:spPr>
            <a:xfrm>
              <a:off x="2876183" y="6070405"/>
              <a:ext cx="85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55B0F89B-5A32-488E-A7DE-2D4A7C0005EA}"/>
                </a:ext>
              </a:extLst>
            </p:cNvPr>
            <p:cNvGrpSpPr/>
            <p:nvPr/>
          </p:nvGrpSpPr>
          <p:grpSpPr>
            <a:xfrm>
              <a:off x="2690002" y="2233850"/>
              <a:ext cx="6308332" cy="2528703"/>
              <a:chOff x="2547360" y="3294960"/>
              <a:chExt cx="6308332" cy="2528703"/>
            </a:xfrm>
          </p:grpSpPr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2901BEDA-00AE-4CD0-861B-F805D06D6240}"/>
                  </a:ext>
                </a:extLst>
              </p:cNvPr>
              <p:cNvSpPr/>
              <p:nvPr/>
            </p:nvSpPr>
            <p:spPr>
              <a:xfrm>
                <a:off x="3531762" y="3294960"/>
                <a:ext cx="1320801" cy="1662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2" name="Conector reto 41">
                <a:extLst>
                  <a:ext uri="{FF2B5EF4-FFF2-40B4-BE49-F238E27FC236}">
                    <a16:creationId xmlns:a16="http://schemas.microsoft.com/office/drawing/2014/main" id="{C6F6163A-CF1F-4F58-8A7F-68804B6C6414}"/>
                  </a:ext>
                </a:extLst>
              </p:cNvPr>
              <p:cNvCxnSpPr/>
              <p:nvPr/>
            </p:nvCxnSpPr>
            <p:spPr>
              <a:xfrm>
                <a:off x="2797988" y="4006160"/>
                <a:ext cx="73377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>
                <a:extLst>
                  <a:ext uri="{FF2B5EF4-FFF2-40B4-BE49-F238E27FC236}">
                    <a16:creationId xmlns:a16="http://schemas.microsoft.com/office/drawing/2014/main" id="{D3DE9E4C-4494-48DC-8684-ADCA416D67F3}"/>
                  </a:ext>
                </a:extLst>
              </p:cNvPr>
              <p:cNvCxnSpPr/>
              <p:nvPr/>
            </p:nvCxnSpPr>
            <p:spPr>
              <a:xfrm>
                <a:off x="4852563" y="3656205"/>
                <a:ext cx="9369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>
                <a:extLst>
                  <a:ext uri="{FF2B5EF4-FFF2-40B4-BE49-F238E27FC236}">
                    <a16:creationId xmlns:a16="http://schemas.microsoft.com/office/drawing/2014/main" id="{A6C2F20E-B612-4B7F-8FEB-1159FEBAEC6D}"/>
                  </a:ext>
                </a:extLst>
              </p:cNvPr>
              <p:cNvCxnSpPr/>
              <p:nvPr/>
            </p:nvCxnSpPr>
            <p:spPr>
              <a:xfrm>
                <a:off x="4852563" y="4113405"/>
                <a:ext cx="9369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>
                <a:extLst>
                  <a:ext uri="{FF2B5EF4-FFF2-40B4-BE49-F238E27FC236}">
                    <a16:creationId xmlns:a16="http://schemas.microsoft.com/office/drawing/2014/main" id="{B6FD1D39-23D3-428C-82AD-707DA12977A6}"/>
                  </a:ext>
                </a:extLst>
              </p:cNvPr>
              <p:cNvCxnSpPr/>
              <p:nvPr/>
            </p:nvCxnSpPr>
            <p:spPr>
              <a:xfrm>
                <a:off x="4852563" y="4542383"/>
                <a:ext cx="93697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F44BA18D-919F-4139-91F0-90C29491C29E}"/>
                  </a:ext>
                </a:extLst>
              </p:cNvPr>
              <p:cNvSpPr txBox="1"/>
              <p:nvPr/>
            </p:nvSpPr>
            <p:spPr>
              <a:xfrm>
                <a:off x="3712385" y="3900175"/>
                <a:ext cx="1411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conta8</a:t>
                </a:r>
              </a:p>
            </p:txBody>
          </p: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786ACF7D-F77D-4A68-A0A5-81321DC2B03A}"/>
                  </a:ext>
                </a:extLst>
              </p:cNvPr>
              <p:cNvSpPr txBox="1"/>
              <p:nvPr/>
            </p:nvSpPr>
            <p:spPr>
              <a:xfrm>
                <a:off x="2547360" y="3716350"/>
                <a:ext cx="9369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err="1"/>
                  <a:t>freq</a:t>
                </a:r>
                <a:endParaRPr lang="pt-BR" dirty="0"/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FC582887-611A-4DE9-901C-632DED8989A0}"/>
                  </a:ext>
                </a:extLst>
              </p:cNvPr>
              <p:cNvSpPr txBox="1"/>
              <p:nvPr/>
            </p:nvSpPr>
            <p:spPr>
              <a:xfrm>
                <a:off x="5061406" y="3372832"/>
                <a:ext cx="1411113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S[0]</a:t>
                </a:r>
              </a:p>
              <a:p>
                <a:endParaRPr lang="pt-BR" dirty="0"/>
              </a:p>
              <a:p>
                <a:r>
                  <a:rPr lang="pt-BR" dirty="0"/>
                  <a:t>S[1]</a:t>
                </a:r>
              </a:p>
              <a:p>
                <a:endParaRPr lang="pt-BR" dirty="0"/>
              </a:p>
              <a:p>
                <a:r>
                  <a:rPr lang="pt-BR" dirty="0"/>
                  <a:t>S[2]</a:t>
                </a:r>
              </a:p>
            </p:txBody>
          </p:sp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894C854E-728B-4B96-8EDF-3247EF78E3D1}"/>
                  </a:ext>
                </a:extLst>
              </p:cNvPr>
              <p:cNvSpPr/>
              <p:nvPr/>
            </p:nvSpPr>
            <p:spPr>
              <a:xfrm>
                <a:off x="5805368" y="3423148"/>
                <a:ext cx="1255280" cy="24005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0" name="Conector reto 49">
                <a:extLst>
                  <a:ext uri="{FF2B5EF4-FFF2-40B4-BE49-F238E27FC236}">
                    <a16:creationId xmlns:a16="http://schemas.microsoft.com/office/drawing/2014/main" id="{295E6631-FAEA-4B94-ABC8-4046AC91D81F}"/>
                  </a:ext>
                </a:extLst>
              </p:cNvPr>
              <p:cNvCxnSpPr/>
              <p:nvPr/>
            </p:nvCxnSpPr>
            <p:spPr>
              <a:xfrm>
                <a:off x="5349274" y="5089895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4080E4E3-5E8A-42BB-A661-4589557E17C4}"/>
                  </a:ext>
                </a:extLst>
              </p:cNvPr>
              <p:cNvCxnSpPr/>
              <p:nvPr/>
            </p:nvCxnSpPr>
            <p:spPr>
              <a:xfrm>
                <a:off x="5349274" y="5276161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>
                <a:extLst>
                  <a:ext uri="{FF2B5EF4-FFF2-40B4-BE49-F238E27FC236}">
                    <a16:creationId xmlns:a16="http://schemas.microsoft.com/office/drawing/2014/main" id="{EFB6DF9E-B6DD-4174-B0DE-371E47B2E753}"/>
                  </a:ext>
                </a:extLst>
              </p:cNvPr>
              <p:cNvCxnSpPr/>
              <p:nvPr/>
            </p:nvCxnSpPr>
            <p:spPr>
              <a:xfrm>
                <a:off x="5349274" y="5462429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have Esquerda 52">
                <a:extLst>
                  <a:ext uri="{FF2B5EF4-FFF2-40B4-BE49-F238E27FC236}">
                    <a16:creationId xmlns:a16="http://schemas.microsoft.com/office/drawing/2014/main" id="{95560B9E-C627-4B80-B644-5017910B788E}"/>
                  </a:ext>
                </a:extLst>
              </p:cNvPr>
              <p:cNvSpPr/>
              <p:nvPr/>
            </p:nvSpPr>
            <p:spPr>
              <a:xfrm>
                <a:off x="5059138" y="5072961"/>
                <a:ext cx="158046" cy="428977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A99211D3-B434-471D-BAFE-05F4CDBF4D74}"/>
                  </a:ext>
                </a:extLst>
              </p:cNvPr>
              <p:cNvSpPr txBox="1"/>
              <p:nvPr/>
            </p:nvSpPr>
            <p:spPr>
              <a:xfrm>
                <a:off x="4191056" y="5170513"/>
                <a:ext cx="13998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solidFill>
                      <a:schemeClr val="tx1"/>
                    </a:solidFill>
                  </a:rPr>
                  <a:t>controles</a:t>
                </a:r>
              </a:p>
            </p:txBody>
          </p:sp>
          <p:cxnSp>
            <p:nvCxnSpPr>
              <p:cNvPr id="55" name="Conector reto 54">
                <a:extLst>
                  <a:ext uri="{FF2B5EF4-FFF2-40B4-BE49-F238E27FC236}">
                    <a16:creationId xmlns:a16="http://schemas.microsoft.com/office/drawing/2014/main" id="{5F77710D-1EFA-4B33-853A-EF0FDF501BB7}"/>
                  </a:ext>
                </a:extLst>
              </p:cNvPr>
              <p:cNvCxnSpPr/>
              <p:nvPr/>
            </p:nvCxnSpPr>
            <p:spPr>
              <a:xfrm>
                <a:off x="7060648" y="3870696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>
                <a:extLst>
                  <a:ext uri="{FF2B5EF4-FFF2-40B4-BE49-F238E27FC236}">
                    <a16:creationId xmlns:a16="http://schemas.microsoft.com/office/drawing/2014/main" id="{E57626DC-F9D5-4034-897F-59BB12EE7B5B}"/>
                  </a:ext>
                </a:extLst>
              </p:cNvPr>
              <p:cNvCxnSpPr/>
              <p:nvPr/>
            </p:nvCxnSpPr>
            <p:spPr>
              <a:xfrm>
                <a:off x="7055001" y="4126236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id="{0F708E0C-2087-4D34-A4AA-0DE22B136D73}"/>
                  </a:ext>
                </a:extLst>
              </p:cNvPr>
              <p:cNvCxnSpPr/>
              <p:nvPr/>
            </p:nvCxnSpPr>
            <p:spPr>
              <a:xfrm>
                <a:off x="7060647" y="4385883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80F9961A-967F-4F0B-977D-74F43BD6604E}"/>
                  </a:ext>
                </a:extLst>
              </p:cNvPr>
              <p:cNvCxnSpPr/>
              <p:nvPr/>
            </p:nvCxnSpPr>
            <p:spPr>
              <a:xfrm>
                <a:off x="7055002" y="4632699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702F24F9-C7C4-4386-A51C-12E78727B45C}"/>
                  </a:ext>
                </a:extLst>
              </p:cNvPr>
              <p:cNvCxnSpPr/>
              <p:nvPr/>
            </p:nvCxnSpPr>
            <p:spPr>
              <a:xfrm>
                <a:off x="7055001" y="4924909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9C2DD141-A47F-4DD0-8865-4B43C912F35D}"/>
                  </a:ext>
                </a:extLst>
              </p:cNvPr>
              <p:cNvCxnSpPr/>
              <p:nvPr/>
            </p:nvCxnSpPr>
            <p:spPr>
              <a:xfrm>
                <a:off x="7055001" y="5160770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70C56EF1-2205-43BA-98F2-1861316B4EEF}"/>
                  </a:ext>
                </a:extLst>
              </p:cNvPr>
              <p:cNvCxnSpPr/>
              <p:nvPr/>
            </p:nvCxnSpPr>
            <p:spPr>
              <a:xfrm>
                <a:off x="7055001" y="5389052"/>
                <a:ext cx="4832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ixaDeTexto 61">
                <a:extLst>
                  <a:ext uri="{FF2B5EF4-FFF2-40B4-BE49-F238E27FC236}">
                    <a16:creationId xmlns:a16="http://schemas.microsoft.com/office/drawing/2014/main" id="{D67A2B19-30F0-4845-A17A-719FC1D87E56}"/>
                  </a:ext>
                </a:extLst>
              </p:cNvPr>
              <p:cNvSpPr txBox="1"/>
              <p:nvPr/>
            </p:nvSpPr>
            <p:spPr>
              <a:xfrm>
                <a:off x="7472692" y="3701362"/>
                <a:ext cx="138300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900" dirty="0"/>
                  <a:t>LEDM_R[0]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LEDM_R[1]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LEDM_R[2]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LEDM_R[3]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LEDM_R[4]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LEDM_R[6]</a:t>
                </a:r>
              </a:p>
              <a:p>
                <a:endParaRPr lang="pt-BR" sz="900" dirty="0"/>
              </a:p>
              <a:p>
                <a:r>
                  <a:rPr lang="pt-BR" sz="900" dirty="0"/>
                  <a:t>LEDM_R[7]</a:t>
                </a:r>
              </a:p>
              <a:p>
                <a:endParaRPr lang="pt-BR" sz="900" dirty="0"/>
              </a:p>
            </p:txBody>
          </p: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6C12C922-7996-47E6-B44A-052282DD3F7A}"/>
                  </a:ext>
                </a:extLst>
              </p:cNvPr>
              <p:cNvSpPr txBox="1"/>
              <p:nvPr/>
            </p:nvSpPr>
            <p:spPr>
              <a:xfrm>
                <a:off x="6088697" y="4381776"/>
                <a:ext cx="10656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74138</a:t>
                </a:r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3E0CFA40-8E4E-4E04-9665-1C71A321F4FD}"/>
                  </a:ext>
                </a:extLst>
              </p:cNvPr>
              <p:cNvCxnSpPr/>
              <p:nvPr/>
            </p:nvCxnSpPr>
            <p:spPr>
              <a:xfrm>
                <a:off x="4852563" y="4796381"/>
                <a:ext cx="48542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C58A68F1-8493-45CF-8A7D-1139754D4E32}"/>
                  </a:ext>
                </a:extLst>
              </p:cNvPr>
              <p:cNvSpPr txBox="1"/>
              <p:nvPr/>
            </p:nvSpPr>
            <p:spPr>
              <a:xfrm>
                <a:off x="4860532" y="4542383"/>
                <a:ext cx="9290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err="1"/>
                  <a:t>Cout</a:t>
                </a:r>
                <a:endParaRPr lang="pt-BR" dirty="0"/>
              </a:p>
            </p:txBody>
          </p:sp>
        </p:grp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02C33EB6-523B-4938-AB7C-45D7B3EDD5DE}"/>
                </a:ext>
              </a:extLst>
            </p:cNvPr>
            <p:cNvSpPr txBox="1"/>
            <p:nvPr/>
          </p:nvSpPr>
          <p:spPr>
            <a:xfrm>
              <a:off x="3706142" y="5940968"/>
              <a:ext cx="880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CLK</a:t>
              </a:r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D8E16223-E4D8-4901-BD5B-BCC5DE0A7012}"/>
                </a:ext>
              </a:extLst>
            </p:cNvPr>
            <p:cNvCxnSpPr>
              <a:cxnSpLocks/>
            </p:cNvCxnSpPr>
            <p:nvPr/>
          </p:nvCxnSpPr>
          <p:spPr>
            <a:xfrm>
              <a:off x="2930143" y="2968836"/>
              <a:ext cx="0" cy="31015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20B41FEC-7B36-4B91-8E6F-D0EFC41FA187}"/>
                </a:ext>
              </a:extLst>
            </p:cNvPr>
            <p:cNvSpPr/>
            <p:nvPr/>
          </p:nvSpPr>
          <p:spPr>
            <a:xfrm>
              <a:off x="2862634" y="2913679"/>
              <a:ext cx="135460" cy="12042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2766879-6474-436F-A64F-CCF251E2981F}"/>
                </a:ext>
              </a:extLst>
            </p:cNvPr>
            <p:cNvCxnSpPr>
              <a:stCxn id="12" idx="3"/>
            </p:cNvCxnSpPr>
            <p:nvPr/>
          </p:nvCxnSpPr>
          <p:spPr>
            <a:xfrm flipV="1">
              <a:off x="5052230" y="5940968"/>
              <a:ext cx="1255551" cy="117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4EBED50-5DA9-4C03-A3F2-9E9FA67504AA}"/>
                </a:ext>
              </a:extLst>
            </p:cNvPr>
            <p:cNvSpPr txBox="1"/>
            <p:nvPr/>
          </p:nvSpPr>
          <p:spPr>
            <a:xfrm>
              <a:off x="5289100" y="5619399"/>
              <a:ext cx="2269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LEDM_C[0..4]</a:t>
              </a:r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96C8C496-3208-49F2-AE22-3C63E99990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5733" y="5501344"/>
              <a:ext cx="61569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17EBBDE-E791-403D-BB42-EEE0EAE5D55E}"/>
                </a:ext>
              </a:extLst>
            </p:cNvPr>
            <p:cNvSpPr txBox="1"/>
            <p:nvPr/>
          </p:nvSpPr>
          <p:spPr>
            <a:xfrm>
              <a:off x="3778618" y="5323940"/>
              <a:ext cx="21900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err="1"/>
                <a:t>address</a:t>
              </a:r>
              <a:endParaRPr lang="pt-BR" dirty="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A614C53-4D7A-4914-9BA4-300CF44ADFC0}"/>
                </a:ext>
              </a:extLst>
            </p:cNvPr>
            <p:cNvSpPr/>
            <p:nvPr/>
          </p:nvSpPr>
          <p:spPr>
            <a:xfrm>
              <a:off x="2898633" y="5193605"/>
              <a:ext cx="7024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S[2..0]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40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"/>
          <p:cNvSpPr txBox="1">
            <a:spLocks noGrp="1"/>
          </p:cNvSpPr>
          <p:nvPr>
            <p:ph type="title"/>
          </p:nvPr>
        </p:nvSpPr>
        <p:spPr>
          <a:xfrm>
            <a:off x="647010" y="-77143"/>
            <a:ext cx="9716190" cy="10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/>
              <a:t>IMPLEMENTAÇÃO DO CIRCUITO :</a:t>
            </a:r>
            <a:endParaRPr/>
          </a:p>
        </p:txBody>
      </p:sp>
      <p:sp>
        <p:nvSpPr>
          <p:cNvPr id="296" name="Google Shape;296;p6"/>
          <p:cNvSpPr txBox="1">
            <a:spLocks noGrp="1"/>
          </p:cNvSpPr>
          <p:nvPr>
            <p:ph type="sldNum" idx="12"/>
          </p:nvPr>
        </p:nvSpPr>
        <p:spPr>
          <a:xfrm>
            <a:off x="11203600" y="646867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 dirty="0"/>
          </a:p>
        </p:txBody>
      </p:sp>
      <p:sp>
        <p:nvSpPr>
          <p:cNvPr id="297" name="Google Shape;297;p6"/>
          <p:cNvSpPr txBox="1"/>
          <p:nvPr/>
        </p:nvSpPr>
        <p:spPr>
          <a:xfrm>
            <a:off x="930999" y="182178"/>
            <a:ext cx="1055156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3ª. Parte: </a:t>
            </a:r>
            <a:endParaRPr sz="18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Os valores do conteúdo da memória só estão presentes na saída após um tempo em que o endereço está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atvo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na entrada de endereços da memória. Portanto, para ter sincronismo entre ter o conteúdo da posição que se deseja e a linha selecionada para enviar o conteúdo da coluna correspondente, deve-se criar um atraso na saída do contador para entrar no decodificador 74138. Isso pode ser realizado com FF tipo D</a:t>
            </a:r>
          </a:p>
        </p:txBody>
      </p:sp>
      <p:grpSp>
        <p:nvGrpSpPr>
          <p:cNvPr id="294" name="Agrupar 293">
            <a:extLst>
              <a:ext uri="{FF2B5EF4-FFF2-40B4-BE49-F238E27FC236}">
                <a16:creationId xmlns:a16="http://schemas.microsoft.com/office/drawing/2014/main" id="{4D5BBDD6-DB17-4C5A-838E-639B84AC9DBD}"/>
              </a:ext>
            </a:extLst>
          </p:cNvPr>
          <p:cNvGrpSpPr/>
          <p:nvPr/>
        </p:nvGrpSpPr>
        <p:grpSpPr>
          <a:xfrm>
            <a:off x="1567104" y="2186627"/>
            <a:ext cx="9057792" cy="3963838"/>
            <a:chOff x="1567104" y="2186627"/>
            <a:chExt cx="9057792" cy="3963838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54BF91F-99C3-41E3-94F4-7D0D788E6AEA}"/>
                </a:ext>
              </a:extLst>
            </p:cNvPr>
            <p:cNvSpPr/>
            <p:nvPr/>
          </p:nvSpPr>
          <p:spPr>
            <a:xfrm>
              <a:off x="2608531" y="4487912"/>
              <a:ext cx="1320801" cy="16625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  </a:t>
              </a:r>
            </a:p>
            <a:p>
              <a:pPr algn="ctr"/>
              <a:r>
                <a:rPr lang="pt-BR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endParaRPr lang="pt-BR" dirty="0">
                <a:solidFill>
                  <a:schemeClr val="tx1"/>
                </a:solidFill>
              </a:endParaRPr>
            </a:p>
            <a:p>
              <a:pPr algn="ctr"/>
              <a:endParaRPr lang="pt-BR" dirty="0">
                <a:solidFill>
                  <a:schemeClr val="tx1"/>
                </a:solidFill>
              </a:endParaRPr>
            </a:p>
            <a:p>
              <a:pPr algn="ctr"/>
              <a:r>
                <a:rPr lang="pt-BR" dirty="0" err="1">
                  <a:solidFill>
                    <a:schemeClr val="tx1"/>
                  </a:solidFill>
                </a:rPr>
                <a:t>Lpm_ROM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0B86FF53-72F5-4DFD-A9C8-C26B32A07BAF}"/>
                </a:ext>
              </a:extLst>
            </p:cNvPr>
            <p:cNvCxnSpPr>
              <a:cxnSpLocks/>
            </p:cNvCxnSpPr>
            <p:nvPr/>
          </p:nvCxnSpPr>
          <p:spPr>
            <a:xfrm>
              <a:off x="1753285" y="5447448"/>
              <a:ext cx="8552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2901BEDA-00AE-4CD0-861B-F805D06D6240}"/>
                </a:ext>
              </a:extLst>
            </p:cNvPr>
            <p:cNvSpPr/>
            <p:nvPr/>
          </p:nvSpPr>
          <p:spPr>
            <a:xfrm>
              <a:off x="2551506" y="2186627"/>
              <a:ext cx="1320801" cy="16625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C6F6163A-CF1F-4F58-8A7F-68804B6C6414}"/>
                </a:ext>
              </a:extLst>
            </p:cNvPr>
            <p:cNvCxnSpPr>
              <a:cxnSpLocks/>
            </p:cNvCxnSpPr>
            <p:nvPr/>
          </p:nvCxnSpPr>
          <p:spPr>
            <a:xfrm>
              <a:off x="1817732" y="2897827"/>
              <a:ext cx="7337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D3DE9E4C-4494-48DC-8684-ADCA416D67F3}"/>
                </a:ext>
              </a:extLst>
            </p:cNvPr>
            <p:cNvCxnSpPr>
              <a:cxnSpLocks/>
            </p:cNvCxnSpPr>
            <p:nvPr/>
          </p:nvCxnSpPr>
          <p:spPr>
            <a:xfrm>
              <a:off x="3872307" y="2915794"/>
              <a:ext cx="9369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F44BA18D-919F-4139-91F0-90C29491C29E}"/>
                </a:ext>
              </a:extLst>
            </p:cNvPr>
            <p:cNvSpPr txBox="1"/>
            <p:nvPr/>
          </p:nvSpPr>
          <p:spPr>
            <a:xfrm>
              <a:off x="2732129" y="2791842"/>
              <a:ext cx="14111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conta8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786ACF7D-F77D-4A68-A0A5-81321DC2B03A}"/>
                </a:ext>
              </a:extLst>
            </p:cNvPr>
            <p:cNvSpPr txBox="1"/>
            <p:nvPr/>
          </p:nvSpPr>
          <p:spPr>
            <a:xfrm>
              <a:off x="1567104" y="2608017"/>
              <a:ext cx="936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err="1"/>
                <a:t>Freq</a:t>
              </a:r>
              <a:endParaRPr lang="pt-BR" dirty="0"/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FC582887-611A-4DE9-901C-632DED8989A0}"/>
                </a:ext>
              </a:extLst>
            </p:cNvPr>
            <p:cNvSpPr txBox="1"/>
            <p:nvPr/>
          </p:nvSpPr>
          <p:spPr>
            <a:xfrm>
              <a:off x="7314227" y="2195813"/>
              <a:ext cx="141111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W[0]</a:t>
              </a:r>
            </a:p>
            <a:p>
              <a:endParaRPr lang="pt-BR" dirty="0"/>
            </a:p>
            <a:p>
              <a:r>
                <a:rPr lang="pt-BR" dirty="0"/>
                <a:t>W[1]</a:t>
              </a:r>
            </a:p>
            <a:p>
              <a:endParaRPr lang="pt-BR" dirty="0"/>
            </a:p>
            <a:p>
              <a:r>
                <a:rPr lang="pt-BR" dirty="0"/>
                <a:t>W[2]</a:t>
              </a: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894C854E-728B-4B96-8EDF-3247EF78E3D1}"/>
                </a:ext>
              </a:extLst>
            </p:cNvPr>
            <p:cNvSpPr/>
            <p:nvPr/>
          </p:nvSpPr>
          <p:spPr>
            <a:xfrm>
              <a:off x="8058189" y="2246129"/>
              <a:ext cx="1255280" cy="24005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295E6631-FAEA-4B94-ABC8-4046AC91D81F}"/>
                </a:ext>
              </a:extLst>
            </p:cNvPr>
            <p:cNvCxnSpPr>
              <a:cxnSpLocks/>
            </p:cNvCxnSpPr>
            <p:nvPr/>
          </p:nvCxnSpPr>
          <p:spPr>
            <a:xfrm>
              <a:off x="7602095" y="3912876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4080E4E3-5E8A-42BB-A661-4589557E17C4}"/>
                </a:ext>
              </a:extLst>
            </p:cNvPr>
            <p:cNvCxnSpPr>
              <a:cxnSpLocks/>
            </p:cNvCxnSpPr>
            <p:nvPr/>
          </p:nvCxnSpPr>
          <p:spPr>
            <a:xfrm>
              <a:off x="7602095" y="4099142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EFB6DF9E-B6DD-4174-B0DE-371E47B2E753}"/>
                </a:ext>
              </a:extLst>
            </p:cNvPr>
            <p:cNvCxnSpPr>
              <a:cxnSpLocks/>
            </p:cNvCxnSpPr>
            <p:nvPr/>
          </p:nvCxnSpPr>
          <p:spPr>
            <a:xfrm>
              <a:off x="7602095" y="4285410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have Esquerda 52">
              <a:extLst>
                <a:ext uri="{FF2B5EF4-FFF2-40B4-BE49-F238E27FC236}">
                  <a16:creationId xmlns:a16="http://schemas.microsoft.com/office/drawing/2014/main" id="{95560B9E-C627-4B80-B644-5017910B788E}"/>
                </a:ext>
              </a:extLst>
            </p:cNvPr>
            <p:cNvSpPr/>
            <p:nvPr/>
          </p:nvSpPr>
          <p:spPr>
            <a:xfrm>
              <a:off x="7397081" y="3884653"/>
              <a:ext cx="158046" cy="42897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99211D3-B434-471D-BAFE-05F4CDBF4D74}"/>
                </a:ext>
              </a:extLst>
            </p:cNvPr>
            <p:cNvSpPr txBox="1"/>
            <p:nvPr/>
          </p:nvSpPr>
          <p:spPr>
            <a:xfrm>
              <a:off x="6475829" y="3919167"/>
              <a:ext cx="1399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tx1"/>
                  </a:solidFill>
                </a:rPr>
                <a:t>controles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5F77710D-1EFA-4B33-853A-EF0FDF501BB7}"/>
                </a:ext>
              </a:extLst>
            </p:cNvPr>
            <p:cNvCxnSpPr>
              <a:cxnSpLocks/>
            </p:cNvCxnSpPr>
            <p:nvPr/>
          </p:nvCxnSpPr>
          <p:spPr>
            <a:xfrm>
              <a:off x="9313469" y="2693677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E57626DC-F9D5-4034-897F-59BB12EE7B5B}"/>
                </a:ext>
              </a:extLst>
            </p:cNvPr>
            <p:cNvCxnSpPr>
              <a:cxnSpLocks/>
            </p:cNvCxnSpPr>
            <p:nvPr/>
          </p:nvCxnSpPr>
          <p:spPr>
            <a:xfrm>
              <a:off x="9307822" y="2949217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0F708E0C-2087-4D34-A4AA-0DE22B136D73}"/>
                </a:ext>
              </a:extLst>
            </p:cNvPr>
            <p:cNvCxnSpPr>
              <a:cxnSpLocks/>
            </p:cNvCxnSpPr>
            <p:nvPr/>
          </p:nvCxnSpPr>
          <p:spPr>
            <a:xfrm>
              <a:off x="9313468" y="3208864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80F9961A-967F-4F0B-977D-74F43BD6604E}"/>
                </a:ext>
              </a:extLst>
            </p:cNvPr>
            <p:cNvCxnSpPr>
              <a:cxnSpLocks/>
            </p:cNvCxnSpPr>
            <p:nvPr/>
          </p:nvCxnSpPr>
          <p:spPr>
            <a:xfrm>
              <a:off x="9307823" y="3455680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702F24F9-C7C4-4386-A51C-12E78727B45C}"/>
                </a:ext>
              </a:extLst>
            </p:cNvPr>
            <p:cNvCxnSpPr>
              <a:cxnSpLocks/>
            </p:cNvCxnSpPr>
            <p:nvPr/>
          </p:nvCxnSpPr>
          <p:spPr>
            <a:xfrm>
              <a:off x="9307822" y="3747890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9C2DD141-A47F-4DD0-8865-4B43C912F35D}"/>
                </a:ext>
              </a:extLst>
            </p:cNvPr>
            <p:cNvCxnSpPr>
              <a:cxnSpLocks/>
            </p:cNvCxnSpPr>
            <p:nvPr/>
          </p:nvCxnSpPr>
          <p:spPr>
            <a:xfrm>
              <a:off x="9307822" y="3983751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0C56EF1-2205-43BA-98F2-1861316B4EEF}"/>
                </a:ext>
              </a:extLst>
            </p:cNvPr>
            <p:cNvCxnSpPr>
              <a:cxnSpLocks/>
            </p:cNvCxnSpPr>
            <p:nvPr/>
          </p:nvCxnSpPr>
          <p:spPr>
            <a:xfrm>
              <a:off x="9307822" y="4212033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D67A2B19-30F0-4845-A17A-719FC1D87E56}"/>
                </a:ext>
              </a:extLst>
            </p:cNvPr>
            <p:cNvSpPr txBox="1"/>
            <p:nvPr/>
          </p:nvSpPr>
          <p:spPr>
            <a:xfrm>
              <a:off x="9725513" y="2524343"/>
              <a:ext cx="89938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/>
                <a:t>LEDM_R[0]</a:t>
              </a:r>
            </a:p>
            <a:p>
              <a:endParaRPr lang="pt-BR" sz="900" dirty="0"/>
            </a:p>
            <a:p>
              <a:r>
                <a:rPr lang="pt-BR" sz="900" dirty="0"/>
                <a:t>LEDM_R[1]</a:t>
              </a:r>
            </a:p>
            <a:p>
              <a:endParaRPr lang="pt-BR" sz="900" dirty="0"/>
            </a:p>
            <a:p>
              <a:r>
                <a:rPr lang="pt-BR" sz="900" dirty="0"/>
                <a:t>LEDM_R[2]</a:t>
              </a:r>
            </a:p>
            <a:p>
              <a:endParaRPr lang="pt-BR" sz="900" dirty="0"/>
            </a:p>
            <a:p>
              <a:r>
                <a:rPr lang="pt-BR" sz="900" dirty="0"/>
                <a:t>LEDM_R[3]</a:t>
              </a:r>
            </a:p>
            <a:p>
              <a:endParaRPr lang="pt-BR" sz="900" dirty="0"/>
            </a:p>
            <a:p>
              <a:r>
                <a:rPr lang="pt-BR" sz="900" dirty="0"/>
                <a:t>LEDM_R[4]</a:t>
              </a:r>
            </a:p>
            <a:p>
              <a:endParaRPr lang="pt-BR" sz="900" dirty="0"/>
            </a:p>
            <a:p>
              <a:r>
                <a:rPr lang="pt-BR" sz="900" dirty="0"/>
                <a:t>LEDM_R[6]</a:t>
              </a:r>
            </a:p>
            <a:p>
              <a:endParaRPr lang="pt-BR" sz="900" dirty="0"/>
            </a:p>
            <a:p>
              <a:r>
                <a:rPr lang="pt-BR" sz="900" dirty="0"/>
                <a:t>LEDM_R[7]</a:t>
              </a:r>
            </a:p>
            <a:p>
              <a:endParaRPr lang="pt-BR" sz="900" dirty="0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6C12C922-7996-47E6-B44A-052282DD3F7A}"/>
                </a:ext>
              </a:extLst>
            </p:cNvPr>
            <p:cNvSpPr txBox="1"/>
            <p:nvPr/>
          </p:nvSpPr>
          <p:spPr>
            <a:xfrm>
              <a:off x="8294745" y="3411621"/>
              <a:ext cx="1065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74138</a:t>
              </a:r>
            </a:p>
          </p:txBody>
        </p: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3E0CFA40-8E4E-4E04-9665-1C71A321F4FD}"/>
                </a:ext>
              </a:extLst>
            </p:cNvPr>
            <p:cNvCxnSpPr>
              <a:cxnSpLocks/>
            </p:cNvCxnSpPr>
            <p:nvPr/>
          </p:nvCxnSpPr>
          <p:spPr>
            <a:xfrm>
              <a:off x="3872307" y="3688048"/>
              <a:ext cx="4854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C58A68F1-8493-45CF-8A7D-1139754D4E32}"/>
                </a:ext>
              </a:extLst>
            </p:cNvPr>
            <p:cNvSpPr txBox="1"/>
            <p:nvPr/>
          </p:nvSpPr>
          <p:spPr>
            <a:xfrm>
              <a:off x="3893227" y="3668666"/>
              <a:ext cx="929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err="1"/>
                <a:t>Cout</a:t>
              </a:r>
              <a:endParaRPr lang="pt-BR" dirty="0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02C33EB6-523B-4938-AB7C-45D7B3EDD5DE}"/>
                </a:ext>
              </a:extLst>
            </p:cNvPr>
            <p:cNvSpPr txBox="1"/>
            <p:nvPr/>
          </p:nvSpPr>
          <p:spPr>
            <a:xfrm>
              <a:off x="2583244" y="5318011"/>
              <a:ext cx="880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CLK</a:t>
              </a:r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D8E16223-E4D8-4901-BD5B-BCC5DE0A7012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>
              <a:off x="1807466" y="2986882"/>
              <a:ext cx="5299" cy="24801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20B41FEC-7B36-4B91-8E6F-D0EFC41FA187}"/>
                </a:ext>
              </a:extLst>
            </p:cNvPr>
            <p:cNvSpPr/>
            <p:nvPr/>
          </p:nvSpPr>
          <p:spPr>
            <a:xfrm>
              <a:off x="1739736" y="2866456"/>
              <a:ext cx="135460" cy="12042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2766879-6474-436F-A64F-CCF251E2981F}"/>
                </a:ext>
              </a:extLst>
            </p:cNvPr>
            <p:cNvCxnSpPr>
              <a:stCxn id="12" idx="3"/>
            </p:cNvCxnSpPr>
            <p:nvPr/>
          </p:nvCxnSpPr>
          <p:spPr>
            <a:xfrm flipV="1">
              <a:off x="3929332" y="5318011"/>
              <a:ext cx="1255551" cy="117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4EBED50-5DA9-4C03-A3F2-9E9FA67504AA}"/>
                </a:ext>
              </a:extLst>
            </p:cNvPr>
            <p:cNvSpPr txBox="1"/>
            <p:nvPr/>
          </p:nvSpPr>
          <p:spPr>
            <a:xfrm>
              <a:off x="4232223" y="4970932"/>
              <a:ext cx="2269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LEDM_C[0..4]</a:t>
              </a:r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96C8C496-3208-49F2-AE22-3C63E99990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2835" y="4878387"/>
              <a:ext cx="61569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17EBBDE-E791-403D-BB42-EEE0EAE5D55E}"/>
                </a:ext>
              </a:extLst>
            </p:cNvPr>
            <p:cNvSpPr txBox="1"/>
            <p:nvPr/>
          </p:nvSpPr>
          <p:spPr>
            <a:xfrm>
              <a:off x="2655720" y="4700983"/>
              <a:ext cx="21900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err="1"/>
                <a:t>address</a:t>
              </a:r>
              <a:endParaRPr lang="pt-BR" dirty="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A614C53-4D7A-4914-9BA4-300CF44ADFC0}"/>
                </a:ext>
              </a:extLst>
            </p:cNvPr>
            <p:cNvSpPr/>
            <p:nvPr/>
          </p:nvSpPr>
          <p:spPr>
            <a:xfrm>
              <a:off x="1775735" y="4570648"/>
              <a:ext cx="7024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S[2..0]</a:t>
              </a:r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28ED87FA-794C-45A0-9D66-2851883CD12F}"/>
                </a:ext>
              </a:extLst>
            </p:cNvPr>
            <p:cNvSpPr/>
            <p:nvPr/>
          </p:nvSpPr>
          <p:spPr>
            <a:xfrm>
              <a:off x="4006514" y="2600774"/>
              <a:ext cx="7024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S[2..0]</a:t>
              </a:r>
            </a:p>
          </p:txBody>
        </p: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560DF1C7-4219-42A8-A47D-EAD84A2E0CDD}"/>
                </a:ext>
              </a:extLst>
            </p:cNvPr>
            <p:cNvCxnSpPr>
              <a:cxnSpLocks/>
            </p:cNvCxnSpPr>
            <p:nvPr/>
          </p:nvCxnSpPr>
          <p:spPr>
            <a:xfrm>
              <a:off x="7574980" y="2543627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E7348B16-C772-4473-90E8-D740CF2952DB}"/>
                </a:ext>
              </a:extLst>
            </p:cNvPr>
            <p:cNvSpPr/>
            <p:nvPr/>
          </p:nvSpPr>
          <p:spPr>
            <a:xfrm>
              <a:off x="4809285" y="2638559"/>
              <a:ext cx="929009" cy="108879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E4E257B-0889-494C-97CB-59C31AB29EDF}"/>
                </a:ext>
              </a:extLst>
            </p:cNvPr>
            <p:cNvSpPr txBox="1"/>
            <p:nvPr/>
          </p:nvSpPr>
          <p:spPr>
            <a:xfrm>
              <a:off x="4755853" y="2598284"/>
              <a:ext cx="8246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             </a:t>
              </a:r>
            </a:p>
            <a:p>
              <a:r>
                <a:rPr lang="pt-BR" dirty="0"/>
                <a:t>D</a:t>
              </a:r>
            </a:p>
            <a:p>
              <a:endParaRPr lang="pt-BR" dirty="0"/>
            </a:p>
            <a:p>
              <a:r>
                <a:rPr lang="pt-BR" dirty="0"/>
                <a:t>CLK</a:t>
              </a:r>
            </a:p>
          </p:txBody>
        </p: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5B817DC2-C4E7-4DDF-A1AA-542281CB5039}"/>
                </a:ext>
              </a:extLst>
            </p:cNvPr>
            <p:cNvCxnSpPr>
              <a:cxnSpLocks/>
            </p:cNvCxnSpPr>
            <p:nvPr/>
          </p:nvCxnSpPr>
          <p:spPr>
            <a:xfrm>
              <a:off x="4339027" y="3394799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0582F8DF-63AC-420F-A2F2-67E9B7E8E106}"/>
                </a:ext>
              </a:extLst>
            </p:cNvPr>
            <p:cNvSpPr txBox="1"/>
            <p:nvPr/>
          </p:nvSpPr>
          <p:spPr>
            <a:xfrm>
              <a:off x="4144166" y="3083777"/>
              <a:ext cx="936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err="1"/>
                <a:t>Freq</a:t>
              </a:r>
              <a:endParaRPr lang="pt-BR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3192AE7-86B6-4305-9F92-09FA9D7F94BD}"/>
                </a:ext>
              </a:extLst>
            </p:cNvPr>
            <p:cNvSpPr txBox="1"/>
            <p:nvPr/>
          </p:nvSpPr>
          <p:spPr>
            <a:xfrm>
              <a:off x="5366757" y="2772780"/>
              <a:ext cx="696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Q</a:t>
              </a:r>
            </a:p>
          </p:txBody>
        </p: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53AE8BFE-3148-4B26-8F3B-C989ABCEB9FB}"/>
                </a:ext>
              </a:extLst>
            </p:cNvPr>
            <p:cNvCxnSpPr>
              <a:cxnSpLocks/>
            </p:cNvCxnSpPr>
            <p:nvPr/>
          </p:nvCxnSpPr>
          <p:spPr>
            <a:xfrm>
              <a:off x="5738294" y="2922833"/>
              <a:ext cx="9369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D4A63433-9765-4C5E-9335-7163BAF1578B}"/>
                </a:ext>
              </a:extLst>
            </p:cNvPr>
            <p:cNvSpPr/>
            <p:nvPr/>
          </p:nvSpPr>
          <p:spPr>
            <a:xfrm>
              <a:off x="5988541" y="2619618"/>
              <a:ext cx="7521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W[2..0]</a:t>
              </a:r>
            </a:p>
          </p:txBody>
        </p: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CFD81AB4-9E6C-4C77-9F20-BCBE06FB1AB6}"/>
                </a:ext>
              </a:extLst>
            </p:cNvPr>
            <p:cNvCxnSpPr>
              <a:cxnSpLocks/>
            </p:cNvCxnSpPr>
            <p:nvPr/>
          </p:nvCxnSpPr>
          <p:spPr>
            <a:xfrm>
              <a:off x="7574979" y="2900014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7B992764-0BF3-44BB-87E1-00219A3CDC3E}"/>
                </a:ext>
              </a:extLst>
            </p:cNvPr>
            <p:cNvCxnSpPr>
              <a:cxnSpLocks/>
            </p:cNvCxnSpPr>
            <p:nvPr/>
          </p:nvCxnSpPr>
          <p:spPr>
            <a:xfrm>
              <a:off x="7574978" y="3313091"/>
              <a:ext cx="48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AB365F7-FB94-4516-86FC-A6010C7AC1D5}"/>
                </a:ext>
              </a:extLst>
            </p:cNvPr>
            <p:cNvSpPr txBox="1"/>
            <p:nvPr/>
          </p:nvSpPr>
          <p:spPr>
            <a:xfrm>
              <a:off x="8026074" y="2370630"/>
              <a:ext cx="385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A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12FCC50-F0F7-4907-928C-48AE9702A437}"/>
                </a:ext>
              </a:extLst>
            </p:cNvPr>
            <p:cNvSpPr txBox="1"/>
            <p:nvPr/>
          </p:nvSpPr>
          <p:spPr>
            <a:xfrm>
              <a:off x="8022829" y="2755068"/>
              <a:ext cx="303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B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8FC4929-2B0A-48BF-8699-B5AB12C2AA50}"/>
                </a:ext>
              </a:extLst>
            </p:cNvPr>
            <p:cNvSpPr txBox="1"/>
            <p:nvPr/>
          </p:nvSpPr>
          <p:spPr>
            <a:xfrm>
              <a:off x="8001164" y="3155554"/>
              <a:ext cx="771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387F44FD-A232-4D4D-BAC0-C41B8F4BB17D}"/>
                </a:ext>
              </a:extLst>
            </p:cNvPr>
            <p:cNvSpPr txBox="1"/>
            <p:nvPr/>
          </p:nvSpPr>
          <p:spPr>
            <a:xfrm>
              <a:off x="4973514" y="2402281"/>
              <a:ext cx="8095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DFF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8748057"/>
      </p:ext>
    </p:extLst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1532</Words>
  <Application>Microsoft Office PowerPoint</Application>
  <PresentationFormat>Widescreen</PresentationFormat>
  <Paragraphs>366</Paragraphs>
  <Slides>12</Slides>
  <Notes>12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Noto Sans Symbols</vt:lpstr>
      <vt:lpstr>Twentieth Century</vt:lpstr>
      <vt:lpstr>Circuit</vt:lpstr>
      <vt:lpstr> ESCOLA DE ENGENHARIA DE SÃO CARLOS   Departamento de Engenharia Elétrica e de Computação</vt:lpstr>
      <vt:lpstr> LABORATÓRIO DE SISTEMAS DIGITAIS </vt:lpstr>
      <vt:lpstr>OBJETIVO: </vt:lpstr>
      <vt:lpstr>TRABALHO: </vt:lpstr>
      <vt:lpstr>Funcionamento do projeto: </vt:lpstr>
      <vt:lpstr>Conteúdo da memória: </vt:lpstr>
      <vt:lpstr>IMPLEMENTAÇÃO DO CIRCUITO :</vt:lpstr>
      <vt:lpstr>IMPLEMENTAÇÃO DO CIRCUITO :</vt:lpstr>
      <vt:lpstr>IMPLEMENTAÇÃO DO CIRCUITO :</vt:lpstr>
      <vt:lpstr>Conteúdo da memória:</vt:lpstr>
      <vt:lpstr>IMPLEMENTAÇÃO DO CIRCUITO :</vt:lpstr>
      <vt:lpstr>IMPLEMENTAÇÃO DO CIRCUITO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DE ENGENHARIA DE SÃO CARLOS   Departamento de Engenharia Elétrica e de Computação</dc:title>
  <dc:creator>CASA</dc:creator>
  <cp:lastModifiedBy>Luiza Maria Romeiro Codá</cp:lastModifiedBy>
  <cp:revision>68</cp:revision>
  <dcterms:created xsi:type="dcterms:W3CDTF">2020-04-14T23:27:47Z</dcterms:created>
  <dcterms:modified xsi:type="dcterms:W3CDTF">2022-10-26T02:46:54Z</dcterms:modified>
</cp:coreProperties>
</file>