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13.xml" ContentType="application/vnd.openxmlformats-officedocument.drawingml.chart+xml"/>
  <Override PartName="/ppt/notesSlides/notesSlide27.xml" ContentType="application/vnd.openxmlformats-officedocument.presentationml.notesSlide+xml"/>
  <Override PartName="/ppt/charts/chart1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charts/chart16.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9.xml" ContentType="application/vnd.openxmlformats-officedocument.drawingml.chart+xml"/>
  <Override PartName="/ppt/charts/style6.xml" ContentType="application/vnd.ms-office.chartstyle+xml"/>
  <Override PartName="/ppt/charts/colors6.xml" ContentType="application/vnd.ms-office.chartcolorstyle+xml"/>
  <Override PartName="/ppt/charts/chart20.xml" ContentType="application/vnd.openxmlformats-officedocument.drawingml.chart+xml"/>
  <Override PartName="/ppt/charts/style7.xml" ContentType="application/vnd.ms-office.chartstyle+xml"/>
  <Override PartName="/ppt/charts/colors7.xml" ContentType="application/vnd.ms-office.chartcolorstyle+xml"/>
  <Override PartName="/ppt/charts/chart21.xml" ContentType="application/vnd.openxmlformats-officedocument.drawingml.chart+xml"/>
  <Override PartName="/ppt/charts/style8.xml" ContentType="application/vnd.ms-office.chartstyle+xml"/>
  <Override PartName="/ppt/charts/colors8.xml" ContentType="application/vnd.ms-office.chartcolorstyle+xml"/>
  <Override PartName="/ppt/charts/chart22.xml" ContentType="application/vnd.openxmlformats-officedocument.drawingml.chart+xml"/>
  <Override PartName="/ppt/charts/style9.xml" ContentType="application/vnd.ms-office.chartstyle+xml"/>
  <Override PartName="/ppt/charts/colors9.xml" ContentType="application/vnd.ms-office.chartcolorstyle+xml"/>
  <Override PartName="/ppt/charts/chart2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5.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notesSlides/notesSlide36.xml" ContentType="application/vnd.openxmlformats-officedocument.presentationml.notesSlide+xml"/>
  <Override PartName="/ppt/charts/chart2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59" r:id="rId1"/>
    <p:sldMasterId id="2147484354" r:id="rId2"/>
  </p:sldMasterIdLst>
  <p:notesMasterIdLst>
    <p:notesMasterId r:id="rId175"/>
  </p:notesMasterIdLst>
  <p:handoutMasterIdLst>
    <p:handoutMasterId r:id="rId176"/>
  </p:handoutMasterIdLst>
  <p:sldIdLst>
    <p:sldId id="1776" r:id="rId3"/>
    <p:sldId id="1638" r:id="rId4"/>
    <p:sldId id="1640" r:id="rId5"/>
    <p:sldId id="1777" r:id="rId6"/>
    <p:sldId id="1737" r:id="rId7"/>
    <p:sldId id="1744" r:id="rId8"/>
    <p:sldId id="1766" r:id="rId9"/>
    <p:sldId id="1750" r:id="rId10"/>
    <p:sldId id="1774" r:id="rId11"/>
    <p:sldId id="1775" r:id="rId12"/>
    <p:sldId id="1778" r:id="rId13"/>
    <p:sldId id="1039" r:id="rId14"/>
    <p:sldId id="1061" r:id="rId15"/>
    <p:sldId id="1062" r:id="rId16"/>
    <p:sldId id="1083" r:id="rId17"/>
    <p:sldId id="1084" r:id="rId18"/>
    <p:sldId id="1085" r:id="rId19"/>
    <p:sldId id="1086" r:id="rId20"/>
    <p:sldId id="1087" r:id="rId21"/>
    <p:sldId id="1089" r:id="rId22"/>
    <p:sldId id="1090" r:id="rId23"/>
    <p:sldId id="1091" r:id="rId24"/>
    <p:sldId id="1092" r:id="rId25"/>
    <p:sldId id="1093" r:id="rId26"/>
    <p:sldId id="1094" r:id="rId27"/>
    <p:sldId id="1095" r:id="rId28"/>
    <p:sldId id="1096" r:id="rId29"/>
    <p:sldId id="1097" r:id="rId30"/>
    <p:sldId id="1098" r:id="rId31"/>
    <p:sldId id="1099" r:id="rId32"/>
    <p:sldId id="1100" r:id="rId33"/>
    <p:sldId id="1101" r:id="rId34"/>
    <p:sldId id="1102" r:id="rId35"/>
    <p:sldId id="1103" r:id="rId36"/>
    <p:sldId id="1104" r:id="rId37"/>
    <p:sldId id="1105" r:id="rId38"/>
    <p:sldId id="1106" r:id="rId39"/>
    <p:sldId id="1107" r:id="rId40"/>
    <p:sldId id="1108" r:id="rId41"/>
    <p:sldId id="1109" r:id="rId42"/>
    <p:sldId id="1110" r:id="rId43"/>
    <p:sldId id="1111" r:id="rId44"/>
    <p:sldId id="1112" r:id="rId45"/>
    <p:sldId id="1113" r:id="rId46"/>
    <p:sldId id="1114" r:id="rId47"/>
    <p:sldId id="1115" r:id="rId48"/>
    <p:sldId id="1116" r:id="rId49"/>
    <p:sldId id="1117" r:id="rId50"/>
    <p:sldId id="1118" r:id="rId51"/>
    <p:sldId id="1119" r:id="rId52"/>
    <p:sldId id="1779" r:id="rId53"/>
    <p:sldId id="1121" r:id="rId54"/>
    <p:sldId id="1122" r:id="rId55"/>
    <p:sldId id="1123" r:id="rId56"/>
    <p:sldId id="1159" r:id="rId57"/>
    <p:sldId id="1160" r:id="rId58"/>
    <p:sldId id="1161" r:id="rId59"/>
    <p:sldId id="1222" r:id="rId60"/>
    <p:sldId id="1223" r:id="rId61"/>
    <p:sldId id="1224" r:id="rId62"/>
    <p:sldId id="1225" r:id="rId63"/>
    <p:sldId id="1226" r:id="rId64"/>
    <p:sldId id="1227" r:id="rId65"/>
    <p:sldId id="1228" r:id="rId66"/>
    <p:sldId id="1229" r:id="rId67"/>
    <p:sldId id="1230" r:id="rId68"/>
    <p:sldId id="1232" r:id="rId69"/>
    <p:sldId id="1233" r:id="rId70"/>
    <p:sldId id="1234" r:id="rId71"/>
    <p:sldId id="1235" r:id="rId72"/>
    <p:sldId id="1236" r:id="rId73"/>
    <p:sldId id="1237" r:id="rId74"/>
    <p:sldId id="1238" r:id="rId75"/>
    <p:sldId id="1239" r:id="rId76"/>
    <p:sldId id="1240" r:id="rId77"/>
    <p:sldId id="1241" r:id="rId78"/>
    <p:sldId id="1242" r:id="rId79"/>
    <p:sldId id="1243" r:id="rId80"/>
    <p:sldId id="1244" r:id="rId81"/>
    <p:sldId id="1250" r:id="rId82"/>
    <p:sldId id="1252" r:id="rId83"/>
    <p:sldId id="1251" r:id="rId84"/>
    <p:sldId id="1253" r:id="rId85"/>
    <p:sldId id="1254" r:id="rId86"/>
    <p:sldId id="1255" r:id="rId87"/>
    <p:sldId id="1256" r:id="rId88"/>
    <p:sldId id="1780" r:id="rId89"/>
    <p:sldId id="1257" r:id="rId90"/>
    <p:sldId id="1263" r:id="rId91"/>
    <p:sldId id="1264" r:id="rId92"/>
    <p:sldId id="1265" r:id="rId93"/>
    <p:sldId id="1782" r:id="rId94"/>
    <p:sldId id="1781" r:id="rId95"/>
    <p:sldId id="1783" r:id="rId96"/>
    <p:sldId id="1784" r:id="rId97"/>
    <p:sldId id="1266" r:id="rId98"/>
    <p:sldId id="1267" r:id="rId99"/>
    <p:sldId id="1501" r:id="rId100"/>
    <p:sldId id="1273" r:id="rId101"/>
    <p:sldId id="1274" r:id="rId102"/>
    <p:sldId id="1258" r:id="rId103"/>
    <p:sldId id="1259" r:id="rId104"/>
    <p:sldId id="1260" r:id="rId105"/>
    <p:sldId id="1269" r:id="rId106"/>
    <p:sldId id="1373" r:id="rId107"/>
    <p:sldId id="1375" r:id="rId108"/>
    <p:sldId id="1376" r:id="rId109"/>
    <p:sldId id="1377" r:id="rId110"/>
    <p:sldId id="1378" r:id="rId111"/>
    <p:sldId id="1390" r:id="rId112"/>
    <p:sldId id="1391" r:id="rId113"/>
    <p:sldId id="1487" r:id="rId114"/>
    <p:sldId id="1395" r:id="rId115"/>
    <p:sldId id="1402" r:id="rId116"/>
    <p:sldId id="1405" r:id="rId117"/>
    <p:sldId id="1406" r:id="rId118"/>
    <p:sldId id="1407" r:id="rId119"/>
    <p:sldId id="1408" r:id="rId120"/>
    <p:sldId id="1409" r:id="rId121"/>
    <p:sldId id="1410" r:id="rId122"/>
    <p:sldId id="1413" r:id="rId123"/>
    <p:sldId id="1414" r:id="rId124"/>
    <p:sldId id="1415" r:id="rId125"/>
    <p:sldId id="1416" r:id="rId126"/>
    <p:sldId id="1417" r:id="rId127"/>
    <p:sldId id="1491" r:id="rId128"/>
    <p:sldId id="1492" r:id="rId129"/>
    <p:sldId id="1418" r:id="rId130"/>
    <p:sldId id="1419" r:id="rId131"/>
    <p:sldId id="1421" r:id="rId132"/>
    <p:sldId id="1422" r:id="rId133"/>
    <p:sldId id="1423" r:id="rId134"/>
    <p:sldId id="1425" r:id="rId135"/>
    <p:sldId id="1426" r:id="rId136"/>
    <p:sldId id="1427" r:id="rId137"/>
    <p:sldId id="1428" r:id="rId138"/>
    <p:sldId id="1429" r:id="rId139"/>
    <p:sldId id="1430" r:id="rId140"/>
    <p:sldId id="1431" r:id="rId141"/>
    <p:sldId id="1432" r:id="rId142"/>
    <p:sldId id="1433" r:id="rId143"/>
    <p:sldId id="1434" r:id="rId144"/>
    <p:sldId id="1435" r:id="rId145"/>
    <p:sldId id="1436" r:id="rId146"/>
    <p:sldId id="1437" r:id="rId147"/>
    <p:sldId id="1438" r:id="rId148"/>
    <p:sldId id="1449" r:id="rId149"/>
    <p:sldId id="1450" r:id="rId150"/>
    <p:sldId id="1439" r:id="rId151"/>
    <p:sldId id="1440" r:id="rId152"/>
    <p:sldId id="1441" r:id="rId153"/>
    <p:sldId id="1442" r:id="rId154"/>
    <p:sldId id="1443" r:id="rId155"/>
    <p:sldId id="1444" r:id="rId156"/>
    <p:sldId id="1470" r:id="rId157"/>
    <p:sldId id="1454" r:id="rId158"/>
    <p:sldId id="1455" r:id="rId159"/>
    <p:sldId id="1465" r:id="rId160"/>
    <p:sldId id="1446" r:id="rId161"/>
    <p:sldId id="1473" r:id="rId162"/>
    <p:sldId id="1618" r:id="rId163"/>
    <p:sldId id="1471" r:id="rId164"/>
    <p:sldId id="1466" r:id="rId165"/>
    <p:sldId id="1472" r:id="rId166"/>
    <p:sldId id="1476" r:id="rId167"/>
    <p:sldId id="1475" r:id="rId168"/>
    <p:sldId id="1447" r:id="rId169"/>
    <p:sldId id="1477" r:id="rId170"/>
    <p:sldId id="1478" r:id="rId171"/>
    <p:sldId id="1493" r:id="rId172"/>
    <p:sldId id="1467" r:id="rId173"/>
    <p:sldId id="1468" r:id="rId17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Estilo Claro 2 - Ênfas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2" autoAdjust="0"/>
    <p:restoredTop sz="88527" autoAdjust="0"/>
  </p:normalViewPr>
  <p:slideViewPr>
    <p:cSldViewPr>
      <p:cViewPr varScale="1">
        <p:scale>
          <a:sx n="99" d="100"/>
          <a:sy n="99" d="100"/>
        </p:scale>
        <p:origin x="162" y="78"/>
      </p:cViewPr>
      <p:guideLst>
        <p:guide orient="horz" pos="2160"/>
        <p:guide pos="2880"/>
      </p:guideLst>
    </p:cSldViewPr>
  </p:slideViewPr>
  <p:notesTextViewPr>
    <p:cViewPr>
      <p:scale>
        <a:sx n="1" d="1"/>
        <a:sy n="1" d="1"/>
      </p:scale>
      <p:origin x="0" y="0"/>
    </p:cViewPr>
  </p:notesTextViewPr>
  <p:notesViewPr>
    <p:cSldViewPr>
      <p:cViewPr varScale="1">
        <p:scale>
          <a:sx n="55" d="100"/>
          <a:sy n="55" d="100"/>
        </p:scale>
        <p:origin x="1998" y="8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presProps" Target="presProps.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tableStyles" Target="tableStyle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notesMaster" Target="notesMasters/notes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handoutMaster" Target="handoutMasters/handout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oleObject" Target="AULAS%202016:@%20EAE-0416%20-%20FES%20I:2016%2001:Aulas%202016:Aula%2017%20-%20Renascimento%20agr&#237;cola,%20Brasil%20X%20EUA:Exportac&#807;a&#771;o%20produtos.xls"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1.xml.rels><?xml version="1.0" encoding="UTF-8" standalone="yes"?>
<Relationships xmlns="http://schemas.openxmlformats.org/package/2006/relationships"><Relationship Id="rId1" Type="http://schemas.openxmlformats.org/officeDocument/2006/relationships/oleObject" Target="AULAS%202017:EAE-0416%20-%20FES%20I:Imigrantes.xls"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D:\DOCUMENTOS\l%20u%20c%20i%20a%20n%20a\f%20e%20a%20-%20d%20i%20s%20c%20i%20p%20l%20i%20n%20a%20s%20%20g%20r%20a%20d%20u%20a%20c%20a%20o\e%20a%20e%20-%200%204%202%200\2%200%201%202%20%20-%20%202%20%20s%20e%20m\Dados\Taxa%20de%20c&#226;mbio%20e%20emiss&#245;es%201885-1900.xls" TargetMode="External"/><Relationship Id="rId2" Type="http://schemas.microsoft.com/office/2011/relationships/chartColorStyle" Target="colors1.xml"/><Relationship Id="rId1" Type="http://schemas.microsoft.com/office/2011/relationships/chartStyle" Target="style1.xml"/></Relationships>
</file>

<file path=ppt/charts/_rels/chart13.xml.rels><?xml version="1.0" encoding="UTF-8" standalone="yes"?>
<Relationships xmlns="http://schemas.openxmlformats.org/package/2006/relationships"><Relationship Id="rId1" Type="http://schemas.openxmlformats.org/officeDocument/2006/relationships/oleObject" Target="file:///D:\DOCUMENTOS\l%20u%20c%20i%20a%20n%20a\f%20e%20a%20-%20d%20i%20s%20c%20i%20p%20l%20i%20n%20a%20s%20%20g%20r%20a%20d%20u%20a%20c%20a%20o\e%20a%20e%20-%200%204%202%200\2%200%201%202%20%20-%20%202%20%20s%20e%20m\Dados\Taxa%20de%20c&#226;mbio%20e%20emiss&#245;es%201885-1900.xls"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D:\DOCUMENTOS\l%20u%20c%20i%20a%20n%20a\@%20EAE-0420%20-%20FES%20II\2008%2002\A%20U%20L%20A%20%200%205%20%20-%20%20D%20E%20F%20E%20S%20A%20%20E%20S%20P%20I%20S%20O%20D%20I%20C%20A\Producao%20brasileira%20e%20consumo%20mundial%20cafe.xlsx" TargetMode="External"/><Relationship Id="rId2" Type="http://schemas.microsoft.com/office/2011/relationships/chartColorStyle" Target="colors2.xml"/><Relationship Id="rId1" Type="http://schemas.microsoft.com/office/2011/relationships/chartStyle" Target="style2.xml"/></Relationships>
</file>

<file path=ppt/charts/_rels/chart15.xml.rels><?xml version="1.0" encoding="UTF-8" standalone="yes"?>
<Relationships xmlns="http://schemas.openxmlformats.org/package/2006/relationships"><Relationship Id="rId3" Type="http://schemas.openxmlformats.org/officeDocument/2006/relationships/oleObject" Target="file:///D:\DOCUMENTOS\l%20u%20c%20i%20a%20n%20a\@%20EAE-0420%20-%20FES%20II\2008%2002\A%20U%20L%20A%20%200%205%20%20-%20%20D%20E%20F%20E%20S%20A%20%20E%20S%20P%20I%20S%20O%20D%20I%20C%20A\Producao%20brasileira%20e%20consumo%20mundial%20cafe.xlsx" TargetMode="External"/><Relationship Id="rId2" Type="http://schemas.microsoft.com/office/2011/relationships/chartColorStyle" Target="colors3.xml"/><Relationship Id="rId1" Type="http://schemas.microsoft.com/office/2011/relationships/chartStyle" Target="style3.xml"/></Relationships>
</file>

<file path=ppt/charts/_rels/chart16.xml.rels><?xml version="1.0" encoding="UTF-8" standalone="yes"?>
<Relationships xmlns="http://schemas.openxmlformats.org/package/2006/relationships"><Relationship Id="rId1" Type="http://schemas.openxmlformats.org/officeDocument/2006/relationships/oleObject" Target="file:///D:\DOCUMENTOS\l%20u%20c%20i%20a%20n%20a\f%20e%20a%20-%20d%20i%20s%20c%20i%20p%20l%20i%20n%20a%20s%20%20g%20r%20a%20d%20u%20a%20c%20a%20o\e%20a%20e%20-%200%204%202%200\2%200%201%202%20%20-%20%202%20%20s%20e%20m\Dados\Emiss&#245;es,%20custo%20de%20vida%20e%20c&#226;mbio.xls" TargetMode="Externa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3" Type="http://schemas.openxmlformats.org/officeDocument/2006/relationships/oleObject" Target="file:///D:\DOCUMENTOS\l%20u%20c%20i%20a%20n%20a\@%20EAE-0420%20-%20FES%20II\2008%2002\A%20U%20L%20A%20%200%205%20%20-%20%20D%20E%20F%20E%20S%20A%20%20E%20S%20P%20I%20S%20O%20D%20I%20C%20A\Producao%20brasileira%20e%20consumo%20mundial%20cafe.xlsx" TargetMode="External"/><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1" Type="http://schemas.openxmlformats.org/officeDocument/2006/relationships/oleObject" Target="file:///C:\Users\Luciana%20Lopes\Downloads\ipeadata%5b12-05-2012-05-07%5d.xls"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D:\DOCUMENTOS\l%20u%20c%20i%20a%20n%20a\@%20EAE-0420%20-%20FES%20II\2008%2002\A%20U%20L%20A%20%200%205%20%20-%20%20D%20E%20F%20E%20S%20A%20%20E%20S%20P%20I%20S%20O%20D%20I%20C%20A\Producao%20brasileira%20e%20consumo%20mundial%20cafe.xlsx" TargetMode="External"/><Relationship Id="rId2" Type="http://schemas.microsoft.com/office/2011/relationships/chartColorStyle" Target="colors7.xml"/><Relationship Id="rId1" Type="http://schemas.microsoft.com/office/2011/relationships/chartStyle" Target="style7.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llopes\Desktop\Dadosdocafe&#769;4tabelas.xlsx" TargetMode="External"/><Relationship Id="rId2" Type="http://schemas.microsoft.com/office/2011/relationships/chartColorStyle" Target="colors8.xml"/><Relationship Id="rId1" Type="http://schemas.microsoft.com/office/2011/relationships/chartStyle" Target="style8.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llopes\Desktop\Dadosdocafe&#769;4tabelas.xlsx" TargetMode="External"/><Relationship Id="rId2" Type="http://schemas.microsoft.com/office/2011/relationships/chartColorStyle" Target="colors9.xml"/><Relationship Id="rId1" Type="http://schemas.microsoft.com/office/2011/relationships/chartStyle" Target="style9.xml"/></Relationships>
</file>

<file path=ppt/charts/_rels/chart23.xml.rels><?xml version="1.0" encoding="UTF-8" standalone="yes"?>
<Relationships xmlns="http://schemas.openxmlformats.org/package/2006/relationships"><Relationship Id="rId3" Type="http://schemas.openxmlformats.org/officeDocument/2006/relationships/oleObject" Target="file:///D:\DOCUMENTOS\l%20u%20c%20i%20a%20n%20a\@%20EAE-0420%20-%20FES%20II\2008%2002\A%20U%20L%20A%20%200%205%20%20-%20%20D%20E%20F%20E%20S%20A%20%20E%20S%20P%20I%20S%20O%20D%20I%20C%20A\Producao%20brasileira%20e%20consumo%20mundial%20cafe.xlsx" TargetMode="External"/><Relationship Id="rId2" Type="http://schemas.microsoft.com/office/2011/relationships/chartColorStyle" Target="colors10.xml"/><Relationship Id="rId1" Type="http://schemas.microsoft.com/office/2011/relationships/chartStyle" Target="style10.xml"/></Relationships>
</file>

<file path=ppt/charts/_rels/chart24.xml.rels><?xml version="1.0" encoding="UTF-8" standalone="yes"?>
<Relationships xmlns="http://schemas.openxmlformats.org/package/2006/relationships"><Relationship Id="rId3" Type="http://schemas.openxmlformats.org/officeDocument/2006/relationships/oleObject" Target="file:///D:\DOCUMENTOS\l%20u%20c%20i%20a%20n%20a\@%20EAE-0420%20-%20FES%20II\2009%2001\a%20u%20l%20a%20%2008%20%20-%20%20c%20a%20f%20e\Consumo%20e%20estoques%20cafe.xlsx" TargetMode="External"/><Relationship Id="rId2" Type="http://schemas.microsoft.com/office/2011/relationships/chartColorStyle" Target="colors11.xml"/><Relationship Id="rId1" Type="http://schemas.microsoft.com/office/2011/relationships/chartStyle" Target="style11.xml"/></Relationships>
</file>

<file path=ppt/charts/_rels/chart25.xml.rels><?xml version="1.0" encoding="UTF-8" standalone="yes"?>
<Relationships xmlns="http://schemas.openxmlformats.org/package/2006/relationships"><Relationship Id="rId1" Type="http://schemas.openxmlformats.org/officeDocument/2006/relationships/oleObject" Target="file:///D:\DOCUMENTOS\l%20u%20c%20i%20a%20n%20a\@%20EAE-0420%20-%20FES%20II\2009%2001\a%20u%20l%20a%20%2008%20%20-%20%20c%20a%20f%20e\Consumo%20e%20estoques%20cafe.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D:\DOCUMENTOS\l%20u%20c%20i%20a%20n%20a\@%20EAE-0420%20-%20FES%20II\Subis&#237;dios%20para%20as%20aulas\Ipeadata%20-%20Taxa%20de%20c&#226;mbio%20-%20d&#243;lar%201889-2014.xls" TargetMode="Externa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uciana%20Lopes\Documents\d%20o%20u%20t%20o%20r%20a%20d%20o\Tese\Diversos\Cap&#237;tulo%201%20-%20Estrutura%20Final.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AULAS%202017:EAE-0416%20-%20FES%20I:Produc&#807;a&#771;o%20e%20exportac&#807;a&#771;o%20cafe&#769;.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AULAS%202017:EAE-0416%20-%20FES%20I:Produc&#807;a&#771;o%20e%20exportac&#807;a&#771;o%20cafe&#769;.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AULAS%202017:EAE-0416%20-%20FES%20I:Produc&#807;a&#771;o%20e%20exportac&#807;a&#771;o%20cafe&#769;.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Documentos%20Luciana\L%20U%20C%20I%20A%20N%20A\e%20a%20e%20-%200%204%202%200\2%200%200%208%20%20-%20%202%20%20s%20e%20m\A%20U%20L%20A%20%200%206%20%20-%20%20D%20E%20F%20E%20S%20A%20%20E%20S%20P%20I%20S%20O%20D%20I%20C%20A\Consumo%20e%20estoques%20cafe.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DOCUMENTOS\l%20u%20c%20i%20a%20n%20a\@%20e%20a%20e%20-%200%204%201%206\2%200%200%206%20%20-%20%202%20%20s%20e%20m\Aula%2017%20-%20Caf&#233;%20na%20segunda%20metade%20do%20s&#233;culo%20XIX.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b="0">
                <a:solidFill>
                  <a:schemeClr val="tx1"/>
                </a:solidFill>
              </a:defRPr>
            </a:pPr>
            <a:r>
              <a:rPr lang="pt-BR" sz="2400" b="0">
                <a:solidFill>
                  <a:schemeClr val="tx1"/>
                </a:solidFill>
              </a:rPr>
              <a:t>Brasil: quantidades exportadas, 1821-1850.</a:t>
            </a:r>
          </a:p>
        </c:rich>
      </c:tx>
      <c:layout>
        <c:manualLayout>
          <c:xMode val="edge"/>
          <c:yMode val="edge"/>
          <c:x val="7.7012475339779021E-2"/>
          <c:y val="2.3179572538272263E-2"/>
        </c:manualLayout>
      </c:layout>
      <c:overlay val="1"/>
    </c:title>
    <c:autoTitleDeleted val="0"/>
    <c:plotArea>
      <c:layout>
        <c:manualLayout>
          <c:layoutTarget val="inner"/>
          <c:xMode val="edge"/>
          <c:yMode val="edge"/>
          <c:x val="7.2010260952589097E-2"/>
          <c:y val="0.13199113407423599"/>
          <c:w val="0.91191961486917905"/>
          <c:h val="0.69218713183272695"/>
        </c:manualLayout>
      </c:layout>
      <c:lineChart>
        <c:grouping val="standard"/>
        <c:varyColors val="0"/>
        <c:ser>
          <c:idx val="0"/>
          <c:order val="0"/>
          <c:tx>
            <c:v>Exportação de algodão (tonelada)</c:v>
          </c:tx>
          <c:spPr>
            <a:ln>
              <a:solidFill>
                <a:srgbClr val="008000"/>
              </a:solidFill>
            </a:ln>
          </c:spPr>
          <c:marker>
            <c:symbol val="none"/>
          </c:marker>
          <c:cat>
            <c:strRef>
              <c:f>Séries!$A$2:$A$31</c:f>
              <c:strCache>
                <c:ptCount val="30"/>
                <c:pt idx="0">
                  <c:v>1821</c:v>
                </c:pt>
                <c:pt idx="1">
                  <c:v>1822</c:v>
                </c:pt>
                <c:pt idx="2">
                  <c:v>1823</c:v>
                </c:pt>
                <c:pt idx="3">
                  <c:v>1824</c:v>
                </c:pt>
                <c:pt idx="4">
                  <c:v>1825</c:v>
                </c:pt>
                <c:pt idx="5">
                  <c:v>1826</c:v>
                </c:pt>
                <c:pt idx="6">
                  <c:v>1827</c:v>
                </c:pt>
                <c:pt idx="7">
                  <c:v>1828</c:v>
                </c:pt>
                <c:pt idx="8">
                  <c:v>1829</c:v>
                </c:pt>
                <c:pt idx="9">
                  <c:v>1830</c:v>
                </c:pt>
                <c:pt idx="10">
                  <c:v>1831</c:v>
                </c:pt>
                <c:pt idx="11">
                  <c:v>1832</c:v>
                </c:pt>
                <c:pt idx="12">
                  <c:v>1833</c:v>
                </c:pt>
                <c:pt idx="13">
                  <c:v>1834</c:v>
                </c:pt>
                <c:pt idx="14">
                  <c:v>1835</c:v>
                </c:pt>
                <c:pt idx="15">
                  <c:v>1836</c:v>
                </c:pt>
                <c:pt idx="16">
                  <c:v>1837</c:v>
                </c:pt>
                <c:pt idx="17">
                  <c:v>1838</c:v>
                </c:pt>
                <c:pt idx="18">
                  <c:v>1839</c:v>
                </c:pt>
                <c:pt idx="19">
                  <c:v>1840</c:v>
                </c:pt>
                <c:pt idx="20">
                  <c:v>1841</c:v>
                </c:pt>
                <c:pt idx="21">
                  <c:v>1842</c:v>
                </c:pt>
                <c:pt idx="22">
                  <c:v>1843</c:v>
                </c:pt>
                <c:pt idx="23">
                  <c:v>1844</c:v>
                </c:pt>
                <c:pt idx="24">
                  <c:v>1845</c:v>
                </c:pt>
                <c:pt idx="25">
                  <c:v>1846</c:v>
                </c:pt>
                <c:pt idx="26">
                  <c:v>1847</c:v>
                </c:pt>
                <c:pt idx="27">
                  <c:v>1848</c:v>
                </c:pt>
                <c:pt idx="28">
                  <c:v>1849</c:v>
                </c:pt>
                <c:pt idx="29">
                  <c:v>1850</c:v>
                </c:pt>
              </c:strCache>
            </c:strRef>
          </c:cat>
          <c:val>
            <c:numRef>
              <c:f>Séries!$B$2:$B$31</c:f>
              <c:numCache>
                <c:formatCode>#,##0.00</c:formatCode>
                <c:ptCount val="30"/>
                <c:pt idx="0">
                  <c:v>10631</c:v>
                </c:pt>
                <c:pt idx="1">
                  <c:v>12989</c:v>
                </c:pt>
                <c:pt idx="2">
                  <c:v>12593</c:v>
                </c:pt>
                <c:pt idx="3">
                  <c:v>12006</c:v>
                </c:pt>
                <c:pt idx="4">
                  <c:v>15441</c:v>
                </c:pt>
                <c:pt idx="5">
                  <c:v>5123</c:v>
                </c:pt>
                <c:pt idx="6">
                  <c:v>10101</c:v>
                </c:pt>
                <c:pt idx="7">
                  <c:v>13549</c:v>
                </c:pt>
                <c:pt idx="8">
                  <c:v>13544</c:v>
                </c:pt>
                <c:pt idx="9">
                  <c:v>16196</c:v>
                </c:pt>
                <c:pt idx="10">
                  <c:v>15703</c:v>
                </c:pt>
                <c:pt idx="11">
                  <c:v>10409</c:v>
                </c:pt>
                <c:pt idx="12">
                  <c:v>7342</c:v>
                </c:pt>
                <c:pt idx="13">
                  <c:v>12354</c:v>
                </c:pt>
                <c:pt idx="14">
                  <c:v>11314</c:v>
                </c:pt>
                <c:pt idx="15">
                  <c:v>13434</c:v>
                </c:pt>
                <c:pt idx="16">
                  <c:v>12611</c:v>
                </c:pt>
                <c:pt idx="17">
                  <c:v>11027</c:v>
                </c:pt>
                <c:pt idx="18">
                  <c:v>9397</c:v>
                </c:pt>
                <c:pt idx="19">
                  <c:v>10253</c:v>
                </c:pt>
                <c:pt idx="20">
                  <c:v>10164</c:v>
                </c:pt>
                <c:pt idx="21">
                  <c:v>9395</c:v>
                </c:pt>
                <c:pt idx="22">
                  <c:v>10055</c:v>
                </c:pt>
                <c:pt idx="23">
                  <c:v>11691</c:v>
                </c:pt>
                <c:pt idx="24">
                  <c:v>12139</c:v>
                </c:pt>
                <c:pt idx="25">
                  <c:v>9479</c:v>
                </c:pt>
                <c:pt idx="26">
                  <c:v>8943</c:v>
                </c:pt>
                <c:pt idx="27">
                  <c:v>9390</c:v>
                </c:pt>
                <c:pt idx="28">
                  <c:v>12556</c:v>
                </c:pt>
                <c:pt idx="29">
                  <c:v>17299</c:v>
                </c:pt>
              </c:numCache>
            </c:numRef>
          </c:val>
          <c:smooth val="0"/>
          <c:extLst>
            <c:ext xmlns:c16="http://schemas.microsoft.com/office/drawing/2014/chart" uri="{C3380CC4-5D6E-409C-BE32-E72D297353CC}">
              <c16:uniqueId val="{00000000-C12C-4B8B-A745-4C3DCB1F0B18}"/>
            </c:ext>
          </c:extLst>
        </c:ser>
        <c:ser>
          <c:idx val="1"/>
          <c:order val="1"/>
          <c:tx>
            <c:v>Exportação de café (tonelada)</c:v>
          </c:tx>
          <c:spPr>
            <a:ln>
              <a:solidFill>
                <a:srgbClr val="C00000"/>
              </a:solidFill>
            </a:ln>
          </c:spPr>
          <c:marker>
            <c:symbol val="none"/>
          </c:marker>
          <c:cat>
            <c:strRef>
              <c:f>Séries!$A$2:$A$31</c:f>
              <c:strCache>
                <c:ptCount val="30"/>
                <c:pt idx="0">
                  <c:v>1821</c:v>
                </c:pt>
                <c:pt idx="1">
                  <c:v>1822</c:v>
                </c:pt>
                <c:pt idx="2">
                  <c:v>1823</c:v>
                </c:pt>
                <c:pt idx="3">
                  <c:v>1824</c:v>
                </c:pt>
                <c:pt idx="4">
                  <c:v>1825</c:v>
                </c:pt>
                <c:pt idx="5">
                  <c:v>1826</c:v>
                </c:pt>
                <c:pt idx="6">
                  <c:v>1827</c:v>
                </c:pt>
                <c:pt idx="7">
                  <c:v>1828</c:v>
                </c:pt>
                <c:pt idx="8">
                  <c:v>1829</c:v>
                </c:pt>
                <c:pt idx="9">
                  <c:v>1830</c:v>
                </c:pt>
                <c:pt idx="10">
                  <c:v>1831</c:v>
                </c:pt>
                <c:pt idx="11">
                  <c:v>1832</c:v>
                </c:pt>
                <c:pt idx="12">
                  <c:v>1833</c:v>
                </c:pt>
                <c:pt idx="13">
                  <c:v>1834</c:v>
                </c:pt>
                <c:pt idx="14">
                  <c:v>1835</c:v>
                </c:pt>
                <c:pt idx="15">
                  <c:v>1836</c:v>
                </c:pt>
                <c:pt idx="16">
                  <c:v>1837</c:v>
                </c:pt>
                <c:pt idx="17">
                  <c:v>1838</c:v>
                </c:pt>
                <c:pt idx="18">
                  <c:v>1839</c:v>
                </c:pt>
                <c:pt idx="19">
                  <c:v>1840</c:v>
                </c:pt>
                <c:pt idx="20">
                  <c:v>1841</c:v>
                </c:pt>
                <c:pt idx="21">
                  <c:v>1842</c:v>
                </c:pt>
                <c:pt idx="22">
                  <c:v>1843</c:v>
                </c:pt>
                <c:pt idx="23">
                  <c:v>1844</c:v>
                </c:pt>
                <c:pt idx="24">
                  <c:v>1845</c:v>
                </c:pt>
                <c:pt idx="25">
                  <c:v>1846</c:v>
                </c:pt>
                <c:pt idx="26">
                  <c:v>1847</c:v>
                </c:pt>
                <c:pt idx="27">
                  <c:v>1848</c:v>
                </c:pt>
                <c:pt idx="28">
                  <c:v>1849</c:v>
                </c:pt>
                <c:pt idx="29">
                  <c:v>1850</c:v>
                </c:pt>
              </c:strCache>
            </c:strRef>
          </c:cat>
          <c:val>
            <c:numRef>
              <c:f>Séries!$F$2:$F$31</c:f>
              <c:numCache>
                <c:formatCode>General</c:formatCode>
                <c:ptCount val="30"/>
                <c:pt idx="0">
                  <c:v>7740</c:v>
                </c:pt>
                <c:pt idx="1">
                  <c:v>11160</c:v>
                </c:pt>
                <c:pt idx="2">
                  <c:v>13560</c:v>
                </c:pt>
                <c:pt idx="3">
                  <c:v>16440</c:v>
                </c:pt>
                <c:pt idx="4">
                  <c:v>13440</c:v>
                </c:pt>
                <c:pt idx="5">
                  <c:v>19080</c:v>
                </c:pt>
                <c:pt idx="6">
                  <c:v>25800</c:v>
                </c:pt>
                <c:pt idx="7">
                  <c:v>27120</c:v>
                </c:pt>
                <c:pt idx="8">
                  <c:v>27540</c:v>
                </c:pt>
                <c:pt idx="9">
                  <c:v>28800</c:v>
                </c:pt>
                <c:pt idx="10">
                  <c:v>32940</c:v>
                </c:pt>
                <c:pt idx="11">
                  <c:v>43020</c:v>
                </c:pt>
                <c:pt idx="12">
                  <c:v>33600</c:v>
                </c:pt>
                <c:pt idx="13">
                  <c:v>67260</c:v>
                </c:pt>
                <c:pt idx="14">
                  <c:v>58200</c:v>
                </c:pt>
                <c:pt idx="15">
                  <c:v>63120</c:v>
                </c:pt>
                <c:pt idx="16">
                  <c:v>54600</c:v>
                </c:pt>
                <c:pt idx="17">
                  <c:v>68940</c:v>
                </c:pt>
                <c:pt idx="18">
                  <c:v>79980</c:v>
                </c:pt>
                <c:pt idx="19">
                  <c:v>82980</c:v>
                </c:pt>
                <c:pt idx="20">
                  <c:v>74340</c:v>
                </c:pt>
                <c:pt idx="21">
                  <c:v>81780</c:v>
                </c:pt>
                <c:pt idx="22">
                  <c:v>86640</c:v>
                </c:pt>
                <c:pt idx="23">
                  <c:v>92460</c:v>
                </c:pt>
                <c:pt idx="24">
                  <c:v>91500</c:v>
                </c:pt>
                <c:pt idx="25">
                  <c:v>103380</c:v>
                </c:pt>
                <c:pt idx="26">
                  <c:v>143220</c:v>
                </c:pt>
                <c:pt idx="27">
                  <c:v>140400</c:v>
                </c:pt>
                <c:pt idx="28">
                  <c:v>126360</c:v>
                </c:pt>
                <c:pt idx="29">
                  <c:v>87180</c:v>
                </c:pt>
              </c:numCache>
            </c:numRef>
          </c:val>
          <c:smooth val="0"/>
          <c:extLst>
            <c:ext xmlns:c16="http://schemas.microsoft.com/office/drawing/2014/chart" uri="{C3380CC4-5D6E-409C-BE32-E72D297353CC}">
              <c16:uniqueId val="{00000001-C12C-4B8B-A745-4C3DCB1F0B18}"/>
            </c:ext>
          </c:extLst>
        </c:ser>
        <c:ser>
          <c:idx val="2"/>
          <c:order val="2"/>
          <c:tx>
            <c:v>Exportação de fumo (tonelada)</c:v>
          </c:tx>
          <c:spPr>
            <a:ln>
              <a:solidFill>
                <a:srgbClr val="FFC000"/>
              </a:solidFill>
            </a:ln>
          </c:spPr>
          <c:marker>
            <c:symbol val="none"/>
          </c:marker>
          <c:cat>
            <c:strRef>
              <c:f>Séries!$A$2:$A$31</c:f>
              <c:strCache>
                <c:ptCount val="30"/>
                <c:pt idx="0">
                  <c:v>1821</c:v>
                </c:pt>
                <c:pt idx="1">
                  <c:v>1822</c:v>
                </c:pt>
                <c:pt idx="2">
                  <c:v>1823</c:v>
                </c:pt>
                <c:pt idx="3">
                  <c:v>1824</c:v>
                </c:pt>
                <c:pt idx="4">
                  <c:v>1825</c:v>
                </c:pt>
                <c:pt idx="5">
                  <c:v>1826</c:v>
                </c:pt>
                <c:pt idx="6">
                  <c:v>1827</c:v>
                </c:pt>
                <c:pt idx="7">
                  <c:v>1828</c:v>
                </c:pt>
                <c:pt idx="8">
                  <c:v>1829</c:v>
                </c:pt>
                <c:pt idx="9">
                  <c:v>1830</c:v>
                </c:pt>
                <c:pt idx="10">
                  <c:v>1831</c:v>
                </c:pt>
                <c:pt idx="11">
                  <c:v>1832</c:v>
                </c:pt>
                <c:pt idx="12">
                  <c:v>1833</c:v>
                </c:pt>
                <c:pt idx="13">
                  <c:v>1834</c:v>
                </c:pt>
                <c:pt idx="14">
                  <c:v>1835</c:v>
                </c:pt>
                <c:pt idx="15">
                  <c:v>1836</c:v>
                </c:pt>
                <c:pt idx="16">
                  <c:v>1837</c:v>
                </c:pt>
                <c:pt idx="17">
                  <c:v>1838</c:v>
                </c:pt>
                <c:pt idx="18">
                  <c:v>1839</c:v>
                </c:pt>
                <c:pt idx="19">
                  <c:v>1840</c:v>
                </c:pt>
                <c:pt idx="20">
                  <c:v>1841</c:v>
                </c:pt>
                <c:pt idx="21">
                  <c:v>1842</c:v>
                </c:pt>
                <c:pt idx="22">
                  <c:v>1843</c:v>
                </c:pt>
                <c:pt idx="23">
                  <c:v>1844</c:v>
                </c:pt>
                <c:pt idx="24">
                  <c:v>1845</c:v>
                </c:pt>
                <c:pt idx="25">
                  <c:v>1846</c:v>
                </c:pt>
                <c:pt idx="26">
                  <c:v>1847</c:v>
                </c:pt>
                <c:pt idx="27">
                  <c:v>1848</c:v>
                </c:pt>
                <c:pt idx="28">
                  <c:v>1849</c:v>
                </c:pt>
                <c:pt idx="29">
                  <c:v>1850</c:v>
                </c:pt>
              </c:strCache>
            </c:strRef>
          </c:cat>
          <c:val>
            <c:numRef>
              <c:f>Séries!$D$2:$D$31</c:f>
              <c:numCache>
                <c:formatCode>#,##0.00</c:formatCode>
                <c:ptCount val="30"/>
                <c:pt idx="0">
                  <c:v>6751</c:v>
                </c:pt>
                <c:pt idx="1">
                  <c:v>4321</c:v>
                </c:pt>
                <c:pt idx="2">
                  <c:v>3828</c:v>
                </c:pt>
                <c:pt idx="3">
                  <c:v>5743</c:v>
                </c:pt>
                <c:pt idx="4">
                  <c:v>3620</c:v>
                </c:pt>
                <c:pt idx="5">
                  <c:v>1435</c:v>
                </c:pt>
                <c:pt idx="6">
                  <c:v>3428</c:v>
                </c:pt>
                <c:pt idx="7">
                  <c:v>5560</c:v>
                </c:pt>
                <c:pt idx="8">
                  <c:v>4830</c:v>
                </c:pt>
                <c:pt idx="9">
                  <c:v>2893</c:v>
                </c:pt>
                <c:pt idx="10">
                  <c:v>4106</c:v>
                </c:pt>
                <c:pt idx="11">
                  <c:v>7121</c:v>
                </c:pt>
                <c:pt idx="12">
                  <c:v>3650</c:v>
                </c:pt>
                <c:pt idx="13">
                  <c:v>7050</c:v>
                </c:pt>
                <c:pt idx="14">
                  <c:v>3224</c:v>
                </c:pt>
                <c:pt idx="15">
                  <c:v>4022</c:v>
                </c:pt>
                <c:pt idx="16">
                  <c:v>3461</c:v>
                </c:pt>
                <c:pt idx="17">
                  <c:v>3152</c:v>
                </c:pt>
                <c:pt idx="18">
                  <c:v>5320</c:v>
                </c:pt>
                <c:pt idx="19">
                  <c:v>4348</c:v>
                </c:pt>
                <c:pt idx="20">
                  <c:v>3215</c:v>
                </c:pt>
                <c:pt idx="21">
                  <c:v>5028</c:v>
                </c:pt>
                <c:pt idx="22">
                  <c:v>4621</c:v>
                </c:pt>
                <c:pt idx="23">
                  <c:v>4301</c:v>
                </c:pt>
                <c:pt idx="24">
                  <c:v>5736</c:v>
                </c:pt>
                <c:pt idx="25">
                  <c:v>4265</c:v>
                </c:pt>
                <c:pt idx="26">
                  <c:v>4857</c:v>
                </c:pt>
                <c:pt idx="27">
                  <c:v>4757</c:v>
                </c:pt>
                <c:pt idx="28">
                  <c:v>4352</c:v>
                </c:pt>
                <c:pt idx="29">
                  <c:v>5098</c:v>
                </c:pt>
              </c:numCache>
            </c:numRef>
          </c:val>
          <c:smooth val="0"/>
          <c:extLst>
            <c:ext xmlns:c16="http://schemas.microsoft.com/office/drawing/2014/chart" uri="{C3380CC4-5D6E-409C-BE32-E72D297353CC}">
              <c16:uniqueId val="{00000002-C12C-4B8B-A745-4C3DCB1F0B18}"/>
            </c:ext>
          </c:extLst>
        </c:ser>
        <c:ser>
          <c:idx val="3"/>
          <c:order val="3"/>
          <c:tx>
            <c:v>Exportação de açúcar (tonelada)</c:v>
          </c:tx>
          <c:spPr>
            <a:ln>
              <a:solidFill>
                <a:srgbClr val="0070C0"/>
              </a:solidFill>
            </a:ln>
          </c:spPr>
          <c:marker>
            <c:symbol val="none"/>
          </c:marker>
          <c:cat>
            <c:strRef>
              <c:f>Séries!$A$2:$A$31</c:f>
              <c:strCache>
                <c:ptCount val="30"/>
                <c:pt idx="0">
                  <c:v>1821</c:v>
                </c:pt>
                <c:pt idx="1">
                  <c:v>1822</c:v>
                </c:pt>
                <c:pt idx="2">
                  <c:v>1823</c:v>
                </c:pt>
                <c:pt idx="3">
                  <c:v>1824</c:v>
                </c:pt>
                <c:pt idx="4">
                  <c:v>1825</c:v>
                </c:pt>
                <c:pt idx="5">
                  <c:v>1826</c:v>
                </c:pt>
                <c:pt idx="6">
                  <c:v>1827</c:v>
                </c:pt>
                <c:pt idx="7">
                  <c:v>1828</c:v>
                </c:pt>
                <c:pt idx="8">
                  <c:v>1829</c:v>
                </c:pt>
                <c:pt idx="9">
                  <c:v>1830</c:v>
                </c:pt>
                <c:pt idx="10">
                  <c:v>1831</c:v>
                </c:pt>
                <c:pt idx="11">
                  <c:v>1832</c:v>
                </c:pt>
                <c:pt idx="12">
                  <c:v>1833</c:v>
                </c:pt>
                <c:pt idx="13">
                  <c:v>1834</c:v>
                </c:pt>
                <c:pt idx="14">
                  <c:v>1835</c:v>
                </c:pt>
                <c:pt idx="15">
                  <c:v>1836</c:v>
                </c:pt>
                <c:pt idx="16">
                  <c:v>1837</c:v>
                </c:pt>
                <c:pt idx="17">
                  <c:v>1838</c:v>
                </c:pt>
                <c:pt idx="18">
                  <c:v>1839</c:v>
                </c:pt>
                <c:pt idx="19">
                  <c:v>1840</c:v>
                </c:pt>
                <c:pt idx="20">
                  <c:v>1841</c:v>
                </c:pt>
                <c:pt idx="21">
                  <c:v>1842</c:v>
                </c:pt>
                <c:pt idx="22">
                  <c:v>1843</c:v>
                </c:pt>
                <c:pt idx="23">
                  <c:v>1844</c:v>
                </c:pt>
                <c:pt idx="24">
                  <c:v>1845</c:v>
                </c:pt>
                <c:pt idx="25">
                  <c:v>1846</c:v>
                </c:pt>
                <c:pt idx="26">
                  <c:v>1847</c:v>
                </c:pt>
                <c:pt idx="27">
                  <c:v>1848</c:v>
                </c:pt>
                <c:pt idx="28">
                  <c:v>1849</c:v>
                </c:pt>
                <c:pt idx="29">
                  <c:v>1850</c:v>
                </c:pt>
              </c:strCache>
            </c:strRef>
          </c:cat>
          <c:val>
            <c:numRef>
              <c:f>Séries!$E$2:$E$31</c:f>
              <c:numCache>
                <c:formatCode>#,##0.00</c:formatCode>
                <c:ptCount val="30"/>
                <c:pt idx="0">
                  <c:v>35168</c:v>
                </c:pt>
                <c:pt idx="1">
                  <c:v>36694</c:v>
                </c:pt>
                <c:pt idx="2">
                  <c:v>53549</c:v>
                </c:pt>
                <c:pt idx="3">
                  <c:v>44976</c:v>
                </c:pt>
                <c:pt idx="4">
                  <c:v>35485</c:v>
                </c:pt>
                <c:pt idx="5">
                  <c:v>35410</c:v>
                </c:pt>
                <c:pt idx="6">
                  <c:v>50483</c:v>
                </c:pt>
                <c:pt idx="7">
                  <c:v>67641</c:v>
                </c:pt>
                <c:pt idx="8">
                  <c:v>55059</c:v>
                </c:pt>
                <c:pt idx="9">
                  <c:v>65386</c:v>
                </c:pt>
                <c:pt idx="10">
                  <c:v>62996</c:v>
                </c:pt>
                <c:pt idx="11">
                  <c:v>75873</c:v>
                </c:pt>
                <c:pt idx="12">
                  <c:v>45348</c:v>
                </c:pt>
                <c:pt idx="13">
                  <c:v>56093</c:v>
                </c:pt>
                <c:pt idx="14">
                  <c:v>71902</c:v>
                </c:pt>
                <c:pt idx="15">
                  <c:v>82624</c:v>
                </c:pt>
                <c:pt idx="16">
                  <c:v>73085</c:v>
                </c:pt>
                <c:pt idx="17">
                  <c:v>89967</c:v>
                </c:pt>
                <c:pt idx="18">
                  <c:v>67980</c:v>
                </c:pt>
                <c:pt idx="19">
                  <c:v>81396</c:v>
                </c:pt>
                <c:pt idx="20">
                  <c:v>98399</c:v>
                </c:pt>
                <c:pt idx="21">
                  <c:v>71770</c:v>
                </c:pt>
                <c:pt idx="22">
                  <c:v>76531</c:v>
                </c:pt>
                <c:pt idx="23">
                  <c:v>83383</c:v>
                </c:pt>
                <c:pt idx="24">
                  <c:v>109812</c:v>
                </c:pt>
                <c:pt idx="25">
                  <c:v>104443</c:v>
                </c:pt>
                <c:pt idx="26">
                  <c:v>104268</c:v>
                </c:pt>
                <c:pt idx="27">
                  <c:v>114101</c:v>
                </c:pt>
                <c:pt idx="28">
                  <c:v>124931</c:v>
                </c:pt>
                <c:pt idx="29">
                  <c:v>116405</c:v>
                </c:pt>
              </c:numCache>
            </c:numRef>
          </c:val>
          <c:smooth val="0"/>
          <c:extLst>
            <c:ext xmlns:c16="http://schemas.microsoft.com/office/drawing/2014/chart" uri="{C3380CC4-5D6E-409C-BE32-E72D297353CC}">
              <c16:uniqueId val="{00000003-C12C-4B8B-A745-4C3DCB1F0B18}"/>
            </c:ext>
          </c:extLst>
        </c:ser>
        <c:dLbls>
          <c:showLegendKey val="0"/>
          <c:showVal val="0"/>
          <c:showCatName val="0"/>
          <c:showSerName val="0"/>
          <c:showPercent val="0"/>
          <c:showBubbleSize val="0"/>
        </c:dLbls>
        <c:smooth val="0"/>
        <c:axId val="-2121547720"/>
        <c:axId val="-2121497624"/>
      </c:lineChart>
      <c:catAx>
        <c:axId val="-2121547720"/>
        <c:scaling>
          <c:orientation val="minMax"/>
        </c:scaling>
        <c:delete val="0"/>
        <c:axPos val="b"/>
        <c:majorGridlines/>
        <c:numFmt formatCode="General" sourceLinked="0"/>
        <c:majorTickMark val="out"/>
        <c:minorTickMark val="none"/>
        <c:tickLblPos val="nextTo"/>
        <c:crossAx val="-2121497624"/>
        <c:crosses val="autoZero"/>
        <c:auto val="1"/>
        <c:lblAlgn val="ctr"/>
        <c:lblOffset val="100"/>
        <c:noMultiLvlLbl val="0"/>
      </c:catAx>
      <c:valAx>
        <c:axId val="-2121497624"/>
        <c:scaling>
          <c:orientation val="minMax"/>
        </c:scaling>
        <c:delete val="0"/>
        <c:axPos val="l"/>
        <c:majorGridlines/>
        <c:numFmt formatCode="#,##0" sourceLinked="0"/>
        <c:majorTickMark val="out"/>
        <c:minorTickMark val="none"/>
        <c:tickLblPos val="nextTo"/>
        <c:crossAx val="-2121547720"/>
        <c:crosses val="autoZero"/>
        <c:crossBetween val="between"/>
      </c:valAx>
    </c:plotArea>
    <c:legend>
      <c:legendPos val="b"/>
      <c:overlay val="0"/>
    </c:legend>
    <c:plotVisOnly val="1"/>
    <c:dispBlanksAs val="gap"/>
    <c:showDLblsOverMax val="0"/>
  </c:chart>
  <c:txPr>
    <a:bodyPr/>
    <a:lstStyle/>
    <a:p>
      <a:pPr>
        <a:defRPr sz="1200"/>
      </a:pPr>
      <a:endParaRPr lang="pt-B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Plan1!$B$1</c:f>
              <c:strCache>
                <c:ptCount val="1"/>
                <c:pt idx="0">
                  <c:v>Norte</c:v>
                </c:pt>
              </c:strCache>
            </c:strRef>
          </c:tx>
          <c:invertIfNegative val="0"/>
          <c:cat>
            <c:numRef>
              <c:f>Plan1!$A$2:$A$6</c:f>
              <c:numCache>
                <c:formatCode>General</c:formatCode>
                <c:ptCount val="5"/>
                <c:pt idx="0">
                  <c:v>1836</c:v>
                </c:pt>
                <c:pt idx="1">
                  <c:v>1854</c:v>
                </c:pt>
                <c:pt idx="2">
                  <c:v>1886</c:v>
                </c:pt>
                <c:pt idx="3">
                  <c:v>1920</c:v>
                </c:pt>
                <c:pt idx="4">
                  <c:v>1935</c:v>
                </c:pt>
              </c:numCache>
            </c:numRef>
          </c:cat>
          <c:val>
            <c:numRef>
              <c:f>Plan1!$B$2:$B$6</c:f>
              <c:numCache>
                <c:formatCode>General</c:formatCode>
                <c:ptCount val="5"/>
                <c:pt idx="0">
                  <c:v>510406</c:v>
                </c:pt>
                <c:pt idx="1">
                  <c:v>2737639</c:v>
                </c:pt>
                <c:pt idx="2">
                  <c:v>2074267</c:v>
                </c:pt>
                <c:pt idx="3">
                  <c:v>767069</c:v>
                </c:pt>
                <c:pt idx="4">
                  <c:v>898332</c:v>
                </c:pt>
              </c:numCache>
            </c:numRef>
          </c:val>
          <c:extLst>
            <c:ext xmlns:c16="http://schemas.microsoft.com/office/drawing/2014/chart" uri="{C3380CC4-5D6E-409C-BE32-E72D297353CC}">
              <c16:uniqueId val="{00000000-BB56-494B-A983-42037120E2C6}"/>
            </c:ext>
          </c:extLst>
        </c:ser>
        <c:ser>
          <c:idx val="1"/>
          <c:order val="1"/>
          <c:tx>
            <c:strRef>
              <c:f>Plan1!$C$1</c:f>
              <c:strCache>
                <c:ptCount val="1"/>
                <c:pt idx="0">
                  <c:v>Central</c:v>
                </c:pt>
              </c:strCache>
            </c:strRef>
          </c:tx>
          <c:invertIfNegative val="0"/>
          <c:cat>
            <c:numRef>
              <c:f>Plan1!$A$2:$A$6</c:f>
              <c:numCache>
                <c:formatCode>General</c:formatCode>
                <c:ptCount val="5"/>
                <c:pt idx="0">
                  <c:v>1836</c:v>
                </c:pt>
                <c:pt idx="1">
                  <c:v>1854</c:v>
                </c:pt>
                <c:pt idx="2">
                  <c:v>1886</c:v>
                </c:pt>
                <c:pt idx="3">
                  <c:v>1920</c:v>
                </c:pt>
                <c:pt idx="4">
                  <c:v>1935</c:v>
                </c:pt>
              </c:numCache>
            </c:numRef>
          </c:cat>
          <c:val>
            <c:numRef>
              <c:f>Plan1!$C$2:$C$6</c:f>
              <c:numCache>
                <c:formatCode>General</c:formatCode>
                <c:ptCount val="5"/>
                <c:pt idx="0">
                  <c:v>70378</c:v>
                </c:pt>
                <c:pt idx="1">
                  <c:v>491397</c:v>
                </c:pt>
                <c:pt idx="2">
                  <c:v>3008350</c:v>
                </c:pt>
                <c:pt idx="3">
                  <c:v>2780525</c:v>
                </c:pt>
                <c:pt idx="4">
                  <c:v>3716021</c:v>
                </c:pt>
              </c:numCache>
            </c:numRef>
          </c:val>
          <c:extLst>
            <c:ext xmlns:c16="http://schemas.microsoft.com/office/drawing/2014/chart" uri="{C3380CC4-5D6E-409C-BE32-E72D297353CC}">
              <c16:uniqueId val="{00000001-BB56-494B-A983-42037120E2C6}"/>
            </c:ext>
          </c:extLst>
        </c:ser>
        <c:ser>
          <c:idx val="2"/>
          <c:order val="2"/>
          <c:tx>
            <c:strRef>
              <c:f>Plan1!$D$1</c:f>
              <c:strCache>
                <c:ptCount val="1"/>
                <c:pt idx="0">
                  <c:v>Mogiana</c:v>
                </c:pt>
              </c:strCache>
            </c:strRef>
          </c:tx>
          <c:invertIfNegative val="0"/>
          <c:cat>
            <c:numRef>
              <c:f>Plan1!$A$2:$A$6</c:f>
              <c:numCache>
                <c:formatCode>General</c:formatCode>
                <c:ptCount val="5"/>
                <c:pt idx="0">
                  <c:v>1836</c:v>
                </c:pt>
                <c:pt idx="1">
                  <c:v>1854</c:v>
                </c:pt>
                <c:pt idx="2">
                  <c:v>1886</c:v>
                </c:pt>
                <c:pt idx="3">
                  <c:v>1920</c:v>
                </c:pt>
                <c:pt idx="4">
                  <c:v>1935</c:v>
                </c:pt>
              </c:numCache>
            </c:numRef>
          </c:cat>
          <c:val>
            <c:numRef>
              <c:f>Plan1!$D$2:$D$6</c:f>
              <c:numCache>
                <c:formatCode>General</c:formatCode>
                <c:ptCount val="5"/>
                <c:pt idx="0">
                  <c:v>821</c:v>
                </c:pt>
                <c:pt idx="1">
                  <c:v>81750</c:v>
                </c:pt>
                <c:pt idx="2">
                  <c:v>2262599</c:v>
                </c:pt>
                <c:pt idx="3">
                  <c:v>7852020</c:v>
                </c:pt>
                <c:pt idx="4">
                  <c:v>8521076</c:v>
                </c:pt>
              </c:numCache>
            </c:numRef>
          </c:val>
          <c:extLst>
            <c:ext xmlns:c16="http://schemas.microsoft.com/office/drawing/2014/chart" uri="{C3380CC4-5D6E-409C-BE32-E72D297353CC}">
              <c16:uniqueId val="{00000002-BB56-494B-A983-42037120E2C6}"/>
            </c:ext>
          </c:extLst>
        </c:ser>
        <c:ser>
          <c:idx val="3"/>
          <c:order val="3"/>
          <c:tx>
            <c:strRef>
              <c:f>Plan1!$E$1</c:f>
              <c:strCache>
                <c:ptCount val="1"/>
                <c:pt idx="0">
                  <c:v>Paulista</c:v>
                </c:pt>
              </c:strCache>
            </c:strRef>
          </c:tx>
          <c:invertIfNegative val="0"/>
          <c:cat>
            <c:numRef>
              <c:f>Plan1!$A$2:$A$6</c:f>
              <c:numCache>
                <c:formatCode>General</c:formatCode>
                <c:ptCount val="5"/>
                <c:pt idx="0">
                  <c:v>1836</c:v>
                </c:pt>
                <c:pt idx="1">
                  <c:v>1854</c:v>
                </c:pt>
                <c:pt idx="2">
                  <c:v>1886</c:v>
                </c:pt>
                <c:pt idx="3">
                  <c:v>1920</c:v>
                </c:pt>
                <c:pt idx="4">
                  <c:v>1935</c:v>
                </c:pt>
              </c:numCache>
            </c:numRef>
          </c:cat>
          <c:val>
            <c:numRef>
              <c:f>Plan1!$E$2:$E$6</c:f>
              <c:numCache>
                <c:formatCode>General</c:formatCode>
                <c:ptCount val="5"/>
                <c:pt idx="0">
                  <c:v>8461</c:v>
                </c:pt>
                <c:pt idx="1">
                  <c:v>223470</c:v>
                </c:pt>
                <c:pt idx="2">
                  <c:v>2458134</c:v>
                </c:pt>
                <c:pt idx="3">
                  <c:v>4148462</c:v>
                </c:pt>
                <c:pt idx="4">
                  <c:v>6110213</c:v>
                </c:pt>
              </c:numCache>
            </c:numRef>
          </c:val>
          <c:extLst>
            <c:ext xmlns:c16="http://schemas.microsoft.com/office/drawing/2014/chart" uri="{C3380CC4-5D6E-409C-BE32-E72D297353CC}">
              <c16:uniqueId val="{00000003-BB56-494B-A983-42037120E2C6}"/>
            </c:ext>
          </c:extLst>
        </c:ser>
        <c:ser>
          <c:idx val="4"/>
          <c:order val="4"/>
          <c:tx>
            <c:strRef>
              <c:f>Plan1!$F$1</c:f>
              <c:strCache>
                <c:ptCount val="1"/>
                <c:pt idx="0">
                  <c:v>Araraquarense</c:v>
                </c:pt>
              </c:strCache>
            </c:strRef>
          </c:tx>
          <c:invertIfNegative val="0"/>
          <c:cat>
            <c:numRef>
              <c:f>Plan1!$A$2:$A$6</c:f>
              <c:numCache>
                <c:formatCode>General</c:formatCode>
                <c:ptCount val="5"/>
                <c:pt idx="0">
                  <c:v>1836</c:v>
                </c:pt>
                <c:pt idx="1">
                  <c:v>1854</c:v>
                </c:pt>
                <c:pt idx="2">
                  <c:v>1886</c:v>
                </c:pt>
                <c:pt idx="3">
                  <c:v>1920</c:v>
                </c:pt>
                <c:pt idx="4">
                  <c:v>1935</c:v>
                </c:pt>
              </c:numCache>
            </c:numRef>
          </c:cat>
          <c:val>
            <c:numRef>
              <c:f>Plan1!$F$2:$F$6</c:f>
              <c:numCache>
                <c:formatCode>General</c:formatCode>
                <c:ptCount val="5"/>
                <c:pt idx="2">
                  <c:v>420000</c:v>
                </c:pt>
                <c:pt idx="3">
                  <c:v>4152438</c:v>
                </c:pt>
                <c:pt idx="4">
                  <c:v>14126113</c:v>
                </c:pt>
              </c:numCache>
            </c:numRef>
          </c:val>
          <c:extLst>
            <c:ext xmlns:c16="http://schemas.microsoft.com/office/drawing/2014/chart" uri="{C3380CC4-5D6E-409C-BE32-E72D297353CC}">
              <c16:uniqueId val="{00000004-BB56-494B-A983-42037120E2C6}"/>
            </c:ext>
          </c:extLst>
        </c:ser>
        <c:ser>
          <c:idx val="5"/>
          <c:order val="5"/>
          <c:tx>
            <c:strRef>
              <c:f>Plan1!$G$1</c:f>
              <c:strCache>
                <c:ptCount val="1"/>
                <c:pt idx="0">
                  <c:v>Noroeste</c:v>
                </c:pt>
              </c:strCache>
            </c:strRef>
          </c:tx>
          <c:invertIfNegative val="0"/>
          <c:cat>
            <c:numRef>
              <c:f>Plan1!$A$2:$A$6</c:f>
              <c:numCache>
                <c:formatCode>General</c:formatCode>
                <c:ptCount val="5"/>
                <c:pt idx="0">
                  <c:v>1836</c:v>
                </c:pt>
                <c:pt idx="1">
                  <c:v>1854</c:v>
                </c:pt>
                <c:pt idx="2">
                  <c:v>1886</c:v>
                </c:pt>
                <c:pt idx="3">
                  <c:v>1920</c:v>
                </c:pt>
                <c:pt idx="4">
                  <c:v>1935</c:v>
                </c:pt>
              </c:numCache>
            </c:numRef>
          </c:cat>
          <c:val>
            <c:numRef>
              <c:f>Plan1!$G$2:$G$6</c:f>
              <c:numCache>
                <c:formatCode>General</c:formatCode>
                <c:ptCount val="5"/>
                <c:pt idx="3">
                  <c:v>722119</c:v>
                </c:pt>
                <c:pt idx="4">
                  <c:v>12544045</c:v>
                </c:pt>
              </c:numCache>
            </c:numRef>
          </c:val>
          <c:extLst>
            <c:ext xmlns:c16="http://schemas.microsoft.com/office/drawing/2014/chart" uri="{C3380CC4-5D6E-409C-BE32-E72D297353CC}">
              <c16:uniqueId val="{00000005-BB56-494B-A983-42037120E2C6}"/>
            </c:ext>
          </c:extLst>
        </c:ser>
        <c:ser>
          <c:idx val="6"/>
          <c:order val="6"/>
          <c:tx>
            <c:strRef>
              <c:f>Plan1!$H$1</c:f>
              <c:strCache>
                <c:ptCount val="1"/>
                <c:pt idx="0">
                  <c:v>Alta Sorocabana</c:v>
                </c:pt>
              </c:strCache>
            </c:strRef>
          </c:tx>
          <c:invertIfNegative val="0"/>
          <c:cat>
            <c:numRef>
              <c:f>Plan1!$A$2:$A$6</c:f>
              <c:numCache>
                <c:formatCode>General</c:formatCode>
                <c:ptCount val="5"/>
                <c:pt idx="0">
                  <c:v>1836</c:v>
                </c:pt>
                <c:pt idx="1">
                  <c:v>1854</c:v>
                </c:pt>
                <c:pt idx="2">
                  <c:v>1886</c:v>
                </c:pt>
                <c:pt idx="3">
                  <c:v>1920</c:v>
                </c:pt>
                <c:pt idx="4">
                  <c:v>1935</c:v>
                </c:pt>
              </c:numCache>
            </c:numRef>
          </c:cat>
          <c:val>
            <c:numRef>
              <c:f>Plan1!$H$2:$H$6</c:f>
              <c:numCache>
                <c:formatCode>General</c:formatCode>
                <c:ptCount val="5"/>
                <c:pt idx="2">
                  <c:v>151000</c:v>
                </c:pt>
                <c:pt idx="3">
                  <c:v>1676228</c:v>
                </c:pt>
                <c:pt idx="4">
                  <c:v>6524410</c:v>
                </c:pt>
              </c:numCache>
            </c:numRef>
          </c:val>
          <c:extLst>
            <c:ext xmlns:c16="http://schemas.microsoft.com/office/drawing/2014/chart" uri="{C3380CC4-5D6E-409C-BE32-E72D297353CC}">
              <c16:uniqueId val="{00000006-BB56-494B-A983-42037120E2C6}"/>
            </c:ext>
          </c:extLst>
        </c:ser>
        <c:dLbls>
          <c:showLegendKey val="0"/>
          <c:showVal val="0"/>
          <c:showCatName val="0"/>
          <c:showSerName val="0"/>
          <c:showPercent val="0"/>
          <c:showBubbleSize val="0"/>
        </c:dLbls>
        <c:gapWidth val="150"/>
        <c:axId val="-2063081736"/>
        <c:axId val="-2126950216"/>
      </c:barChart>
      <c:catAx>
        <c:axId val="-2063081736"/>
        <c:scaling>
          <c:orientation val="minMax"/>
        </c:scaling>
        <c:delete val="0"/>
        <c:axPos val="b"/>
        <c:numFmt formatCode="General" sourceLinked="1"/>
        <c:majorTickMark val="out"/>
        <c:minorTickMark val="none"/>
        <c:tickLblPos val="nextTo"/>
        <c:crossAx val="-2126950216"/>
        <c:crosses val="autoZero"/>
        <c:auto val="1"/>
        <c:lblAlgn val="ctr"/>
        <c:lblOffset val="100"/>
        <c:noMultiLvlLbl val="0"/>
      </c:catAx>
      <c:valAx>
        <c:axId val="-2126950216"/>
        <c:scaling>
          <c:orientation val="minMax"/>
        </c:scaling>
        <c:delete val="0"/>
        <c:axPos val="l"/>
        <c:majorGridlines/>
        <c:numFmt formatCode="General" sourceLinked="1"/>
        <c:majorTickMark val="out"/>
        <c:minorTickMark val="none"/>
        <c:tickLblPos val="nextTo"/>
        <c:crossAx val="-2063081736"/>
        <c:crosses val="autoZero"/>
        <c:crossBetween val="between"/>
      </c:valAx>
    </c:plotArea>
    <c:legend>
      <c:legendPos val="b"/>
      <c:layout>
        <c:manualLayout>
          <c:xMode val="edge"/>
          <c:yMode val="edge"/>
          <c:x val="9.5784728297851705E-3"/>
          <c:y val="0.89665505168672099"/>
          <c:w val="0.97929972295129697"/>
          <c:h val="8.9603180299570498E-2"/>
        </c:manualLayout>
      </c:layout>
      <c:overlay val="0"/>
    </c:legend>
    <c:plotVisOnly val="1"/>
    <c:dispBlanksAs val="gap"/>
    <c:showDLblsOverMax val="0"/>
  </c:chart>
  <c:txPr>
    <a:bodyPr/>
    <a:lstStyle/>
    <a:p>
      <a:pPr>
        <a:defRPr sz="1100"/>
      </a:pPr>
      <a:endParaRPr lang="pt-B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cked"/>
        <c:varyColors val="0"/>
        <c:ser>
          <c:idx val="0"/>
          <c:order val="0"/>
          <c:tx>
            <c:strRef>
              <c:f>Séries!$B$1</c:f>
              <c:strCache>
                <c:ptCount val="1"/>
                <c:pt idx="0">
                  <c:v>População - imigrantes - Pessoa</c:v>
                </c:pt>
              </c:strCache>
            </c:strRef>
          </c:tx>
          <c:cat>
            <c:strRef>
              <c:f>Séries!$A$56:$A$98</c:f>
              <c:strCache>
                <c:ptCount val="43"/>
                <c:pt idx="0">
                  <c:v>1871</c:v>
                </c:pt>
                <c:pt idx="1">
                  <c:v>1872</c:v>
                </c:pt>
                <c:pt idx="2">
                  <c:v>1873</c:v>
                </c:pt>
                <c:pt idx="3">
                  <c:v>1874</c:v>
                </c:pt>
                <c:pt idx="4">
                  <c:v>1875</c:v>
                </c:pt>
                <c:pt idx="5">
                  <c:v>1876</c:v>
                </c:pt>
                <c:pt idx="6">
                  <c:v>1877</c:v>
                </c:pt>
                <c:pt idx="7">
                  <c:v>1878</c:v>
                </c:pt>
                <c:pt idx="8">
                  <c:v>1879</c:v>
                </c:pt>
                <c:pt idx="9">
                  <c:v>1880</c:v>
                </c:pt>
                <c:pt idx="10">
                  <c:v>1881</c:v>
                </c:pt>
                <c:pt idx="11">
                  <c:v>1882</c:v>
                </c:pt>
                <c:pt idx="12">
                  <c:v>1883</c:v>
                </c:pt>
                <c:pt idx="13">
                  <c:v>1884</c:v>
                </c:pt>
                <c:pt idx="14">
                  <c:v>1885</c:v>
                </c:pt>
                <c:pt idx="15">
                  <c:v>1886</c:v>
                </c:pt>
                <c:pt idx="16">
                  <c:v>1887</c:v>
                </c:pt>
                <c:pt idx="17">
                  <c:v>1888</c:v>
                </c:pt>
                <c:pt idx="18">
                  <c:v>1889</c:v>
                </c:pt>
                <c:pt idx="19">
                  <c:v>1890</c:v>
                </c:pt>
                <c:pt idx="20">
                  <c:v>1891</c:v>
                </c:pt>
                <c:pt idx="21">
                  <c:v>1892</c:v>
                </c:pt>
                <c:pt idx="22">
                  <c:v>1893</c:v>
                </c:pt>
                <c:pt idx="23">
                  <c:v>1894</c:v>
                </c:pt>
                <c:pt idx="24">
                  <c:v>1895</c:v>
                </c:pt>
                <c:pt idx="25">
                  <c:v>1896</c:v>
                </c:pt>
                <c:pt idx="26">
                  <c:v>1897</c:v>
                </c:pt>
                <c:pt idx="27">
                  <c:v>1898</c:v>
                </c:pt>
                <c:pt idx="28">
                  <c:v>1899</c:v>
                </c:pt>
                <c:pt idx="29">
                  <c:v>1900</c:v>
                </c:pt>
                <c:pt idx="30">
                  <c:v>1901</c:v>
                </c:pt>
                <c:pt idx="31">
                  <c:v>1902</c:v>
                </c:pt>
                <c:pt idx="32">
                  <c:v>1903</c:v>
                </c:pt>
                <c:pt idx="33">
                  <c:v>1904</c:v>
                </c:pt>
                <c:pt idx="34">
                  <c:v>1905</c:v>
                </c:pt>
                <c:pt idx="35">
                  <c:v>1906</c:v>
                </c:pt>
                <c:pt idx="36">
                  <c:v>1907</c:v>
                </c:pt>
                <c:pt idx="37">
                  <c:v>1908</c:v>
                </c:pt>
                <c:pt idx="38">
                  <c:v>1909</c:v>
                </c:pt>
                <c:pt idx="39">
                  <c:v>1910</c:v>
                </c:pt>
                <c:pt idx="40">
                  <c:v>1911</c:v>
                </c:pt>
                <c:pt idx="41">
                  <c:v>1912</c:v>
                </c:pt>
                <c:pt idx="42">
                  <c:v>1913</c:v>
                </c:pt>
              </c:strCache>
            </c:strRef>
          </c:cat>
          <c:val>
            <c:numRef>
              <c:f>Séries!$B$56:$B$98</c:f>
              <c:numCache>
                <c:formatCode>#,##0</c:formatCode>
                <c:ptCount val="43"/>
                <c:pt idx="0">
                  <c:v>12431</c:v>
                </c:pt>
                <c:pt idx="1">
                  <c:v>19219</c:v>
                </c:pt>
                <c:pt idx="2">
                  <c:v>14742</c:v>
                </c:pt>
                <c:pt idx="3">
                  <c:v>20332</c:v>
                </c:pt>
                <c:pt idx="4">
                  <c:v>14590</c:v>
                </c:pt>
                <c:pt idx="5">
                  <c:v>30747</c:v>
                </c:pt>
                <c:pt idx="6">
                  <c:v>29468</c:v>
                </c:pt>
                <c:pt idx="7">
                  <c:v>24456</c:v>
                </c:pt>
                <c:pt idx="8">
                  <c:v>22788</c:v>
                </c:pt>
                <c:pt idx="9">
                  <c:v>30355</c:v>
                </c:pt>
                <c:pt idx="10">
                  <c:v>11548</c:v>
                </c:pt>
                <c:pt idx="11">
                  <c:v>29589</c:v>
                </c:pt>
                <c:pt idx="12">
                  <c:v>34015</c:v>
                </c:pt>
                <c:pt idx="13">
                  <c:v>23574</c:v>
                </c:pt>
                <c:pt idx="14">
                  <c:v>34724</c:v>
                </c:pt>
                <c:pt idx="15">
                  <c:v>32650</c:v>
                </c:pt>
                <c:pt idx="16">
                  <c:v>54932</c:v>
                </c:pt>
                <c:pt idx="17">
                  <c:v>132070</c:v>
                </c:pt>
                <c:pt idx="18">
                  <c:v>65165</c:v>
                </c:pt>
                <c:pt idx="19">
                  <c:v>106819</c:v>
                </c:pt>
                <c:pt idx="20">
                  <c:v>215239</c:v>
                </c:pt>
                <c:pt idx="21">
                  <c:v>85906</c:v>
                </c:pt>
                <c:pt idx="22">
                  <c:v>132589</c:v>
                </c:pt>
                <c:pt idx="23">
                  <c:v>60182</c:v>
                </c:pt>
                <c:pt idx="24">
                  <c:v>164831</c:v>
                </c:pt>
                <c:pt idx="25">
                  <c:v>157423</c:v>
                </c:pt>
                <c:pt idx="26">
                  <c:v>144866</c:v>
                </c:pt>
                <c:pt idx="27">
                  <c:v>76862</c:v>
                </c:pt>
                <c:pt idx="28">
                  <c:v>53610</c:v>
                </c:pt>
                <c:pt idx="29">
                  <c:v>37807</c:v>
                </c:pt>
                <c:pt idx="30">
                  <c:v>83116</c:v>
                </c:pt>
                <c:pt idx="31">
                  <c:v>50472</c:v>
                </c:pt>
                <c:pt idx="32">
                  <c:v>32941</c:v>
                </c:pt>
                <c:pt idx="33">
                  <c:v>44706</c:v>
                </c:pt>
                <c:pt idx="34">
                  <c:v>68488</c:v>
                </c:pt>
                <c:pt idx="35">
                  <c:v>72332</c:v>
                </c:pt>
                <c:pt idx="36">
                  <c:v>57919</c:v>
                </c:pt>
                <c:pt idx="37">
                  <c:v>90536</c:v>
                </c:pt>
                <c:pt idx="38">
                  <c:v>84090</c:v>
                </c:pt>
                <c:pt idx="39">
                  <c:v>86751</c:v>
                </c:pt>
                <c:pt idx="40">
                  <c:v>133575</c:v>
                </c:pt>
                <c:pt idx="41">
                  <c:v>177887</c:v>
                </c:pt>
                <c:pt idx="42">
                  <c:v>190343</c:v>
                </c:pt>
              </c:numCache>
            </c:numRef>
          </c:val>
          <c:smooth val="0"/>
          <c:extLst>
            <c:ext xmlns:c16="http://schemas.microsoft.com/office/drawing/2014/chart" uri="{C3380CC4-5D6E-409C-BE32-E72D297353CC}">
              <c16:uniqueId val="{00000000-777C-4909-96F0-B600976AE7C3}"/>
            </c:ext>
          </c:extLst>
        </c:ser>
        <c:dLbls>
          <c:showLegendKey val="0"/>
          <c:showVal val="0"/>
          <c:showCatName val="0"/>
          <c:showSerName val="0"/>
          <c:showPercent val="0"/>
          <c:showBubbleSize val="0"/>
        </c:dLbls>
        <c:marker val="1"/>
        <c:smooth val="0"/>
        <c:axId val="-2085587272"/>
        <c:axId val="-2096671336"/>
      </c:lineChart>
      <c:catAx>
        <c:axId val="-2085587272"/>
        <c:scaling>
          <c:orientation val="minMax"/>
        </c:scaling>
        <c:delete val="0"/>
        <c:axPos val="b"/>
        <c:majorGridlines/>
        <c:numFmt formatCode="General" sourceLinked="0"/>
        <c:majorTickMark val="none"/>
        <c:minorTickMark val="none"/>
        <c:tickLblPos val="nextTo"/>
        <c:crossAx val="-2096671336"/>
        <c:crosses val="autoZero"/>
        <c:auto val="1"/>
        <c:lblAlgn val="ctr"/>
        <c:lblOffset val="100"/>
        <c:noMultiLvlLbl val="0"/>
      </c:catAx>
      <c:valAx>
        <c:axId val="-2096671336"/>
        <c:scaling>
          <c:orientation val="minMax"/>
        </c:scaling>
        <c:delete val="0"/>
        <c:axPos val="l"/>
        <c:numFmt formatCode="#,##0" sourceLinked="1"/>
        <c:majorTickMark val="none"/>
        <c:minorTickMark val="none"/>
        <c:tickLblPos val="nextTo"/>
        <c:crossAx val="-2085587272"/>
        <c:crosses val="autoZero"/>
        <c:crossBetween val="between"/>
      </c:valAx>
    </c:plotArea>
    <c:legend>
      <c:legendPos val="b"/>
      <c:overlay val="0"/>
    </c:legend>
    <c:plotVisOnly val="1"/>
    <c:dispBlanksAs val="zero"/>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Séries!$B$1</c:f>
              <c:strCache>
                <c:ptCount val="1"/>
                <c:pt idx="0">
                  <c:v>M0 - base monetária - papel moeda emitido - fim período - Conto de réis (mil)  - Outras fontes, inclusive compilação de vários autores - HIST_PME</c:v>
                </c:pt>
              </c:strCache>
            </c:strRef>
          </c:tx>
          <c:spPr>
            <a:ln w="31750" cap="rnd">
              <a:solidFill>
                <a:schemeClr val="accent1"/>
              </a:solidFill>
              <a:round/>
            </a:ln>
            <a:effectLst>
              <a:outerShdw blurRad="38100" dist="25400" dir="5400000" rotWithShape="0">
                <a:srgbClr val="000000">
                  <a:alpha val="2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pt-B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Séries!$A$2:$A$17</c:f>
              <c:strCache>
                <c:ptCount val="16"/>
                <c:pt idx="0">
                  <c:v>1885</c:v>
                </c:pt>
                <c:pt idx="1">
                  <c:v>1886</c:v>
                </c:pt>
                <c:pt idx="2">
                  <c:v>1887</c:v>
                </c:pt>
                <c:pt idx="3">
                  <c:v>1888</c:v>
                </c:pt>
                <c:pt idx="4">
                  <c:v>1889</c:v>
                </c:pt>
                <c:pt idx="5">
                  <c:v>1890</c:v>
                </c:pt>
                <c:pt idx="6">
                  <c:v>1891</c:v>
                </c:pt>
                <c:pt idx="7">
                  <c:v>1892</c:v>
                </c:pt>
                <c:pt idx="8">
                  <c:v>1893</c:v>
                </c:pt>
                <c:pt idx="9">
                  <c:v>1894</c:v>
                </c:pt>
                <c:pt idx="10">
                  <c:v>1895</c:v>
                </c:pt>
                <c:pt idx="11">
                  <c:v>1896</c:v>
                </c:pt>
                <c:pt idx="12">
                  <c:v>1897</c:v>
                </c:pt>
                <c:pt idx="13">
                  <c:v>1898</c:v>
                </c:pt>
                <c:pt idx="14">
                  <c:v>1899</c:v>
                </c:pt>
                <c:pt idx="15">
                  <c:v>1900</c:v>
                </c:pt>
              </c:strCache>
            </c:strRef>
          </c:cat>
          <c:val>
            <c:numRef>
              <c:f>Séries!$B$2:$B$17</c:f>
              <c:numCache>
                <c:formatCode>#,##0.0</c:formatCode>
                <c:ptCount val="16"/>
                <c:pt idx="0">
                  <c:v>211.8</c:v>
                </c:pt>
                <c:pt idx="1">
                  <c:v>205.7</c:v>
                </c:pt>
                <c:pt idx="2">
                  <c:v>205</c:v>
                </c:pt>
                <c:pt idx="3">
                  <c:v>203.2</c:v>
                </c:pt>
                <c:pt idx="4">
                  <c:v>218.9</c:v>
                </c:pt>
                <c:pt idx="5">
                  <c:v>335</c:v>
                </c:pt>
                <c:pt idx="6">
                  <c:v>501.3</c:v>
                </c:pt>
                <c:pt idx="7">
                  <c:v>552.70000000000005</c:v>
                </c:pt>
                <c:pt idx="8">
                  <c:v>617.4</c:v>
                </c:pt>
                <c:pt idx="9">
                  <c:v>694.9</c:v>
                </c:pt>
                <c:pt idx="10">
                  <c:v>689.7</c:v>
                </c:pt>
                <c:pt idx="11">
                  <c:v>714.5</c:v>
                </c:pt>
                <c:pt idx="12">
                  <c:v>757.2</c:v>
                </c:pt>
                <c:pt idx="13">
                  <c:v>773.9</c:v>
                </c:pt>
                <c:pt idx="14">
                  <c:v>732.4</c:v>
                </c:pt>
                <c:pt idx="15">
                  <c:v>701.9</c:v>
                </c:pt>
              </c:numCache>
            </c:numRef>
          </c:val>
          <c:smooth val="0"/>
          <c:extLst>
            <c:ext xmlns:c16="http://schemas.microsoft.com/office/drawing/2014/chart" uri="{C3380CC4-5D6E-409C-BE32-E72D297353CC}">
              <c16:uniqueId val="{00000000-9569-488A-98F8-0D576FECC909}"/>
            </c:ext>
          </c:extLst>
        </c:ser>
        <c:dLbls>
          <c:showLegendKey val="0"/>
          <c:showVal val="0"/>
          <c:showCatName val="0"/>
          <c:showSerName val="0"/>
          <c:showPercent val="0"/>
          <c:showBubbleSize val="0"/>
        </c:dLbls>
        <c:smooth val="0"/>
        <c:axId val="-800948816"/>
        <c:axId val="-800951536"/>
      </c:lineChart>
      <c:catAx>
        <c:axId val="-800948816"/>
        <c:scaling>
          <c:orientation val="minMax"/>
        </c:scaling>
        <c:delete val="0"/>
        <c:axPos val="b"/>
        <c:numFmt formatCode="General" sourceLinked="0"/>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pt-BR"/>
          </a:p>
        </c:txPr>
        <c:crossAx val="-800951536"/>
        <c:crosses val="autoZero"/>
        <c:auto val="1"/>
        <c:lblAlgn val="ctr"/>
        <c:lblOffset val="100"/>
        <c:noMultiLvlLbl val="0"/>
      </c:catAx>
      <c:valAx>
        <c:axId val="-800951536"/>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pt-BR"/>
          </a:p>
        </c:txPr>
        <c:crossAx val="-800948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6.5428274529797659E-2"/>
          <c:y val="2.5227637153884753E-2"/>
          <c:w val="0.8602744578576843"/>
          <c:h val="0.76755905511811029"/>
        </c:manualLayout>
      </c:layout>
      <c:lineChart>
        <c:grouping val="standard"/>
        <c:varyColors val="0"/>
        <c:ser>
          <c:idx val="0"/>
          <c:order val="0"/>
          <c:tx>
            <c:strRef>
              <c:f>Séries!$B$1</c:f>
              <c:strCache>
                <c:ptCount val="1"/>
                <c:pt idx="0">
                  <c:v>M0 - base monetária - papel moeda emitido - fim período - Conto de réis (mil)  - Outras fontes, inclusive compilação de vários autores - HIST_PME</c:v>
                </c:pt>
              </c:strCache>
            </c:strRef>
          </c:tx>
          <c:marker>
            <c:symbol val="none"/>
          </c:marker>
          <c:cat>
            <c:strRef>
              <c:f>Séries!$A$2:$A$17</c:f>
              <c:strCache>
                <c:ptCount val="16"/>
                <c:pt idx="0">
                  <c:v>1885</c:v>
                </c:pt>
                <c:pt idx="1">
                  <c:v>1886</c:v>
                </c:pt>
                <c:pt idx="2">
                  <c:v>1887</c:v>
                </c:pt>
                <c:pt idx="3">
                  <c:v>1888</c:v>
                </c:pt>
                <c:pt idx="4">
                  <c:v>1889</c:v>
                </c:pt>
                <c:pt idx="5">
                  <c:v>1890</c:v>
                </c:pt>
                <c:pt idx="6">
                  <c:v>1891</c:v>
                </c:pt>
                <c:pt idx="7">
                  <c:v>1892</c:v>
                </c:pt>
                <c:pt idx="8">
                  <c:v>1893</c:v>
                </c:pt>
                <c:pt idx="9">
                  <c:v>1894</c:v>
                </c:pt>
                <c:pt idx="10">
                  <c:v>1895</c:v>
                </c:pt>
                <c:pt idx="11">
                  <c:v>1896</c:v>
                </c:pt>
                <c:pt idx="12">
                  <c:v>1897</c:v>
                </c:pt>
                <c:pt idx="13">
                  <c:v>1898</c:v>
                </c:pt>
                <c:pt idx="14">
                  <c:v>1899</c:v>
                </c:pt>
                <c:pt idx="15">
                  <c:v>1900</c:v>
                </c:pt>
              </c:strCache>
            </c:strRef>
          </c:cat>
          <c:val>
            <c:numRef>
              <c:f>Séries!$B$2:$B$17</c:f>
              <c:numCache>
                <c:formatCode>#,##0.0</c:formatCode>
                <c:ptCount val="16"/>
                <c:pt idx="0">
                  <c:v>211.8</c:v>
                </c:pt>
                <c:pt idx="1">
                  <c:v>205.7</c:v>
                </c:pt>
                <c:pt idx="2">
                  <c:v>205</c:v>
                </c:pt>
                <c:pt idx="3">
                  <c:v>203.2</c:v>
                </c:pt>
                <c:pt idx="4">
                  <c:v>218.9</c:v>
                </c:pt>
                <c:pt idx="5">
                  <c:v>335</c:v>
                </c:pt>
                <c:pt idx="6">
                  <c:v>501.3</c:v>
                </c:pt>
                <c:pt idx="7">
                  <c:v>552.70000000000005</c:v>
                </c:pt>
                <c:pt idx="8">
                  <c:v>617.4</c:v>
                </c:pt>
                <c:pt idx="9">
                  <c:v>694.9</c:v>
                </c:pt>
                <c:pt idx="10">
                  <c:v>689.7</c:v>
                </c:pt>
                <c:pt idx="11">
                  <c:v>714.5</c:v>
                </c:pt>
                <c:pt idx="12">
                  <c:v>757.2</c:v>
                </c:pt>
                <c:pt idx="13">
                  <c:v>773.9</c:v>
                </c:pt>
                <c:pt idx="14">
                  <c:v>732.4</c:v>
                </c:pt>
                <c:pt idx="15">
                  <c:v>701.9</c:v>
                </c:pt>
              </c:numCache>
            </c:numRef>
          </c:val>
          <c:smooth val="0"/>
          <c:extLst>
            <c:ext xmlns:c16="http://schemas.microsoft.com/office/drawing/2014/chart" uri="{C3380CC4-5D6E-409C-BE32-E72D297353CC}">
              <c16:uniqueId val="{00000000-AD4B-488D-A14C-856C18C417BA}"/>
            </c:ext>
          </c:extLst>
        </c:ser>
        <c:dLbls>
          <c:showLegendKey val="0"/>
          <c:showVal val="0"/>
          <c:showCatName val="0"/>
          <c:showSerName val="0"/>
          <c:showPercent val="0"/>
          <c:showBubbleSize val="0"/>
        </c:dLbls>
        <c:marker val="1"/>
        <c:smooth val="0"/>
        <c:axId val="-2074690488"/>
        <c:axId val="-2077199848"/>
      </c:lineChart>
      <c:lineChart>
        <c:grouping val="standard"/>
        <c:varyColors val="0"/>
        <c:ser>
          <c:idx val="1"/>
          <c:order val="1"/>
          <c:tx>
            <c:strRef>
              <c:f>Séries!$C$1</c:f>
              <c:strCache>
                <c:ptCount val="1"/>
                <c:pt idx="0">
                  <c:v>Taxa de câmbio - libra esterlina / mil réis - RJ - Pence - Outras fontes, inclusive compilação de vários autores - HIST_ERVL</c:v>
                </c:pt>
              </c:strCache>
            </c:strRef>
          </c:tx>
          <c:marker>
            <c:symbol val="none"/>
          </c:marker>
          <c:dLbls>
            <c:dLbl>
              <c:idx val="0"/>
              <c:layout>
                <c:manualLayout>
                  <c:x val="-2.89129987378451E-3"/>
                  <c:y val="2.5200458190148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4B-488D-A14C-856C18C417BA}"/>
                </c:ext>
              </c:extLst>
            </c:dLbl>
            <c:dLbl>
              <c:idx val="7"/>
              <c:layout>
                <c:manualLayout>
                  <c:x val="-5.3006552016504102E-17"/>
                  <c:y val="-1.8327605956471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4B-488D-A14C-856C18C417BA}"/>
                </c:ext>
              </c:extLst>
            </c:dLbl>
            <c:dLbl>
              <c:idx val="8"/>
              <c:layout>
                <c:manualLayout>
                  <c:x val="8.6738996213535507E-3"/>
                  <c:y val="-2.29095074455898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4B-488D-A14C-856C18C417BA}"/>
                </c:ext>
              </c:extLst>
            </c:dLbl>
            <c:dLbl>
              <c:idx val="9"/>
              <c:layout>
                <c:manualLayout>
                  <c:x val="2.89129987378451E-3"/>
                  <c:y val="3.2073310423825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4B-488D-A14C-856C18C417BA}"/>
                </c:ext>
              </c:extLst>
            </c:dLbl>
            <c:dLbl>
              <c:idx val="10"/>
              <c:layout>
                <c:manualLayout>
                  <c:x val="1.44564993689226E-2"/>
                  <c:y val="-3.4364261168384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4B-488D-A14C-856C18C417BA}"/>
                </c:ext>
              </c:extLst>
            </c:dLbl>
            <c:dLbl>
              <c:idx val="11"/>
              <c:layout>
                <c:manualLayout>
                  <c:x val="8.6738996213535507E-3"/>
                  <c:y val="-6.87285223367705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D4B-488D-A14C-856C18C417BA}"/>
                </c:ext>
              </c:extLst>
            </c:dLbl>
            <c:dLbl>
              <c:idx val="12"/>
              <c:layout>
                <c:manualLayout>
                  <c:x val="2.8912998737844098E-3"/>
                  <c:y val="-1.6036655211913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D4B-488D-A14C-856C18C417BA}"/>
                </c:ext>
              </c:extLst>
            </c:dLbl>
            <c:dLbl>
              <c:idx val="13"/>
              <c:layout>
                <c:manualLayout>
                  <c:x val="0"/>
                  <c:y val="3.2073310423825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D4B-488D-A14C-856C18C417BA}"/>
                </c:ext>
              </c:extLst>
            </c:dLbl>
            <c:dLbl>
              <c:idx val="14"/>
              <c:layout>
                <c:manualLayout>
                  <c:x val="8.67389962135343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D4B-488D-A14C-856C18C417BA}"/>
                </c:ext>
              </c:extLst>
            </c:dLbl>
            <c:dLbl>
              <c:idx val="15"/>
              <c:layout>
                <c:manualLayout>
                  <c:x val="-2.74673488009529E-2"/>
                  <c:y val="-4.5819014891179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D4B-488D-A14C-856C18C417B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Séries!$A$2:$A$17</c:f>
              <c:strCache>
                <c:ptCount val="16"/>
                <c:pt idx="0">
                  <c:v>1885</c:v>
                </c:pt>
                <c:pt idx="1">
                  <c:v>1886</c:v>
                </c:pt>
                <c:pt idx="2">
                  <c:v>1887</c:v>
                </c:pt>
                <c:pt idx="3">
                  <c:v>1888</c:v>
                </c:pt>
                <c:pt idx="4">
                  <c:v>1889</c:v>
                </c:pt>
                <c:pt idx="5">
                  <c:v>1890</c:v>
                </c:pt>
                <c:pt idx="6">
                  <c:v>1891</c:v>
                </c:pt>
                <c:pt idx="7">
                  <c:v>1892</c:v>
                </c:pt>
                <c:pt idx="8">
                  <c:v>1893</c:v>
                </c:pt>
                <c:pt idx="9">
                  <c:v>1894</c:v>
                </c:pt>
                <c:pt idx="10">
                  <c:v>1895</c:v>
                </c:pt>
                <c:pt idx="11">
                  <c:v>1896</c:v>
                </c:pt>
                <c:pt idx="12">
                  <c:v>1897</c:v>
                </c:pt>
                <c:pt idx="13">
                  <c:v>1898</c:v>
                </c:pt>
                <c:pt idx="14">
                  <c:v>1899</c:v>
                </c:pt>
                <c:pt idx="15">
                  <c:v>1900</c:v>
                </c:pt>
              </c:strCache>
            </c:strRef>
          </c:cat>
          <c:val>
            <c:numRef>
              <c:f>Séries!$C$2:$C$17</c:f>
              <c:numCache>
                <c:formatCode>#,##0.000</c:formatCode>
                <c:ptCount val="16"/>
                <c:pt idx="0">
                  <c:v>18.59375</c:v>
                </c:pt>
                <c:pt idx="1">
                  <c:v>18.6875</c:v>
                </c:pt>
                <c:pt idx="2">
                  <c:v>22.4375</c:v>
                </c:pt>
                <c:pt idx="3">
                  <c:v>25.25</c:v>
                </c:pt>
                <c:pt idx="4">
                  <c:v>26.4375</c:v>
                </c:pt>
                <c:pt idx="5">
                  <c:v>22.562499999999979</c:v>
                </c:pt>
                <c:pt idx="6">
                  <c:v>14.90625</c:v>
                </c:pt>
                <c:pt idx="7">
                  <c:v>12.03125</c:v>
                </c:pt>
                <c:pt idx="8">
                  <c:v>11.59375</c:v>
                </c:pt>
                <c:pt idx="9">
                  <c:v>10.09375</c:v>
                </c:pt>
                <c:pt idx="10">
                  <c:v>9.9375</c:v>
                </c:pt>
                <c:pt idx="11">
                  <c:v>9.0625000000000107</c:v>
                </c:pt>
                <c:pt idx="12">
                  <c:v>7.71875</c:v>
                </c:pt>
                <c:pt idx="13">
                  <c:v>7.1874999999999956</c:v>
                </c:pt>
                <c:pt idx="14">
                  <c:v>7.4375</c:v>
                </c:pt>
                <c:pt idx="15">
                  <c:v>9.5</c:v>
                </c:pt>
              </c:numCache>
            </c:numRef>
          </c:val>
          <c:smooth val="0"/>
          <c:extLst>
            <c:ext xmlns:c16="http://schemas.microsoft.com/office/drawing/2014/chart" uri="{C3380CC4-5D6E-409C-BE32-E72D297353CC}">
              <c16:uniqueId val="{0000000B-AD4B-488D-A14C-856C18C417BA}"/>
            </c:ext>
          </c:extLst>
        </c:ser>
        <c:dLbls>
          <c:showLegendKey val="0"/>
          <c:showVal val="0"/>
          <c:showCatName val="0"/>
          <c:showSerName val="0"/>
          <c:showPercent val="0"/>
          <c:showBubbleSize val="0"/>
        </c:dLbls>
        <c:marker val="1"/>
        <c:smooth val="0"/>
        <c:axId val="-2085835208"/>
        <c:axId val="-2076850712"/>
      </c:lineChart>
      <c:catAx>
        <c:axId val="-2074690488"/>
        <c:scaling>
          <c:orientation val="minMax"/>
        </c:scaling>
        <c:delete val="0"/>
        <c:axPos val="b"/>
        <c:majorGridlines/>
        <c:numFmt formatCode="General" sourceLinked="0"/>
        <c:majorTickMark val="out"/>
        <c:minorTickMark val="none"/>
        <c:tickLblPos val="nextTo"/>
        <c:crossAx val="-2077199848"/>
        <c:crosses val="autoZero"/>
        <c:auto val="1"/>
        <c:lblAlgn val="ctr"/>
        <c:lblOffset val="100"/>
        <c:noMultiLvlLbl val="0"/>
      </c:catAx>
      <c:valAx>
        <c:axId val="-2077199848"/>
        <c:scaling>
          <c:orientation val="minMax"/>
        </c:scaling>
        <c:delete val="0"/>
        <c:axPos val="l"/>
        <c:majorGridlines/>
        <c:numFmt formatCode="#,##0.0" sourceLinked="1"/>
        <c:majorTickMark val="out"/>
        <c:minorTickMark val="none"/>
        <c:tickLblPos val="nextTo"/>
        <c:crossAx val="-2074690488"/>
        <c:crosses val="autoZero"/>
        <c:crossBetween val="between"/>
      </c:valAx>
      <c:valAx>
        <c:axId val="-2076850712"/>
        <c:scaling>
          <c:orientation val="minMax"/>
        </c:scaling>
        <c:delete val="0"/>
        <c:axPos val="r"/>
        <c:numFmt formatCode="#,##0.000" sourceLinked="1"/>
        <c:majorTickMark val="out"/>
        <c:minorTickMark val="none"/>
        <c:tickLblPos val="nextTo"/>
        <c:crossAx val="-2085835208"/>
        <c:crosses val="max"/>
        <c:crossBetween val="between"/>
      </c:valAx>
      <c:catAx>
        <c:axId val="-2085835208"/>
        <c:scaling>
          <c:orientation val="minMax"/>
        </c:scaling>
        <c:delete val="1"/>
        <c:axPos val="b"/>
        <c:numFmt formatCode="General" sourceLinked="1"/>
        <c:majorTickMark val="out"/>
        <c:minorTickMark val="none"/>
        <c:tickLblPos val="none"/>
        <c:crossAx val="-2076850712"/>
        <c:crosses val="autoZero"/>
        <c:auto val="1"/>
        <c:lblAlgn val="ctr"/>
        <c:lblOffset val="100"/>
        <c:noMultiLvlLbl val="0"/>
      </c:catAx>
    </c:plotArea>
    <c:legend>
      <c:legendPos val="b"/>
      <c:layout>
        <c:manualLayout>
          <c:xMode val="edge"/>
          <c:yMode val="edge"/>
          <c:x val="7.0444266946959405E-2"/>
          <c:y val="0.84861485989383079"/>
          <c:w val="0.85911146610608125"/>
          <c:h val="0.13988537968451115"/>
        </c:manualLayout>
      </c:layout>
      <c:overlay val="0"/>
    </c:legend>
    <c:plotVisOnly val="1"/>
    <c:dispBlanksAs val="gap"/>
    <c:showDLblsOverMax val="0"/>
  </c:chart>
  <c:txPr>
    <a:bodyPr/>
    <a:lstStyle/>
    <a:p>
      <a:pPr>
        <a:defRPr sz="900"/>
      </a:pPr>
      <a:endParaRPr lang="pt-B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Consumo Mundial</c:v>
          </c:tx>
          <c:spPr>
            <a:ln w="22225" cap="rnd" cmpd="sng" algn="ctr">
              <a:solidFill>
                <a:schemeClr val="accent1"/>
              </a:solidFill>
              <a:round/>
            </a:ln>
            <a:effectLst/>
          </c:spPr>
          <c:marker>
            <c:symbol val="none"/>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Plan1!$C$5:$C$47</c:f>
              <c:numCache>
                <c:formatCode>General</c:formatCode>
                <c:ptCount val="43"/>
                <c:pt idx="0">
                  <c:v>10.45</c:v>
                </c:pt>
                <c:pt idx="1">
                  <c:v>9.8000000000000007</c:v>
                </c:pt>
                <c:pt idx="2">
                  <c:v>10.8</c:v>
                </c:pt>
                <c:pt idx="3">
                  <c:v>10.95</c:v>
                </c:pt>
                <c:pt idx="4">
                  <c:v>10.57</c:v>
                </c:pt>
                <c:pt idx="5">
                  <c:v>11.21</c:v>
                </c:pt>
                <c:pt idx="6">
                  <c:v>11.14</c:v>
                </c:pt>
                <c:pt idx="7">
                  <c:v>12.24</c:v>
                </c:pt>
                <c:pt idx="8">
                  <c:v>14.57</c:v>
                </c:pt>
                <c:pt idx="9">
                  <c:v>13.48</c:v>
                </c:pt>
                <c:pt idx="10">
                  <c:v>14.97</c:v>
                </c:pt>
                <c:pt idx="11">
                  <c:v>14.33</c:v>
                </c:pt>
                <c:pt idx="12">
                  <c:v>15.52</c:v>
                </c:pt>
                <c:pt idx="13">
                  <c:v>15.97</c:v>
                </c:pt>
                <c:pt idx="14">
                  <c:v>16.13</c:v>
                </c:pt>
                <c:pt idx="15">
                  <c:v>16.16</c:v>
                </c:pt>
                <c:pt idx="16">
                  <c:v>16.739999999999991</c:v>
                </c:pt>
                <c:pt idx="17">
                  <c:v>17.54</c:v>
                </c:pt>
                <c:pt idx="18">
                  <c:v>18.079999999999991</c:v>
                </c:pt>
                <c:pt idx="19">
                  <c:v>19.309999999999999</c:v>
                </c:pt>
                <c:pt idx="20">
                  <c:v>18.989999999999981</c:v>
                </c:pt>
                <c:pt idx="21">
                  <c:v>18.12</c:v>
                </c:pt>
                <c:pt idx="22">
                  <c:v>18.350000000000001</c:v>
                </c:pt>
                <c:pt idx="23">
                  <c:v>17.86</c:v>
                </c:pt>
                <c:pt idx="24">
                  <c:v>19.32</c:v>
                </c:pt>
                <c:pt idx="25">
                  <c:v>22.21</c:v>
                </c:pt>
                <c:pt idx="26">
                  <c:v>20.69</c:v>
                </c:pt>
                <c:pt idx="27">
                  <c:v>15.09</c:v>
                </c:pt>
                <c:pt idx="28">
                  <c:v>14.86</c:v>
                </c:pt>
                <c:pt idx="29">
                  <c:v>15.89</c:v>
                </c:pt>
                <c:pt idx="30">
                  <c:v>18.54</c:v>
                </c:pt>
                <c:pt idx="31">
                  <c:v>18.47</c:v>
                </c:pt>
                <c:pt idx="32">
                  <c:v>19.78</c:v>
                </c:pt>
                <c:pt idx="33">
                  <c:v>19.09</c:v>
                </c:pt>
                <c:pt idx="34">
                  <c:v>22.04</c:v>
                </c:pt>
                <c:pt idx="35">
                  <c:v>20.51</c:v>
                </c:pt>
                <c:pt idx="36">
                  <c:v>21.7</c:v>
                </c:pt>
                <c:pt idx="37">
                  <c:v>21.3</c:v>
                </c:pt>
                <c:pt idx="38">
                  <c:v>23.54</c:v>
                </c:pt>
                <c:pt idx="39">
                  <c:v>22.23</c:v>
                </c:pt>
                <c:pt idx="40">
                  <c:v>23.55</c:v>
                </c:pt>
                <c:pt idx="41">
                  <c:v>25.15</c:v>
                </c:pt>
                <c:pt idx="42">
                  <c:v>23.73</c:v>
                </c:pt>
              </c:numCache>
            </c:numRef>
          </c:val>
          <c:smooth val="0"/>
          <c:extLst>
            <c:ext xmlns:c16="http://schemas.microsoft.com/office/drawing/2014/chart" uri="{C3380CC4-5D6E-409C-BE32-E72D297353CC}">
              <c16:uniqueId val="{00000000-6FAE-413E-B608-FF30CCAA548B}"/>
            </c:ext>
          </c:extLst>
        </c:ser>
        <c:ser>
          <c:idx val="2"/>
          <c:order val="1"/>
          <c:tx>
            <c:v>Produção Mundial</c:v>
          </c:tx>
          <c:spPr>
            <a:ln w="22225" cap="rnd" cmpd="sng" algn="ctr">
              <a:solidFill>
                <a:schemeClr val="accent3"/>
              </a:solidFill>
              <a:round/>
            </a:ln>
            <a:effectLst/>
          </c:spPr>
          <c:marker>
            <c:symbol val="none"/>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Plan1!$D$5:$D$47</c:f>
              <c:numCache>
                <c:formatCode>General</c:formatCode>
                <c:ptCount val="43"/>
                <c:pt idx="0">
                  <c:v>7.55</c:v>
                </c:pt>
                <c:pt idx="1">
                  <c:v>9.0300000000000011</c:v>
                </c:pt>
                <c:pt idx="2">
                  <c:v>11.73</c:v>
                </c:pt>
                <c:pt idx="3">
                  <c:v>11.02</c:v>
                </c:pt>
                <c:pt idx="4">
                  <c:v>8.7399999999999984</c:v>
                </c:pt>
                <c:pt idx="5">
                  <c:v>11.22</c:v>
                </c:pt>
                <c:pt idx="6">
                  <c:v>10.130000000000001</c:v>
                </c:pt>
                <c:pt idx="7">
                  <c:v>13.47</c:v>
                </c:pt>
                <c:pt idx="8">
                  <c:v>15.37</c:v>
                </c:pt>
                <c:pt idx="9">
                  <c:v>13.11</c:v>
                </c:pt>
                <c:pt idx="10">
                  <c:v>13.94</c:v>
                </c:pt>
                <c:pt idx="11">
                  <c:v>18.14</c:v>
                </c:pt>
                <c:pt idx="12">
                  <c:v>19.27</c:v>
                </c:pt>
                <c:pt idx="13">
                  <c:v>18.47</c:v>
                </c:pt>
                <c:pt idx="14">
                  <c:v>16.66</c:v>
                </c:pt>
                <c:pt idx="15">
                  <c:v>15.61</c:v>
                </c:pt>
                <c:pt idx="16">
                  <c:v>16.02</c:v>
                </c:pt>
                <c:pt idx="17">
                  <c:v>25.2</c:v>
                </c:pt>
                <c:pt idx="18">
                  <c:v>15.63</c:v>
                </c:pt>
                <c:pt idx="19">
                  <c:v>18.78</c:v>
                </c:pt>
                <c:pt idx="20">
                  <c:v>20.2</c:v>
                </c:pt>
                <c:pt idx="21">
                  <c:v>16.21</c:v>
                </c:pt>
                <c:pt idx="22">
                  <c:v>19</c:v>
                </c:pt>
                <c:pt idx="23">
                  <c:v>18.59</c:v>
                </c:pt>
                <c:pt idx="24">
                  <c:v>18.72</c:v>
                </c:pt>
                <c:pt idx="25">
                  <c:v>20.47</c:v>
                </c:pt>
                <c:pt idx="26">
                  <c:v>21.57</c:v>
                </c:pt>
                <c:pt idx="27">
                  <c:v>19.190000000000001</c:v>
                </c:pt>
                <c:pt idx="28">
                  <c:v>21.13</c:v>
                </c:pt>
                <c:pt idx="29">
                  <c:v>18.100000000000001</c:v>
                </c:pt>
                <c:pt idx="30">
                  <c:v>15.77</c:v>
                </c:pt>
                <c:pt idx="31">
                  <c:v>23.94</c:v>
                </c:pt>
                <c:pt idx="32">
                  <c:v>21.93</c:v>
                </c:pt>
                <c:pt idx="33">
                  <c:v>20.100000000000001</c:v>
                </c:pt>
                <c:pt idx="34">
                  <c:v>25.66</c:v>
                </c:pt>
                <c:pt idx="35">
                  <c:v>24.82</c:v>
                </c:pt>
                <c:pt idx="36">
                  <c:v>27.05</c:v>
                </c:pt>
                <c:pt idx="37">
                  <c:v>26.94</c:v>
                </c:pt>
                <c:pt idx="38">
                  <c:v>39.51</c:v>
                </c:pt>
                <c:pt idx="39">
                  <c:v>26.62</c:v>
                </c:pt>
                <c:pt idx="40">
                  <c:v>41.41</c:v>
                </c:pt>
                <c:pt idx="41">
                  <c:v>30.85</c:v>
                </c:pt>
                <c:pt idx="42">
                  <c:v>42.98</c:v>
                </c:pt>
              </c:numCache>
            </c:numRef>
          </c:val>
          <c:smooth val="0"/>
          <c:extLst>
            <c:ext xmlns:c16="http://schemas.microsoft.com/office/drawing/2014/chart" uri="{C3380CC4-5D6E-409C-BE32-E72D297353CC}">
              <c16:uniqueId val="{00000001-6FAE-413E-B608-FF30CCAA548B}"/>
            </c:ext>
          </c:extLst>
        </c:ser>
        <c:ser>
          <c:idx val="5"/>
          <c:order val="2"/>
          <c:tx>
            <c:v>Preço do café (cents/libra peso)</c:v>
          </c:tx>
          <c:spPr>
            <a:ln w="22225" cap="rnd" cmpd="sng" algn="ctr">
              <a:solidFill>
                <a:schemeClr val="accent6"/>
              </a:solidFill>
              <a:round/>
            </a:ln>
            <a:effectLst/>
          </c:spPr>
          <c:marker>
            <c:symbol val="none"/>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Plan1!$G$5:$G$47</c:f>
              <c:numCache>
                <c:formatCode>General</c:formatCode>
                <c:ptCount val="43"/>
                <c:pt idx="0">
                  <c:v>14.5</c:v>
                </c:pt>
                <c:pt idx="1">
                  <c:v>16.489999999999981</c:v>
                </c:pt>
                <c:pt idx="2">
                  <c:v>15.51</c:v>
                </c:pt>
                <c:pt idx="3">
                  <c:v>17</c:v>
                </c:pt>
                <c:pt idx="4">
                  <c:v>15.2</c:v>
                </c:pt>
                <c:pt idx="5">
                  <c:v>15.55</c:v>
                </c:pt>
                <c:pt idx="6">
                  <c:v>14.65</c:v>
                </c:pt>
                <c:pt idx="7">
                  <c:v>12.85</c:v>
                </c:pt>
                <c:pt idx="8">
                  <c:v>9.3000000000000007</c:v>
                </c:pt>
                <c:pt idx="9">
                  <c:v>7</c:v>
                </c:pt>
                <c:pt idx="10">
                  <c:v>6.6</c:v>
                </c:pt>
                <c:pt idx="11">
                  <c:v>7.05</c:v>
                </c:pt>
                <c:pt idx="12">
                  <c:v>6.94</c:v>
                </c:pt>
                <c:pt idx="13">
                  <c:v>6.54</c:v>
                </c:pt>
                <c:pt idx="14">
                  <c:v>6.8</c:v>
                </c:pt>
                <c:pt idx="15">
                  <c:v>7.55</c:v>
                </c:pt>
                <c:pt idx="16">
                  <c:v>8.35</c:v>
                </c:pt>
                <c:pt idx="17">
                  <c:v>8.25</c:v>
                </c:pt>
                <c:pt idx="18">
                  <c:v>7.75</c:v>
                </c:pt>
                <c:pt idx="19">
                  <c:v>7.55</c:v>
                </c:pt>
                <c:pt idx="20">
                  <c:v>7.7</c:v>
                </c:pt>
                <c:pt idx="21">
                  <c:v>9.1</c:v>
                </c:pt>
                <c:pt idx="22">
                  <c:v>11.8</c:v>
                </c:pt>
                <c:pt idx="23">
                  <c:v>13.55</c:v>
                </c:pt>
                <c:pt idx="24">
                  <c:v>12.45</c:v>
                </c:pt>
                <c:pt idx="25">
                  <c:v>10.35</c:v>
                </c:pt>
                <c:pt idx="26">
                  <c:v>9.6</c:v>
                </c:pt>
                <c:pt idx="27">
                  <c:v>9.85</c:v>
                </c:pt>
                <c:pt idx="28">
                  <c:v>9.5500000000000007</c:v>
                </c:pt>
                <c:pt idx="29">
                  <c:v>11.55</c:v>
                </c:pt>
                <c:pt idx="30">
                  <c:v>19.5</c:v>
                </c:pt>
                <c:pt idx="31">
                  <c:v>19.5</c:v>
                </c:pt>
                <c:pt idx="32">
                  <c:v>10.7</c:v>
                </c:pt>
                <c:pt idx="33">
                  <c:v>12.9</c:v>
                </c:pt>
                <c:pt idx="34">
                  <c:v>13.5</c:v>
                </c:pt>
                <c:pt idx="35">
                  <c:v>17.5</c:v>
                </c:pt>
                <c:pt idx="36">
                  <c:v>22.3</c:v>
                </c:pt>
                <c:pt idx="37">
                  <c:v>21.6</c:v>
                </c:pt>
                <c:pt idx="38">
                  <c:v>18.5</c:v>
                </c:pt>
                <c:pt idx="39">
                  <c:v>21.3</c:v>
                </c:pt>
                <c:pt idx="40">
                  <c:v>20.399999999999999</c:v>
                </c:pt>
                <c:pt idx="41">
                  <c:v>13.1</c:v>
                </c:pt>
                <c:pt idx="42">
                  <c:v>10.1</c:v>
                </c:pt>
              </c:numCache>
            </c:numRef>
          </c:val>
          <c:smooth val="0"/>
          <c:extLst>
            <c:ext xmlns:c16="http://schemas.microsoft.com/office/drawing/2014/chart" uri="{C3380CC4-5D6E-409C-BE32-E72D297353CC}">
              <c16:uniqueId val="{00000002-6FAE-413E-B608-FF30CCAA548B}"/>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46318264"/>
        <c:axId val="-2046433544"/>
      </c:lineChart>
      <c:catAx>
        <c:axId val="-204631826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pt-BR"/>
          </a:p>
        </c:txPr>
        <c:crossAx val="-2046433544"/>
        <c:crosses val="autoZero"/>
        <c:auto val="1"/>
        <c:lblAlgn val="ctr"/>
        <c:lblOffset val="100"/>
        <c:noMultiLvlLbl val="0"/>
      </c:catAx>
      <c:valAx>
        <c:axId val="-2046433544"/>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pt-BR"/>
                  <a:t>Em milhões de sacas de 60 kg</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pt-BR"/>
          </a:p>
        </c:txPr>
        <c:crossAx val="-2046318264"/>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pt-BR"/>
        </a:p>
      </c:txPr>
    </c:legend>
    <c:plotVisOnly val="1"/>
    <c:dispBlanksAs val="gap"/>
    <c:showDLblsOverMax val="0"/>
  </c:chart>
  <c:spPr>
    <a:solidFill>
      <a:schemeClr val="lt1"/>
    </a:solidFill>
    <a:ln>
      <a:noFill/>
    </a:ln>
    <a:effectLst/>
  </c:spPr>
  <c:txPr>
    <a:bodyPr/>
    <a:lstStyle/>
    <a:p>
      <a:pPr>
        <a:defRPr/>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37067668233405E-2"/>
          <c:y val="9.7875175795382158E-2"/>
          <c:w val="0.89847667483652838"/>
          <c:h val="0.79529937240117965"/>
        </c:manualLayout>
      </c:layout>
      <c:lineChart>
        <c:grouping val="standard"/>
        <c:varyColors val="0"/>
        <c:ser>
          <c:idx val="0"/>
          <c:order val="0"/>
          <c:tx>
            <c:v>Consumo Mundial</c:v>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Plan1!$C$5:$C$47</c:f>
              <c:numCache>
                <c:formatCode>General</c:formatCode>
                <c:ptCount val="43"/>
                <c:pt idx="0">
                  <c:v>10.45</c:v>
                </c:pt>
                <c:pt idx="1">
                  <c:v>9.8000000000000007</c:v>
                </c:pt>
                <c:pt idx="2">
                  <c:v>10.8</c:v>
                </c:pt>
                <c:pt idx="3">
                  <c:v>10.95</c:v>
                </c:pt>
                <c:pt idx="4">
                  <c:v>10.57</c:v>
                </c:pt>
                <c:pt idx="5">
                  <c:v>11.21</c:v>
                </c:pt>
                <c:pt idx="6">
                  <c:v>11.14</c:v>
                </c:pt>
                <c:pt idx="7">
                  <c:v>12.24</c:v>
                </c:pt>
                <c:pt idx="8">
                  <c:v>14.57</c:v>
                </c:pt>
                <c:pt idx="9">
                  <c:v>13.48</c:v>
                </c:pt>
                <c:pt idx="10">
                  <c:v>14.97</c:v>
                </c:pt>
                <c:pt idx="11">
                  <c:v>14.33</c:v>
                </c:pt>
                <c:pt idx="12">
                  <c:v>15.52</c:v>
                </c:pt>
                <c:pt idx="13">
                  <c:v>15.97</c:v>
                </c:pt>
                <c:pt idx="14">
                  <c:v>16.13</c:v>
                </c:pt>
                <c:pt idx="15">
                  <c:v>16.16</c:v>
                </c:pt>
                <c:pt idx="16">
                  <c:v>16.739999999999991</c:v>
                </c:pt>
                <c:pt idx="17">
                  <c:v>17.54</c:v>
                </c:pt>
                <c:pt idx="18">
                  <c:v>18.079999999999991</c:v>
                </c:pt>
                <c:pt idx="19">
                  <c:v>19.309999999999999</c:v>
                </c:pt>
                <c:pt idx="20">
                  <c:v>18.989999999999981</c:v>
                </c:pt>
                <c:pt idx="21">
                  <c:v>18.12</c:v>
                </c:pt>
                <c:pt idx="22">
                  <c:v>18.350000000000001</c:v>
                </c:pt>
                <c:pt idx="23">
                  <c:v>17.86</c:v>
                </c:pt>
                <c:pt idx="24">
                  <c:v>19.32</c:v>
                </c:pt>
                <c:pt idx="25">
                  <c:v>22.21</c:v>
                </c:pt>
                <c:pt idx="26">
                  <c:v>20.69</c:v>
                </c:pt>
                <c:pt idx="27">
                  <c:v>15.09</c:v>
                </c:pt>
                <c:pt idx="28">
                  <c:v>14.86</c:v>
                </c:pt>
                <c:pt idx="29">
                  <c:v>15.89</c:v>
                </c:pt>
                <c:pt idx="30">
                  <c:v>18.54</c:v>
                </c:pt>
                <c:pt idx="31">
                  <c:v>18.47</c:v>
                </c:pt>
                <c:pt idx="32">
                  <c:v>19.78</c:v>
                </c:pt>
                <c:pt idx="33">
                  <c:v>19.09</c:v>
                </c:pt>
                <c:pt idx="34">
                  <c:v>22.04</c:v>
                </c:pt>
                <c:pt idx="35">
                  <c:v>20.51</c:v>
                </c:pt>
                <c:pt idx="36">
                  <c:v>21.7</c:v>
                </c:pt>
                <c:pt idx="37">
                  <c:v>21.3</c:v>
                </c:pt>
                <c:pt idx="38">
                  <c:v>23.54</c:v>
                </c:pt>
                <c:pt idx="39">
                  <c:v>22.23</c:v>
                </c:pt>
                <c:pt idx="40">
                  <c:v>23.55</c:v>
                </c:pt>
                <c:pt idx="41">
                  <c:v>25.15</c:v>
                </c:pt>
                <c:pt idx="42">
                  <c:v>23.73</c:v>
                </c:pt>
              </c:numCache>
            </c:numRef>
          </c:val>
          <c:smooth val="0"/>
          <c:extLst>
            <c:ext xmlns:c16="http://schemas.microsoft.com/office/drawing/2014/chart" uri="{C3380CC4-5D6E-409C-BE32-E72D297353CC}">
              <c16:uniqueId val="{00000000-8808-458B-88BC-400A9EA3F045}"/>
            </c:ext>
          </c:extLst>
        </c:ser>
        <c:ser>
          <c:idx val="2"/>
          <c:order val="1"/>
          <c:tx>
            <c:v>Produção Mundial</c:v>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Plan1!$D$5:$D$47</c:f>
              <c:numCache>
                <c:formatCode>General</c:formatCode>
                <c:ptCount val="43"/>
                <c:pt idx="0">
                  <c:v>7.55</c:v>
                </c:pt>
                <c:pt idx="1">
                  <c:v>9.0300000000000011</c:v>
                </c:pt>
                <c:pt idx="2">
                  <c:v>11.73</c:v>
                </c:pt>
                <c:pt idx="3">
                  <c:v>11.02</c:v>
                </c:pt>
                <c:pt idx="4">
                  <c:v>8.74</c:v>
                </c:pt>
                <c:pt idx="5">
                  <c:v>11.22</c:v>
                </c:pt>
                <c:pt idx="6">
                  <c:v>10.130000000000001</c:v>
                </c:pt>
                <c:pt idx="7">
                  <c:v>13.47</c:v>
                </c:pt>
                <c:pt idx="8">
                  <c:v>15.37</c:v>
                </c:pt>
                <c:pt idx="9">
                  <c:v>13.11</c:v>
                </c:pt>
                <c:pt idx="10">
                  <c:v>13.94</c:v>
                </c:pt>
                <c:pt idx="11">
                  <c:v>18.14</c:v>
                </c:pt>
                <c:pt idx="12">
                  <c:v>19.27</c:v>
                </c:pt>
                <c:pt idx="13">
                  <c:v>18.47</c:v>
                </c:pt>
                <c:pt idx="14">
                  <c:v>16.66</c:v>
                </c:pt>
                <c:pt idx="15">
                  <c:v>15.61</c:v>
                </c:pt>
                <c:pt idx="16">
                  <c:v>16.02</c:v>
                </c:pt>
                <c:pt idx="17">
                  <c:v>25.2</c:v>
                </c:pt>
                <c:pt idx="18">
                  <c:v>15.63</c:v>
                </c:pt>
                <c:pt idx="19">
                  <c:v>18.78</c:v>
                </c:pt>
                <c:pt idx="20">
                  <c:v>20.2</c:v>
                </c:pt>
                <c:pt idx="21">
                  <c:v>16.21</c:v>
                </c:pt>
                <c:pt idx="22">
                  <c:v>19</c:v>
                </c:pt>
                <c:pt idx="23">
                  <c:v>18.59</c:v>
                </c:pt>
                <c:pt idx="24">
                  <c:v>18.72</c:v>
                </c:pt>
                <c:pt idx="25">
                  <c:v>20.47</c:v>
                </c:pt>
                <c:pt idx="26">
                  <c:v>21.57</c:v>
                </c:pt>
                <c:pt idx="27">
                  <c:v>19.190000000000001</c:v>
                </c:pt>
                <c:pt idx="28">
                  <c:v>21.13</c:v>
                </c:pt>
                <c:pt idx="29">
                  <c:v>18.100000000000001</c:v>
                </c:pt>
                <c:pt idx="30">
                  <c:v>15.77</c:v>
                </c:pt>
                <c:pt idx="31">
                  <c:v>23.94</c:v>
                </c:pt>
                <c:pt idx="32">
                  <c:v>21.93</c:v>
                </c:pt>
                <c:pt idx="33">
                  <c:v>20.100000000000001</c:v>
                </c:pt>
                <c:pt idx="34">
                  <c:v>25.66</c:v>
                </c:pt>
                <c:pt idx="35">
                  <c:v>24.82</c:v>
                </c:pt>
                <c:pt idx="36">
                  <c:v>27.05</c:v>
                </c:pt>
                <c:pt idx="37">
                  <c:v>26.94</c:v>
                </c:pt>
                <c:pt idx="38">
                  <c:v>39.51</c:v>
                </c:pt>
                <c:pt idx="39">
                  <c:v>26.62</c:v>
                </c:pt>
                <c:pt idx="40">
                  <c:v>41.41</c:v>
                </c:pt>
                <c:pt idx="41">
                  <c:v>30.85</c:v>
                </c:pt>
                <c:pt idx="42">
                  <c:v>42.98</c:v>
                </c:pt>
              </c:numCache>
            </c:numRef>
          </c:val>
          <c:smooth val="0"/>
          <c:extLst>
            <c:ext xmlns:c16="http://schemas.microsoft.com/office/drawing/2014/chart" uri="{C3380CC4-5D6E-409C-BE32-E72D297353CC}">
              <c16:uniqueId val="{00000001-8808-458B-88BC-400A9EA3F045}"/>
            </c:ext>
          </c:extLst>
        </c:ser>
        <c:ser>
          <c:idx val="5"/>
          <c:order val="2"/>
          <c:tx>
            <c:v>Preço do café (cents/libra peso)</c:v>
          </c:tx>
          <c:spPr>
            <a:ln w="22225" cap="rnd">
              <a:solidFill>
                <a:schemeClr val="accent6"/>
              </a:solidFill>
              <a:round/>
            </a:ln>
            <a:effectLst/>
          </c:spPr>
          <c:marker>
            <c:symbol val="circle"/>
            <c:size val="6"/>
            <c:spPr>
              <a:solidFill>
                <a:schemeClr val="accent6"/>
              </a:solidFill>
              <a:ln w="9525">
                <a:solidFill>
                  <a:schemeClr val="accent6"/>
                </a:solidFill>
                <a:round/>
              </a:ln>
              <a:effectLst/>
            </c:spPr>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Plan1!$G$5:$G$47</c:f>
              <c:numCache>
                <c:formatCode>General</c:formatCode>
                <c:ptCount val="43"/>
                <c:pt idx="0">
                  <c:v>14.5</c:v>
                </c:pt>
                <c:pt idx="1">
                  <c:v>16.489999999999981</c:v>
                </c:pt>
                <c:pt idx="2">
                  <c:v>15.51</c:v>
                </c:pt>
                <c:pt idx="3">
                  <c:v>17</c:v>
                </c:pt>
                <c:pt idx="4">
                  <c:v>15.2</c:v>
                </c:pt>
                <c:pt idx="5">
                  <c:v>15.55</c:v>
                </c:pt>
                <c:pt idx="6">
                  <c:v>14.65</c:v>
                </c:pt>
                <c:pt idx="7">
                  <c:v>12.85</c:v>
                </c:pt>
                <c:pt idx="8">
                  <c:v>9.3000000000000007</c:v>
                </c:pt>
                <c:pt idx="9">
                  <c:v>7</c:v>
                </c:pt>
                <c:pt idx="10">
                  <c:v>6.6</c:v>
                </c:pt>
                <c:pt idx="11">
                  <c:v>7.05</c:v>
                </c:pt>
                <c:pt idx="12">
                  <c:v>6.94</c:v>
                </c:pt>
                <c:pt idx="13">
                  <c:v>6.54</c:v>
                </c:pt>
                <c:pt idx="14">
                  <c:v>6.8</c:v>
                </c:pt>
                <c:pt idx="15">
                  <c:v>7.55</c:v>
                </c:pt>
                <c:pt idx="16">
                  <c:v>8.35</c:v>
                </c:pt>
                <c:pt idx="17">
                  <c:v>8.25</c:v>
                </c:pt>
                <c:pt idx="18">
                  <c:v>7.75</c:v>
                </c:pt>
                <c:pt idx="19">
                  <c:v>7.55</c:v>
                </c:pt>
                <c:pt idx="20">
                  <c:v>7.7</c:v>
                </c:pt>
                <c:pt idx="21">
                  <c:v>9.1</c:v>
                </c:pt>
                <c:pt idx="22">
                  <c:v>11.8</c:v>
                </c:pt>
                <c:pt idx="23">
                  <c:v>13.55</c:v>
                </c:pt>
                <c:pt idx="24">
                  <c:v>12.45</c:v>
                </c:pt>
                <c:pt idx="25">
                  <c:v>10.35</c:v>
                </c:pt>
                <c:pt idx="26">
                  <c:v>9.6</c:v>
                </c:pt>
                <c:pt idx="27">
                  <c:v>9.85</c:v>
                </c:pt>
                <c:pt idx="28">
                  <c:v>9.5500000000000007</c:v>
                </c:pt>
                <c:pt idx="29">
                  <c:v>11.55</c:v>
                </c:pt>
                <c:pt idx="30">
                  <c:v>19.5</c:v>
                </c:pt>
                <c:pt idx="31">
                  <c:v>19.5</c:v>
                </c:pt>
                <c:pt idx="32">
                  <c:v>10.7</c:v>
                </c:pt>
                <c:pt idx="33">
                  <c:v>12.9</c:v>
                </c:pt>
                <c:pt idx="34">
                  <c:v>13.5</c:v>
                </c:pt>
                <c:pt idx="35">
                  <c:v>17.5</c:v>
                </c:pt>
                <c:pt idx="36">
                  <c:v>22.3</c:v>
                </c:pt>
                <c:pt idx="37">
                  <c:v>21.6</c:v>
                </c:pt>
                <c:pt idx="38">
                  <c:v>18.5</c:v>
                </c:pt>
                <c:pt idx="39">
                  <c:v>21.3</c:v>
                </c:pt>
                <c:pt idx="40">
                  <c:v>20.399999999999999</c:v>
                </c:pt>
                <c:pt idx="41">
                  <c:v>13.1</c:v>
                </c:pt>
                <c:pt idx="42">
                  <c:v>10.1</c:v>
                </c:pt>
              </c:numCache>
            </c:numRef>
          </c:val>
          <c:smooth val="0"/>
          <c:extLst>
            <c:ext xmlns:c16="http://schemas.microsoft.com/office/drawing/2014/chart" uri="{C3380CC4-5D6E-409C-BE32-E72D297353CC}">
              <c16:uniqueId val="{00000002-8808-458B-88BC-400A9EA3F045}"/>
            </c:ext>
          </c:extLst>
        </c:ser>
        <c:dLbls>
          <c:showLegendKey val="0"/>
          <c:showVal val="0"/>
          <c:showCatName val="0"/>
          <c:showSerName val="0"/>
          <c:showPercent val="0"/>
          <c:showBubbleSize val="0"/>
        </c:dLbls>
        <c:marker val="1"/>
        <c:smooth val="0"/>
        <c:axId val="-2135839800"/>
        <c:axId val="-2034192440"/>
      </c:lineChart>
      <c:catAx>
        <c:axId val="-2135839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pt-BR"/>
          </a:p>
        </c:txPr>
        <c:crossAx val="-2034192440"/>
        <c:crosses val="autoZero"/>
        <c:auto val="1"/>
        <c:lblAlgn val="ctr"/>
        <c:lblOffset val="100"/>
        <c:noMultiLvlLbl val="0"/>
      </c:catAx>
      <c:valAx>
        <c:axId val="-2034192440"/>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pt-BR"/>
                  <a:t>Em milhões de sacas de 60 kg</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1358398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Séries!$B$1</c:f>
              <c:strCache>
                <c:ptCount val="1"/>
                <c:pt idx="0">
                  <c:v>M0 - base monetária - papel moeda emitido - fim período - Conto de réis (mil)  - Outras fontes, inclusive compilação de vários autores - HIST_PME</c:v>
                </c:pt>
              </c:strCache>
            </c:strRef>
          </c:tx>
          <c:cat>
            <c:strRef>
              <c:f>Séries!$A$2:$A$26</c:f>
              <c:strCache>
                <c:ptCount val="25"/>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strCache>
            </c:strRef>
          </c:cat>
          <c:val>
            <c:numRef>
              <c:f>Séries!$B$2:$B$26</c:f>
              <c:numCache>
                <c:formatCode>#,##0.0</c:formatCode>
                <c:ptCount val="25"/>
                <c:pt idx="0">
                  <c:v>218.9</c:v>
                </c:pt>
                <c:pt idx="1">
                  <c:v>335</c:v>
                </c:pt>
                <c:pt idx="2">
                  <c:v>501.3</c:v>
                </c:pt>
                <c:pt idx="3">
                  <c:v>552.70000000000005</c:v>
                </c:pt>
                <c:pt idx="4">
                  <c:v>617.4</c:v>
                </c:pt>
                <c:pt idx="5">
                  <c:v>694.9</c:v>
                </c:pt>
                <c:pt idx="6">
                  <c:v>689.7</c:v>
                </c:pt>
                <c:pt idx="7">
                  <c:v>714.5</c:v>
                </c:pt>
                <c:pt idx="8">
                  <c:v>757.2</c:v>
                </c:pt>
                <c:pt idx="9">
                  <c:v>773.9</c:v>
                </c:pt>
                <c:pt idx="10">
                  <c:v>732.4</c:v>
                </c:pt>
                <c:pt idx="11">
                  <c:v>701.9</c:v>
                </c:pt>
                <c:pt idx="12">
                  <c:v>680.5</c:v>
                </c:pt>
                <c:pt idx="13">
                  <c:v>675.5</c:v>
                </c:pt>
                <c:pt idx="14">
                  <c:v>675</c:v>
                </c:pt>
                <c:pt idx="15">
                  <c:v>673.7</c:v>
                </c:pt>
                <c:pt idx="16">
                  <c:v>669.5</c:v>
                </c:pt>
                <c:pt idx="17">
                  <c:v>702.2</c:v>
                </c:pt>
                <c:pt idx="18">
                  <c:v>743.6</c:v>
                </c:pt>
                <c:pt idx="19">
                  <c:v>724.1</c:v>
                </c:pt>
                <c:pt idx="20">
                  <c:v>854.7</c:v>
                </c:pt>
                <c:pt idx="21">
                  <c:v>925</c:v>
                </c:pt>
                <c:pt idx="22">
                  <c:v>991</c:v>
                </c:pt>
                <c:pt idx="23">
                  <c:v>1013</c:v>
                </c:pt>
                <c:pt idx="24">
                  <c:v>896.8</c:v>
                </c:pt>
              </c:numCache>
            </c:numRef>
          </c:val>
          <c:smooth val="0"/>
          <c:extLst>
            <c:ext xmlns:c16="http://schemas.microsoft.com/office/drawing/2014/chart" uri="{C3380CC4-5D6E-409C-BE32-E72D297353CC}">
              <c16:uniqueId val="{00000000-7034-4241-B0E7-42A0E2BEEB66}"/>
            </c:ext>
          </c:extLst>
        </c:ser>
        <c:ser>
          <c:idx val="2"/>
          <c:order val="2"/>
          <c:tx>
            <c:strRef>
              <c:f>Séries!$D$1</c:f>
              <c:strCache>
                <c:ptCount val="1"/>
                <c:pt idx="0">
                  <c:v>Inflação - Custo de vida - alimentação - ponderação Affonseca Jr.1919 - RJ - índice (média 1820=100) - - - Outras fontes, inclusive compilação de vários autores - HIST_ICVALIRJAFF</c:v>
                </c:pt>
              </c:strCache>
            </c:strRef>
          </c:tx>
          <c:cat>
            <c:strRef>
              <c:f>Séries!$A$2:$A$26</c:f>
              <c:strCache>
                <c:ptCount val="25"/>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strCache>
            </c:strRef>
          </c:cat>
          <c:val>
            <c:numRef>
              <c:f>Séries!$D$2:$D$26</c:f>
              <c:numCache>
                <c:formatCode>#,##0.00</c:formatCode>
                <c:ptCount val="25"/>
                <c:pt idx="0">
                  <c:v>914.87909999999999</c:v>
                </c:pt>
                <c:pt idx="1">
                  <c:v>984.75059999999996</c:v>
                </c:pt>
                <c:pt idx="2">
                  <c:v>1257.4513999999999</c:v>
                </c:pt>
                <c:pt idx="3">
                  <c:v>1804.4699000000001</c:v>
                </c:pt>
                <c:pt idx="4">
                  <c:v>1925.9499000000001</c:v>
                </c:pt>
                <c:pt idx="5">
                  <c:v>1865.0009</c:v>
                </c:pt>
                <c:pt idx="6">
                  <c:v>1765.1992</c:v>
                </c:pt>
                <c:pt idx="7">
                  <c:v>2259.4834000000001</c:v>
                </c:pt>
                <c:pt idx="8">
                  <c:v>2677.298299999999</c:v>
                </c:pt>
                <c:pt idx="9">
                  <c:v>2827.5971000000009</c:v>
                </c:pt>
                <c:pt idx="10">
                  <c:v>2771.7934</c:v>
                </c:pt>
                <c:pt idx="11">
                  <c:v>2405.4492</c:v>
                </c:pt>
                <c:pt idx="12">
                  <c:v>1974.653299999999</c:v>
                </c:pt>
                <c:pt idx="13">
                  <c:v>1823.8542</c:v>
                </c:pt>
                <c:pt idx="14">
                  <c:v>1862.6778999999999</c:v>
                </c:pt>
                <c:pt idx="15">
                  <c:v>1971.5532000000001</c:v>
                </c:pt>
                <c:pt idx="16">
                  <c:v>1764.4476999999999</c:v>
                </c:pt>
                <c:pt idx="17">
                  <c:v>2153.513100000001</c:v>
                </c:pt>
                <c:pt idx="18">
                  <c:v>2041.8867</c:v>
                </c:pt>
                <c:pt idx="19">
                  <c:v>2086.7987999999991</c:v>
                </c:pt>
                <c:pt idx="20">
                  <c:v>1985.893</c:v>
                </c:pt>
                <c:pt idx="21">
                  <c:v>1839.8309999999999</c:v>
                </c:pt>
                <c:pt idx="22">
                  <c:v>2055.668899999996</c:v>
                </c:pt>
                <c:pt idx="23">
                  <c:v>2219.0414999999998</c:v>
                </c:pt>
                <c:pt idx="24">
                  <c:v>2173.6468999999961</c:v>
                </c:pt>
              </c:numCache>
            </c:numRef>
          </c:val>
          <c:smooth val="0"/>
          <c:extLst>
            <c:ext xmlns:c16="http://schemas.microsoft.com/office/drawing/2014/chart" uri="{C3380CC4-5D6E-409C-BE32-E72D297353CC}">
              <c16:uniqueId val="{00000001-7034-4241-B0E7-42A0E2BEEB66}"/>
            </c:ext>
          </c:extLst>
        </c:ser>
        <c:dLbls>
          <c:showLegendKey val="0"/>
          <c:showVal val="0"/>
          <c:showCatName val="0"/>
          <c:showSerName val="0"/>
          <c:showPercent val="0"/>
          <c:showBubbleSize val="0"/>
        </c:dLbls>
        <c:marker val="1"/>
        <c:smooth val="0"/>
        <c:axId val="50782208"/>
        <c:axId val="50696704"/>
      </c:lineChart>
      <c:lineChart>
        <c:grouping val="standard"/>
        <c:varyColors val="0"/>
        <c:ser>
          <c:idx val="1"/>
          <c:order val="1"/>
          <c:tx>
            <c:strRef>
              <c:f>Séries!$C$1</c:f>
              <c:strCache>
                <c:ptCount val="1"/>
                <c:pt idx="0">
                  <c:v>Taxa de câmbio - libra esterlina / mil réis - RJ - Pence - Outras fontes, inclusive compilação de vários autores - HIST_ERVL</c:v>
                </c:pt>
              </c:strCache>
            </c:strRef>
          </c:tx>
          <c:cat>
            <c:strRef>
              <c:f>Séries!$A$2:$A$26</c:f>
              <c:strCache>
                <c:ptCount val="25"/>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strCache>
            </c:strRef>
          </c:cat>
          <c:val>
            <c:numRef>
              <c:f>Séries!$C$2:$C$26</c:f>
              <c:numCache>
                <c:formatCode>#,##0.000</c:formatCode>
                <c:ptCount val="25"/>
                <c:pt idx="0">
                  <c:v>26.4375</c:v>
                </c:pt>
                <c:pt idx="1">
                  <c:v>22.562499999999979</c:v>
                </c:pt>
                <c:pt idx="2">
                  <c:v>14.90625</c:v>
                </c:pt>
                <c:pt idx="3">
                  <c:v>12.03125</c:v>
                </c:pt>
                <c:pt idx="4">
                  <c:v>11.59375</c:v>
                </c:pt>
                <c:pt idx="5">
                  <c:v>10.09375</c:v>
                </c:pt>
                <c:pt idx="6">
                  <c:v>9.9375</c:v>
                </c:pt>
                <c:pt idx="7">
                  <c:v>9.0625000000000089</c:v>
                </c:pt>
                <c:pt idx="8">
                  <c:v>7.71875</c:v>
                </c:pt>
                <c:pt idx="9">
                  <c:v>7.1874999999999956</c:v>
                </c:pt>
                <c:pt idx="10">
                  <c:v>7.4375</c:v>
                </c:pt>
                <c:pt idx="11">
                  <c:v>9.5</c:v>
                </c:pt>
                <c:pt idx="12">
                  <c:v>11.375</c:v>
                </c:pt>
                <c:pt idx="13">
                  <c:v>11.96875</c:v>
                </c:pt>
                <c:pt idx="14">
                  <c:v>12</c:v>
                </c:pt>
                <c:pt idx="15">
                  <c:v>12.21875</c:v>
                </c:pt>
                <c:pt idx="16">
                  <c:v>15.67857142857139</c:v>
                </c:pt>
                <c:pt idx="17">
                  <c:v>16.1875</c:v>
                </c:pt>
                <c:pt idx="18">
                  <c:v>15.21875</c:v>
                </c:pt>
                <c:pt idx="19">
                  <c:v>15.15625</c:v>
                </c:pt>
                <c:pt idx="20">
                  <c:v>15.15625</c:v>
                </c:pt>
                <c:pt idx="21">
                  <c:v>16.234375000000011</c:v>
                </c:pt>
                <c:pt idx="22">
                  <c:v>16.109375000000011</c:v>
                </c:pt>
                <c:pt idx="23">
                  <c:v>16.156250000000011</c:v>
                </c:pt>
                <c:pt idx="24">
                  <c:v>16.109375000000011</c:v>
                </c:pt>
              </c:numCache>
            </c:numRef>
          </c:val>
          <c:smooth val="0"/>
          <c:extLst>
            <c:ext xmlns:c16="http://schemas.microsoft.com/office/drawing/2014/chart" uri="{C3380CC4-5D6E-409C-BE32-E72D297353CC}">
              <c16:uniqueId val="{00000002-7034-4241-B0E7-42A0E2BEEB66}"/>
            </c:ext>
          </c:extLst>
        </c:ser>
        <c:dLbls>
          <c:showLegendKey val="0"/>
          <c:showVal val="0"/>
          <c:showCatName val="0"/>
          <c:showSerName val="0"/>
          <c:showPercent val="0"/>
          <c:showBubbleSize val="0"/>
        </c:dLbls>
        <c:marker val="1"/>
        <c:smooth val="0"/>
        <c:axId val="117313024"/>
        <c:axId val="50697280"/>
      </c:lineChart>
      <c:catAx>
        <c:axId val="50782208"/>
        <c:scaling>
          <c:orientation val="minMax"/>
        </c:scaling>
        <c:delete val="0"/>
        <c:axPos val="b"/>
        <c:majorGridlines/>
        <c:numFmt formatCode="General" sourceLinked="0"/>
        <c:majorTickMark val="out"/>
        <c:minorTickMark val="none"/>
        <c:tickLblPos val="nextTo"/>
        <c:crossAx val="50696704"/>
        <c:crosses val="autoZero"/>
        <c:auto val="1"/>
        <c:lblAlgn val="ctr"/>
        <c:lblOffset val="100"/>
        <c:noMultiLvlLbl val="0"/>
      </c:catAx>
      <c:valAx>
        <c:axId val="50696704"/>
        <c:scaling>
          <c:orientation val="minMax"/>
        </c:scaling>
        <c:delete val="0"/>
        <c:axPos val="l"/>
        <c:majorGridlines/>
        <c:numFmt formatCode="#,##0.0" sourceLinked="1"/>
        <c:majorTickMark val="out"/>
        <c:minorTickMark val="none"/>
        <c:tickLblPos val="nextTo"/>
        <c:crossAx val="50782208"/>
        <c:crosses val="autoZero"/>
        <c:crossBetween val="between"/>
      </c:valAx>
      <c:valAx>
        <c:axId val="50697280"/>
        <c:scaling>
          <c:orientation val="minMax"/>
        </c:scaling>
        <c:delete val="0"/>
        <c:axPos val="r"/>
        <c:numFmt formatCode="#,##0.000" sourceLinked="1"/>
        <c:majorTickMark val="out"/>
        <c:minorTickMark val="none"/>
        <c:tickLblPos val="nextTo"/>
        <c:crossAx val="117313024"/>
        <c:crosses val="max"/>
        <c:crossBetween val="between"/>
      </c:valAx>
      <c:catAx>
        <c:axId val="117313024"/>
        <c:scaling>
          <c:orientation val="minMax"/>
        </c:scaling>
        <c:delete val="1"/>
        <c:axPos val="b"/>
        <c:numFmt formatCode="General" sourceLinked="1"/>
        <c:majorTickMark val="out"/>
        <c:minorTickMark val="none"/>
        <c:tickLblPos val="none"/>
        <c:crossAx val="50697280"/>
        <c:crosses val="autoZero"/>
        <c:auto val="1"/>
        <c:lblAlgn val="ctr"/>
        <c:lblOffset val="100"/>
        <c:noMultiLvlLbl val="0"/>
      </c:catAx>
    </c:plotArea>
    <c:legend>
      <c:legendPos val="b"/>
      <c:layout>
        <c:manualLayout>
          <c:xMode val="edge"/>
          <c:yMode val="edge"/>
          <c:x val="1.53711290730902E-2"/>
          <c:y val="0.81097312286938905"/>
          <c:w val="0.96781209191692696"/>
          <c:h val="0.175102985633175"/>
        </c:manualLayout>
      </c:layout>
      <c:overlay val="0"/>
    </c:legend>
    <c:plotVisOnly val="1"/>
    <c:dispBlanksAs val="gap"/>
    <c:showDLblsOverMax val="0"/>
  </c:chart>
  <c:txPr>
    <a:bodyPr/>
    <a:lstStyle/>
    <a:p>
      <a:pPr>
        <a:defRPr sz="1100"/>
      </a:pPr>
      <a:endParaRPr lang="pt-B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Plan1!$A$2</c:f>
              <c:strCache>
                <c:ptCount val="1"/>
                <c:pt idx="0">
                  <c:v>Cafeeiros</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strRef>
              <c:f>Plan1!$B$1:$S$1</c:f>
              <c:strCache>
                <c:ptCount val="18"/>
                <c:pt idx="0">
                  <c:v>1898</c:v>
                </c:pt>
                <c:pt idx="1">
                  <c:v>1900</c:v>
                </c:pt>
                <c:pt idx="2">
                  <c:v>1902</c:v>
                </c:pt>
                <c:pt idx="3">
                  <c:v>1904</c:v>
                </c:pt>
                <c:pt idx="4">
                  <c:v>1906</c:v>
                </c:pt>
                <c:pt idx="5">
                  <c:v>1908</c:v>
                </c:pt>
                <c:pt idx="6">
                  <c:v>1910</c:v>
                </c:pt>
                <c:pt idx="7">
                  <c:v>1912</c:v>
                </c:pt>
                <c:pt idx="8">
                  <c:v>1914</c:v>
                </c:pt>
                <c:pt idx="9">
                  <c:v>1916</c:v>
                </c:pt>
                <c:pt idx="10">
                  <c:v>1918</c:v>
                </c:pt>
                <c:pt idx="11">
                  <c:v>1920</c:v>
                </c:pt>
                <c:pt idx="12">
                  <c:v>1922</c:v>
                </c:pt>
                <c:pt idx="13">
                  <c:v>1924</c:v>
                </c:pt>
                <c:pt idx="14">
                  <c:v>1926</c:v>
                </c:pt>
                <c:pt idx="15">
                  <c:v>1928</c:v>
                </c:pt>
                <c:pt idx="16">
                  <c:v>1930</c:v>
                </c:pt>
                <c:pt idx="17">
                  <c:v>1932</c:v>
                </c:pt>
              </c:strCache>
            </c:strRef>
          </c:cat>
          <c:val>
            <c:numRef>
              <c:f>Plan1!$B$2:$S$2</c:f>
              <c:numCache>
                <c:formatCode>General</c:formatCode>
                <c:ptCount val="18"/>
                <c:pt idx="0">
                  <c:v>507441</c:v>
                </c:pt>
                <c:pt idx="1">
                  <c:v>659960</c:v>
                </c:pt>
                <c:pt idx="2">
                  <c:v>674248</c:v>
                </c:pt>
                <c:pt idx="3">
                  <c:v>688845</c:v>
                </c:pt>
                <c:pt idx="4">
                  <c:v>691977</c:v>
                </c:pt>
                <c:pt idx="5">
                  <c:v>695123</c:v>
                </c:pt>
                <c:pt idx="6">
                  <c:v>696701</c:v>
                </c:pt>
                <c:pt idx="7">
                  <c:v>720970</c:v>
                </c:pt>
                <c:pt idx="8">
                  <c:v>735444</c:v>
                </c:pt>
                <c:pt idx="9">
                  <c:v>791256</c:v>
                </c:pt>
                <c:pt idx="10">
                  <c:v>828355</c:v>
                </c:pt>
                <c:pt idx="11">
                  <c:v>843593</c:v>
                </c:pt>
                <c:pt idx="12">
                  <c:v>899239</c:v>
                </c:pt>
                <c:pt idx="13">
                  <c:v>951288</c:v>
                </c:pt>
                <c:pt idx="14">
                  <c:v>1047496</c:v>
                </c:pt>
                <c:pt idx="15">
                  <c:v>1152521</c:v>
                </c:pt>
                <c:pt idx="16">
                  <c:v>1265152</c:v>
                </c:pt>
                <c:pt idx="17">
                  <c:v>1475000</c:v>
                </c:pt>
              </c:numCache>
            </c:numRef>
          </c:val>
          <c:smooth val="0"/>
          <c:extLst>
            <c:ext xmlns:c16="http://schemas.microsoft.com/office/drawing/2014/chart" uri="{C3380CC4-5D6E-409C-BE32-E72D297353CC}">
              <c16:uniqueId val="{00000000-ED50-4BD8-AA72-8C4B95D1B102}"/>
            </c:ext>
          </c:extLst>
        </c:ser>
        <c:dLbls>
          <c:showLegendKey val="0"/>
          <c:showVal val="0"/>
          <c:showCatName val="0"/>
          <c:showSerName val="0"/>
          <c:showPercent val="0"/>
          <c:showBubbleSize val="0"/>
        </c:dLbls>
        <c:marker val="1"/>
        <c:smooth val="0"/>
        <c:axId val="118430720"/>
        <c:axId val="33302784"/>
      </c:lineChart>
      <c:catAx>
        <c:axId val="118430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pt-BR"/>
          </a:p>
        </c:txPr>
        <c:crossAx val="33302784"/>
        <c:crosses val="autoZero"/>
        <c:auto val="1"/>
        <c:lblAlgn val="ctr"/>
        <c:lblOffset val="100"/>
        <c:noMultiLvlLbl val="0"/>
      </c:catAx>
      <c:valAx>
        <c:axId val="33302784"/>
        <c:scaling>
          <c:orientation val="minMax"/>
          <c:max val="1500000"/>
          <c:min val="500000"/>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18430720"/>
        <c:crosses val="autoZero"/>
        <c:crossBetween val="between"/>
        <c:majorUnit val="200000"/>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lineChart>
        <c:grouping val="standard"/>
        <c:varyColors val="0"/>
        <c:ser>
          <c:idx val="0"/>
          <c:order val="0"/>
          <c:tx>
            <c:strRef>
              <c:f>Plan1!$A$2</c:f>
              <c:strCache>
                <c:ptCount val="1"/>
              </c:strCache>
            </c:strRef>
          </c:tx>
          <c:spPr>
            <a:ln w="22225" cap="rnd">
              <a:solidFill>
                <a:schemeClr val="accent4"/>
              </a:solidFill>
              <a:round/>
            </a:ln>
            <a:effectLst/>
          </c:spPr>
          <c:marker>
            <c:symbol val="diamond"/>
            <c:size val="6"/>
            <c:spPr>
              <a:solidFill>
                <a:schemeClr val="accent4"/>
              </a:solidFill>
              <a:ln w="9525">
                <a:solidFill>
                  <a:schemeClr val="accent4"/>
                </a:solidFill>
                <a:round/>
              </a:ln>
              <a:effectLst/>
            </c:spPr>
          </c:marker>
          <c:cat>
            <c:strRef>
              <c:f>Plan1!$B$1:$S$1</c:f>
              <c:strCache>
                <c:ptCount val="18"/>
                <c:pt idx="0">
                  <c:v>1898</c:v>
                </c:pt>
                <c:pt idx="1">
                  <c:v>1900</c:v>
                </c:pt>
                <c:pt idx="2">
                  <c:v>1902</c:v>
                </c:pt>
                <c:pt idx="3">
                  <c:v>1904</c:v>
                </c:pt>
                <c:pt idx="4">
                  <c:v>1906</c:v>
                </c:pt>
                <c:pt idx="5">
                  <c:v>1908</c:v>
                </c:pt>
                <c:pt idx="6">
                  <c:v>1910</c:v>
                </c:pt>
                <c:pt idx="7">
                  <c:v>1912</c:v>
                </c:pt>
                <c:pt idx="8">
                  <c:v>1914</c:v>
                </c:pt>
                <c:pt idx="9">
                  <c:v>1916</c:v>
                </c:pt>
                <c:pt idx="10">
                  <c:v>1918</c:v>
                </c:pt>
                <c:pt idx="11">
                  <c:v>1920</c:v>
                </c:pt>
                <c:pt idx="12">
                  <c:v>1922</c:v>
                </c:pt>
                <c:pt idx="13">
                  <c:v>1924</c:v>
                </c:pt>
                <c:pt idx="14">
                  <c:v>1926</c:v>
                </c:pt>
                <c:pt idx="15">
                  <c:v>1928</c:v>
                </c:pt>
                <c:pt idx="16">
                  <c:v>1930</c:v>
                </c:pt>
                <c:pt idx="17">
                  <c:v>1932</c:v>
                </c:pt>
              </c:strCache>
            </c:strRef>
          </c:cat>
          <c:val>
            <c:numRef>
              <c:f>Plan1!$B$2:$S$2</c:f>
              <c:numCache>
                <c:formatCode>General</c:formatCode>
                <c:ptCount val="18"/>
                <c:pt idx="0">
                  <c:v>4340</c:v>
                </c:pt>
                <c:pt idx="1">
                  <c:v>4290</c:v>
                </c:pt>
                <c:pt idx="2">
                  <c:v>4830</c:v>
                </c:pt>
                <c:pt idx="3">
                  <c:v>4450</c:v>
                </c:pt>
                <c:pt idx="4">
                  <c:v>4590</c:v>
                </c:pt>
                <c:pt idx="5">
                  <c:v>4830</c:v>
                </c:pt>
                <c:pt idx="6">
                  <c:v>4670</c:v>
                </c:pt>
                <c:pt idx="7">
                  <c:v>5070</c:v>
                </c:pt>
                <c:pt idx="8">
                  <c:v>5320</c:v>
                </c:pt>
                <c:pt idx="9">
                  <c:v>5300</c:v>
                </c:pt>
                <c:pt idx="10">
                  <c:v>6200</c:v>
                </c:pt>
                <c:pt idx="11">
                  <c:v>7140</c:v>
                </c:pt>
                <c:pt idx="12">
                  <c:v>7600</c:v>
                </c:pt>
                <c:pt idx="13">
                  <c:v>7820</c:v>
                </c:pt>
                <c:pt idx="14">
                  <c:v>8540</c:v>
                </c:pt>
                <c:pt idx="15">
                  <c:v>10520</c:v>
                </c:pt>
                <c:pt idx="16">
                  <c:v>11650</c:v>
                </c:pt>
                <c:pt idx="17">
                  <c:v>13190</c:v>
                </c:pt>
              </c:numCache>
            </c:numRef>
          </c:val>
          <c:smooth val="0"/>
          <c:extLst>
            <c:ext xmlns:c16="http://schemas.microsoft.com/office/drawing/2014/chart" uri="{C3380CC4-5D6E-409C-BE32-E72D297353CC}">
              <c16:uniqueId val="{00000000-6F42-416C-9271-122FBF0D6B53}"/>
            </c:ext>
          </c:extLst>
        </c:ser>
        <c:dLbls>
          <c:showLegendKey val="0"/>
          <c:showVal val="0"/>
          <c:showCatName val="0"/>
          <c:showSerName val="0"/>
          <c:showPercent val="0"/>
          <c:showBubbleSize val="0"/>
        </c:dLbls>
        <c:marker val="1"/>
        <c:smooth val="0"/>
        <c:axId val="118430208"/>
        <c:axId val="33300480"/>
      </c:lineChart>
      <c:catAx>
        <c:axId val="1184302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pt-BR"/>
          </a:p>
        </c:txPr>
        <c:crossAx val="33300480"/>
        <c:crosses val="autoZero"/>
        <c:auto val="1"/>
        <c:lblAlgn val="ctr"/>
        <c:lblOffset val="100"/>
        <c:noMultiLvlLbl val="0"/>
      </c:catAx>
      <c:valAx>
        <c:axId val="33300480"/>
        <c:scaling>
          <c:orientation val="minMax"/>
          <c:max val="13500"/>
          <c:min val="3000"/>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18430208"/>
        <c:crosses val="autoZero"/>
        <c:crossBetween val="between"/>
        <c:majorUnit val="1500"/>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Consumo Mundial</c:v>
          </c:tx>
          <c:spPr>
            <a:ln w="22225" cap="rnd">
              <a:solidFill>
                <a:schemeClr val="accent2"/>
              </a:solidFill>
              <a:round/>
            </a:ln>
            <a:effectLst/>
          </c:spPr>
          <c:marker>
            <c:symbol val="diamond"/>
            <c:size val="6"/>
            <c:spPr>
              <a:solidFill>
                <a:schemeClr val="accent2"/>
              </a:solidFill>
              <a:ln w="9525">
                <a:solidFill>
                  <a:schemeClr val="accent2"/>
                </a:solidFill>
                <a:round/>
              </a:ln>
              <a:effectLst/>
            </c:spPr>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Plan1!$C$5:$C$47</c:f>
              <c:numCache>
                <c:formatCode>General</c:formatCode>
                <c:ptCount val="43"/>
                <c:pt idx="0">
                  <c:v>10.45</c:v>
                </c:pt>
                <c:pt idx="1">
                  <c:v>9.8000000000000007</c:v>
                </c:pt>
                <c:pt idx="2">
                  <c:v>10.8</c:v>
                </c:pt>
                <c:pt idx="3">
                  <c:v>10.95</c:v>
                </c:pt>
                <c:pt idx="4">
                  <c:v>10.57</c:v>
                </c:pt>
                <c:pt idx="5">
                  <c:v>11.21</c:v>
                </c:pt>
                <c:pt idx="6">
                  <c:v>11.14</c:v>
                </c:pt>
                <c:pt idx="7">
                  <c:v>12.24</c:v>
                </c:pt>
                <c:pt idx="8">
                  <c:v>14.57</c:v>
                </c:pt>
                <c:pt idx="9">
                  <c:v>13.48</c:v>
                </c:pt>
                <c:pt idx="10">
                  <c:v>14.97</c:v>
                </c:pt>
                <c:pt idx="11">
                  <c:v>14.33</c:v>
                </c:pt>
                <c:pt idx="12">
                  <c:v>15.52</c:v>
                </c:pt>
                <c:pt idx="13">
                  <c:v>15.97</c:v>
                </c:pt>
                <c:pt idx="14">
                  <c:v>16.13</c:v>
                </c:pt>
                <c:pt idx="15">
                  <c:v>16.16</c:v>
                </c:pt>
                <c:pt idx="16">
                  <c:v>16.739999999999991</c:v>
                </c:pt>
                <c:pt idx="17">
                  <c:v>17.54</c:v>
                </c:pt>
                <c:pt idx="18">
                  <c:v>18.079999999999991</c:v>
                </c:pt>
                <c:pt idx="19">
                  <c:v>19.309999999999999</c:v>
                </c:pt>
                <c:pt idx="20">
                  <c:v>18.989999999999981</c:v>
                </c:pt>
                <c:pt idx="21">
                  <c:v>18.12</c:v>
                </c:pt>
                <c:pt idx="22">
                  <c:v>18.350000000000001</c:v>
                </c:pt>
                <c:pt idx="23">
                  <c:v>17.86</c:v>
                </c:pt>
                <c:pt idx="24">
                  <c:v>19.32</c:v>
                </c:pt>
                <c:pt idx="25">
                  <c:v>22.21</c:v>
                </c:pt>
                <c:pt idx="26">
                  <c:v>20.69</c:v>
                </c:pt>
                <c:pt idx="27">
                  <c:v>15.09</c:v>
                </c:pt>
                <c:pt idx="28">
                  <c:v>14.86</c:v>
                </c:pt>
                <c:pt idx="29">
                  <c:v>15.89</c:v>
                </c:pt>
                <c:pt idx="30">
                  <c:v>18.54</c:v>
                </c:pt>
                <c:pt idx="31">
                  <c:v>18.47</c:v>
                </c:pt>
                <c:pt idx="32">
                  <c:v>19.78</c:v>
                </c:pt>
                <c:pt idx="33">
                  <c:v>19.09</c:v>
                </c:pt>
                <c:pt idx="34">
                  <c:v>22.04</c:v>
                </c:pt>
                <c:pt idx="35">
                  <c:v>20.51</c:v>
                </c:pt>
                <c:pt idx="36">
                  <c:v>21.7</c:v>
                </c:pt>
                <c:pt idx="37">
                  <c:v>21.3</c:v>
                </c:pt>
                <c:pt idx="38">
                  <c:v>23.54</c:v>
                </c:pt>
                <c:pt idx="39">
                  <c:v>22.23</c:v>
                </c:pt>
                <c:pt idx="40">
                  <c:v>23.55</c:v>
                </c:pt>
                <c:pt idx="41">
                  <c:v>25.15</c:v>
                </c:pt>
                <c:pt idx="42">
                  <c:v>23.73</c:v>
                </c:pt>
              </c:numCache>
            </c:numRef>
          </c:val>
          <c:smooth val="0"/>
          <c:extLst>
            <c:ext xmlns:c16="http://schemas.microsoft.com/office/drawing/2014/chart" uri="{C3380CC4-5D6E-409C-BE32-E72D297353CC}">
              <c16:uniqueId val="{00000000-1159-4B38-A861-63E413C6923D}"/>
            </c:ext>
          </c:extLst>
        </c:ser>
        <c:ser>
          <c:idx val="2"/>
          <c:order val="1"/>
          <c:tx>
            <c:v>Produção Mundial</c:v>
          </c:tx>
          <c:spPr>
            <a:ln w="22225" cap="rnd">
              <a:solidFill>
                <a:schemeClr val="accent6"/>
              </a:solidFill>
              <a:round/>
            </a:ln>
            <a:effectLst/>
          </c:spPr>
          <c:marker>
            <c:symbol val="triangle"/>
            <c:size val="6"/>
            <c:spPr>
              <a:solidFill>
                <a:schemeClr val="accent6"/>
              </a:solidFill>
              <a:ln w="9525">
                <a:solidFill>
                  <a:schemeClr val="accent6"/>
                </a:solidFill>
                <a:round/>
              </a:ln>
              <a:effectLst/>
            </c:spPr>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Plan1!$D$5:$D$47</c:f>
              <c:numCache>
                <c:formatCode>General</c:formatCode>
                <c:ptCount val="43"/>
                <c:pt idx="0">
                  <c:v>7.55</c:v>
                </c:pt>
                <c:pt idx="1">
                  <c:v>9.0300000000000011</c:v>
                </c:pt>
                <c:pt idx="2">
                  <c:v>11.73</c:v>
                </c:pt>
                <c:pt idx="3">
                  <c:v>11.02</c:v>
                </c:pt>
                <c:pt idx="4">
                  <c:v>8.74</c:v>
                </c:pt>
                <c:pt idx="5">
                  <c:v>11.22</c:v>
                </c:pt>
                <c:pt idx="6">
                  <c:v>10.130000000000001</c:v>
                </c:pt>
                <c:pt idx="7">
                  <c:v>13.47</c:v>
                </c:pt>
                <c:pt idx="8">
                  <c:v>15.37</c:v>
                </c:pt>
                <c:pt idx="9">
                  <c:v>13.11</c:v>
                </c:pt>
                <c:pt idx="10">
                  <c:v>13.94</c:v>
                </c:pt>
                <c:pt idx="11">
                  <c:v>18.14</c:v>
                </c:pt>
                <c:pt idx="12">
                  <c:v>19.27</c:v>
                </c:pt>
                <c:pt idx="13">
                  <c:v>18.47</c:v>
                </c:pt>
                <c:pt idx="14">
                  <c:v>16.66</c:v>
                </c:pt>
                <c:pt idx="15">
                  <c:v>15.61</c:v>
                </c:pt>
                <c:pt idx="16">
                  <c:v>16.02</c:v>
                </c:pt>
                <c:pt idx="17">
                  <c:v>25.2</c:v>
                </c:pt>
                <c:pt idx="18">
                  <c:v>15.63</c:v>
                </c:pt>
                <c:pt idx="19">
                  <c:v>18.78</c:v>
                </c:pt>
                <c:pt idx="20">
                  <c:v>20.2</c:v>
                </c:pt>
                <c:pt idx="21">
                  <c:v>16.21</c:v>
                </c:pt>
                <c:pt idx="22">
                  <c:v>19</c:v>
                </c:pt>
                <c:pt idx="23">
                  <c:v>18.59</c:v>
                </c:pt>
                <c:pt idx="24">
                  <c:v>18.72</c:v>
                </c:pt>
                <c:pt idx="25">
                  <c:v>20.47</c:v>
                </c:pt>
                <c:pt idx="26">
                  <c:v>21.57</c:v>
                </c:pt>
                <c:pt idx="27">
                  <c:v>19.190000000000001</c:v>
                </c:pt>
                <c:pt idx="28">
                  <c:v>21.13</c:v>
                </c:pt>
                <c:pt idx="29">
                  <c:v>18.100000000000001</c:v>
                </c:pt>
                <c:pt idx="30">
                  <c:v>15.77</c:v>
                </c:pt>
                <c:pt idx="31">
                  <c:v>23.94</c:v>
                </c:pt>
                <c:pt idx="32">
                  <c:v>21.93</c:v>
                </c:pt>
                <c:pt idx="33">
                  <c:v>20.100000000000001</c:v>
                </c:pt>
                <c:pt idx="34">
                  <c:v>25.66</c:v>
                </c:pt>
                <c:pt idx="35">
                  <c:v>24.82</c:v>
                </c:pt>
                <c:pt idx="36">
                  <c:v>27.05</c:v>
                </c:pt>
                <c:pt idx="37">
                  <c:v>26.94</c:v>
                </c:pt>
                <c:pt idx="38">
                  <c:v>39.51</c:v>
                </c:pt>
                <c:pt idx="39">
                  <c:v>26.62</c:v>
                </c:pt>
                <c:pt idx="40">
                  <c:v>41.41</c:v>
                </c:pt>
                <c:pt idx="41">
                  <c:v>30.85</c:v>
                </c:pt>
                <c:pt idx="42">
                  <c:v>42.98</c:v>
                </c:pt>
              </c:numCache>
            </c:numRef>
          </c:val>
          <c:smooth val="0"/>
          <c:extLst>
            <c:ext xmlns:c16="http://schemas.microsoft.com/office/drawing/2014/chart" uri="{C3380CC4-5D6E-409C-BE32-E72D297353CC}">
              <c16:uniqueId val="{00000001-1159-4B38-A861-63E413C6923D}"/>
            </c:ext>
          </c:extLst>
        </c:ser>
        <c:dLbls>
          <c:showLegendKey val="0"/>
          <c:showVal val="0"/>
          <c:showCatName val="0"/>
          <c:showSerName val="0"/>
          <c:showPercent val="0"/>
          <c:showBubbleSize val="0"/>
        </c:dLbls>
        <c:marker val="1"/>
        <c:smooth val="0"/>
        <c:axId val="-2032379784"/>
        <c:axId val="-2038131016"/>
      </c:lineChart>
      <c:catAx>
        <c:axId val="-20323797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pt-BR"/>
          </a:p>
        </c:txPr>
        <c:crossAx val="-2038131016"/>
        <c:crosses val="autoZero"/>
        <c:auto val="1"/>
        <c:lblAlgn val="ctr"/>
        <c:lblOffset val="100"/>
        <c:noMultiLvlLbl val="0"/>
      </c:catAx>
      <c:valAx>
        <c:axId val="-2038131016"/>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pt-BR"/>
                  <a:t>Em milhões de sacas de 60 kg</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0323797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'[ipeadata(12-05-2012-05-07).xls]Séries'!$B$1</c:f>
              <c:strCache>
                <c:ptCount val="1"/>
                <c:pt idx="0">
                  <c:v>Algodão</c:v>
                </c:pt>
              </c:strCache>
            </c:strRef>
          </c:tx>
          <c:spPr>
            <a:ln w="34925">
              <a:solidFill>
                <a:srgbClr val="0070C0"/>
              </a:solidFill>
            </a:ln>
          </c:spPr>
          <c:marker>
            <c:symbol val="none"/>
          </c:marker>
          <c:cat>
            <c:strRef>
              <c:f>'[ipeadata(12-05-2012-05-07).xls]Séries'!$A$2:$A$30</c:f>
              <c:strCache>
                <c:ptCount val="29"/>
                <c:pt idx="0">
                  <c:v>1821</c:v>
                </c:pt>
                <c:pt idx="1">
                  <c:v>1822</c:v>
                </c:pt>
                <c:pt idx="2">
                  <c:v>1823</c:v>
                </c:pt>
                <c:pt idx="3">
                  <c:v>1824</c:v>
                </c:pt>
                <c:pt idx="4">
                  <c:v>1825</c:v>
                </c:pt>
                <c:pt idx="5">
                  <c:v>1826</c:v>
                </c:pt>
                <c:pt idx="6">
                  <c:v>1827</c:v>
                </c:pt>
                <c:pt idx="7">
                  <c:v>1828</c:v>
                </c:pt>
                <c:pt idx="8">
                  <c:v>1829</c:v>
                </c:pt>
                <c:pt idx="9">
                  <c:v>1830</c:v>
                </c:pt>
                <c:pt idx="10">
                  <c:v>1831</c:v>
                </c:pt>
                <c:pt idx="11">
                  <c:v>1832</c:v>
                </c:pt>
                <c:pt idx="12">
                  <c:v>1833</c:v>
                </c:pt>
                <c:pt idx="13">
                  <c:v>1834</c:v>
                </c:pt>
                <c:pt idx="14">
                  <c:v>1835</c:v>
                </c:pt>
                <c:pt idx="15">
                  <c:v>1836</c:v>
                </c:pt>
                <c:pt idx="16">
                  <c:v>1837</c:v>
                </c:pt>
                <c:pt idx="17">
                  <c:v>1838</c:v>
                </c:pt>
                <c:pt idx="18">
                  <c:v>1839</c:v>
                </c:pt>
                <c:pt idx="19">
                  <c:v>1840</c:v>
                </c:pt>
                <c:pt idx="20">
                  <c:v>1841</c:v>
                </c:pt>
                <c:pt idx="21">
                  <c:v>1842</c:v>
                </c:pt>
                <c:pt idx="22">
                  <c:v>1843</c:v>
                </c:pt>
                <c:pt idx="23">
                  <c:v>1844</c:v>
                </c:pt>
                <c:pt idx="24">
                  <c:v>1845</c:v>
                </c:pt>
                <c:pt idx="25">
                  <c:v>1846</c:v>
                </c:pt>
                <c:pt idx="26">
                  <c:v>1847</c:v>
                </c:pt>
                <c:pt idx="27">
                  <c:v>1848</c:v>
                </c:pt>
                <c:pt idx="28">
                  <c:v>1849</c:v>
                </c:pt>
              </c:strCache>
            </c:strRef>
          </c:cat>
          <c:val>
            <c:numRef>
              <c:f>'[ipeadata(12-05-2012-05-07).xls]Séries'!$B$2:$B$30</c:f>
              <c:numCache>
                <c:formatCode>#,##0.00</c:formatCode>
                <c:ptCount val="29"/>
                <c:pt idx="0">
                  <c:v>921</c:v>
                </c:pt>
                <c:pt idx="1">
                  <c:v>991</c:v>
                </c:pt>
                <c:pt idx="2">
                  <c:v>941</c:v>
                </c:pt>
                <c:pt idx="3">
                  <c:v>902</c:v>
                </c:pt>
                <c:pt idx="4">
                  <c:v>1421</c:v>
                </c:pt>
                <c:pt idx="5">
                  <c:v>363</c:v>
                </c:pt>
                <c:pt idx="6">
                  <c:v>584</c:v>
                </c:pt>
                <c:pt idx="7">
                  <c:v>683</c:v>
                </c:pt>
                <c:pt idx="8">
                  <c:v>579</c:v>
                </c:pt>
                <c:pt idx="9">
                  <c:v>684</c:v>
                </c:pt>
                <c:pt idx="10">
                  <c:v>774</c:v>
                </c:pt>
                <c:pt idx="11">
                  <c:v>555</c:v>
                </c:pt>
                <c:pt idx="12">
                  <c:v>483</c:v>
                </c:pt>
                <c:pt idx="13">
                  <c:v>812</c:v>
                </c:pt>
                <c:pt idx="14">
                  <c:v>468</c:v>
                </c:pt>
                <c:pt idx="15">
                  <c:v>534</c:v>
                </c:pt>
                <c:pt idx="16">
                  <c:v>477</c:v>
                </c:pt>
                <c:pt idx="17">
                  <c:v>312</c:v>
                </c:pt>
                <c:pt idx="18">
                  <c:v>358</c:v>
                </c:pt>
                <c:pt idx="19">
                  <c:v>525</c:v>
                </c:pt>
                <c:pt idx="20">
                  <c:v>506</c:v>
                </c:pt>
                <c:pt idx="21">
                  <c:v>407</c:v>
                </c:pt>
                <c:pt idx="22">
                  <c:v>386</c:v>
                </c:pt>
                <c:pt idx="23">
                  <c:v>392</c:v>
                </c:pt>
                <c:pt idx="24">
                  <c:v>344</c:v>
                </c:pt>
                <c:pt idx="25">
                  <c:v>309</c:v>
                </c:pt>
                <c:pt idx="26">
                  <c:v>354</c:v>
                </c:pt>
                <c:pt idx="27">
                  <c:v>419</c:v>
                </c:pt>
                <c:pt idx="28">
                  <c:v>364</c:v>
                </c:pt>
              </c:numCache>
            </c:numRef>
          </c:val>
          <c:smooth val="0"/>
          <c:extLst>
            <c:ext xmlns:c16="http://schemas.microsoft.com/office/drawing/2014/chart" uri="{C3380CC4-5D6E-409C-BE32-E72D297353CC}">
              <c16:uniqueId val="{00000000-4993-445E-9CB4-B3F20097EA59}"/>
            </c:ext>
          </c:extLst>
        </c:ser>
        <c:ser>
          <c:idx val="1"/>
          <c:order val="1"/>
          <c:tx>
            <c:strRef>
              <c:f>'[ipeadata(12-05-2012-05-07).xls]Séries'!$C$1</c:f>
              <c:strCache>
                <c:ptCount val="1"/>
                <c:pt idx="0">
                  <c:v>Cacau</c:v>
                </c:pt>
              </c:strCache>
            </c:strRef>
          </c:tx>
          <c:spPr>
            <a:ln w="34925"/>
          </c:spPr>
          <c:marker>
            <c:symbol val="none"/>
          </c:marker>
          <c:cat>
            <c:strRef>
              <c:f>'[ipeadata(12-05-2012-05-07).xls]Séries'!$A$2:$A$30</c:f>
              <c:strCache>
                <c:ptCount val="29"/>
                <c:pt idx="0">
                  <c:v>1821</c:v>
                </c:pt>
                <c:pt idx="1">
                  <c:v>1822</c:v>
                </c:pt>
                <c:pt idx="2">
                  <c:v>1823</c:v>
                </c:pt>
                <c:pt idx="3">
                  <c:v>1824</c:v>
                </c:pt>
                <c:pt idx="4">
                  <c:v>1825</c:v>
                </c:pt>
                <c:pt idx="5">
                  <c:v>1826</c:v>
                </c:pt>
                <c:pt idx="6">
                  <c:v>1827</c:v>
                </c:pt>
                <c:pt idx="7">
                  <c:v>1828</c:v>
                </c:pt>
                <c:pt idx="8">
                  <c:v>1829</c:v>
                </c:pt>
                <c:pt idx="9">
                  <c:v>1830</c:v>
                </c:pt>
                <c:pt idx="10">
                  <c:v>1831</c:v>
                </c:pt>
                <c:pt idx="11">
                  <c:v>1832</c:v>
                </c:pt>
                <c:pt idx="12">
                  <c:v>1833</c:v>
                </c:pt>
                <c:pt idx="13">
                  <c:v>1834</c:v>
                </c:pt>
                <c:pt idx="14">
                  <c:v>1835</c:v>
                </c:pt>
                <c:pt idx="15">
                  <c:v>1836</c:v>
                </c:pt>
                <c:pt idx="16">
                  <c:v>1837</c:v>
                </c:pt>
                <c:pt idx="17">
                  <c:v>1838</c:v>
                </c:pt>
                <c:pt idx="18">
                  <c:v>1839</c:v>
                </c:pt>
                <c:pt idx="19">
                  <c:v>1840</c:v>
                </c:pt>
                <c:pt idx="20">
                  <c:v>1841</c:v>
                </c:pt>
                <c:pt idx="21">
                  <c:v>1842</c:v>
                </c:pt>
                <c:pt idx="22">
                  <c:v>1843</c:v>
                </c:pt>
                <c:pt idx="23">
                  <c:v>1844</c:v>
                </c:pt>
                <c:pt idx="24">
                  <c:v>1845</c:v>
                </c:pt>
                <c:pt idx="25">
                  <c:v>1846</c:v>
                </c:pt>
                <c:pt idx="26">
                  <c:v>1847</c:v>
                </c:pt>
                <c:pt idx="27">
                  <c:v>1848</c:v>
                </c:pt>
                <c:pt idx="28">
                  <c:v>1849</c:v>
                </c:pt>
              </c:strCache>
            </c:strRef>
          </c:cat>
          <c:val>
            <c:numRef>
              <c:f>'[ipeadata(12-05-2012-05-07).xls]Séries'!$C$2:$C$30</c:f>
              <c:numCache>
                <c:formatCode>#,##0.00</c:formatCode>
                <c:ptCount val="29"/>
                <c:pt idx="0">
                  <c:v>31</c:v>
                </c:pt>
                <c:pt idx="1">
                  <c:v>18</c:v>
                </c:pt>
                <c:pt idx="2">
                  <c:v>16</c:v>
                </c:pt>
                <c:pt idx="3">
                  <c:v>25</c:v>
                </c:pt>
                <c:pt idx="4">
                  <c:v>36</c:v>
                </c:pt>
                <c:pt idx="5">
                  <c:v>33</c:v>
                </c:pt>
                <c:pt idx="6">
                  <c:v>28</c:v>
                </c:pt>
                <c:pt idx="7">
                  <c:v>6</c:v>
                </c:pt>
                <c:pt idx="8">
                  <c:v>6</c:v>
                </c:pt>
                <c:pt idx="9">
                  <c:v>2</c:v>
                </c:pt>
                <c:pt idx="10">
                  <c:v>4</c:v>
                </c:pt>
                <c:pt idx="11">
                  <c:v>14</c:v>
                </c:pt>
                <c:pt idx="12">
                  <c:v>14</c:v>
                </c:pt>
                <c:pt idx="13">
                  <c:v>13</c:v>
                </c:pt>
                <c:pt idx="14">
                  <c:v>13</c:v>
                </c:pt>
                <c:pt idx="15">
                  <c:v>24</c:v>
                </c:pt>
                <c:pt idx="16">
                  <c:v>26</c:v>
                </c:pt>
                <c:pt idx="17">
                  <c:v>56</c:v>
                </c:pt>
                <c:pt idx="18">
                  <c:v>62</c:v>
                </c:pt>
                <c:pt idx="19">
                  <c:v>54</c:v>
                </c:pt>
                <c:pt idx="20">
                  <c:v>50</c:v>
                </c:pt>
                <c:pt idx="21">
                  <c:v>59</c:v>
                </c:pt>
                <c:pt idx="22">
                  <c:v>41</c:v>
                </c:pt>
                <c:pt idx="23">
                  <c:v>47</c:v>
                </c:pt>
                <c:pt idx="24">
                  <c:v>37</c:v>
                </c:pt>
                <c:pt idx="25">
                  <c:v>57</c:v>
                </c:pt>
                <c:pt idx="26">
                  <c:v>61</c:v>
                </c:pt>
                <c:pt idx="27">
                  <c:v>55</c:v>
                </c:pt>
                <c:pt idx="28">
                  <c:v>60</c:v>
                </c:pt>
              </c:numCache>
            </c:numRef>
          </c:val>
          <c:smooth val="0"/>
          <c:extLst>
            <c:ext xmlns:c16="http://schemas.microsoft.com/office/drawing/2014/chart" uri="{C3380CC4-5D6E-409C-BE32-E72D297353CC}">
              <c16:uniqueId val="{00000001-4993-445E-9CB4-B3F20097EA59}"/>
            </c:ext>
          </c:extLst>
        </c:ser>
        <c:ser>
          <c:idx val="2"/>
          <c:order val="2"/>
          <c:tx>
            <c:strRef>
              <c:f>'[ipeadata(12-05-2012-05-07).xls]Séries'!$D$1</c:f>
              <c:strCache>
                <c:ptCount val="1"/>
                <c:pt idx="0">
                  <c:v>Café</c:v>
                </c:pt>
              </c:strCache>
            </c:strRef>
          </c:tx>
          <c:spPr>
            <a:ln w="34925">
              <a:solidFill>
                <a:srgbClr val="FF0000"/>
              </a:solidFill>
            </a:ln>
          </c:spPr>
          <c:marker>
            <c:symbol val="none"/>
          </c:marker>
          <c:cat>
            <c:strRef>
              <c:f>'[ipeadata(12-05-2012-05-07).xls]Séries'!$A$2:$A$30</c:f>
              <c:strCache>
                <c:ptCount val="29"/>
                <c:pt idx="0">
                  <c:v>1821</c:v>
                </c:pt>
                <c:pt idx="1">
                  <c:v>1822</c:v>
                </c:pt>
                <c:pt idx="2">
                  <c:v>1823</c:v>
                </c:pt>
                <c:pt idx="3">
                  <c:v>1824</c:v>
                </c:pt>
                <c:pt idx="4">
                  <c:v>1825</c:v>
                </c:pt>
                <c:pt idx="5">
                  <c:v>1826</c:v>
                </c:pt>
                <c:pt idx="6">
                  <c:v>1827</c:v>
                </c:pt>
                <c:pt idx="7">
                  <c:v>1828</c:v>
                </c:pt>
                <c:pt idx="8">
                  <c:v>1829</c:v>
                </c:pt>
                <c:pt idx="9">
                  <c:v>1830</c:v>
                </c:pt>
                <c:pt idx="10">
                  <c:v>1831</c:v>
                </c:pt>
                <c:pt idx="11">
                  <c:v>1832</c:v>
                </c:pt>
                <c:pt idx="12">
                  <c:v>1833</c:v>
                </c:pt>
                <c:pt idx="13">
                  <c:v>1834</c:v>
                </c:pt>
                <c:pt idx="14">
                  <c:v>1835</c:v>
                </c:pt>
                <c:pt idx="15">
                  <c:v>1836</c:v>
                </c:pt>
                <c:pt idx="16">
                  <c:v>1837</c:v>
                </c:pt>
                <c:pt idx="17">
                  <c:v>1838</c:v>
                </c:pt>
                <c:pt idx="18">
                  <c:v>1839</c:v>
                </c:pt>
                <c:pt idx="19">
                  <c:v>1840</c:v>
                </c:pt>
                <c:pt idx="20">
                  <c:v>1841</c:v>
                </c:pt>
                <c:pt idx="21">
                  <c:v>1842</c:v>
                </c:pt>
                <c:pt idx="22">
                  <c:v>1843</c:v>
                </c:pt>
                <c:pt idx="23">
                  <c:v>1844</c:v>
                </c:pt>
                <c:pt idx="24">
                  <c:v>1845</c:v>
                </c:pt>
                <c:pt idx="25">
                  <c:v>1846</c:v>
                </c:pt>
                <c:pt idx="26">
                  <c:v>1847</c:v>
                </c:pt>
                <c:pt idx="27">
                  <c:v>1848</c:v>
                </c:pt>
                <c:pt idx="28">
                  <c:v>1849</c:v>
                </c:pt>
              </c:strCache>
            </c:strRef>
          </c:cat>
          <c:val>
            <c:numRef>
              <c:f>'[ipeadata(12-05-2012-05-07).xls]Séries'!$D$2:$D$30</c:f>
              <c:numCache>
                <c:formatCode>#,##0.00</c:formatCode>
                <c:ptCount val="29"/>
                <c:pt idx="0">
                  <c:v>704</c:v>
                </c:pt>
                <c:pt idx="1">
                  <c:v>789</c:v>
                </c:pt>
                <c:pt idx="2">
                  <c:v>878</c:v>
                </c:pt>
                <c:pt idx="3">
                  <c:v>704</c:v>
                </c:pt>
                <c:pt idx="4">
                  <c:v>623</c:v>
                </c:pt>
                <c:pt idx="5">
                  <c:v>690</c:v>
                </c:pt>
                <c:pt idx="6">
                  <c:v>774</c:v>
                </c:pt>
                <c:pt idx="7">
                  <c:v>659</c:v>
                </c:pt>
                <c:pt idx="8">
                  <c:v>705</c:v>
                </c:pt>
                <c:pt idx="9">
                  <c:v>663</c:v>
                </c:pt>
                <c:pt idx="10">
                  <c:v>964</c:v>
                </c:pt>
                <c:pt idx="11">
                  <c:v>1832</c:v>
                </c:pt>
                <c:pt idx="12">
                  <c:v>1383</c:v>
                </c:pt>
                <c:pt idx="13">
                  <c:v>2775</c:v>
                </c:pt>
                <c:pt idx="14">
                  <c:v>2435</c:v>
                </c:pt>
                <c:pt idx="15">
                  <c:v>2555</c:v>
                </c:pt>
                <c:pt idx="16">
                  <c:v>2237</c:v>
                </c:pt>
                <c:pt idx="17">
                  <c:v>2197</c:v>
                </c:pt>
                <c:pt idx="18">
                  <c:v>2494</c:v>
                </c:pt>
                <c:pt idx="19">
                  <c:v>2657</c:v>
                </c:pt>
                <c:pt idx="20">
                  <c:v>2300</c:v>
                </c:pt>
                <c:pt idx="21">
                  <c:v>2311</c:v>
                </c:pt>
                <c:pt idx="22">
                  <c:v>1909</c:v>
                </c:pt>
                <c:pt idx="23">
                  <c:v>1933</c:v>
                </c:pt>
                <c:pt idx="24">
                  <c:v>1838</c:v>
                </c:pt>
                <c:pt idx="25">
                  <c:v>2259</c:v>
                </c:pt>
                <c:pt idx="26">
                  <c:v>2465</c:v>
                </c:pt>
                <c:pt idx="27">
                  <c:v>2936</c:v>
                </c:pt>
                <c:pt idx="28">
                  <c:v>2242</c:v>
                </c:pt>
              </c:numCache>
            </c:numRef>
          </c:val>
          <c:smooth val="0"/>
          <c:extLst>
            <c:ext xmlns:c16="http://schemas.microsoft.com/office/drawing/2014/chart" uri="{C3380CC4-5D6E-409C-BE32-E72D297353CC}">
              <c16:uniqueId val="{00000002-4993-445E-9CB4-B3F20097EA59}"/>
            </c:ext>
          </c:extLst>
        </c:ser>
        <c:ser>
          <c:idx val="3"/>
          <c:order val="3"/>
          <c:tx>
            <c:strRef>
              <c:f>'[ipeadata(12-05-2012-05-07).xls]Séries'!$E$1</c:f>
              <c:strCache>
                <c:ptCount val="1"/>
                <c:pt idx="0">
                  <c:v>Açúcar</c:v>
                </c:pt>
              </c:strCache>
            </c:strRef>
          </c:tx>
          <c:spPr>
            <a:ln w="34925">
              <a:solidFill>
                <a:srgbClr val="00B050"/>
              </a:solidFill>
            </a:ln>
          </c:spPr>
          <c:marker>
            <c:symbol val="none"/>
          </c:marker>
          <c:cat>
            <c:strRef>
              <c:f>'[ipeadata(12-05-2012-05-07).xls]Séries'!$A$2:$A$30</c:f>
              <c:strCache>
                <c:ptCount val="29"/>
                <c:pt idx="0">
                  <c:v>1821</c:v>
                </c:pt>
                <c:pt idx="1">
                  <c:v>1822</c:v>
                </c:pt>
                <c:pt idx="2">
                  <c:v>1823</c:v>
                </c:pt>
                <c:pt idx="3">
                  <c:v>1824</c:v>
                </c:pt>
                <c:pt idx="4">
                  <c:v>1825</c:v>
                </c:pt>
                <c:pt idx="5">
                  <c:v>1826</c:v>
                </c:pt>
                <c:pt idx="6">
                  <c:v>1827</c:v>
                </c:pt>
                <c:pt idx="7">
                  <c:v>1828</c:v>
                </c:pt>
                <c:pt idx="8">
                  <c:v>1829</c:v>
                </c:pt>
                <c:pt idx="9">
                  <c:v>1830</c:v>
                </c:pt>
                <c:pt idx="10">
                  <c:v>1831</c:v>
                </c:pt>
                <c:pt idx="11">
                  <c:v>1832</c:v>
                </c:pt>
                <c:pt idx="12">
                  <c:v>1833</c:v>
                </c:pt>
                <c:pt idx="13">
                  <c:v>1834</c:v>
                </c:pt>
                <c:pt idx="14">
                  <c:v>1835</c:v>
                </c:pt>
                <c:pt idx="15">
                  <c:v>1836</c:v>
                </c:pt>
                <c:pt idx="16">
                  <c:v>1837</c:v>
                </c:pt>
                <c:pt idx="17">
                  <c:v>1838</c:v>
                </c:pt>
                <c:pt idx="18">
                  <c:v>1839</c:v>
                </c:pt>
                <c:pt idx="19">
                  <c:v>1840</c:v>
                </c:pt>
                <c:pt idx="20">
                  <c:v>1841</c:v>
                </c:pt>
                <c:pt idx="21">
                  <c:v>1842</c:v>
                </c:pt>
                <c:pt idx="22">
                  <c:v>1843</c:v>
                </c:pt>
                <c:pt idx="23">
                  <c:v>1844</c:v>
                </c:pt>
                <c:pt idx="24">
                  <c:v>1845</c:v>
                </c:pt>
                <c:pt idx="25">
                  <c:v>1846</c:v>
                </c:pt>
                <c:pt idx="26">
                  <c:v>1847</c:v>
                </c:pt>
                <c:pt idx="27">
                  <c:v>1848</c:v>
                </c:pt>
                <c:pt idx="28">
                  <c:v>1849</c:v>
                </c:pt>
              </c:strCache>
            </c:strRef>
          </c:cat>
          <c:val>
            <c:numRef>
              <c:f>'[ipeadata(12-05-2012-05-07).xls]Séries'!$E$2:$E$30</c:f>
              <c:numCache>
                <c:formatCode>#,##0.00</c:formatCode>
                <c:ptCount val="29"/>
                <c:pt idx="0">
                  <c:v>1096</c:v>
                </c:pt>
                <c:pt idx="1">
                  <c:v>741</c:v>
                </c:pt>
                <c:pt idx="2">
                  <c:v>1779</c:v>
                </c:pt>
                <c:pt idx="3">
                  <c:v>904</c:v>
                </c:pt>
                <c:pt idx="4">
                  <c:v>1058</c:v>
                </c:pt>
                <c:pt idx="5">
                  <c:v>984</c:v>
                </c:pt>
                <c:pt idx="6">
                  <c:v>1365</c:v>
                </c:pt>
                <c:pt idx="7">
                  <c:v>1989</c:v>
                </c:pt>
                <c:pt idx="8">
                  <c:v>1282</c:v>
                </c:pt>
                <c:pt idx="9">
                  <c:v>1228</c:v>
                </c:pt>
                <c:pt idx="10">
                  <c:v>852</c:v>
                </c:pt>
                <c:pt idx="11">
                  <c:v>1383</c:v>
                </c:pt>
                <c:pt idx="12">
                  <c:v>828</c:v>
                </c:pt>
                <c:pt idx="13">
                  <c:v>1039</c:v>
                </c:pt>
                <c:pt idx="14">
                  <c:v>1092</c:v>
                </c:pt>
                <c:pt idx="15">
                  <c:v>1891</c:v>
                </c:pt>
                <c:pt idx="16">
                  <c:v>1182</c:v>
                </c:pt>
                <c:pt idx="17">
                  <c:v>1064</c:v>
                </c:pt>
                <c:pt idx="18">
                  <c:v>1033</c:v>
                </c:pt>
                <c:pt idx="19">
                  <c:v>1434</c:v>
                </c:pt>
                <c:pt idx="20">
                  <c:v>1536</c:v>
                </c:pt>
                <c:pt idx="21">
                  <c:v>1057</c:v>
                </c:pt>
                <c:pt idx="22">
                  <c:v>1117</c:v>
                </c:pt>
                <c:pt idx="23">
                  <c:v>1109</c:v>
                </c:pt>
                <c:pt idx="24">
                  <c:v>1504</c:v>
                </c:pt>
                <c:pt idx="25">
                  <c:v>1681</c:v>
                </c:pt>
                <c:pt idx="26">
                  <c:v>1659</c:v>
                </c:pt>
                <c:pt idx="27">
                  <c:v>1648</c:v>
                </c:pt>
                <c:pt idx="28">
                  <c:v>1655</c:v>
                </c:pt>
              </c:numCache>
            </c:numRef>
          </c:val>
          <c:smooth val="0"/>
          <c:extLst>
            <c:ext xmlns:c16="http://schemas.microsoft.com/office/drawing/2014/chart" uri="{C3380CC4-5D6E-409C-BE32-E72D297353CC}">
              <c16:uniqueId val="{00000003-4993-445E-9CB4-B3F20097EA59}"/>
            </c:ext>
          </c:extLst>
        </c:ser>
        <c:dLbls>
          <c:showLegendKey val="0"/>
          <c:showVal val="0"/>
          <c:showCatName val="0"/>
          <c:showSerName val="0"/>
          <c:showPercent val="0"/>
          <c:showBubbleSize val="0"/>
        </c:dLbls>
        <c:smooth val="0"/>
        <c:axId val="-2088134120"/>
        <c:axId val="-2088131000"/>
      </c:lineChart>
      <c:catAx>
        <c:axId val="-2088134120"/>
        <c:scaling>
          <c:orientation val="minMax"/>
        </c:scaling>
        <c:delete val="0"/>
        <c:axPos val="b"/>
        <c:majorGridlines/>
        <c:numFmt formatCode="General" sourceLinked="0"/>
        <c:majorTickMark val="out"/>
        <c:minorTickMark val="none"/>
        <c:tickLblPos val="nextTo"/>
        <c:txPr>
          <a:bodyPr rot="-5400000" vert="horz"/>
          <a:lstStyle/>
          <a:p>
            <a:pPr>
              <a:defRPr sz="1200"/>
            </a:pPr>
            <a:endParaRPr lang="pt-BR"/>
          </a:p>
        </c:txPr>
        <c:crossAx val="-2088131000"/>
        <c:crosses val="autoZero"/>
        <c:auto val="1"/>
        <c:lblAlgn val="ctr"/>
        <c:lblOffset val="100"/>
        <c:noMultiLvlLbl val="0"/>
      </c:catAx>
      <c:valAx>
        <c:axId val="-2088131000"/>
        <c:scaling>
          <c:orientation val="minMax"/>
        </c:scaling>
        <c:delete val="0"/>
        <c:axPos val="l"/>
        <c:majorGridlines/>
        <c:numFmt formatCode="#,##0" sourceLinked="0"/>
        <c:majorTickMark val="out"/>
        <c:minorTickMark val="none"/>
        <c:tickLblPos val="nextTo"/>
        <c:txPr>
          <a:bodyPr/>
          <a:lstStyle/>
          <a:p>
            <a:pPr>
              <a:defRPr sz="1200"/>
            </a:pPr>
            <a:endParaRPr lang="pt-BR"/>
          </a:p>
        </c:txPr>
        <c:crossAx val="-2088134120"/>
        <c:crosses val="autoZero"/>
        <c:crossBetween val="between"/>
      </c:valAx>
    </c:plotArea>
    <c:legend>
      <c:legendPos val="b"/>
      <c:overlay val="0"/>
    </c:legend>
    <c:plotVisOnly val="1"/>
    <c:dispBlanksAs val="gap"/>
    <c:showDLblsOverMax val="0"/>
  </c:chart>
  <c:spPr>
    <a:noFill/>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Consumo Mundial</c:v>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Plan1!$C$5:$C$47</c:f>
              <c:numCache>
                <c:formatCode>General</c:formatCode>
                <c:ptCount val="43"/>
                <c:pt idx="0">
                  <c:v>10.45</c:v>
                </c:pt>
                <c:pt idx="1">
                  <c:v>9.8000000000000007</c:v>
                </c:pt>
                <c:pt idx="2">
                  <c:v>10.8</c:v>
                </c:pt>
                <c:pt idx="3">
                  <c:v>10.95</c:v>
                </c:pt>
                <c:pt idx="4">
                  <c:v>10.57</c:v>
                </c:pt>
                <c:pt idx="5">
                  <c:v>11.21</c:v>
                </c:pt>
                <c:pt idx="6">
                  <c:v>11.14</c:v>
                </c:pt>
                <c:pt idx="7">
                  <c:v>12.24</c:v>
                </c:pt>
                <c:pt idx="8">
                  <c:v>14.57</c:v>
                </c:pt>
                <c:pt idx="9">
                  <c:v>13.48</c:v>
                </c:pt>
                <c:pt idx="10">
                  <c:v>14.97</c:v>
                </c:pt>
                <c:pt idx="11">
                  <c:v>14.33</c:v>
                </c:pt>
                <c:pt idx="12">
                  <c:v>15.52</c:v>
                </c:pt>
                <c:pt idx="13">
                  <c:v>15.97</c:v>
                </c:pt>
                <c:pt idx="14">
                  <c:v>16.13</c:v>
                </c:pt>
                <c:pt idx="15">
                  <c:v>16.16</c:v>
                </c:pt>
                <c:pt idx="16">
                  <c:v>16.739999999999991</c:v>
                </c:pt>
                <c:pt idx="17">
                  <c:v>17.54</c:v>
                </c:pt>
                <c:pt idx="18">
                  <c:v>18.079999999999991</c:v>
                </c:pt>
                <c:pt idx="19">
                  <c:v>19.309999999999999</c:v>
                </c:pt>
                <c:pt idx="20">
                  <c:v>18.989999999999981</c:v>
                </c:pt>
                <c:pt idx="21">
                  <c:v>18.12</c:v>
                </c:pt>
                <c:pt idx="22">
                  <c:v>18.350000000000001</c:v>
                </c:pt>
                <c:pt idx="23">
                  <c:v>17.86</c:v>
                </c:pt>
                <c:pt idx="24">
                  <c:v>19.32</c:v>
                </c:pt>
                <c:pt idx="25">
                  <c:v>22.21</c:v>
                </c:pt>
                <c:pt idx="26">
                  <c:v>20.69</c:v>
                </c:pt>
                <c:pt idx="27">
                  <c:v>15.09</c:v>
                </c:pt>
                <c:pt idx="28">
                  <c:v>14.86</c:v>
                </c:pt>
                <c:pt idx="29">
                  <c:v>15.89</c:v>
                </c:pt>
                <c:pt idx="30">
                  <c:v>18.54</c:v>
                </c:pt>
                <c:pt idx="31">
                  <c:v>18.47</c:v>
                </c:pt>
                <c:pt idx="32">
                  <c:v>19.78</c:v>
                </c:pt>
                <c:pt idx="33">
                  <c:v>19.09</c:v>
                </c:pt>
                <c:pt idx="34">
                  <c:v>22.04</c:v>
                </c:pt>
                <c:pt idx="35">
                  <c:v>20.51</c:v>
                </c:pt>
                <c:pt idx="36">
                  <c:v>21.7</c:v>
                </c:pt>
                <c:pt idx="37">
                  <c:v>21.3</c:v>
                </c:pt>
                <c:pt idx="38">
                  <c:v>23.54</c:v>
                </c:pt>
                <c:pt idx="39">
                  <c:v>22.23</c:v>
                </c:pt>
                <c:pt idx="40">
                  <c:v>23.55</c:v>
                </c:pt>
                <c:pt idx="41">
                  <c:v>25.15</c:v>
                </c:pt>
                <c:pt idx="42">
                  <c:v>23.73</c:v>
                </c:pt>
              </c:numCache>
            </c:numRef>
          </c:val>
          <c:smooth val="0"/>
          <c:extLst>
            <c:ext xmlns:c16="http://schemas.microsoft.com/office/drawing/2014/chart" uri="{C3380CC4-5D6E-409C-BE32-E72D297353CC}">
              <c16:uniqueId val="{00000000-2FA1-4CB9-852A-24FA3C22C04A}"/>
            </c:ext>
          </c:extLst>
        </c:ser>
        <c:ser>
          <c:idx val="4"/>
          <c:order val="1"/>
          <c:tx>
            <c:v>Produção Mundial + Estoques</c:v>
          </c:tx>
          <c:spPr>
            <a:ln w="22225" cap="rnd">
              <a:solidFill>
                <a:schemeClr val="accent3">
                  <a:lumMod val="60000"/>
                </a:schemeClr>
              </a:solidFill>
              <a:round/>
            </a:ln>
            <a:effectLst/>
          </c:spPr>
          <c:marker>
            <c:symbol val="star"/>
            <c:size val="6"/>
            <c:spPr>
              <a:noFill/>
              <a:ln w="9525">
                <a:solidFill>
                  <a:schemeClr val="accent3">
                    <a:lumMod val="60000"/>
                  </a:schemeClr>
                </a:solidFill>
                <a:round/>
              </a:ln>
              <a:effectLst/>
            </c:spPr>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Plan1!$F$5:$F$47</c:f>
              <c:numCache>
                <c:formatCode>General</c:formatCode>
                <c:ptCount val="43"/>
                <c:pt idx="0">
                  <c:v>11.13</c:v>
                </c:pt>
                <c:pt idx="1">
                  <c:v>11.41</c:v>
                </c:pt>
                <c:pt idx="2">
                  <c:v>13.64</c:v>
                </c:pt>
                <c:pt idx="3">
                  <c:v>13.98</c:v>
                </c:pt>
                <c:pt idx="4">
                  <c:v>11.84</c:v>
                </c:pt>
                <c:pt idx="5">
                  <c:v>13.37</c:v>
                </c:pt>
                <c:pt idx="6">
                  <c:v>13.25</c:v>
                </c:pt>
                <c:pt idx="7">
                  <c:v>16.059999999999999</c:v>
                </c:pt>
                <c:pt idx="8">
                  <c:v>19.349999999999991</c:v>
                </c:pt>
                <c:pt idx="9">
                  <c:v>18.55</c:v>
                </c:pt>
                <c:pt idx="10">
                  <c:v>20.14</c:v>
                </c:pt>
                <c:pt idx="11">
                  <c:v>23.98</c:v>
                </c:pt>
                <c:pt idx="12">
                  <c:v>26.14</c:v>
                </c:pt>
                <c:pt idx="13">
                  <c:v>29.72999999999999</c:v>
                </c:pt>
                <c:pt idx="14">
                  <c:v>28.56</c:v>
                </c:pt>
                <c:pt idx="15">
                  <c:v>27.97</c:v>
                </c:pt>
                <c:pt idx="16">
                  <c:v>27.28</c:v>
                </c:pt>
                <c:pt idx="17">
                  <c:v>34.840000000000003</c:v>
                </c:pt>
                <c:pt idx="18">
                  <c:v>32.03</c:v>
                </c:pt>
                <c:pt idx="19">
                  <c:v>35.159999999999997</c:v>
                </c:pt>
                <c:pt idx="20">
                  <c:v>34.33</c:v>
                </c:pt>
                <c:pt idx="21">
                  <c:v>29.03</c:v>
                </c:pt>
                <c:pt idx="22">
                  <c:v>32.730000000000011</c:v>
                </c:pt>
                <c:pt idx="23">
                  <c:v>29.64</c:v>
                </c:pt>
                <c:pt idx="24">
                  <c:v>29.009999999999991</c:v>
                </c:pt>
                <c:pt idx="25">
                  <c:v>31.77</c:v>
                </c:pt>
                <c:pt idx="26">
                  <c:v>29.09</c:v>
                </c:pt>
                <c:pt idx="27">
                  <c:v>26.52</c:v>
                </c:pt>
                <c:pt idx="28">
                  <c:v>28.919999999999991</c:v>
                </c:pt>
                <c:pt idx="29">
                  <c:v>26.88</c:v>
                </c:pt>
                <c:pt idx="30">
                  <c:v>25.79</c:v>
                </c:pt>
                <c:pt idx="31">
                  <c:v>30.85</c:v>
                </c:pt>
                <c:pt idx="32">
                  <c:v>30.57</c:v>
                </c:pt>
                <c:pt idx="33">
                  <c:v>28.68</c:v>
                </c:pt>
                <c:pt idx="34">
                  <c:v>30.96</c:v>
                </c:pt>
                <c:pt idx="35">
                  <c:v>34.43</c:v>
                </c:pt>
                <c:pt idx="36">
                  <c:v>33.85</c:v>
                </c:pt>
                <c:pt idx="37">
                  <c:v>34.260000000000012</c:v>
                </c:pt>
                <c:pt idx="38">
                  <c:v>47.22</c:v>
                </c:pt>
                <c:pt idx="39">
                  <c:v>44.85</c:v>
                </c:pt>
                <c:pt idx="40">
                  <c:v>55.72</c:v>
                </c:pt>
                <c:pt idx="41">
                  <c:v>62.25</c:v>
                </c:pt>
                <c:pt idx="42">
                  <c:v>71.7</c:v>
                </c:pt>
              </c:numCache>
            </c:numRef>
          </c:val>
          <c:smooth val="0"/>
          <c:extLst>
            <c:ext xmlns:c16="http://schemas.microsoft.com/office/drawing/2014/chart" uri="{C3380CC4-5D6E-409C-BE32-E72D297353CC}">
              <c16:uniqueId val="{00000001-2FA1-4CB9-852A-24FA3C22C04A}"/>
            </c:ext>
          </c:extLst>
        </c:ser>
        <c:dLbls>
          <c:showLegendKey val="0"/>
          <c:showVal val="0"/>
          <c:showCatName val="0"/>
          <c:showSerName val="0"/>
          <c:showPercent val="0"/>
          <c:showBubbleSize val="0"/>
        </c:dLbls>
        <c:marker val="1"/>
        <c:smooth val="0"/>
        <c:axId val="2146450728"/>
        <c:axId val="-2135906824"/>
      </c:lineChart>
      <c:catAx>
        <c:axId val="2146450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pt-BR"/>
          </a:p>
        </c:txPr>
        <c:crossAx val="-2135906824"/>
        <c:crosses val="autoZero"/>
        <c:auto val="1"/>
        <c:lblAlgn val="ctr"/>
        <c:lblOffset val="100"/>
        <c:noMultiLvlLbl val="0"/>
      </c:catAx>
      <c:valAx>
        <c:axId val="-2135906824"/>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pt-BR"/>
                  <a:t>Em milhões de sacas de 60 kg</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1464507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'Tabela 1.3'!$E$4</c:f>
              <c:strCache>
                <c:ptCount val="1"/>
                <c:pt idx="0">
                  <c:v>São Paulo</c:v>
                </c:pt>
              </c:strCache>
            </c:strRef>
          </c:tx>
          <c:spPr>
            <a:solidFill>
              <a:schemeClr val="accent1"/>
            </a:solidFill>
            <a:ln>
              <a:noFill/>
            </a:ln>
            <a:effectLst/>
          </c:spPr>
          <c:cat>
            <c:numRef>
              <c:f>'Tabela 1.3'!$C$5:$C$55</c:f>
              <c:numCache>
                <c:formatCode>General</c:formatCode>
                <c:ptCount val="5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numCache>
            </c:numRef>
          </c:cat>
          <c:val>
            <c:numRef>
              <c:f>'Tabela 1.3'!$E$5:$E$55</c:f>
              <c:numCache>
                <c:formatCode>General</c:formatCode>
                <c:ptCount val="51"/>
                <c:pt idx="0">
                  <c:v>1204</c:v>
                </c:pt>
                <c:pt idx="1">
                  <c:v>1524</c:v>
                </c:pt>
                <c:pt idx="2">
                  <c:v>1974</c:v>
                </c:pt>
                <c:pt idx="3">
                  <c:v>1859</c:v>
                </c:pt>
                <c:pt idx="4">
                  <c:v>2089</c:v>
                </c:pt>
                <c:pt idx="5">
                  <c:v>1672</c:v>
                </c:pt>
                <c:pt idx="6">
                  <c:v>2581</c:v>
                </c:pt>
                <c:pt idx="7">
                  <c:v>1121</c:v>
                </c:pt>
                <c:pt idx="8">
                  <c:v>2638</c:v>
                </c:pt>
                <c:pt idx="9">
                  <c:v>1871</c:v>
                </c:pt>
                <c:pt idx="10">
                  <c:v>2945</c:v>
                </c:pt>
                <c:pt idx="11">
                  <c:v>3675</c:v>
                </c:pt>
                <c:pt idx="12">
                  <c:v>3213</c:v>
                </c:pt>
                <c:pt idx="13">
                  <c:v>1722</c:v>
                </c:pt>
                <c:pt idx="14">
                  <c:v>3989</c:v>
                </c:pt>
                <c:pt idx="15">
                  <c:v>3083</c:v>
                </c:pt>
                <c:pt idx="16">
                  <c:v>5101</c:v>
                </c:pt>
                <c:pt idx="17">
                  <c:v>6161</c:v>
                </c:pt>
                <c:pt idx="18">
                  <c:v>5579</c:v>
                </c:pt>
                <c:pt idx="19">
                  <c:v>5700</c:v>
                </c:pt>
                <c:pt idx="20">
                  <c:v>8932</c:v>
                </c:pt>
                <c:pt idx="21">
                  <c:v>10172</c:v>
                </c:pt>
                <c:pt idx="22">
                  <c:v>8357</c:v>
                </c:pt>
                <c:pt idx="23">
                  <c:v>6402</c:v>
                </c:pt>
                <c:pt idx="24">
                  <c:v>7423</c:v>
                </c:pt>
                <c:pt idx="25">
                  <c:v>6983</c:v>
                </c:pt>
                <c:pt idx="26">
                  <c:v>15392</c:v>
                </c:pt>
                <c:pt idx="27">
                  <c:v>7204</c:v>
                </c:pt>
                <c:pt idx="28">
                  <c:v>9533</c:v>
                </c:pt>
                <c:pt idx="29">
                  <c:v>12124</c:v>
                </c:pt>
                <c:pt idx="30">
                  <c:v>8458</c:v>
                </c:pt>
                <c:pt idx="31">
                  <c:v>10580</c:v>
                </c:pt>
                <c:pt idx="32">
                  <c:v>9471</c:v>
                </c:pt>
                <c:pt idx="33">
                  <c:v>10072</c:v>
                </c:pt>
                <c:pt idx="34">
                  <c:v>9207</c:v>
                </c:pt>
                <c:pt idx="35">
                  <c:v>11711</c:v>
                </c:pt>
                <c:pt idx="36">
                  <c:v>9938</c:v>
                </c:pt>
                <c:pt idx="37">
                  <c:v>12210</c:v>
                </c:pt>
                <c:pt idx="38">
                  <c:v>7253</c:v>
                </c:pt>
                <c:pt idx="39">
                  <c:v>4155</c:v>
                </c:pt>
                <c:pt idx="40">
                  <c:v>10246</c:v>
                </c:pt>
                <c:pt idx="41">
                  <c:v>8198</c:v>
                </c:pt>
                <c:pt idx="42">
                  <c:v>7047</c:v>
                </c:pt>
                <c:pt idx="43">
                  <c:v>10374</c:v>
                </c:pt>
                <c:pt idx="44">
                  <c:v>9193</c:v>
                </c:pt>
                <c:pt idx="45">
                  <c:v>10087</c:v>
                </c:pt>
                <c:pt idx="46">
                  <c:v>9877</c:v>
                </c:pt>
                <c:pt idx="47">
                  <c:v>17982</c:v>
                </c:pt>
                <c:pt idx="48">
                  <c:v>8815</c:v>
                </c:pt>
                <c:pt idx="49">
                  <c:v>19490</c:v>
                </c:pt>
                <c:pt idx="50">
                  <c:v>10097</c:v>
                </c:pt>
              </c:numCache>
            </c:numRef>
          </c:val>
          <c:extLst>
            <c:ext xmlns:c16="http://schemas.microsoft.com/office/drawing/2014/chart" uri="{C3380CC4-5D6E-409C-BE32-E72D297353CC}">
              <c16:uniqueId val="{00000000-A32F-40EE-B03D-0D871BAC800E}"/>
            </c:ext>
          </c:extLst>
        </c:ser>
        <c:ser>
          <c:idx val="1"/>
          <c:order val="1"/>
          <c:tx>
            <c:strRef>
              <c:f>'Tabela 1.3'!$F$4</c:f>
              <c:strCache>
                <c:ptCount val="1"/>
                <c:pt idx="0">
                  <c:v>Minas Gerais</c:v>
                </c:pt>
              </c:strCache>
            </c:strRef>
          </c:tx>
          <c:spPr>
            <a:solidFill>
              <a:schemeClr val="accent3"/>
            </a:solidFill>
            <a:ln>
              <a:noFill/>
            </a:ln>
            <a:effectLst/>
          </c:spPr>
          <c:cat>
            <c:numRef>
              <c:f>'Tabela 1.3'!$C$5:$C$55</c:f>
              <c:numCache>
                <c:formatCode>General</c:formatCode>
                <c:ptCount val="5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numCache>
            </c:numRef>
          </c:cat>
          <c:val>
            <c:numRef>
              <c:f>'Tabela 1.3'!$F$5:$F$55</c:f>
              <c:numCache>
                <c:formatCode>General</c:formatCode>
                <c:ptCount val="51"/>
                <c:pt idx="20">
                  <c:v>3137</c:v>
                </c:pt>
                <c:pt idx="21">
                  <c:v>2929</c:v>
                </c:pt>
                <c:pt idx="22">
                  <c:v>3121</c:v>
                </c:pt>
                <c:pt idx="23">
                  <c:v>2770</c:v>
                </c:pt>
                <c:pt idx="24">
                  <c:v>2290</c:v>
                </c:pt>
                <c:pt idx="25">
                  <c:v>2896</c:v>
                </c:pt>
                <c:pt idx="26">
                  <c:v>3328</c:v>
                </c:pt>
                <c:pt idx="27">
                  <c:v>2473</c:v>
                </c:pt>
                <c:pt idx="28">
                  <c:v>2786</c:v>
                </c:pt>
                <c:pt idx="29">
                  <c:v>1993</c:v>
                </c:pt>
                <c:pt idx="30">
                  <c:v>1711</c:v>
                </c:pt>
                <c:pt idx="31">
                  <c:v>2219</c:v>
                </c:pt>
                <c:pt idx="32">
                  <c:v>2528</c:v>
                </c:pt>
                <c:pt idx="33">
                  <c:v>2219</c:v>
                </c:pt>
                <c:pt idx="34">
                  <c:v>3676</c:v>
                </c:pt>
                <c:pt idx="35">
                  <c:v>2345</c:v>
                </c:pt>
                <c:pt idx="36">
                  <c:v>2343</c:v>
                </c:pt>
                <c:pt idx="37">
                  <c:v>2086</c:v>
                </c:pt>
                <c:pt idx="38">
                  <c:v>2566</c:v>
                </c:pt>
                <c:pt idx="39">
                  <c:v>2768</c:v>
                </c:pt>
                <c:pt idx="40">
                  <c:v>3650</c:v>
                </c:pt>
                <c:pt idx="41">
                  <c:v>2998</c:v>
                </c:pt>
                <c:pt idx="42">
                  <c:v>2760</c:v>
                </c:pt>
                <c:pt idx="43">
                  <c:v>3474</c:v>
                </c:pt>
                <c:pt idx="44">
                  <c:v>3011</c:v>
                </c:pt>
                <c:pt idx="45">
                  <c:v>2711</c:v>
                </c:pt>
                <c:pt idx="46">
                  <c:v>3017</c:v>
                </c:pt>
                <c:pt idx="47">
                  <c:v>5101</c:v>
                </c:pt>
                <c:pt idx="48">
                  <c:v>2594</c:v>
                </c:pt>
                <c:pt idx="49">
                  <c:v>5135</c:v>
                </c:pt>
                <c:pt idx="50">
                  <c:v>3200</c:v>
                </c:pt>
              </c:numCache>
            </c:numRef>
          </c:val>
          <c:extLst>
            <c:ext xmlns:c16="http://schemas.microsoft.com/office/drawing/2014/chart" uri="{C3380CC4-5D6E-409C-BE32-E72D297353CC}">
              <c16:uniqueId val="{00000001-A32F-40EE-B03D-0D871BAC800E}"/>
            </c:ext>
          </c:extLst>
        </c:ser>
        <c:ser>
          <c:idx val="2"/>
          <c:order val="2"/>
          <c:tx>
            <c:strRef>
              <c:f>'Tabela 1.3'!$G$4</c:f>
              <c:strCache>
                <c:ptCount val="1"/>
                <c:pt idx="0">
                  <c:v>Espírito Santo</c:v>
                </c:pt>
              </c:strCache>
            </c:strRef>
          </c:tx>
          <c:spPr>
            <a:solidFill>
              <a:schemeClr val="accent5"/>
            </a:solidFill>
            <a:ln>
              <a:noFill/>
            </a:ln>
            <a:effectLst/>
          </c:spPr>
          <c:cat>
            <c:numRef>
              <c:f>'Tabela 1.3'!$C$5:$C$55</c:f>
              <c:numCache>
                <c:formatCode>General</c:formatCode>
                <c:ptCount val="5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numCache>
            </c:numRef>
          </c:cat>
          <c:val>
            <c:numRef>
              <c:f>'Tabela 1.3'!$G$5:$G$55</c:f>
              <c:numCache>
                <c:formatCode>General</c:formatCode>
                <c:ptCount val="51"/>
                <c:pt idx="20">
                  <c:v>278</c:v>
                </c:pt>
                <c:pt idx="21">
                  <c:v>469</c:v>
                </c:pt>
                <c:pt idx="22">
                  <c:v>700</c:v>
                </c:pt>
                <c:pt idx="23">
                  <c:v>507</c:v>
                </c:pt>
                <c:pt idx="24">
                  <c:v>277</c:v>
                </c:pt>
                <c:pt idx="25">
                  <c:v>555</c:v>
                </c:pt>
                <c:pt idx="26">
                  <c:v>748</c:v>
                </c:pt>
                <c:pt idx="27">
                  <c:v>708</c:v>
                </c:pt>
                <c:pt idx="28">
                  <c:v>461</c:v>
                </c:pt>
                <c:pt idx="29">
                  <c:v>408</c:v>
                </c:pt>
                <c:pt idx="30">
                  <c:v>484</c:v>
                </c:pt>
                <c:pt idx="31">
                  <c:v>268</c:v>
                </c:pt>
                <c:pt idx="32">
                  <c:v>598</c:v>
                </c:pt>
                <c:pt idx="33">
                  <c:v>629</c:v>
                </c:pt>
                <c:pt idx="34">
                  <c:v>968</c:v>
                </c:pt>
                <c:pt idx="35">
                  <c:v>713</c:v>
                </c:pt>
                <c:pt idx="36">
                  <c:v>722</c:v>
                </c:pt>
                <c:pt idx="37">
                  <c:v>667</c:v>
                </c:pt>
                <c:pt idx="38">
                  <c:v>803</c:v>
                </c:pt>
                <c:pt idx="39">
                  <c:v>846</c:v>
                </c:pt>
                <c:pt idx="40">
                  <c:v>1104</c:v>
                </c:pt>
                <c:pt idx="41">
                  <c:v>1015</c:v>
                </c:pt>
                <c:pt idx="42">
                  <c:v>1072</c:v>
                </c:pt>
                <c:pt idx="43">
                  <c:v>1281</c:v>
                </c:pt>
                <c:pt idx="44">
                  <c:v>1083</c:v>
                </c:pt>
                <c:pt idx="45">
                  <c:v>1167</c:v>
                </c:pt>
                <c:pt idx="46">
                  <c:v>1639</c:v>
                </c:pt>
                <c:pt idx="47">
                  <c:v>1675</c:v>
                </c:pt>
                <c:pt idx="48">
                  <c:v>961</c:v>
                </c:pt>
                <c:pt idx="49">
                  <c:v>1492</c:v>
                </c:pt>
                <c:pt idx="50">
                  <c:v>1666</c:v>
                </c:pt>
              </c:numCache>
            </c:numRef>
          </c:val>
          <c:extLst>
            <c:ext xmlns:c16="http://schemas.microsoft.com/office/drawing/2014/chart" uri="{C3380CC4-5D6E-409C-BE32-E72D297353CC}">
              <c16:uniqueId val="{00000002-A32F-40EE-B03D-0D871BAC800E}"/>
            </c:ext>
          </c:extLst>
        </c:ser>
        <c:ser>
          <c:idx val="3"/>
          <c:order val="3"/>
          <c:tx>
            <c:strRef>
              <c:f>'Tabela 1.3'!$H$4</c:f>
              <c:strCache>
                <c:ptCount val="1"/>
                <c:pt idx="0">
                  <c:v>Paraná</c:v>
                </c:pt>
              </c:strCache>
            </c:strRef>
          </c:tx>
          <c:spPr>
            <a:solidFill>
              <a:schemeClr val="accent1">
                <a:lumMod val="60000"/>
              </a:schemeClr>
            </a:solidFill>
            <a:ln>
              <a:noFill/>
            </a:ln>
            <a:effectLst/>
          </c:spPr>
          <c:cat>
            <c:numRef>
              <c:f>'Tabela 1.3'!$C$5:$C$55</c:f>
              <c:numCache>
                <c:formatCode>General</c:formatCode>
                <c:ptCount val="5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numCache>
            </c:numRef>
          </c:cat>
          <c:val>
            <c:numRef>
              <c:f>'Tabela 1.3'!$H$5:$H$55</c:f>
              <c:numCache>
                <c:formatCode>General</c:formatCode>
                <c:ptCount val="51"/>
                <c:pt idx="40">
                  <c:v>70</c:v>
                </c:pt>
                <c:pt idx="41">
                  <c:v>58</c:v>
                </c:pt>
                <c:pt idx="42">
                  <c:v>66</c:v>
                </c:pt>
                <c:pt idx="43">
                  <c:v>53</c:v>
                </c:pt>
                <c:pt idx="44">
                  <c:v>117</c:v>
                </c:pt>
                <c:pt idx="45">
                  <c:v>120</c:v>
                </c:pt>
                <c:pt idx="46">
                  <c:v>120</c:v>
                </c:pt>
                <c:pt idx="47">
                  <c:v>375</c:v>
                </c:pt>
                <c:pt idx="48">
                  <c:v>181</c:v>
                </c:pt>
                <c:pt idx="49">
                  <c:v>596</c:v>
                </c:pt>
                <c:pt idx="50">
                  <c:v>347</c:v>
                </c:pt>
              </c:numCache>
            </c:numRef>
          </c:val>
          <c:extLst>
            <c:ext xmlns:c16="http://schemas.microsoft.com/office/drawing/2014/chart" uri="{C3380CC4-5D6E-409C-BE32-E72D297353CC}">
              <c16:uniqueId val="{00000003-A32F-40EE-B03D-0D871BAC800E}"/>
            </c:ext>
          </c:extLst>
        </c:ser>
        <c:dLbls>
          <c:showLegendKey val="0"/>
          <c:showVal val="0"/>
          <c:showCatName val="0"/>
          <c:showSerName val="0"/>
          <c:showPercent val="0"/>
          <c:showBubbleSize val="0"/>
        </c:dLbls>
        <c:axId val="236829456"/>
        <c:axId val="236830704"/>
      </c:areaChart>
      <c:lineChart>
        <c:grouping val="stacked"/>
        <c:varyColors val="0"/>
        <c:ser>
          <c:idx val="4"/>
          <c:order val="4"/>
          <c:tx>
            <c:strRef>
              <c:f>'Tabela 1.3'!$I$4</c:f>
              <c:strCache>
                <c:ptCount val="1"/>
                <c:pt idx="0">
                  <c:v>Total Brasil</c:v>
                </c:pt>
              </c:strCache>
            </c:strRef>
          </c:tx>
          <c:spPr>
            <a:ln w="28575" cap="rnd">
              <a:solidFill>
                <a:schemeClr val="accent3">
                  <a:lumMod val="60000"/>
                </a:schemeClr>
              </a:solidFill>
              <a:round/>
            </a:ln>
            <a:effectLst/>
          </c:spPr>
          <c:marker>
            <c:symbol val="none"/>
          </c:marker>
          <c:cat>
            <c:numRef>
              <c:f>'Tabela 1.3'!$C$5:$C$55</c:f>
              <c:numCache>
                <c:formatCode>General</c:formatCode>
                <c:ptCount val="5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numCache>
            </c:numRef>
          </c:cat>
          <c:val>
            <c:numRef>
              <c:f>'Tabela 1.3'!$I$5:$I$55</c:f>
              <c:numCache>
                <c:formatCode>General</c:formatCode>
                <c:ptCount val="51"/>
                <c:pt idx="0">
                  <c:v>5606</c:v>
                </c:pt>
                <c:pt idx="1">
                  <c:v>5450</c:v>
                </c:pt>
                <c:pt idx="2">
                  <c:v>6723</c:v>
                </c:pt>
                <c:pt idx="3">
                  <c:v>5046</c:v>
                </c:pt>
                <c:pt idx="4">
                  <c:v>6206</c:v>
                </c:pt>
                <c:pt idx="5">
                  <c:v>5565</c:v>
                </c:pt>
                <c:pt idx="6">
                  <c:v>6078</c:v>
                </c:pt>
                <c:pt idx="7">
                  <c:v>3033</c:v>
                </c:pt>
                <c:pt idx="8">
                  <c:v>6827</c:v>
                </c:pt>
                <c:pt idx="9">
                  <c:v>4260</c:v>
                </c:pt>
                <c:pt idx="10">
                  <c:v>5358</c:v>
                </c:pt>
                <c:pt idx="11">
                  <c:v>7397</c:v>
                </c:pt>
                <c:pt idx="12">
                  <c:v>6202</c:v>
                </c:pt>
                <c:pt idx="13">
                  <c:v>4309</c:v>
                </c:pt>
                <c:pt idx="14">
                  <c:v>6695</c:v>
                </c:pt>
                <c:pt idx="15">
                  <c:v>5476</c:v>
                </c:pt>
                <c:pt idx="16">
                  <c:v>8680</c:v>
                </c:pt>
                <c:pt idx="17">
                  <c:v>10462</c:v>
                </c:pt>
                <c:pt idx="18">
                  <c:v>8771</c:v>
                </c:pt>
                <c:pt idx="19">
                  <c:v>8959</c:v>
                </c:pt>
                <c:pt idx="20">
                  <c:v>13845</c:v>
                </c:pt>
                <c:pt idx="21">
                  <c:v>15076</c:v>
                </c:pt>
                <c:pt idx="22">
                  <c:v>13640</c:v>
                </c:pt>
                <c:pt idx="23">
                  <c:v>11217</c:v>
                </c:pt>
                <c:pt idx="24">
                  <c:v>11159</c:v>
                </c:pt>
                <c:pt idx="25">
                  <c:v>11652</c:v>
                </c:pt>
                <c:pt idx="26">
                  <c:v>20607</c:v>
                </c:pt>
                <c:pt idx="27">
                  <c:v>11604</c:v>
                </c:pt>
                <c:pt idx="28">
                  <c:v>13945</c:v>
                </c:pt>
                <c:pt idx="29">
                  <c:v>15567</c:v>
                </c:pt>
                <c:pt idx="30">
                  <c:v>11543</c:v>
                </c:pt>
                <c:pt idx="31">
                  <c:v>14031</c:v>
                </c:pt>
                <c:pt idx="32">
                  <c:v>13515</c:v>
                </c:pt>
                <c:pt idx="33">
                  <c:v>13754</c:v>
                </c:pt>
                <c:pt idx="34">
                  <c:v>15151</c:v>
                </c:pt>
                <c:pt idx="35">
                  <c:v>15773</c:v>
                </c:pt>
                <c:pt idx="36">
                  <c:v>13891</c:v>
                </c:pt>
                <c:pt idx="37">
                  <c:v>15606</c:v>
                </c:pt>
                <c:pt idx="38">
                  <c:v>11781</c:v>
                </c:pt>
                <c:pt idx="39">
                  <c:v>8870</c:v>
                </c:pt>
                <c:pt idx="40">
                  <c:v>17116</c:v>
                </c:pt>
                <c:pt idx="41">
                  <c:v>14276</c:v>
                </c:pt>
                <c:pt idx="42">
                  <c:v>14289</c:v>
                </c:pt>
                <c:pt idx="43">
                  <c:v>15862</c:v>
                </c:pt>
                <c:pt idx="44">
                  <c:v>14801</c:v>
                </c:pt>
                <c:pt idx="45">
                  <c:v>15997</c:v>
                </c:pt>
                <c:pt idx="46">
                  <c:v>18348</c:v>
                </c:pt>
                <c:pt idx="47">
                  <c:v>27848</c:v>
                </c:pt>
                <c:pt idx="48">
                  <c:v>16275</c:v>
                </c:pt>
                <c:pt idx="49">
                  <c:v>29179</c:v>
                </c:pt>
                <c:pt idx="50">
                  <c:v>17625</c:v>
                </c:pt>
              </c:numCache>
            </c:numRef>
          </c:val>
          <c:smooth val="0"/>
          <c:extLst>
            <c:ext xmlns:c16="http://schemas.microsoft.com/office/drawing/2014/chart" uri="{C3380CC4-5D6E-409C-BE32-E72D297353CC}">
              <c16:uniqueId val="{00000004-A32F-40EE-B03D-0D871BAC800E}"/>
            </c:ext>
          </c:extLst>
        </c:ser>
        <c:dLbls>
          <c:showLegendKey val="0"/>
          <c:showVal val="0"/>
          <c:showCatName val="0"/>
          <c:showSerName val="0"/>
          <c:showPercent val="0"/>
          <c:showBubbleSize val="0"/>
        </c:dLbls>
        <c:marker val="1"/>
        <c:smooth val="0"/>
        <c:axId val="236829456"/>
        <c:axId val="236830704"/>
      </c:lineChart>
      <c:catAx>
        <c:axId val="236829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236830704"/>
        <c:crosses val="autoZero"/>
        <c:auto val="1"/>
        <c:lblAlgn val="ctr"/>
        <c:lblOffset val="100"/>
        <c:noMultiLvlLbl val="0"/>
      </c:catAx>
      <c:valAx>
        <c:axId val="236830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23682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legend>
    <c:plotVisOnly val="1"/>
    <c:dispBlanksAs val="zero"/>
    <c:showDLblsOverMax val="0"/>
  </c:chart>
  <c:spPr>
    <a:noFill/>
    <a:ln>
      <a:noFill/>
    </a:ln>
    <a:effectLst/>
  </c:spPr>
  <c:txPr>
    <a:bodyPr/>
    <a:lstStyle/>
    <a:p>
      <a:pPr>
        <a:defRPr sz="1400"/>
      </a:pPr>
      <a:endParaRPr lang="pt-B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'Tabela 2.12'!$E$4</c:f>
              <c:strCache>
                <c:ptCount val="1"/>
                <c:pt idx="0">
                  <c:v>São Paulo</c:v>
                </c:pt>
              </c:strCache>
            </c:strRef>
          </c:tx>
          <c:spPr>
            <a:ln w="28575" cap="rnd">
              <a:solidFill>
                <a:schemeClr val="accent1"/>
              </a:solidFill>
              <a:round/>
            </a:ln>
            <a:effectLst/>
          </c:spPr>
          <c:marker>
            <c:symbol val="none"/>
          </c:marker>
          <c:cat>
            <c:numRef>
              <c:f>'Tabela 2.12'!$C$5:$C$79</c:f>
              <c:numCache>
                <c:formatCode>General</c:formatCode>
                <c:ptCount val="75"/>
                <c:pt idx="0">
                  <c:v>1890</c:v>
                </c:pt>
                <c:pt idx="1">
                  <c:v>1891</c:v>
                </c:pt>
                <c:pt idx="2">
                  <c:v>1892</c:v>
                </c:pt>
                <c:pt idx="3">
                  <c:v>1893</c:v>
                </c:pt>
                <c:pt idx="4">
                  <c:v>1894</c:v>
                </c:pt>
                <c:pt idx="5">
                  <c:v>1895</c:v>
                </c:pt>
                <c:pt idx="6">
                  <c:v>1896</c:v>
                </c:pt>
                <c:pt idx="7">
                  <c:v>1897</c:v>
                </c:pt>
                <c:pt idx="8">
                  <c:v>1898</c:v>
                </c:pt>
                <c:pt idx="9">
                  <c:v>1899</c:v>
                </c:pt>
                <c:pt idx="10">
                  <c:v>1900</c:v>
                </c:pt>
                <c:pt idx="11">
                  <c:v>1901</c:v>
                </c:pt>
                <c:pt idx="12">
                  <c:v>1902</c:v>
                </c:pt>
                <c:pt idx="13">
                  <c:v>1903</c:v>
                </c:pt>
                <c:pt idx="14">
                  <c:v>1904</c:v>
                </c:pt>
                <c:pt idx="15">
                  <c:v>1905</c:v>
                </c:pt>
                <c:pt idx="16">
                  <c:v>1906</c:v>
                </c:pt>
                <c:pt idx="17">
                  <c:v>1907</c:v>
                </c:pt>
                <c:pt idx="18">
                  <c:v>1908</c:v>
                </c:pt>
                <c:pt idx="19">
                  <c:v>1909</c:v>
                </c:pt>
                <c:pt idx="20">
                  <c:v>1910</c:v>
                </c:pt>
                <c:pt idx="21">
                  <c:v>1911</c:v>
                </c:pt>
                <c:pt idx="22">
                  <c:v>1912</c:v>
                </c:pt>
                <c:pt idx="23">
                  <c:v>1913</c:v>
                </c:pt>
                <c:pt idx="24">
                  <c:v>1914</c:v>
                </c:pt>
                <c:pt idx="25">
                  <c:v>1915</c:v>
                </c:pt>
                <c:pt idx="26">
                  <c:v>1916</c:v>
                </c:pt>
                <c:pt idx="27">
                  <c:v>1917</c:v>
                </c:pt>
                <c:pt idx="28">
                  <c:v>1918</c:v>
                </c:pt>
                <c:pt idx="29">
                  <c:v>1919</c:v>
                </c:pt>
                <c:pt idx="30">
                  <c:v>1920</c:v>
                </c:pt>
                <c:pt idx="31">
                  <c:v>1921</c:v>
                </c:pt>
                <c:pt idx="32">
                  <c:v>1922</c:v>
                </c:pt>
                <c:pt idx="33">
                  <c:v>1923</c:v>
                </c:pt>
                <c:pt idx="34">
                  <c:v>1924</c:v>
                </c:pt>
                <c:pt idx="35">
                  <c:v>1925</c:v>
                </c:pt>
                <c:pt idx="36">
                  <c:v>1926</c:v>
                </c:pt>
                <c:pt idx="37">
                  <c:v>1927</c:v>
                </c:pt>
                <c:pt idx="38">
                  <c:v>1928</c:v>
                </c:pt>
                <c:pt idx="39">
                  <c:v>1929</c:v>
                </c:pt>
                <c:pt idx="40">
                  <c:v>1930</c:v>
                </c:pt>
                <c:pt idx="41">
                  <c:v>1931</c:v>
                </c:pt>
                <c:pt idx="42">
                  <c:v>1932</c:v>
                </c:pt>
                <c:pt idx="43">
                  <c:v>1933</c:v>
                </c:pt>
                <c:pt idx="44">
                  <c:v>1934</c:v>
                </c:pt>
                <c:pt idx="45">
                  <c:v>1935</c:v>
                </c:pt>
                <c:pt idx="46">
                  <c:v>1936</c:v>
                </c:pt>
                <c:pt idx="47">
                  <c:v>1937</c:v>
                </c:pt>
                <c:pt idx="48">
                  <c:v>1938</c:v>
                </c:pt>
                <c:pt idx="49">
                  <c:v>1939</c:v>
                </c:pt>
                <c:pt idx="50">
                  <c:v>1940</c:v>
                </c:pt>
                <c:pt idx="51">
                  <c:v>1941</c:v>
                </c:pt>
                <c:pt idx="52">
                  <c:v>1942</c:v>
                </c:pt>
                <c:pt idx="53">
                  <c:v>1943</c:v>
                </c:pt>
                <c:pt idx="54">
                  <c:v>1944</c:v>
                </c:pt>
                <c:pt idx="55">
                  <c:v>1945</c:v>
                </c:pt>
                <c:pt idx="56">
                  <c:v>1946</c:v>
                </c:pt>
                <c:pt idx="57">
                  <c:v>1947</c:v>
                </c:pt>
                <c:pt idx="58">
                  <c:v>1948</c:v>
                </c:pt>
                <c:pt idx="59">
                  <c:v>1949</c:v>
                </c:pt>
                <c:pt idx="60">
                  <c:v>1950</c:v>
                </c:pt>
                <c:pt idx="61">
                  <c:v>1951</c:v>
                </c:pt>
                <c:pt idx="62">
                  <c:v>1952</c:v>
                </c:pt>
                <c:pt idx="63">
                  <c:v>1953</c:v>
                </c:pt>
                <c:pt idx="64">
                  <c:v>1954</c:v>
                </c:pt>
                <c:pt idx="65">
                  <c:v>1955</c:v>
                </c:pt>
                <c:pt idx="66">
                  <c:v>1956</c:v>
                </c:pt>
                <c:pt idx="67">
                  <c:v>1957</c:v>
                </c:pt>
                <c:pt idx="68">
                  <c:v>1958</c:v>
                </c:pt>
                <c:pt idx="69">
                  <c:v>1959</c:v>
                </c:pt>
                <c:pt idx="70">
                  <c:v>1960</c:v>
                </c:pt>
                <c:pt idx="71">
                  <c:v>1961</c:v>
                </c:pt>
                <c:pt idx="72">
                  <c:v>1962</c:v>
                </c:pt>
                <c:pt idx="73">
                  <c:v>1963</c:v>
                </c:pt>
                <c:pt idx="74">
                  <c:v>1964</c:v>
                </c:pt>
              </c:numCache>
            </c:numRef>
          </c:cat>
          <c:val>
            <c:numRef>
              <c:f>'Tabela 2.12'!$E$5:$E$79</c:f>
              <c:numCache>
                <c:formatCode>General</c:formatCode>
                <c:ptCount val="75"/>
                <c:pt idx="0">
                  <c:v>200000</c:v>
                </c:pt>
                <c:pt idx="1">
                  <c:v>221336</c:v>
                </c:pt>
                <c:pt idx="2">
                  <c:v>244949</c:v>
                </c:pt>
                <c:pt idx="3">
                  <c:v>271081</c:v>
                </c:pt>
                <c:pt idx="4">
                  <c:v>300000</c:v>
                </c:pt>
                <c:pt idx="5">
                  <c:v>342127</c:v>
                </c:pt>
                <c:pt idx="6">
                  <c:v>390170</c:v>
                </c:pt>
                <c:pt idx="7">
                  <c:v>444958</c:v>
                </c:pt>
                <c:pt idx="8">
                  <c:v>507441</c:v>
                </c:pt>
                <c:pt idx="9">
                  <c:v>578697</c:v>
                </c:pt>
                <c:pt idx="10">
                  <c:v>659960</c:v>
                </c:pt>
                <c:pt idx="11">
                  <c:v>667066</c:v>
                </c:pt>
                <c:pt idx="12">
                  <c:v>674248</c:v>
                </c:pt>
                <c:pt idx="13">
                  <c:v>681508</c:v>
                </c:pt>
                <c:pt idx="14">
                  <c:v>688845</c:v>
                </c:pt>
                <c:pt idx="15">
                  <c:v>690409</c:v>
                </c:pt>
                <c:pt idx="16">
                  <c:v>691977</c:v>
                </c:pt>
                <c:pt idx="17">
                  <c:v>693548</c:v>
                </c:pt>
                <c:pt idx="18">
                  <c:v>695123</c:v>
                </c:pt>
                <c:pt idx="19">
                  <c:v>696701</c:v>
                </c:pt>
                <c:pt idx="20">
                  <c:v>696701</c:v>
                </c:pt>
                <c:pt idx="21">
                  <c:v>696701</c:v>
                </c:pt>
                <c:pt idx="22">
                  <c:v>720970</c:v>
                </c:pt>
                <c:pt idx="23">
                  <c:v>722421</c:v>
                </c:pt>
                <c:pt idx="24">
                  <c:v>735444</c:v>
                </c:pt>
                <c:pt idx="25">
                  <c:v>755426</c:v>
                </c:pt>
                <c:pt idx="26">
                  <c:v>791256</c:v>
                </c:pt>
                <c:pt idx="27">
                  <c:v>834189</c:v>
                </c:pt>
                <c:pt idx="28">
                  <c:v>828355</c:v>
                </c:pt>
                <c:pt idx="29">
                  <c:v>823943</c:v>
                </c:pt>
                <c:pt idx="30">
                  <c:v>843593</c:v>
                </c:pt>
                <c:pt idx="31">
                  <c:v>871897</c:v>
                </c:pt>
                <c:pt idx="32">
                  <c:v>899239</c:v>
                </c:pt>
                <c:pt idx="33">
                  <c:v>949149</c:v>
                </c:pt>
                <c:pt idx="34">
                  <c:v>951288</c:v>
                </c:pt>
                <c:pt idx="35">
                  <c:v>966143</c:v>
                </c:pt>
                <c:pt idx="36">
                  <c:v>1047496</c:v>
                </c:pt>
                <c:pt idx="37">
                  <c:v>1123233</c:v>
                </c:pt>
                <c:pt idx="38">
                  <c:v>1152521</c:v>
                </c:pt>
                <c:pt idx="39">
                  <c:v>1188058</c:v>
                </c:pt>
                <c:pt idx="40">
                  <c:v>1265152</c:v>
                </c:pt>
                <c:pt idx="41">
                  <c:v>1438916</c:v>
                </c:pt>
                <c:pt idx="42">
                  <c:v>1475000</c:v>
                </c:pt>
                <c:pt idx="43">
                  <c:v>1384520</c:v>
                </c:pt>
                <c:pt idx="44">
                  <c:v>1420556</c:v>
                </c:pt>
                <c:pt idx="45">
                  <c:v>1366605</c:v>
                </c:pt>
                <c:pt idx="46">
                  <c:v>1372305</c:v>
                </c:pt>
                <c:pt idx="47">
                  <c:v>1352501</c:v>
                </c:pt>
                <c:pt idx="48">
                  <c:v>1321417</c:v>
                </c:pt>
                <c:pt idx="49">
                  <c:v>1270890</c:v>
                </c:pt>
                <c:pt idx="50">
                  <c:v>1240911</c:v>
                </c:pt>
                <c:pt idx="51">
                  <c:v>1262445</c:v>
                </c:pt>
                <c:pt idx="52">
                  <c:v>1268278</c:v>
                </c:pt>
                <c:pt idx="53">
                  <c:v>1002192</c:v>
                </c:pt>
                <c:pt idx="54">
                  <c:v>1000587</c:v>
                </c:pt>
                <c:pt idx="55">
                  <c:v>1007986</c:v>
                </c:pt>
                <c:pt idx="56">
                  <c:v>1004168</c:v>
                </c:pt>
                <c:pt idx="57">
                  <c:v>995464</c:v>
                </c:pt>
                <c:pt idx="58">
                  <c:v>1015763</c:v>
                </c:pt>
                <c:pt idx="59">
                  <c:v>1070125</c:v>
                </c:pt>
                <c:pt idx="60">
                  <c:v>1079091</c:v>
                </c:pt>
                <c:pt idx="61">
                  <c:v>1086365</c:v>
                </c:pt>
                <c:pt idx="62">
                  <c:v>1109580</c:v>
                </c:pt>
                <c:pt idx="63">
                  <c:v>1166200</c:v>
                </c:pt>
                <c:pt idx="64">
                  <c:v>1185800</c:v>
                </c:pt>
                <c:pt idx="65">
                  <c:v>1205100</c:v>
                </c:pt>
                <c:pt idx="66">
                  <c:v>1230100</c:v>
                </c:pt>
                <c:pt idx="67">
                  <c:v>1255000</c:v>
                </c:pt>
                <c:pt idx="68">
                  <c:v>1279700</c:v>
                </c:pt>
                <c:pt idx="69">
                  <c:v>1321600</c:v>
                </c:pt>
                <c:pt idx="70">
                  <c:v>1240800</c:v>
                </c:pt>
                <c:pt idx="71">
                  <c:v>1168500</c:v>
                </c:pt>
                <c:pt idx="72">
                  <c:v>960900</c:v>
                </c:pt>
                <c:pt idx="73">
                  <c:v>757100</c:v>
                </c:pt>
                <c:pt idx="74">
                  <c:v>750200</c:v>
                </c:pt>
              </c:numCache>
            </c:numRef>
          </c:val>
          <c:smooth val="0"/>
          <c:extLst>
            <c:ext xmlns:c16="http://schemas.microsoft.com/office/drawing/2014/chart" uri="{C3380CC4-5D6E-409C-BE32-E72D297353CC}">
              <c16:uniqueId val="{00000000-BD5E-44C7-9EEF-B0C1BF8113FB}"/>
            </c:ext>
          </c:extLst>
        </c:ser>
        <c:ser>
          <c:idx val="1"/>
          <c:order val="1"/>
          <c:tx>
            <c:strRef>
              <c:f>'Tabela 2.12'!$F$4</c:f>
              <c:strCache>
                <c:ptCount val="1"/>
                <c:pt idx="0">
                  <c:v>Minas Gerais</c:v>
                </c:pt>
              </c:strCache>
            </c:strRef>
          </c:tx>
          <c:spPr>
            <a:ln w="28575" cap="rnd">
              <a:solidFill>
                <a:schemeClr val="accent2"/>
              </a:solidFill>
              <a:round/>
            </a:ln>
            <a:effectLst/>
          </c:spPr>
          <c:marker>
            <c:symbol val="none"/>
          </c:marker>
          <c:cat>
            <c:numRef>
              <c:f>'Tabela 2.12'!$C$5:$C$79</c:f>
              <c:numCache>
                <c:formatCode>General</c:formatCode>
                <c:ptCount val="75"/>
                <c:pt idx="0">
                  <c:v>1890</c:v>
                </c:pt>
                <c:pt idx="1">
                  <c:v>1891</c:v>
                </c:pt>
                <c:pt idx="2">
                  <c:v>1892</c:v>
                </c:pt>
                <c:pt idx="3">
                  <c:v>1893</c:v>
                </c:pt>
                <c:pt idx="4">
                  <c:v>1894</c:v>
                </c:pt>
                <c:pt idx="5">
                  <c:v>1895</c:v>
                </c:pt>
                <c:pt idx="6">
                  <c:v>1896</c:v>
                </c:pt>
                <c:pt idx="7">
                  <c:v>1897</c:v>
                </c:pt>
                <c:pt idx="8">
                  <c:v>1898</c:v>
                </c:pt>
                <c:pt idx="9">
                  <c:v>1899</c:v>
                </c:pt>
                <c:pt idx="10">
                  <c:v>1900</c:v>
                </c:pt>
                <c:pt idx="11">
                  <c:v>1901</c:v>
                </c:pt>
                <c:pt idx="12">
                  <c:v>1902</c:v>
                </c:pt>
                <c:pt idx="13">
                  <c:v>1903</c:v>
                </c:pt>
                <c:pt idx="14">
                  <c:v>1904</c:v>
                </c:pt>
                <c:pt idx="15">
                  <c:v>1905</c:v>
                </c:pt>
                <c:pt idx="16">
                  <c:v>1906</c:v>
                </c:pt>
                <c:pt idx="17">
                  <c:v>1907</c:v>
                </c:pt>
                <c:pt idx="18">
                  <c:v>1908</c:v>
                </c:pt>
                <c:pt idx="19">
                  <c:v>1909</c:v>
                </c:pt>
                <c:pt idx="20">
                  <c:v>1910</c:v>
                </c:pt>
                <c:pt idx="21">
                  <c:v>1911</c:v>
                </c:pt>
                <c:pt idx="22">
                  <c:v>1912</c:v>
                </c:pt>
                <c:pt idx="23">
                  <c:v>1913</c:v>
                </c:pt>
                <c:pt idx="24">
                  <c:v>1914</c:v>
                </c:pt>
                <c:pt idx="25">
                  <c:v>1915</c:v>
                </c:pt>
                <c:pt idx="26">
                  <c:v>1916</c:v>
                </c:pt>
                <c:pt idx="27">
                  <c:v>1917</c:v>
                </c:pt>
                <c:pt idx="28">
                  <c:v>1918</c:v>
                </c:pt>
                <c:pt idx="29">
                  <c:v>1919</c:v>
                </c:pt>
                <c:pt idx="30">
                  <c:v>1920</c:v>
                </c:pt>
                <c:pt idx="31">
                  <c:v>1921</c:v>
                </c:pt>
                <c:pt idx="32">
                  <c:v>1922</c:v>
                </c:pt>
                <c:pt idx="33">
                  <c:v>1923</c:v>
                </c:pt>
                <c:pt idx="34">
                  <c:v>1924</c:v>
                </c:pt>
                <c:pt idx="35">
                  <c:v>1925</c:v>
                </c:pt>
                <c:pt idx="36">
                  <c:v>1926</c:v>
                </c:pt>
                <c:pt idx="37">
                  <c:v>1927</c:v>
                </c:pt>
                <c:pt idx="38">
                  <c:v>1928</c:v>
                </c:pt>
                <c:pt idx="39">
                  <c:v>1929</c:v>
                </c:pt>
                <c:pt idx="40">
                  <c:v>1930</c:v>
                </c:pt>
                <c:pt idx="41">
                  <c:v>1931</c:v>
                </c:pt>
                <c:pt idx="42">
                  <c:v>1932</c:v>
                </c:pt>
                <c:pt idx="43">
                  <c:v>1933</c:v>
                </c:pt>
                <c:pt idx="44">
                  <c:v>1934</c:v>
                </c:pt>
                <c:pt idx="45">
                  <c:v>1935</c:v>
                </c:pt>
                <c:pt idx="46">
                  <c:v>1936</c:v>
                </c:pt>
                <c:pt idx="47">
                  <c:v>1937</c:v>
                </c:pt>
                <c:pt idx="48">
                  <c:v>1938</c:v>
                </c:pt>
                <c:pt idx="49">
                  <c:v>1939</c:v>
                </c:pt>
                <c:pt idx="50">
                  <c:v>1940</c:v>
                </c:pt>
                <c:pt idx="51">
                  <c:v>1941</c:v>
                </c:pt>
                <c:pt idx="52">
                  <c:v>1942</c:v>
                </c:pt>
                <c:pt idx="53">
                  <c:v>1943</c:v>
                </c:pt>
                <c:pt idx="54">
                  <c:v>1944</c:v>
                </c:pt>
                <c:pt idx="55">
                  <c:v>1945</c:v>
                </c:pt>
                <c:pt idx="56">
                  <c:v>1946</c:v>
                </c:pt>
                <c:pt idx="57">
                  <c:v>1947</c:v>
                </c:pt>
                <c:pt idx="58">
                  <c:v>1948</c:v>
                </c:pt>
                <c:pt idx="59">
                  <c:v>1949</c:v>
                </c:pt>
                <c:pt idx="60">
                  <c:v>1950</c:v>
                </c:pt>
                <c:pt idx="61">
                  <c:v>1951</c:v>
                </c:pt>
                <c:pt idx="62">
                  <c:v>1952</c:v>
                </c:pt>
                <c:pt idx="63">
                  <c:v>1953</c:v>
                </c:pt>
                <c:pt idx="64">
                  <c:v>1954</c:v>
                </c:pt>
                <c:pt idx="65">
                  <c:v>1955</c:v>
                </c:pt>
                <c:pt idx="66">
                  <c:v>1956</c:v>
                </c:pt>
                <c:pt idx="67">
                  <c:v>1957</c:v>
                </c:pt>
                <c:pt idx="68">
                  <c:v>1958</c:v>
                </c:pt>
                <c:pt idx="69">
                  <c:v>1959</c:v>
                </c:pt>
                <c:pt idx="70">
                  <c:v>1960</c:v>
                </c:pt>
                <c:pt idx="71">
                  <c:v>1961</c:v>
                </c:pt>
                <c:pt idx="72">
                  <c:v>1962</c:v>
                </c:pt>
                <c:pt idx="73">
                  <c:v>1963</c:v>
                </c:pt>
                <c:pt idx="74">
                  <c:v>1964</c:v>
                </c:pt>
              </c:numCache>
            </c:numRef>
          </c:cat>
          <c:val>
            <c:numRef>
              <c:f>'Tabela 2.12'!$F$5:$F$79</c:f>
              <c:numCache>
                <c:formatCode>General</c:formatCode>
                <c:ptCount val="75"/>
                <c:pt idx="29">
                  <c:v>488036</c:v>
                </c:pt>
                <c:pt idx="30">
                  <c:v>511252</c:v>
                </c:pt>
                <c:pt idx="31">
                  <c:v>519300</c:v>
                </c:pt>
                <c:pt idx="32">
                  <c:v>533200</c:v>
                </c:pt>
                <c:pt idx="33">
                  <c:v>546900</c:v>
                </c:pt>
                <c:pt idx="34">
                  <c:v>560700</c:v>
                </c:pt>
                <c:pt idx="35">
                  <c:v>574500</c:v>
                </c:pt>
                <c:pt idx="36">
                  <c:v>588285</c:v>
                </c:pt>
                <c:pt idx="37">
                  <c:v>600901</c:v>
                </c:pt>
                <c:pt idx="38">
                  <c:v>623119</c:v>
                </c:pt>
                <c:pt idx="39">
                  <c:v>650962</c:v>
                </c:pt>
                <c:pt idx="40">
                  <c:v>665118</c:v>
                </c:pt>
                <c:pt idx="41">
                  <c:v>670564</c:v>
                </c:pt>
                <c:pt idx="42">
                  <c:v>745300</c:v>
                </c:pt>
                <c:pt idx="43">
                  <c:v>718200</c:v>
                </c:pt>
                <c:pt idx="53">
                  <c:v>466040</c:v>
                </c:pt>
                <c:pt idx="54">
                  <c:v>479391</c:v>
                </c:pt>
                <c:pt idx="55">
                  <c:v>480096</c:v>
                </c:pt>
                <c:pt idx="56">
                  <c:v>469984</c:v>
                </c:pt>
                <c:pt idx="57">
                  <c:v>474619</c:v>
                </c:pt>
                <c:pt idx="58">
                  <c:v>475725</c:v>
                </c:pt>
                <c:pt idx="59">
                  <c:v>486035</c:v>
                </c:pt>
                <c:pt idx="60">
                  <c:v>506141</c:v>
                </c:pt>
                <c:pt idx="61">
                  <c:v>521786</c:v>
                </c:pt>
                <c:pt idx="62">
                  <c:v>535426</c:v>
                </c:pt>
              </c:numCache>
            </c:numRef>
          </c:val>
          <c:smooth val="0"/>
          <c:extLst>
            <c:ext xmlns:c16="http://schemas.microsoft.com/office/drawing/2014/chart" uri="{C3380CC4-5D6E-409C-BE32-E72D297353CC}">
              <c16:uniqueId val="{00000001-BD5E-44C7-9EEF-B0C1BF8113FB}"/>
            </c:ext>
          </c:extLst>
        </c:ser>
        <c:ser>
          <c:idx val="2"/>
          <c:order val="2"/>
          <c:tx>
            <c:strRef>
              <c:f>'Tabela 2.12'!$G$4</c:f>
              <c:strCache>
                <c:ptCount val="1"/>
                <c:pt idx="0">
                  <c:v>Espírito Santo</c:v>
                </c:pt>
              </c:strCache>
            </c:strRef>
          </c:tx>
          <c:spPr>
            <a:ln w="28575" cap="rnd">
              <a:solidFill>
                <a:schemeClr val="accent3"/>
              </a:solidFill>
              <a:round/>
            </a:ln>
            <a:effectLst/>
          </c:spPr>
          <c:marker>
            <c:symbol val="none"/>
          </c:marker>
          <c:cat>
            <c:numRef>
              <c:f>'Tabela 2.12'!$C$5:$C$79</c:f>
              <c:numCache>
                <c:formatCode>General</c:formatCode>
                <c:ptCount val="75"/>
                <c:pt idx="0">
                  <c:v>1890</c:v>
                </c:pt>
                <c:pt idx="1">
                  <c:v>1891</c:v>
                </c:pt>
                <c:pt idx="2">
                  <c:v>1892</c:v>
                </c:pt>
                <c:pt idx="3">
                  <c:v>1893</c:v>
                </c:pt>
                <c:pt idx="4">
                  <c:v>1894</c:v>
                </c:pt>
                <c:pt idx="5">
                  <c:v>1895</c:v>
                </c:pt>
                <c:pt idx="6">
                  <c:v>1896</c:v>
                </c:pt>
                <c:pt idx="7">
                  <c:v>1897</c:v>
                </c:pt>
                <c:pt idx="8">
                  <c:v>1898</c:v>
                </c:pt>
                <c:pt idx="9">
                  <c:v>1899</c:v>
                </c:pt>
                <c:pt idx="10">
                  <c:v>1900</c:v>
                </c:pt>
                <c:pt idx="11">
                  <c:v>1901</c:v>
                </c:pt>
                <c:pt idx="12">
                  <c:v>1902</c:v>
                </c:pt>
                <c:pt idx="13">
                  <c:v>1903</c:v>
                </c:pt>
                <c:pt idx="14">
                  <c:v>1904</c:v>
                </c:pt>
                <c:pt idx="15">
                  <c:v>1905</c:v>
                </c:pt>
                <c:pt idx="16">
                  <c:v>1906</c:v>
                </c:pt>
                <c:pt idx="17">
                  <c:v>1907</c:v>
                </c:pt>
                <c:pt idx="18">
                  <c:v>1908</c:v>
                </c:pt>
                <c:pt idx="19">
                  <c:v>1909</c:v>
                </c:pt>
                <c:pt idx="20">
                  <c:v>1910</c:v>
                </c:pt>
                <c:pt idx="21">
                  <c:v>1911</c:v>
                </c:pt>
                <c:pt idx="22">
                  <c:v>1912</c:v>
                </c:pt>
                <c:pt idx="23">
                  <c:v>1913</c:v>
                </c:pt>
                <c:pt idx="24">
                  <c:v>1914</c:v>
                </c:pt>
                <c:pt idx="25">
                  <c:v>1915</c:v>
                </c:pt>
                <c:pt idx="26">
                  <c:v>1916</c:v>
                </c:pt>
                <c:pt idx="27">
                  <c:v>1917</c:v>
                </c:pt>
                <c:pt idx="28">
                  <c:v>1918</c:v>
                </c:pt>
                <c:pt idx="29">
                  <c:v>1919</c:v>
                </c:pt>
                <c:pt idx="30">
                  <c:v>1920</c:v>
                </c:pt>
                <c:pt idx="31">
                  <c:v>1921</c:v>
                </c:pt>
                <c:pt idx="32">
                  <c:v>1922</c:v>
                </c:pt>
                <c:pt idx="33">
                  <c:v>1923</c:v>
                </c:pt>
                <c:pt idx="34">
                  <c:v>1924</c:v>
                </c:pt>
                <c:pt idx="35">
                  <c:v>1925</c:v>
                </c:pt>
                <c:pt idx="36">
                  <c:v>1926</c:v>
                </c:pt>
                <c:pt idx="37">
                  <c:v>1927</c:v>
                </c:pt>
                <c:pt idx="38">
                  <c:v>1928</c:v>
                </c:pt>
                <c:pt idx="39">
                  <c:v>1929</c:v>
                </c:pt>
                <c:pt idx="40">
                  <c:v>1930</c:v>
                </c:pt>
                <c:pt idx="41">
                  <c:v>1931</c:v>
                </c:pt>
                <c:pt idx="42">
                  <c:v>1932</c:v>
                </c:pt>
                <c:pt idx="43">
                  <c:v>1933</c:v>
                </c:pt>
                <c:pt idx="44">
                  <c:v>1934</c:v>
                </c:pt>
                <c:pt idx="45">
                  <c:v>1935</c:v>
                </c:pt>
                <c:pt idx="46">
                  <c:v>1936</c:v>
                </c:pt>
                <c:pt idx="47">
                  <c:v>1937</c:v>
                </c:pt>
                <c:pt idx="48">
                  <c:v>1938</c:v>
                </c:pt>
                <c:pt idx="49">
                  <c:v>1939</c:v>
                </c:pt>
                <c:pt idx="50">
                  <c:v>1940</c:v>
                </c:pt>
                <c:pt idx="51">
                  <c:v>1941</c:v>
                </c:pt>
                <c:pt idx="52">
                  <c:v>1942</c:v>
                </c:pt>
                <c:pt idx="53">
                  <c:v>1943</c:v>
                </c:pt>
                <c:pt idx="54">
                  <c:v>1944</c:v>
                </c:pt>
                <c:pt idx="55">
                  <c:v>1945</c:v>
                </c:pt>
                <c:pt idx="56">
                  <c:v>1946</c:v>
                </c:pt>
                <c:pt idx="57">
                  <c:v>1947</c:v>
                </c:pt>
                <c:pt idx="58">
                  <c:v>1948</c:v>
                </c:pt>
                <c:pt idx="59">
                  <c:v>1949</c:v>
                </c:pt>
                <c:pt idx="60">
                  <c:v>1950</c:v>
                </c:pt>
                <c:pt idx="61">
                  <c:v>1951</c:v>
                </c:pt>
                <c:pt idx="62">
                  <c:v>1952</c:v>
                </c:pt>
                <c:pt idx="63">
                  <c:v>1953</c:v>
                </c:pt>
                <c:pt idx="64">
                  <c:v>1954</c:v>
                </c:pt>
                <c:pt idx="65">
                  <c:v>1955</c:v>
                </c:pt>
                <c:pt idx="66">
                  <c:v>1956</c:v>
                </c:pt>
                <c:pt idx="67">
                  <c:v>1957</c:v>
                </c:pt>
                <c:pt idx="68">
                  <c:v>1958</c:v>
                </c:pt>
                <c:pt idx="69">
                  <c:v>1959</c:v>
                </c:pt>
                <c:pt idx="70">
                  <c:v>1960</c:v>
                </c:pt>
                <c:pt idx="71">
                  <c:v>1961</c:v>
                </c:pt>
                <c:pt idx="72">
                  <c:v>1962</c:v>
                </c:pt>
                <c:pt idx="73">
                  <c:v>1963</c:v>
                </c:pt>
                <c:pt idx="74">
                  <c:v>1964</c:v>
                </c:pt>
              </c:numCache>
            </c:numRef>
          </c:cat>
          <c:val>
            <c:numRef>
              <c:f>'Tabela 2.12'!$G$5:$G$79</c:f>
              <c:numCache>
                <c:formatCode>General</c:formatCode>
                <c:ptCount val="75"/>
                <c:pt idx="29">
                  <c:v>114583</c:v>
                </c:pt>
                <c:pt idx="30">
                  <c:v>122500</c:v>
                </c:pt>
                <c:pt idx="31">
                  <c:v>124700</c:v>
                </c:pt>
                <c:pt idx="32">
                  <c:v>126000</c:v>
                </c:pt>
                <c:pt idx="33">
                  <c:v>128220</c:v>
                </c:pt>
                <c:pt idx="34">
                  <c:v>161500</c:v>
                </c:pt>
                <c:pt idx="35">
                  <c:v>194800</c:v>
                </c:pt>
                <c:pt idx="36">
                  <c:v>237935</c:v>
                </c:pt>
                <c:pt idx="37">
                  <c:v>241893</c:v>
                </c:pt>
                <c:pt idx="38">
                  <c:v>256158</c:v>
                </c:pt>
                <c:pt idx="39">
                  <c:v>265932</c:v>
                </c:pt>
                <c:pt idx="40">
                  <c:v>271400</c:v>
                </c:pt>
                <c:pt idx="41">
                  <c:v>240000</c:v>
                </c:pt>
                <c:pt idx="42">
                  <c:v>237500</c:v>
                </c:pt>
                <c:pt idx="43">
                  <c:v>236854</c:v>
                </c:pt>
                <c:pt idx="53">
                  <c:v>254640</c:v>
                </c:pt>
                <c:pt idx="54">
                  <c:v>259300</c:v>
                </c:pt>
                <c:pt idx="55">
                  <c:v>260446</c:v>
                </c:pt>
                <c:pt idx="56">
                  <c:v>261206</c:v>
                </c:pt>
                <c:pt idx="57">
                  <c:v>261926</c:v>
                </c:pt>
                <c:pt idx="58">
                  <c:v>262248</c:v>
                </c:pt>
                <c:pt idx="59">
                  <c:v>258786</c:v>
                </c:pt>
                <c:pt idx="60">
                  <c:v>274809</c:v>
                </c:pt>
                <c:pt idx="61">
                  <c:v>285836</c:v>
                </c:pt>
                <c:pt idx="62">
                  <c:v>291414</c:v>
                </c:pt>
              </c:numCache>
            </c:numRef>
          </c:val>
          <c:smooth val="0"/>
          <c:extLst>
            <c:ext xmlns:c16="http://schemas.microsoft.com/office/drawing/2014/chart" uri="{C3380CC4-5D6E-409C-BE32-E72D297353CC}">
              <c16:uniqueId val="{00000002-BD5E-44C7-9EEF-B0C1BF8113FB}"/>
            </c:ext>
          </c:extLst>
        </c:ser>
        <c:ser>
          <c:idx val="3"/>
          <c:order val="3"/>
          <c:tx>
            <c:strRef>
              <c:f>'Tabela 2.12'!$H$4</c:f>
              <c:strCache>
                <c:ptCount val="1"/>
                <c:pt idx="0">
                  <c:v>Paraná</c:v>
                </c:pt>
              </c:strCache>
            </c:strRef>
          </c:tx>
          <c:spPr>
            <a:ln w="28575" cap="rnd">
              <a:solidFill>
                <a:schemeClr val="accent4"/>
              </a:solidFill>
              <a:round/>
            </a:ln>
            <a:effectLst/>
          </c:spPr>
          <c:marker>
            <c:symbol val="none"/>
          </c:marker>
          <c:cat>
            <c:numRef>
              <c:f>'Tabela 2.12'!$C$5:$C$79</c:f>
              <c:numCache>
                <c:formatCode>General</c:formatCode>
                <c:ptCount val="75"/>
                <c:pt idx="0">
                  <c:v>1890</c:v>
                </c:pt>
                <c:pt idx="1">
                  <c:v>1891</c:v>
                </c:pt>
                <c:pt idx="2">
                  <c:v>1892</c:v>
                </c:pt>
                <c:pt idx="3">
                  <c:v>1893</c:v>
                </c:pt>
                <c:pt idx="4">
                  <c:v>1894</c:v>
                </c:pt>
                <c:pt idx="5">
                  <c:v>1895</c:v>
                </c:pt>
                <c:pt idx="6">
                  <c:v>1896</c:v>
                </c:pt>
                <c:pt idx="7">
                  <c:v>1897</c:v>
                </c:pt>
                <c:pt idx="8">
                  <c:v>1898</c:v>
                </c:pt>
                <c:pt idx="9">
                  <c:v>1899</c:v>
                </c:pt>
                <c:pt idx="10">
                  <c:v>1900</c:v>
                </c:pt>
                <c:pt idx="11">
                  <c:v>1901</c:v>
                </c:pt>
                <c:pt idx="12">
                  <c:v>1902</c:v>
                </c:pt>
                <c:pt idx="13">
                  <c:v>1903</c:v>
                </c:pt>
                <c:pt idx="14">
                  <c:v>1904</c:v>
                </c:pt>
                <c:pt idx="15">
                  <c:v>1905</c:v>
                </c:pt>
                <c:pt idx="16">
                  <c:v>1906</c:v>
                </c:pt>
                <c:pt idx="17">
                  <c:v>1907</c:v>
                </c:pt>
                <c:pt idx="18">
                  <c:v>1908</c:v>
                </c:pt>
                <c:pt idx="19">
                  <c:v>1909</c:v>
                </c:pt>
                <c:pt idx="20">
                  <c:v>1910</c:v>
                </c:pt>
                <c:pt idx="21">
                  <c:v>1911</c:v>
                </c:pt>
                <c:pt idx="22">
                  <c:v>1912</c:v>
                </c:pt>
                <c:pt idx="23">
                  <c:v>1913</c:v>
                </c:pt>
                <c:pt idx="24">
                  <c:v>1914</c:v>
                </c:pt>
                <c:pt idx="25">
                  <c:v>1915</c:v>
                </c:pt>
                <c:pt idx="26">
                  <c:v>1916</c:v>
                </c:pt>
                <c:pt idx="27">
                  <c:v>1917</c:v>
                </c:pt>
                <c:pt idx="28">
                  <c:v>1918</c:v>
                </c:pt>
                <c:pt idx="29">
                  <c:v>1919</c:v>
                </c:pt>
                <c:pt idx="30">
                  <c:v>1920</c:v>
                </c:pt>
                <c:pt idx="31">
                  <c:v>1921</c:v>
                </c:pt>
                <c:pt idx="32">
                  <c:v>1922</c:v>
                </c:pt>
                <c:pt idx="33">
                  <c:v>1923</c:v>
                </c:pt>
                <c:pt idx="34">
                  <c:v>1924</c:v>
                </c:pt>
                <c:pt idx="35">
                  <c:v>1925</c:v>
                </c:pt>
                <c:pt idx="36">
                  <c:v>1926</c:v>
                </c:pt>
                <c:pt idx="37">
                  <c:v>1927</c:v>
                </c:pt>
                <c:pt idx="38">
                  <c:v>1928</c:v>
                </c:pt>
                <c:pt idx="39">
                  <c:v>1929</c:v>
                </c:pt>
                <c:pt idx="40">
                  <c:v>1930</c:v>
                </c:pt>
                <c:pt idx="41">
                  <c:v>1931</c:v>
                </c:pt>
                <c:pt idx="42">
                  <c:v>1932</c:v>
                </c:pt>
                <c:pt idx="43">
                  <c:v>1933</c:v>
                </c:pt>
                <c:pt idx="44">
                  <c:v>1934</c:v>
                </c:pt>
                <c:pt idx="45">
                  <c:v>1935</c:v>
                </c:pt>
                <c:pt idx="46">
                  <c:v>1936</c:v>
                </c:pt>
                <c:pt idx="47">
                  <c:v>1937</c:v>
                </c:pt>
                <c:pt idx="48">
                  <c:v>1938</c:v>
                </c:pt>
                <c:pt idx="49">
                  <c:v>1939</c:v>
                </c:pt>
                <c:pt idx="50">
                  <c:v>1940</c:v>
                </c:pt>
                <c:pt idx="51">
                  <c:v>1941</c:v>
                </c:pt>
                <c:pt idx="52">
                  <c:v>1942</c:v>
                </c:pt>
                <c:pt idx="53">
                  <c:v>1943</c:v>
                </c:pt>
                <c:pt idx="54">
                  <c:v>1944</c:v>
                </c:pt>
                <c:pt idx="55">
                  <c:v>1945</c:v>
                </c:pt>
                <c:pt idx="56">
                  <c:v>1946</c:v>
                </c:pt>
                <c:pt idx="57">
                  <c:v>1947</c:v>
                </c:pt>
                <c:pt idx="58">
                  <c:v>1948</c:v>
                </c:pt>
                <c:pt idx="59">
                  <c:v>1949</c:v>
                </c:pt>
                <c:pt idx="60">
                  <c:v>1950</c:v>
                </c:pt>
                <c:pt idx="61">
                  <c:v>1951</c:v>
                </c:pt>
                <c:pt idx="62">
                  <c:v>1952</c:v>
                </c:pt>
                <c:pt idx="63">
                  <c:v>1953</c:v>
                </c:pt>
                <c:pt idx="64">
                  <c:v>1954</c:v>
                </c:pt>
                <c:pt idx="65">
                  <c:v>1955</c:v>
                </c:pt>
                <c:pt idx="66">
                  <c:v>1956</c:v>
                </c:pt>
                <c:pt idx="67">
                  <c:v>1957</c:v>
                </c:pt>
                <c:pt idx="68">
                  <c:v>1958</c:v>
                </c:pt>
                <c:pt idx="69">
                  <c:v>1959</c:v>
                </c:pt>
                <c:pt idx="70">
                  <c:v>1960</c:v>
                </c:pt>
                <c:pt idx="71">
                  <c:v>1961</c:v>
                </c:pt>
                <c:pt idx="72">
                  <c:v>1962</c:v>
                </c:pt>
                <c:pt idx="73">
                  <c:v>1963</c:v>
                </c:pt>
                <c:pt idx="74">
                  <c:v>1964</c:v>
                </c:pt>
              </c:numCache>
            </c:numRef>
          </c:cat>
          <c:val>
            <c:numRef>
              <c:f>'Tabela 2.12'!$H$5:$H$79</c:f>
              <c:numCache>
                <c:formatCode>General</c:formatCode>
                <c:ptCount val="75"/>
                <c:pt idx="29">
                  <c:v>14288</c:v>
                </c:pt>
                <c:pt idx="30">
                  <c:v>15138</c:v>
                </c:pt>
                <c:pt idx="31">
                  <c:v>16024</c:v>
                </c:pt>
                <c:pt idx="32">
                  <c:v>16875</c:v>
                </c:pt>
                <c:pt idx="33">
                  <c:v>17551</c:v>
                </c:pt>
                <c:pt idx="34">
                  <c:v>18297</c:v>
                </c:pt>
                <c:pt idx="35">
                  <c:v>20521</c:v>
                </c:pt>
                <c:pt idx="36">
                  <c:v>21180</c:v>
                </c:pt>
                <c:pt idx="37">
                  <c:v>22345</c:v>
                </c:pt>
                <c:pt idx="38">
                  <c:v>24223</c:v>
                </c:pt>
                <c:pt idx="39">
                  <c:v>28492</c:v>
                </c:pt>
                <c:pt idx="40">
                  <c:v>30230</c:v>
                </c:pt>
                <c:pt idx="41">
                  <c:v>32000</c:v>
                </c:pt>
                <c:pt idx="42">
                  <c:v>41427</c:v>
                </c:pt>
                <c:pt idx="43">
                  <c:v>41312</c:v>
                </c:pt>
                <c:pt idx="53">
                  <c:v>66771</c:v>
                </c:pt>
                <c:pt idx="54">
                  <c:v>71454</c:v>
                </c:pt>
                <c:pt idx="55">
                  <c:v>81823</c:v>
                </c:pt>
                <c:pt idx="56">
                  <c:v>96032</c:v>
                </c:pt>
                <c:pt idx="57">
                  <c:v>123950</c:v>
                </c:pt>
                <c:pt idx="58">
                  <c:v>151415</c:v>
                </c:pt>
                <c:pt idx="59">
                  <c:v>167498</c:v>
                </c:pt>
                <c:pt idx="60">
                  <c:v>183032</c:v>
                </c:pt>
                <c:pt idx="61">
                  <c:v>207833</c:v>
                </c:pt>
                <c:pt idx="62">
                  <c:v>234151</c:v>
                </c:pt>
              </c:numCache>
            </c:numRef>
          </c:val>
          <c:smooth val="0"/>
          <c:extLst>
            <c:ext xmlns:c16="http://schemas.microsoft.com/office/drawing/2014/chart" uri="{C3380CC4-5D6E-409C-BE32-E72D297353CC}">
              <c16:uniqueId val="{00000003-BD5E-44C7-9EEF-B0C1BF8113FB}"/>
            </c:ext>
          </c:extLst>
        </c:ser>
        <c:ser>
          <c:idx val="4"/>
          <c:order val="4"/>
          <c:tx>
            <c:strRef>
              <c:f>'Tabela 2.12'!$I$4</c:f>
              <c:strCache>
                <c:ptCount val="1"/>
                <c:pt idx="0">
                  <c:v>Total Brasil </c:v>
                </c:pt>
              </c:strCache>
            </c:strRef>
          </c:tx>
          <c:spPr>
            <a:ln w="28575" cap="rnd">
              <a:solidFill>
                <a:schemeClr val="accent5"/>
              </a:solidFill>
              <a:round/>
            </a:ln>
            <a:effectLst/>
          </c:spPr>
          <c:marker>
            <c:symbol val="none"/>
          </c:marker>
          <c:cat>
            <c:numRef>
              <c:f>'Tabela 2.12'!$C$5:$C$79</c:f>
              <c:numCache>
                <c:formatCode>General</c:formatCode>
                <c:ptCount val="75"/>
                <c:pt idx="0">
                  <c:v>1890</c:v>
                </c:pt>
                <c:pt idx="1">
                  <c:v>1891</c:v>
                </c:pt>
                <c:pt idx="2">
                  <c:v>1892</c:v>
                </c:pt>
                <c:pt idx="3">
                  <c:v>1893</c:v>
                </c:pt>
                <c:pt idx="4">
                  <c:v>1894</c:v>
                </c:pt>
                <c:pt idx="5">
                  <c:v>1895</c:v>
                </c:pt>
                <c:pt idx="6">
                  <c:v>1896</c:v>
                </c:pt>
                <c:pt idx="7">
                  <c:v>1897</c:v>
                </c:pt>
                <c:pt idx="8">
                  <c:v>1898</c:v>
                </c:pt>
                <c:pt idx="9">
                  <c:v>1899</c:v>
                </c:pt>
                <c:pt idx="10">
                  <c:v>1900</c:v>
                </c:pt>
                <c:pt idx="11">
                  <c:v>1901</c:v>
                </c:pt>
                <c:pt idx="12">
                  <c:v>1902</c:v>
                </c:pt>
                <c:pt idx="13">
                  <c:v>1903</c:v>
                </c:pt>
                <c:pt idx="14">
                  <c:v>1904</c:v>
                </c:pt>
                <c:pt idx="15">
                  <c:v>1905</c:v>
                </c:pt>
                <c:pt idx="16">
                  <c:v>1906</c:v>
                </c:pt>
                <c:pt idx="17">
                  <c:v>1907</c:v>
                </c:pt>
                <c:pt idx="18">
                  <c:v>1908</c:v>
                </c:pt>
                <c:pt idx="19">
                  <c:v>1909</c:v>
                </c:pt>
                <c:pt idx="20">
                  <c:v>1910</c:v>
                </c:pt>
                <c:pt idx="21">
                  <c:v>1911</c:v>
                </c:pt>
                <c:pt idx="22">
                  <c:v>1912</c:v>
                </c:pt>
                <c:pt idx="23">
                  <c:v>1913</c:v>
                </c:pt>
                <c:pt idx="24">
                  <c:v>1914</c:v>
                </c:pt>
                <c:pt idx="25">
                  <c:v>1915</c:v>
                </c:pt>
                <c:pt idx="26">
                  <c:v>1916</c:v>
                </c:pt>
                <c:pt idx="27">
                  <c:v>1917</c:v>
                </c:pt>
                <c:pt idx="28">
                  <c:v>1918</c:v>
                </c:pt>
                <c:pt idx="29">
                  <c:v>1919</c:v>
                </c:pt>
                <c:pt idx="30">
                  <c:v>1920</c:v>
                </c:pt>
                <c:pt idx="31">
                  <c:v>1921</c:v>
                </c:pt>
                <c:pt idx="32">
                  <c:v>1922</c:v>
                </c:pt>
                <c:pt idx="33">
                  <c:v>1923</c:v>
                </c:pt>
                <c:pt idx="34">
                  <c:v>1924</c:v>
                </c:pt>
                <c:pt idx="35">
                  <c:v>1925</c:v>
                </c:pt>
                <c:pt idx="36">
                  <c:v>1926</c:v>
                </c:pt>
                <c:pt idx="37">
                  <c:v>1927</c:v>
                </c:pt>
                <c:pt idx="38">
                  <c:v>1928</c:v>
                </c:pt>
                <c:pt idx="39">
                  <c:v>1929</c:v>
                </c:pt>
                <c:pt idx="40">
                  <c:v>1930</c:v>
                </c:pt>
                <c:pt idx="41">
                  <c:v>1931</c:v>
                </c:pt>
                <c:pt idx="42">
                  <c:v>1932</c:v>
                </c:pt>
                <c:pt idx="43">
                  <c:v>1933</c:v>
                </c:pt>
                <c:pt idx="44">
                  <c:v>1934</c:v>
                </c:pt>
                <c:pt idx="45">
                  <c:v>1935</c:v>
                </c:pt>
                <c:pt idx="46">
                  <c:v>1936</c:v>
                </c:pt>
                <c:pt idx="47">
                  <c:v>1937</c:v>
                </c:pt>
                <c:pt idx="48">
                  <c:v>1938</c:v>
                </c:pt>
                <c:pt idx="49">
                  <c:v>1939</c:v>
                </c:pt>
                <c:pt idx="50">
                  <c:v>1940</c:v>
                </c:pt>
                <c:pt idx="51">
                  <c:v>1941</c:v>
                </c:pt>
                <c:pt idx="52">
                  <c:v>1942</c:v>
                </c:pt>
                <c:pt idx="53">
                  <c:v>1943</c:v>
                </c:pt>
                <c:pt idx="54">
                  <c:v>1944</c:v>
                </c:pt>
                <c:pt idx="55">
                  <c:v>1945</c:v>
                </c:pt>
                <c:pt idx="56">
                  <c:v>1946</c:v>
                </c:pt>
                <c:pt idx="57">
                  <c:v>1947</c:v>
                </c:pt>
                <c:pt idx="58">
                  <c:v>1948</c:v>
                </c:pt>
                <c:pt idx="59">
                  <c:v>1949</c:v>
                </c:pt>
                <c:pt idx="60">
                  <c:v>1950</c:v>
                </c:pt>
                <c:pt idx="61">
                  <c:v>1951</c:v>
                </c:pt>
                <c:pt idx="62">
                  <c:v>1952</c:v>
                </c:pt>
                <c:pt idx="63">
                  <c:v>1953</c:v>
                </c:pt>
                <c:pt idx="64">
                  <c:v>1954</c:v>
                </c:pt>
                <c:pt idx="65">
                  <c:v>1955</c:v>
                </c:pt>
                <c:pt idx="66">
                  <c:v>1956</c:v>
                </c:pt>
                <c:pt idx="67">
                  <c:v>1957</c:v>
                </c:pt>
                <c:pt idx="68">
                  <c:v>1958</c:v>
                </c:pt>
                <c:pt idx="69">
                  <c:v>1959</c:v>
                </c:pt>
                <c:pt idx="70">
                  <c:v>1960</c:v>
                </c:pt>
                <c:pt idx="71">
                  <c:v>1961</c:v>
                </c:pt>
                <c:pt idx="72">
                  <c:v>1962</c:v>
                </c:pt>
                <c:pt idx="73">
                  <c:v>1963</c:v>
                </c:pt>
                <c:pt idx="74">
                  <c:v>1964</c:v>
                </c:pt>
              </c:numCache>
            </c:numRef>
          </c:cat>
          <c:val>
            <c:numRef>
              <c:f>'Tabela 2.12'!$I$5:$I$79</c:f>
              <c:numCache>
                <c:formatCode>General</c:formatCode>
                <c:ptCount val="75"/>
                <c:pt idx="0">
                  <c:v>416667</c:v>
                </c:pt>
                <c:pt idx="1">
                  <c:v>461117</c:v>
                </c:pt>
                <c:pt idx="2">
                  <c:v>510310</c:v>
                </c:pt>
                <c:pt idx="3">
                  <c:v>564751</c:v>
                </c:pt>
                <c:pt idx="4">
                  <c:v>625000</c:v>
                </c:pt>
                <c:pt idx="5">
                  <c:v>712765</c:v>
                </c:pt>
                <c:pt idx="6">
                  <c:v>812853</c:v>
                </c:pt>
                <c:pt idx="7">
                  <c:v>926997</c:v>
                </c:pt>
                <c:pt idx="8">
                  <c:v>1057169</c:v>
                </c:pt>
                <c:pt idx="9">
                  <c:v>1205620</c:v>
                </c:pt>
                <c:pt idx="10">
                  <c:v>1374917</c:v>
                </c:pt>
                <c:pt idx="11">
                  <c:v>1389720</c:v>
                </c:pt>
                <c:pt idx="12">
                  <c:v>1404683</c:v>
                </c:pt>
                <c:pt idx="13">
                  <c:v>1419808</c:v>
                </c:pt>
                <c:pt idx="14">
                  <c:v>1435095</c:v>
                </c:pt>
                <c:pt idx="15">
                  <c:v>1438353</c:v>
                </c:pt>
                <c:pt idx="16">
                  <c:v>1441619</c:v>
                </c:pt>
                <c:pt idx="17">
                  <c:v>1444892</c:v>
                </c:pt>
                <c:pt idx="18">
                  <c:v>1448173</c:v>
                </c:pt>
                <c:pt idx="19">
                  <c:v>1451461</c:v>
                </c:pt>
                <c:pt idx="20">
                  <c:v>1451460</c:v>
                </c:pt>
                <c:pt idx="21">
                  <c:v>1451460</c:v>
                </c:pt>
                <c:pt idx="22">
                  <c:v>1502021</c:v>
                </c:pt>
                <c:pt idx="23">
                  <c:v>1505044</c:v>
                </c:pt>
                <c:pt idx="24">
                  <c:v>1532175</c:v>
                </c:pt>
                <c:pt idx="25">
                  <c:v>1573804</c:v>
                </c:pt>
                <c:pt idx="26">
                  <c:v>1648450</c:v>
                </c:pt>
                <c:pt idx="27">
                  <c:v>1737894</c:v>
                </c:pt>
                <c:pt idx="28">
                  <c:v>1725740</c:v>
                </c:pt>
                <c:pt idx="29">
                  <c:v>1708419</c:v>
                </c:pt>
                <c:pt idx="30">
                  <c:v>1780856</c:v>
                </c:pt>
                <c:pt idx="31">
                  <c:v>1832359</c:v>
                </c:pt>
                <c:pt idx="32">
                  <c:v>1883724</c:v>
                </c:pt>
                <c:pt idx="33">
                  <c:v>1956917</c:v>
                </c:pt>
                <c:pt idx="34">
                  <c:v>2021343</c:v>
                </c:pt>
                <c:pt idx="35">
                  <c:v>2099643</c:v>
                </c:pt>
                <c:pt idx="36">
                  <c:v>2253181</c:v>
                </c:pt>
                <c:pt idx="37">
                  <c:v>2381604</c:v>
                </c:pt>
                <c:pt idx="38">
                  <c:v>2482584</c:v>
                </c:pt>
                <c:pt idx="39">
                  <c:v>2587846</c:v>
                </c:pt>
                <c:pt idx="40">
                  <c:v>2697571</c:v>
                </c:pt>
                <c:pt idx="41">
                  <c:v>2811948</c:v>
                </c:pt>
                <c:pt idx="42">
                  <c:v>2978400</c:v>
                </c:pt>
                <c:pt idx="43">
                  <c:v>2846311</c:v>
                </c:pt>
                <c:pt idx="44">
                  <c:v>2899094</c:v>
                </c:pt>
                <c:pt idx="45">
                  <c:v>2788991</c:v>
                </c:pt>
                <c:pt idx="46">
                  <c:v>2800623</c:v>
                </c:pt>
                <c:pt idx="47">
                  <c:v>2760207</c:v>
                </c:pt>
                <c:pt idx="48">
                  <c:v>2696769</c:v>
                </c:pt>
                <c:pt idx="49">
                  <c:v>2593653</c:v>
                </c:pt>
                <c:pt idx="50">
                  <c:v>2532471</c:v>
                </c:pt>
                <c:pt idx="51">
                  <c:v>2576417</c:v>
                </c:pt>
                <c:pt idx="52">
                  <c:v>2588323</c:v>
                </c:pt>
                <c:pt idx="53">
                  <c:v>2039674</c:v>
                </c:pt>
                <c:pt idx="54">
                  <c:v>2078287</c:v>
                </c:pt>
                <c:pt idx="55">
                  <c:v>2099096</c:v>
                </c:pt>
                <c:pt idx="56">
                  <c:v>2078538</c:v>
                </c:pt>
                <c:pt idx="57">
                  <c:v>2105352</c:v>
                </c:pt>
                <c:pt idx="58">
                  <c:v>2147326</c:v>
                </c:pt>
                <c:pt idx="59">
                  <c:v>2241348</c:v>
                </c:pt>
                <c:pt idx="60">
                  <c:v>2313278</c:v>
                </c:pt>
                <c:pt idx="61">
                  <c:v>2376340</c:v>
                </c:pt>
                <c:pt idx="62">
                  <c:v>2451900</c:v>
                </c:pt>
                <c:pt idx="63">
                  <c:v>2431049</c:v>
                </c:pt>
                <c:pt idx="64">
                  <c:v>2410375</c:v>
                </c:pt>
                <c:pt idx="65">
                  <c:v>2389876</c:v>
                </c:pt>
                <c:pt idx="66">
                  <c:v>2369552</c:v>
                </c:pt>
                <c:pt idx="67">
                  <c:v>2349401</c:v>
                </c:pt>
                <c:pt idx="68">
                  <c:v>2329422</c:v>
                </c:pt>
                <c:pt idx="69">
                  <c:v>2309612</c:v>
                </c:pt>
                <c:pt idx="70">
                  <c:v>2289970</c:v>
                </c:pt>
                <c:pt idx="71">
                  <c:v>2270496</c:v>
                </c:pt>
                <c:pt idx="72">
                  <c:v>2251187</c:v>
                </c:pt>
                <c:pt idx="73">
                  <c:v>2232043</c:v>
                </c:pt>
                <c:pt idx="74">
                  <c:v>2213061</c:v>
                </c:pt>
              </c:numCache>
            </c:numRef>
          </c:val>
          <c:smooth val="0"/>
          <c:extLst>
            <c:ext xmlns:c16="http://schemas.microsoft.com/office/drawing/2014/chart" uri="{C3380CC4-5D6E-409C-BE32-E72D297353CC}">
              <c16:uniqueId val="{00000004-BD5E-44C7-9EEF-B0C1BF8113FB}"/>
            </c:ext>
          </c:extLst>
        </c:ser>
        <c:dLbls>
          <c:showLegendKey val="0"/>
          <c:showVal val="0"/>
          <c:showCatName val="0"/>
          <c:showSerName val="0"/>
          <c:showPercent val="0"/>
          <c:showBubbleSize val="0"/>
        </c:dLbls>
        <c:smooth val="0"/>
        <c:axId val="325131248"/>
        <c:axId val="325127920"/>
      </c:lineChart>
      <c:catAx>
        <c:axId val="325131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325127920"/>
        <c:crosses val="autoZero"/>
        <c:auto val="1"/>
        <c:lblAlgn val="ctr"/>
        <c:lblOffset val="100"/>
        <c:noMultiLvlLbl val="0"/>
      </c:catAx>
      <c:valAx>
        <c:axId val="325127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325131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Consumo Mundial</c:v>
          </c:tx>
          <c:spPr>
            <a:ln w="22225" cap="rnd">
              <a:solidFill>
                <a:schemeClr val="accent2"/>
              </a:solidFill>
              <a:round/>
            </a:ln>
            <a:effectLst/>
          </c:spPr>
          <c:marker>
            <c:symbol val="diamond"/>
            <c:size val="6"/>
            <c:spPr>
              <a:solidFill>
                <a:schemeClr val="accent2"/>
              </a:solidFill>
              <a:ln w="9525">
                <a:solidFill>
                  <a:schemeClr val="accent2"/>
                </a:solidFill>
                <a:round/>
              </a:ln>
              <a:effectLst/>
            </c:spPr>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Plan1!$C$5:$C$47</c:f>
              <c:numCache>
                <c:formatCode>General</c:formatCode>
                <c:ptCount val="43"/>
                <c:pt idx="0">
                  <c:v>10.45</c:v>
                </c:pt>
                <c:pt idx="1">
                  <c:v>9.8000000000000007</c:v>
                </c:pt>
                <c:pt idx="2">
                  <c:v>10.8</c:v>
                </c:pt>
                <c:pt idx="3">
                  <c:v>10.95</c:v>
                </c:pt>
                <c:pt idx="4">
                  <c:v>10.57</c:v>
                </c:pt>
                <c:pt idx="5">
                  <c:v>11.21</c:v>
                </c:pt>
                <c:pt idx="6">
                  <c:v>11.14</c:v>
                </c:pt>
                <c:pt idx="7">
                  <c:v>12.24</c:v>
                </c:pt>
                <c:pt idx="8">
                  <c:v>14.57</c:v>
                </c:pt>
                <c:pt idx="9">
                  <c:v>13.48</c:v>
                </c:pt>
                <c:pt idx="10">
                  <c:v>14.97</c:v>
                </c:pt>
                <c:pt idx="11">
                  <c:v>14.33</c:v>
                </c:pt>
                <c:pt idx="12">
                  <c:v>15.52</c:v>
                </c:pt>
                <c:pt idx="13">
                  <c:v>15.97</c:v>
                </c:pt>
                <c:pt idx="14">
                  <c:v>16.13</c:v>
                </c:pt>
                <c:pt idx="15">
                  <c:v>16.16</c:v>
                </c:pt>
                <c:pt idx="16">
                  <c:v>16.739999999999991</c:v>
                </c:pt>
                <c:pt idx="17">
                  <c:v>17.54</c:v>
                </c:pt>
                <c:pt idx="18">
                  <c:v>18.079999999999991</c:v>
                </c:pt>
                <c:pt idx="19">
                  <c:v>19.309999999999999</c:v>
                </c:pt>
                <c:pt idx="20">
                  <c:v>18.989999999999981</c:v>
                </c:pt>
                <c:pt idx="21">
                  <c:v>18.12</c:v>
                </c:pt>
                <c:pt idx="22">
                  <c:v>18.350000000000001</c:v>
                </c:pt>
                <c:pt idx="23">
                  <c:v>17.86</c:v>
                </c:pt>
                <c:pt idx="24">
                  <c:v>19.32</c:v>
                </c:pt>
                <c:pt idx="25">
                  <c:v>22.21</c:v>
                </c:pt>
                <c:pt idx="26">
                  <c:v>20.69</c:v>
                </c:pt>
                <c:pt idx="27">
                  <c:v>15.09</c:v>
                </c:pt>
                <c:pt idx="28">
                  <c:v>14.86</c:v>
                </c:pt>
                <c:pt idx="29">
                  <c:v>15.89</c:v>
                </c:pt>
                <c:pt idx="30">
                  <c:v>18.54</c:v>
                </c:pt>
                <c:pt idx="31">
                  <c:v>18.47</c:v>
                </c:pt>
                <c:pt idx="32">
                  <c:v>19.78</c:v>
                </c:pt>
                <c:pt idx="33">
                  <c:v>19.09</c:v>
                </c:pt>
                <c:pt idx="34">
                  <c:v>22.04</c:v>
                </c:pt>
                <c:pt idx="35">
                  <c:v>20.51</c:v>
                </c:pt>
                <c:pt idx="36">
                  <c:v>21.7</c:v>
                </c:pt>
                <c:pt idx="37">
                  <c:v>21.3</c:v>
                </c:pt>
                <c:pt idx="38">
                  <c:v>23.54</c:v>
                </c:pt>
                <c:pt idx="39">
                  <c:v>22.23</c:v>
                </c:pt>
                <c:pt idx="40">
                  <c:v>23.55</c:v>
                </c:pt>
                <c:pt idx="41">
                  <c:v>25.15</c:v>
                </c:pt>
                <c:pt idx="42">
                  <c:v>23.73</c:v>
                </c:pt>
              </c:numCache>
            </c:numRef>
          </c:val>
          <c:smooth val="0"/>
          <c:extLst>
            <c:ext xmlns:c16="http://schemas.microsoft.com/office/drawing/2014/chart" uri="{C3380CC4-5D6E-409C-BE32-E72D297353CC}">
              <c16:uniqueId val="{00000000-1159-4B38-A861-63E413C6923D}"/>
            </c:ext>
          </c:extLst>
        </c:ser>
        <c:ser>
          <c:idx val="2"/>
          <c:order val="1"/>
          <c:tx>
            <c:v>Produção Mundial</c:v>
          </c:tx>
          <c:spPr>
            <a:ln w="22225" cap="rnd">
              <a:solidFill>
                <a:schemeClr val="accent6"/>
              </a:solidFill>
              <a:round/>
            </a:ln>
            <a:effectLst/>
          </c:spPr>
          <c:marker>
            <c:symbol val="triangle"/>
            <c:size val="6"/>
            <c:spPr>
              <a:solidFill>
                <a:schemeClr val="accent6"/>
              </a:solidFill>
              <a:ln w="9525">
                <a:solidFill>
                  <a:schemeClr val="accent6"/>
                </a:solidFill>
                <a:round/>
              </a:ln>
              <a:effectLst/>
            </c:spPr>
          </c:marker>
          <c:cat>
            <c:numRef>
              <c:f>Plan1!$A$5:$A$47</c:f>
              <c:numCache>
                <c:formatCode>General</c:formatCode>
                <c:ptCount val="43"/>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numCache>
            </c:numRef>
          </c:cat>
          <c:val>
            <c:numRef>
              <c:f>Plan1!$D$5:$D$47</c:f>
              <c:numCache>
                <c:formatCode>General</c:formatCode>
                <c:ptCount val="43"/>
                <c:pt idx="0">
                  <c:v>7.55</c:v>
                </c:pt>
                <c:pt idx="1">
                  <c:v>9.0300000000000011</c:v>
                </c:pt>
                <c:pt idx="2">
                  <c:v>11.73</c:v>
                </c:pt>
                <c:pt idx="3">
                  <c:v>11.02</c:v>
                </c:pt>
                <c:pt idx="4">
                  <c:v>8.74</c:v>
                </c:pt>
                <c:pt idx="5">
                  <c:v>11.22</c:v>
                </c:pt>
                <c:pt idx="6">
                  <c:v>10.130000000000001</c:v>
                </c:pt>
                <c:pt idx="7">
                  <c:v>13.47</c:v>
                </c:pt>
                <c:pt idx="8">
                  <c:v>15.37</c:v>
                </c:pt>
                <c:pt idx="9">
                  <c:v>13.11</c:v>
                </c:pt>
                <c:pt idx="10">
                  <c:v>13.94</c:v>
                </c:pt>
                <c:pt idx="11">
                  <c:v>18.14</c:v>
                </c:pt>
                <c:pt idx="12">
                  <c:v>19.27</c:v>
                </c:pt>
                <c:pt idx="13">
                  <c:v>18.47</c:v>
                </c:pt>
                <c:pt idx="14">
                  <c:v>16.66</c:v>
                </c:pt>
                <c:pt idx="15">
                  <c:v>15.61</c:v>
                </c:pt>
                <c:pt idx="16">
                  <c:v>16.02</c:v>
                </c:pt>
                <c:pt idx="17">
                  <c:v>25.2</c:v>
                </c:pt>
                <c:pt idx="18">
                  <c:v>15.63</c:v>
                </c:pt>
                <c:pt idx="19">
                  <c:v>18.78</c:v>
                </c:pt>
                <c:pt idx="20">
                  <c:v>20.2</c:v>
                </c:pt>
                <c:pt idx="21">
                  <c:v>16.21</c:v>
                </c:pt>
                <c:pt idx="22">
                  <c:v>19</c:v>
                </c:pt>
                <c:pt idx="23">
                  <c:v>18.59</c:v>
                </c:pt>
                <c:pt idx="24">
                  <c:v>18.72</c:v>
                </c:pt>
                <c:pt idx="25">
                  <c:v>20.47</c:v>
                </c:pt>
                <c:pt idx="26">
                  <c:v>21.57</c:v>
                </c:pt>
                <c:pt idx="27">
                  <c:v>19.190000000000001</c:v>
                </c:pt>
                <c:pt idx="28">
                  <c:v>21.13</c:v>
                </c:pt>
                <c:pt idx="29">
                  <c:v>18.100000000000001</c:v>
                </c:pt>
                <c:pt idx="30">
                  <c:v>15.77</c:v>
                </c:pt>
                <c:pt idx="31">
                  <c:v>23.94</c:v>
                </c:pt>
                <c:pt idx="32">
                  <c:v>21.93</c:v>
                </c:pt>
                <c:pt idx="33">
                  <c:v>20.100000000000001</c:v>
                </c:pt>
                <c:pt idx="34">
                  <c:v>25.66</c:v>
                </c:pt>
                <c:pt idx="35">
                  <c:v>24.82</c:v>
                </c:pt>
                <c:pt idx="36">
                  <c:v>27.05</c:v>
                </c:pt>
                <c:pt idx="37">
                  <c:v>26.94</c:v>
                </c:pt>
                <c:pt idx="38">
                  <c:v>39.51</c:v>
                </c:pt>
                <c:pt idx="39">
                  <c:v>26.62</c:v>
                </c:pt>
                <c:pt idx="40">
                  <c:v>41.41</c:v>
                </c:pt>
                <c:pt idx="41">
                  <c:v>30.85</c:v>
                </c:pt>
                <c:pt idx="42">
                  <c:v>42.98</c:v>
                </c:pt>
              </c:numCache>
            </c:numRef>
          </c:val>
          <c:smooth val="0"/>
          <c:extLst>
            <c:ext xmlns:c16="http://schemas.microsoft.com/office/drawing/2014/chart" uri="{C3380CC4-5D6E-409C-BE32-E72D297353CC}">
              <c16:uniqueId val="{00000001-1159-4B38-A861-63E413C6923D}"/>
            </c:ext>
          </c:extLst>
        </c:ser>
        <c:dLbls>
          <c:showLegendKey val="0"/>
          <c:showVal val="0"/>
          <c:showCatName val="0"/>
          <c:showSerName val="0"/>
          <c:showPercent val="0"/>
          <c:showBubbleSize val="0"/>
        </c:dLbls>
        <c:marker val="1"/>
        <c:smooth val="0"/>
        <c:axId val="-2032379784"/>
        <c:axId val="-2038131016"/>
      </c:lineChart>
      <c:catAx>
        <c:axId val="-20323797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pt-BR"/>
          </a:p>
        </c:txPr>
        <c:crossAx val="-2038131016"/>
        <c:crosses val="autoZero"/>
        <c:auto val="1"/>
        <c:lblAlgn val="ctr"/>
        <c:lblOffset val="100"/>
        <c:noMultiLvlLbl val="0"/>
      </c:catAx>
      <c:valAx>
        <c:axId val="-2038131016"/>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pt-BR"/>
                  <a:t>Em milhões de sacas de 60 kg</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0323797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Plan1!$L$3</c:f>
              <c:strCache>
                <c:ptCount val="1"/>
                <c:pt idx="0">
                  <c:v>Preço médio de importação nos Estados Unidos (cents/lb)</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Plan1!$A$49:$A$69</c:f>
              <c:numCache>
                <c:formatCode>General</c:formatCode>
                <c:ptCount val="21"/>
                <c:pt idx="0">
                  <c:v>1920</c:v>
                </c:pt>
                <c:pt idx="1">
                  <c:v>1921</c:v>
                </c:pt>
                <c:pt idx="2">
                  <c:v>1922</c:v>
                </c:pt>
                <c:pt idx="3">
                  <c:v>1923</c:v>
                </c:pt>
                <c:pt idx="4">
                  <c:v>1924</c:v>
                </c:pt>
                <c:pt idx="5">
                  <c:v>1925</c:v>
                </c:pt>
                <c:pt idx="6">
                  <c:v>1926</c:v>
                </c:pt>
                <c:pt idx="7">
                  <c:v>1927</c:v>
                </c:pt>
                <c:pt idx="8">
                  <c:v>1928</c:v>
                </c:pt>
                <c:pt idx="9">
                  <c:v>1929</c:v>
                </c:pt>
                <c:pt idx="10">
                  <c:v>1930</c:v>
                </c:pt>
                <c:pt idx="11">
                  <c:v>1931</c:v>
                </c:pt>
                <c:pt idx="12">
                  <c:v>1932</c:v>
                </c:pt>
                <c:pt idx="13">
                  <c:v>1933</c:v>
                </c:pt>
                <c:pt idx="14">
                  <c:v>1934</c:v>
                </c:pt>
                <c:pt idx="15">
                  <c:v>1935</c:v>
                </c:pt>
                <c:pt idx="16">
                  <c:v>1936</c:v>
                </c:pt>
                <c:pt idx="17">
                  <c:v>1937</c:v>
                </c:pt>
                <c:pt idx="18">
                  <c:v>1938</c:v>
                </c:pt>
                <c:pt idx="19">
                  <c:v>1939</c:v>
                </c:pt>
                <c:pt idx="20">
                  <c:v>1940</c:v>
                </c:pt>
              </c:numCache>
            </c:numRef>
          </c:cat>
          <c:val>
            <c:numRef>
              <c:f>Plan1!$L$49:$L$69</c:f>
              <c:numCache>
                <c:formatCode>General</c:formatCode>
                <c:ptCount val="21"/>
                <c:pt idx="0">
                  <c:v>19.5</c:v>
                </c:pt>
                <c:pt idx="1">
                  <c:v>10.7</c:v>
                </c:pt>
                <c:pt idx="2">
                  <c:v>12.9</c:v>
                </c:pt>
                <c:pt idx="3">
                  <c:v>13.5</c:v>
                </c:pt>
                <c:pt idx="4">
                  <c:v>17.5</c:v>
                </c:pt>
                <c:pt idx="5">
                  <c:v>22.3</c:v>
                </c:pt>
                <c:pt idx="6">
                  <c:v>21.6</c:v>
                </c:pt>
                <c:pt idx="7">
                  <c:v>18.5</c:v>
                </c:pt>
                <c:pt idx="8">
                  <c:v>21.3</c:v>
                </c:pt>
                <c:pt idx="9">
                  <c:v>20.399999999999999</c:v>
                </c:pt>
                <c:pt idx="10">
                  <c:v>13.1</c:v>
                </c:pt>
                <c:pt idx="11">
                  <c:v>10.1</c:v>
                </c:pt>
                <c:pt idx="12">
                  <c:v>9.1</c:v>
                </c:pt>
                <c:pt idx="13">
                  <c:v>7.9</c:v>
                </c:pt>
                <c:pt idx="14">
                  <c:v>8.8000000000000007</c:v>
                </c:pt>
                <c:pt idx="15">
                  <c:v>7.6</c:v>
                </c:pt>
                <c:pt idx="16">
                  <c:v>7.7</c:v>
                </c:pt>
                <c:pt idx="17">
                  <c:v>8.9</c:v>
                </c:pt>
                <c:pt idx="18">
                  <c:v>6.9</c:v>
                </c:pt>
                <c:pt idx="19">
                  <c:v>6.9</c:v>
                </c:pt>
                <c:pt idx="20">
                  <c:v>6.2</c:v>
                </c:pt>
              </c:numCache>
            </c:numRef>
          </c:val>
          <c:smooth val="0"/>
          <c:extLst>
            <c:ext xmlns:c16="http://schemas.microsoft.com/office/drawing/2014/chart" uri="{C3380CC4-5D6E-409C-BE32-E72D297353CC}">
              <c16:uniqueId val="{00000000-B2EA-4682-9660-BAA8FA52A2D8}"/>
            </c:ext>
          </c:extLst>
        </c:ser>
        <c:dLbls>
          <c:showLegendKey val="0"/>
          <c:showVal val="0"/>
          <c:showCatName val="0"/>
          <c:showSerName val="0"/>
          <c:showPercent val="0"/>
          <c:showBubbleSize val="0"/>
        </c:dLbls>
        <c:marker val="1"/>
        <c:smooth val="0"/>
        <c:axId val="35920384"/>
        <c:axId val="36970496"/>
      </c:lineChart>
      <c:catAx>
        <c:axId val="359203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mn-lt"/>
                <a:ea typeface="+mn-ea"/>
                <a:cs typeface="+mn-cs"/>
              </a:defRPr>
            </a:pPr>
            <a:endParaRPr lang="pt-BR"/>
          </a:p>
        </c:txPr>
        <c:crossAx val="36970496"/>
        <c:crosses val="autoZero"/>
        <c:auto val="1"/>
        <c:lblAlgn val="ctr"/>
        <c:lblOffset val="100"/>
        <c:noMultiLvlLbl val="0"/>
      </c:catAx>
      <c:valAx>
        <c:axId val="36970496"/>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359203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1"/>
          <c:tx>
            <c:strRef>
              <c:f>Plan1!$P$52</c:f>
              <c:strCache>
                <c:ptCount val="1"/>
                <c:pt idx="0">
                  <c:v>Produção nacional</c:v>
                </c:pt>
              </c:strCache>
            </c:strRef>
          </c:tx>
          <c:spPr>
            <a:solidFill>
              <a:schemeClr val="accent4">
                <a:lumMod val="60000"/>
                <a:lumOff val="40000"/>
              </a:schemeClr>
            </a:solidFill>
          </c:spPr>
          <c:invertIfNegative val="0"/>
          <c:cat>
            <c:numRef>
              <c:f>Plan1!$N$53:$N$66</c:f>
              <c:numCache>
                <c:formatCode>General</c:formatCode>
                <c:ptCount val="14"/>
                <c:pt idx="0">
                  <c:v>1931</c:v>
                </c:pt>
                <c:pt idx="1">
                  <c:v>1932</c:v>
                </c:pt>
                <c:pt idx="2">
                  <c:v>1933</c:v>
                </c:pt>
                <c:pt idx="3">
                  <c:v>1934</c:v>
                </c:pt>
                <c:pt idx="4">
                  <c:v>1935</c:v>
                </c:pt>
                <c:pt idx="5">
                  <c:v>1936</c:v>
                </c:pt>
                <c:pt idx="6">
                  <c:v>1937</c:v>
                </c:pt>
                <c:pt idx="7">
                  <c:v>1938</c:v>
                </c:pt>
                <c:pt idx="8">
                  <c:v>1939</c:v>
                </c:pt>
                <c:pt idx="9">
                  <c:v>1940</c:v>
                </c:pt>
                <c:pt idx="10">
                  <c:v>1941</c:v>
                </c:pt>
                <c:pt idx="11">
                  <c:v>1942</c:v>
                </c:pt>
                <c:pt idx="12">
                  <c:v>1943</c:v>
                </c:pt>
                <c:pt idx="13">
                  <c:v>1944</c:v>
                </c:pt>
              </c:numCache>
            </c:numRef>
          </c:cat>
          <c:val>
            <c:numRef>
              <c:f>Plan1!$P$53:$P$66</c:f>
              <c:numCache>
                <c:formatCode>General</c:formatCode>
                <c:ptCount val="14"/>
                <c:pt idx="0">
                  <c:v>1301670</c:v>
                </c:pt>
                <c:pt idx="1">
                  <c:v>1535745</c:v>
                </c:pt>
                <c:pt idx="2">
                  <c:v>1776600</c:v>
                </c:pt>
                <c:pt idx="3">
                  <c:v>1652538</c:v>
                </c:pt>
                <c:pt idx="4">
                  <c:v>1135872</c:v>
                </c:pt>
                <c:pt idx="5">
                  <c:v>1577046</c:v>
                </c:pt>
                <c:pt idx="6">
                  <c:v>1460959</c:v>
                </c:pt>
                <c:pt idx="7">
                  <c:v>1404143</c:v>
                </c:pt>
                <c:pt idx="8">
                  <c:v>1157031</c:v>
                </c:pt>
                <c:pt idx="9">
                  <c:v>1002062</c:v>
                </c:pt>
                <c:pt idx="10">
                  <c:v>961552</c:v>
                </c:pt>
                <c:pt idx="11">
                  <c:v>829879</c:v>
                </c:pt>
                <c:pt idx="12">
                  <c:v>921934</c:v>
                </c:pt>
                <c:pt idx="13">
                  <c:v>686686</c:v>
                </c:pt>
              </c:numCache>
            </c:numRef>
          </c:val>
          <c:extLst>
            <c:ext xmlns:c16="http://schemas.microsoft.com/office/drawing/2014/chart" uri="{C3380CC4-5D6E-409C-BE32-E72D297353CC}">
              <c16:uniqueId val="{00000000-4D5A-43F1-98AC-D3D6CD46A003}"/>
            </c:ext>
          </c:extLst>
        </c:ser>
        <c:dLbls>
          <c:showLegendKey val="0"/>
          <c:showVal val="0"/>
          <c:showCatName val="0"/>
          <c:showSerName val="0"/>
          <c:showPercent val="0"/>
          <c:showBubbleSize val="0"/>
        </c:dLbls>
        <c:gapWidth val="150"/>
        <c:axId val="43934208"/>
        <c:axId val="176503552"/>
      </c:barChart>
      <c:lineChart>
        <c:grouping val="standard"/>
        <c:varyColors val="0"/>
        <c:ser>
          <c:idx val="0"/>
          <c:order val="0"/>
          <c:tx>
            <c:strRef>
              <c:f>Plan1!$O$52</c:f>
              <c:strCache>
                <c:ptCount val="1"/>
                <c:pt idx="0">
                  <c:v>Destruição</c:v>
                </c:pt>
              </c:strCache>
            </c:strRef>
          </c:tx>
          <c:spPr>
            <a:ln w="44450">
              <a:solidFill>
                <a:schemeClr val="accent2"/>
              </a:solidFill>
            </a:ln>
          </c:spPr>
          <c:marker>
            <c:spPr>
              <a:solidFill>
                <a:schemeClr val="accent2"/>
              </a:solidFill>
              <a:ln>
                <a:solidFill>
                  <a:schemeClr val="accent2"/>
                </a:solidFill>
              </a:ln>
            </c:spPr>
          </c:marker>
          <c:cat>
            <c:numRef>
              <c:f>Plan1!$N$53:$N$66</c:f>
              <c:numCache>
                <c:formatCode>General</c:formatCode>
                <c:ptCount val="14"/>
                <c:pt idx="0">
                  <c:v>1931</c:v>
                </c:pt>
                <c:pt idx="1">
                  <c:v>1932</c:v>
                </c:pt>
                <c:pt idx="2">
                  <c:v>1933</c:v>
                </c:pt>
                <c:pt idx="3">
                  <c:v>1934</c:v>
                </c:pt>
                <c:pt idx="4">
                  <c:v>1935</c:v>
                </c:pt>
                <c:pt idx="5">
                  <c:v>1936</c:v>
                </c:pt>
                <c:pt idx="6">
                  <c:v>1937</c:v>
                </c:pt>
                <c:pt idx="7">
                  <c:v>1938</c:v>
                </c:pt>
                <c:pt idx="8">
                  <c:v>1939</c:v>
                </c:pt>
                <c:pt idx="9">
                  <c:v>1940</c:v>
                </c:pt>
                <c:pt idx="10">
                  <c:v>1941</c:v>
                </c:pt>
                <c:pt idx="11">
                  <c:v>1942</c:v>
                </c:pt>
                <c:pt idx="12">
                  <c:v>1943</c:v>
                </c:pt>
                <c:pt idx="13">
                  <c:v>1944</c:v>
                </c:pt>
              </c:numCache>
            </c:numRef>
          </c:cat>
          <c:val>
            <c:numRef>
              <c:f>Plan1!$O$53:$O$66</c:f>
              <c:numCache>
                <c:formatCode>General</c:formatCode>
                <c:ptCount val="14"/>
                <c:pt idx="0">
                  <c:v>169547</c:v>
                </c:pt>
                <c:pt idx="1">
                  <c:v>559778</c:v>
                </c:pt>
                <c:pt idx="2">
                  <c:v>821221</c:v>
                </c:pt>
                <c:pt idx="3">
                  <c:v>495947</c:v>
                </c:pt>
                <c:pt idx="4">
                  <c:v>101587</c:v>
                </c:pt>
                <c:pt idx="5">
                  <c:v>223869</c:v>
                </c:pt>
                <c:pt idx="6">
                  <c:v>1031786</c:v>
                </c:pt>
                <c:pt idx="7">
                  <c:v>480240</c:v>
                </c:pt>
                <c:pt idx="8">
                  <c:v>211192</c:v>
                </c:pt>
                <c:pt idx="9">
                  <c:v>168964</c:v>
                </c:pt>
                <c:pt idx="10">
                  <c:v>205370</c:v>
                </c:pt>
                <c:pt idx="11">
                  <c:v>138768</c:v>
                </c:pt>
                <c:pt idx="12">
                  <c:v>76459</c:v>
                </c:pt>
                <c:pt idx="13">
                  <c:v>8127</c:v>
                </c:pt>
              </c:numCache>
            </c:numRef>
          </c:val>
          <c:smooth val="0"/>
          <c:extLst>
            <c:ext xmlns:c16="http://schemas.microsoft.com/office/drawing/2014/chart" uri="{C3380CC4-5D6E-409C-BE32-E72D297353CC}">
              <c16:uniqueId val="{00000001-4D5A-43F1-98AC-D3D6CD46A003}"/>
            </c:ext>
          </c:extLst>
        </c:ser>
        <c:dLbls>
          <c:showLegendKey val="0"/>
          <c:showVal val="0"/>
          <c:showCatName val="0"/>
          <c:showSerName val="0"/>
          <c:showPercent val="0"/>
          <c:showBubbleSize val="0"/>
        </c:dLbls>
        <c:marker val="1"/>
        <c:smooth val="0"/>
        <c:axId val="43934208"/>
        <c:axId val="176503552"/>
      </c:lineChart>
      <c:catAx>
        <c:axId val="43934208"/>
        <c:scaling>
          <c:orientation val="minMax"/>
        </c:scaling>
        <c:delete val="0"/>
        <c:axPos val="b"/>
        <c:numFmt formatCode="General" sourceLinked="1"/>
        <c:majorTickMark val="out"/>
        <c:minorTickMark val="none"/>
        <c:tickLblPos val="nextTo"/>
        <c:crossAx val="176503552"/>
        <c:crosses val="autoZero"/>
        <c:auto val="1"/>
        <c:lblAlgn val="ctr"/>
        <c:lblOffset val="100"/>
        <c:noMultiLvlLbl val="0"/>
      </c:catAx>
      <c:valAx>
        <c:axId val="176503552"/>
        <c:scaling>
          <c:orientation val="minMax"/>
        </c:scaling>
        <c:delete val="0"/>
        <c:axPos val="l"/>
        <c:majorGridlines/>
        <c:numFmt formatCode="General" sourceLinked="1"/>
        <c:majorTickMark val="out"/>
        <c:minorTickMark val="none"/>
        <c:tickLblPos val="nextTo"/>
        <c:crossAx val="43934208"/>
        <c:crosses val="autoZero"/>
        <c:crossBetween val="between"/>
      </c:valAx>
    </c:plotArea>
    <c:legend>
      <c:legendPos val="t"/>
      <c:overlay val="0"/>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Séries!$B$1</c:f>
              <c:strCache>
                <c:ptCount val="1"/>
                <c:pt idx="0">
                  <c:v>Taxa de câmbio - R$ / US$ - comercial - venda - média - R$ - Banco Central do Brasil, Boletim, Seção Balanço de Pagamentos (BCB Boletim/BP) - BM_ERV</c:v>
                </c:pt>
              </c:strCache>
            </c:strRef>
          </c:tx>
          <c:cat>
            <c:strRef>
              <c:f>Séries!$A$33:$A$52</c:f>
              <c:strCache>
                <c:ptCount val="20"/>
                <c:pt idx="0">
                  <c:v>1920</c:v>
                </c:pt>
                <c:pt idx="1">
                  <c:v>1921</c:v>
                </c:pt>
                <c:pt idx="2">
                  <c:v>1922</c:v>
                </c:pt>
                <c:pt idx="3">
                  <c:v>1923</c:v>
                </c:pt>
                <c:pt idx="4">
                  <c:v>1924</c:v>
                </c:pt>
                <c:pt idx="5">
                  <c:v>1925</c:v>
                </c:pt>
                <c:pt idx="6">
                  <c:v>1926</c:v>
                </c:pt>
                <c:pt idx="7">
                  <c:v>1927</c:v>
                </c:pt>
                <c:pt idx="8">
                  <c:v>1928</c:v>
                </c:pt>
                <c:pt idx="9">
                  <c:v>1929</c:v>
                </c:pt>
                <c:pt idx="10">
                  <c:v>1930</c:v>
                </c:pt>
                <c:pt idx="11">
                  <c:v>1931</c:v>
                </c:pt>
                <c:pt idx="12">
                  <c:v>1932</c:v>
                </c:pt>
                <c:pt idx="13">
                  <c:v>1933</c:v>
                </c:pt>
                <c:pt idx="14">
                  <c:v>1934</c:v>
                </c:pt>
                <c:pt idx="15">
                  <c:v>1935</c:v>
                </c:pt>
                <c:pt idx="16">
                  <c:v>1936</c:v>
                </c:pt>
                <c:pt idx="17">
                  <c:v>1937</c:v>
                </c:pt>
                <c:pt idx="18">
                  <c:v>1938</c:v>
                </c:pt>
                <c:pt idx="19">
                  <c:v>1939</c:v>
                </c:pt>
              </c:strCache>
            </c:strRef>
          </c:cat>
          <c:val>
            <c:numRef>
              <c:f>Séries!$B$33:$B$52</c:f>
              <c:numCache>
                <c:formatCode>0.0000E+00</c:formatCode>
                <c:ptCount val="20"/>
                <c:pt idx="0">
                  <c:v>1.6363636363636399E-15</c:v>
                </c:pt>
                <c:pt idx="1">
                  <c:v>2.7272727272727301E-15</c:v>
                </c:pt>
                <c:pt idx="2">
                  <c:v>2.7272727272727301E-15</c:v>
                </c:pt>
                <c:pt idx="3">
                  <c:v>3.5272727272727301E-15</c:v>
                </c:pt>
                <c:pt idx="4">
                  <c:v>3.3090909090909101E-15</c:v>
                </c:pt>
                <c:pt idx="5">
                  <c:v>2.9454545454545501E-15</c:v>
                </c:pt>
                <c:pt idx="6">
                  <c:v>2.5090909090909101E-15</c:v>
                </c:pt>
                <c:pt idx="7">
                  <c:v>3.05454545454545E-15</c:v>
                </c:pt>
                <c:pt idx="8">
                  <c:v>3.0909090909090901E-15</c:v>
                </c:pt>
                <c:pt idx="9">
                  <c:v>3.0909090909090901E-15</c:v>
                </c:pt>
                <c:pt idx="10">
                  <c:v>3.3696969696969702E-15</c:v>
                </c:pt>
                <c:pt idx="11">
                  <c:v>5.19696969696969E-15</c:v>
                </c:pt>
                <c:pt idx="12">
                  <c:v>5.1424242424242497E-15</c:v>
                </c:pt>
                <c:pt idx="13">
                  <c:v>4.6212121212121199E-15</c:v>
                </c:pt>
                <c:pt idx="14">
                  <c:v>5.12424242424242E-15</c:v>
                </c:pt>
                <c:pt idx="15">
                  <c:v>6.31515151515151E-15</c:v>
                </c:pt>
                <c:pt idx="16">
                  <c:v>6.2878787878787902E-15</c:v>
                </c:pt>
                <c:pt idx="17">
                  <c:v>5.83939393939394E-15</c:v>
                </c:pt>
                <c:pt idx="18">
                  <c:v>6.4151515151515203E-15</c:v>
                </c:pt>
                <c:pt idx="19">
                  <c:v>6.44848484848485E-15</c:v>
                </c:pt>
              </c:numCache>
            </c:numRef>
          </c:val>
          <c:smooth val="0"/>
          <c:extLst>
            <c:ext xmlns:c16="http://schemas.microsoft.com/office/drawing/2014/chart" uri="{C3380CC4-5D6E-409C-BE32-E72D297353CC}">
              <c16:uniqueId val="{00000000-97EB-4CA2-A196-0EB7276D78AB}"/>
            </c:ext>
          </c:extLst>
        </c:ser>
        <c:dLbls>
          <c:showLegendKey val="0"/>
          <c:showVal val="0"/>
          <c:showCatName val="0"/>
          <c:showSerName val="0"/>
          <c:showPercent val="0"/>
          <c:showBubbleSize val="0"/>
        </c:dLbls>
        <c:marker val="1"/>
        <c:smooth val="0"/>
        <c:axId val="80921088"/>
        <c:axId val="211896576"/>
      </c:lineChart>
      <c:catAx>
        <c:axId val="80921088"/>
        <c:scaling>
          <c:orientation val="minMax"/>
        </c:scaling>
        <c:delete val="0"/>
        <c:axPos val="b"/>
        <c:numFmt formatCode="General" sourceLinked="0"/>
        <c:majorTickMark val="out"/>
        <c:minorTickMark val="none"/>
        <c:tickLblPos val="nextTo"/>
        <c:crossAx val="211896576"/>
        <c:crosses val="autoZero"/>
        <c:auto val="1"/>
        <c:lblAlgn val="ctr"/>
        <c:lblOffset val="100"/>
        <c:noMultiLvlLbl val="0"/>
      </c:catAx>
      <c:valAx>
        <c:axId val="211896576"/>
        <c:scaling>
          <c:orientation val="minMax"/>
        </c:scaling>
        <c:delete val="0"/>
        <c:axPos val="l"/>
        <c:majorGridlines/>
        <c:numFmt formatCode="0.0000E+00" sourceLinked="1"/>
        <c:majorTickMark val="out"/>
        <c:minorTickMark val="none"/>
        <c:tickLblPos val="nextTo"/>
        <c:crossAx val="80921088"/>
        <c:crosses val="autoZero"/>
        <c:crossBetween val="between"/>
      </c:valAx>
    </c:plotArea>
    <c:legend>
      <c:legendPos val="b"/>
      <c:overlay val="0"/>
    </c:legend>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60447584676977E-2"/>
          <c:y val="9.8266375430371644E-2"/>
          <c:w val="0.86698352960782132"/>
          <c:h val="0.83591665710655183"/>
        </c:manualLayout>
      </c:layout>
      <c:barChart>
        <c:barDir val="col"/>
        <c:grouping val="clustered"/>
        <c:varyColors val="0"/>
        <c:ser>
          <c:idx val="0"/>
          <c:order val="0"/>
          <c:tx>
            <c:strRef>
              <c:f>Plan1!$B$1</c:f>
              <c:strCache>
                <c:ptCount val="1"/>
                <c:pt idx="0">
                  <c:v>Saldo/Déficit da execução orçamentária do governo federal</c:v>
                </c:pt>
              </c:strCache>
            </c:strRef>
          </c:tx>
          <c:spPr>
            <a:solidFill>
              <a:schemeClr val="accent3"/>
            </a:solidFill>
          </c:spPr>
          <c:invertIfNegative val="0"/>
          <c:cat>
            <c:numRef>
              <c:f>Plan1!$A$2:$A$11</c:f>
              <c:numCache>
                <c:formatCode>General</c:formatCode>
                <c:ptCount val="10"/>
                <c:pt idx="0">
                  <c:v>1930</c:v>
                </c:pt>
                <c:pt idx="1">
                  <c:v>1931</c:v>
                </c:pt>
                <c:pt idx="2">
                  <c:v>1932</c:v>
                </c:pt>
                <c:pt idx="3">
                  <c:v>1933</c:v>
                </c:pt>
                <c:pt idx="4">
                  <c:v>1934</c:v>
                </c:pt>
                <c:pt idx="5">
                  <c:v>1935</c:v>
                </c:pt>
                <c:pt idx="6">
                  <c:v>1936</c:v>
                </c:pt>
                <c:pt idx="7">
                  <c:v>1937</c:v>
                </c:pt>
                <c:pt idx="8">
                  <c:v>1938</c:v>
                </c:pt>
                <c:pt idx="9">
                  <c:v>1939</c:v>
                </c:pt>
              </c:numCache>
            </c:numRef>
          </c:cat>
          <c:val>
            <c:numRef>
              <c:f>Plan1!$B$2:$B$11</c:f>
              <c:numCache>
                <c:formatCode>General</c:formatCode>
                <c:ptCount val="10"/>
                <c:pt idx="0">
                  <c:v>-836</c:v>
                </c:pt>
                <c:pt idx="1">
                  <c:v>-294</c:v>
                </c:pt>
                <c:pt idx="2">
                  <c:v>-1164</c:v>
                </c:pt>
                <c:pt idx="3">
                  <c:v>-296</c:v>
                </c:pt>
                <c:pt idx="4">
                  <c:v>-532</c:v>
                </c:pt>
                <c:pt idx="5">
                  <c:v>-149</c:v>
                </c:pt>
                <c:pt idx="6">
                  <c:v>-99</c:v>
                </c:pt>
                <c:pt idx="7">
                  <c:v>-681</c:v>
                </c:pt>
                <c:pt idx="8">
                  <c:v>-855</c:v>
                </c:pt>
                <c:pt idx="9">
                  <c:v>-553</c:v>
                </c:pt>
              </c:numCache>
            </c:numRef>
          </c:val>
          <c:extLst>
            <c:ext xmlns:c16="http://schemas.microsoft.com/office/drawing/2014/chart" uri="{C3380CC4-5D6E-409C-BE32-E72D297353CC}">
              <c16:uniqueId val="{00000000-E54F-4F16-836A-CA1FA0328F7F}"/>
            </c:ext>
          </c:extLst>
        </c:ser>
        <c:dLbls>
          <c:showLegendKey val="0"/>
          <c:showVal val="0"/>
          <c:showCatName val="0"/>
          <c:showSerName val="0"/>
          <c:showPercent val="0"/>
          <c:showBubbleSize val="0"/>
        </c:dLbls>
        <c:gapWidth val="150"/>
        <c:axId val="206289920"/>
        <c:axId val="149849216"/>
      </c:barChart>
      <c:catAx>
        <c:axId val="206289920"/>
        <c:scaling>
          <c:orientation val="minMax"/>
        </c:scaling>
        <c:delete val="0"/>
        <c:axPos val="b"/>
        <c:numFmt formatCode="General" sourceLinked="1"/>
        <c:majorTickMark val="out"/>
        <c:minorTickMark val="none"/>
        <c:tickLblPos val="high"/>
        <c:txPr>
          <a:bodyPr/>
          <a:lstStyle/>
          <a:p>
            <a:pPr>
              <a:defRPr>
                <a:latin typeface="+mj-lt"/>
              </a:defRPr>
            </a:pPr>
            <a:endParaRPr lang="pt-BR"/>
          </a:p>
        </c:txPr>
        <c:crossAx val="149849216"/>
        <c:crosses val="autoZero"/>
        <c:auto val="1"/>
        <c:lblAlgn val="ctr"/>
        <c:lblOffset val="100"/>
        <c:noMultiLvlLbl val="0"/>
      </c:catAx>
      <c:valAx>
        <c:axId val="149849216"/>
        <c:scaling>
          <c:orientation val="minMax"/>
        </c:scaling>
        <c:delete val="0"/>
        <c:axPos val="l"/>
        <c:majorGridlines/>
        <c:numFmt formatCode="General" sourceLinked="1"/>
        <c:majorTickMark val="out"/>
        <c:minorTickMark val="none"/>
        <c:tickLblPos val="nextTo"/>
        <c:txPr>
          <a:bodyPr/>
          <a:lstStyle/>
          <a:p>
            <a:pPr>
              <a:defRPr>
                <a:latin typeface="+mj-lt"/>
              </a:defRPr>
            </a:pPr>
            <a:endParaRPr lang="pt-BR"/>
          </a:p>
        </c:txPr>
        <c:crossAx val="206289920"/>
        <c:crosses val="autoZero"/>
        <c:crossBetween val="midCat"/>
      </c:valAx>
    </c:plotArea>
    <c:plotVisOnly val="1"/>
    <c:dispBlanksAs val="gap"/>
    <c:showDLblsOverMax val="0"/>
  </c:chart>
  <c:txPr>
    <a:bodyPr/>
    <a:lstStyle/>
    <a:p>
      <a:pPr>
        <a:defRPr sz="1842"/>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7.3791348600508899E-2"/>
          <c:y val="0.101638495863329"/>
          <c:w val="0.90839694656488701"/>
          <c:h val="0.74717893511128797"/>
        </c:manualLayout>
      </c:layout>
      <c:lineChart>
        <c:grouping val="standard"/>
        <c:varyColors val="0"/>
        <c:ser>
          <c:idx val="1"/>
          <c:order val="0"/>
          <c:tx>
            <c:strRef>
              <c:f>Sheet1!$A$2</c:f>
              <c:strCache>
                <c:ptCount val="1"/>
                <c:pt idx="0">
                  <c:v>Saldo Comercial</c:v>
                </c:pt>
              </c:strCache>
            </c:strRef>
          </c:tx>
          <c:spPr>
            <a:ln w="38100"/>
          </c:spPr>
          <c:dLbls>
            <c:delete val="1"/>
          </c:dLbls>
          <c:cat>
            <c:strRef>
              <c:f>Sheet1!$B$1:$V$1</c:f>
              <c:strCache>
                <c:ptCount val="21"/>
                <c:pt idx="0">
                  <c:v>68/9</c:v>
                </c:pt>
                <c:pt idx="2">
                  <c:v>70/1</c:v>
                </c:pt>
                <c:pt idx="4">
                  <c:v>72/3</c:v>
                </c:pt>
                <c:pt idx="6">
                  <c:v>74/5</c:v>
                </c:pt>
                <c:pt idx="8">
                  <c:v>76/7</c:v>
                </c:pt>
                <c:pt idx="10">
                  <c:v>78/9</c:v>
                </c:pt>
                <c:pt idx="12">
                  <c:v>80/1</c:v>
                </c:pt>
                <c:pt idx="14">
                  <c:v>82/3</c:v>
                </c:pt>
                <c:pt idx="16">
                  <c:v>84/5</c:v>
                </c:pt>
                <c:pt idx="18">
                  <c:v>86/7</c:v>
                </c:pt>
                <c:pt idx="20">
                  <c:v>1888</c:v>
                </c:pt>
              </c:strCache>
            </c:strRef>
          </c:cat>
          <c:val>
            <c:numRef>
              <c:f>Sheet1!$B$2:$V$2</c:f>
              <c:numCache>
                <c:formatCode>General</c:formatCode>
                <c:ptCount val="21"/>
                <c:pt idx="0">
                  <c:v>2549</c:v>
                </c:pt>
                <c:pt idx="1">
                  <c:v>2258</c:v>
                </c:pt>
                <c:pt idx="2">
                  <c:v>514</c:v>
                </c:pt>
                <c:pt idx="3">
                  <c:v>4044</c:v>
                </c:pt>
                <c:pt idx="4">
                  <c:v>5876</c:v>
                </c:pt>
                <c:pt idx="5">
                  <c:v>4011</c:v>
                </c:pt>
                <c:pt idx="6">
                  <c:v>4397</c:v>
                </c:pt>
                <c:pt idx="7">
                  <c:v>1298</c:v>
                </c:pt>
                <c:pt idx="8">
                  <c:v>4069</c:v>
                </c:pt>
                <c:pt idx="9">
                  <c:v>2335</c:v>
                </c:pt>
                <c:pt idx="10">
                  <c:v>3877</c:v>
                </c:pt>
                <c:pt idx="11">
                  <c:v>4335</c:v>
                </c:pt>
                <c:pt idx="12">
                  <c:v>4720</c:v>
                </c:pt>
                <c:pt idx="13">
                  <c:v>2517</c:v>
                </c:pt>
                <c:pt idx="14">
                  <c:v>596</c:v>
                </c:pt>
                <c:pt idx="15">
                  <c:v>1306</c:v>
                </c:pt>
                <c:pt idx="16">
                  <c:v>4123</c:v>
                </c:pt>
                <c:pt idx="17">
                  <c:v>-196</c:v>
                </c:pt>
                <c:pt idx="18">
                  <c:v>4382</c:v>
                </c:pt>
                <c:pt idx="19">
                  <c:v>2013</c:v>
                </c:pt>
                <c:pt idx="20">
                  <c:v>1990</c:v>
                </c:pt>
              </c:numCache>
            </c:numRef>
          </c:val>
          <c:smooth val="0"/>
          <c:extLst>
            <c:ext xmlns:c16="http://schemas.microsoft.com/office/drawing/2014/chart" uri="{C3380CC4-5D6E-409C-BE32-E72D297353CC}">
              <c16:uniqueId val="{00000000-163D-4F42-83A5-55C9A3ABAFF3}"/>
            </c:ext>
          </c:extLst>
        </c:ser>
        <c:dLbls>
          <c:showLegendKey val="0"/>
          <c:showVal val="1"/>
          <c:showCatName val="0"/>
          <c:showSerName val="0"/>
          <c:showPercent val="0"/>
          <c:showBubbleSize val="0"/>
        </c:dLbls>
        <c:marker val="1"/>
        <c:smooth val="0"/>
        <c:axId val="-2087250552"/>
        <c:axId val="-2087244984"/>
      </c:lineChart>
      <c:catAx>
        <c:axId val="-2087250552"/>
        <c:scaling>
          <c:orientation val="minMax"/>
        </c:scaling>
        <c:delete val="0"/>
        <c:axPos val="b"/>
        <c:title>
          <c:tx>
            <c:rich>
              <a:bodyPr/>
              <a:lstStyle/>
              <a:p>
                <a:pPr>
                  <a:defRPr/>
                </a:pPr>
                <a:r>
                  <a:rPr lang="pt-BR"/>
                  <a:t>Anos fiscais (01/07 a 30/06 até 06/1887)</a:t>
                </a:r>
              </a:p>
            </c:rich>
          </c:tx>
          <c:layout>
            <c:manualLayout>
              <c:xMode val="edge"/>
              <c:yMode val="edge"/>
              <c:x val="1.13435935547417E-2"/>
              <c:y val="0.92451567501172005"/>
            </c:manualLayout>
          </c:layout>
          <c:overlay val="0"/>
        </c:title>
        <c:numFmt formatCode="General" sourceLinked="1"/>
        <c:majorTickMark val="out"/>
        <c:minorTickMark val="none"/>
        <c:tickLblPos val="nextTo"/>
        <c:txPr>
          <a:bodyPr rot="0" vert="horz"/>
          <a:lstStyle/>
          <a:p>
            <a:pPr>
              <a:defRPr/>
            </a:pPr>
            <a:endParaRPr lang="pt-BR"/>
          </a:p>
        </c:txPr>
        <c:crossAx val="-2087244984"/>
        <c:crossesAt val="0"/>
        <c:auto val="0"/>
        <c:lblAlgn val="ctr"/>
        <c:lblOffset val="100"/>
        <c:tickLblSkip val="1"/>
        <c:tickMarkSkip val="1"/>
        <c:noMultiLvlLbl val="0"/>
      </c:catAx>
      <c:valAx>
        <c:axId val="-2087244984"/>
        <c:scaling>
          <c:orientation val="minMax"/>
          <c:max val="6000"/>
          <c:min val="-1000"/>
        </c:scaling>
        <c:delete val="0"/>
        <c:axPos val="l"/>
        <c:majorGridlines/>
        <c:numFmt formatCode="General" sourceLinked="1"/>
        <c:majorTickMark val="out"/>
        <c:minorTickMark val="none"/>
        <c:tickLblPos val="nextTo"/>
        <c:txPr>
          <a:bodyPr rot="0" vert="horz"/>
          <a:lstStyle/>
          <a:p>
            <a:pPr>
              <a:defRPr/>
            </a:pPr>
            <a:endParaRPr lang="pt-BR"/>
          </a:p>
        </c:txPr>
        <c:crossAx val="-2087250552"/>
        <c:crosses val="autoZero"/>
        <c:crossBetween val="between"/>
        <c:majorUnit val="1000"/>
        <c:minorUnit val="500"/>
      </c:valAx>
    </c:plotArea>
    <c:legend>
      <c:legendPos val="b"/>
      <c:layout>
        <c:manualLayout>
          <c:xMode val="edge"/>
          <c:yMode val="edge"/>
          <c:x val="0.73625988807493903"/>
          <c:y val="0.92366767264465499"/>
          <c:w val="0.20868294971840601"/>
          <c:h val="5.5621456968916197E-2"/>
        </c:manualLayout>
      </c:layout>
      <c:overlay val="0"/>
    </c:legend>
    <c:plotVisOnly val="1"/>
    <c:dispBlanksAs val="gap"/>
    <c:showDLblsOverMax val="0"/>
  </c:chart>
  <c:txPr>
    <a:bodyPr/>
    <a:lstStyle/>
    <a:p>
      <a:pPr>
        <a:defRPr sz="1400"/>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345498648298299"/>
          <c:y val="8.9171974522293002E-2"/>
          <c:w val="0.85074061328325801"/>
          <c:h val="0.68789808917197504"/>
        </c:manualLayout>
      </c:layout>
      <c:barChart>
        <c:barDir val="col"/>
        <c:grouping val="clustered"/>
        <c:varyColors val="0"/>
        <c:ser>
          <c:idx val="0"/>
          <c:order val="0"/>
          <c:tx>
            <c:v>Produção Total</c:v>
          </c:tx>
          <c:invertIfNegative val="0"/>
          <c:dLbls>
            <c:dLbl>
              <c:idx val="1"/>
              <c:layout>
                <c:manualLayout>
                  <c:x val="-2.6430076034134101E-3"/>
                  <c:y val="1.25061437384021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450-4C20-B43A-D48538EFE389}"/>
                </c:ext>
              </c:extLst>
            </c:dLbl>
            <c:dLbl>
              <c:idx val="2"/>
              <c:layout>
                <c:manualLayout>
                  <c:x val="-2.98383152049486E-3"/>
                  <c:y val="1.79082869418391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50-4C20-B43A-D48538EFE389}"/>
                </c:ext>
              </c:extLst>
            </c:dLbl>
            <c:dLbl>
              <c:idx val="3"/>
              <c:layout>
                <c:manualLayout>
                  <c:x val="-5.0299473964967598E-3"/>
                  <c:y val="1.168865038367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450-4C20-B43A-D48538EFE389}"/>
                </c:ext>
              </c:extLst>
            </c:dLbl>
            <c:dLbl>
              <c:idx val="4"/>
              <c:layout>
                <c:manualLayout>
                  <c:x val="-4.5185153215965296E-3"/>
                  <c:y val="1.9211929718976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50-4C20-B43A-D48538EFE389}"/>
                </c:ext>
              </c:extLst>
            </c:dLbl>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Milliet!$B$2:$F$2</c:f>
              <c:numCache>
                <c:formatCode>General</c:formatCode>
                <c:ptCount val="5"/>
                <c:pt idx="0">
                  <c:v>1836</c:v>
                </c:pt>
                <c:pt idx="1">
                  <c:v>1854</c:v>
                </c:pt>
                <c:pt idx="2">
                  <c:v>1886</c:v>
                </c:pt>
                <c:pt idx="3">
                  <c:v>1920</c:v>
                </c:pt>
                <c:pt idx="4">
                  <c:v>1935</c:v>
                </c:pt>
              </c:numCache>
            </c:numRef>
          </c:cat>
          <c:val>
            <c:numRef>
              <c:f>Milliet!$B$11:$F$11</c:f>
              <c:numCache>
                <c:formatCode>#,##0</c:formatCode>
                <c:ptCount val="5"/>
                <c:pt idx="0">
                  <c:v>590.06599999999912</c:v>
                </c:pt>
                <c:pt idx="1">
                  <c:v>3534.2559999999999</c:v>
                </c:pt>
                <c:pt idx="2">
                  <c:v>10374.35</c:v>
                </c:pt>
                <c:pt idx="3">
                  <c:v>22098.861000000001</c:v>
                </c:pt>
                <c:pt idx="4">
                  <c:v>52440.21</c:v>
                </c:pt>
              </c:numCache>
            </c:numRef>
          </c:val>
          <c:extLst>
            <c:ext xmlns:c16="http://schemas.microsoft.com/office/drawing/2014/chart" uri="{C3380CC4-5D6E-409C-BE32-E72D297353CC}">
              <c16:uniqueId val="{00000004-8450-4C20-B43A-D48538EFE389}"/>
            </c:ext>
          </c:extLst>
        </c:ser>
        <c:dLbls>
          <c:showLegendKey val="0"/>
          <c:showVal val="0"/>
          <c:showCatName val="0"/>
          <c:showSerName val="0"/>
          <c:showPercent val="0"/>
          <c:showBubbleSize val="0"/>
        </c:dLbls>
        <c:gapWidth val="150"/>
        <c:axId val="-2121429880"/>
        <c:axId val="-2121435544"/>
      </c:barChart>
      <c:catAx>
        <c:axId val="-2121429880"/>
        <c:scaling>
          <c:orientation val="minMax"/>
        </c:scaling>
        <c:delete val="0"/>
        <c:axPos val="b"/>
        <c:numFmt formatCode="General" sourceLinked="1"/>
        <c:majorTickMark val="out"/>
        <c:minorTickMark val="none"/>
        <c:tickLblPos val="nextTo"/>
        <c:txPr>
          <a:bodyPr rot="0" vert="horz"/>
          <a:lstStyle/>
          <a:p>
            <a:pPr>
              <a:defRPr/>
            </a:pPr>
            <a:endParaRPr lang="pt-BR"/>
          </a:p>
        </c:txPr>
        <c:crossAx val="-2121435544"/>
        <c:crosses val="autoZero"/>
        <c:auto val="1"/>
        <c:lblAlgn val="ctr"/>
        <c:lblOffset val="100"/>
        <c:tickLblSkip val="1"/>
        <c:tickMarkSkip val="1"/>
        <c:noMultiLvlLbl val="0"/>
      </c:catAx>
      <c:valAx>
        <c:axId val="-2121435544"/>
        <c:scaling>
          <c:orientation val="minMax"/>
        </c:scaling>
        <c:delete val="0"/>
        <c:axPos val="l"/>
        <c:majorGridlines/>
        <c:numFmt formatCode="#,##0" sourceLinked="1"/>
        <c:majorTickMark val="out"/>
        <c:minorTickMark val="none"/>
        <c:tickLblPos val="nextTo"/>
        <c:txPr>
          <a:bodyPr rot="0" vert="horz"/>
          <a:lstStyle/>
          <a:p>
            <a:pPr>
              <a:defRPr/>
            </a:pPr>
            <a:endParaRPr lang="pt-BR"/>
          </a:p>
        </c:txPr>
        <c:crossAx val="-2121429880"/>
        <c:crosses val="autoZero"/>
        <c:crossBetween val="between"/>
      </c:valAx>
    </c:plotArea>
    <c:plotVisOnly val="1"/>
    <c:dispBlanksAs val="gap"/>
    <c:showDLblsOverMax val="0"/>
  </c:chart>
  <c:txPr>
    <a:bodyPr/>
    <a:lstStyle/>
    <a:p>
      <a:pPr>
        <a:defRPr sz="1800"/>
      </a:pPr>
      <a:endParaRPr lang="pt-BR"/>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Séries!$B$1</c:f>
              <c:strCache>
                <c:ptCount val="1"/>
                <c:pt idx="0">
                  <c:v>Exportações - café em grão - qde - Sacas de 60 kg (mil)</c:v>
                </c:pt>
              </c:strCache>
            </c:strRef>
          </c:tx>
          <c:cat>
            <c:strRef>
              <c:f>Séries!$J$34:$J$83</c:f>
              <c:strCache>
                <c:ptCount val="50"/>
                <c:pt idx="0">
                  <c:v>1840</c:v>
                </c:pt>
                <c:pt idx="1">
                  <c:v>1841</c:v>
                </c:pt>
                <c:pt idx="2">
                  <c:v>1842</c:v>
                </c:pt>
                <c:pt idx="3">
                  <c:v>1843</c:v>
                </c:pt>
                <c:pt idx="4">
                  <c:v>1844</c:v>
                </c:pt>
                <c:pt idx="5">
                  <c:v>1845</c:v>
                </c:pt>
                <c:pt idx="6">
                  <c:v>1846</c:v>
                </c:pt>
                <c:pt idx="7">
                  <c:v>1847</c:v>
                </c:pt>
                <c:pt idx="8">
                  <c:v>1848</c:v>
                </c:pt>
                <c:pt idx="9">
                  <c:v>1849</c:v>
                </c:pt>
                <c:pt idx="10">
                  <c:v>1850</c:v>
                </c:pt>
                <c:pt idx="11">
                  <c:v>1851</c:v>
                </c:pt>
                <c:pt idx="12">
                  <c:v>1852</c:v>
                </c:pt>
                <c:pt idx="13">
                  <c:v>1853</c:v>
                </c:pt>
                <c:pt idx="14">
                  <c:v>1854</c:v>
                </c:pt>
                <c:pt idx="15">
                  <c:v>1855</c:v>
                </c:pt>
                <c:pt idx="16">
                  <c:v>1856</c:v>
                </c:pt>
                <c:pt idx="17">
                  <c:v>1857</c:v>
                </c:pt>
                <c:pt idx="18">
                  <c:v>1858</c:v>
                </c:pt>
                <c:pt idx="19">
                  <c:v>1859</c:v>
                </c:pt>
                <c:pt idx="20">
                  <c:v>1860</c:v>
                </c:pt>
                <c:pt idx="21">
                  <c:v>1861</c:v>
                </c:pt>
                <c:pt idx="22">
                  <c:v>1862</c:v>
                </c:pt>
                <c:pt idx="23">
                  <c:v>1863</c:v>
                </c:pt>
                <c:pt idx="24">
                  <c:v>1864</c:v>
                </c:pt>
                <c:pt idx="25">
                  <c:v>1865</c:v>
                </c:pt>
                <c:pt idx="26">
                  <c:v>1866</c:v>
                </c:pt>
                <c:pt idx="27">
                  <c:v>1867</c:v>
                </c:pt>
                <c:pt idx="28">
                  <c:v>1868</c:v>
                </c:pt>
                <c:pt idx="29">
                  <c:v>1869</c:v>
                </c:pt>
                <c:pt idx="30">
                  <c:v>1870</c:v>
                </c:pt>
                <c:pt idx="31">
                  <c:v>1871</c:v>
                </c:pt>
                <c:pt idx="32">
                  <c:v>1872</c:v>
                </c:pt>
                <c:pt idx="33">
                  <c:v>1873</c:v>
                </c:pt>
                <c:pt idx="34">
                  <c:v>1874</c:v>
                </c:pt>
                <c:pt idx="35">
                  <c:v>1875</c:v>
                </c:pt>
                <c:pt idx="36">
                  <c:v>1876</c:v>
                </c:pt>
                <c:pt idx="37">
                  <c:v>1877</c:v>
                </c:pt>
                <c:pt idx="38">
                  <c:v>1878</c:v>
                </c:pt>
                <c:pt idx="39">
                  <c:v>1879</c:v>
                </c:pt>
                <c:pt idx="40">
                  <c:v>1880</c:v>
                </c:pt>
                <c:pt idx="41">
                  <c:v>1881</c:v>
                </c:pt>
                <c:pt idx="42">
                  <c:v>1882</c:v>
                </c:pt>
                <c:pt idx="43">
                  <c:v>1883</c:v>
                </c:pt>
                <c:pt idx="44">
                  <c:v>1884</c:v>
                </c:pt>
                <c:pt idx="45">
                  <c:v>1885</c:v>
                </c:pt>
                <c:pt idx="46">
                  <c:v>1886</c:v>
                </c:pt>
                <c:pt idx="47">
                  <c:v>1887</c:v>
                </c:pt>
                <c:pt idx="48">
                  <c:v>1888</c:v>
                </c:pt>
                <c:pt idx="49">
                  <c:v>1889</c:v>
                </c:pt>
              </c:strCache>
            </c:strRef>
          </c:cat>
          <c:val>
            <c:numRef>
              <c:f>Séries!$B$25:$B$74</c:f>
              <c:numCache>
                <c:formatCode>#,##0.00</c:formatCode>
                <c:ptCount val="50"/>
                <c:pt idx="0">
                  <c:v>1383</c:v>
                </c:pt>
                <c:pt idx="1">
                  <c:v>1239</c:v>
                </c:pt>
                <c:pt idx="2">
                  <c:v>1363</c:v>
                </c:pt>
                <c:pt idx="3">
                  <c:v>1444</c:v>
                </c:pt>
                <c:pt idx="4">
                  <c:v>1541</c:v>
                </c:pt>
                <c:pt idx="5">
                  <c:v>1525</c:v>
                </c:pt>
                <c:pt idx="6">
                  <c:v>1723</c:v>
                </c:pt>
                <c:pt idx="7">
                  <c:v>2387</c:v>
                </c:pt>
                <c:pt idx="8">
                  <c:v>2340</c:v>
                </c:pt>
                <c:pt idx="9">
                  <c:v>2106</c:v>
                </c:pt>
                <c:pt idx="10">
                  <c:v>1453</c:v>
                </c:pt>
                <c:pt idx="11">
                  <c:v>2485</c:v>
                </c:pt>
                <c:pt idx="12">
                  <c:v>2337</c:v>
                </c:pt>
                <c:pt idx="13">
                  <c:v>2430</c:v>
                </c:pt>
                <c:pt idx="14">
                  <c:v>2130</c:v>
                </c:pt>
                <c:pt idx="15">
                  <c:v>3190</c:v>
                </c:pt>
                <c:pt idx="16">
                  <c:v>2853</c:v>
                </c:pt>
                <c:pt idx="17">
                  <c:v>3189</c:v>
                </c:pt>
                <c:pt idx="18">
                  <c:v>2380</c:v>
                </c:pt>
                <c:pt idx="19">
                  <c:v>2735</c:v>
                </c:pt>
                <c:pt idx="20">
                  <c:v>2524</c:v>
                </c:pt>
                <c:pt idx="21">
                  <c:v>3571</c:v>
                </c:pt>
                <c:pt idx="22">
                  <c:v>2420</c:v>
                </c:pt>
                <c:pt idx="23">
                  <c:v>2136</c:v>
                </c:pt>
                <c:pt idx="24">
                  <c:v>2004</c:v>
                </c:pt>
                <c:pt idx="25">
                  <c:v>2645</c:v>
                </c:pt>
                <c:pt idx="26">
                  <c:v>2436</c:v>
                </c:pt>
                <c:pt idx="27">
                  <c:v>3157</c:v>
                </c:pt>
                <c:pt idx="28">
                  <c:v>3561</c:v>
                </c:pt>
                <c:pt idx="29">
                  <c:v>3802</c:v>
                </c:pt>
                <c:pt idx="30">
                  <c:v>3115</c:v>
                </c:pt>
                <c:pt idx="31">
                  <c:v>3827</c:v>
                </c:pt>
                <c:pt idx="32">
                  <c:v>4060</c:v>
                </c:pt>
                <c:pt idx="33">
                  <c:v>3497</c:v>
                </c:pt>
                <c:pt idx="34">
                  <c:v>2774</c:v>
                </c:pt>
                <c:pt idx="35">
                  <c:v>3853</c:v>
                </c:pt>
                <c:pt idx="36">
                  <c:v>3407</c:v>
                </c:pt>
                <c:pt idx="37">
                  <c:v>3553</c:v>
                </c:pt>
                <c:pt idx="38">
                  <c:v>3843</c:v>
                </c:pt>
                <c:pt idx="39">
                  <c:v>4904</c:v>
                </c:pt>
                <c:pt idx="40">
                  <c:v>2618</c:v>
                </c:pt>
                <c:pt idx="41">
                  <c:v>3660</c:v>
                </c:pt>
                <c:pt idx="42">
                  <c:v>4081</c:v>
                </c:pt>
                <c:pt idx="43">
                  <c:v>6687</c:v>
                </c:pt>
                <c:pt idx="44">
                  <c:v>5316</c:v>
                </c:pt>
                <c:pt idx="45">
                  <c:v>6238</c:v>
                </c:pt>
                <c:pt idx="46">
                  <c:v>5436</c:v>
                </c:pt>
                <c:pt idx="47">
                  <c:v>7769</c:v>
                </c:pt>
                <c:pt idx="48">
                  <c:v>3444</c:v>
                </c:pt>
                <c:pt idx="49">
                  <c:v>5586</c:v>
                </c:pt>
              </c:numCache>
            </c:numRef>
          </c:val>
          <c:smooth val="0"/>
          <c:extLst>
            <c:ext xmlns:c16="http://schemas.microsoft.com/office/drawing/2014/chart" uri="{C3380CC4-5D6E-409C-BE32-E72D297353CC}">
              <c16:uniqueId val="{00000000-0FD0-4BC6-9507-B7B74B929624}"/>
            </c:ext>
          </c:extLst>
        </c:ser>
        <c:ser>
          <c:idx val="2"/>
          <c:order val="1"/>
          <c:tx>
            <c:strRef>
              <c:f>Séries!$E$1</c:f>
              <c:strCache>
                <c:ptCount val="1"/>
                <c:pt idx="0">
                  <c:v>Produção - café - qde. - Sacas de 60 kg (mil)</c:v>
                </c:pt>
              </c:strCache>
            </c:strRef>
          </c:tx>
          <c:cat>
            <c:strRef>
              <c:f>Séries!$J$34:$J$83</c:f>
              <c:strCache>
                <c:ptCount val="50"/>
                <c:pt idx="0">
                  <c:v>1840</c:v>
                </c:pt>
                <c:pt idx="1">
                  <c:v>1841</c:v>
                </c:pt>
                <c:pt idx="2">
                  <c:v>1842</c:v>
                </c:pt>
                <c:pt idx="3">
                  <c:v>1843</c:v>
                </c:pt>
                <c:pt idx="4">
                  <c:v>1844</c:v>
                </c:pt>
                <c:pt idx="5">
                  <c:v>1845</c:v>
                </c:pt>
                <c:pt idx="6">
                  <c:v>1846</c:v>
                </c:pt>
                <c:pt idx="7">
                  <c:v>1847</c:v>
                </c:pt>
                <c:pt idx="8">
                  <c:v>1848</c:v>
                </c:pt>
                <c:pt idx="9">
                  <c:v>1849</c:v>
                </c:pt>
                <c:pt idx="10">
                  <c:v>1850</c:v>
                </c:pt>
                <c:pt idx="11">
                  <c:v>1851</c:v>
                </c:pt>
                <c:pt idx="12">
                  <c:v>1852</c:v>
                </c:pt>
                <c:pt idx="13">
                  <c:v>1853</c:v>
                </c:pt>
                <c:pt idx="14">
                  <c:v>1854</c:v>
                </c:pt>
                <c:pt idx="15">
                  <c:v>1855</c:v>
                </c:pt>
                <c:pt idx="16">
                  <c:v>1856</c:v>
                </c:pt>
                <c:pt idx="17">
                  <c:v>1857</c:v>
                </c:pt>
                <c:pt idx="18">
                  <c:v>1858</c:v>
                </c:pt>
                <c:pt idx="19">
                  <c:v>1859</c:v>
                </c:pt>
                <c:pt idx="20">
                  <c:v>1860</c:v>
                </c:pt>
                <c:pt idx="21">
                  <c:v>1861</c:v>
                </c:pt>
                <c:pt idx="22">
                  <c:v>1862</c:v>
                </c:pt>
                <c:pt idx="23">
                  <c:v>1863</c:v>
                </c:pt>
                <c:pt idx="24">
                  <c:v>1864</c:v>
                </c:pt>
                <c:pt idx="25">
                  <c:v>1865</c:v>
                </c:pt>
                <c:pt idx="26">
                  <c:v>1866</c:v>
                </c:pt>
                <c:pt idx="27">
                  <c:v>1867</c:v>
                </c:pt>
                <c:pt idx="28">
                  <c:v>1868</c:v>
                </c:pt>
                <c:pt idx="29">
                  <c:v>1869</c:v>
                </c:pt>
                <c:pt idx="30">
                  <c:v>1870</c:v>
                </c:pt>
                <c:pt idx="31">
                  <c:v>1871</c:v>
                </c:pt>
                <c:pt idx="32">
                  <c:v>1872</c:v>
                </c:pt>
                <c:pt idx="33">
                  <c:v>1873</c:v>
                </c:pt>
                <c:pt idx="34">
                  <c:v>1874</c:v>
                </c:pt>
                <c:pt idx="35">
                  <c:v>1875</c:v>
                </c:pt>
                <c:pt idx="36">
                  <c:v>1876</c:v>
                </c:pt>
                <c:pt idx="37">
                  <c:v>1877</c:v>
                </c:pt>
                <c:pt idx="38">
                  <c:v>1878</c:v>
                </c:pt>
                <c:pt idx="39">
                  <c:v>1879</c:v>
                </c:pt>
                <c:pt idx="40">
                  <c:v>1880</c:v>
                </c:pt>
                <c:pt idx="41">
                  <c:v>1881</c:v>
                </c:pt>
                <c:pt idx="42">
                  <c:v>1882</c:v>
                </c:pt>
                <c:pt idx="43">
                  <c:v>1883</c:v>
                </c:pt>
                <c:pt idx="44">
                  <c:v>1884</c:v>
                </c:pt>
                <c:pt idx="45">
                  <c:v>1885</c:v>
                </c:pt>
                <c:pt idx="46">
                  <c:v>1886</c:v>
                </c:pt>
                <c:pt idx="47">
                  <c:v>1887</c:v>
                </c:pt>
                <c:pt idx="48">
                  <c:v>1888</c:v>
                </c:pt>
                <c:pt idx="49">
                  <c:v>1889</c:v>
                </c:pt>
              </c:strCache>
            </c:strRef>
          </c:cat>
          <c:val>
            <c:numRef>
              <c:f>Séries!$E$25:$E$74</c:f>
              <c:numCache>
                <c:formatCode>General</c:formatCode>
                <c:ptCount val="50"/>
                <c:pt idx="0">
                  <c:v>1037.981</c:v>
                </c:pt>
                <c:pt idx="1">
                  <c:v>1258.8920000000001</c:v>
                </c:pt>
                <c:pt idx="2">
                  <c:v>1410.998</c:v>
                </c:pt>
                <c:pt idx="3">
                  <c:v>1426.9380000000001</c:v>
                </c:pt>
                <c:pt idx="4">
                  <c:v>1509.317</c:v>
                </c:pt>
                <c:pt idx="5">
                  <c:v>1458.768</c:v>
                </c:pt>
                <c:pt idx="6">
                  <c:v>1849.8330000000001</c:v>
                </c:pt>
                <c:pt idx="7">
                  <c:v>2009.3430000000001</c:v>
                </c:pt>
                <c:pt idx="8">
                  <c:v>2093.3690000000001</c:v>
                </c:pt>
                <c:pt idx="9">
                  <c:v>1786.7439999999999</c:v>
                </c:pt>
                <c:pt idx="10">
                  <c:v>1344.6479999999999</c:v>
                </c:pt>
                <c:pt idx="11">
                  <c:v>2498.9949999999999</c:v>
                </c:pt>
                <c:pt idx="12">
                  <c:v>2400</c:v>
                </c:pt>
                <c:pt idx="13">
                  <c:v>2100</c:v>
                </c:pt>
                <c:pt idx="14">
                  <c:v>3200</c:v>
                </c:pt>
                <c:pt idx="15">
                  <c:v>2800</c:v>
                </c:pt>
                <c:pt idx="16">
                  <c:v>3200</c:v>
                </c:pt>
                <c:pt idx="17">
                  <c:v>2400</c:v>
                </c:pt>
                <c:pt idx="18">
                  <c:v>2700</c:v>
                </c:pt>
                <c:pt idx="19">
                  <c:v>2500</c:v>
                </c:pt>
                <c:pt idx="20">
                  <c:v>3600</c:v>
                </c:pt>
                <c:pt idx="21">
                  <c:v>2400</c:v>
                </c:pt>
                <c:pt idx="22">
                  <c:v>2100</c:v>
                </c:pt>
                <c:pt idx="23">
                  <c:v>2600</c:v>
                </c:pt>
                <c:pt idx="24">
                  <c:v>2600</c:v>
                </c:pt>
                <c:pt idx="25">
                  <c:v>2400</c:v>
                </c:pt>
                <c:pt idx="26">
                  <c:v>3200</c:v>
                </c:pt>
                <c:pt idx="27">
                  <c:v>3600</c:v>
                </c:pt>
                <c:pt idx="28">
                  <c:v>3800</c:v>
                </c:pt>
                <c:pt idx="29">
                  <c:v>3100</c:v>
                </c:pt>
                <c:pt idx="30">
                  <c:v>3800</c:v>
                </c:pt>
                <c:pt idx="31">
                  <c:v>2300</c:v>
                </c:pt>
                <c:pt idx="32">
                  <c:v>3500</c:v>
                </c:pt>
                <c:pt idx="33">
                  <c:v>2800</c:v>
                </c:pt>
                <c:pt idx="34">
                  <c:v>3900</c:v>
                </c:pt>
                <c:pt idx="35">
                  <c:v>3400</c:v>
                </c:pt>
                <c:pt idx="36">
                  <c:v>3600</c:v>
                </c:pt>
                <c:pt idx="37">
                  <c:v>3500</c:v>
                </c:pt>
                <c:pt idx="38">
                  <c:v>4900</c:v>
                </c:pt>
                <c:pt idx="39">
                  <c:v>4100</c:v>
                </c:pt>
                <c:pt idx="40">
                  <c:v>5610</c:v>
                </c:pt>
                <c:pt idx="41">
                  <c:v>5450</c:v>
                </c:pt>
                <c:pt idx="42">
                  <c:v>6720</c:v>
                </c:pt>
                <c:pt idx="43">
                  <c:v>5050</c:v>
                </c:pt>
                <c:pt idx="44">
                  <c:v>6210</c:v>
                </c:pt>
                <c:pt idx="45">
                  <c:v>5570</c:v>
                </c:pt>
                <c:pt idx="46">
                  <c:v>6080</c:v>
                </c:pt>
                <c:pt idx="47">
                  <c:v>3030</c:v>
                </c:pt>
                <c:pt idx="48">
                  <c:v>6830</c:v>
                </c:pt>
                <c:pt idx="49">
                  <c:v>4260</c:v>
                </c:pt>
              </c:numCache>
            </c:numRef>
          </c:val>
          <c:smooth val="0"/>
          <c:extLst>
            <c:ext xmlns:c16="http://schemas.microsoft.com/office/drawing/2014/chart" uri="{C3380CC4-5D6E-409C-BE32-E72D297353CC}">
              <c16:uniqueId val="{00000001-0FD0-4BC6-9507-B7B74B929624}"/>
            </c:ext>
          </c:extLst>
        </c:ser>
        <c:dLbls>
          <c:showLegendKey val="0"/>
          <c:showVal val="0"/>
          <c:showCatName val="0"/>
          <c:showSerName val="0"/>
          <c:showPercent val="0"/>
          <c:showBubbleSize val="0"/>
        </c:dLbls>
        <c:marker val="1"/>
        <c:smooth val="0"/>
        <c:axId val="-2062703496"/>
        <c:axId val="-2063334744"/>
      </c:lineChart>
      <c:catAx>
        <c:axId val="-2062703496"/>
        <c:scaling>
          <c:orientation val="minMax"/>
        </c:scaling>
        <c:delete val="0"/>
        <c:axPos val="b"/>
        <c:majorGridlines/>
        <c:numFmt formatCode="General" sourceLinked="0"/>
        <c:majorTickMark val="none"/>
        <c:minorTickMark val="none"/>
        <c:tickLblPos val="nextTo"/>
        <c:crossAx val="-2063334744"/>
        <c:crosses val="autoZero"/>
        <c:auto val="1"/>
        <c:lblAlgn val="ctr"/>
        <c:lblOffset val="100"/>
        <c:noMultiLvlLbl val="0"/>
      </c:catAx>
      <c:valAx>
        <c:axId val="-2063334744"/>
        <c:scaling>
          <c:orientation val="minMax"/>
        </c:scaling>
        <c:delete val="0"/>
        <c:axPos val="l"/>
        <c:numFmt formatCode="#,##0.00" sourceLinked="1"/>
        <c:majorTickMark val="none"/>
        <c:minorTickMark val="none"/>
        <c:tickLblPos val="nextTo"/>
        <c:crossAx val="-2062703496"/>
        <c:crosses val="autoZero"/>
        <c:crossBetween val="between"/>
      </c:valAx>
    </c:plotArea>
    <c:legend>
      <c:legendPos val="b"/>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Séries!$B$1</c:f>
              <c:strCache>
                <c:ptCount val="1"/>
                <c:pt idx="0">
                  <c:v>Exportações - café em grão - qde - Sacas de 60 kg (mil)</c:v>
                </c:pt>
              </c:strCache>
            </c:strRef>
          </c:tx>
          <c:cat>
            <c:strRef>
              <c:f>Séries!$J$34:$J$83</c:f>
              <c:strCache>
                <c:ptCount val="50"/>
                <c:pt idx="0">
                  <c:v>1840</c:v>
                </c:pt>
                <c:pt idx="1">
                  <c:v>1841</c:v>
                </c:pt>
                <c:pt idx="2">
                  <c:v>1842</c:v>
                </c:pt>
                <c:pt idx="3">
                  <c:v>1843</c:v>
                </c:pt>
                <c:pt idx="4">
                  <c:v>1844</c:v>
                </c:pt>
                <c:pt idx="5">
                  <c:v>1845</c:v>
                </c:pt>
                <c:pt idx="6">
                  <c:v>1846</c:v>
                </c:pt>
                <c:pt idx="7">
                  <c:v>1847</c:v>
                </c:pt>
                <c:pt idx="8">
                  <c:v>1848</c:v>
                </c:pt>
                <c:pt idx="9">
                  <c:v>1849</c:v>
                </c:pt>
                <c:pt idx="10">
                  <c:v>1850</c:v>
                </c:pt>
                <c:pt idx="11">
                  <c:v>1851</c:v>
                </c:pt>
                <c:pt idx="12">
                  <c:v>1852</c:v>
                </c:pt>
                <c:pt idx="13">
                  <c:v>1853</c:v>
                </c:pt>
                <c:pt idx="14">
                  <c:v>1854</c:v>
                </c:pt>
                <c:pt idx="15">
                  <c:v>1855</c:v>
                </c:pt>
                <c:pt idx="16">
                  <c:v>1856</c:v>
                </c:pt>
                <c:pt idx="17">
                  <c:v>1857</c:v>
                </c:pt>
                <c:pt idx="18">
                  <c:v>1858</c:v>
                </c:pt>
                <c:pt idx="19">
                  <c:v>1859</c:v>
                </c:pt>
                <c:pt idx="20">
                  <c:v>1860</c:v>
                </c:pt>
                <c:pt idx="21">
                  <c:v>1861</c:v>
                </c:pt>
                <c:pt idx="22">
                  <c:v>1862</c:v>
                </c:pt>
                <c:pt idx="23">
                  <c:v>1863</c:v>
                </c:pt>
                <c:pt idx="24">
                  <c:v>1864</c:v>
                </c:pt>
                <c:pt idx="25">
                  <c:v>1865</c:v>
                </c:pt>
                <c:pt idx="26">
                  <c:v>1866</c:v>
                </c:pt>
                <c:pt idx="27">
                  <c:v>1867</c:v>
                </c:pt>
                <c:pt idx="28">
                  <c:v>1868</c:v>
                </c:pt>
                <c:pt idx="29">
                  <c:v>1869</c:v>
                </c:pt>
                <c:pt idx="30">
                  <c:v>1870</c:v>
                </c:pt>
                <c:pt idx="31">
                  <c:v>1871</c:v>
                </c:pt>
                <c:pt idx="32">
                  <c:v>1872</c:v>
                </c:pt>
                <c:pt idx="33">
                  <c:v>1873</c:v>
                </c:pt>
                <c:pt idx="34">
                  <c:v>1874</c:v>
                </c:pt>
                <c:pt idx="35">
                  <c:v>1875</c:v>
                </c:pt>
                <c:pt idx="36">
                  <c:v>1876</c:v>
                </c:pt>
                <c:pt idx="37">
                  <c:v>1877</c:v>
                </c:pt>
                <c:pt idx="38">
                  <c:v>1878</c:v>
                </c:pt>
                <c:pt idx="39">
                  <c:v>1879</c:v>
                </c:pt>
                <c:pt idx="40">
                  <c:v>1880</c:v>
                </c:pt>
                <c:pt idx="41">
                  <c:v>1881</c:v>
                </c:pt>
                <c:pt idx="42">
                  <c:v>1882</c:v>
                </c:pt>
                <c:pt idx="43">
                  <c:v>1883</c:v>
                </c:pt>
                <c:pt idx="44">
                  <c:v>1884</c:v>
                </c:pt>
                <c:pt idx="45">
                  <c:v>1885</c:v>
                </c:pt>
                <c:pt idx="46">
                  <c:v>1886</c:v>
                </c:pt>
                <c:pt idx="47">
                  <c:v>1887</c:v>
                </c:pt>
                <c:pt idx="48">
                  <c:v>1888</c:v>
                </c:pt>
                <c:pt idx="49">
                  <c:v>1889</c:v>
                </c:pt>
              </c:strCache>
            </c:strRef>
          </c:cat>
          <c:val>
            <c:numRef>
              <c:f>Séries!$B$25:$B$74</c:f>
              <c:numCache>
                <c:formatCode>#,##0.00</c:formatCode>
                <c:ptCount val="50"/>
                <c:pt idx="0">
                  <c:v>1383</c:v>
                </c:pt>
                <c:pt idx="1">
                  <c:v>1239</c:v>
                </c:pt>
                <c:pt idx="2">
                  <c:v>1363</c:v>
                </c:pt>
                <c:pt idx="3">
                  <c:v>1444</c:v>
                </c:pt>
                <c:pt idx="4">
                  <c:v>1541</c:v>
                </c:pt>
                <c:pt idx="5">
                  <c:v>1525</c:v>
                </c:pt>
                <c:pt idx="6">
                  <c:v>1723</c:v>
                </c:pt>
                <c:pt idx="7">
                  <c:v>2387</c:v>
                </c:pt>
                <c:pt idx="8">
                  <c:v>2340</c:v>
                </c:pt>
                <c:pt idx="9">
                  <c:v>2106</c:v>
                </c:pt>
                <c:pt idx="10">
                  <c:v>1453</c:v>
                </c:pt>
                <c:pt idx="11">
                  <c:v>2485</c:v>
                </c:pt>
                <c:pt idx="12">
                  <c:v>2337</c:v>
                </c:pt>
                <c:pt idx="13">
                  <c:v>2430</c:v>
                </c:pt>
                <c:pt idx="14">
                  <c:v>2130</c:v>
                </c:pt>
                <c:pt idx="15">
                  <c:v>3190</c:v>
                </c:pt>
                <c:pt idx="16">
                  <c:v>2853</c:v>
                </c:pt>
                <c:pt idx="17">
                  <c:v>3189</c:v>
                </c:pt>
                <c:pt idx="18">
                  <c:v>2380</c:v>
                </c:pt>
                <c:pt idx="19">
                  <c:v>2735</c:v>
                </c:pt>
                <c:pt idx="20">
                  <c:v>2524</c:v>
                </c:pt>
                <c:pt idx="21">
                  <c:v>3571</c:v>
                </c:pt>
                <c:pt idx="22">
                  <c:v>2420</c:v>
                </c:pt>
                <c:pt idx="23">
                  <c:v>2136</c:v>
                </c:pt>
                <c:pt idx="24">
                  <c:v>2004</c:v>
                </c:pt>
                <c:pt idx="25">
                  <c:v>2645</c:v>
                </c:pt>
                <c:pt idx="26">
                  <c:v>2436</c:v>
                </c:pt>
                <c:pt idx="27">
                  <c:v>3157</c:v>
                </c:pt>
                <c:pt idx="28">
                  <c:v>3561</c:v>
                </c:pt>
                <c:pt idx="29">
                  <c:v>3802</c:v>
                </c:pt>
                <c:pt idx="30">
                  <c:v>3115</c:v>
                </c:pt>
                <c:pt idx="31">
                  <c:v>3827</c:v>
                </c:pt>
                <c:pt idx="32">
                  <c:v>4060</c:v>
                </c:pt>
                <c:pt idx="33">
                  <c:v>3497</c:v>
                </c:pt>
                <c:pt idx="34">
                  <c:v>2774</c:v>
                </c:pt>
                <c:pt idx="35">
                  <c:v>3853</c:v>
                </c:pt>
                <c:pt idx="36">
                  <c:v>3407</c:v>
                </c:pt>
                <c:pt idx="37">
                  <c:v>3553</c:v>
                </c:pt>
                <c:pt idx="38">
                  <c:v>3843</c:v>
                </c:pt>
                <c:pt idx="39">
                  <c:v>4904</c:v>
                </c:pt>
                <c:pt idx="40">
                  <c:v>2618</c:v>
                </c:pt>
                <c:pt idx="41">
                  <c:v>3660</c:v>
                </c:pt>
                <c:pt idx="42">
                  <c:v>4081</c:v>
                </c:pt>
                <c:pt idx="43">
                  <c:v>6687</c:v>
                </c:pt>
                <c:pt idx="44">
                  <c:v>5316</c:v>
                </c:pt>
                <c:pt idx="45">
                  <c:v>6238</c:v>
                </c:pt>
                <c:pt idx="46">
                  <c:v>5436</c:v>
                </c:pt>
                <c:pt idx="47">
                  <c:v>7769</c:v>
                </c:pt>
                <c:pt idx="48">
                  <c:v>3444</c:v>
                </c:pt>
                <c:pt idx="49">
                  <c:v>5586</c:v>
                </c:pt>
              </c:numCache>
            </c:numRef>
          </c:val>
          <c:smooth val="0"/>
          <c:extLst>
            <c:ext xmlns:c16="http://schemas.microsoft.com/office/drawing/2014/chart" uri="{C3380CC4-5D6E-409C-BE32-E72D297353CC}">
              <c16:uniqueId val="{00000000-BA1C-4F6E-8856-99A98E1F4A35}"/>
            </c:ext>
          </c:extLst>
        </c:ser>
        <c:ser>
          <c:idx val="1"/>
          <c:order val="1"/>
          <c:tx>
            <c:strRef>
              <c:f>Séries!$C$1</c:f>
              <c:strCache>
                <c:ptCount val="1"/>
                <c:pt idx="0">
                  <c:v>Exportações - café em grão - Libra esterlina (mil)</c:v>
                </c:pt>
              </c:strCache>
            </c:strRef>
          </c:tx>
          <c:cat>
            <c:strRef>
              <c:f>Séries!$J$34:$J$83</c:f>
              <c:strCache>
                <c:ptCount val="50"/>
                <c:pt idx="0">
                  <c:v>1840</c:v>
                </c:pt>
                <c:pt idx="1">
                  <c:v>1841</c:v>
                </c:pt>
                <c:pt idx="2">
                  <c:v>1842</c:v>
                </c:pt>
                <c:pt idx="3">
                  <c:v>1843</c:v>
                </c:pt>
                <c:pt idx="4">
                  <c:v>1844</c:v>
                </c:pt>
                <c:pt idx="5">
                  <c:v>1845</c:v>
                </c:pt>
                <c:pt idx="6">
                  <c:v>1846</c:v>
                </c:pt>
                <c:pt idx="7">
                  <c:v>1847</c:v>
                </c:pt>
                <c:pt idx="8">
                  <c:v>1848</c:v>
                </c:pt>
                <c:pt idx="9">
                  <c:v>1849</c:v>
                </c:pt>
                <c:pt idx="10">
                  <c:v>1850</c:v>
                </c:pt>
                <c:pt idx="11">
                  <c:v>1851</c:v>
                </c:pt>
                <c:pt idx="12">
                  <c:v>1852</c:v>
                </c:pt>
                <c:pt idx="13">
                  <c:v>1853</c:v>
                </c:pt>
                <c:pt idx="14">
                  <c:v>1854</c:v>
                </c:pt>
                <c:pt idx="15">
                  <c:v>1855</c:v>
                </c:pt>
                <c:pt idx="16">
                  <c:v>1856</c:v>
                </c:pt>
                <c:pt idx="17">
                  <c:v>1857</c:v>
                </c:pt>
                <c:pt idx="18">
                  <c:v>1858</c:v>
                </c:pt>
                <c:pt idx="19">
                  <c:v>1859</c:v>
                </c:pt>
                <c:pt idx="20">
                  <c:v>1860</c:v>
                </c:pt>
                <c:pt idx="21">
                  <c:v>1861</c:v>
                </c:pt>
                <c:pt idx="22">
                  <c:v>1862</c:v>
                </c:pt>
                <c:pt idx="23">
                  <c:v>1863</c:v>
                </c:pt>
                <c:pt idx="24">
                  <c:v>1864</c:v>
                </c:pt>
                <c:pt idx="25">
                  <c:v>1865</c:v>
                </c:pt>
                <c:pt idx="26">
                  <c:v>1866</c:v>
                </c:pt>
                <c:pt idx="27">
                  <c:v>1867</c:v>
                </c:pt>
                <c:pt idx="28">
                  <c:v>1868</c:v>
                </c:pt>
                <c:pt idx="29">
                  <c:v>1869</c:v>
                </c:pt>
                <c:pt idx="30">
                  <c:v>1870</c:v>
                </c:pt>
                <c:pt idx="31">
                  <c:v>1871</c:v>
                </c:pt>
                <c:pt idx="32">
                  <c:v>1872</c:v>
                </c:pt>
                <c:pt idx="33">
                  <c:v>1873</c:v>
                </c:pt>
                <c:pt idx="34">
                  <c:v>1874</c:v>
                </c:pt>
                <c:pt idx="35">
                  <c:v>1875</c:v>
                </c:pt>
                <c:pt idx="36">
                  <c:v>1876</c:v>
                </c:pt>
                <c:pt idx="37">
                  <c:v>1877</c:v>
                </c:pt>
                <c:pt idx="38">
                  <c:v>1878</c:v>
                </c:pt>
                <c:pt idx="39">
                  <c:v>1879</c:v>
                </c:pt>
                <c:pt idx="40">
                  <c:v>1880</c:v>
                </c:pt>
                <c:pt idx="41">
                  <c:v>1881</c:v>
                </c:pt>
                <c:pt idx="42">
                  <c:v>1882</c:v>
                </c:pt>
                <c:pt idx="43">
                  <c:v>1883</c:v>
                </c:pt>
                <c:pt idx="44">
                  <c:v>1884</c:v>
                </c:pt>
                <c:pt idx="45">
                  <c:v>1885</c:v>
                </c:pt>
                <c:pt idx="46">
                  <c:v>1886</c:v>
                </c:pt>
                <c:pt idx="47">
                  <c:v>1887</c:v>
                </c:pt>
                <c:pt idx="48">
                  <c:v>1888</c:v>
                </c:pt>
                <c:pt idx="49">
                  <c:v>1889</c:v>
                </c:pt>
              </c:strCache>
            </c:strRef>
          </c:cat>
          <c:val>
            <c:numRef>
              <c:f>Séries!$C$25:$C$74</c:f>
              <c:numCache>
                <c:formatCode>#,##0.00</c:formatCode>
                <c:ptCount val="50"/>
                <c:pt idx="0">
                  <c:v>2657</c:v>
                </c:pt>
                <c:pt idx="1">
                  <c:v>2300</c:v>
                </c:pt>
                <c:pt idx="2">
                  <c:v>2311</c:v>
                </c:pt>
                <c:pt idx="3">
                  <c:v>1909</c:v>
                </c:pt>
                <c:pt idx="4">
                  <c:v>1933</c:v>
                </c:pt>
                <c:pt idx="5">
                  <c:v>1838</c:v>
                </c:pt>
                <c:pt idx="6">
                  <c:v>2259</c:v>
                </c:pt>
                <c:pt idx="7">
                  <c:v>2465</c:v>
                </c:pt>
                <c:pt idx="8">
                  <c:v>2936</c:v>
                </c:pt>
                <c:pt idx="9">
                  <c:v>2242</c:v>
                </c:pt>
                <c:pt idx="10">
                  <c:v>2462</c:v>
                </c:pt>
                <c:pt idx="11">
                  <c:v>3906</c:v>
                </c:pt>
                <c:pt idx="12">
                  <c:v>3997</c:v>
                </c:pt>
                <c:pt idx="13">
                  <c:v>3874</c:v>
                </c:pt>
                <c:pt idx="14">
                  <c:v>4207</c:v>
                </c:pt>
                <c:pt idx="15">
                  <c:v>5581</c:v>
                </c:pt>
                <c:pt idx="16">
                  <c:v>5512</c:v>
                </c:pt>
                <c:pt idx="17">
                  <c:v>6211</c:v>
                </c:pt>
                <c:pt idx="18">
                  <c:v>4824</c:v>
                </c:pt>
                <c:pt idx="19">
                  <c:v>5340</c:v>
                </c:pt>
                <c:pt idx="20">
                  <c:v>6289</c:v>
                </c:pt>
                <c:pt idx="21">
                  <c:v>8564</c:v>
                </c:pt>
                <c:pt idx="22">
                  <c:v>6257</c:v>
                </c:pt>
                <c:pt idx="23">
                  <c:v>6201</c:v>
                </c:pt>
                <c:pt idx="24">
                  <c:v>6144</c:v>
                </c:pt>
                <c:pt idx="25">
                  <c:v>7151</c:v>
                </c:pt>
                <c:pt idx="26">
                  <c:v>6377</c:v>
                </c:pt>
                <c:pt idx="27">
                  <c:v>7044</c:v>
                </c:pt>
                <c:pt idx="28">
                  <c:v>7818</c:v>
                </c:pt>
                <c:pt idx="29">
                  <c:v>6409</c:v>
                </c:pt>
                <c:pt idx="30">
                  <c:v>6039</c:v>
                </c:pt>
                <c:pt idx="31">
                  <c:v>7766</c:v>
                </c:pt>
                <c:pt idx="32">
                  <c:v>7172</c:v>
                </c:pt>
                <c:pt idx="33">
                  <c:v>12013</c:v>
                </c:pt>
                <c:pt idx="34">
                  <c:v>11976</c:v>
                </c:pt>
                <c:pt idx="35">
                  <c:v>13512</c:v>
                </c:pt>
                <c:pt idx="36">
                  <c:v>13414</c:v>
                </c:pt>
                <c:pt idx="37">
                  <c:v>11752</c:v>
                </c:pt>
                <c:pt idx="38">
                  <c:v>11299</c:v>
                </c:pt>
                <c:pt idx="39">
                  <c:v>12813</c:v>
                </c:pt>
                <c:pt idx="40">
                  <c:v>11237</c:v>
                </c:pt>
                <c:pt idx="41">
                  <c:v>11604</c:v>
                </c:pt>
                <c:pt idx="42">
                  <c:v>9553</c:v>
                </c:pt>
                <c:pt idx="43">
                  <c:v>10817</c:v>
                </c:pt>
                <c:pt idx="44">
                  <c:v>11681</c:v>
                </c:pt>
                <c:pt idx="45">
                  <c:v>13140</c:v>
                </c:pt>
                <c:pt idx="46">
                  <c:v>9671</c:v>
                </c:pt>
                <c:pt idx="47">
                  <c:v>21501</c:v>
                </c:pt>
                <c:pt idx="48">
                  <c:v>10857</c:v>
                </c:pt>
                <c:pt idx="49">
                  <c:v>18983</c:v>
                </c:pt>
              </c:numCache>
            </c:numRef>
          </c:val>
          <c:smooth val="0"/>
          <c:extLst>
            <c:ext xmlns:c16="http://schemas.microsoft.com/office/drawing/2014/chart" uri="{C3380CC4-5D6E-409C-BE32-E72D297353CC}">
              <c16:uniqueId val="{00000001-BA1C-4F6E-8856-99A98E1F4A35}"/>
            </c:ext>
          </c:extLst>
        </c:ser>
        <c:dLbls>
          <c:showLegendKey val="0"/>
          <c:showVal val="0"/>
          <c:showCatName val="0"/>
          <c:showSerName val="0"/>
          <c:showPercent val="0"/>
          <c:showBubbleSize val="0"/>
        </c:dLbls>
        <c:marker val="1"/>
        <c:smooth val="0"/>
        <c:axId val="-2120045000"/>
        <c:axId val="-2072517496"/>
      </c:lineChart>
      <c:catAx>
        <c:axId val="-2120045000"/>
        <c:scaling>
          <c:orientation val="minMax"/>
        </c:scaling>
        <c:delete val="0"/>
        <c:axPos val="b"/>
        <c:majorGridlines/>
        <c:numFmt formatCode="General" sourceLinked="0"/>
        <c:majorTickMark val="none"/>
        <c:minorTickMark val="none"/>
        <c:tickLblPos val="nextTo"/>
        <c:crossAx val="-2072517496"/>
        <c:crosses val="autoZero"/>
        <c:auto val="1"/>
        <c:lblAlgn val="ctr"/>
        <c:lblOffset val="100"/>
        <c:noMultiLvlLbl val="0"/>
      </c:catAx>
      <c:valAx>
        <c:axId val="-2072517496"/>
        <c:scaling>
          <c:orientation val="minMax"/>
        </c:scaling>
        <c:delete val="0"/>
        <c:axPos val="l"/>
        <c:numFmt formatCode="#,##0.00" sourceLinked="1"/>
        <c:majorTickMark val="none"/>
        <c:minorTickMark val="none"/>
        <c:tickLblPos val="nextTo"/>
        <c:crossAx val="-2120045000"/>
        <c:crosses val="autoZero"/>
        <c:crossBetween val="between"/>
      </c:valAx>
    </c:plotArea>
    <c:legend>
      <c:legendPos val="b"/>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2"/>
          <c:order val="0"/>
          <c:tx>
            <c:strRef>
              <c:f>Séries!$E$1</c:f>
              <c:strCache>
                <c:ptCount val="1"/>
                <c:pt idx="0">
                  <c:v>Produção - café - qde. - Sacas de 60 kg (mil)</c:v>
                </c:pt>
              </c:strCache>
            </c:strRef>
          </c:tx>
          <c:cat>
            <c:strRef>
              <c:f>Séries!$J$34:$J$83</c:f>
              <c:strCache>
                <c:ptCount val="50"/>
                <c:pt idx="0">
                  <c:v>1840</c:v>
                </c:pt>
                <c:pt idx="1">
                  <c:v>1841</c:v>
                </c:pt>
                <c:pt idx="2">
                  <c:v>1842</c:v>
                </c:pt>
                <c:pt idx="3">
                  <c:v>1843</c:v>
                </c:pt>
                <c:pt idx="4">
                  <c:v>1844</c:v>
                </c:pt>
                <c:pt idx="5">
                  <c:v>1845</c:v>
                </c:pt>
                <c:pt idx="6">
                  <c:v>1846</c:v>
                </c:pt>
                <c:pt idx="7">
                  <c:v>1847</c:v>
                </c:pt>
                <c:pt idx="8">
                  <c:v>1848</c:v>
                </c:pt>
                <c:pt idx="9">
                  <c:v>1849</c:v>
                </c:pt>
                <c:pt idx="10">
                  <c:v>1850</c:v>
                </c:pt>
                <c:pt idx="11">
                  <c:v>1851</c:v>
                </c:pt>
                <c:pt idx="12">
                  <c:v>1852</c:v>
                </c:pt>
                <c:pt idx="13">
                  <c:v>1853</c:v>
                </c:pt>
                <c:pt idx="14">
                  <c:v>1854</c:v>
                </c:pt>
                <c:pt idx="15">
                  <c:v>1855</c:v>
                </c:pt>
                <c:pt idx="16">
                  <c:v>1856</c:v>
                </c:pt>
                <c:pt idx="17">
                  <c:v>1857</c:v>
                </c:pt>
                <c:pt idx="18">
                  <c:v>1858</c:v>
                </c:pt>
                <c:pt idx="19">
                  <c:v>1859</c:v>
                </c:pt>
                <c:pt idx="20">
                  <c:v>1860</c:v>
                </c:pt>
                <c:pt idx="21">
                  <c:v>1861</c:v>
                </c:pt>
                <c:pt idx="22">
                  <c:v>1862</c:v>
                </c:pt>
                <c:pt idx="23">
                  <c:v>1863</c:v>
                </c:pt>
                <c:pt idx="24">
                  <c:v>1864</c:v>
                </c:pt>
                <c:pt idx="25">
                  <c:v>1865</c:v>
                </c:pt>
                <c:pt idx="26">
                  <c:v>1866</c:v>
                </c:pt>
                <c:pt idx="27">
                  <c:v>1867</c:v>
                </c:pt>
                <c:pt idx="28">
                  <c:v>1868</c:v>
                </c:pt>
                <c:pt idx="29">
                  <c:v>1869</c:v>
                </c:pt>
                <c:pt idx="30">
                  <c:v>1870</c:v>
                </c:pt>
                <c:pt idx="31">
                  <c:v>1871</c:v>
                </c:pt>
                <c:pt idx="32">
                  <c:v>1872</c:v>
                </c:pt>
                <c:pt idx="33">
                  <c:v>1873</c:v>
                </c:pt>
                <c:pt idx="34">
                  <c:v>1874</c:v>
                </c:pt>
                <c:pt idx="35">
                  <c:v>1875</c:v>
                </c:pt>
                <c:pt idx="36">
                  <c:v>1876</c:v>
                </c:pt>
                <c:pt idx="37">
                  <c:v>1877</c:v>
                </c:pt>
                <c:pt idx="38">
                  <c:v>1878</c:v>
                </c:pt>
                <c:pt idx="39">
                  <c:v>1879</c:v>
                </c:pt>
                <c:pt idx="40">
                  <c:v>1880</c:v>
                </c:pt>
                <c:pt idx="41">
                  <c:v>1881</c:v>
                </c:pt>
                <c:pt idx="42">
                  <c:v>1882</c:v>
                </c:pt>
                <c:pt idx="43">
                  <c:v>1883</c:v>
                </c:pt>
                <c:pt idx="44">
                  <c:v>1884</c:v>
                </c:pt>
                <c:pt idx="45">
                  <c:v>1885</c:v>
                </c:pt>
                <c:pt idx="46">
                  <c:v>1886</c:v>
                </c:pt>
                <c:pt idx="47">
                  <c:v>1887</c:v>
                </c:pt>
                <c:pt idx="48">
                  <c:v>1888</c:v>
                </c:pt>
                <c:pt idx="49">
                  <c:v>1889</c:v>
                </c:pt>
              </c:strCache>
            </c:strRef>
          </c:cat>
          <c:val>
            <c:numRef>
              <c:f>Séries!$E$25:$E$74</c:f>
              <c:numCache>
                <c:formatCode>General</c:formatCode>
                <c:ptCount val="50"/>
                <c:pt idx="0">
                  <c:v>1037.981</c:v>
                </c:pt>
                <c:pt idx="1">
                  <c:v>1258.8920000000001</c:v>
                </c:pt>
                <c:pt idx="2">
                  <c:v>1410.998</c:v>
                </c:pt>
                <c:pt idx="3">
                  <c:v>1426.9380000000001</c:v>
                </c:pt>
                <c:pt idx="4">
                  <c:v>1509.317</c:v>
                </c:pt>
                <c:pt idx="5">
                  <c:v>1458.768</c:v>
                </c:pt>
                <c:pt idx="6">
                  <c:v>1849.8330000000001</c:v>
                </c:pt>
                <c:pt idx="7">
                  <c:v>2009.3430000000001</c:v>
                </c:pt>
                <c:pt idx="8">
                  <c:v>2093.3690000000001</c:v>
                </c:pt>
                <c:pt idx="9">
                  <c:v>1786.7439999999999</c:v>
                </c:pt>
                <c:pt idx="10">
                  <c:v>1344.6479999999999</c:v>
                </c:pt>
                <c:pt idx="11">
                  <c:v>2498.9949999999999</c:v>
                </c:pt>
                <c:pt idx="12">
                  <c:v>2400</c:v>
                </c:pt>
                <c:pt idx="13">
                  <c:v>2100</c:v>
                </c:pt>
                <c:pt idx="14">
                  <c:v>3200</c:v>
                </c:pt>
                <c:pt idx="15">
                  <c:v>2800</c:v>
                </c:pt>
                <c:pt idx="16">
                  <c:v>3200</c:v>
                </c:pt>
                <c:pt idx="17">
                  <c:v>2400</c:v>
                </c:pt>
                <c:pt idx="18">
                  <c:v>2700</c:v>
                </c:pt>
                <c:pt idx="19">
                  <c:v>2500</c:v>
                </c:pt>
                <c:pt idx="20">
                  <c:v>3600</c:v>
                </c:pt>
                <c:pt idx="21">
                  <c:v>2400</c:v>
                </c:pt>
                <c:pt idx="22">
                  <c:v>2100</c:v>
                </c:pt>
                <c:pt idx="23">
                  <c:v>2600</c:v>
                </c:pt>
                <c:pt idx="24">
                  <c:v>2600</c:v>
                </c:pt>
                <c:pt idx="25">
                  <c:v>2400</c:v>
                </c:pt>
                <c:pt idx="26">
                  <c:v>3200</c:v>
                </c:pt>
                <c:pt idx="27">
                  <c:v>3600</c:v>
                </c:pt>
                <c:pt idx="28">
                  <c:v>3800</c:v>
                </c:pt>
                <c:pt idx="29">
                  <c:v>3100</c:v>
                </c:pt>
                <c:pt idx="30">
                  <c:v>3800</c:v>
                </c:pt>
                <c:pt idx="31">
                  <c:v>2300</c:v>
                </c:pt>
                <c:pt idx="32">
                  <c:v>3500</c:v>
                </c:pt>
                <c:pt idx="33">
                  <c:v>2800</c:v>
                </c:pt>
                <c:pt idx="34">
                  <c:v>3900</c:v>
                </c:pt>
                <c:pt idx="35">
                  <c:v>3400</c:v>
                </c:pt>
                <c:pt idx="36">
                  <c:v>3600</c:v>
                </c:pt>
                <c:pt idx="37">
                  <c:v>3500</c:v>
                </c:pt>
                <c:pt idx="38">
                  <c:v>4900</c:v>
                </c:pt>
                <c:pt idx="39">
                  <c:v>4100</c:v>
                </c:pt>
                <c:pt idx="40">
                  <c:v>5610</c:v>
                </c:pt>
                <c:pt idx="41">
                  <c:v>5450</c:v>
                </c:pt>
                <c:pt idx="42">
                  <c:v>6720</c:v>
                </c:pt>
                <c:pt idx="43">
                  <c:v>5050</c:v>
                </c:pt>
                <c:pt idx="44">
                  <c:v>6210</c:v>
                </c:pt>
                <c:pt idx="45">
                  <c:v>5570</c:v>
                </c:pt>
                <c:pt idx="46">
                  <c:v>6080</c:v>
                </c:pt>
                <c:pt idx="47">
                  <c:v>3030</c:v>
                </c:pt>
                <c:pt idx="48">
                  <c:v>6830</c:v>
                </c:pt>
                <c:pt idx="49">
                  <c:v>4260</c:v>
                </c:pt>
              </c:numCache>
            </c:numRef>
          </c:val>
          <c:smooth val="0"/>
          <c:extLst>
            <c:ext xmlns:c16="http://schemas.microsoft.com/office/drawing/2014/chart" uri="{C3380CC4-5D6E-409C-BE32-E72D297353CC}">
              <c16:uniqueId val="{00000000-D40B-4BB3-8E86-A6FA5A6DB13E}"/>
            </c:ext>
          </c:extLst>
        </c:ser>
        <c:dLbls>
          <c:showLegendKey val="0"/>
          <c:showVal val="0"/>
          <c:showCatName val="0"/>
          <c:showSerName val="0"/>
          <c:showPercent val="0"/>
          <c:showBubbleSize val="0"/>
        </c:dLbls>
        <c:marker val="1"/>
        <c:smooth val="0"/>
        <c:axId val="-2096686344"/>
        <c:axId val="-2084189032"/>
      </c:lineChart>
      <c:lineChart>
        <c:grouping val="standard"/>
        <c:varyColors val="0"/>
        <c:ser>
          <c:idx val="3"/>
          <c:order val="1"/>
          <c:tx>
            <c:strRef>
              <c:f>Séries!$L$1</c:f>
              <c:strCache>
                <c:ptCount val="1"/>
                <c:pt idx="0">
                  <c:v>Preço médio - café - Sacas de 60 kg - Reis</c:v>
                </c:pt>
              </c:strCache>
            </c:strRef>
          </c:tx>
          <c:marker>
            <c:symbol val="square"/>
            <c:size val="13"/>
          </c:marker>
          <c:cat>
            <c:strRef>
              <c:f>Séries!$J$34:$J$83</c:f>
              <c:strCache>
                <c:ptCount val="50"/>
                <c:pt idx="0">
                  <c:v>1840</c:v>
                </c:pt>
                <c:pt idx="1">
                  <c:v>1841</c:v>
                </c:pt>
                <c:pt idx="2">
                  <c:v>1842</c:v>
                </c:pt>
                <c:pt idx="3">
                  <c:v>1843</c:v>
                </c:pt>
                <c:pt idx="4">
                  <c:v>1844</c:v>
                </c:pt>
                <c:pt idx="5">
                  <c:v>1845</c:v>
                </c:pt>
                <c:pt idx="6">
                  <c:v>1846</c:v>
                </c:pt>
                <c:pt idx="7">
                  <c:v>1847</c:v>
                </c:pt>
                <c:pt idx="8">
                  <c:v>1848</c:v>
                </c:pt>
                <c:pt idx="9">
                  <c:v>1849</c:v>
                </c:pt>
                <c:pt idx="10">
                  <c:v>1850</c:v>
                </c:pt>
                <c:pt idx="11">
                  <c:v>1851</c:v>
                </c:pt>
                <c:pt idx="12">
                  <c:v>1852</c:v>
                </c:pt>
                <c:pt idx="13">
                  <c:v>1853</c:v>
                </c:pt>
                <c:pt idx="14">
                  <c:v>1854</c:v>
                </c:pt>
                <c:pt idx="15">
                  <c:v>1855</c:v>
                </c:pt>
                <c:pt idx="16">
                  <c:v>1856</c:v>
                </c:pt>
                <c:pt idx="17">
                  <c:v>1857</c:v>
                </c:pt>
                <c:pt idx="18">
                  <c:v>1858</c:v>
                </c:pt>
                <c:pt idx="19">
                  <c:v>1859</c:v>
                </c:pt>
                <c:pt idx="20">
                  <c:v>1860</c:v>
                </c:pt>
                <c:pt idx="21">
                  <c:v>1861</c:v>
                </c:pt>
                <c:pt idx="22">
                  <c:v>1862</c:v>
                </c:pt>
                <c:pt idx="23">
                  <c:v>1863</c:v>
                </c:pt>
                <c:pt idx="24">
                  <c:v>1864</c:v>
                </c:pt>
                <c:pt idx="25">
                  <c:v>1865</c:v>
                </c:pt>
                <c:pt idx="26">
                  <c:v>1866</c:v>
                </c:pt>
                <c:pt idx="27">
                  <c:v>1867</c:v>
                </c:pt>
                <c:pt idx="28">
                  <c:v>1868</c:v>
                </c:pt>
                <c:pt idx="29">
                  <c:v>1869</c:v>
                </c:pt>
                <c:pt idx="30">
                  <c:v>1870</c:v>
                </c:pt>
                <c:pt idx="31">
                  <c:v>1871</c:v>
                </c:pt>
                <c:pt idx="32">
                  <c:v>1872</c:v>
                </c:pt>
                <c:pt idx="33">
                  <c:v>1873</c:v>
                </c:pt>
                <c:pt idx="34">
                  <c:v>1874</c:v>
                </c:pt>
                <c:pt idx="35">
                  <c:v>1875</c:v>
                </c:pt>
                <c:pt idx="36">
                  <c:v>1876</c:v>
                </c:pt>
                <c:pt idx="37">
                  <c:v>1877</c:v>
                </c:pt>
                <c:pt idx="38">
                  <c:v>1878</c:v>
                </c:pt>
                <c:pt idx="39">
                  <c:v>1879</c:v>
                </c:pt>
                <c:pt idx="40">
                  <c:v>1880</c:v>
                </c:pt>
                <c:pt idx="41">
                  <c:v>1881</c:v>
                </c:pt>
                <c:pt idx="42">
                  <c:v>1882</c:v>
                </c:pt>
                <c:pt idx="43">
                  <c:v>1883</c:v>
                </c:pt>
                <c:pt idx="44">
                  <c:v>1884</c:v>
                </c:pt>
                <c:pt idx="45">
                  <c:v>1885</c:v>
                </c:pt>
                <c:pt idx="46">
                  <c:v>1886</c:v>
                </c:pt>
                <c:pt idx="47">
                  <c:v>1887</c:v>
                </c:pt>
                <c:pt idx="48">
                  <c:v>1888</c:v>
                </c:pt>
                <c:pt idx="49">
                  <c:v>1889</c:v>
                </c:pt>
              </c:strCache>
            </c:strRef>
          </c:cat>
          <c:val>
            <c:numRef>
              <c:f>Séries!$L$34:$L$83</c:f>
              <c:numCache>
                <c:formatCode>General</c:formatCode>
                <c:ptCount val="50"/>
                <c:pt idx="0">
                  <c:v>13360.00000000002</c:v>
                </c:pt>
                <c:pt idx="1">
                  <c:v>13800</c:v>
                </c:pt>
                <c:pt idx="2">
                  <c:v>12079.99999999998</c:v>
                </c:pt>
                <c:pt idx="3">
                  <c:v>15360</c:v>
                </c:pt>
                <c:pt idx="4">
                  <c:v>11200.00000000002</c:v>
                </c:pt>
                <c:pt idx="5">
                  <c:v>11119.99999999998</c:v>
                </c:pt>
                <c:pt idx="6">
                  <c:v>13440</c:v>
                </c:pt>
                <c:pt idx="7">
                  <c:v>11680.00000000002</c:v>
                </c:pt>
                <c:pt idx="8">
                  <c:v>10639.99999999998</c:v>
                </c:pt>
                <c:pt idx="9">
                  <c:v>13740</c:v>
                </c:pt>
                <c:pt idx="10">
                  <c:v>16015.99999999998</c:v>
                </c:pt>
                <c:pt idx="11">
                  <c:v>14016</c:v>
                </c:pt>
                <c:pt idx="12">
                  <c:v>14568</c:v>
                </c:pt>
                <c:pt idx="13">
                  <c:v>15664.00000000002</c:v>
                </c:pt>
                <c:pt idx="14">
                  <c:v>16399.999999999982</c:v>
                </c:pt>
                <c:pt idx="15">
                  <c:v>17028</c:v>
                </c:pt>
                <c:pt idx="16">
                  <c:v>18112.000000000018</c:v>
                </c:pt>
                <c:pt idx="17">
                  <c:v>17839.999999999982</c:v>
                </c:pt>
                <c:pt idx="18">
                  <c:v>17392.000000000018</c:v>
                </c:pt>
                <c:pt idx="19">
                  <c:v>19192.000000000018</c:v>
                </c:pt>
                <c:pt idx="20">
                  <c:v>24112.000000000018</c:v>
                </c:pt>
                <c:pt idx="21">
                  <c:v>24856.000000000018</c:v>
                </c:pt>
                <c:pt idx="22">
                  <c:v>28471.999999999982</c:v>
                </c:pt>
                <c:pt idx="23">
                  <c:v>31447.999999999982</c:v>
                </c:pt>
                <c:pt idx="24">
                  <c:v>27580.000000000018</c:v>
                </c:pt>
                <c:pt idx="25">
                  <c:v>28476</c:v>
                </c:pt>
                <c:pt idx="26">
                  <c:v>23148</c:v>
                </c:pt>
                <c:pt idx="27">
                  <c:v>29932.000000000018</c:v>
                </c:pt>
                <c:pt idx="28">
                  <c:v>26059.999999999982</c:v>
                </c:pt>
                <c:pt idx="29">
                  <c:v>28579.999999999982</c:v>
                </c:pt>
                <c:pt idx="30">
                  <c:v>25920</c:v>
                </c:pt>
                <c:pt idx="31">
                  <c:v>27811.999999999982</c:v>
                </c:pt>
                <c:pt idx="32">
                  <c:v>33307.999999999971</c:v>
                </c:pt>
                <c:pt idx="33">
                  <c:v>36763.999999999971</c:v>
                </c:pt>
                <c:pt idx="34">
                  <c:v>43542</c:v>
                </c:pt>
                <c:pt idx="35">
                  <c:v>33582</c:v>
                </c:pt>
                <c:pt idx="36">
                  <c:v>31758</c:v>
                </c:pt>
                <c:pt idx="37">
                  <c:v>37740</c:v>
                </c:pt>
                <c:pt idx="38">
                  <c:v>31464</c:v>
                </c:pt>
                <c:pt idx="39">
                  <c:v>32244</c:v>
                </c:pt>
                <c:pt idx="40">
                  <c:v>30522</c:v>
                </c:pt>
                <c:pt idx="41">
                  <c:v>24738</c:v>
                </c:pt>
                <c:pt idx="42">
                  <c:v>19818</c:v>
                </c:pt>
                <c:pt idx="43">
                  <c:v>24966</c:v>
                </c:pt>
                <c:pt idx="44">
                  <c:v>27030</c:v>
                </c:pt>
                <c:pt idx="45">
                  <c:v>24936</c:v>
                </c:pt>
                <c:pt idx="46">
                  <c:v>27768</c:v>
                </c:pt>
                <c:pt idx="47">
                  <c:v>43926</c:v>
                </c:pt>
                <c:pt idx="48">
                  <c:v>29964</c:v>
                </c:pt>
                <c:pt idx="49">
                  <c:v>30840</c:v>
                </c:pt>
              </c:numCache>
            </c:numRef>
          </c:val>
          <c:smooth val="0"/>
          <c:extLst>
            <c:ext xmlns:c16="http://schemas.microsoft.com/office/drawing/2014/chart" uri="{C3380CC4-5D6E-409C-BE32-E72D297353CC}">
              <c16:uniqueId val="{00000001-D40B-4BB3-8E86-A6FA5A6DB13E}"/>
            </c:ext>
          </c:extLst>
        </c:ser>
        <c:dLbls>
          <c:showLegendKey val="0"/>
          <c:showVal val="0"/>
          <c:showCatName val="0"/>
          <c:showSerName val="0"/>
          <c:showPercent val="0"/>
          <c:showBubbleSize val="0"/>
        </c:dLbls>
        <c:marker val="1"/>
        <c:smooth val="0"/>
        <c:axId val="-2096354648"/>
        <c:axId val="-2084160008"/>
      </c:lineChart>
      <c:catAx>
        <c:axId val="-2096686344"/>
        <c:scaling>
          <c:orientation val="minMax"/>
        </c:scaling>
        <c:delete val="0"/>
        <c:axPos val="b"/>
        <c:majorGridlines/>
        <c:numFmt formatCode="General" sourceLinked="0"/>
        <c:majorTickMark val="none"/>
        <c:minorTickMark val="none"/>
        <c:tickLblPos val="nextTo"/>
        <c:crossAx val="-2084189032"/>
        <c:crosses val="autoZero"/>
        <c:auto val="1"/>
        <c:lblAlgn val="ctr"/>
        <c:lblOffset val="100"/>
        <c:noMultiLvlLbl val="0"/>
      </c:catAx>
      <c:valAx>
        <c:axId val="-2084189032"/>
        <c:scaling>
          <c:orientation val="minMax"/>
        </c:scaling>
        <c:delete val="0"/>
        <c:axPos val="l"/>
        <c:numFmt formatCode="General" sourceLinked="1"/>
        <c:majorTickMark val="none"/>
        <c:minorTickMark val="none"/>
        <c:tickLblPos val="nextTo"/>
        <c:crossAx val="-2096686344"/>
        <c:crosses val="autoZero"/>
        <c:crossBetween val="between"/>
      </c:valAx>
      <c:valAx>
        <c:axId val="-2084160008"/>
        <c:scaling>
          <c:orientation val="minMax"/>
        </c:scaling>
        <c:delete val="0"/>
        <c:axPos val="r"/>
        <c:numFmt formatCode="General" sourceLinked="1"/>
        <c:majorTickMark val="out"/>
        <c:minorTickMark val="none"/>
        <c:tickLblPos val="nextTo"/>
        <c:crossAx val="-2096354648"/>
        <c:crosses val="max"/>
        <c:crossBetween val="between"/>
      </c:valAx>
      <c:catAx>
        <c:axId val="-2096354648"/>
        <c:scaling>
          <c:orientation val="minMax"/>
        </c:scaling>
        <c:delete val="1"/>
        <c:axPos val="b"/>
        <c:numFmt formatCode="General" sourceLinked="1"/>
        <c:majorTickMark val="out"/>
        <c:minorTickMark val="none"/>
        <c:tickLblPos val="nextTo"/>
        <c:crossAx val="-2084160008"/>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lineChart>
        <c:grouping val="standard"/>
        <c:varyColors val="0"/>
        <c:ser>
          <c:idx val="4"/>
          <c:order val="0"/>
          <c:tx>
            <c:strRef>
              <c:f>Plan1!$E$3</c:f>
              <c:strCache>
                <c:ptCount val="1"/>
                <c:pt idx="0">
                  <c:v>Produção mundial</c:v>
                </c:pt>
              </c:strCache>
            </c:strRef>
          </c:tx>
          <c:spPr>
            <a:ln>
              <a:solidFill>
                <a:schemeClr val="accent3"/>
              </a:solidFill>
            </a:ln>
          </c:spPr>
          <c:marker>
            <c:symbol val="none"/>
          </c:marker>
          <c:cat>
            <c:numRef>
              <c:f>Plan1!$A$4:$A$69</c:f>
              <c:numCache>
                <c:formatCode>General</c:formatCode>
                <c:ptCount val="66"/>
                <c:pt idx="0">
                  <c:v>1875</c:v>
                </c:pt>
                <c:pt idx="1">
                  <c:v>1876</c:v>
                </c:pt>
                <c:pt idx="2">
                  <c:v>1877</c:v>
                </c:pt>
                <c:pt idx="3">
                  <c:v>1878</c:v>
                </c:pt>
                <c:pt idx="4">
                  <c:v>1879</c:v>
                </c:pt>
                <c:pt idx="5">
                  <c:v>1880</c:v>
                </c:pt>
                <c:pt idx="6">
                  <c:v>1881</c:v>
                </c:pt>
                <c:pt idx="7">
                  <c:v>1882</c:v>
                </c:pt>
                <c:pt idx="8">
                  <c:v>1883</c:v>
                </c:pt>
                <c:pt idx="9">
                  <c:v>1884</c:v>
                </c:pt>
                <c:pt idx="10">
                  <c:v>1885</c:v>
                </c:pt>
                <c:pt idx="11">
                  <c:v>1886</c:v>
                </c:pt>
                <c:pt idx="12">
                  <c:v>1887</c:v>
                </c:pt>
                <c:pt idx="13">
                  <c:v>1888</c:v>
                </c:pt>
                <c:pt idx="14">
                  <c:v>1889</c:v>
                </c:pt>
                <c:pt idx="15">
                  <c:v>1890</c:v>
                </c:pt>
                <c:pt idx="16">
                  <c:v>1891</c:v>
                </c:pt>
                <c:pt idx="17">
                  <c:v>1892</c:v>
                </c:pt>
                <c:pt idx="18">
                  <c:v>1893</c:v>
                </c:pt>
                <c:pt idx="19">
                  <c:v>1894</c:v>
                </c:pt>
                <c:pt idx="20">
                  <c:v>1895</c:v>
                </c:pt>
                <c:pt idx="21">
                  <c:v>1896</c:v>
                </c:pt>
                <c:pt idx="22">
                  <c:v>1897</c:v>
                </c:pt>
                <c:pt idx="23">
                  <c:v>1898</c:v>
                </c:pt>
                <c:pt idx="24">
                  <c:v>1899</c:v>
                </c:pt>
                <c:pt idx="25">
                  <c:v>1900</c:v>
                </c:pt>
                <c:pt idx="26">
                  <c:v>1901</c:v>
                </c:pt>
                <c:pt idx="27">
                  <c:v>1902</c:v>
                </c:pt>
                <c:pt idx="28">
                  <c:v>1903</c:v>
                </c:pt>
                <c:pt idx="29">
                  <c:v>1904</c:v>
                </c:pt>
                <c:pt idx="30">
                  <c:v>1905</c:v>
                </c:pt>
                <c:pt idx="31">
                  <c:v>1906</c:v>
                </c:pt>
                <c:pt idx="32">
                  <c:v>1907</c:v>
                </c:pt>
                <c:pt idx="33">
                  <c:v>1908</c:v>
                </c:pt>
                <c:pt idx="34">
                  <c:v>1909</c:v>
                </c:pt>
                <c:pt idx="35">
                  <c:v>1910</c:v>
                </c:pt>
                <c:pt idx="36">
                  <c:v>1911</c:v>
                </c:pt>
                <c:pt idx="37">
                  <c:v>1912</c:v>
                </c:pt>
                <c:pt idx="38">
                  <c:v>1913</c:v>
                </c:pt>
                <c:pt idx="39">
                  <c:v>1914</c:v>
                </c:pt>
                <c:pt idx="40">
                  <c:v>1915</c:v>
                </c:pt>
                <c:pt idx="41">
                  <c:v>1916</c:v>
                </c:pt>
                <c:pt idx="42">
                  <c:v>1917</c:v>
                </c:pt>
                <c:pt idx="43">
                  <c:v>1918</c:v>
                </c:pt>
                <c:pt idx="44">
                  <c:v>1919</c:v>
                </c:pt>
                <c:pt idx="45">
                  <c:v>1920</c:v>
                </c:pt>
                <c:pt idx="46">
                  <c:v>1921</c:v>
                </c:pt>
                <c:pt idx="47">
                  <c:v>1922</c:v>
                </c:pt>
                <c:pt idx="48">
                  <c:v>1923</c:v>
                </c:pt>
                <c:pt idx="49">
                  <c:v>1924</c:v>
                </c:pt>
                <c:pt idx="50">
                  <c:v>1925</c:v>
                </c:pt>
                <c:pt idx="51">
                  <c:v>1926</c:v>
                </c:pt>
                <c:pt idx="52">
                  <c:v>1927</c:v>
                </c:pt>
                <c:pt idx="53">
                  <c:v>1928</c:v>
                </c:pt>
                <c:pt idx="54">
                  <c:v>1929</c:v>
                </c:pt>
                <c:pt idx="55">
                  <c:v>1930</c:v>
                </c:pt>
                <c:pt idx="56">
                  <c:v>1931</c:v>
                </c:pt>
                <c:pt idx="57">
                  <c:v>1932</c:v>
                </c:pt>
                <c:pt idx="58">
                  <c:v>1933</c:v>
                </c:pt>
                <c:pt idx="59">
                  <c:v>1934</c:v>
                </c:pt>
                <c:pt idx="60">
                  <c:v>1935</c:v>
                </c:pt>
                <c:pt idx="61">
                  <c:v>1936</c:v>
                </c:pt>
                <c:pt idx="62">
                  <c:v>1937</c:v>
                </c:pt>
                <c:pt idx="63">
                  <c:v>1938</c:v>
                </c:pt>
                <c:pt idx="64">
                  <c:v>1939</c:v>
                </c:pt>
                <c:pt idx="65">
                  <c:v>1940</c:v>
                </c:pt>
              </c:numCache>
            </c:numRef>
          </c:cat>
          <c:val>
            <c:numRef>
              <c:f>Plan1!$E$4:$E$69</c:f>
              <c:numCache>
                <c:formatCode>General</c:formatCode>
                <c:ptCount val="66"/>
                <c:pt idx="0">
                  <c:v>7.6</c:v>
                </c:pt>
                <c:pt idx="1">
                  <c:v>7.8</c:v>
                </c:pt>
                <c:pt idx="2">
                  <c:v>7.3</c:v>
                </c:pt>
                <c:pt idx="3">
                  <c:v>9.2000000000000011</c:v>
                </c:pt>
                <c:pt idx="4">
                  <c:v>8.6</c:v>
                </c:pt>
                <c:pt idx="5">
                  <c:v>9.8000000000000007</c:v>
                </c:pt>
                <c:pt idx="6">
                  <c:v>9.7000000000000011</c:v>
                </c:pt>
                <c:pt idx="7">
                  <c:v>10.3</c:v>
                </c:pt>
                <c:pt idx="8">
                  <c:v>9.2000000000000011</c:v>
                </c:pt>
                <c:pt idx="9">
                  <c:v>11.11</c:v>
                </c:pt>
                <c:pt idx="10">
                  <c:v>9.77</c:v>
                </c:pt>
                <c:pt idx="11">
                  <c:v>10.26</c:v>
                </c:pt>
                <c:pt idx="12">
                  <c:v>6.96</c:v>
                </c:pt>
                <c:pt idx="13">
                  <c:v>11.06</c:v>
                </c:pt>
                <c:pt idx="14">
                  <c:v>7.55</c:v>
                </c:pt>
                <c:pt idx="15">
                  <c:v>9.0300000000000011</c:v>
                </c:pt>
                <c:pt idx="16">
                  <c:v>11.73</c:v>
                </c:pt>
                <c:pt idx="17">
                  <c:v>11.02</c:v>
                </c:pt>
                <c:pt idx="18">
                  <c:v>8.74</c:v>
                </c:pt>
                <c:pt idx="19">
                  <c:v>11.22</c:v>
                </c:pt>
                <c:pt idx="20">
                  <c:v>10.130000000000001</c:v>
                </c:pt>
                <c:pt idx="21">
                  <c:v>13.47</c:v>
                </c:pt>
                <c:pt idx="22">
                  <c:v>15.37000000000001</c:v>
                </c:pt>
                <c:pt idx="23">
                  <c:v>13.11</c:v>
                </c:pt>
                <c:pt idx="24">
                  <c:v>13.94</c:v>
                </c:pt>
                <c:pt idx="25">
                  <c:v>18.14</c:v>
                </c:pt>
                <c:pt idx="26">
                  <c:v>19.27</c:v>
                </c:pt>
                <c:pt idx="27">
                  <c:v>18.47</c:v>
                </c:pt>
                <c:pt idx="28">
                  <c:v>16.66</c:v>
                </c:pt>
                <c:pt idx="29">
                  <c:v>15.61</c:v>
                </c:pt>
                <c:pt idx="30">
                  <c:v>16.02</c:v>
                </c:pt>
                <c:pt idx="31">
                  <c:v>25.2</c:v>
                </c:pt>
                <c:pt idx="32">
                  <c:v>15.63</c:v>
                </c:pt>
                <c:pt idx="33">
                  <c:v>18.378</c:v>
                </c:pt>
                <c:pt idx="34">
                  <c:v>20.2</c:v>
                </c:pt>
                <c:pt idx="35">
                  <c:v>16.21</c:v>
                </c:pt>
                <c:pt idx="36">
                  <c:v>19</c:v>
                </c:pt>
                <c:pt idx="37">
                  <c:v>18.59</c:v>
                </c:pt>
                <c:pt idx="38">
                  <c:v>18.72</c:v>
                </c:pt>
                <c:pt idx="39">
                  <c:v>20.47</c:v>
                </c:pt>
                <c:pt idx="40">
                  <c:v>21.57</c:v>
                </c:pt>
                <c:pt idx="41">
                  <c:v>19.190000000000001</c:v>
                </c:pt>
                <c:pt idx="42">
                  <c:v>21.13000000000002</c:v>
                </c:pt>
                <c:pt idx="43">
                  <c:v>18.100000000000001</c:v>
                </c:pt>
                <c:pt idx="44">
                  <c:v>15.77</c:v>
                </c:pt>
                <c:pt idx="45">
                  <c:v>23.939999999999991</c:v>
                </c:pt>
                <c:pt idx="46">
                  <c:v>21.93</c:v>
                </c:pt>
                <c:pt idx="47">
                  <c:v>20.100000000000001</c:v>
                </c:pt>
                <c:pt idx="48">
                  <c:v>25.66</c:v>
                </c:pt>
                <c:pt idx="49">
                  <c:v>24.82</c:v>
                </c:pt>
                <c:pt idx="50">
                  <c:v>27.05</c:v>
                </c:pt>
                <c:pt idx="51">
                  <c:v>26.91</c:v>
                </c:pt>
                <c:pt idx="52">
                  <c:v>39.51</c:v>
                </c:pt>
                <c:pt idx="53">
                  <c:v>26.62</c:v>
                </c:pt>
                <c:pt idx="54">
                  <c:v>41.41</c:v>
                </c:pt>
                <c:pt idx="55">
                  <c:v>30.85</c:v>
                </c:pt>
                <c:pt idx="56">
                  <c:v>42.98</c:v>
                </c:pt>
                <c:pt idx="57">
                  <c:v>35.790000000000013</c:v>
                </c:pt>
                <c:pt idx="58">
                  <c:v>44.46</c:v>
                </c:pt>
                <c:pt idx="59">
                  <c:v>33.840000000000003</c:v>
                </c:pt>
                <c:pt idx="60">
                  <c:v>38.049999999999997</c:v>
                </c:pt>
                <c:pt idx="61">
                  <c:v>44.1</c:v>
                </c:pt>
                <c:pt idx="62">
                  <c:v>40.98</c:v>
                </c:pt>
                <c:pt idx="63">
                  <c:v>40.32</c:v>
                </c:pt>
                <c:pt idx="64">
                  <c:v>36.75</c:v>
                </c:pt>
                <c:pt idx="65">
                  <c:v>32.08</c:v>
                </c:pt>
              </c:numCache>
            </c:numRef>
          </c:val>
          <c:smooth val="0"/>
          <c:extLst>
            <c:ext xmlns:c16="http://schemas.microsoft.com/office/drawing/2014/chart" uri="{C3380CC4-5D6E-409C-BE32-E72D297353CC}">
              <c16:uniqueId val="{00000000-D242-4A05-B1FF-32284F4BB57E}"/>
            </c:ext>
          </c:extLst>
        </c:ser>
        <c:ser>
          <c:idx val="5"/>
          <c:order val="1"/>
          <c:tx>
            <c:strRef>
              <c:f>Plan1!$F$3</c:f>
              <c:strCache>
                <c:ptCount val="1"/>
                <c:pt idx="0">
                  <c:v>Produção brasileira</c:v>
                </c:pt>
              </c:strCache>
            </c:strRef>
          </c:tx>
          <c:spPr>
            <a:ln>
              <a:solidFill>
                <a:schemeClr val="accent2"/>
              </a:solidFill>
            </a:ln>
          </c:spPr>
          <c:marker>
            <c:symbol val="none"/>
          </c:marker>
          <c:cat>
            <c:numRef>
              <c:f>Plan1!$A$4:$A$69</c:f>
              <c:numCache>
                <c:formatCode>General</c:formatCode>
                <c:ptCount val="66"/>
                <c:pt idx="0">
                  <c:v>1875</c:v>
                </c:pt>
                <c:pt idx="1">
                  <c:v>1876</c:v>
                </c:pt>
                <c:pt idx="2">
                  <c:v>1877</c:v>
                </c:pt>
                <c:pt idx="3">
                  <c:v>1878</c:v>
                </c:pt>
                <c:pt idx="4">
                  <c:v>1879</c:v>
                </c:pt>
                <c:pt idx="5">
                  <c:v>1880</c:v>
                </c:pt>
                <c:pt idx="6">
                  <c:v>1881</c:v>
                </c:pt>
                <c:pt idx="7">
                  <c:v>1882</c:v>
                </c:pt>
                <c:pt idx="8">
                  <c:v>1883</c:v>
                </c:pt>
                <c:pt idx="9">
                  <c:v>1884</c:v>
                </c:pt>
                <c:pt idx="10">
                  <c:v>1885</c:v>
                </c:pt>
                <c:pt idx="11">
                  <c:v>1886</c:v>
                </c:pt>
                <c:pt idx="12">
                  <c:v>1887</c:v>
                </c:pt>
                <c:pt idx="13">
                  <c:v>1888</c:v>
                </c:pt>
                <c:pt idx="14">
                  <c:v>1889</c:v>
                </c:pt>
                <c:pt idx="15">
                  <c:v>1890</c:v>
                </c:pt>
                <c:pt idx="16">
                  <c:v>1891</c:v>
                </c:pt>
                <c:pt idx="17">
                  <c:v>1892</c:v>
                </c:pt>
                <c:pt idx="18">
                  <c:v>1893</c:v>
                </c:pt>
                <c:pt idx="19">
                  <c:v>1894</c:v>
                </c:pt>
                <c:pt idx="20">
                  <c:v>1895</c:v>
                </c:pt>
                <c:pt idx="21">
                  <c:v>1896</c:v>
                </c:pt>
                <c:pt idx="22">
                  <c:v>1897</c:v>
                </c:pt>
                <c:pt idx="23">
                  <c:v>1898</c:v>
                </c:pt>
                <c:pt idx="24">
                  <c:v>1899</c:v>
                </c:pt>
                <c:pt idx="25">
                  <c:v>1900</c:v>
                </c:pt>
                <c:pt idx="26">
                  <c:v>1901</c:v>
                </c:pt>
                <c:pt idx="27">
                  <c:v>1902</c:v>
                </c:pt>
                <c:pt idx="28">
                  <c:v>1903</c:v>
                </c:pt>
                <c:pt idx="29">
                  <c:v>1904</c:v>
                </c:pt>
                <c:pt idx="30">
                  <c:v>1905</c:v>
                </c:pt>
                <c:pt idx="31">
                  <c:v>1906</c:v>
                </c:pt>
                <c:pt idx="32">
                  <c:v>1907</c:v>
                </c:pt>
                <c:pt idx="33">
                  <c:v>1908</c:v>
                </c:pt>
                <c:pt idx="34">
                  <c:v>1909</c:v>
                </c:pt>
                <c:pt idx="35">
                  <c:v>1910</c:v>
                </c:pt>
                <c:pt idx="36">
                  <c:v>1911</c:v>
                </c:pt>
                <c:pt idx="37">
                  <c:v>1912</c:v>
                </c:pt>
                <c:pt idx="38">
                  <c:v>1913</c:v>
                </c:pt>
                <c:pt idx="39">
                  <c:v>1914</c:v>
                </c:pt>
                <c:pt idx="40">
                  <c:v>1915</c:v>
                </c:pt>
                <c:pt idx="41">
                  <c:v>1916</c:v>
                </c:pt>
                <c:pt idx="42">
                  <c:v>1917</c:v>
                </c:pt>
                <c:pt idx="43">
                  <c:v>1918</c:v>
                </c:pt>
                <c:pt idx="44">
                  <c:v>1919</c:v>
                </c:pt>
                <c:pt idx="45">
                  <c:v>1920</c:v>
                </c:pt>
                <c:pt idx="46">
                  <c:v>1921</c:v>
                </c:pt>
                <c:pt idx="47">
                  <c:v>1922</c:v>
                </c:pt>
                <c:pt idx="48">
                  <c:v>1923</c:v>
                </c:pt>
                <c:pt idx="49">
                  <c:v>1924</c:v>
                </c:pt>
                <c:pt idx="50">
                  <c:v>1925</c:v>
                </c:pt>
                <c:pt idx="51">
                  <c:v>1926</c:v>
                </c:pt>
                <c:pt idx="52">
                  <c:v>1927</c:v>
                </c:pt>
                <c:pt idx="53">
                  <c:v>1928</c:v>
                </c:pt>
                <c:pt idx="54">
                  <c:v>1929</c:v>
                </c:pt>
                <c:pt idx="55">
                  <c:v>1930</c:v>
                </c:pt>
                <c:pt idx="56">
                  <c:v>1931</c:v>
                </c:pt>
                <c:pt idx="57">
                  <c:v>1932</c:v>
                </c:pt>
                <c:pt idx="58">
                  <c:v>1933</c:v>
                </c:pt>
                <c:pt idx="59">
                  <c:v>1934</c:v>
                </c:pt>
                <c:pt idx="60">
                  <c:v>1935</c:v>
                </c:pt>
                <c:pt idx="61">
                  <c:v>1936</c:v>
                </c:pt>
                <c:pt idx="62">
                  <c:v>1937</c:v>
                </c:pt>
                <c:pt idx="63">
                  <c:v>1938</c:v>
                </c:pt>
                <c:pt idx="64">
                  <c:v>1939</c:v>
                </c:pt>
                <c:pt idx="65">
                  <c:v>1940</c:v>
                </c:pt>
              </c:numCache>
            </c:numRef>
          </c:cat>
          <c:val>
            <c:numRef>
              <c:f>Plan1!$F$4:$F$69</c:f>
              <c:numCache>
                <c:formatCode>General</c:formatCode>
                <c:ptCount val="66"/>
                <c:pt idx="0">
                  <c:v>3.4</c:v>
                </c:pt>
                <c:pt idx="1">
                  <c:v>3.6</c:v>
                </c:pt>
                <c:pt idx="2">
                  <c:v>3.5</c:v>
                </c:pt>
                <c:pt idx="3">
                  <c:v>4.9000000000000004</c:v>
                </c:pt>
                <c:pt idx="4">
                  <c:v>4.0999999999999996</c:v>
                </c:pt>
                <c:pt idx="5">
                  <c:v>5.6099999999999977</c:v>
                </c:pt>
                <c:pt idx="6">
                  <c:v>5.45</c:v>
                </c:pt>
                <c:pt idx="7">
                  <c:v>6.72</c:v>
                </c:pt>
                <c:pt idx="8">
                  <c:v>5.05</c:v>
                </c:pt>
                <c:pt idx="9">
                  <c:v>6.21</c:v>
                </c:pt>
                <c:pt idx="10">
                  <c:v>5.57</c:v>
                </c:pt>
                <c:pt idx="11">
                  <c:v>6.08</c:v>
                </c:pt>
                <c:pt idx="12">
                  <c:v>3.03</c:v>
                </c:pt>
                <c:pt idx="13">
                  <c:v>6.83</c:v>
                </c:pt>
                <c:pt idx="14">
                  <c:v>4.26</c:v>
                </c:pt>
                <c:pt idx="15">
                  <c:v>5.3599999999999977</c:v>
                </c:pt>
                <c:pt idx="16">
                  <c:v>7.4</c:v>
                </c:pt>
                <c:pt idx="17">
                  <c:v>6.2</c:v>
                </c:pt>
                <c:pt idx="18">
                  <c:v>4.3099999999999996</c:v>
                </c:pt>
                <c:pt idx="19">
                  <c:v>6.7</c:v>
                </c:pt>
                <c:pt idx="20">
                  <c:v>5.48</c:v>
                </c:pt>
                <c:pt idx="21">
                  <c:v>8.68</c:v>
                </c:pt>
                <c:pt idx="22">
                  <c:v>10.46</c:v>
                </c:pt>
                <c:pt idx="23">
                  <c:v>8.77</c:v>
                </c:pt>
                <c:pt idx="24">
                  <c:v>8.9600000000000026</c:v>
                </c:pt>
                <c:pt idx="25">
                  <c:v>13.85000000000001</c:v>
                </c:pt>
                <c:pt idx="26">
                  <c:v>15.08</c:v>
                </c:pt>
                <c:pt idx="27">
                  <c:v>13.64</c:v>
                </c:pt>
                <c:pt idx="28">
                  <c:v>11.22</c:v>
                </c:pt>
                <c:pt idx="29">
                  <c:v>11.16</c:v>
                </c:pt>
                <c:pt idx="30">
                  <c:v>11.65</c:v>
                </c:pt>
                <c:pt idx="31">
                  <c:v>20.610000000000021</c:v>
                </c:pt>
                <c:pt idx="32">
                  <c:v>11.6</c:v>
                </c:pt>
                <c:pt idx="33">
                  <c:v>13.95000000000001</c:v>
                </c:pt>
                <c:pt idx="34">
                  <c:v>15.57</c:v>
                </c:pt>
                <c:pt idx="35">
                  <c:v>11.54</c:v>
                </c:pt>
                <c:pt idx="36">
                  <c:v>14.03</c:v>
                </c:pt>
                <c:pt idx="37">
                  <c:v>13.52</c:v>
                </c:pt>
                <c:pt idx="38">
                  <c:v>13.75</c:v>
                </c:pt>
                <c:pt idx="39">
                  <c:v>15.15</c:v>
                </c:pt>
                <c:pt idx="40">
                  <c:v>15.77</c:v>
                </c:pt>
                <c:pt idx="41">
                  <c:v>13.89</c:v>
                </c:pt>
                <c:pt idx="42">
                  <c:v>15.61</c:v>
                </c:pt>
                <c:pt idx="43">
                  <c:v>11.9</c:v>
                </c:pt>
                <c:pt idx="44">
                  <c:v>9.7000000000000011</c:v>
                </c:pt>
                <c:pt idx="45">
                  <c:v>16.8</c:v>
                </c:pt>
                <c:pt idx="46">
                  <c:v>15.2</c:v>
                </c:pt>
                <c:pt idx="47">
                  <c:v>12.5</c:v>
                </c:pt>
                <c:pt idx="48">
                  <c:v>17.3</c:v>
                </c:pt>
                <c:pt idx="49">
                  <c:v>17</c:v>
                </c:pt>
                <c:pt idx="50">
                  <c:v>17.899999999999999</c:v>
                </c:pt>
                <c:pt idx="51">
                  <c:v>18.399999999999999</c:v>
                </c:pt>
                <c:pt idx="52">
                  <c:v>29.6</c:v>
                </c:pt>
                <c:pt idx="53">
                  <c:v>16.100000000000001</c:v>
                </c:pt>
                <c:pt idx="54">
                  <c:v>30.8</c:v>
                </c:pt>
                <c:pt idx="55">
                  <c:v>19.2</c:v>
                </c:pt>
                <c:pt idx="56">
                  <c:v>31</c:v>
                </c:pt>
                <c:pt idx="57">
                  <c:v>22.6</c:v>
                </c:pt>
                <c:pt idx="58">
                  <c:v>32.4</c:v>
                </c:pt>
                <c:pt idx="59">
                  <c:v>21</c:v>
                </c:pt>
                <c:pt idx="60">
                  <c:v>23.8</c:v>
                </c:pt>
                <c:pt idx="61">
                  <c:v>29.3</c:v>
                </c:pt>
                <c:pt idx="62">
                  <c:v>26.4</c:v>
                </c:pt>
                <c:pt idx="63">
                  <c:v>26.2</c:v>
                </c:pt>
                <c:pt idx="64">
                  <c:v>22.1</c:v>
                </c:pt>
                <c:pt idx="65">
                  <c:v>19.5</c:v>
                </c:pt>
              </c:numCache>
            </c:numRef>
          </c:val>
          <c:smooth val="0"/>
          <c:extLst>
            <c:ext xmlns:c16="http://schemas.microsoft.com/office/drawing/2014/chart" uri="{C3380CC4-5D6E-409C-BE32-E72D297353CC}">
              <c16:uniqueId val="{00000001-D242-4A05-B1FF-32284F4BB57E}"/>
            </c:ext>
          </c:extLst>
        </c:ser>
        <c:ser>
          <c:idx val="6"/>
          <c:order val="2"/>
          <c:tx>
            <c:strRef>
              <c:f>Plan1!$G$3</c:f>
              <c:strCache>
                <c:ptCount val="1"/>
                <c:pt idx="0">
                  <c:v>Produção colombiana</c:v>
                </c:pt>
              </c:strCache>
            </c:strRef>
          </c:tx>
          <c:spPr>
            <a:ln>
              <a:solidFill>
                <a:schemeClr val="accent4"/>
              </a:solidFill>
            </a:ln>
          </c:spPr>
          <c:marker>
            <c:symbol val="none"/>
          </c:marker>
          <c:cat>
            <c:numRef>
              <c:f>Plan1!$A$4:$A$69</c:f>
              <c:numCache>
                <c:formatCode>General</c:formatCode>
                <c:ptCount val="66"/>
                <c:pt idx="0">
                  <c:v>1875</c:v>
                </c:pt>
                <c:pt idx="1">
                  <c:v>1876</c:v>
                </c:pt>
                <c:pt idx="2">
                  <c:v>1877</c:v>
                </c:pt>
                <c:pt idx="3">
                  <c:v>1878</c:v>
                </c:pt>
                <c:pt idx="4">
                  <c:v>1879</c:v>
                </c:pt>
                <c:pt idx="5">
                  <c:v>1880</c:v>
                </c:pt>
                <c:pt idx="6">
                  <c:v>1881</c:v>
                </c:pt>
                <c:pt idx="7">
                  <c:v>1882</c:v>
                </c:pt>
                <c:pt idx="8">
                  <c:v>1883</c:v>
                </c:pt>
                <c:pt idx="9">
                  <c:v>1884</c:v>
                </c:pt>
                <c:pt idx="10">
                  <c:v>1885</c:v>
                </c:pt>
                <c:pt idx="11">
                  <c:v>1886</c:v>
                </c:pt>
                <c:pt idx="12">
                  <c:v>1887</c:v>
                </c:pt>
                <c:pt idx="13">
                  <c:v>1888</c:v>
                </c:pt>
                <c:pt idx="14">
                  <c:v>1889</c:v>
                </c:pt>
                <c:pt idx="15">
                  <c:v>1890</c:v>
                </c:pt>
                <c:pt idx="16">
                  <c:v>1891</c:v>
                </c:pt>
                <c:pt idx="17">
                  <c:v>1892</c:v>
                </c:pt>
                <c:pt idx="18">
                  <c:v>1893</c:v>
                </c:pt>
                <c:pt idx="19">
                  <c:v>1894</c:v>
                </c:pt>
                <c:pt idx="20">
                  <c:v>1895</c:v>
                </c:pt>
                <c:pt idx="21">
                  <c:v>1896</c:v>
                </c:pt>
                <c:pt idx="22">
                  <c:v>1897</c:v>
                </c:pt>
                <c:pt idx="23">
                  <c:v>1898</c:v>
                </c:pt>
                <c:pt idx="24">
                  <c:v>1899</c:v>
                </c:pt>
                <c:pt idx="25">
                  <c:v>1900</c:v>
                </c:pt>
                <c:pt idx="26">
                  <c:v>1901</c:v>
                </c:pt>
                <c:pt idx="27">
                  <c:v>1902</c:v>
                </c:pt>
                <c:pt idx="28">
                  <c:v>1903</c:v>
                </c:pt>
                <c:pt idx="29">
                  <c:v>1904</c:v>
                </c:pt>
                <c:pt idx="30">
                  <c:v>1905</c:v>
                </c:pt>
                <c:pt idx="31">
                  <c:v>1906</c:v>
                </c:pt>
                <c:pt idx="32">
                  <c:v>1907</c:v>
                </c:pt>
                <c:pt idx="33">
                  <c:v>1908</c:v>
                </c:pt>
                <c:pt idx="34">
                  <c:v>1909</c:v>
                </c:pt>
                <c:pt idx="35">
                  <c:v>1910</c:v>
                </c:pt>
                <c:pt idx="36">
                  <c:v>1911</c:v>
                </c:pt>
                <c:pt idx="37">
                  <c:v>1912</c:v>
                </c:pt>
                <c:pt idx="38">
                  <c:v>1913</c:v>
                </c:pt>
                <c:pt idx="39">
                  <c:v>1914</c:v>
                </c:pt>
                <c:pt idx="40">
                  <c:v>1915</c:v>
                </c:pt>
                <c:pt idx="41">
                  <c:v>1916</c:v>
                </c:pt>
                <c:pt idx="42">
                  <c:v>1917</c:v>
                </c:pt>
                <c:pt idx="43">
                  <c:v>1918</c:v>
                </c:pt>
                <c:pt idx="44">
                  <c:v>1919</c:v>
                </c:pt>
                <c:pt idx="45">
                  <c:v>1920</c:v>
                </c:pt>
                <c:pt idx="46">
                  <c:v>1921</c:v>
                </c:pt>
                <c:pt idx="47">
                  <c:v>1922</c:v>
                </c:pt>
                <c:pt idx="48">
                  <c:v>1923</c:v>
                </c:pt>
                <c:pt idx="49">
                  <c:v>1924</c:v>
                </c:pt>
                <c:pt idx="50">
                  <c:v>1925</c:v>
                </c:pt>
                <c:pt idx="51">
                  <c:v>1926</c:v>
                </c:pt>
                <c:pt idx="52">
                  <c:v>1927</c:v>
                </c:pt>
                <c:pt idx="53">
                  <c:v>1928</c:v>
                </c:pt>
                <c:pt idx="54">
                  <c:v>1929</c:v>
                </c:pt>
                <c:pt idx="55">
                  <c:v>1930</c:v>
                </c:pt>
                <c:pt idx="56">
                  <c:v>1931</c:v>
                </c:pt>
                <c:pt idx="57">
                  <c:v>1932</c:v>
                </c:pt>
                <c:pt idx="58">
                  <c:v>1933</c:v>
                </c:pt>
                <c:pt idx="59">
                  <c:v>1934</c:v>
                </c:pt>
                <c:pt idx="60">
                  <c:v>1935</c:v>
                </c:pt>
                <c:pt idx="61">
                  <c:v>1936</c:v>
                </c:pt>
                <c:pt idx="62">
                  <c:v>1937</c:v>
                </c:pt>
                <c:pt idx="63">
                  <c:v>1938</c:v>
                </c:pt>
                <c:pt idx="64">
                  <c:v>1939</c:v>
                </c:pt>
                <c:pt idx="65">
                  <c:v>1940</c:v>
                </c:pt>
              </c:numCache>
            </c:numRef>
          </c:cat>
          <c:val>
            <c:numRef>
              <c:f>Plan1!$G$4:$G$69</c:f>
              <c:numCache>
                <c:formatCode>General</c:formatCode>
                <c:ptCount val="66"/>
                <c:pt idx="0">
                  <c:v>8.9600000000000096E-2</c:v>
                </c:pt>
                <c:pt idx="1">
                  <c:v>1.085</c:v>
                </c:pt>
                <c:pt idx="2">
                  <c:v>9.7000000000000003E-2</c:v>
                </c:pt>
                <c:pt idx="3">
                  <c:v>0.11899999999999999</c:v>
                </c:pt>
                <c:pt idx="4">
                  <c:v>0.122</c:v>
                </c:pt>
                <c:pt idx="5">
                  <c:v>9.4000000000000097E-2</c:v>
                </c:pt>
                <c:pt idx="6">
                  <c:v>8.1000000000000003E-2</c:v>
                </c:pt>
                <c:pt idx="7">
                  <c:v>0.107</c:v>
                </c:pt>
                <c:pt idx="8">
                  <c:v>0.13400000000000001</c:v>
                </c:pt>
                <c:pt idx="9">
                  <c:v>0.123</c:v>
                </c:pt>
                <c:pt idx="10">
                  <c:v>0.17299999999999999</c:v>
                </c:pt>
                <c:pt idx="11">
                  <c:v>0.14000000000000001</c:v>
                </c:pt>
                <c:pt idx="12">
                  <c:v>0.23499999999999999</c:v>
                </c:pt>
                <c:pt idx="13">
                  <c:v>0.2</c:v>
                </c:pt>
                <c:pt idx="14">
                  <c:v>0.15</c:v>
                </c:pt>
                <c:pt idx="15">
                  <c:v>0</c:v>
                </c:pt>
                <c:pt idx="16">
                  <c:v>0.3</c:v>
                </c:pt>
                <c:pt idx="17">
                  <c:v>0.33</c:v>
                </c:pt>
                <c:pt idx="18">
                  <c:v>0.33800000000000002</c:v>
                </c:pt>
                <c:pt idx="19">
                  <c:v>0.35799999999999998</c:v>
                </c:pt>
                <c:pt idx="20">
                  <c:v>0.47499999999999998</c:v>
                </c:pt>
                <c:pt idx="21">
                  <c:v>0.45900000000000002</c:v>
                </c:pt>
                <c:pt idx="22">
                  <c:v>0.53100000000000003</c:v>
                </c:pt>
                <c:pt idx="23">
                  <c:v>0.38700000000000001</c:v>
                </c:pt>
                <c:pt idx="24">
                  <c:v>0.38</c:v>
                </c:pt>
                <c:pt idx="25">
                  <c:v>0.3</c:v>
                </c:pt>
                <c:pt idx="26">
                  <c:v>0.45</c:v>
                </c:pt>
                <c:pt idx="27">
                  <c:v>0.7</c:v>
                </c:pt>
                <c:pt idx="28">
                  <c:v>0.97</c:v>
                </c:pt>
                <c:pt idx="29">
                  <c:v>0.501</c:v>
                </c:pt>
                <c:pt idx="30">
                  <c:v>0.63600000000000001</c:v>
                </c:pt>
                <c:pt idx="31">
                  <c:v>0.56799999999999995</c:v>
                </c:pt>
                <c:pt idx="32">
                  <c:v>0.60699999999999998</c:v>
                </c:pt>
                <c:pt idx="33">
                  <c:v>0.70699999999999996</c:v>
                </c:pt>
                <c:pt idx="34">
                  <c:v>0.56999999999999995</c:v>
                </c:pt>
                <c:pt idx="35">
                  <c:v>0.63200000000000001</c:v>
                </c:pt>
                <c:pt idx="36">
                  <c:v>0.93200000000000005</c:v>
                </c:pt>
                <c:pt idx="37">
                  <c:v>1.02</c:v>
                </c:pt>
                <c:pt idx="38">
                  <c:v>1.03</c:v>
                </c:pt>
                <c:pt idx="39">
                  <c:v>1.129999999999999</c:v>
                </c:pt>
                <c:pt idx="40">
                  <c:v>1.21</c:v>
                </c:pt>
                <c:pt idx="41">
                  <c:v>1.05</c:v>
                </c:pt>
                <c:pt idx="42">
                  <c:v>1.149999999999999</c:v>
                </c:pt>
                <c:pt idx="43">
                  <c:v>1.680000000000001</c:v>
                </c:pt>
                <c:pt idx="44">
                  <c:v>1.44</c:v>
                </c:pt>
                <c:pt idx="45">
                  <c:v>2.3499999999999992</c:v>
                </c:pt>
                <c:pt idx="46">
                  <c:v>1.7700000000000009</c:v>
                </c:pt>
                <c:pt idx="47">
                  <c:v>2.36</c:v>
                </c:pt>
                <c:pt idx="48">
                  <c:v>2.2200000000000002</c:v>
                </c:pt>
                <c:pt idx="49">
                  <c:v>1.95</c:v>
                </c:pt>
                <c:pt idx="50">
                  <c:v>2.4500000000000002</c:v>
                </c:pt>
                <c:pt idx="51">
                  <c:v>2.36</c:v>
                </c:pt>
                <c:pt idx="52">
                  <c:v>2.66</c:v>
                </c:pt>
                <c:pt idx="53">
                  <c:v>2.84</c:v>
                </c:pt>
                <c:pt idx="54">
                  <c:v>3.12</c:v>
                </c:pt>
                <c:pt idx="55">
                  <c:v>3.02</c:v>
                </c:pt>
                <c:pt idx="56">
                  <c:v>3.18</c:v>
                </c:pt>
                <c:pt idx="57">
                  <c:v>3.28</c:v>
                </c:pt>
                <c:pt idx="58">
                  <c:v>3.14</c:v>
                </c:pt>
                <c:pt idx="59">
                  <c:v>3.79</c:v>
                </c:pt>
                <c:pt idx="60">
                  <c:v>3.98</c:v>
                </c:pt>
                <c:pt idx="61">
                  <c:v>4.0599999999999996</c:v>
                </c:pt>
                <c:pt idx="62">
                  <c:v>4.26</c:v>
                </c:pt>
                <c:pt idx="63">
                  <c:v>3.77</c:v>
                </c:pt>
                <c:pt idx="64">
                  <c:v>4.46</c:v>
                </c:pt>
                <c:pt idx="65">
                  <c:v>2.91</c:v>
                </c:pt>
              </c:numCache>
            </c:numRef>
          </c:val>
          <c:smooth val="0"/>
          <c:extLst>
            <c:ext xmlns:c16="http://schemas.microsoft.com/office/drawing/2014/chart" uri="{C3380CC4-5D6E-409C-BE32-E72D297353CC}">
              <c16:uniqueId val="{00000002-D242-4A05-B1FF-32284F4BB57E}"/>
            </c:ext>
          </c:extLst>
        </c:ser>
        <c:dLbls>
          <c:showLegendKey val="0"/>
          <c:showVal val="0"/>
          <c:showCatName val="0"/>
          <c:showSerName val="0"/>
          <c:showPercent val="0"/>
          <c:showBubbleSize val="0"/>
        </c:dLbls>
        <c:smooth val="0"/>
        <c:axId val="-2073223992"/>
        <c:axId val="-2114874712"/>
      </c:lineChart>
      <c:catAx>
        <c:axId val="-2073223992"/>
        <c:scaling>
          <c:orientation val="minMax"/>
        </c:scaling>
        <c:delete val="0"/>
        <c:axPos val="b"/>
        <c:majorGridlines/>
        <c:numFmt formatCode="General" sourceLinked="1"/>
        <c:majorTickMark val="out"/>
        <c:minorTickMark val="none"/>
        <c:tickLblPos val="nextTo"/>
        <c:crossAx val="-2114874712"/>
        <c:crosses val="autoZero"/>
        <c:auto val="1"/>
        <c:lblAlgn val="ctr"/>
        <c:lblOffset val="100"/>
        <c:noMultiLvlLbl val="0"/>
      </c:catAx>
      <c:valAx>
        <c:axId val="-2114874712"/>
        <c:scaling>
          <c:orientation val="minMax"/>
        </c:scaling>
        <c:delete val="0"/>
        <c:axPos val="l"/>
        <c:majorGridlines/>
        <c:numFmt formatCode="General" sourceLinked="1"/>
        <c:majorTickMark val="out"/>
        <c:minorTickMark val="none"/>
        <c:tickLblPos val="nextTo"/>
        <c:crossAx val="-2073223992"/>
        <c:crosses val="autoZero"/>
        <c:crossBetween val="between"/>
      </c:valAx>
    </c:plotArea>
    <c:legend>
      <c:legendPos val="b"/>
      <c:overlay val="0"/>
    </c:legend>
    <c:plotVisOnly val="1"/>
    <c:dispBlanksAs val="gap"/>
    <c:showDLblsOverMax val="0"/>
  </c:chart>
  <c:txPr>
    <a:bodyPr/>
    <a:lstStyle/>
    <a:p>
      <a:pPr>
        <a:defRPr sz="1000"/>
      </a:pPr>
      <a:endParaRPr lang="pt-B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856823266219E-2"/>
          <c:y val="2.3865916997908201E-2"/>
          <c:w val="0.97762863534675604"/>
          <c:h val="0.87710801742214894"/>
        </c:manualLayout>
      </c:layout>
      <c:barChart>
        <c:barDir val="col"/>
        <c:grouping val="clustered"/>
        <c:varyColors val="0"/>
        <c:ser>
          <c:idx val="0"/>
          <c:order val="0"/>
          <c:tx>
            <c:v>Produção de Café </c:v>
          </c:tx>
          <c:spPr>
            <a:solidFill>
              <a:srgbClr val="800000"/>
            </a:solidFill>
            <a:ln w="12700">
              <a:solidFill>
                <a:srgbClr val="000000"/>
              </a:solidFill>
              <a:prstDash val="solid"/>
            </a:ln>
          </c:spPr>
          <c:invertIfNegative val="0"/>
          <c:dLbls>
            <c:dLbl>
              <c:idx val="0"/>
              <c:layout>
                <c:manualLayout>
                  <c:x val="-4.42281879037279E-3"/>
                  <c:y val="-1.68105910924079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DC-4996-9306-F94DA88B171C}"/>
                </c:ext>
              </c:extLst>
            </c:dLbl>
            <c:dLbl>
              <c:idx val="1"/>
              <c:layout>
                <c:manualLayout>
                  <c:x val="-8.8065924269448703E-3"/>
                  <c:y val="-1.75243837318657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DC-4996-9306-F94DA88B171C}"/>
                </c:ext>
              </c:extLst>
            </c:dLbl>
            <c:dLbl>
              <c:idx val="2"/>
              <c:layout>
                <c:manualLayout>
                  <c:x val="-6.4320935139584E-3"/>
                  <c:y val="-1.465656323676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DDC-4996-9306-F94DA88B171C}"/>
                </c:ext>
              </c:extLst>
            </c:dLbl>
            <c:dLbl>
              <c:idx val="3"/>
              <c:layout>
                <c:manualLayout>
                  <c:x val="-7.3269582754726904E-3"/>
                  <c:y val="-2.13510840765557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DC-4996-9306-F94DA88B171C}"/>
                </c:ext>
              </c:extLst>
            </c:dLbl>
            <c:dLbl>
              <c:idx val="4"/>
              <c:layout>
                <c:manualLayout>
                  <c:x val="-7.10325480432505E-3"/>
                  <c:y val="-1.179952951416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DDC-4996-9306-F94DA88B171C}"/>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(Plan1!$B$6;Plan1!$E$6;Plan1!$H$6;Plan1!$B$19;Plan1!$E$19)</c:f>
              <c:numCache>
                <c:formatCode>General</c:formatCode>
                <c:ptCount val="5"/>
                <c:pt idx="0">
                  <c:v>1836</c:v>
                </c:pt>
                <c:pt idx="1">
                  <c:v>1854</c:v>
                </c:pt>
                <c:pt idx="2">
                  <c:v>1886</c:v>
                </c:pt>
                <c:pt idx="3">
                  <c:v>1920</c:v>
                </c:pt>
                <c:pt idx="4">
                  <c:v>1935</c:v>
                </c:pt>
              </c:numCache>
            </c:numRef>
          </c:cat>
          <c:val>
            <c:numRef>
              <c:f>(Plan1!$C$15;Plan1!$F$15;Plan1!$I$15;Plan1!$C$28;Plan1!$F$28)</c:f>
              <c:numCache>
                <c:formatCode>_(* #,##0_);_(* \(#,##0\);_(* "-"??_);_(@_)</c:formatCode>
                <c:ptCount val="5"/>
                <c:pt idx="0">
                  <c:v>590066</c:v>
                </c:pt>
                <c:pt idx="1">
                  <c:v>3534256</c:v>
                </c:pt>
                <c:pt idx="2">
                  <c:v>10374350</c:v>
                </c:pt>
                <c:pt idx="3">
                  <c:v>22098861</c:v>
                </c:pt>
                <c:pt idx="4">
                  <c:v>52440210</c:v>
                </c:pt>
              </c:numCache>
            </c:numRef>
          </c:val>
          <c:extLst>
            <c:ext xmlns:c16="http://schemas.microsoft.com/office/drawing/2014/chart" uri="{C3380CC4-5D6E-409C-BE32-E72D297353CC}">
              <c16:uniqueId val="{00000005-9DDC-4996-9306-F94DA88B171C}"/>
            </c:ext>
          </c:extLst>
        </c:ser>
        <c:dLbls>
          <c:showLegendKey val="0"/>
          <c:showVal val="1"/>
          <c:showCatName val="0"/>
          <c:showSerName val="0"/>
          <c:showPercent val="0"/>
          <c:showBubbleSize val="0"/>
        </c:dLbls>
        <c:gapWidth val="150"/>
        <c:axId val="-2129462088"/>
        <c:axId val="-2073972760"/>
      </c:barChart>
      <c:catAx>
        <c:axId val="-212946208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a:pPr>
            <a:endParaRPr lang="pt-BR"/>
          </a:p>
        </c:txPr>
        <c:crossAx val="-2073972760"/>
        <c:crosses val="autoZero"/>
        <c:auto val="1"/>
        <c:lblAlgn val="ctr"/>
        <c:lblOffset val="100"/>
        <c:tickLblSkip val="1"/>
        <c:tickMarkSkip val="1"/>
        <c:noMultiLvlLbl val="0"/>
      </c:catAx>
      <c:valAx>
        <c:axId val="-2073972760"/>
        <c:scaling>
          <c:orientation val="minMax"/>
        </c:scaling>
        <c:delete val="1"/>
        <c:axPos val="l"/>
        <c:majorGridlines>
          <c:spPr>
            <a:ln w="3175">
              <a:solidFill>
                <a:srgbClr val="000000"/>
              </a:solidFill>
              <a:prstDash val="solid"/>
            </a:ln>
          </c:spPr>
        </c:majorGridlines>
        <c:numFmt formatCode="_(* #,##0_);_(* \(#,##0\);_(* &quot;-&quot;??_);_(@_)" sourceLinked="1"/>
        <c:majorTickMark val="out"/>
        <c:minorTickMark val="none"/>
        <c:tickLblPos val="nextTo"/>
        <c:crossAx val="-2129462088"/>
        <c:crosses val="autoZero"/>
        <c:crossBetween val="between"/>
      </c:valAx>
      <c:spPr>
        <a:no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pt-B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0.49561</cdr:x>
      <cdr:y>0.88754</cdr:y>
    </cdr:from>
    <cdr:to>
      <cdr:x>0.97677</cdr:x>
      <cdr:y>0.94588</cdr:y>
    </cdr:to>
    <cdr:sp macro="" textlink="">
      <cdr:nvSpPr>
        <cdr:cNvPr id="3073" name="Text Box 1"/>
        <cdr:cNvSpPr txBox="1">
          <a:spLocks xmlns:a="http://schemas.openxmlformats.org/drawingml/2006/main" noChangeArrowheads="1"/>
        </cdr:cNvSpPr>
      </cdr:nvSpPr>
      <cdr:spPr bwMode="auto">
        <a:xfrm xmlns:a="http://schemas.openxmlformats.org/drawingml/2006/main">
          <a:off x="1853702" y="2666139"/>
          <a:ext cx="1796534" cy="17503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0" tIns="22860" rIns="27432" bIns="0" anchor="t" upright="1"/>
        <a:lstStyle xmlns:a="http://schemas.openxmlformats.org/drawingml/2006/main"/>
        <a:p xmlns:a="http://schemas.openxmlformats.org/drawingml/2006/main">
          <a:pPr algn="r" rtl="0">
            <a:defRPr sz="1000"/>
          </a:pPr>
          <a:r>
            <a:rPr lang="pt-BR" sz="1200" b="0" i="0" u="none" strike="noStrike" baseline="0">
              <a:solidFill>
                <a:srgbClr val="000000"/>
              </a:solidFill>
              <a:latin typeface="Times New Roman"/>
              <a:cs typeface="Times New Roman"/>
            </a:rPr>
            <a:t>Fonte: MILLIET, 1938, p. 18-22.</a:t>
          </a:r>
          <a:endParaRPr lang="pt-BR" sz="12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pt-BR"/>
          </a:p>
        </p:txBody>
      </p:sp>
      <p:sp>
        <p:nvSpPr>
          <p:cNvPr id="3" name="Espaço Reservado para Data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BCFEFF7-3D73-46A0-87D3-D8259C54CB06}" type="datetimeFigureOut">
              <a:rPr lang="pt-BR" smtClean="0"/>
              <a:pPr/>
              <a:t>08/11/2021</a:t>
            </a:fld>
            <a:endParaRPr lang="pt-BR"/>
          </a:p>
        </p:txBody>
      </p:sp>
      <p:sp>
        <p:nvSpPr>
          <p:cNvPr id="4" name="Espaço Reservado para Rodapé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7AAC6A0-912F-4AA9-9D0E-F2C46BF3C253}" type="slidenum">
              <a:rPr lang="pt-BR" smtClean="0"/>
              <a:pPr/>
              <a:t>‹nº›</a:t>
            </a:fld>
            <a:endParaRPr lang="pt-BR"/>
          </a:p>
        </p:txBody>
      </p:sp>
    </p:spTree>
    <p:extLst>
      <p:ext uri="{BB962C8B-B14F-4D97-AF65-F5344CB8AC3E}">
        <p14:creationId xmlns:p14="http://schemas.microsoft.com/office/powerpoint/2010/main" val="3515983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1"/>
            <a:ext cx="3038475" cy="46513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970339" y="1"/>
            <a:ext cx="3038475" cy="465138"/>
          </a:xfrm>
          <a:prstGeom prst="rect">
            <a:avLst/>
          </a:prstGeom>
        </p:spPr>
        <p:txBody>
          <a:bodyPr vert="horz" lIns="91440" tIns="45720" rIns="91440" bIns="45720" rtlCol="0"/>
          <a:lstStyle>
            <a:lvl1pPr algn="r">
              <a:defRPr sz="1200"/>
            </a:lvl1pPr>
          </a:lstStyle>
          <a:p>
            <a:fld id="{C048DF87-94AD-4585-9112-FB5739434767}" type="datetimeFigureOut">
              <a:rPr lang="pt-BR" smtClean="0"/>
              <a:pPr/>
              <a:t>08/11/2021</a:t>
            </a:fld>
            <a:endParaRPr lang="pt-BR"/>
          </a:p>
        </p:txBody>
      </p:sp>
      <p:sp>
        <p:nvSpPr>
          <p:cNvPr id="4" name="Espaço Reservado para Imagem de Slide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701676" y="4416426"/>
            <a:ext cx="5607050" cy="4183063"/>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1" y="8829675"/>
            <a:ext cx="3038475" cy="465138"/>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970339" y="8829675"/>
            <a:ext cx="3038475" cy="465138"/>
          </a:xfrm>
          <a:prstGeom prst="rect">
            <a:avLst/>
          </a:prstGeom>
        </p:spPr>
        <p:txBody>
          <a:bodyPr vert="horz" lIns="91440" tIns="45720" rIns="91440" bIns="45720" rtlCol="0" anchor="b"/>
          <a:lstStyle>
            <a:lvl1pPr algn="r">
              <a:defRPr sz="1200"/>
            </a:lvl1pPr>
          </a:lstStyle>
          <a:p>
            <a:fld id="{AFA1A587-0A0E-4D80-947E-55F253A39C1A}" type="slidenum">
              <a:rPr lang="pt-BR" smtClean="0"/>
              <a:pPr/>
              <a:t>‹nº›</a:t>
            </a:fld>
            <a:endParaRPr lang="pt-BR"/>
          </a:p>
        </p:txBody>
      </p:sp>
    </p:spTree>
    <p:extLst>
      <p:ext uri="{BB962C8B-B14F-4D97-AF65-F5344CB8AC3E}">
        <p14:creationId xmlns:p14="http://schemas.microsoft.com/office/powerpoint/2010/main" val="134443610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7972351-A09C-44D5-9DD0-0622ACA34EF6}" type="slidenum">
              <a:rPr lang="pt-BR" smtClean="0"/>
              <a:pPr/>
              <a:t>1</a:t>
            </a:fld>
            <a:endParaRPr lang="pt-BR" dirty="0"/>
          </a:p>
        </p:txBody>
      </p:sp>
    </p:spTree>
    <p:extLst>
      <p:ext uri="{BB962C8B-B14F-4D97-AF65-F5344CB8AC3E}">
        <p14:creationId xmlns:p14="http://schemas.microsoft.com/office/powerpoint/2010/main" val="1679285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40</a:t>
            </a:fld>
            <a:endParaRPr lang="pt-BR"/>
          </a:p>
        </p:txBody>
      </p:sp>
    </p:spTree>
    <p:extLst>
      <p:ext uri="{BB962C8B-B14F-4D97-AF65-F5344CB8AC3E}">
        <p14:creationId xmlns:p14="http://schemas.microsoft.com/office/powerpoint/2010/main" val="613508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43</a:t>
            </a:fld>
            <a:endParaRPr lang="pt-BR"/>
          </a:p>
        </p:txBody>
      </p:sp>
    </p:spTree>
    <p:extLst>
      <p:ext uri="{BB962C8B-B14F-4D97-AF65-F5344CB8AC3E}">
        <p14:creationId xmlns:p14="http://schemas.microsoft.com/office/powerpoint/2010/main" val="863345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5308BA26-A009-4746-9F0D-470463CB1CDD}" type="slidenum">
              <a:rPr lang="pt-BR" smtClean="0"/>
              <a:pPr/>
              <a:t>44</a:t>
            </a:fld>
            <a:endParaRPr lang="pt-BR"/>
          </a:p>
        </p:txBody>
      </p:sp>
    </p:spTree>
    <p:extLst>
      <p:ext uri="{BB962C8B-B14F-4D97-AF65-F5344CB8AC3E}">
        <p14:creationId xmlns:p14="http://schemas.microsoft.com/office/powerpoint/2010/main" val="335683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46</a:t>
            </a:fld>
            <a:endParaRPr lang="pt-BR"/>
          </a:p>
        </p:txBody>
      </p:sp>
    </p:spTree>
    <p:extLst>
      <p:ext uri="{BB962C8B-B14F-4D97-AF65-F5344CB8AC3E}">
        <p14:creationId xmlns:p14="http://schemas.microsoft.com/office/powerpoint/2010/main" val="3854614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47</a:t>
            </a:fld>
            <a:endParaRPr lang="pt-BR"/>
          </a:p>
        </p:txBody>
      </p:sp>
    </p:spTree>
    <p:extLst>
      <p:ext uri="{BB962C8B-B14F-4D97-AF65-F5344CB8AC3E}">
        <p14:creationId xmlns:p14="http://schemas.microsoft.com/office/powerpoint/2010/main" val="252467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53</a:t>
            </a:fld>
            <a:endParaRPr lang="pt-BR"/>
          </a:p>
        </p:txBody>
      </p:sp>
    </p:spTree>
    <p:extLst>
      <p:ext uri="{BB962C8B-B14F-4D97-AF65-F5344CB8AC3E}">
        <p14:creationId xmlns:p14="http://schemas.microsoft.com/office/powerpoint/2010/main" val="4128508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54</a:t>
            </a:fld>
            <a:endParaRPr lang="pt-BR"/>
          </a:p>
        </p:txBody>
      </p:sp>
    </p:spTree>
    <p:extLst>
      <p:ext uri="{BB962C8B-B14F-4D97-AF65-F5344CB8AC3E}">
        <p14:creationId xmlns:p14="http://schemas.microsoft.com/office/powerpoint/2010/main" val="1661748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4D3ADE8-CEA4-4AD3-82ED-D6C7E6C7D9D4}" type="slidenum">
              <a:rPr lang="pt-BR" smtClean="0">
                <a:solidFill>
                  <a:prstClr val="black"/>
                </a:solidFill>
              </a:rPr>
              <a:pPr/>
              <a:t>63</a:t>
            </a:fld>
            <a:endParaRPr lang="pt-BR">
              <a:solidFill>
                <a:prstClr val="black"/>
              </a:solidFill>
            </a:endParaRPr>
          </a:p>
        </p:txBody>
      </p:sp>
    </p:spTree>
    <p:extLst>
      <p:ext uri="{BB962C8B-B14F-4D97-AF65-F5344CB8AC3E}">
        <p14:creationId xmlns:p14="http://schemas.microsoft.com/office/powerpoint/2010/main" val="3554945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5308BA26-A009-4746-9F0D-470463CB1CDD}" type="slidenum">
              <a:rPr lang="pt-BR" smtClean="0"/>
              <a:pPr/>
              <a:t>80</a:t>
            </a:fld>
            <a:endParaRPr lang="pt-BR"/>
          </a:p>
        </p:txBody>
      </p:sp>
    </p:spTree>
    <p:extLst>
      <p:ext uri="{BB962C8B-B14F-4D97-AF65-F5344CB8AC3E}">
        <p14:creationId xmlns:p14="http://schemas.microsoft.com/office/powerpoint/2010/main" val="714872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5308BA26-A009-4746-9F0D-470463CB1CDD}" type="slidenum">
              <a:rPr lang="pt-BR" smtClean="0"/>
              <a:pPr/>
              <a:t>81</a:t>
            </a:fld>
            <a:endParaRPr lang="pt-BR"/>
          </a:p>
        </p:txBody>
      </p:sp>
    </p:spTree>
    <p:extLst>
      <p:ext uri="{BB962C8B-B14F-4D97-AF65-F5344CB8AC3E}">
        <p14:creationId xmlns:p14="http://schemas.microsoft.com/office/powerpoint/2010/main" val="234307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7972351-A09C-44D5-9DD0-0622ACA34EF6}" type="slidenum">
              <a:rPr lang="pt-BR" smtClean="0"/>
              <a:pPr/>
              <a:t>2</a:t>
            </a:fld>
            <a:endParaRPr lang="pt-BR" dirty="0"/>
          </a:p>
        </p:txBody>
      </p:sp>
    </p:spTree>
    <p:extLst>
      <p:ext uri="{BB962C8B-B14F-4D97-AF65-F5344CB8AC3E}">
        <p14:creationId xmlns:p14="http://schemas.microsoft.com/office/powerpoint/2010/main" val="747412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5308BA26-A009-4746-9F0D-470463CB1CDD}" type="slidenum">
              <a:rPr lang="pt-BR" smtClean="0"/>
              <a:pPr/>
              <a:t>82</a:t>
            </a:fld>
            <a:endParaRPr lang="pt-BR"/>
          </a:p>
        </p:txBody>
      </p:sp>
    </p:spTree>
    <p:extLst>
      <p:ext uri="{BB962C8B-B14F-4D97-AF65-F5344CB8AC3E}">
        <p14:creationId xmlns:p14="http://schemas.microsoft.com/office/powerpoint/2010/main" val="246329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5308BA26-A009-4746-9F0D-470463CB1CDD}" type="slidenum">
              <a:rPr lang="pt-BR" smtClean="0"/>
              <a:pPr/>
              <a:t>83</a:t>
            </a:fld>
            <a:endParaRPr lang="pt-BR"/>
          </a:p>
        </p:txBody>
      </p:sp>
    </p:spTree>
    <p:extLst>
      <p:ext uri="{BB962C8B-B14F-4D97-AF65-F5344CB8AC3E}">
        <p14:creationId xmlns:p14="http://schemas.microsoft.com/office/powerpoint/2010/main" val="3530972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5308BA26-A009-4746-9F0D-470463CB1CDD}" type="slidenum">
              <a:rPr lang="pt-BR" smtClean="0"/>
              <a:pPr/>
              <a:t>84</a:t>
            </a:fld>
            <a:endParaRPr lang="pt-BR"/>
          </a:p>
        </p:txBody>
      </p:sp>
    </p:spTree>
    <p:extLst>
      <p:ext uri="{BB962C8B-B14F-4D97-AF65-F5344CB8AC3E}">
        <p14:creationId xmlns:p14="http://schemas.microsoft.com/office/powerpoint/2010/main" val="2622135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5308BA26-A009-4746-9F0D-470463CB1CDD}" type="slidenum">
              <a:rPr lang="pt-BR" smtClean="0"/>
              <a:pPr/>
              <a:t>85</a:t>
            </a:fld>
            <a:endParaRPr lang="pt-BR"/>
          </a:p>
        </p:txBody>
      </p:sp>
    </p:spTree>
    <p:extLst>
      <p:ext uri="{BB962C8B-B14F-4D97-AF65-F5344CB8AC3E}">
        <p14:creationId xmlns:p14="http://schemas.microsoft.com/office/powerpoint/2010/main" val="486456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5" name="Espaço Reservado para Anotaçõ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4" name="Espaço Reservado para Número de Slide 3"/>
          <p:cNvSpPr>
            <a:spLocks noGrp="1"/>
          </p:cNvSpPr>
          <p:nvPr>
            <p:ph type="sldNum" sz="quarter" idx="5"/>
          </p:nvPr>
        </p:nvSpPr>
        <p:spPr/>
        <p:txBody>
          <a:bodyPr/>
          <a:lstStyle>
            <a:lvl1pPr defTabSz="912813" eaLnBrk="0" hangingPunct="0">
              <a:defRPr>
                <a:solidFill>
                  <a:schemeClr val="tx1"/>
                </a:solidFill>
                <a:latin typeface="Arial" charset="0"/>
                <a:ea typeface="ＭＳ Ｐゴシック" charset="0"/>
                <a:cs typeface="Arial" charset="0"/>
              </a:defRPr>
            </a:lvl1pPr>
            <a:lvl2pPr marL="742950" indent="-285750" defTabSz="912813" eaLnBrk="0" hangingPunct="0">
              <a:defRPr>
                <a:solidFill>
                  <a:schemeClr val="tx1"/>
                </a:solidFill>
                <a:latin typeface="Arial" charset="0"/>
                <a:ea typeface="Arial" charset="0"/>
                <a:cs typeface="Arial" charset="0"/>
              </a:defRPr>
            </a:lvl2pPr>
            <a:lvl3pPr marL="1143000" indent="-228600" defTabSz="912813" eaLnBrk="0" hangingPunct="0">
              <a:defRPr>
                <a:solidFill>
                  <a:schemeClr val="tx1"/>
                </a:solidFill>
                <a:latin typeface="Arial" charset="0"/>
                <a:ea typeface="Arial" charset="0"/>
                <a:cs typeface="Arial" charset="0"/>
              </a:defRPr>
            </a:lvl3pPr>
            <a:lvl4pPr marL="1600200" indent="-228600" defTabSz="912813" eaLnBrk="0" hangingPunct="0">
              <a:defRPr>
                <a:solidFill>
                  <a:schemeClr val="tx1"/>
                </a:solidFill>
                <a:latin typeface="Arial" charset="0"/>
                <a:ea typeface="Arial" charset="0"/>
                <a:cs typeface="Arial" charset="0"/>
              </a:defRPr>
            </a:lvl4pPr>
            <a:lvl5pPr marL="2057400" indent="-228600" defTabSz="912813" eaLnBrk="0" hangingPunct="0">
              <a:defRPr>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2705D86-7129-7244-894B-3B9B842E8828}" type="slidenum">
              <a:rPr lang="pt-BR">
                <a:latin typeface="Calibri" charset="0"/>
              </a:rPr>
              <a:pPr eaLnBrk="1" hangingPunct="1"/>
              <a:t>99</a:t>
            </a:fld>
            <a:endParaRPr lang="pt-BR">
              <a:latin typeface="Calibri" charset="0"/>
            </a:endParaRPr>
          </a:p>
        </p:txBody>
      </p:sp>
    </p:spTree>
    <p:extLst>
      <p:ext uri="{BB962C8B-B14F-4D97-AF65-F5344CB8AC3E}">
        <p14:creationId xmlns:p14="http://schemas.microsoft.com/office/powerpoint/2010/main" val="1602162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6F31ACAA-E33B-4F21-A6A3-9D7534B7AC81}" type="slidenum">
              <a:rPr lang="pt-BR" smtClean="0"/>
              <a:pPr/>
              <a:t>100</a:t>
            </a:fld>
            <a:endParaRPr lang="pt-BR"/>
          </a:p>
        </p:txBody>
      </p:sp>
    </p:spTree>
    <p:extLst>
      <p:ext uri="{BB962C8B-B14F-4D97-AF65-F5344CB8AC3E}">
        <p14:creationId xmlns:p14="http://schemas.microsoft.com/office/powerpoint/2010/main" val="329113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6F31ACAA-E33B-4F21-A6A3-9D7534B7AC81}" type="slidenum">
              <a:rPr lang="pt-BR" smtClean="0"/>
              <a:pPr/>
              <a:t>101</a:t>
            </a:fld>
            <a:endParaRPr lang="pt-BR"/>
          </a:p>
        </p:txBody>
      </p:sp>
    </p:spTree>
    <p:extLst>
      <p:ext uri="{BB962C8B-B14F-4D97-AF65-F5344CB8AC3E}">
        <p14:creationId xmlns:p14="http://schemas.microsoft.com/office/powerpoint/2010/main" val="618276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p>
        </p:txBody>
      </p:sp>
      <p:sp>
        <p:nvSpPr>
          <p:cNvPr id="54276"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1407" indent="-296695">
              <a:defRPr>
                <a:solidFill>
                  <a:schemeClr val="tx1"/>
                </a:solidFill>
                <a:latin typeface="Calibri" pitchFamily="34" charset="0"/>
              </a:defRPr>
            </a:lvl2pPr>
            <a:lvl3pPr marL="1186781" indent="-237356">
              <a:defRPr>
                <a:solidFill>
                  <a:schemeClr val="tx1"/>
                </a:solidFill>
                <a:latin typeface="Calibri" pitchFamily="34" charset="0"/>
              </a:defRPr>
            </a:lvl3pPr>
            <a:lvl4pPr marL="1661493" indent="-237356">
              <a:defRPr>
                <a:solidFill>
                  <a:schemeClr val="tx1"/>
                </a:solidFill>
                <a:latin typeface="Calibri" pitchFamily="34" charset="0"/>
              </a:defRPr>
            </a:lvl4pPr>
            <a:lvl5pPr marL="2136206" indent="-237356">
              <a:defRPr>
                <a:solidFill>
                  <a:schemeClr val="tx1"/>
                </a:solidFill>
                <a:latin typeface="Calibri" pitchFamily="34" charset="0"/>
              </a:defRPr>
            </a:lvl5pPr>
            <a:lvl6pPr marL="2610917" indent="-237356" fontAlgn="base">
              <a:spcBef>
                <a:spcPct val="0"/>
              </a:spcBef>
              <a:spcAft>
                <a:spcPct val="0"/>
              </a:spcAft>
              <a:defRPr>
                <a:solidFill>
                  <a:schemeClr val="tx1"/>
                </a:solidFill>
                <a:latin typeface="Calibri" pitchFamily="34" charset="0"/>
              </a:defRPr>
            </a:lvl6pPr>
            <a:lvl7pPr marL="3085631" indent="-237356" fontAlgn="base">
              <a:spcBef>
                <a:spcPct val="0"/>
              </a:spcBef>
              <a:spcAft>
                <a:spcPct val="0"/>
              </a:spcAft>
              <a:defRPr>
                <a:solidFill>
                  <a:schemeClr val="tx1"/>
                </a:solidFill>
                <a:latin typeface="Calibri" pitchFamily="34" charset="0"/>
              </a:defRPr>
            </a:lvl7pPr>
            <a:lvl8pPr marL="3560343" indent="-237356" fontAlgn="base">
              <a:spcBef>
                <a:spcPct val="0"/>
              </a:spcBef>
              <a:spcAft>
                <a:spcPct val="0"/>
              </a:spcAft>
              <a:defRPr>
                <a:solidFill>
                  <a:schemeClr val="tx1"/>
                </a:solidFill>
                <a:latin typeface="Calibri" pitchFamily="34" charset="0"/>
              </a:defRPr>
            </a:lvl8pPr>
            <a:lvl9pPr marL="4035056" indent="-237356"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628BD3A-891F-4435-8287-AA347A888696}" type="slidenum">
              <a:rPr lang="pt-BR"/>
              <a:pPr fontAlgn="base">
                <a:spcBef>
                  <a:spcPct val="0"/>
                </a:spcBef>
                <a:spcAft>
                  <a:spcPct val="0"/>
                </a:spcAft>
              </a:pPr>
              <a:t>102</a:t>
            </a:fld>
            <a:endParaRPr lang="pt-BR"/>
          </a:p>
        </p:txBody>
      </p:sp>
    </p:spTree>
    <p:extLst>
      <p:ext uri="{BB962C8B-B14F-4D97-AF65-F5344CB8AC3E}">
        <p14:creationId xmlns:p14="http://schemas.microsoft.com/office/powerpoint/2010/main" val="4027611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7"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atin typeface="Calibri" charset="0"/>
            </a:endParaRPr>
          </a:p>
        </p:txBody>
      </p:sp>
      <p:sp>
        <p:nvSpPr>
          <p:cNvPr id="62468"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7450CB82-210D-1A4F-BB52-237A0E74A9DD}" type="slidenum">
              <a:rPr lang="pt-BR"/>
              <a:pPr/>
              <a:t>109</a:t>
            </a:fld>
            <a:endParaRPr lang="pt-BR"/>
          </a:p>
        </p:txBody>
      </p:sp>
    </p:spTree>
    <p:extLst>
      <p:ext uri="{BB962C8B-B14F-4D97-AF65-F5344CB8AC3E}">
        <p14:creationId xmlns:p14="http://schemas.microsoft.com/office/powerpoint/2010/main" val="4182510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3"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atin typeface="Calibri" charset="0"/>
            </a:endParaRPr>
          </a:p>
        </p:txBody>
      </p:sp>
      <p:sp>
        <p:nvSpPr>
          <p:cNvPr id="66564"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253716A7-CA08-6042-9AB7-BDEC73DA0501}" type="slidenum">
              <a:rPr lang="pt-BR"/>
              <a:pPr/>
              <a:t>110</a:t>
            </a:fld>
            <a:endParaRPr lang="pt-BR"/>
          </a:p>
        </p:txBody>
      </p:sp>
    </p:spTree>
    <p:extLst>
      <p:ext uri="{BB962C8B-B14F-4D97-AF65-F5344CB8AC3E}">
        <p14:creationId xmlns:p14="http://schemas.microsoft.com/office/powerpoint/2010/main" val="27485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7972351-A09C-44D5-9DD0-0622ACA34EF6}" type="slidenum">
              <a:rPr lang="pt-BR" smtClean="0"/>
              <a:pPr/>
              <a:t>15</a:t>
            </a:fld>
            <a:endParaRPr lang="pt-BR"/>
          </a:p>
        </p:txBody>
      </p:sp>
    </p:spTree>
    <p:extLst>
      <p:ext uri="{BB962C8B-B14F-4D97-AF65-F5344CB8AC3E}">
        <p14:creationId xmlns:p14="http://schemas.microsoft.com/office/powerpoint/2010/main" val="1559808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
        <p:nvSpPr>
          <p:cNvPr id="788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AA6B57C-7A39-481A-8CD1-631291D8325B}" type="slidenum">
              <a:rPr lang="pt-BR" altLang="pt-BR"/>
              <a:pPr fontAlgn="base">
                <a:spcBef>
                  <a:spcPct val="0"/>
                </a:spcBef>
                <a:spcAft>
                  <a:spcPct val="0"/>
                </a:spcAft>
              </a:pPr>
              <a:t>132</a:t>
            </a:fld>
            <a:endParaRPr lang="pt-BR" altLang="pt-BR"/>
          </a:p>
        </p:txBody>
      </p:sp>
    </p:spTree>
    <p:extLst>
      <p:ext uri="{BB962C8B-B14F-4D97-AF65-F5344CB8AC3E}">
        <p14:creationId xmlns:p14="http://schemas.microsoft.com/office/powerpoint/2010/main" val="396150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FA1A587-0A0E-4D80-947E-55F253A39C1A}" type="slidenum">
              <a:rPr lang="pt-BR" smtClean="0"/>
              <a:pPr/>
              <a:t>135</a:t>
            </a:fld>
            <a:endParaRPr lang="pt-BR"/>
          </a:p>
        </p:txBody>
      </p:sp>
    </p:spTree>
    <p:extLst>
      <p:ext uri="{BB962C8B-B14F-4D97-AF65-F5344CB8AC3E}">
        <p14:creationId xmlns:p14="http://schemas.microsoft.com/office/powerpoint/2010/main" val="3072820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A1A587-0A0E-4D80-947E-55F253A39C1A}" type="slidenum">
              <a:rPr lang="pt-BR" smtClean="0"/>
              <a:pPr/>
              <a:t>138</a:t>
            </a:fld>
            <a:endParaRPr lang="pt-BR"/>
          </a:p>
        </p:txBody>
      </p:sp>
    </p:spTree>
    <p:extLst>
      <p:ext uri="{BB962C8B-B14F-4D97-AF65-F5344CB8AC3E}">
        <p14:creationId xmlns:p14="http://schemas.microsoft.com/office/powerpoint/2010/main" val="65058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349980DE-9B2F-422E-AC7D-CE77FE791C67}" type="slidenum">
              <a:rPr lang="pt-BR" smtClean="0"/>
              <a:pPr/>
              <a:t>145</a:t>
            </a:fld>
            <a:endParaRPr lang="pt-BR"/>
          </a:p>
        </p:txBody>
      </p:sp>
    </p:spTree>
    <p:extLst>
      <p:ext uri="{BB962C8B-B14F-4D97-AF65-F5344CB8AC3E}">
        <p14:creationId xmlns:p14="http://schemas.microsoft.com/office/powerpoint/2010/main" val="1136561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349980DE-9B2F-422E-AC7D-CE77FE791C67}" type="slidenum">
              <a:rPr lang="pt-BR" smtClean="0"/>
              <a:pPr/>
              <a:t>146</a:t>
            </a:fld>
            <a:endParaRPr lang="pt-BR"/>
          </a:p>
        </p:txBody>
      </p:sp>
    </p:spTree>
    <p:extLst>
      <p:ext uri="{BB962C8B-B14F-4D97-AF65-F5344CB8AC3E}">
        <p14:creationId xmlns:p14="http://schemas.microsoft.com/office/powerpoint/2010/main" val="676437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
        <p:nvSpPr>
          <p:cNvPr id="4" name="Espaço Reservado para Número de Slide 3"/>
          <p:cNvSpPr>
            <a:spLocks noGrp="1"/>
          </p:cNvSpPr>
          <p:nvPr>
            <p:ph type="sldNum" sz="quarter" idx="5"/>
          </p:nvPr>
        </p:nvSpPr>
        <p:spPr/>
        <p:txBody>
          <a:bodyPr/>
          <a:lstStyle/>
          <a:p>
            <a:pPr>
              <a:defRPr/>
            </a:pPr>
            <a:fld id="{180D839B-F041-412E-A2E1-9010BD0E0080}" type="slidenum">
              <a:rPr lang="pt-BR" smtClean="0"/>
              <a:pPr>
                <a:defRPr/>
              </a:pPr>
              <a:t>167</a:t>
            </a:fld>
            <a:endParaRPr lang="pt-BR"/>
          </a:p>
        </p:txBody>
      </p:sp>
    </p:spTree>
    <p:extLst>
      <p:ext uri="{BB962C8B-B14F-4D97-AF65-F5344CB8AC3E}">
        <p14:creationId xmlns:p14="http://schemas.microsoft.com/office/powerpoint/2010/main" val="3914464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52EBE99-674D-4517-BD25-842131E24179}" type="slidenum">
              <a:rPr lang="pt-BR" altLang="pt-BR"/>
              <a:pPr fontAlgn="base">
                <a:spcBef>
                  <a:spcPct val="0"/>
                </a:spcBef>
                <a:spcAft>
                  <a:spcPct val="0"/>
                </a:spcAft>
              </a:pPr>
              <a:t>172</a:t>
            </a:fld>
            <a:endParaRPr lang="pt-BR" altLang="pt-BR"/>
          </a:p>
        </p:txBody>
      </p:sp>
    </p:spTree>
    <p:extLst>
      <p:ext uri="{BB962C8B-B14F-4D97-AF65-F5344CB8AC3E}">
        <p14:creationId xmlns:p14="http://schemas.microsoft.com/office/powerpoint/2010/main" val="178132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22</a:t>
            </a:fld>
            <a:endParaRPr lang="pt-BR"/>
          </a:p>
        </p:txBody>
      </p:sp>
    </p:spTree>
    <p:extLst>
      <p:ext uri="{BB962C8B-B14F-4D97-AF65-F5344CB8AC3E}">
        <p14:creationId xmlns:p14="http://schemas.microsoft.com/office/powerpoint/2010/main" val="1375755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26</a:t>
            </a:fld>
            <a:endParaRPr lang="pt-BR"/>
          </a:p>
        </p:txBody>
      </p:sp>
    </p:spTree>
    <p:extLst>
      <p:ext uri="{BB962C8B-B14F-4D97-AF65-F5344CB8AC3E}">
        <p14:creationId xmlns:p14="http://schemas.microsoft.com/office/powerpoint/2010/main" val="168155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27</a:t>
            </a:fld>
            <a:endParaRPr lang="pt-BR"/>
          </a:p>
        </p:txBody>
      </p:sp>
    </p:spTree>
    <p:extLst>
      <p:ext uri="{BB962C8B-B14F-4D97-AF65-F5344CB8AC3E}">
        <p14:creationId xmlns:p14="http://schemas.microsoft.com/office/powerpoint/2010/main" val="1012847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28</a:t>
            </a:fld>
            <a:endParaRPr lang="pt-BR"/>
          </a:p>
        </p:txBody>
      </p:sp>
    </p:spTree>
    <p:extLst>
      <p:ext uri="{BB962C8B-B14F-4D97-AF65-F5344CB8AC3E}">
        <p14:creationId xmlns:p14="http://schemas.microsoft.com/office/powerpoint/2010/main" val="1022164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34</a:t>
            </a:fld>
            <a:endParaRPr lang="pt-BR"/>
          </a:p>
        </p:txBody>
      </p:sp>
    </p:spTree>
    <p:extLst>
      <p:ext uri="{BB962C8B-B14F-4D97-AF65-F5344CB8AC3E}">
        <p14:creationId xmlns:p14="http://schemas.microsoft.com/office/powerpoint/2010/main" val="606141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A8D9936-1E02-4402-AEEA-2EDA26FFA718}" type="slidenum">
              <a:rPr lang="pt-BR" smtClean="0"/>
              <a:t>35</a:t>
            </a:fld>
            <a:endParaRPr lang="pt-BR"/>
          </a:p>
        </p:txBody>
      </p:sp>
    </p:spTree>
    <p:extLst>
      <p:ext uri="{BB962C8B-B14F-4D97-AF65-F5344CB8AC3E}">
        <p14:creationId xmlns:p14="http://schemas.microsoft.com/office/powerpoint/2010/main" val="130240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pt-BR"/>
              <a:t>Clique para editar o título Mestre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Tree>
    <p:extLst>
      <p:ext uri="{BB962C8B-B14F-4D97-AF65-F5344CB8AC3E}">
        <p14:creationId xmlns:p14="http://schemas.microsoft.com/office/powerpoint/2010/main" val="411595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pt-BR"/>
              <a:t>Clique para editar o título Mestre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Clique para editar os estilos de texto Mestres</a:t>
            </a:r>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2913603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pt-BR"/>
              <a:t>Clique para editar o título Mestre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Clique para editar os estilos de texto Mestres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242713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332656"/>
            <a:ext cx="6589141" cy="5832648"/>
          </a:xfrm>
        </p:spPr>
        <p:txBody>
          <a:bodyPr anchor="ctr">
            <a:normAutofit/>
          </a:bodyPr>
          <a:lstStyle>
            <a:lvl1pPr marL="0" indent="0" algn="ctr">
              <a:lnSpc>
                <a:spcPct val="114000"/>
              </a:lnSpc>
              <a:spcBef>
                <a:spcPts val="0"/>
              </a:spcBef>
              <a:buFont typeface="Arial" panose="020B0604020202020204" pitchFamily="34" charset="0"/>
              <a:buNone/>
              <a:defRPr sz="2400" i="1">
                <a:solidFill>
                  <a:schemeClr val="tx1"/>
                </a:solidFill>
                <a:latin typeface="+mj-lt"/>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255712" indent="0">
              <a:buFont typeface="Arial" panose="020B0604020202020204" pitchFamily="34" charset="0"/>
              <a:buNone/>
              <a:defRPr sz="2000">
                <a:solidFill>
                  <a:schemeClr val="tx1"/>
                </a:solidFill>
              </a:defRPr>
            </a:lvl4pPr>
            <a:lvl5pPr marL="1597025" indent="0">
              <a:buFont typeface="Arial" panose="020B0604020202020204" pitchFamily="34" charset="0"/>
              <a:buNone/>
              <a:defRPr sz="2000">
                <a:solidFill>
                  <a:schemeClr val="tx1"/>
                </a:solidFill>
              </a:defRPr>
            </a:lvl5pPr>
          </a:lstStyle>
          <a:p>
            <a:pPr lvl="0"/>
            <a:r>
              <a:rPr lang="pt-BR" dirty="0"/>
              <a:t>Editar estilos de texto Mestre</a:t>
            </a:r>
          </a:p>
        </p:txBody>
      </p:sp>
      <p:sp>
        <p:nvSpPr>
          <p:cNvPr id="8" name="Espaço Reservado para Texto 7"/>
          <p:cNvSpPr>
            <a:spLocks noGrp="1"/>
          </p:cNvSpPr>
          <p:nvPr>
            <p:ph type="body" sz="quarter" idx="14"/>
          </p:nvPr>
        </p:nvSpPr>
        <p:spPr>
          <a:xfrm>
            <a:off x="1358414" y="6236543"/>
            <a:ext cx="7570480" cy="504825"/>
          </a:xfrm>
        </p:spPr>
        <p:txBody>
          <a:bodyPr>
            <a:normAutofit/>
          </a:bodyPr>
          <a:lstStyle>
            <a:lvl1pPr marL="0" indent="0" algn="r">
              <a:buFont typeface="Arial" panose="020B0604020202020204" pitchFamily="34" charset="0"/>
              <a:buNone/>
              <a:defRPr sz="1400">
                <a:solidFill>
                  <a:schemeClr val="tx1">
                    <a:lumMod val="65000"/>
                    <a:lumOff val="35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255712" indent="0">
              <a:buFont typeface="Arial" panose="020B0604020202020204" pitchFamily="34" charset="0"/>
              <a:buNone/>
              <a:defRPr/>
            </a:lvl4pPr>
            <a:lvl5pPr marL="1597025" indent="0">
              <a:buFont typeface="Arial" panose="020B0604020202020204" pitchFamily="34" charset="0"/>
              <a:buNone/>
              <a:defRPr/>
            </a:lvl5pPr>
          </a:lstStyle>
          <a:p>
            <a:pPr lvl="0"/>
            <a:r>
              <a:rPr lang="pt-BR" dirty="0"/>
              <a:t>Editar estilos de texto Mestre</a:t>
            </a:r>
          </a:p>
        </p:txBody>
      </p:sp>
      <p:sp>
        <p:nvSpPr>
          <p:cNvPr id="4" name="Freeform 11"/>
          <p:cNvSpPr/>
          <p:nvPr userDrawn="1"/>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2234853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pt-BR"/>
              <a:t>Clique para editar o título Mestre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3812162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pt-BR"/>
              <a:t>Clique para editar o título Mestre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3358538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‹nº›</a:t>
            </a:fld>
            <a:endParaRPr lang="en-US"/>
          </a:p>
        </p:txBody>
      </p:sp>
      <p:sp>
        <p:nvSpPr>
          <p:cNvPr id="8" name="Freeform 11">
            <a:extLst>
              <a:ext uri="{FF2B5EF4-FFF2-40B4-BE49-F238E27FC236}">
                <a16:creationId xmlns:a16="http://schemas.microsoft.com/office/drawing/2014/main" id="{5E83F695-FB7B-9147-A062-B79B04C501B0}"/>
              </a:ext>
            </a:extLst>
          </p:cNvPr>
          <p:cNvSpPr/>
          <p:nvPr userDrawn="1"/>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684443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4115863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a:t>Clique para editar o título Mestre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1450545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a:p>
        </p:txBody>
      </p:sp>
      <p:sp>
        <p:nvSpPr>
          <p:cNvPr id="4" name="Footer Placeholder 3"/>
          <p:cNvSpPr>
            <a:spLocks noGrp="1"/>
          </p:cNvSpPr>
          <p:nvPr>
            <p:ph type="ftr" sz="quarter" idx="11"/>
          </p:nvPr>
        </p:nvSpPr>
        <p:spPr/>
        <p:txBody>
          <a:bodyPr/>
          <a:lstStyle/>
          <a:p>
            <a:endParaRPr lang="pt-B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3188966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14521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pt-BR" dirty="0"/>
              <a:t>Clique para editar o título Mestre</a:t>
            </a:r>
            <a:endParaRPr lang="en-US" dirty="0"/>
          </a:p>
        </p:txBody>
      </p:sp>
      <p:sp>
        <p:nvSpPr>
          <p:cNvPr id="3" name="Content Placeholder 2"/>
          <p:cNvSpPr>
            <a:spLocks noGrp="1"/>
          </p:cNvSpPr>
          <p:nvPr>
            <p:ph idx="1"/>
          </p:nvPr>
        </p:nvSpPr>
        <p:spPr>
          <a:xfrm>
            <a:off x="1942415" y="2133600"/>
            <a:ext cx="6591985" cy="3777622"/>
          </a:xfrm>
        </p:spPr>
        <p:txBody>
          <a:bodyPr>
            <a:normAutofit/>
          </a:bodyPr>
          <a:lstStyle>
            <a:lvl1pPr>
              <a:defRPr sz="2000"/>
            </a:lvl1pPr>
            <a:lvl2pPr>
              <a:defRPr sz="1800"/>
            </a:lvl2pPr>
            <a:lvl3pPr>
              <a:defRPr sz="1600"/>
            </a:lvl3pPr>
            <a:lvl4pPr>
              <a:defRPr sz="1400"/>
            </a:lvl4pPr>
            <a:lvl5pPr>
              <a:defRPr sz="140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151013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pt-BR"/>
              <a:t>Clique para editar o título Mestre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2390627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2092177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pt-BR"/>
              <a:t>Clique para editar o título Mestre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3944909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pt-BR"/>
              <a:t>Clique para editar o título Mestre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‹nº›</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578930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pt-BR"/>
              <a:t>Clique para editar o título Mestre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Clique para editar os estilos de texto Mestres</a:t>
            </a:r>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3296520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pt-BR"/>
              <a:t>Clique para editar o título Mestre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Clique para editar os estilos de texto Mestres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‹nº›</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751349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pt-BR"/>
              <a:t>Clique para editar o título Mestre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Clique para editar os estilos de texto Mestres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2498160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3520017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1660828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itação">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332656"/>
            <a:ext cx="6589141" cy="5832648"/>
          </a:xfrm>
        </p:spPr>
        <p:txBody>
          <a:bodyPr anchor="ctr">
            <a:normAutofit/>
          </a:bodyPr>
          <a:lstStyle>
            <a:lvl1pPr marL="0" indent="0" algn="ctr">
              <a:lnSpc>
                <a:spcPct val="114000"/>
              </a:lnSpc>
              <a:spcBef>
                <a:spcPts val="0"/>
              </a:spcBef>
              <a:buFont typeface="Arial" panose="020B0604020202020204" pitchFamily="34" charset="0"/>
              <a:buNone/>
              <a:defRPr sz="2400" i="1">
                <a:solidFill>
                  <a:schemeClr val="tx1"/>
                </a:solidFill>
                <a:latin typeface="+mj-lt"/>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255712" indent="0">
              <a:buFont typeface="Arial" panose="020B0604020202020204" pitchFamily="34" charset="0"/>
              <a:buNone/>
              <a:defRPr sz="2000">
                <a:solidFill>
                  <a:schemeClr val="tx1"/>
                </a:solidFill>
              </a:defRPr>
            </a:lvl4pPr>
            <a:lvl5pPr marL="1597025" indent="0">
              <a:buFont typeface="Arial" panose="020B0604020202020204" pitchFamily="34" charset="0"/>
              <a:buNone/>
              <a:defRPr sz="2000">
                <a:solidFill>
                  <a:schemeClr val="tx1"/>
                </a:solidFill>
              </a:defRPr>
            </a:lvl5pPr>
          </a:lstStyle>
          <a:p>
            <a:pPr lvl="0"/>
            <a:r>
              <a:rPr lang="pt-BR" dirty="0"/>
              <a:t>Editar estilos de texto Mestre</a:t>
            </a:r>
          </a:p>
        </p:txBody>
      </p:sp>
      <p:sp>
        <p:nvSpPr>
          <p:cNvPr id="8" name="Espaço Reservado para Texto 7"/>
          <p:cNvSpPr>
            <a:spLocks noGrp="1"/>
          </p:cNvSpPr>
          <p:nvPr>
            <p:ph type="body" sz="quarter" idx="14"/>
          </p:nvPr>
        </p:nvSpPr>
        <p:spPr>
          <a:xfrm>
            <a:off x="1358414" y="6236543"/>
            <a:ext cx="7570480" cy="504825"/>
          </a:xfrm>
        </p:spPr>
        <p:txBody>
          <a:bodyPr>
            <a:normAutofit/>
          </a:bodyPr>
          <a:lstStyle>
            <a:lvl1pPr marL="0" indent="0" algn="r">
              <a:buFont typeface="Arial" panose="020B0604020202020204" pitchFamily="34" charset="0"/>
              <a:buNone/>
              <a:defRPr sz="1400">
                <a:solidFill>
                  <a:schemeClr val="tx1">
                    <a:lumMod val="65000"/>
                    <a:lumOff val="35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255712" indent="0">
              <a:buFont typeface="Arial" panose="020B0604020202020204" pitchFamily="34" charset="0"/>
              <a:buNone/>
              <a:defRPr/>
            </a:lvl4pPr>
            <a:lvl5pPr marL="1597025" indent="0">
              <a:buFont typeface="Arial" panose="020B0604020202020204" pitchFamily="34" charset="0"/>
              <a:buNone/>
              <a:defRPr/>
            </a:lvl5pPr>
          </a:lstStyle>
          <a:p>
            <a:pPr lvl="0"/>
            <a:r>
              <a:rPr lang="pt-BR" dirty="0"/>
              <a:t>Editar estilos de texto Mestre</a:t>
            </a:r>
          </a:p>
        </p:txBody>
      </p:sp>
      <p:sp>
        <p:nvSpPr>
          <p:cNvPr id="4" name="Freeform 11"/>
          <p:cNvSpPr/>
          <p:nvPr userDrawn="1"/>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3907167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942415" y="2564904"/>
            <a:ext cx="6591985" cy="1468800"/>
          </a:xfrm>
        </p:spPr>
        <p:txBody>
          <a:bodyPr anchor="b"/>
          <a:lstStyle>
            <a:lvl1pPr algn="l">
              <a:defRPr sz="4000" b="0" cap="none"/>
            </a:lvl1pPr>
          </a:lstStyle>
          <a:p>
            <a:r>
              <a:rPr lang="pt-BR" dirty="0"/>
              <a:t>Clique para editar o título Mestre</a:t>
            </a:r>
            <a:endParaRPr lang="en-US" dirty="0"/>
          </a:p>
        </p:txBody>
      </p:sp>
      <p:sp>
        <p:nvSpPr>
          <p:cNvPr id="3" name="Text Placeholder 2"/>
          <p:cNvSpPr>
            <a:spLocks noGrp="1"/>
          </p:cNvSpPr>
          <p:nvPr>
            <p:ph type="body" idx="1"/>
          </p:nvPr>
        </p:nvSpPr>
        <p:spPr>
          <a:xfrm>
            <a:off x="1942415" y="4071742"/>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a:prstGeom prst="rect">
            <a:avLst/>
          </a:prstGeom>
        </p:spPr>
        <p:txBody>
          <a:bodyPr/>
          <a:lstStyle/>
          <a:p>
            <a:fld id="{D57F1E4F-1CFF-5643-939E-217C01CDF565}" type="slidenum">
              <a:rPr lang="en-US" smtClean="0"/>
              <a:pPr/>
              <a:t>‹nº›</a:t>
            </a:fld>
            <a:endParaRPr lang="en-US"/>
          </a:p>
        </p:txBody>
      </p:sp>
      <p:sp>
        <p:nvSpPr>
          <p:cNvPr id="8" name="Freeform 11">
            <a:extLst>
              <a:ext uri="{FF2B5EF4-FFF2-40B4-BE49-F238E27FC236}">
                <a16:creationId xmlns:a16="http://schemas.microsoft.com/office/drawing/2014/main" id="{14A58410-3581-4F09-81D1-25FCB9E3698A}"/>
              </a:ext>
            </a:extLst>
          </p:cNvPr>
          <p:cNvSpPr/>
          <p:nvPr userDrawn="1"/>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242504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8_Citação com Marca d'água">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88640"/>
            <a:ext cx="6589142" cy="5976664"/>
          </a:xfrm>
        </p:spPr>
        <p:txBody>
          <a:bodyPr anchor="ctr">
            <a:normAutofit/>
          </a:bodyPr>
          <a:lstStyle>
            <a:lvl1pPr marL="0" indent="0" algn="ctr">
              <a:buFont typeface="Arial" panose="020B0604020202020204" pitchFamily="34" charset="0"/>
              <a:buNone/>
              <a:defRPr sz="2400" i="1">
                <a:solidFill>
                  <a:schemeClr val="tx1"/>
                </a:solidFill>
                <a:latin typeface="+mj-lt"/>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255712" indent="0">
              <a:buFont typeface="Arial" panose="020B0604020202020204" pitchFamily="34" charset="0"/>
              <a:buNone/>
              <a:defRPr sz="2000">
                <a:solidFill>
                  <a:schemeClr val="tx1"/>
                </a:solidFill>
              </a:defRPr>
            </a:lvl4pPr>
            <a:lvl5pPr marL="1597025" indent="0">
              <a:buFont typeface="Arial" panose="020B0604020202020204" pitchFamily="34" charset="0"/>
              <a:buNone/>
              <a:defRPr sz="2000">
                <a:solidFill>
                  <a:schemeClr val="tx1"/>
                </a:solidFill>
              </a:defRPr>
            </a:lvl5pPr>
          </a:lstStyle>
          <a:p>
            <a:pPr lvl="0"/>
            <a:r>
              <a:rPr lang="pt-BR" dirty="0"/>
              <a:t>Clique para editar o texto mestre</a:t>
            </a:r>
          </a:p>
        </p:txBody>
      </p:sp>
      <p:sp>
        <p:nvSpPr>
          <p:cNvPr id="8" name="Espaço Reservado para Texto 7"/>
          <p:cNvSpPr>
            <a:spLocks noGrp="1"/>
          </p:cNvSpPr>
          <p:nvPr>
            <p:ph type="body" sz="quarter" idx="14"/>
          </p:nvPr>
        </p:nvSpPr>
        <p:spPr>
          <a:xfrm>
            <a:off x="2339752" y="6236543"/>
            <a:ext cx="6589142" cy="504825"/>
          </a:xfrm>
        </p:spPr>
        <p:txBody>
          <a:bodyPr>
            <a:normAutofit/>
          </a:bodyPr>
          <a:lstStyle>
            <a:lvl1pPr marL="0" indent="0" algn="ctr">
              <a:buFont typeface="Arial" panose="020B0604020202020204" pitchFamily="34" charset="0"/>
              <a:buNone/>
              <a:defRPr sz="1200">
                <a:solidFill>
                  <a:schemeClr val="tx1">
                    <a:lumMod val="75000"/>
                    <a:lumOff val="25000"/>
                  </a:schemeClr>
                </a:solidFill>
                <a:latin typeface="+mj-lt"/>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255712" indent="0">
              <a:buFont typeface="Arial" panose="020B0604020202020204" pitchFamily="34" charset="0"/>
              <a:buNone/>
              <a:defRPr/>
            </a:lvl4pPr>
            <a:lvl5pPr marL="1597025" indent="0">
              <a:buFont typeface="Arial" panose="020B0604020202020204" pitchFamily="34" charset="0"/>
              <a:buNone/>
              <a:defRPr/>
            </a:lvl5pPr>
          </a:lstStyle>
          <a:p>
            <a:pPr lvl="0"/>
            <a:r>
              <a:rPr lang="pt-BR"/>
              <a:t>Clique para editar o texto mestre</a:t>
            </a:r>
          </a:p>
        </p:txBody>
      </p:sp>
      <p:sp>
        <p:nvSpPr>
          <p:cNvPr id="4" name="Freeform 11"/>
          <p:cNvSpPr/>
          <p:nvPr userDrawn="1"/>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693626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197026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itação com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268760"/>
            <a:ext cx="6192688" cy="4608512"/>
          </a:xfrm>
        </p:spPr>
        <p:txBody>
          <a:bodyPr anchor="ctr">
            <a:normAutofit/>
          </a:bodyPr>
          <a:lstStyle>
            <a:lvl1pPr marL="0" indent="0" algn="ctr">
              <a:buFont typeface="Arial" panose="020B0604020202020204" pitchFamily="34" charset="0"/>
              <a:buNone/>
              <a:defRPr sz="2400" i="1">
                <a:solidFill>
                  <a:schemeClr val="tx1"/>
                </a:solidFill>
                <a:latin typeface="+mj-lt"/>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255712" indent="0">
              <a:buFont typeface="Arial" panose="020B0604020202020204" pitchFamily="34" charset="0"/>
              <a:buNone/>
              <a:defRPr sz="2000">
                <a:solidFill>
                  <a:schemeClr val="tx1"/>
                </a:solidFill>
              </a:defRPr>
            </a:lvl4pPr>
            <a:lvl5pPr marL="1597025" indent="0">
              <a:buFont typeface="Arial" panose="020B0604020202020204" pitchFamily="34" charset="0"/>
              <a:buNone/>
              <a:defRPr sz="2000">
                <a:solidFill>
                  <a:schemeClr val="tx1"/>
                </a:solidFill>
              </a:defRPr>
            </a:lvl5pPr>
          </a:lstStyle>
          <a:p>
            <a:pPr lvl="0"/>
            <a:r>
              <a:rPr lang="pt-BR" dirty="0"/>
              <a:t>Clique para editar o texto mestre</a:t>
            </a:r>
          </a:p>
        </p:txBody>
      </p:sp>
      <p:sp>
        <p:nvSpPr>
          <p:cNvPr id="8" name="Espaço Reservado para Texto 7"/>
          <p:cNvSpPr>
            <a:spLocks noGrp="1"/>
          </p:cNvSpPr>
          <p:nvPr>
            <p:ph type="body" sz="quarter" idx="14"/>
          </p:nvPr>
        </p:nvSpPr>
        <p:spPr>
          <a:xfrm>
            <a:off x="2339752" y="5948511"/>
            <a:ext cx="6192688" cy="504825"/>
          </a:xfrm>
        </p:spPr>
        <p:txBody>
          <a:bodyPr>
            <a:normAutofit/>
          </a:bodyPr>
          <a:lstStyle>
            <a:lvl1pPr marL="0" indent="0" algn="ctr">
              <a:buFont typeface="Arial" panose="020B0604020202020204" pitchFamily="34" charset="0"/>
              <a:buNone/>
              <a:defRPr sz="1200">
                <a:solidFill>
                  <a:schemeClr val="tx1">
                    <a:lumMod val="75000"/>
                    <a:lumOff val="25000"/>
                  </a:schemeClr>
                </a:solidFill>
                <a:latin typeface="+mj-lt"/>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255712" indent="0">
              <a:buFont typeface="Arial" panose="020B0604020202020204" pitchFamily="34" charset="0"/>
              <a:buNone/>
              <a:defRPr/>
            </a:lvl4pPr>
            <a:lvl5pPr marL="1597025" indent="0">
              <a:buFont typeface="Arial" panose="020B0604020202020204" pitchFamily="34" charset="0"/>
              <a:buNone/>
              <a:defRPr/>
            </a:lvl5pPr>
          </a:lstStyle>
          <a:p>
            <a:pPr lvl="0"/>
            <a:r>
              <a:rPr lang="pt-BR" dirty="0"/>
              <a:t>Clique para editar o texto mestre</a:t>
            </a:r>
          </a:p>
        </p:txBody>
      </p:sp>
      <p:sp>
        <p:nvSpPr>
          <p:cNvPr id="4" name="Freeform 11"/>
          <p:cNvSpPr/>
          <p:nvPr userDrawn="1"/>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Title 1"/>
          <p:cNvSpPr>
            <a:spLocks noGrp="1"/>
          </p:cNvSpPr>
          <p:nvPr>
            <p:ph type="title"/>
          </p:nvPr>
        </p:nvSpPr>
        <p:spPr>
          <a:xfrm>
            <a:off x="2339752" y="620688"/>
            <a:ext cx="6192688" cy="648072"/>
          </a:xfrm>
        </p:spPr>
        <p:txBody>
          <a:bodyPr>
            <a:normAutofit/>
          </a:bodyPr>
          <a:lstStyle>
            <a:lvl1pPr algn="ctr">
              <a:defRPr sz="3200" i="1"/>
            </a:lvl1pPr>
          </a:lstStyle>
          <a:p>
            <a:r>
              <a:rPr lang="pt-BR" dirty="0"/>
              <a:t>Clique para editar o título mestre</a:t>
            </a:r>
            <a:endParaRPr lang="en-US" dirty="0"/>
          </a:p>
        </p:txBody>
      </p:sp>
      <p:sp>
        <p:nvSpPr>
          <p:cNvPr id="6" name="TextBox 13"/>
          <p:cNvSpPr txBox="1"/>
          <p:nvPr userDrawn="1"/>
        </p:nvSpPr>
        <p:spPr>
          <a:xfrm>
            <a:off x="1928683" y="98072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7" name="TextBox 14"/>
          <p:cNvSpPr txBox="1"/>
          <p:nvPr userDrawn="1"/>
        </p:nvSpPr>
        <p:spPr>
          <a:xfrm>
            <a:off x="8435161" y="1116032"/>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67881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itação com aspas">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5555704"/>
          </a:xfrm>
        </p:spPr>
        <p:txBody>
          <a:bodyPr anchor="ctr">
            <a:normAutofit/>
          </a:bodyPr>
          <a:lstStyle>
            <a:lvl1pPr algn="ctr">
              <a:defRPr sz="2600" b="0" i="1" cap="none"/>
            </a:lvl1pPr>
          </a:lstStyle>
          <a:p>
            <a:r>
              <a:rPr lang="pt-BR" dirty="0"/>
              <a:t>Clique para editar o título mestre</a:t>
            </a:r>
            <a:endParaRPr lang="en-US" dirty="0"/>
          </a:p>
        </p:txBody>
      </p:sp>
      <p:sp>
        <p:nvSpPr>
          <p:cNvPr id="13" name="Text Placeholder 9"/>
          <p:cNvSpPr>
            <a:spLocks noGrp="1"/>
          </p:cNvSpPr>
          <p:nvPr>
            <p:ph type="body" sz="quarter" idx="13"/>
          </p:nvPr>
        </p:nvSpPr>
        <p:spPr>
          <a:xfrm>
            <a:off x="2188123" y="6288360"/>
            <a:ext cx="6109587" cy="381000"/>
          </a:xfrm>
        </p:spPr>
        <p:txBody>
          <a:bodyPr anchor="ctr">
            <a:noAutofit/>
          </a:bodyPr>
          <a:lstStyle>
            <a:lvl1pPr marL="0" indent="0" algn="ctr">
              <a:buFontTx/>
              <a:buNone/>
              <a:defRPr sz="1200">
                <a:solidFill>
                  <a:schemeClr val="tx1">
                    <a:lumMod val="50000"/>
                    <a:lumOff val="50000"/>
                  </a:schemeClr>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dirty="0"/>
              <a:t>Editar estilos de texto Mestre</a:t>
            </a: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4" name="TextBox 13"/>
          <p:cNvSpPr txBox="1"/>
          <p:nvPr/>
        </p:nvSpPr>
        <p:spPr>
          <a:xfrm>
            <a:off x="1808316" y="90000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5508520"/>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68555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5617" y="228600"/>
            <a:ext cx="6939172" cy="680320"/>
          </a:xfrm>
          <a:prstGeom prst="rect">
            <a:avLst/>
          </a:prstGeom>
        </p:spPr>
        <p:txBody>
          <a:bodyPr anchor="ctr"/>
          <a:lstStyle>
            <a:lvl1pPr algn="ctr">
              <a:defRPr/>
            </a:lvl1pPr>
          </a:lstStyle>
          <a:p>
            <a:r>
              <a:rPr lang="x-none"/>
              <a:t>Click to edit Master title style</a:t>
            </a:r>
            <a:endParaRPr/>
          </a:p>
        </p:txBody>
      </p:sp>
      <p:sp>
        <p:nvSpPr>
          <p:cNvPr id="3" name="Content Placeholder 2"/>
          <p:cNvSpPr>
            <a:spLocks noGrp="1"/>
          </p:cNvSpPr>
          <p:nvPr>
            <p:ph idx="1"/>
          </p:nvPr>
        </p:nvSpPr>
        <p:spPr>
          <a:xfrm>
            <a:off x="971600" y="1196753"/>
            <a:ext cx="7200800" cy="5256584"/>
          </a:xfrm>
        </p:spPr>
        <p:txBody>
          <a:bodyPr/>
          <a:lstStyle>
            <a:lvl5pPr>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64257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itação 2019">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88640"/>
            <a:ext cx="6192688" cy="5976664"/>
          </a:xfrm>
        </p:spPr>
        <p:txBody>
          <a:bodyPr anchor="ctr">
            <a:normAutofit/>
          </a:bodyPr>
          <a:lstStyle>
            <a:lvl1pPr marL="0" indent="0" algn="ctr">
              <a:buFont typeface="Arial" panose="020B0604020202020204" pitchFamily="34" charset="0"/>
              <a:buNone/>
              <a:defRPr sz="2400" i="1">
                <a:solidFill>
                  <a:schemeClr val="tx1"/>
                </a:solidFill>
                <a:latin typeface="+mj-lt"/>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255712" indent="0">
              <a:buFont typeface="Arial" panose="020B0604020202020204" pitchFamily="34" charset="0"/>
              <a:buNone/>
              <a:defRPr sz="2000">
                <a:solidFill>
                  <a:schemeClr val="tx1"/>
                </a:solidFill>
              </a:defRPr>
            </a:lvl4pPr>
            <a:lvl5pPr marL="1597025" indent="0">
              <a:buFont typeface="Arial" panose="020B0604020202020204" pitchFamily="34" charset="0"/>
              <a:buNone/>
              <a:defRPr sz="2000">
                <a:solidFill>
                  <a:schemeClr val="tx1"/>
                </a:solidFill>
              </a:defRPr>
            </a:lvl5pPr>
          </a:lstStyle>
          <a:p>
            <a:pPr lvl="0"/>
            <a:r>
              <a:rPr lang="pt-BR" dirty="0"/>
              <a:t>Clique para editar o texto mestre</a:t>
            </a:r>
          </a:p>
        </p:txBody>
      </p:sp>
      <p:sp>
        <p:nvSpPr>
          <p:cNvPr id="8" name="Espaço Reservado para Texto 7"/>
          <p:cNvSpPr>
            <a:spLocks noGrp="1"/>
          </p:cNvSpPr>
          <p:nvPr>
            <p:ph type="body" sz="quarter" idx="14"/>
          </p:nvPr>
        </p:nvSpPr>
        <p:spPr>
          <a:xfrm>
            <a:off x="2339752" y="6236543"/>
            <a:ext cx="6192688" cy="504825"/>
          </a:xfrm>
        </p:spPr>
        <p:txBody>
          <a:bodyPr>
            <a:normAutofit/>
          </a:bodyPr>
          <a:lstStyle>
            <a:lvl1pPr marL="0" indent="0" algn="ctr">
              <a:buFont typeface="Arial" panose="020B0604020202020204" pitchFamily="34" charset="0"/>
              <a:buNone/>
              <a:defRPr sz="1200">
                <a:solidFill>
                  <a:schemeClr val="tx1">
                    <a:lumMod val="75000"/>
                    <a:lumOff val="25000"/>
                  </a:schemeClr>
                </a:solidFill>
                <a:latin typeface="+mj-lt"/>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255712" indent="0">
              <a:buFont typeface="Arial" panose="020B0604020202020204" pitchFamily="34" charset="0"/>
              <a:buNone/>
              <a:defRPr/>
            </a:lvl4pPr>
            <a:lvl5pPr marL="1597025" indent="0">
              <a:buFont typeface="Arial" panose="020B0604020202020204" pitchFamily="34" charset="0"/>
              <a:buNone/>
              <a:defRPr/>
            </a:lvl5pPr>
          </a:lstStyle>
          <a:p>
            <a:pPr lvl="0"/>
            <a:r>
              <a:rPr lang="pt-BR" dirty="0"/>
              <a:t>Clique para editar o texto mestre</a:t>
            </a:r>
          </a:p>
        </p:txBody>
      </p:sp>
      <p:sp>
        <p:nvSpPr>
          <p:cNvPr id="4" name="Freeform 11"/>
          <p:cNvSpPr/>
          <p:nvPr userDrawn="1"/>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215353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a:p>
        </p:txBody>
      </p:sp>
      <p:sp>
        <p:nvSpPr>
          <p:cNvPr id="4" name="Footer Placeholder 3"/>
          <p:cNvSpPr>
            <a:spLocks noGrp="1"/>
          </p:cNvSpPr>
          <p:nvPr>
            <p:ph type="ftr" sz="quarter" idx="11"/>
          </p:nvPr>
        </p:nvSpPr>
        <p:spPr/>
        <p:txBody>
          <a:bodyPr/>
          <a:lstStyle/>
          <a:p>
            <a:endParaRPr lang="pt-B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1841855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3790345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pt-BR"/>
              <a:t>Clique para editar o título Mestre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2171444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423523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pt-BR"/>
              <a:t>Clique para editar o título Mestre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3839459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pt-BR"/>
              <a:t>Clique para editar o título Mestre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4116336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2186609814"/>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a:pPr/>
              <a:t>‹nº›</a:t>
            </a:fld>
            <a:endParaRPr lang="en-US"/>
          </a:p>
        </p:txBody>
      </p:sp>
    </p:spTree>
    <p:extLst>
      <p:ext uri="{BB962C8B-B14F-4D97-AF65-F5344CB8AC3E}">
        <p14:creationId xmlns:p14="http://schemas.microsoft.com/office/powerpoint/2010/main" val="380323838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1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1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1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1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1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4.xml"/></Relationships>
</file>

<file path=ppt/slides/_rels/slide1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4.xml"/></Relationships>
</file>

<file path=ppt/slides/_rels/slide15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4.xml"/></Relationships>
</file>

<file path=ppt/slides/_rels/slide15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4.xml"/></Relationships>
</file>

<file path=ppt/slides/_rels/slide157.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1.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3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3.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3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168.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3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34.xml"/></Relationships>
</file>

<file path=ppt/slides/_rels/slide17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Visão superior de uma mão segurando uma xícara de café">
            <a:extLst>
              <a:ext uri="{FF2B5EF4-FFF2-40B4-BE49-F238E27FC236}">
                <a16:creationId xmlns:a16="http://schemas.microsoft.com/office/drawing/2014/main" id="{814A329A-35E4-4B57-9115-FC4B74EAA808}"/>
              </a:ext>
            </a:extLst>
          </p:cNvPr>
          <p:cNvPicPr>
            <a:picLocks noChangeAspect="1"/>
          </p:cNvPicPr>
          <p:nvPr/>
        </p:nvPicPr>
        <p:blipFill rotWithShape="1">
          <a:blip r:embed="rId3">
            <a:alphaModFix amt="40000"/>
          </a:blip>
          <a:srcRect l="11000" r="-1" b="-1"/>
          <a:stretch/>
        </p:blipFill>
        <p:spPr>
          <a:xfrm>
            <a:off x="20" y="10"/>
            <a:ext cx="9143980" cy="6857990"/>
          </a:xfrm>
          <a:prstGeom prst="rect">
            <a:avLst/>
          </a:prstGeom>
        </p:spPr>
      </p:pic>
      <p:sp>
        <p:nvSpPr>
          <p:cNvPr id="5" name="Título 4"/>
          <p:cNvSpPr>
            <a:spLocks noGrp="1"/>
          </p:cNvSpPr>
          <p:nvPr>
            <p:ph type="ctrTitle"/>
          </p:nvPr>
        </p:nvSpPr>
        <p:spPr>
          <a:xfrm>
            <a:off x="1941909" y="2514600"/>
            <a:ext cx="6686550" cy="2262781"/>
          </a:xfrm>
        </p:spPr>
        <p:txBody>
          <a:bodyPr>
            <a:normAutofit/>
          </a:bodyPr>
          <a:lstStyle/>
          <a:p>
            <a:r>
              <a:rPr lang="pt-BR" dirty="0">
                <a:solidFill>
                  <a:schemeClr val="tx1"/>
                </a:solidFill>
              </a:rPr>
              <a:t>A gestação e desenvolvimento</a:t>
            </a:r>
          </a:p>
        </p:txBody>
      </p:sp>
      <p:sp>
        <p:nvSpPr>
          <p:cNvPr id="2" name="Text Placeholder 1"/>
          <p:cNvSpPr>
            <a:spLocks noGrp="1"/>
          </p:cNvSpPr>
          <p:nvPr>
            <p:ph type="subTitle" idx="1"/>
          </p:nvPr>
        </p:nvSpPr>
        <p:spPr>
          <a:xfrm>
            <a:off x="1941909" y="4777379"/>
            <a:ext cx="6686550" cy="1126283"/>
          </a:xfrm>
        </p:spPr>
        <p:txBody>
          <a:bodyPr>
            <a:normAutofit/>
          </a:bodyPr>
          <a:lstStyle/>
          <a:p>
            <a:r>
              <a:rPr lang="pt-BR" dirty="0"/>
              <a:t>da economia cafeeira no Brasil</a:t>
            </a:r>
          </a:p>
        </p:txBody>
      </p:sp>
      <p:sp>
        <p:nvSpPr>
          <p:cNvPr id="13" name="Rectangle 12">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327614564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62A18DF-BB25-447F-A33F-FA200DC9FF53}"/>
              </a:ext>
            </a:extLst>
          </p:cNvPr>
          <p:cNvSpPr>
            <a:spLocks noGrp="1"/>
          </p:cNvSpPr>
          <p:nvPr>
            <p:ph idx="1"/>
          </p:nvPr>
        </p:nvSpPr>
        <p:spPr/>
        <p:txBody>
          <a:bodyPr/>
          <a:lstStyle/>
          <a:p>
            <a:r>
              <a:rPr lang="pt-BR" dirty="0"/>
              <a:t>[...] outro grupo procede da Corte e foi recrutado principalmente no alto comércio, nobreza e alta burocracia de estado. Graças a uma política “generosa” de d. João, também levada adiante por seu filho, vasta extensão de terras foi doada a poucas e ricas famílias da Corte. Complementando a tendência, vários comerciantes compraram terras na região do Paraíba, investindo na produção [...]</a:t>
            </a:r>
          </a:p>
        </p:txBody>
      </p:sp>
      <p:sp>
        <p:nvSpPr>
          <p:cNvPr id="4" name="Espaço Reservado para Texto 4">
            <a:extLst>
              <a:ext uri="{FF2B5EF4-FFF2-40B4-BE49-F238E27FC236}">
                <a16:creationId xmlns:a16="http://schemas.microsoft.com/office/drawing/2014/main" id="{794EB14F-500B-4315-8632-93D2680D961C}"/>
              </a:ext>
            </a:extLst>
          </p:cNvPr>
          <p:cNvSpPr>
            <a:spLocks noGrp="1"/>
          </p:cNvSpPr>
          <p:nvPr>
            <p:ph type="body" sz="quarter" idx="14"/>
          </p:nvPr>
        </p:nvSpPr>
        <p:spPr/>
        <p:txBody>
          <a:bodyPr>
            <a:normAutofit lnSpcReduction="10000"/>
          </a:bodyPr>
          <a:lstStyle/>
          <a:p>
            <a:r>
              <a:rPr lang="pt-BR" dirty="0"/>
              <a:t>LENHARO, Alcir. As tropas da moderação. Rio de Janeiro: Secretaria Municipal de Cultura, Turismo e Esportes, p. 24.</a:t>
            </a:r>
          </a:p>
        </p:txBody>
      </p:sp>
    </p:spTree>
    <p:extLst>
      <p:ext uri="{BB962C8B-B14F-4D97-AF65-F5344CB8AC3E}">
        <p14:creationId xmlns:p14="http://schemas.microsoft.com/office/powerpoint/2010/main" val="16948495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4294967295"/>
            <p:extLst>
              <p:ext uri="{D42A27DB-BD31-4B8C-83A1-F6EECF244321}">
                <p14:modId xmlns:p14="http://schemas.microsoft.com/office/powerpoint/2010/main" val="1318953355"/>
              </p:ext>
            </p:extLst>
          </p:nvPr>
        </p:nvGraphicFramePr>
        <p:xfrm>
          <a:off x="1979712" y="115888"/>
          <a:ext cx="6948388" cy="6626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89676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4294967295"/>
            <p:extLst>
              <p:ext uri="{D42A27DB-BD31-4B8C-83A1-F6EECF244321}">
                <p14:modId xmlns:p14="http://schemas.microsoft.com/office/powerpoint/2010/main" val="116605346"/>
              </p:ext>
            </p:extLst>
          </p:nvPr>
        </p:nvGraphicFramePr>
        <p:xfrm>
          <a:off x="1979712" y="115888"/>
          <a:ext cx="7056784" cy="6626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33841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a:t>Preços de café, 1889-1900</a:t>
            </a: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712677845"/>
              </p:ext>
            </p:extLst>
          </p:nvPr>
        </p:nvGraphicFramePr>
        <p:xfrm>
          <a:off x="1943100" y="1556792"/>
          <a:ext cx="6591300" cy="4754802"/>
        </p:xfrm>
        <a:graphic>
          <a:graphicData uri="http://schemas.openxmlformats.org/drawingml/2006/table">
            <a:tbl>
              <a:tblPr firstRow="1" bandRow="1">
                <a:tableStyleId>{93296810-A885-4BE3-A3E7-6D5BEEA58F35}</a:tableStyleId>
              </a:tblPr>
              <a:tblGrid>
                <a:gridCol w="2197100">
                  <a:extLst>
                    <a:ext uri="{9D8B030D-6E8A-4147-A177-3AD203B41FA5}">
                      <a16:colId xmlns:a16="http://schemas.microsoft.com/office/drawing/2014/main" val="20000"/>
                    </a:ext>
                  </a:extLst>
                </a:gridCol>
                <a:gridCol w="2197100">
                  <a:extLst>
                    <a:ext uri="{9D8B030D-6E8A-4147-A177-3AD203B41FA5}">
                      <a16:colId xmlns:a16="http://schemas.microsoft.com/office/drawing/2014/main" val="20001"/>
                    </a:ext>
                  </a:extLst>
                </a:gridCol>
                <a:gridCol w="2197100">
                  <a:extLst>
                    <a:ext uri="{9D8B030D-6E8A-4147-A177-3AD203B41FA5}">
                      <a16:colId xmlns:a16="http://schemas.microsoft.com/office/drawing/2014/main" val="20002"/>
                    </a:ext>
                  </a:extLst>
                </a:gridCol>
              </a:tblGrid>
              <a:tr h="359777">
                <a:tc>
                  <a:txBody>
                    <a:bodyPr/>
                    <a:lstStyle/>
                    <a:p>
                      <a:pPr algn="ctr"/>
                      <a:r>
                        <a:rPr lang="pt-BR" sz="1800" dirty="0"/>
                        <a:t>Anos</a:t>
                      </a:r>
                      <a:endParaRPr lang="pt-BR" sz="1800" dirty="0">
                        <a:solidFill>
                          <a:schemeClr val="bg1"/>
                        </a:solidFill>
                      </a:endParaRPr>
                    </a:p>
                  </a:txBody>
                  <a:tcPr marL="81437" marR="81437" marT="45717" marB="45717"/>
                </a:tc>
                <a:tc>
                  <a:txBody>
                    <a:bodyPr/>
                    <a:lstStyle/>
                    <a:p>
                      <a:pPr algn="ctr"/>
                      <a:r>
                        <a:rPr lang="pt-BR" sz="1800"/>
                        <a:t>Preço externo</a:t>
                      </a:r>
                      <a:endParaRPr lang="pt-BR" sz="1800">
                        <a:solidFill>
                          <a:schemeClr val="bg1"/>
                        </a:solidFill>
                      </a:endParaRPr>
                    </a:p>
                  </a:txBody>
                  <a:tcPr marL="81437" marR="81437" marT="45717" marB="45717"/>
                </a:tc>
                <a:tc>
                  <a:txBody>
                    <a:bodyPr/>
                    <a:lstStyle/>
                    <a:p>
                      <a:pPr algn="ctr"/>
                      <a:r>
                        <a:rPr lang="pt-BR" sz="1800"/>
                        <a:t>Preço interno</a:t>
                      </a:r>
                      <a:endParaRPr lang="pt-BR" sz="1800">
                        <a:solidFill>
                          <a:schemeClr val="bg1"/>
                        </a:solidFill>
                      </a:endParaRPr>
                    </a:p>
                  </a:txBody>
                  <a:tcPr marL="81437" marR="81437" marT="45717" marB="45717"/>
                </a:tc>
                <a:extLst>
                  <a:ext uri="{0D108BD9-81ED-4DB2-BD59-A6C34878D82A}">
                    <a16:rowId xmlns:a16="http://schemas.microsoft.com/office/drawing/2014/main" val="10000"/>
                  </a:ext>
                </a:extLst>
              </a:tr>
              <a:tr h="359777">
                <a:tc>
                  <a:txBody>
                    <a:bodyPr/>
                    <a:lstStyle/>
                    <a:p>
                      <a:pPr algn="ctr"/>
                      <a:r>
                        <a:rPr lang="pt-BR" sz="1800"/>
                        <a:t>1889</a:t>
                      </a:r>
                    </a:p>
                  </a:txBody>
                  <a:tcPr marL="81437" marR="81437" marT="45717" marB="45717"/>
                </a:tc>
                <a:tc>
                  <a:txBody>
                    <a:bodyPr/>
                    <a:lstStyle/>
                    <a:p>
                      <a:pPr algn="ctr"/>
                      <a:r>
                        <a:rPr lang="pt-BR" sz="1800"/>
                        <a:t>100</a:t>
                      </a:r>
                    </a:p>
                  </a:txBody>
                  <a:tcPr marL="81437" marR="81437" marT="45717" marB="45717"/>
                </a:tc>
                <a:tc>
                  <a:txBody>
                    <a:bodyPr/>
                    <a:lstStyle/>
                    <a:p>
                      <a:pPr algn="ctr"/>
                      <a:r>
                        <a:rPr lang="pt-BR" sz="1800"/>
                        <a:t>100</a:t>
                      </a:r>
                    </a:p>
                  </a:txBody>
                  <a:tcPr marL="81437" marR="81437" marT="45717" marB="45717"/>
                </a:tc>
                <a:extLst>
                  <a:ext uri="{0D108BD9-81ED-4DB2-BD59-A6C34878D82A}">
                    <a16:rowId xmlns:a16="http://schemas.microsoft.com/office/drawing/2014/main" val="10001"/>
                  </a:ext>
                </a:extLst>
              </a:tr>
              <a:tr h="359777">
                <a:tc>
                  <a:txBody>
                    <a:bodyPr/>
                    <a:lstStyle/>
                    <a:p>
                      <a:pPr algn="ctr"/>
                      <a:r>
                        <a:rPr lang="pt-BR" sz="1800"/>
                        <a:t>1890</a:t>
                      </a:r>
                    </a:p>
                  </a:txBody>
                  <a:tcPr marL="81437" marR="81437" marT="45717" marB="45717"/>
                </a:tc>
                <a:tc>
                  <a:txBody>
                    <a:bodyPr/>
                    <a:lstStyle/>
                    <a:p>
                      <a:pPr algn="ctr"/>
                      <a:r>
                        <a:rPr lang="pt-BR" sz="1800"/>
                        <a:t>113</a:t>
                      </a:r>
                    </a:p>
                  </a:txBody>
                  <a:tcPr marL="81437" marR="81437" marT="45717" marB="45717"/>
                </a:tc>
                <a:tc>
                  <a:txBody>
                    <a:bodyPr/>
                    <a:lstStyle/>
                    <a:p>
                      <a:pPr algn="ctr"/>
                      <a:r>
                        <a:rPr lang="pt-BR" sz="1800"/>
                        <a:t>120</a:t>
                      </a:r>
                    </a:p>
                  </a:txBody>
                  <a:tcPr marL="81437" marR="81437" marT="45717" marB="45717"/>
                </a:tc>
                <a:extLst>
                  <a:ext uri="{0D108BD9-81ED-4DB2-BD59-A6C34878D82A}">
                    <a16:rowId xmlns:a16="http://schemas.microsoft.com/office/drawing/2014/main" val="10002"/>
                  </a:ext>
                </a:extLst>
              </a:tr>
              <a:tr h="359777">
                <a:tc>
                  <a:txBody>
                    <a:bodyPr/>
                    <a:lstStyle/>
                    <a:p>
                      <a:pPr algn="ctr"/>
                      <a:r>
                        <a:rPr lang="pt-BR" sz="1800"/>
                        <a:t>1891</a:t>
                      </a:r>
                    </a:p>
                  </a:txBody>
                  <a:tcPr marL="81437" marR="81437" marT="45717" marB="45717"/>
                </a:tc>
                <a:tc>
                  <a:txBody>
                    <a:bodyPr/>
                    <a:lstStyle/>
                    <a:p>
                      <a:pPr algn="ctr"/>
                      <a:r>
                        <a:rPr lang="pt-BR" sz="1800"/>
                        <a:t>90</a:t>
                      </a:r>
                    </a:p>
                  </a:txBody>
                  <a:tcPr marL="81437" marR="81437" marT="45717" marB="45717"/>
                </a:tc>
                <a:tc>
                  <a:txBody>
                    <a:bodyPr/>
                    <a:lstStyle/>
                    <a:p>
                      <a:pPr algn="ctr"/>
                      <a:r>
                        <a:rPr lang="pt-BR" sz="1800"/>
                        <a:t>171</a:t>
                      </a:r>
                    </a:p>
                  </a:txBody>
                  <a:tcPr marL="81437" marR="81437" marT="45717" marB="45717"/>
                </a:tc>
                <a:extLst>
                  <a:ext uri="{0D108BD9-81ED-4DB2-BD59-A6C34878D82A}">
                    <a16:rowId xmlns:a16="http://schemas.microsoft.com/office/drawing/2014/main" val="10003"/>
                  </a:ext>
                </a:extLst>
              </a:tr>
              <a:tr h="359777">
                <a:tc>
                  <a:txBody>
                    <a:bodyPr/>
                    <a:lstStyle/>
                    <a:p>
                      <a:pPr algn="ctr"/>
                      <a:r>
                        <a:rPr lang="pt-BR" sz="1800"/>
                        <a:t>1892</a:t>
                      </a:r>
                    </a:p>
                  </a:txBody>
                  <a:tcPr marL="81437" marR="81437" marT="45717" marB="45717"/>
                </a:tc>
                <a:tc>
                  <a:txBody>
                    <a:bodyPr/>
                    <a:lstStyle/>
                    <a:p>
                      <a:pPr algn="ctr"/>
                      <a:r>
                        <a:rPr lang="pt-BR" sz="1800"/>
                        <a:t>87</a:t>
                      </a:r>
                    </a:p>
                  </a:txBody>
                  <a:tcPr marL="81437" marR="81437" marT="45717" marB="45717"/>
                </a:tc>
                <a:tc>
                  <a:txBody>
                    <a:bodyPr/>
                    <a:lstStyle/>
                    <a:p>
                      <a:pPr algn="ctr"/>
                      <a:r>
                        <a:rPr lang="pt-BR" sz="1800"/>
                        <a:t>210</a:t>
                      </a:r>
                    </a:p>
                  </a:txBody>
                  <a:tcPr marL="81437" marR="81437" marT="45717" marB="45717"/>
                </a:tc>
                <a:extLst>
                  <a:ext uri="{0D108BD9-81ED-4DB2-BD59-A6C34878D82A}">
                    <a16:rowId xmlns:a16="http://schemas.microsoft.com/office/drawing/2014/main" val="10004"/>
                  </a:ext>
                </a:extLst>
              </a:tr>
              <a:tr h="359777">
                <a:tc>
                  <a:txBody>
                    <a:bodyPr/>
                    <a:lstStyle/>
                    <a:p>
                      <a:pPr algn="ctr"/>
                      <a:r>
                        <a:rPr lang="pt-BR" sz="1800"/>
                        <a:t>1893</a:t>
                      </a:r>
                    </a:p>
                  </a:txBody>
                  <a:tcPr marL="81437" marR="81437" marT="45717" marB="45717"/>
                </a:tc>
                <a:tc>
                  <a:txBody>
                    <a:bodyPr/>
                    <a:lstStyle/>
                    <a:p>
                      <a:pPr algn="ctr"/>
                      <a:r>
                        <a:rPr lang="pt-BR" sz="1800"/>
                        <a:t>103</a:t>
                      </a:r>
                    </a:p>
                  </a:txBody>
                  <a:tcPr marL="81437" marR="81437" marT="45717" marB="45717"/>
                </a:tc>
                <a:tc>
                  <a:txBody>
                    <a:bodyPr/>
                    <a:lstStyle/>
                    <a:p>
                      <a:pPr algn="ctr"/>
                      <a:r>
                        <a:rPr lang="pt-BR" sz="1800"/>
                        <a:t>276</a:t>
                      </a:r>
                    </a:p>
                  </a:txBody>
                  <a:tcPr marL="81437" marR="81437" marT="45717" marB="45717"/>
                </a:tc>
                <a:extLst>
                  <a:ext uri="{0D108BD9-81ED-4DB2-BD59-A6C34878D82A}">
                    <a16:rowId xmlns:a16="http://schemas.microsoft.com/office/drawing/2014/main" val="10005"/>
                  </a:ext>
                </a:extLst>
              </a:tr>
              <a:tr h="359777">
                <a:tc>
                  <a:txBody>
                    <a:bodyPr/>
                    <a:lstStyle/>
                    <a:p>
                      <a:pPr algn="ctr"/>
                      <a:r>
                        <a:rPr lang="pt-BR" sz="1800"/>
                        <a:t>1894</a:t>
                      </a:r>
                    </a:p>
                  </a:txBody>
                  <a:tcPr marL="81437" marR="81437" marT="45717" marB="45717"/>
                </a:tc>
                <a:tc>
                  <a:txBody>
                    <a:bodyPr/>
                    <a:lstStyle/>
                    <a:p>
                      <a:pPr algn="ctr"/>
                      <a:r>
                        <a:rPr lang="pt-BR" sz="1800"/>
                        <a:t>92</a:t>
                      </a:r>
                    </a:p>
                  </a:txBody>
                  <a:tcPr marL="81437" marR="81437" marT="45717" marB="45717"/>
                </a:tc>
                <a:tc>
                  <a:txBody>
                    <a:bodyPr/>
                    <a:lstStyle/>
                    <a:p>
                      <a:pPr algn="ctr"/>
                      <a:r>
                        <a:rPr lang="pt-BR" sz="1800"/>
                        <a:t>290</a:t>
                      </a:r>
                    </a:p>
                  </a:txBody>
                  <a:tcPr marL="81437" marR="81437" marT="45717" marB="45717"/>
                </a:tc>
                <a:extLst>
                  <a:ext uri="{0D108BD9-81ED-4DB2-BD59-A6C34878D82A}">
                    <a16:rowId xmlns:a16="http://schemas.microsoft.com/office/drawing/2014/main" val="10006"/>
                  </a:ext>
                </a:extLst>
              </a:tr>
              <a:tr h="359777">
                <a:tc>
                  <a:txBody>
                    <a:bodyPr/>
                    <a:lstStyle/>
                    <a:p>
                      <a:pPr algn="ctr"/>
                      <a:r>
                        <a:rPr lang="pt-BR" sz="1800"/>
                        <a:t>1895</a:t>
                      </a:r>
                    </a:p>
                  </a:txBody>
                  <a:tcPr marL="81437" marR="81437" marT="45717" marB="45717"/>
                </a:tc>
                <a:tc>
                  <a:txBody>
                    <a:bodyPr/>
                    <a:lstStyle/>
                    <a:p>
                      <a:pPr algn="ctr"/>
                      <a:r>
                        <a:rPr lang="pt-BR" sz="1800"/>
                        <a:t>91</a:t>
                      </a:r>
                    </a:p>
                  </a:txBody>
                  <a:tcPr marL="81437" marR="81437" marT="45717" marB="45717"/>
                </a:tc>
                <a:tc>
                  <a:txBody>
                    <a:bodyPr/>
                    <a:lstStyle/>
                    <a:p>
                      <a:pPr algn="ctr"/>
                      <a:r>
                        <a:rPr lang="pt-BR" sz="1800"/>
                        <a:t>262</a:t>
                      </a:r>
                    </a:p>
                  </a:txBody>
                  <a:tcPr marL="81437" marR="81437" marT="45717" marB="45717"/>
                </a:tc>
                <a:extLst>
                  <a:ext uri="{0D108BD9-81ED-4DB2-BD59-A6C34878D82A}">
                    <a16:rowId xmlns:a16="http://schemas.microsoft.com/office/drawing/2014/main" val="10007"/>
                  </a:ext>
                </a:extLst>
              </a:tr>
              <a:tr h="359777">
                <a:tc>
                  <a:txBody>
                    <a:bodyPr/>
                    <a:lstStyle/>
                    <a:p>
                      <a:pPr algn="ctr"/>
                      <a:r>
                        <a:rPr lang="pt-BR" sz="1800"/>
                        <a:t>1896</a:t>
                      </a:r>
                    </a:p>
                  </a:txBody>
                  <a:tcPr marL="81437" marR="81437" marT="45717" marB="45717"/>
                </a:tc>
                <a:tc>
                  <a:txBody>
                    <a:bodyPr/>
                    <a:lstStyle/>
                    <a:p>
                      <a:pPr algn="ctr"/>
                      <a:r>
                        <a:rPr lang="pt-BR" sz="1800"/>
                        <a:t>69</a:t>
                      </a:r>
                    </a:p>
                  </a:txBody>
                  <a:tcPr marL="81437" marR="81437" marT="45717" marB="45717"/>
                </a:tc>
                <a:tc>
                  <a:txBody>
                    <a:bodyPr/>
                    <a:lstStyle/>
                    <a:p>
                      <a:pPr algn="ctr"/>
                      <a:r>
                        <a:rPr lang="pt-BR" sz="1800"/>
                        <a:t>252</a:t>
                      </a:r>
                    </a:p>
                  </a:txBody>
                  <a:tcPr marL="81437" marR="81437" marT="45717" marB="45717"/>
                </a:tc>
                <a:extLst>
                  <a:ext uri="{0D108BD9-81ED-4DB2-BD59-A6C34878D82A}">
                    <a16:rowId xmlns:a16="http://schemas.microsoft.com/office/drawing/2014/main" val="10008"/>
                  </a:ext>
                </a:extLst>
              </a:tr>
              <a:tr h="359777">
                <a:tc>
                  <a:txBody>
                    <a:bodyPr/>
                    <a:lstStyle/>
                    <a:p>
                      <a:pPr algn="ctr"/>
                      <a:r>
                        <a:rPr lang="pt-BR" sz="1800"/>
                        <a:t>1897</a:t>
                      </a:r>
                    </a:p>
                  </a:txBody>
                  <a:tcPr marL="81437" marR="81437" marT="45717" marB="45717"/>
                </a:tc>
                <a:tc>
                  <a:txBody>
                    <a:bodyPr/>
                    <a:lstStyle/>
                    <a:p>
                      <a:pPr algn="ctr"/>
                      <a:r>
                        <a:rPr lang="pt-BR" sz="1800"/>
                        <a:t>47</a:t>
                      </a:r>
                    </a:p>
                  </a:txBody>
                  <a:tcPr marL="81437" marR="81437" marT="45717" marB="45717"/>
                </a:tc>
                <a:tc>
                  <a:txBody>
                    <a:bodyPr/>
                    <a:lstStyle/>
                    <a:p>
                      <a:pPr algn="ctr"/>
                      <a:r>
                        <a:rPr lang="pt-BR" sz="1800"/>
                        <a:t>180</a:t>
                      </a:r>
                    </a:p>
                  </a:txBody>
                  <a:tcPr marL="81437" marR="81437" marT="45717" marB="45717"/>
                </a:tc>
                <a:extLst>
                  <a:ext uri="{0D108BD9-81ED-4DB2-BD59-A6C34878D82A}">
                    <a16:rowId xmlns:a16="http://schemas.microsoft.com/office/drawing/2014/main" val="10009"/>
                  </a:ext>
                </a:extLst>
              </a:tr>
              <a:tr h="359777">
                <a:tc>
                  <a:txBody>
                    <a:bodyPr/>
                    <a:lstStyle/>
                    <a:p>
                      <a:pPr algn="ctr"/>
                      <a:r>
                        <a:rPr lang="pt-BR" sz="1800"/>
                        <a:t>1898</a:t>
                      </a:r>
                    </a:p>
                  </a:txBody>
                  <a:tcPr marL="81437" marR="81437" marT="45717" marB="45717"/>
                </a:tc>
                <a:tc>
                  <a:txBody>
                    <a:bodyPr/>
                    <a:lstStyle/>
                    <a:p>
                      <a:pPr algn="ctr"/>
                      <a:r>
                        <a:rPr lang="pt-BR" sz="1800"/>
                        <a:t>41</a:t>
                      </a:r>
                    </a:p>
                  </a:txBody>
                  <a:tcPr marL="81437" marR="81437" marT="45717" marB="45717"/>
                </a:tc>
                <a:tc>
                  <a:txBody>
                    <a:bodyPr/>
                    <a:lstStyle/>
                    <a:p>
                      <a:pPr algn="ctr"/>
                      <a:r>
                        <a:rPr lang="pt-BR" sz="1800"/>
                        <a:t>163</a:t>
                      </a:r>
                    </a:p>
                  </a:txBody>
                  <a:tcPr marL="81437" marR="81437" marT="45717" marB="45717"/>
                </a:tc>
                <a:extLst>
                  <a:ext uri="{0D108BD9-81ED-4DB2-BD59-A6C34878D82A}">
                    <a16:rowId xmlns:a16="http://schemas.microsoft.com/office/drawing/2014/main" val="10010"/>
                  </a:ext>
                </a:extLst>
              </a:tr>
              <a:tr h="359777">
                <a:tc>
                  <a:txBody>
                    <a:bodyPr/>
                    <a:lstStyle/>
                    <a:p>
                      <a:pPr algn="ctr"/>
                      <a:r>
                        <a:rPr lang="pt-BR" sz="1800"/>
                        <a:t>1899</a:t>
                      </a:r>
                    </a:p>
                  </a:txBody>
                  <a:tcPr marL="81437" marR="81437" marT="45717" marB="45717"/>
                </a:tc>
                <a:tc>
                  <a:txBody>
                    <a:bodyPr/>
                    <a:lstStyle/>
                    <a:p>
                      <a:pPr algn="ctr"/>
                      <a:r>
                        <a:rPr lang="pt-BR" sz="1800"/>
                        <a:t>42</a:t>
                      </a:r>
                    </a:p>
                  </a:txBody>
                  <a:tcPr marL="81437" marR="81437" marT="45717" marB="45717"/>
                </a:tc>
                <a:tc>
                  <a:txBody>
                    <a:bodyPr/>
                    <a:lstStyle/>
                    <a:p>
                      <a:pPr algn="ctr"/>
                      <a:r>
                        <a:rPr lang="pt-BR" sz="1800"/>
                        <a:t>156</a:t>
                      </a:r>
                    </a:p>
                  </a:txBody>
                  <a:tcPr marL="81437" marR="81437" marT="45717" marB="45717"/>
                </a:tc>
                <a:extLst>
                  <a:ext uri="{0D108BD9-81ED-4DB2-BD59-A6C34878D82A}">
                    <a16:rowId xmlns:a16="http://schemas.microsoft.com/office/drawing/2014/main" val="10011"/>
                  </a:ext>
                </a:extLst>
              </a:tr>
              <a:tr h="359777">
                <a:tc>
                  <a:txBody>
                    <a:bodyPr/>
                    <a:lstStyle/>
                    <a:p>
                      <a:pPr algn="ctr"/>
                      <a:r>
                        <a:rPr lang="pt-BR" sz="1800"/>
                        <a:t>1900</a:t>
                      </a:r>
                    </a:p>
                  </a:txBody>
                  <a:tcPr marL="81437" marR="81437" marT="45717" marB="45717"/>
                </a:tc>
                <a:tc>
                  <a:txBody>
                    <a:bodyPr/>
                    <a:lstStyle/>
                    <a:p>
                      <a:pPr algn="ctr"/>
                      <a:r>
                        <a:rPr lang="pt-BR" sz="1800"/>
                        <a:t>46</a:t>
                      </a:r>
                    </a:p>
                  </a:txBody>
                  <a:tcPr marL="81437" marR="81437" marT="45717" marB="45717"/>
                </a:tc>
                <a:tc>
                  <a:txBody>
                    <a:bodyPr/>
                    <a:lstStyle/>
                    <a:p>
                      <a:pPr algn="ctr"/>
                      <a:r>
                        <a:rPr lang="pt-BR" sz="1800" dirty="0"/>
                        <a:t>171</a:t>
                      </a:r>
                    </a:p>
                  </a:txBody>
                  <a:tcPr marL="81437" marR="81437" marT="45717" marB="45717"/>
                </a:tc>
                <a:extLst>
                  <a:ext uri="{0D108BD9-81ED-4DB2-BD59-A6C34878D82A}">
                    <a16:rowId xmlns:a16="http://schemas.microsoft.com/office/drawing/2014/main" val="10012"/>
                  </a:ext>
                </a:extLst>
              </a:tr>
            </a:tbl>
          </a:graphicData>
        </a:graphic>
      </p:graphicFrame>
      <p:sp>
        <p:nvSpPr>
          <p:cNvPr id="17469" name="CaixaDeTexto 4"/>
          <p:cNvSpPr txBox="1">
            <a:spLocks noChangeArrowheads="1"/>
          </p:cNvSpPr>
          <p:nvPr/>
        </p:nvSpPr>
        <p:spPr bwMode="auto">
          <a:xfrm>
            <a:off x="1649376" y="6402814"/>
            <a:ext cx="584524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sz="1600"/>
              <a:t>Fonte: DELFIM NETTO, </a:t>
            </a:r>
            <a:r>
              <a:rPr lang="pt-BR" sz="1600" i="1"/>
              <a:t>O problema do café no Brasil</a:t>
            </a:r>
            <a:r>
              <a:rPr lang="pt-BR" sz="1600"/>
              <a:t>, p. 29.</a:t>
            </a:r>
          </a:p>
        </p:txBody>
      </p:sp>
    </p:spTree>
    <p:extLst>
      <p:ext uri="{BB962C8B-B14F-4D97-AF65-F5344CB8AC3E}">
        <p14:creationId xmlns:p14="http://schemas.microsoft.com/office/powerpoint/2010/main" val="1159616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ext uri="{D42A27DB-BD31-4B8C-83A1-F6EECF244321}">
                <p14:modId xmlns:p14="http://schemas.microsoft.com/office/powerpoint/2010/main" val="2316296169"/>
              </p:ext>
            </p:extLst>
          </p:nvPr>
        </p:nvGraphicFramePr>
        <p:xfrm>
          <a:off x="149225" y="116632"/>
          <a:ext cx="8813799" cy="6408712"/>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4"/>
          <p:cNvSpPr txBox="1">
            <a:spLocks noChangeArrowheads="1"/>
          </p:cNvSpPr>
          <p:nvPr/>
        </p:nvSpPr>
        <p:spPr bwMode="auto">
          <a:xfrm>
            <a:off x="149225" y="6525344"/>
            <a:ext cx="881379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altLang="pt-BR" sz="1400"/>
              <a:t>Fonte: Martins &amp; Johnston, </a:t>
            </a:r>
            <a:r>
              <a:rPr lang="pt-BR" altLang="pt-BR" sz="1400" i="1"/>
              <a:t>150 anos de café</a:t>
            </a:r>
            <a:r>
              <a:rPr lang="pt-BR" altLang="pt-BR" sz="1400"/>
              <a:t>, Apêndice estatístico.</a:t>
            </a:r>
          </a:p>
        </p:txBody>
      </p:sp>
    </p:spTree>
    <p:extLst>
      <p:ext uri="{BB962C8B-B14F-4D97-AF65-F5344CB8AC3E}">
        <p14:creationId xmlns:p14="http://schemas.microsoft.com/office/powerpoint/2010/main" val="38913100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a:t>O quadro anterior revela a gênese do problema cafeeiro nacional. A coincidência de uma queda mais rápida do câmbio do que dos preços do café criou condições para a expansão da cultura cafeeira quando o mercado já não podia absorver a quantidade produzida a não ser a níveis ínfimos de preços. </a:t>
            </a:r>
          </a:p>
        </p:txBody>
      </p:sp>
      <p:sp>
        <p:nvSpPr>
          <p:cNvPr id="11" name="Espaço Reservado para Conteúdo 10"/>
          <p:cNvSpPr>
            <a:spLocks noGrp="1"/>
          </p:cNvSpPr>
          <p:nvPr>
            <p:ph type="body" sz="quarter" idx="14"/>
          </p:nvPr>
        </p:nvSpPr>
        <p:spPr/>
        <p:txBody>
          <a:bodyPr/>
          <a:lstStyle/>
          <a:p>
            <a:r>
              <a:rPr lang="pt-BR"/>
              <a:t>DELFIM NETTO, Antonio. O problema do café no Brasil. São Paulo: IPE/USP, 1981. (Ensaios Econômicos, 16), p. 29-30.</a:t>
            </a:r>
          </a:p>
        </p:txBody>
      </p:sp>
      <p:sp>
        <p:nvSpPr>
          <p:cNvPr id="5" name="Espaço Reservado para Texto 3"/>
          <p:cNvSpPr txBox="1">
            <a:spLocks/>
          </p:cNvSpPr>
          <p:nvPr/>
        </p:nvSpPr>
        <p:spPr>
          <a:xfrm>
            <a:off x="121605" y="6444256"/>
            <a:ext cx="8883850"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a:p>
        </p:txBody>
      </p:sp>
    </p:spTree>
    <p:extLst>
      <p:ext uri="{BB962C8B-B14F-4D97-AF65-F5344CB8AC3E}">
        <p14:creationId xmlns:p14="http://schemas.microsoft.com/office/powerpoint/2010/main" val="42784938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34000"/>
                    </a14:imgEffect>
                  </a14:imgLayer>
                </a14:imgProps>
              </a:ext>
            </a:extLst>
          </a:blip>
          <a:srcRect/>
          <a:stretch>
            <a:fillRect t="-23000" b="-23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42416" y="2514601"/>
            <a:ext cx="6600451" cy="2262781"/>
          </a:xfrm>
        </p:spPr>
        <p:txBody>
          <a:bodyPr>
            <a:normAutofit/>
          </a:bodyPr>
          <a:lstStyle/>
          <a:p>
            <a:r>
              <a:rPr lang="pt-BR" dirty="0">
                <a:solidFill>
                  <a:schemeClr val="bg1"/>
                </a:solidFill>
              </a:rPr>
              <a:t>O Convênio de Taubaté</a:t>
            </a:r>
          </a:p>
        </p:txBody>
      </p:sp>
      <p:sp>
        <p:nvSpPr>
          <p:cNvPr id="3" name="Subtítulo 2"/>
          <p:cNvSpPr>
            <a:spLocks noGrp="1"/>
          </p:cNvSpPr>
          <p:nvPr>
            <p:ph type="subTitle" idx="1"/>
          </p:nvPr>
        </p:nvSpPr>
        <p:spPr>
          <a:xfrm>
            <a:off x="1942416" y="4777380"/>
            <a:ext cx="6600451" cy="1126283"/>
          </a:xfrm>
        </p:spPr>
        <p:txBody>
          <a:bodyPr anchor="t">
            <a:normAutofit/>
          </a:bodyPr>
          <a:lstStyle/>
          <a:p>
            <a:r>
              <a:rPr lang="pt-BR" dirty="0">
                <a:solidFill>
                  <a:schemeClr val="bg1"/>
                </a:solidFill>
              </a:rPr>
              <a:t>E a Caixa de Conversão</a:t>
            </a:r>
          </a:p>
        </p:txBody>
      </p:sp>
    </p:spTree>
    <p:extLst>
      <p:ext uri="{BB962C8B-B14F-4D97-AF65-F5344CB8AC3E}">
        <p14:creationId xmlns:p14="http://schemas.microsoft.com/office/powerpoint/2010/main" val="9227669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Conteúdo 8"/>
          <p:cNvSpPr>
            <a:spLocks noGrp="1"/>
          </p:cNvSpPr>
          <p:nvPr>
            <p:ph idx="1"/>
          </p:nvPr>
        </p:nvSpPr>
        <p:spPr>
          <a:xfrm>
            <a:off x="2339752" y="1412776"/>
            <a:ext cx="6192688" cy="5328592"/>
          </a:xfrm>
        </p:spPr>
        <p:txBody>
          <a:bodyPr>
            <a:normAutofit lnSpcReduction="10000"/>
          </a:bodyPr>
          <a:lstStyle/>
          <a:p>
            <a:r>
              <a:rPr lang="pt-BR" sz="2000" dirty="0"/>
              <a:t>Fazendeiro (ao fundo) – Eu não creio que aqueles homens me queiram salvar... E você?</a:t>
            </a:r>
          </a:p>
          <a:p>
            <a:r>
              <a:rPr lang="pt-BR" sz="2000" dirty="0"/>
              <a:t>Zé Povo – Se tu não acreditas, muito menos eu! Aquilo é um arranjo para meia dúzia de goelas. O Tibiriçá está ensaiando os compadres para o grande conto do vigário! Ora ouça!</a:t>
            </a:r>
          </a:p>
          <a:p>
            <a:r>
              <a:rPr lang="pt-BR" sz="2000" dirty="0"/>
              <a:t>Nilo e Chico Salles – Mas, com todos os diabos! Se as nossas opiniões não valem nada, nós estamos aqui para que?</a:t>
            </a:r>
          </a:p>
          <a:p>
            <a:r>
              <a:rPr lang="pt-BR" sz="2000" dirty="0"/>
              <a:t>Tibiriçá – Vocês estão aqui para entoar o coro do quero-quero! Sim, porque eu quero valorizar o café! Quero o empréstimo de 180 mil contos! Quero por em prática a ideia do Candido Rodrigues!</a:t>
            </a:r>
          </a:p>
          <a:p>
            <a:r>
              <a:rPr lang="pt-BR" sz="2000" dirty="0"/>
              <a:t>Candido Rodrigues (ave agoureira) – Venha a nós! Venha a nós! Venha a nós!...</a:t>
            </a:r>
          </a:p>
        </p:txBody>
      </p:sp>
      <p:sp>
        <p:nvSpPr>
          <p:cNvPr id="11" name="Título 10"/>
          <p:cNvSpPr>
            <a:spLocks noGrp="1"/>
          </p:cNvSpPr>
          <p:nvPr>
            <p:ph type="title"/>
          </p:nvPr>
        </p:nvSpPr>
        <p:spPr>
          <a:xfrm>
            <a:off x="2339752" y="260648"/>
            <a:ext cx="6192688" cy="1008112"/>
          </a:xfrm>
        </p:spPr>
        <p:txBody>
          <a:bodyPr>
            <a:noAutofit/>
          </a:bodyPr>
          <a:lstStyle/>
          <a:p>
            <a:r>
              <a:rPr lang="pt-BR" sz="1800" dirty="0"/>
              <a:t>Charge “O Convênio de Taubaté”</a:t>
            </a:r>
            <a:br>
              <a:rPr lang="pt-BR" sz="1800" dirty="0"/>
            </a:br>
            <a:r>
              <a:rPr lang="pt-BR" sz="1800" dirty="0"/>
              <a:t>de JR Lobão para a capa de O Malho, satirizando a assinatura do Convênio de Taubaté. </a:t>
            </a:r>
            <a:br>
              <a:rPr lang="pt-BR" sz="1050" dirty="0"/>
            </a:br>
            <a:r>
              <a:rPr lang="pt-BR" sz="1050" dirty="0"/>
              <a:t>(O MALHO. Rio de Janeiro, 3 de março de 1906, n. 181, p. C1).</a:t>
            </a:r>
          </a:p>
        </p:txBody>
      </p:sp>
    </p:spTree>
    <p:extLst>
      <p:ext uri="{BB962C8B-B14F-4D97-AF65-F5344CB8AC3E}">
        <p14:creationId xmlns:p14="http://schemas.microsoft.com/office/powerpoint/2010/main" val="20004204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Sobre a intervenção</a:t>
            </a:r>
            <a:endParaRPr lang="en-US" dirty="0"/>
          </a:p>
        </p:txBody>
      </p:sp>
      <p:sp>
        <p:nvSpPr>
          <p:cNvPr id="3" name="Content Placeholder 2"/>
          <p:cNvSpPr>
            <a:spLocks noGrp="1"/>
          </p:cNvSpPr>
          <p:nvPr>
            <p:ph idx="1"/>
          </p:nvPr>
        </p:nvSpPr>
        <p:spPr>
          <a:xfrm>
            <a:off x="1942415" y="2133600"/>
            <a:ext cx="6591985" cy="3777622"/>
          </a:xfrm>
        </p:spPr>
        <p:txBody>
          <a:bodyPr/>
          <a:lstStyle/>
          <a:p>
            <a:r>
              <a:rPr lang="en-US" dirty="0" err="1"/>
              <a:t>Governo</a:t>
            </a:r>
            <a:r>
              <a:rPr lang="en-US" dirty="0"/>
              <a:t> Campos Sales: </a:t>
            </a:r>
            <a:r>
              <a:rPr lang="en-US" dirty="0" err="1"/>
              <a:t>compromisso</a:t>
            </a:r>
            <a:r>
              <a:rPr lang="en-US" dirty="0"/>
              <a:t> com o </a:t>
            </a:r>
            <a:r>
              <a:rPr lang="en-US" dirty="0" err="1"/>
              <a:t>saneamento</a:t>
            </a:r>
            <a:r>
              <a:rPr lang="en-US" dirty="0"/>
              <a:t> </a:t>
            </a:r>
            <a:r>
              <a:rPr lang="en-US" dirty="0" err="1"/>
              <a:t>monetário</a:t>
            </a:r>
            <a:endParaRPr lang="en-US" dirty="0"/>
          </a:p>
          <a:p>
            <a:r>
              <a:rPr lang="en-US" dirty="0" err="1"/>
              <a:t>Governo</a:t>
            </a:r>
            <a:r>
              <a:rPr lang="en-US" dirty="0"/>
              <a:t> Rodrigues Alves: </a:t>
            </a:r>
            <a:r>
              <a:rPr lang="en-US" dirty="0" err="1"/>
              <a:t>queda</a:t>
            </a:r>
            <a:r>
              <a:rPr lang="en-US" dirty="0"/>
              <a:t> da </a:t>
            </a:r>
            <a:r>
              <a:rPr lang="en-US" dirty="0" err="1"/>
              <a:t>produção</a:t>
            </a:r>
            <a:r>
              <a:rPr lang="en-US" dirty="0"/>
              <a:t> e </a:t>
            </a:r>
            <a:r>
              <a:rPr lang="en-US" dirty="0" err="1"/>
              <a:t>limitação</a:t>
            </a:r>
            <a:r>
              <a:rPr lang="en-US" dirty="0"/>
              <a:t> da </a:t>
            </a:r>
            <a:r>
              <a:rPr lang="en-US" dirty="0" err="1"/>
              <a:t>expansão</a:t>
            </a:r>
            <a:r>
              <a:rPr lang="en-US" dirty="0"/>
              <a:t> das </a:t>
            </a:r>
            <a:r>
              <a:rPr lang="en-US" dirty="0" err="1"/>
              <a:t>lavouras</a:t>
            </a:r>
            <a:r>
              <a:rPr lang="en-US" dirty="0"/>
              <a:t> </a:t>
            </a:r>
            <a:r>
              <a:rPr lang="en-US" dirty="0" err="1"/>
              <a:t>em</a:t>
            </a:r>
            <a:r>
              <a:rPr lang="en-US" dirty="0"/>
              <a:t> SP</a:t>
            </a:r>
          </a:p>
          <a:p>
            <a:r>
              <a:rPr lang="en-US" dirty="0"/>
              <a:t>1906: </a:t>
            </a:r>
            <a:r>
              <a:rPr lang="en-US" dirty="0" err="1"/>
              <a:t>supersafra</a:t>
            </a:r>
            <a:r>
              <a:rPr lang="en-US" dirty="0"/>
              <a:t> </a:t>
            </a:r>
            <a:r>
              <a:rPr lang="en-US" dirty="0" err="1"/>
              <a:t>reascende</a:t>
            </a:r>
            <a:r>
              <a:rPr lang="en-US" dirty="0"/>
              <a:t> a </a:t>
            </a:r>
            <a:r>
              <a:rPr lang="en-US" dirty="0" err="1"/>
              <a:t>discussão</a:t>
            </a:r>
            <a:endParaRPr lang="en-US" dirty="0"/>
          </a:p>
          <a:p>
            <a:r>
              <a:rPr lang="en-US" dirty="0" err="1"/>
              <a:t>Convênio</a:t>
            </a:r>
            <a:r>
              <a:rPr lang="en-US" dirty="0"/>
              <a:t> de </a:t>
            </a:r>
            <a:r>
              <a:rPr lang="en-US" dirty="0" err="1"/>
              <a:t>Taubaté</a:t>
            </a:r>
            <a:r>
              <a:rPr lang="en-US" dirty="0"/>
              <a:t> </a:t>
            </a:r>
            <a:r>
              <a:rPr lang="en-US" dirty="0" err="1"/>
              <a:t>é</a:t>
            </a:r>
            <a:r>
              <a:rPr lang="en-US" dirty="0"/>
              <a:t> </a:t>
            </a:r>
            <a:r>
              <a:rPr lang="en-US" dirty="0" err="1"/>
              <a:t>firmado</a:t>
            </a:r>
            <a:r>
              <a:rPr lang="en-US" dirty="0"/>
              <a:t> </a:t>
            </a:r>
            <a:r>
              <a:rPr lang="en-US" dirty="0" err="1"/>
              <a:t>em</a:t>
            </a:r>
            <a:r>
              <a:rPr lang="en-US" dirty="0"/>
              <a:t> </a:t>
            </a:r>
            <a:r>
              <a:rPr lang="en-US" dirty="0" err="1"/>
              <a:t>fevereiro</a:t>
            </a:r>
            <a:r>
              <a:rPr lang="en-US" dirty="0"/>
              <a:t>/1906</a:t>
            </a:r>
          </a:p>
          <a:p>
            <a:pPr lvl="1"/>
            <a:r>
              <a:rPr lang="en-US" dirty="0"/>
              <a:t>SP (</a:t>
            </a:r>
            <a:r>
              <a:rPr lang="en-US" dirty="0" err="1"/>
              <a:t>Tibiriçá</a:t>
            </a:r>
            <a:r>
              <a:rPr lang="en-US" dirty="0"/>
              <a:t>), MG (Francisco Sales) e RJ (</a:t>
            </a:r>
            <a:r>
              <a:rPr lang="en-US" dirty="0" err="1"/>
              <a:t>Nilo</a:t>
            </a:r>
            <a:r>
              <a:rPr lang="en-US" dirty="0"/>
              <a:t> </a:t>
            </a:r>
            <a:r>
              <a:rPr lang="en-US" dirty="0" err="1"/>
              <a:t>Peçanha</a:t>
            </a:r>
            <a:r>
              <a:rPr lang="en-US" dirty="0"/>
              <a:t>)</a:t>
            </a:r>
          </a:p>
        </p:txBody>
      </p:sp>
    </p:spTree>
    <p:extLst>
      <p:ext uri="{BB962C8B-B14F-4D97-AF65-F5344CB8AC3E}">
        <p14:creationId xmlns:p14="http://schemas.microsoft.com/office/powerpoint/2010/main" val="32070172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a:t>Essencialmente […] o projeto de valorização consistia no seguinte: seria fixado um preço mínimo de 32$000 por saca para o café tipo 7 (com um aumento proporcional para os tipos superiores), financiado por uma dívida externa de 15 milhões de libras esterlinas, que deveria ser paga por um imposto de 3 francos por saca de café exportado.</a:t>
            </a:r>
            <a:endParaRPr lang="en-US" dirty="0"/>
          </a:p>
        </p:txBody>
      </p:sp>
      <p:sp>
        <p:nvSpPr>
          <p:cNvPr id="8" name="Espaço Reservado para Conteúdo 7"/>
          <p:cNvSpPr>
            <a:spLocks noGrp="1"/>
          </p:cNvSpPr>
          <p:nvPr>
            <p:ph type="body" sz="quarter" idx="14"/>
          </p:nvPr>
        </p:nvSpPr>
        <p:spPr/>
        <p:txBody>
          <a:bodyPr/>
          <a:lstStyle/>
          <a:p>
            <a:r>
              <a:rPr lang="pt-BR"/>
              <a:t>DELFIM NETTO, Antonio. O problema do café no Brasil. São Paulo: IPE/USP, 1981. (Ensaios Econômicos, 16), p. 67.</a:t>
            </a:r>
            <a:endParaRPr lang="pt-BR" dirty="0"/>
          </a:p>
        </p:txBody>
      </p:sp>
      <p:sp>
        <p:nvSpPr>
          <p:cNvPr id="4" name="Title 3"/>
          <p:cNvSpPr>
            <a:spLocks noGrp="1"/>
          </p:cNvSpPr>
          <p:nvPr>
            <p:ph type="title"/>
          </p:nvPr>
        </p:nvSpPr>
        <p:spPr/>
        <p:txBody>
          <a:bodyPr/>
          <a:lstStyle/>
          <a:p>
            <a:r>
              <a:rPr lang="en-US"/>
              <a:t>A operação</a:t>
            </a:r>
            <a:endParaRPr lang="en-US" dirty="0"/>
          </a:p>
        </p:txBody>
      </p:sp>
      <p:sp>
        <p:nvSpPr>
          <p:cNvPr id="6" name="Espaço Reservado para Texto 3"/>
          <p:cNvSpPr txBox="1">
            <a:spLocks/>
          </p:cNvSpPr>
          <p:nvPr/>
        </p:nvSpPr>
        <p:spPr>
          <a:xfrm>
            <a:off x="121605" y="6444256"/>
            <a:ext cx="8883850"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20487386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5201" y="624110"/>
            <a:ext cx="6589199" cy="1280890"/>
          </a:xfrm>
        </p:spPr>
        <p:txBody>
          <a:bodyPr/>
          <a:lstStyle/>
          <a:p>
            <a:r>
              <a:rPr lang="pt-BR"/>
              <a:t>A primeira operação de valorização (1906-1918)</a:t>
            </a:r>
            <a:endParaRPr lang="pt-BR" dirty="0"/>
          </a:p>
        </p:txBody>
      </p:sp>
      <p:sp>
        <p:nvSpPr>
          <p:cNvPr id="3" name="Espaço Reservado para Conteúdo 2"/>
          <p:cNvSpPr>
            <a:spLocks noGrp="1"/>
          </p:cNvSpPr>
          <p:nvPr>
            <p:ph idx="1"/>
          </p:nvPr>
        </p:nvSpPr>
        <p:spPr>
          <a:xfrm>
            <a:off x="1943100" y="2133600"/>
            <a:ext cx="6591300" cy="4535760"/>
          </a:xfrm>
        </p:spPr>
        <p:txBody>
          <a:bodyPr>
            <a:normAutofit/>
          </a:bodyPr>
          <a:lstStyle/>
          <a:p>
            <a:r>
              <a:rPr lang="pt-BR" dirty="0"/>
              <a:t>Diretrizes estabelecidas pelo Convênio:</a:t>
            </a:r>
          </a:p>
          <a:p>
            <a:pPr lvl="1">
              <a:spcBef>
                <a:spcPts val="0"/>
              </a:spcBef>
            </a:pPr>
            <a:r>
              <a:rPr lang="pt-BR" sz="1400" dirty="0"/>
              <a:t>Garantir um preço mínimo para o café tipo Rio 7</a:t>
            </a:r>
          </a:p>
          <a:p>
            <a:pPr lvl="1">
              <a:spcBef>
                <a:spcPts val="0"/>
              </a:spcBef>
            </a:pPr>
            <a:r>
              <a:rPr lang="pt-BR" sz="1400" dirty="0"/>
              <a:t>Dificultar a exportação de cafés de tipos inferiores ao Rio 7</a:t>
            </a:r>
          </a:p>
          <a:p>
            <a:pPr lvl="1">
              <a:spcBef>
                <a:spcPts val="0"/>
              </a:spcBef>
            </a:pPr>
            <a:r>
              <a:rPr lang="pt-BR" sz="1400" dirty="0"/>
              <a:t>Melhorar a propaganda do café no país e no exterior</a:t>
            </a:r>
          </a:p>
          <a:p>
            <a:pPr lvl="1">
              <a:spcBef>
                <a:spcPts val="0"/>
              </a:spcBef>
            </a:pPr>
            <a:r>
              <a:rPr lang="pt-BR" sz="1400" dirty="0"/>
              <a:t>Criar a Caixa de Conversão para a estabilização do câmbio</a:t>
            </a:r>
          </a:p>
          <a:p>
            <a:r>
              <a:rPr lang="pt-BR" dirty="0"/>
              <a:t>Formas de financiamento: emissões lastreadas em empréstimos externos</a:t>
            </a:r>
          </a:p>
          <a:p>
            <a:r>
              <a:rPr lang="pt-BR" dirty="0"/>
              <a:t>Criação de uma sobretaxa sobre a saca de café exportado como forma de garantia aos empréstimos contraídos</a:t>
            </a:r>
          </a:p>
          <a:p>
            <a:r>
              <a:rPr lang="pt-BR" dirty="0"/>
              <a:t>Convênio tratava de duas questões interdependentes e distintas: a valorização do café e a estabilização cambial</a:t>
            </a:r>
          </a:p>
        </p:txBody>
      </p:sp>
    </p:spTree>
    <p:extLst>
      <p:ext uri="{BB962C8B-B14F-4D97-AF65-F5344CB8AC3E}">
        <p14:creationId xmlns:p14="http://schemas.microsoft.com/office/powerpoint/2010/main" val="1604278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FF55D1-45CB-734D-9E94-0125F968243E}"/>
              </a:ext>
            </a:extLst>
          </p:cNvPr>
          <p:cNvSpPr>
            <a:spLocks noGrp="1"/>
          </p:cNvSpPr>
          <p:nvPr>
            <p:ph type="title"/>
          </p:nvPr>
        </p:nvSpPr>
        <p:spPr/>
        <p:txBody>
          <a:bodyPr/>
          <a:lstStyle/>
          <a:p>
            <a:r>
              <a:rPr lang="pt-BR" dirty="0"/>
              <a:t>O processo de emancipação política</a:t>
            </a:r>
          </a:p>
        </p:txBody>
      </p:sp>
      <p:sp>
        <p:nvSpPr>
          <p:cNvPr id="3" name="Espaço Reservado para Conteúdo 2">
            <a:extLst>
              <a:ext uri="{FF2B5EF4-FFF2-40B4-BE49-F238E27FC236}">
                <a16:creationId xmlns:a16="http://schemas.microsoft.com/office/drawing/2014/main" id="{A6272C8D-A6B8-E149-A66A-3823802A0A8E}"/>
              </a:ext>
            </a:extLst>
          </p:cNvPr>
          <p:cNvSpPr>
            <a:spLocks noGrp="1"/>
          </p:cNvSpPr>
          <p:nvPr>
            <p:ph idx="1"/>
          </p:nvPr>
        </p:nvSpPr>
        <p:spPr/>
        <p:txBody>
          <a:bodyPr>
            <a:normAutofit/>
          </a:bodyPr>
          <a:lstStyle/>
          <a:p>
            <a:r>
              <a:rPr lang="pt-BR" dirty="0"/>
              <a:t>Portugal e Espanha na contramão da história</a:t>
            </a:r>
          </a:p>
          <a:p>
            <a:r>
              <a:rPr lang="pt-BR" dirty="0"/>
              <a:t>As especificidades do caso Portugal-Brasil</a:t>
            </a:r>
          </a:p>
          <a:p>
            <a:r>
              <a:rPr lang="pt-BR" dirty="0"/>
              <a:t>Os antecedentes do processo: </a:t>
            </a:r>
          </a:p>
          <a:p>
            <a:pPr lvl="1">
              <a:spcBef>
                <a:spcPts val="0"/>
              </a:spcBef>
            </a:pPr>
            <a:r>
              <a:rPr lang="pt-BR" dirty="0"/>
              <a:t>crescimento populacional</a:t>
            </a:r>
          </a:p>
          <a:p>
            <a:pPr lvl="1">
              <a:spcBef>
                <a:spcPts val="0"/>
              </a:spcBef>
            </a:pPr>
            <a:r>
              <a:rPr lang="pt-BR" dirty="0"/>
              <a:t>expansão dos mercados</a:t>
            </a:r>
          </a:p>
          <a:p>
            <a:pPr lvl="1">
              <a:spcBef>
                <a:spcPts val="0"/>
              </a:spcBef>
            </a:pPr>
            <a:r>
              <a:rPr lang="pt-BR" dirty="0"/>
              <a:t>interesses coloniais </a:t>
            </a:r>
            <a:r>
              <a:rPr lang="pt-BR" i="1" dirty="0"/>
              <a:t>versus </a:t>
            </a:r>
            <a:r>
              <a:rPr lang="pt-BR" dirty="0"/>
              <a:t>metropolitanos no controle dos negócios da colônia</a:t>
            </a:r>
          </a:p>
          <a:p>
            <a:r>
              <a:rPr lang="pt-BR" dirty="0"/>
              <a:t>Dois momentos importantes: 1808 e 1822</a:t>
            </a:r>
          </a:p>
          <a:p>
            <a:endParaRPr lang="pt-BR" dirty="0"/>
          </a:p>
        </p:txBody>
      </p:sp>
    </p:spTree>
    <p:extLst>
      <p:ext uri="{BB962C8B-B14F-4D97-AF65-F5344CB8AC3E}">
        <p14:creationId xmlns:p14="http://schemas.microsoft.com/office/powerpoint/2010/main" val="6093436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4688" y="623888"/>
            <a:ext cx="6589712" cy="788888"/>
          </a:xfrm>
        </p:spPr>
        <p:txBody>
          <a:bodyPr/>
          <a:lstStyle/>
          <a:p>
            <a:r>
              <a:rPr lang="pt-BR" dirty="0"/>
              <a:t>O início das operações</a:t>
            </a:r>
          </a:p>
        </p:txBody>
      </p:sp>
      <p:sp>
        <p:nvSpPr>
          <p:cNvPr id="3" name="Espaço Reservado para Conteúdo 2"/>
          <p:cNvSpPr>
            <a:spLocks noGrp="1"/>
          </p:cNvSpPr>
          <p:nvPr>
            <p:ph idx="1"/>
          </p:nvPr>
        </p:nvSpPr>
        <p:spPr>
          <a:xfrm>
            <a:off x="1943100" y="1628800"/>
            <a:ext cx="6591300" cy="4968552"/>
          </a:xfrm>
        </p:spPr>
        <p:txBody>
          <a:bodyPr>
            <a:normAutofit fontScale="92500" lnSpcReduction="10000"/>
          </a:bodyPr>
          <a:lstStyle/>
          <a:p>
            <a:r>
              <a:rPr lang="pt-BR" dirty="0"/>
              <a:t>Apenas o Estado de São Paulo e apenas a defesa do café (31/07/1906)</a:t>
            </a:r>
          </a:p>
          <a:p>
            <a:r>
              <a:rPr lang="pt-BR" dirty="0"/>
              <a:t>Empréstimo de apenas 1 milhão de libras esterlinas (</a:t>
            </a:r>
            <a:r>
              <a:rPr lang="pt-BR" dirty="0" err="1"/>
              <a:t>Brasilianisch</a:t>
            </a:r>
            <a:r>
              <a:rPr lang="pt-BR" dirty="0"/>
              <a:t> Bank </a:t>
            </a:r>
            <a:r>
              <a:rPr lang="pt-BR" dirty="0" err="1"/>
              <a:t>fur</a:t>
            </a:r>
            <a:r>
              <a:rPr lang="pt-BR" dirty="0"/>
              <a:t> </a:t>
            </a:r>
            <a:r>
              <a:rPr lang="pt-BR" dirty="0" err="1"/>
              <a:t>Deutschland</a:t>
            </a:r>
            <a:r>
              <a:rPr lang="pt-BR" dirty="0"/>
              <a:t>) com vencimento em 01/08/1907</a:t>
            </a:r>
          </a:p>
          <a:p>
            <a:r>
              <a:rPr lang="pt-BR" dirty="0"/>
              <a:t>Associação como mercado: Plano </a:t>
            </a:r>
            <a:r>
              <a:rPr lang="pt-BR" dirty="0" err="1"/>
              <a:t>Sielcken</a:t>
            </a:r>
            <a:endParaRPr lang="pt-BR" dirty="0"/>
          </a:p>
          <a:p>
            <a:r>
              <a:rPr lang="pt-BR" dirty="0"/>
              <a:t>Início da cobrança da sobretaxa de 3 francos</a:t>
            </a:r>
          </a:p>
          <a:p>
            <a:r>
              <a:rPr lang="pt-BR" dirty="0"/>
              <a:t>A Caixa de Conversão entra em funcionamento em dezembro de 1906</a:t>
            </a:r>
          </a:p>
          <a:p>
            <a:pPr lvl="1"/>
            <a:r>
              <a:rPr lang="pt-BR" sz="1500" dirty="0"/>
              <a:t>Câmbio de 15 </a:t>
            </a:r>
            <a:r>
              <a:rPr lang="pt-BR" sz="1500" dirty="0" err="1"/>
              <a:t>d</a:t>
            </a:r>
            <a:r>
              <a:rPr lang="pt-BR" sz="1500" dirty="0"/>
              <a:t>/</a:t>
            </a:r>
            <a:r>
              <a:rPr lang="pt-BR" sz="1500" dirty="0" err="1"/>
              <a:t>mr</a:t>
            </a:r>
            <a:r>
              <a:rPr lang="pt-BR" sz="1500" dirty="0"/>
              <a:t>, um pouco abaixo da de mercado que era de 16 </a:t>
            </a:r>
            <a:r>
              <a:rPr lang="pt-BR" sz="1500" dirty="0" err="1"/>
              <a:t>d</a:t>
            </a:r>
            <a:r>
              <a:rPr lang="pt-BR" sz="1500" dirty="0"/>
              <a:t>/</a:t>
            </a:r>
            <a:r>
              <a:rPr lang="pt-BR" sz="1500" dirty="0" err="1"/>
              <a:t>mr</a:t>
            </a:r>
            <a:r>
              <a:rPr lang="pt-BR" sz="1500" dirty="0"/>
              <a:t>; os cafeicultores queriam 12 </a:t>
            </a:r>
            <a:r>
              <a:rPr lang="pt-BR" sz="1500" dirty="0" err="1"/>
              <a:t>d</a:t>
            </a:r>
            <a:r>
              <a:rPr lang="pt-BR" sz="1500" dirty="0"/>
              <a:t>/</a:t>
            </a:r>
            <a:r>
              <a:rPr lang="pt-BR" sz="1500" dirty="0" err="1"/>
              <a:t>mr</a:t>
            </a:r>
            <a:endParaRPr lang="pt-BR" sz="1500" dirty="0"/>
          </a:p>
          <a:p>
            <a:r>
              <a:rPr lang="pt-BR" dirty="0"/>
              <a:t>Depósitos inicialmente limitados a 20 milhões de </a:t>
            </a:r>
            <a:r>
              <a:rPr lang="pt-BR" dirty="0">
                <a:sym typeface="Wingdings" pitchFamily="2" charset="2"/>
              </a:rPr>
              <a:t>£ </a:t>
            </a:r>
          </a:p>
          <a:p>
            <a:r>
              <a:rPr lang="pt-BR" dirty="0">
                <a:sym typeface="Wingdings" pitchFamily="2" charset="2"/>
              </a:rPr>
              <a:t>Depois de a</a:t>
            </a:r>
            <a:r>
              <a:rPr lang="pt-BR" dirty="0"/>
              <a:t>tingido esse limite a taxa de câmbio seria revista</a:t>
            </a:r>
          </a:p>
          <a:p>
            <a:pPr lvl="1"/>
            <a:r>
              <a:rPr lang="pt-BR" sz="1500" dirty="0"/>
              <a:t>Isto ocorreu em maio de 1910, alterando-se a paridade para 16 </a:t>
            </a:r>
            <a:r>
              <a:rPr lang="pt-BR" sz="1500" dirty="0" err="1"/>
              <a:t>d</a:t>
            </a:r>
            <a:r>
              <a:rPr lang="pt-BR" sz="1500" dirty="0"/>
              <a:t>/</a:t>
            </a:r>
            <a:r>
              <a:rPr lang="pt-BR" sz="1500" dirty="0" err="1"/>
              <a:t>mr</a:t>
            </a:r>
            <a:r>
              <a:rPr lang="pt-BR" sz="1500" dirty="0"/>
              <a:t> e o limite para 90 milhões de </a:t>
            </a:r>
            <a:r>
              <a:rPr lang="pt-BR" sz="1500" dirty="0">
                <a:sym typeface="Wingdings" pitchFamily="2" charset="2"/>
              </a:rPr>
              <a:t>£</a:t>
            </a:r>
          </a:p>
        </p:txBody>
      </p:sp>
    </p:spTree>
    <p:extLst>
      <p:ext uri="{BB962C8B-B14F-4D97-AF65-F5344CB8AC3E}">
        <p14:creationId xmlns:p14="http://schemas.microsoft.com/office/powerpoint/2010/main" val="39335383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193056" y="116632"/>
            <a:ext cx="6627416" cy="1008112"/>
          </a:xfrm>
        </p:spPr>
        <p:txBody>
          <a:bodyPr>
            <a:noAutofit/>
          </a:bodyPr>
          <a:lstStyle/>
          <a:p>
            <a:r>
              <a:rPr lang="pt-BR" sz="3200" dirty="0"/>
              <a:t>Principais membros do consórcio da primeira valorização</a:t>
            </a:r>
            <a:endParaRPr lang="pt-BR" sz="1100" dirty="0">
              <a:solidFill>
                <a:schemeClr val="tx2"/>
              </a:solidFill>
            </a:endParaRPr>
          </a:p>
        </p:txBody>
      </p:sp>
      <p:graphicFrame>
        <p:nvGraphicFramePr>
          <p:cNvPr id="9" name="Espaço Reservado para Conteúdo 8"/>
          <p:cNvGraphicFramePr>
            <a:graphicFrameLocks noGrp="1"/>
          </p:cNvGraphicFramePr>
          <p:nvPr>
            <p:ph idx="1"/>
          </p:nvPr>
        </p:nvGraphicFramePr>
        <p:xfrm>
          <a:off x="2281544" y="1139494"/>
          <a:ext cx="6627416" cy="5472612"/>
        </p:xfrm>
        <a:graphic>
          <a:graphicData uri="http://schemas.openxmlformats.org/drawingml/2006/table">
            <a:tbl>
              <a:tblPr firstRow="1" bandRow="1">
                <a:tableStyleId>{00A15C55-8517-42AA-B614-E9B94910E393}</a:tableStyleId>
              </a:tblPr>
              <a:tblGrid>
                <a:gridCol w="4825310">
                  <a:extLst>
                    <a:ext uri="{9D8B030D-6E8A-4147-A177-3AD203B41FA5}">
                      <a16:colId xmlns:a16="http://schemas.microsoft.com/office/drawing/2014/main" val="412533729"/>
                    </a:ext>
                  </a:extLst>
                </a:gridCol>
                <a:gridCol w="1802106">
                  <a:extLst>
                    <a:ext uri="{9D8B030D-6E8A-4147-A177-3AD203B41FA5}">
                      <a16:colId xmlns:a16="http://schemas.microsoft.com/office/drawing/2014/main" val="1010221169"/>
                    </a:ext>
                  </a:extLst>
                </a:gridCol>
              </a:tblGrid>
              <a:tr h="304034">
                <a:tc>
                  <a:txBody>
                    <a:bodyPr/>
                    <a:lstStyle/>
                    <a:p>
                      <a:pPr algn="ctr"/>
                      <a:r>
                        <a:rPr lang="pt-BR" sz="1200" dirty="0"/>
                        <a:t>Participante</a:t>
                      </a:r>
                    </a:p>
                  </a:txBody>
                  <a:tcPr anchor="ctr"/>
                </a:tc>
                <a:tc>
                  <a:txBody>
                    <a:bodyPr/>
                    <a:lstStyle/>
                    <a:p>
                      <a:pPr algn="ctr"/>
                      <a:r>
                        <a:rPr lang="pt-BR" sz="1200" dirty="0"/>
                        <a:t>Origem</a:t>
                      </a:r>
                    </a:p>
                  </a:txBody>
                  <a:tcPr anchor="ctr"/>
                </a:tc>
                <a:extLst>
                  <a:ext uri="{0D108BD9-81ED-4DB2-BD59-A6C34878D82A}">
                    <a16:rowId xmlns:a16="http://schemas.microsoft.com/office/drawing/2014/main" val="3680457513"/>
                  </a:ext>
                </a:extLst>
              </a:tr>
              <a:tr h="304034">
                <a:tc>
                  <a:txBody>
                    <a:bodyPr/>
                    <a:lstStyle/>
                    <a:p>
                      <a:r>
                        <a:rPr lang="pt-BR" sz="1200" dirty="0" err="1"/>
                        <a:t>Arbuckle</a:t>
                      </a:r>
                      <a:r>
                        <a:rPr lang="pt-BR" sz="1200" dirty="0"/>
                        <a:t> Brothers</a:t>
                      </a:r>
                    </a:p>
                  </a:txBody>
                  <a:tcPr anchor="b"/>
                </a:tc>
                <a:tc>
                  <a:txBody>
                    <a:bodyPr/>
                    <a:lstStyle/>
                    <a:p>
                      <a:pPr algn="ctr"/>
                      <a:r>
                        <a:rPr lang="pt-BR" sz="1200" dirty="0"/>
                        <a:t>Nova York</a:t>
                      </a:r>
                    </a:p>
                  </a:txBody>
                  <a:tcPr anchor="b"/>
                </a:tc>
                <a:extLst>
                  <a:ext uri="{0D108BD9-81ED-4DB2-BD59-A6C34878D82A}">
                    <a16:rowId xmlns:a16="http://schemas.microsoft.com/office/drawing/2014/main" val="2980501721"/>
                  </a:ext>
                </a:extLst>
              </a:tr>
              <a:tr h="304034">
                <a:tc>
                  <a:txBody>
                    <a:bodyPr/>
                    <a:lstStyle/>
                    <a:p>
                      <a:r>
                        <a:rPr lang="pt-BR" sz="1200" dirty="0"/>
                        <a:t>C. </a:t>
                      </a:r>
                      <a:r>
                        <a:rPr lang="pt-BR" sz="1200" dirty="0" err="1"/>
                        <a:t>Arnstein</a:t>
                      </a:r>
                      <a:endParaRPr lang="pt-BR" sz="1200" dirty="0"/>
                    </a:p>
                  </a:txBody>
                  <a:tcPr anchor="b"/>
                </a:tc>
                <a:tc>
                  <a:txBody>
                    <a:bodyPr/>
                    <a:lstStyle/>
                    <a:p>
                      <a:pPr algn="ctr"/>
                      <a:r>
                        <a:rPr lang="pt-BR" sz="1200" dirty="0"/>
                        <a:t>Trieste</a:t>
                      </a:r>
                    </a:p>
                  </a:txBody>
                  <a:tcPr anchor="b"/>
                </a:tc>
                <a:extLst>
                  <a:ext uri="{0D108BD9-81ED-4DB2-BD59-A6C34878D82A}">
                    <a16:rowId xmlns:a16="http://schemas.microsoft.com/office/drawing/2014/main" val="424041664"/>
                  </a:ext>
                </a:extLst>
              </a:tr>
              <a:tr h="304034">
                <a:tc>
                  <a:txBody>
                    <a:bodyPr/>
                    <a:lstStyle/>
                    <a:p>
                      <a:r>
                        <a:rPr lang="pt-BR" sz="1200" dirty="0" err="1"/>
                        <a:t>Comptoir</a:t>
                      </a:r>
                      <a:r>
                        <a:rPr lang="pt-BR" sz="1200" dirty="0"/>
                        <a:t> </a:t>
                      </a:r>
                      <a:r>
                        <a:rPr lang="pt-BR" sz="1200" dirty="0" err="1"/>
                        <a:t>Commercial</a:t>
                      </a:r>
                      <a:r>
                        <a:rPr lang="pt-BR" sz="1200" dirty="0"/>
                        <a:t> </a:t>
                      </a:r>
                      <a:r>
                        <a:rPr lang="pt-BR" sz="1200" dirty="0" err="1"/>
                        <a:t>Anversois</a:t>
                      </a:r>
                      <a:r>
                        <a:rPr lang="pt-BR" sz="1200" dirty="0"/>
                        <a:t> Bunge</a:t>
                      </a:r>
                    </a:p>
                  </a:txBody>
                  <a:tcPr anchor="b"/>
                </a:tc>
                <a:tc>
                  <a:txBody>
                    <a:bodyPr/>
                    <a:lstStyle/>
                    <a:p>
                      <a:pPr algn="ctr"/>
                      <a:r>
                        <a:rPr lang="pt-BR" sz="1200" dirty="0"/>
                        <a:t>Antuérpia</a:t>
                      </a:r>
                    </a:p>
                  </a:txBody>
                  <a:tcPr anchor="b"/>
                </a:tc>
                <a:extLst>
                  <a:ext uri="{0D108BD9-81ED-4DB2-BD59-A6C34878D82A}">
                    <a16:rowId xmlns:a16="http://schemas.microsoft.com/office/drawing/2014/main" val="1655757510"/>
                  </a:ext>
                </a:extLst>
              </a:tr>
              <a:tr h="304034">
                <a:tc>
                  <a:txBody>
                    <a:bodyPr/>
                    <a:lstStyle/>
                    <a:p>
                      <a:r>
                        <a:rPr lang="pt-BR" sz="1200" dirty="0" err="1"/>
                        <a:t>Crossman</a:t>
                      </a:r>
                      <a:r>
                        <a:rPr lang="pt-BR" sz="1200" dirty="0"/>
                        <a:t> &amp; </a:t>
                      </a:r>
                      <a:r>
                        <a:rPr lang="pt-BR" sz="1200" dirty="0" err="1"/>
                        <a:t>Sielcken</a:t>
                      </a:r>
                      <a:endParaRPr lang="pt-BR" sz="1200" dirty="0"/>
                    </a:p>
                  </a:txBody>
                  <a:tcPr anchor="b"/>
                </a:tc>
                <a:tc>
                  <a:txBody>
                    <a:bodyPr/>
                    <a:lstStyle/>
                    <a:p>
                      <a:pPr algn="ctr"/>
                      <a:r>
                        <a:rPr lang="pt-BR" sz="1200" dirty="0"/>
                        <a:t>Nova York</a:t>
                      </a:r>
                    </a:p>
                  </a:txBody>
                  <a:tcPr anchor="b"/>
                </a:tc>
                <a:extLst>
                  <a:ext uri="{0D108BD9-81ED-4DB2-BD59-A6C34878D82A}">
                    <a16:rowId xmlns:a16="http://schemas.microsoft.com/office/drawing/2014/main" val="3374002942"/>
                  </a:ext>
                </a:extLst>
              </a:tr>
              <a:tr h="304034">
                <a:tc>
                  <a:txBody>
                    <a:bodyPr/>
                    <a:lstStyle/>
                    <a:p>
                      <a:r>
                        <a:rPr lang="pt-BR" sz="1200" dirty="0" err="1"/>
                        <a:t>Dafay</a:t>
                      </a:r>
                      <a:r>
                        <a:rPr lang="pt-BR" sz="1200" dirty="0"/>
                        <a:t> </a:t>
                      </a:r>
                      <a:r>
                        <a:rPr lang="pt-BR" sz="1200" dirty="0" err="1"/>
                        <a:t>Gigandet</a:t>
                      </a:r>
                      <a:endParaRPr lang="pt-BR" sz="1200" dirty="0"/>
                    </a:p>
                  </a:txBody>
                  <a:tcPr anchor="b"/>
                </a:tc>
                <a:tc>
                  <a:txBody>
                    <a:bodyPr/>
                    <a:lstStyle/>
                    <a:p>
                      <a:pPr algn="ctr"/>
                      <a:r>
                        <a:rPr lang="pt-BR" sz="1200" dirty="0"/>
                        <a:t>Marselha</a:t>
                      </a:r>
                    </a:p>
                  </a:txBody>
                  <a:tcPr anchor="b"/>
                </a:tc>
                <a:extLst>
                  <a:ext uri="{0D108BD9-81ED-4DB2-BD59-A6C34878D82A}">
                    <a16:rowId xmlns:a16="http://schemas.microsoft.com/office/drawing/2014/main" val="478019216"/>
                  </a:ext>
                </a:extLst>
              </a:tr>
              <a:tr h="304034">
                <a:tc>
                  <a:txBody>
                    <a:bodyPr/>
                    <a:lstStyle/>
                    <a:p>
                      <a:r>
                        <a:rPr lang="pt-BR" sz="1200" dirty="0"/>
                        <a:t>Fernand </a:t>
                      </a:r>
                      <a:r>
                        <a:rPr lang="pt-BR" sz="1200" dirty="0" err="1"/>
                        <a:t>Sauquet</a:t>
                      </a:r>
                      <a:endParaRPr lang="pt-BR" sz="1200" dirty="0"/>
                    </a:p>
                  </a:txBody>
                  <a:tcPr anchor="b"/>
                </a:tc>
                <a:tc>
                  <a:txBody>
                    <a:bodyPr/>
                    <a:lstStyle/>
                    <a:p>
                      <a:pPr algn="ctr"/>
                      <a:r>
                        <a:rPr lang="pt-BR" sz="1200" dirty="0"/>
                        <a:t>Havre</a:t>
                      </a:r>
                    </a:p>
                  </a:txBody>
                  <a:tcPr anchor="b"/>
                </a:tc>
                <a:extLst>
                  <a:ext uri="{0D108BD9-81ED-4DB2-BD59-A6C34878D82A}">
                    <a16:rowId xmlns:a16="http://schemas.microsoft.com/office/drawing/2014/main" val="3373126661"/>
                  </a:ext>
                </a:extLst>
              </a:tr>
              <a:tr h="304034">
                <a:tc>
                  <a:txBody>
                    <a:bodyPr/>
                    <a:lstStyle/>
                    <a:p>
                      <a:r>
                        <a:rPr lang="pt-BR" sz="1200" dirty="0"/>
                        <a:t>F. Metz</a:t>
                      </a:r>
                    </a:p>
                  </a:txBody>
                  <a:tcPr anchor="b"/>
                </a:tc>
                <a:tc>
                  <a:txBody>
                    <a:bodyPr/>
                    <a:lstStyle/>
                    <a:p>
                      <a:pPr algn="ctr"/>
                      <a:r>
                        <a:rPr lang="pt-BR" sz="1200" dirty="0"/>
                        <a:t>Havre</a:t>
                      </a:r>
                    </a:p>
                  </a:txBody>
                  <a:tcPr anchor="b"/>
                </a:tc>
                <a:extLst>
                  <a:ext uri="{0D108BD9-81ED-4DB2-BD59-A6C34878D82A}">
                    <a16:rowId xmlns:a16="http://schemas.microsoft.com/office/drawing/2014/main" val="1965379120"/>
                  </a:ext>
                </a:extLst>
              </a:tr>
              <a:tr h="304034">
                <a:tc>
                  <a:txBody>
                    <a:bodyPr/>
                    <a:lstStyle/>
                    <a:p>
                      <a:r>
                        <a:rPr lang="pt-BR" sz="1200" dirty="0" err="1"/>
                        <a:t>Frederic</a:t>
                      </a:r>
                      <a:r>
                        <a:rPr lang="pt-BR" sz="1200" dirty="0"/>
                        <a:t> Jung</a:t>
                      </a:r>
                    </a:p>
                  </a:txBody>
                  <a:tcPr anchor="b"/>
                </a:tc>
                <a:tc>
                  <a:txBody>
                    <a:bodyPr/>
                    <a:lstStyle/>
                    <a:p>
                      <a:pPr algn="ctr"/>
                      <a:r>
                        <a:rPr lang="pt-BR" sz="1200" dirty="0"/>
                        <a:t>Havre</a:t>
                      </a:r>
                    </a:p>
                  </a:txBody>
                  <a:tcPr anchor="b"/>
                </a:tc>
                <a:extLst>
                  <a:ext uri="{0D108BD9-81ED-4DB2-BD59-A6C34878D82A}">
                    <a16:rowId xmlns:a16="http://schemas.microsoft.com/office/drawing/2014/main" val="1492294513"/>
                  </a:ext>
                </a:extLst>
              </a:tr>
              <a:tr h="304034">
                <a:tc>
                  <a:txBody>
                    <a:bodyPr/>
                    <a:lstStyle/>
                    <a:p>
                      <a:r>
                        <a:rPr lang="pt-BR" sz="1200" dirty="0"/>
                        <a:t>J. Henry Schroeder</a:t>
                      </a:r>
                    </a:p>
                  </a:txBody>
                  <a:tcPr anchor="b"/>
                </a:tc>
                <a:tc>
                  <a:txBody>
                    <a:bodyPr/>
                    <a:lstStyle/>
                    <a:p>
                      <a:pPr algn="ctr"/>
                      <a:r>
                        <a:rPr lang="pt-BR" sz="1200" dirty="0"/>
                        <a:t>Londres</a:t>
                      </a:r>
                    </a:p>
                  </a:txBody>
                  <a:tcPr anchor="b"/>
                </a:tc>
                <a:extLst>
                  <a:ext uri="{0D108BD9-81ED-4DB2-BD59-A6C34878D82A}">
                    <a16:rowId xmlns:a16="http://schemas.microsoft.com/office/drawing/2014/main" val="3791089243"/>
                  </a:ext>
                </a:extLst>
              </a:tr>
              <a:tr h="304034">
                <a:tc>
                  <a:txBody>
                    <a:bodyPr/>
                    <a:lstStyle/>
                    <a:p>
                      <a:r>
                        <a:rPr lang="pt-BR" sz="1200" dirty="0" err="1"/>
                        <a:t>Latham</a:t>
                      </a:r>
                      <a:endParaRPr lang="pt-BR" sz="1200" dirty="0"/>
                    </a:p>
                  </a:txBody>
                  <a:tcPr anchor="b"/>
                </a:tc>
                <a:tc>
                  <a:txBody>
                    <a:bodyPr/>
                    <a:lstStyle/>
                    <a:p>
                      <a:pPr algn="ctr"/>
                      <a:r>
                        <a:rPr lang="pt-BR" sz="1200" dirty="0"/>
                        <a:t>Havre</a:t>
                      </a:r>
                    </a:p>
                  </a:txBody>
                  <a:tcPr anchor="b"/>
                </a:tc>
                <a:extLst>
                  <a:ext uri="{0D108BD9-81ED-4DB2-BD59-A6C34878D82A}">
                    <a16:rowId xmlns:a16="http://schemas.microsoft.com/office/drawing/2014/main" val="1429492943"/>
                  </a:ext>
                </a:extLst>
              </a:tr>
              <a:tr h="304034">
                <a:tc>
                  <a:txBody>
                    <a:bodyPr/>
                    <a:lstStyle/>
                    <a:p>
                      <a:r>
                        <a:rPr lang="pt-BR" sz="1200" dirty="0" err="1"/>
                        <a:t>Meeus</a:t>
                      </a:r>
                      <a:r>
                        <a:rPr lang="pt-BR" sz="1200" dirty="0"/>
                        <a:t> &amp; </a:t>
                      </a:r>
                      <a:r>
                        <a:rPr lang="pt-BR" sz="1200" dirty="0" err="1"/>
                        <a:t>Zoonen</a:t>
                      </a:r>
                      <a:endParaRPr lang="pt-BR" sz="1200" dirty="0"/>
                    </a:p>
                  </a:txBody>
                  <a:tcPr anchor="b"/>
                </a:tc>
                <a:tc>
                  <a:txBody>
                    <a:bodyPr/>
                    <a:lstStyle/>
                    <a:p>
                      <a:pPr algn="ctr"/>
                      <a:r>
                        <a:rPr lang="pt-BR" sz="1200" dirty="0"/>
                        <a:t>Roterdã</a:t>
                      </a:r>
                    </a:p>
                  </a:txBody>
                  <a:tcPr anchor="b"/>
                </a:tc>
                <a:extLst>
                  <a:ext uri="{0D108BD9-81ED-4DB2-BD59-A6C34878D82A}">
                    <a16:rowId xmlns:a16="http://schemas.microsoft.com/office/drawing/2014/main" val="628434105"/>
                  </a:ext>
                </a:extLst>
              </a:tr>
              <a:tr h="304034">
                <a:tc>
                  <a:txBody>
                    <a:bodyPr/>
                    <a:lstStyle/>
                    <a:p>
                      <a:r>
                        <a:rPr lang="pt-BR" sz="1200" dirty="0"/>
                        <a:t>Prado Chaves</a:t>
                      </a:r>
                    </a:p>
                  </a:txBody>
                  <a:tcPr anchor="b"/>
                </a:tc>
                <a:tc>
                  <a:txBody>
                    <a:bodyPr/>
                    <a:lstStyle/>
                    <a:p>
                      <a:pPr algn="ctr"/>
                      <a:r>
                        <a:rPr lang="pt-BR" sz="1200" dirty="0"/>
                        <a:t>Santos</a:t>
                      </a:r>
                    </a:p>
                  </a:txBody>
                  <a:tcPr anchor="b"/>
                </a:tc>
                <a:extLst>
                  <a:ext uri="{0D108BD9-81ED-4DB2-BD59-A6C34878D82A}">
                    <a16:rowId xmlns:a16="http://schemas.microsoft.com/office/drawing/2014/main" val="1398009202"/>
                  </a:ext>
                </a:extLst>
              </a:tr>
              <a:tr h="304034">
                <a:tc>
                  <a:txBody>
                    <a:bodyPr/>
                    <a:lstStyle/>
                    <a:p>
                      <a:r>
                        <a:rPr lang="pt-BR" sz="1200" dirty="0" err="1"/>
                        <a:t>Piemann</a:t>
                      </a:r>
                      <a:r>
                        <a:rPr lang="pt-BR" sz="1200" dirty="0"/>
                        <a:t> Ziegler</a:t>
                      </a:r>
                    </a:p>
                  </a:txBody>
                  <a:tcPr anchor="b"/>
                </a:tc>
                <a:tc>
                  <a:txBody>
                    <a:bodyPr/>
                    <a:lstStyle/>
                    <a:p>
                      <a:pPr algn="ctr"/>
                      <a:r>
                        <a:rPr lang="pt-BR" sz="1200" dirty="0"/>
                        <a:t>Hamburgo</a:t>
                      </a:r>
                    </a:p>
                  </a:txBody>
                  <a:tcPr anchor="b"/>
                </a:tc>
                <a:extLst>
                  <a:ext uri="{0D108BD9-81ED-4DB2-BD59-A6C34878D82A}">
                    <a16:rowId xmlns:a16="http://schemas.microsoft.com/office/drawing/2014/main" val="2948034550"/>
                  </a:ext>
                </a:extLst>
              </a:tr>
              <a:tr h="304034">
                <a:tc>
                  <a:txBody>
                    <a:bodyPr/>
                    <a:lstStyle/>
                    <a:p>
                      <a:r>
                        <a:rPr lang="pt-BR" sz="1200" dirty="0" err="1"/>
                        <a:t>Société</a:t>
                      </a:r>
                      <a:r>
                        <a:rPr lang="pt-BR" sz="1200" dirty="0"/>
                        <a:t> d’</a:t>
                      </a:r>
                      <a:r>
                        <a:rPr lang="pt-BR" sz="1200" dirty="0" err="1"/>
                        <a:t>Importation</a:t>
                      </a:r>
                      <a:r>
                        <a:rPr lang="pt-BR" sz="1200" dirty="0"/>
                        <a:t> et de </a:t>
                      </a:r>
                      <a:r>
                        <a:rPr lang="pt-BR" sz="1200" dirty="0" err="1"/>
                        <a:t>Comission</a:t>
                      </a:r>
                      <a:endParaRPr lang="pt-BR" sz="1200" dirty="0"/>
                    </a:p>
                  </a:txBody>
                  <a:tcPr anchor="b"/>
                </a:tc>
                <a:tc>
                  <a:txBody>
                    <a:bodyPr/>
                    <a:lstStyle/>
                    <a:p>
                      <a:pPr algn="ctr"/>
                      <a:r>
                        <a:rPr lang="pt-BR" sz="1200" dirty="0"/>
                        <a:t>Havre</a:t>
                      </a:r>
                    </a:p>
                  </a:txBody>
                  <a:tcPr anchor="b"/>
                </a:tc>
                <a:extLst>
                  <a:ext uri="{0D108BD9-81ED-4DB2-BD59-A6C34878D82A}">
                    <a16:rowId xmlns:a16="http://schemas.microsoft.com/office/drawing/2014/main" val="3622980839"/>
                  </a:ext>
                </a:extLst>
              </a:tr>
              <a:tr h="304034">
                <a:tc>
                  <a:txBody>
                    <a:bodyPr/>
                    <a:lstStyle/>
                    <a:p>
                      <a:r>
                        <a:rPr lang="pt-BR" sz="1200" dirty="0"/>
                        <a:t>Theodor </a:t>
                      </a:r>
                      <a:r>
                        <a:rPr lang="pt-BR" sz="1200" dirty="0" err="1"/>
                        <a:t>Wille</a:t>
                      </a:r>
                      <a:endParaRPr lang="pt-BR" sz="1200" dirty="0"/>
                    </a:p>
                  </a:txBody>
                  <a:tcPr anchor="b"/>
                </a:tc>
                <a:tc>
                  <a:txBody>
                    <a:bodyPr/>
                    <a:lstStyle/>
                    <a:p>
                      <a:pPr algn="ctr"/>
                      <a:r>
                        <a:rPr lang="pt-BR" sz="1200" dirty="0"/>
                        <a:t>Hamburgo</a:t>
                      </a:r>
                    </a:p>
                  </a:txBody>
                  <a:tcPr anchor="b"/>
                </a:tc>
                <a:extLst>
                  <a:ext uri="{0D108BD9-81ED-4DB2-BD59-A6C34878D82A}">
                    <a16:rowId xmlns:a16="http://schemas.microsoft.com/office/drawing/2014/main" val="1565866025"/>
                  </a:ext>
                </a:extLst>
              </a:tr>
              <a:tr h="304034">
                <a:tc>
                  <a:txBody>
                    <a:bodyPr/>
                    <a:lstStyle/>
                    <a:p>
                      <a:r>
                        <a:rPr lang="pt-BR" sz="1200" dirty="0"/>
                        <a:t>Westphalen</a:t>
                      </a:r>
                    </a:p>
                  </a:txBody>
                  <a:tcPr anchor="b"/>
                </a:tc>
                <a:tc>
                  <a:txBody>
                    <a:bodyPr/>
                    <a:lstStyle/>
                    <a:p>
                      <a:pPr algn="ctr"/>
                      <a:r>
                        <a:rPr lang="pt-BR" sz="1200" dirty="0"/>
                        <a:t>Havre</a:t>
                      </a:r>
                    </a:p>
                  </a:txBody>
                  <a:tcPr anchor="b"/>
                </a:tc>
                <a:extLst>
                  <a:ext uri="{0D108BD9-81ED-4DB2-BD59-A6C34878D82A}">
                    <a16:rowId xmlns:a16="http://schemas.microsoft.com/office/drawing/2014/main" val="2340127312"/>
                  </a:ext>
                </a:extLst>
              </a:tr>
              <a:tr h="304034">
                <a:tc>
                  <a:txBody>
                    <a:bodyPr/>
                    <a:lstStyle/>
                    <a:p>
                      <a:r>
                        <a:rPr lang="pt-BR" sz="1200" dirty="0"/>
                        <a:t>W. </a:t>
                      </a:r>
                      <a:r>
                        <a:rPr lang="pt-BR" sz="1200" dirty="0" err="1"/>
                        <a:t>Schoffer</a:t>
                      </a:r>
                      <a:endParaRPr lang="pt-BR" sz="1200" dirty="0"/>
                    </a:p>
                  </a:txBody>
                  <a:tcPr anchor="b"/>
                </a:tc>
                <a:tc>
                  <a:txBody>
                    <a:bodyPr/>
                    <a:lstStyle/>
                    <a:p>
                      <a:pPr algn="ctr"/>
                      <a:r>
                        <a:rPr lang="pt-BR" sz="1200" dirty="0"/>
                        <a:t>Roterdã</a:t>
                      </a:r>
                    </a:p>
                  </a:txBody>
                  <a:tcPr anchor="b"/>
                </a:tc>
                <a:extLst>
                  <a:ext uri="{0D108BD9-81ED-4DB2-BD59-A6C34878D82A}">
                    <a16:rowId xmlns:a16="http://schemas.microsoft.com/office/drawing/2014/main" val="3715391535"/>
                  </a:ext>
                </a:extLst>
              </a:tr>
            </a:tbl>
          </a:graphicData>
        </a:graphic>
      </p:graphicFrame>
      <p:sp>
        <p:nvSpPr>
          <p:cNvPr id="2" name="Retângulo 1"/>
          <p:cNvSpPr/>
          <p:nvPr/>
        </p:nvSpPr>
        <p:spPr>
          <a:xfrm>
            <a:off x="1115616" y="4509120"/>
            <a:ext cx="1152128" cy="2169825"/>
          </a:xfrm>
          <a:prstGeom prst="rect">
            <a:avLst/>
          </a:prstGeom>
        </p:spPr>
        <p:txBody>
          <a:bodyPr wrap="square">
            <a:spAutoFit/>
          </a:bodyPr>
          <a:lstStyle/>
          <a:p>
            <a:pPr algn="r"/>
            <a:br>
              <a:rPr lang="pt-BR" sz="900" dirty="0">
                <a:solidFill>
                  <a:schemeClr val="tx2"/>
                </a:solidFill>
              </a:rPr>
            </a:br>
            <a:r>
              <a:rPr lang="pt-BR" sz="900" dirty="0">
                <a:solidFill>
                  <a:schemeClr val="tx2"/>
                </a:solidFill>
              </a:rPr>
              <a:t>Fonte: LALIÉRE, A. Le café </a:t>
            </a:r>
            <a:r>
              <a:rPr lang="pt-BR" sz="900" dirty="0" err="1">
                <a:solidFill>
                  <a:schemeClr val="tx2"/>
                </a:solidFill>
              </a:rPr>
              <a:t>dans</a:t>
            </a:r>
            <a:r>
              <a:rPr lang="pt-BR" sz="900" dirty="0">
                <a:solidFill>
                  <a:schemeClr val="tx2"/>
                </a:solidFill>
              </a:rPr>
              <a:t> </a:t>
            </a:r>
            <a:r>
              <a:rPr lang="pt-BR" sz="900" dirty="0" err="1">
                <a:solidFill>
                  <a:schemeClr val="tx2"/>
                </a:solidFill>
              </a:rPr>
              <a:t>l’état</a:t>
            </a:r>
            <a:r>
              <a:rPr lang="pt-BR" sz="900" dirty="0">
                <a:solidFill>
                  <a:schemeClr val="tx2"/>
                </a:solidFill>
              </a:rPr>
              <a:t> de Saint-Paul. Paris, 1909, p. 385. Apud  José Alfredo Vidigal Pontes. A política do “café com leite”: mito ou história?  São Paulo: Imprensa Oficial do Estado de São Paulo, 2013, p. 49</a:t>
            </a:r>
            <a:endParaRPr lang="pt-BR" sz="900" dirty="0"/>
          </a:p>
        </p:txBody>
      </p:sp>
    </p:spTree>
    <p:extLst>
      <p:ext uri="{BB962C8B-B14F-4D97-AF65-F5344CB8AC3E}">
        <p14:creationId xmlns:p14="http://schemas.microsoft.com/office/powerpoint/2010/main" val="27222290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pt-BR"/>
              <a:t>A situação estava sob controle do comitê de valorização. Os preços melhoraram continuamente e o estoque foi sendo vendido. O empréstimo contraído em 1908 e que se venceria completamente em 1918 foi liquidado em 1914, quando o Estado de São Paulo passou a controlar, novamente, cerca de 3 milhões de sacas, que ainda restavam nos armazéns europeus.</a:t>
            </a:r>
            <a:br>
              <a:rPr lang="pt-BR"/>
            </a:br>
            <a:endParaRPr lang="pt-BR" dirty="0"/>
          </a:p>
        </p:txBody>
      </p:sp>
      <p:sp>
        <p:nvSpPr>
          <p:cNvPr id="5" name="Espaço Reservado para Conteúdo 7"/>
          <p:cNvSpPr>
            <a:spLocks noGrp="1"/>
          </p:cNvSpPr>
          <p:nvPr>
            <p:ph type="body" sz="quarter" idx="13"/>
          </p:nvPr>
        </p:nvSpPr>
        <p:spPr/>
        <p:txBody>
          <a:bodyPr/>
          <a:lstStyle/>
          <a:p>
            <a:r>
              <a:rPr lang="pt-BR"/>
              <a:t>DELFIM NETTO, Antonio. O problema do café no Brasil. São Paulo: IPE/USP, 1981. (Ensaios Econômicos, 16), p. 76.</a:t>
            </a:r>
            <a:endParaRPr lang="pt-BR" dirty="0"/>
          </a:p>
        </p:txBody>
      </p:sp>
    </p:spTree>
    <p:extLst>
      <p:ext uri="{BB962C8B-B14F-4D97-AF65-F5344CB8AC3E}">
        <p14:creationId xmlns:p14="http://schemas.microsoft.com/office/powerpoint/2010/main" val="8040066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ítulo 2"/>
          <p:cNvSpPr>
            <a:spLocks noGrp="1"/>
          </p:cNvSpPr>
          <p:nvPr>
            <p:ph type="title"/>
          </p:nvPr>
        </p:nvSpPr>
        <p:spPr>
          <a:xfrm>
            <a:off x="90488" y="51832"/>
            <a:ext cx="8963024" cy="745838"/>
          </a:xfrm>
        </p:spPr>
        <p:txBody>
          <a:bodyPr>
            <a:normAutofit fontScale="90000"/>
          </a:bodyPr>
          <a:lstStyle/>
          <a:p>
            <a:pPr algn="ctr"/>
            <a:r>
              <a:rPr lang="pt-BR" sz="3200" dirty="0"/>
              <a:t>Consumo, produção mundial e preço do café</a:t>
            </a:r>
          </a:p>
        </p:txBody>
      </p:sp>
      <p:sp>
        <p:nvSpPr>
          <p:cNvPr id="4" name="CaixaDeTexto 4"/>
          <p:cNvSpPr txBox="1">
            <a:spLocks noChangeArrowheads="1"/>
          </p:cNvSpPr>
          <p:nvPr/>
        </p:nvSpPr>
        <p:spPr bwMode="auto">
          <a:xfrm>
            <a:off x="519906" y="6433591"/>
            <a:ext cx="810418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altLang="pt-BR" sz="1400" dirty="0">
                <a:latin typeface="+mn-lt"/>
              </a:rPr>
              <a:t>Fonte: Martins &amp; Johnston, </a:t>
            </a:r>
            <a:r>
              <a:rPr lang="pt-BR" altLang="pt-BR" sz="1400" i="1" dirty="0">
                <a:latin typeface="+mn-lt"/>
              </a:rPr>
              <a:t>150 anos de café</a:t>
            </a:r>
            <a:r>
              <a:rPr lang="pt-BR" altLang="pt-BR" sz="1400" dirty="0">
                <a:latin typeface="+mn-lt"/>
              </a:rPr>
              <a:t>, Apêndice estatístico. </a:t>
            </a:r>
          </a:p>
        </p:txBody>
      </p:sp>
      <p:graphicFrame>
        <p:nvGraphicFramePr>
          <p:cNvPr id="5" name="Gráfico 4"/>
          <p:cNvGraphicFramePr>
            <a:graphicFrameLocks/>
          </p:cNvGraphicFramePr>
          <p:nvPr/>
        </p:nvGraphicFramePr>
        <p:xfrm>
          <a:off x="90488" y="797670"/>
          <a:ext cx="8963024" cy="5752552"/>
        </p:xfrm>
        <a:graphic>
          <a:graphicData uri="http://schemas.openxmlformats.org/drawingml/2006/chart">
            <c:chart xmlns:c="http://schemas.openxmlformats.org/drawingml/2006/chart" xmlns:r="http://schemas.openxmlformats.org/officeDocument/2006/relationships" r:id="rId2"/>
          </a:graphicData>
        </a:graphic>
      </p:graphicFrame>
      <p:sp>
        <p:nvSpPr>
          <p:cNvPr id="6" name="Elipse 5"/>
          <p:cNvSpPr/>
          <p:nvPr/>
        </p:nvSpPr>
        <p:spPr>
          <a:xfrm>
            <a:off x="4427984" y="3861048"/>
            <a:ext cx="887797" cy="166397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839452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normAutofit fontScale="92500" lnSpcReduction="10000"/>
          </a:bodyPr>
          <a:lstStyle/>
          <a:p>
            <a:r>
              <a:rPr lang="pt-BR" dirty="0"/>
              <a:t>A primeira operação obteve bom êxito por várias razões:</a:t>
            </a:r>
          </a:p>
          <a:p>
            <a:r>
              <a:rPr lang="pt-BR" dirty="0"/>
              <a:t>quando ela se realizou, a oferta brasileira já não era persistentemente superior ao que o consumo podia absorver [...] </a:t>
            </a:r>
          </a:p>
          <a:p>
            <a:r>
              <a:rPr lang="pt-BR" dirty="0"/>
              <a:t>a integração, no esquema de valorização, de quase todos os grandes capitais interessados no negócio do café [...]</a:t>
            </a:r>
          </a:p>
          <a:p>
            <a:r>
              <a:rPr lang="pt-BR" dirty="0"/>
              <a:t>quando por influência daqueles próprios capitais, o grupo de banqueiros resolveu auxiliar São Paulo a consolidar a operação, o seu caráter provado ainda mais se acentuou [...] </a:t>
            </a:r>
          </a:p>
        </p:txBody>
      </p:sp>
      <p:sp>
        <p:nvSpPr>
          <p:cNvPr id="5" name="Espaço Reservado para Conteúdo 4"/>
          <p:cNvSpPr>
            <a:spLocks noGrp="1"/>
          </p:cNvSpPr>
          <p:nvPr>
            <p:ph type="body" sz="quarter" idx="14"/>
          </p:nvPr>
        </p:nvSpPr>
        <p:spPr/>
        <p:txBody>
          <a:bodyPr/>
          <a:lstStyle/>
          <a:p>
            <a:r>
              <a:rPr lang="pt-BR"/>
              <a:t>DELFIM NETTO, Antonio. O problema do café no Brasil. São Paulo: IPE/USP, 1981. (Ensaios Econômicos, 16), p. 90-92.</a:t>
            </a:r>
            <a:endParaRPr lang="pt-BR" dirty="0"/>
          </a:p>
        </p:txBody>
      </p:sp>
      <p:sp>
        <p:nvSpPr>
          <p:cNvPr id="4" name="Título 3"/>
          <p:cNvSpPr>
            <a:spLocks noGrp="1"/>
          </p:cNvSpPr>
          <p:nvPr>
            <p:ph type="title"/>
          </p:nvPr>
        </p:nvSpPr>
        <p:spPr/>
        <p:txBody>
          <a:bodyPr/>
          <a:lstStyle/>
          <a:p>
            <a:r>
              <a:rPr lang="pt-BR"/>
              <a:t>As razões do êxito</a:t>
            </a:r>
            <a:endParaRPr lang="pt-BR" dirty="0"/>
          </a:p>
        </p:txBody>
      </p:sp>
      <p:sp>
        <p:nvSpPr>
          <p:cNvPr id="3" name="Espaço Reservado para Texto 3"/>
          <p:cNvSpPr txBox="1">
            <a:spLocks/>
          </p:cNvSpPr>
          <p:nvPr/>
        </p:nvSpPr>
        <p:spPr>
          <a:xfrm>
            <a:off x="121605" y="6444256"/>
            <a:ext cx="8883850"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33685723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pt-BR"/>
              <a:t>O Convênio dava realmente a impressão de um passe de mágica, pois permitia resolver o problema sem custo aparente para o País: realizava-se um empréstimo externo, comprava-se café, os preços subiriam e, com uma taxa de exportação e com a venda posterior dos cafés retirados do mercado, o empréstimo seria resgatado.</a:t>
            </a:r>
            <a:endParaRPr lang="pt-BR" dirty="0"/>
          </a:p>
        </p:txBody>
      </p:sp>
      <p:sp>
        <p:nvSpPr>
          <p:cNvPr id="8" name="Espaço Reservado para Conteúdo 7"/>
          <p:cNvSpPr>
            <a:spLocks noGrp="1"/>
          </p:cNvSpPr>
          <p:nvPr>
            <p:ph type="body" sz="quarter" idx="14"/>
          </p:nvPr>
        </p:nvSpPr>
        <p:spPr/>
        <p:txBody>
          <a:bodyPr/>
          <a:lstStyle/>
          <a:p>
            <a:r>
              <a:rPr lang="pt-BR"/>
              <a:t>DELFIM NETTO, Antonio. O problema do café no Brasil. São Paulo: IPE/USP, 1981. (Ensaios Econômicos, 16), p. 79.</a:t>
            </a:r>
            <a:endParaRPr lang="pt-BR" dirty="0"/>
          </a:p>
        </p:txBody>
      </p:sp>
      <p:sp>
        <p:nvSpPr>
          <p:cNvPr id="11" name="Título 10"/>
          <p:cNvSpPr>
            <a:spLocks noGrp="1"/>
          </p:cNvSpPr>
          <p:nvPr>
            <p:ph type="title"/>
          </p:nvPr>
        </p:nvSpPr>
        <p:spPr/>
        <p:txBody>
          <a:bodyPr>
            <a:normAutofit fontScale="90000"/>
          </a:bodyPr>
          <a:lstStyle/>
          <a:p>
            <a:r>
              <a:rPr lang="pt-BR"/>
              <a:t>O Convênio como passe de mágica</a:t>
            </a:r>
            <a:endParaRPr lang="pt-BR" dirty="0"/>
          </a:p>
        </p:txBody>
      </p:sp>
      <p:sp>
        <p:nvSpPr>
          <p:cNvPr id="3" name="Espaço Reservado para Texto 3"/>
          <p:cNvSpPr txBox="1">
            <a:spLocks/>
          </p:cNvSpPr>
          <p:nvPr/>
        </p:nvSpPr>
        <p:spPr>
          <a:xfrm>
            <a:off x="121605" y="6444256"/>
            <a:ext cx="8883850"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38539995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pt-BR" dirty="0"/>
              <a:t>A Caixa de Conversão</a:t>
            </a:r>
          </a:p>
        </p:txBody>
      </p:sp>
      <p:sp>
        <p:nvSpPr>
          <p:cNvPr id="3" name="Subtítulo 2"/>
          <p:cNvSpPr>
            <a:spLocks noGrp="1"/>
          </p:cNvSpPr>
          <p:nvPr>
            <p:ph type="subTitle" idx="1"/>
          </p:nvPr>
        </p:nvSpPr>
        <p:spPr/>
        <p:txBody>
          <a:bodyPr/>
          <a:lstStyle/>
          <a:p>
            <a:r>
              <a:rPr lang="pt-BR" dirty="0"/>
              <a:t>E sua falência</a:t>
            </a:r>
          </a:p>
        </p:txBody>
      </p:sp>
    </p:spTree>
    <p:extLst>
      <p:ext uri="{BB962C8B-B14F-4D97-AF65-F5344CB8AC3E}">
        <p14:creationId xmlns:p14="http://schemas.microsoft.com/office/powerpoint/2010/main" val="6595972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normAutofit fontScale="90000"/>
          </a:bodyPr>
          <a:lstStyle/>
          <a:p>
            <a:r>
              <a:rPr lang="pt-BR"/>
              <a:t>Cédula da Caixa de Conversão, 1906</a:t>
            </a:r>
            <a:endParaRPr lang="pt-BR" dirty="0"/>
          </a:p>
        </p:txBody>
      </p:sp>
      <p:pic>
        <p:nvPicPr>
          <p:cNvPr id="7" name="Picture 2" descr="Resultado de imagem para cedula caixa de conversÃ£o"/>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55" t="3285" r="1047" b="3082"/>
          <a:stretch/>
        </p:blipFill>
        <p:spPr>
          <a:xfrm>
            <a:off x="251519" y="1124744"/>
            <a:ext cx="8712969" cy="4104456"/>
          </a:xfrm>
        </p:spPr>
      </p:pic>
      <p:sp>
        <p:nvSpPr>
          <p:cNvPr id="10" name="CaixaDeTexto 9"/>
          <p:cNvSpPr txBox="1"/>
          <p:nvPr/>
        </p:nvSpPr>
        <p:spPr>
          <a:xfrm>
            <a:off x="179511" y="5589240"/>
            <a:ext cx="8862526" cy="830997"/>
          </a:xfrm>
          <a:prstGeom prst="rect">
            <a:avLst/>
          </a:prstGeom>
          <a:noFill/>
        </p:spPr>
        <p:txBody>
          <a:bodyPr wrap="square" rtlCol="0">
            <a:spAutoFit/>
          </a:bodyPr>
          <a:lstStyle/>
          <a:p>
            <a:pPr algn="ctr"/>
            <a:r>
              <a:rPr lang="pt-BR" sz="1600" dirty="0"/>
              <a:t>“</a:t>
            </a:r>
            <a:r>
              <a:rPr lang="pt-BR" sz="1600" dirty="0" err="1"/>
              <a:t>Págará</a:t>
            </a:r>
            <a:r>
              <a:rPr lang="pt-BR" sz="1600" dirty="0"/>
              <a:t> ao Portador à vista, no rio de Janeiro a ouro amoedado ao câmbio de valor recebido nos termos da lei. Importância deste bilhete em quinze dinheiros por mil réis.</a:t>
            </a:r>
          </a:p>
          <a:p>
            <a:pPr algn="ctr"/>
            <a:r>
              <a:rPr lang="pt-BR" sz="1600" dirty="0"/>
              <a:t> N. 1575 de 6 de dezembro de 1906”.</a:t>
            </a:r>
          </a:p>
        </p:txBody>
      </p:sp>
    </p:spTree>
    <p:extLst>
      <p:ext uri="{BB962C8B-B14F-4D97-AF65-F5344CB8AC3E}">
        <p14:creationId xmlns:p14="http://schemas.microsoft.com/office/powerpoint/2010/main" val="1664897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Cédula do Tesouro Nacional</a:t>
            </a:r>
            <a:endParaRPr lang="pt-BR" dirty="0"/>
          </a:p>
        </p:txBody>
      </p:sp>
      <p:pic>
        <p:nvPicPr>
          <p:cNvPr id="2052" name="Picture 4" descr="Resultado de imagem para cÃ©dula 1000 rÃ©is"/>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01" t="4255" r="3001" b="4257"/>
          <a:stretch/>
        </p:blipFill>
        <p:spPr>
          <a:xfrm>
            <a:off x="116845" y="1340768"/>
            <a:ext cx="8908899" cy="4032449"/>
          </a:xfrm>
        </p:spPr>
      </p:pic>
      <p:sp>
        <p:nvSpPr>
          <p:cNvPr id="8" name="CaixaDeTexto 7"/>
          <p:cNvSpPr txBox="1"/>
          <p:nvPr/>
        </p:nvSpPr>
        <p:spPr>
          <a:xfrm>
            <a:off x="179511" y="5737561"/>
            <a:ext cx="8862526" cy="584775"/>
          </a:xfrm>
          <a:prstGeom prst="rect">
            <a:avLst/>
          </a:prstGeom>
          <a:noFill/>
        </p:spPr>
        <p:txBody>
          <a:bodyPr wrap="square" rtlCol="0" anchor="ctr">
            <a:spAutoFit/>
          </a:bodyPr>
          <a:lstStyle/>
          <a:p>
            <a:pPr algn="ctr"/>
            <a:r>
              <a:rPr lang="pt-BR" sz="1600" dirty="0"/>
              <a:t>“República dos Estados Unidos do Brasil no Tesouro Nacional se pagará ao portador desta a quantia de um mil réis”.</a:t>
            </a:r>
          </a:p>
        </p:txBody>
      </p:sp>
    </p:spTree>
    <p:extLst>
      <p:ext uri="{BB962C8B-B14F-4D97-AF65-F5344CB8AC3E}">
        <p14:creationId xmlns:p14="http://schemas.microsoft.com/office/powerpoint/2010/main" val="32213400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p:txBody>
          <a:bodyPr/>
          <a:lstStyle/>
          <a:p>
            <a:r>
              <a:rPr lang="pt-BR"/>
              <a:t>[...] as regras de conversão da moeda local em ouro eram apenas aplicadas para as notas da Caixa de Conversão, que eram, nos primeiros estágios, uma porcentagem pequena do total em circulação. Assim, havia, paralelamente à Caixa de Conversão, um mercado livre onde as taxas de câmbio podiam variar sem considerar a paridade fixada por lei. </a:t>
            </a:r>
            <a:endParaRPr lang="pt-BR" dirty="0"/>
          </a:p>
        </p:txBody>
      </p:sp>
      <p:sp>
        <p:nvSpPr>
          <p:cNvPr id="8" name="Espaço Reservado para Conteúdo 7"/>
          <p:cNvSpPr>
            <a:spLocks noGrp="1"/>
          </p:cNvSpPr>
          <p:nvPr>
            <p:ph type="body" sz="quarter" idx="14"/>
          </p:nvPr>
        </p:nvSpPr>
        <p:spPr/>
        <p:txBody>
          <a:bodyPr>
            <a:normAutofit fontScale="92500" lnSpcReduction="20000"/>
          </a:bodyPr>
          <a:lstStyle/>
          <a:p>
            <a:r>
              <a:rPr lang="en-US"/>
              <a:t>OLIVEIRA, Maria Teresa R. de; SILVA, Maria Luiza F. O Brasil no padrão-ouro: a caixa de conversão de 1906-1914. História Econômica &amp;História de Empresas IV, I (2001),83·114, p. 107.</a:t>
            </a:r>
            <a:endParaRPr lang="en-US" dirty="0"/>
          </a:p>
        </p:txBody>
      </p:sp>
    </p:spTree>
    <p:extLst>
      <p:ext uri="{BB962C8B-B14F-4D97-AF65-F5344CB8AC3E}">
        <p14:creationId xmlns:p14="http://schemas.microsoft.com/office/powerpoint/2010/main" val="3914674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data:image/jpeg;base64,/9j/4AAQSkZJRgABAQAAAQABAAD/2wCEAAkGBxMSEhUSExIVFhUXGBUaGBgXGBUVFxcXGBcXGBUVFRUYHSggGBolHRcXITEiJSkrLi4uFx8zODMtNygtLisBCgoKDg0OGhAQGy0lHiUtLS0tLS0tLS0tLS0tLS0tLS0tLS0tLS0tLS0tLS0tLS0tLS0tLS0tLS0tLS0tLS0tLf/AABEIALUBFgMBIgACEQEDEQH/xAAcAAABBQEBAQAAAAAAAAAAAAAFAAIDBAYBBwj/xABDEAABAwIDBAYFCwEJAQEBAAABAAIRAyEEEjEFBkFREyJhcYGRMkKhscEHFCMzUmJygrLR8CQ0Q1N0g5Ki4fHCsxX/xAAZAQADAQEBAAAAAAAAAAAAAAABAgMABAX/xAApEQACAgICAgEDAwUAAAAAAAAAAQIRAyESMUFRBBMiMnHB8BRCYYHR/9oADAMBAAIRAxEAPwDzhyheVZqBVnhKiaJ8AbHv+ARCmh2z+PeiVMJJdlo9FtqZi/QPcpWBMxTeoe5TKATaJs3+cAh8oviMOHxflp3LlPBNHCe9VjNJAlF2N2Q6x/Ez3rbYc9VvcFisVim0xlaAXWMaAcbqN23K5tnIHIAD4JXBydjc0o0ehsKt0H3C882ZvBVY6XkuZxsJ8CtnsnadOsJY641GhHgllFoCZ68E5NYngKlExAJLsJIGElC7C6sGzkLkJ0LhWNZwhJczLmdAJ1cK7KaSsY4ksjit9hnc2nSBAJAc50TB1AA08U+nvY/U0m+Dj8QovPBeSywZPQN+VdvUwn+YHsY4/BZam4wIIJ6sECPtf4TiTx0ju1RvfraHzplDK3KadYOMkGxBZY85cLGEDFOQczWn0JANMzrE5g3/AJX+KTmpbTK44OOpIs4U2vrNW0uPqNm0An80KVosB911vz1vVH7puEbYDQEvEGeOQaAmfE+Ke3SOGV1tPWqn0RdQZ1LoY4WP4WdpH0TeGjU6tcnT0q88fVBvy7lzgQbWpiDMfVcGju4p7xf81WLx6nAD3lYwyn6QH3qHC/o8BoExo6v5Dp+M6uVikOsOU0OMD0ftesowyWaeqfuj0uWqxig8i/WbrFzEa29MXv2d3FJPqVJHpNsY1jw+sF/Hw4rqrZAxlVqqVAieIZCoVQu9HltDtmC7vD4opTCF7KPWcOwfFGGBTn2Vj0WGpYhnVKfTTnNkEJCgHbcDuHuSrWaSNYMJzdk1T/eADsClfsHqmXucYMDti3tTKvYG7M5QZndBdE6kkD2kgLYbE3Pa9oqOrNez7NMh3eC/u5ALN7Cwbqj4YQCBxAPsK2uxsOW1XNNRrYpnNdrQfvRpxhLnyNaTL/HwprlJaJsdQwb6RpUskwQIBmRwk6lYbAYs0Xh4sQdOziPgvRcFsV4cX5yWGTFi2/KywW82B6Gu4gdV3WHxHmkwSVuPsf5MHSl6PpPD1A5rXC4IBHaCJCnQrdnCupYWhTddzaTAe8NCKBdCOFjkkl0ImOLq6kgY4VFVKlKr1Cgwohe5VjUPNS1iq7kgyLFGsUH3u2x0VLI0w98gdjfWd8PFWauJFMFxMALz7auNNeq6odNGjk0afv4qWbJxjRfBi5St9IqUwrdIKFgVimF50meoTGmCI/lrj2qjEA3eIyz9ZI1nLnDrX4Tr5EqYUNemQ4kGCcvAnQn7w9hCbDLdEsq1ZzBAZWmbF8d/1fBoE+zySpNgcuqeTONXxTsJwB16Vs3jjS73HxT6LbaEDKeGUelU4lWYi6GsHYRJp/dn6N3E3Oia8ST+KpoCdafEm58E5mrY50dBm1Y7VxTw2/O/O/1fDgFgnGNgj/Q1udD6vBMy2HdxudSp2i4/0dO46nimU4jleO3jqSiAGGt95h4STA0FvrNfHwSUragiekbykmBo231ouOU+CSoRMniKeqHVQjeIZqhNduq7UzzWiLZX1h7vijbWoJsz638p+COsCWfY8Oiamp2hRMapmBIUJITw1NCkCwADTpmhiyRYO63gdfJajZQBrvL2AuGhy5uWhkRbmgm8RIYxzQSQ8aCYEGfBEt3sfDukMEdvxUcy/uO3407XE07WOMkDKNOUjnl4ceJQ3GspuHRZWuLnxeHZWthzpHCQIn7wV8Yw1bNGvcfGyo4bDZa9b6MtzdGQ83D2Zcog9jmvt29qjijcv0KZpuMP1PTqHoN7h7kO2bt5lZ+RoEggOhwOUkSARGqJUR1B+Ee5YTdykDijmF21KbmZmMbE03NLqbhd+sSdJheieUehpJNXSiYSSUrMHfKnnJFJ5w7X9G7EjL0YfMaTJZJAziyDZkjSPKruU0g3Fwfb3KOo1ZhKdQqB6tupqvWpmDCShjGb2Y+T0QNvW/ZZ1rm/ab5hWd4tzKtV7nl5knw8pQjC/J9XJMVGj8TT7wueWJTdtnXDNwVJBRj2/ab/ALh+6tUiDoQe4j91n9ubmYrDUXV3PpOawCcpfmuQ0Q0tjV3NB93NgYiu8spNY4hofdzRAsPO4t2FI/iJq+RRfKfo9DpUz2qHHU8zYgG4MHKAfFwI8wsltjYGNwuRzxkDnNa0tqA9YmAOrcaqzsz5/wCs85Pvh7yQZuzKMx01BU/6VxppjLOpao0WAsANOuIEtAsKMRl1A/lk6izSB6vBt/rKnElcw7iDTubkzJDSZdh2zcZjqdYKloDTj1eTnf3rhx70Rl0NEEtkjXD6kn1H8BolRv8A8TpAu0DTUqxRaerrrQ+y37QTKNhPHKzQybEDU2WMOLTA7m62FhwCbl6p19JuggXHuTwYHbDuOY2BTqjLGZ9Jn6X8O8BYUEtq2M1G66yRNhzqCI/gCSsF5i1QXj7Q/TUCScRGZxDUHxAuUfxTdUExTbldqPNB+A+tHcVoKSz+GtWb3n3FaGlqhMaHRZapqYUTQtLuS9nTljolzerPE3JA8EhQr4Pd+vUAIZlHNxj2a+xFKO6NQ61GjnAJWzdTgKTo4bHmjQtmRwe7QaQS7Mc1uAsCWnzhHau5WFc7OxvRO+5Zp7CzTyhEDTuOwolRdwOqaME9M3OUdozWC3WNJxLnN6Pm0HNE3sRb2q/iNnMPUyDK2AzjbK34yj4uENjrOHAQBHCw/db6UYLQZZZTeyjh6zg405uIjtbw+I8E6jgabSHCm0EXESPcYUmJpddr+It3jkfep3BZCjmYhB9696GYOiagaHvkBrZjvJPIIjWEDvleR7+Oe6q8GYDZHgTPsPsRsCQI2vvrjMSTNYtaZ6rOq3uga+KFDGwbuMmYAk6CSL6oSahBhHdhbwOoNexuUZxDjlbmIiMuaJjslCS8lsdPSDuwd+K+HhrarHsGjHkga6CRI8F6zu9t+njGy1paQGyCREmZDTMmCDeAvEcPtY5XzlId6QIBBsRoR2nzWx+TTDdJWY9zT9GwlhuA0udJjnLDpdTjJ3RbLiSjZ6fUCiVhwVN2qsziJDQB4KJ+GDbwrNLgq+1JykDiCPYs1oKPKtu710cRLKlRzac+gOkGhtnLfSPsS2Vt7B0iHU6z2u/1yO4gyCF55jHnOQeEgj3o47bzj81LWNHzem1jbTIaTd3MmVCWLzbOuEr0kjYb17abi6FNzR9XXoHMAcrg6o0WkagzI7RzhV8JGWM7IESQKIyxl9KHEGzh6QGvgKmFwgrYR2MNvpiC0WYfpKJz/l63mUUouIOjQctiHG8EawwOF5PH0jqcySd0kwxSTdE+FZBp3PpiSIAgBtQ3mIho0XaZlrTm9QevOtYch2pzXDLFg6K1hEyaYY30oPPgNPOSkDBgHQxdv+MCNPuiVGi6aO0GXGnp0vVJ0LhCYxpyyTNuIgfWxw7lYa11rH0gfSOgfI9hTBThuhENPMn66YvbRY1j8vDtqiwgREf/AEmPpn7PrUTc+f6ipHkSdda+rgNIPwTHAZW2Fsk3nSm+PaxYxUzAADPFuRvBI58ElK64HWv+AmbngWGEk5Kv5/EZnFhBcULo9jAguLF11o88DC1VnetFS1WddPSNjg4Hwm60mEpueQGtk8v53IyTYYsssC2O6OBe708OxhY7NSqEkufxggeiP5BUW6e7Wf6Ws0hoPVZxcRxd2e/3+gU6ccI8UiRRsho1gZzDKQJIPCO3iDwPYnBjzlgNgxMkgjiYEEH2KDaIuwDVxy9oDgQe8fsrrK4GYD1XQe8gO/8ApOKdqw2/HgpwOq08VQqGSEVoMsE0exWS0zIQ5g61T8UeQARFoQsD6SoPvD2tajI0RPbPh5FSPGi6BAXUgSCo29+Vu/isZvj83puHTOawuBgOMSNDHNbWubgc/cqG8WxqGMomhVbI1aRAcx3BzCdD77grUE+cts4FlJ56Ksyqw+iWnrAcnN591lRokZhmnLN8sZo45ZtPet7t3cYUg4Q9pEw43B7e49iwNakWktOoMFUW0L0ajAYLDOqMY/EEUgTmJZ0bg0TYg6OtBiYnitns/frD0a8NBbRBc2chIDWsYGFoaZPWzjuDV5I2o4nU3UrHGNTx4qbxoo8rke5Yb5VMA5gL6ha7iMjjx5iddfFYb5Qd7umqsOHxM0w24Y/L1pJkwb2gdkLy0HtT7xN4mJ7eSpRM22A3oLH5nF5bfq9K466CXHhe69P2XvjhG4akyri6JqNaA76Wm6LmBmzXgQPBfPWftPmU17u0+ZSuCuw8tUaXebo/nVY0nsfTc8ua5rgRDjmjwJI8FVbiAB6Q7pCCE9p8ykBP/vuR4jRyOPR7RjNoYKlsr5qzF4d1TonEhtRpmo45yBzuYHchuG29hSfr2DqEdd5ierZoqOcOEcNBqvJ1NRYCCONo1J7gBcpJYkwxytHqmJ3iwrGNPSUyBNmOa46kw0cr+wKCjvJhi4EkATN40LItB+1deVOF1ewhkQl+hFFI522em0tv4WCOkZMG5MXiNT2qydu4UHN01MDse0nUcAZ0B815h0a6KCH0V7Kc2eq4DbNKs4ilULiORdyMR45fLzIuqOvepHCc0RA1HmvNd3KMNqW4j3EhEzhs1ySQecn46qMoJOh1bRr8Tig2AagBi/VbOpvApuAHl4pLK0sEeB+CSFINBDGoNiTdGMaUFxS6jzgZmhxWk3Uw9XFVhQbWfSYBnqPpwHwLBrSdCSdexZPHGDKt4Ha2IwTiaT2gvAkwHWBJAuLXVPAq7PojDUA1oa1xEAC/WPjPvVyTE+5eZ/JxvjXxT6rK+V2VrXNLGEG5IM5fBeh0cQDwd4gj4KfTop2B9pbRjF4Zo49IddQGRMd5V7CYhrq9Rg1LWv7z6JPgAzzVivs6nUe2qWjO0ENdJsHRII0OgQutgH0a7cRILRIfB9R0Az3EB35UGFbD4pohTMAKmDdWWGypEVkguVRykVKk82kf7Rb2K406KrUPXee33AIyAhxTCQlmTQkCDtqY4U6lMEE5g74XVqlULoI9GP8AxZza2ErYnEUajajWUGky05s1Rv2xHAmw7L9i1FNrY4QP5oh5GBG9bZwzuMQfbr/Oa+ed4HNOIqZdJA8Q0B3tBX0Xt/atGhSc+tUDWaXEzNsuXjK8MrYWhkqGlEkuc08QJJa0ToBYIp0CrMuxpJtfX/tTCmY0PHgr1XZuIyZ3Mdly5gSOBEgjwVmrscGWsaZjiSdNbJpSo0Y8ujHtpn+Qu5D2eYVhmz3clN//ACnckbQOLKGTu8wuub2jzV6hs85hItK0uOwgZhH2E5DwQcqComLy9oUjcO/g1x/K4/BXN2R/VUu8/pcvRQEJSo0Y2eUELVbrYR7BUz0nNnKWuc0jnYSPFAdo08leq3k9/lmMLeNxQ+bU3kwMjSZ/CJWk9Gijz/alLLVePvH23+K5hHXVrbRD6heySCBwOoQ9hIMpgLTDJHFRiqQ6FFTxzYgz5KOpiGnifIoUdDmq7NnuxBZU5y33FFMAR12HnZZndbaFNrXhzgLjUa2RvDY2mKwcHtg63C5ZxfJl4yXFFivVypKbGAEy0g9xB9y6plENxqD4lFMa5Ca67DygPtLip6mLayoxzqbXjJo6YmdbKHaKg2hdtM9ke4p14AHdnbdcKzHYdjaDhIOUkipmIhrwdRy716tu3vK2uMrjkqDVhPtaeLf/AArwjZ1SHjkbef8AAj1Su4kODiHgy1wsR5apZ9jx0fQFKtZWGvXlm6+++XLTxRAOgeND38ivQ8JjWvEtcCDpCQagj8FNSxbLjMJESBcidJA0WY3l2+zC0wS5oc9wa2e2bx3AodsbabA41aUOD4D9JebxB53KWWXg0Uhhc02jdnEgDQ+z4qicWPEmTxiTMd6Y95e2BLZF+fcu5CJIAJ74+Fk7kSSHVMextszWnkSC7/aLoNtbbbfqmCoXvs3qPF/xEQBxnsTNoY+swxkDB90AyTMDMbHwCEYnE1iekLyIsYygt4xbwUJZ0joj8dy8o2GHokw593QJiw8ParRss1g9vOYAaha5pcxoNmulxDW/ddci1vFFxtWk6k6s2o0sAdJnTL6QdyI4g3CrCakrRKeOUXTPJvlj2lmq06ANmguPebN+KwuCrFuswdOR7lZ3i2mcTiKtY6OcSJ4NHojyWg+UrDCm7B0G26PDjzJgnvJaVVeibjqwMd66/QiiSC0UxT09UNDR7AFsNzmCtiHtiQKLz49X915xWoBrGniXPHgBTi3ifNen/JoP6mpJ/uKndqxJkq0UxL7ZAJmzW8lMcCI0RFoXXCyU1gU7Oby4qLeNkYWp3H4Iw8WKEb0u/pand8QigGN3UH9XS73focvRDqvPd0v7XS/P/wDm5b2u+Cmn2CBgd6mZcVU7cp82j4yiJqZtnjsEeT7eyFW30b9O082N9hcP2Vzdd2ag5p4PPkQD+6PhA8szXSHmonOJRfeHBtYQWiJQZOLZ1JcSWAXdn6HvCuZlSwGhVpYZMsGq5sZSRImxjjHwSTYkAkxw0k6lcS6Gd+Db4w2Qms5AHbSrf4h9iYcfU+2fZ+y3EmXdoqGremzw9yqPxDjqfcrTL0v5wKNUYic2BZE6NbMAf5KHNuiewsG0tdUrPLaQexktALszg4jUwGw0km/Baa0GDK+MBcQAJ/7RDZG2cXhSCzMW/ZIJH/S2Wyd02ZgWV2ubN5jMB90gw6edtVq24GiwgGnYDlZT5aoamec7xbXbXYytNZzi5udj2Q1nVIIY7LpJ5lbzc/BmlhqbnsyucOpT+yDoT94i5UGLxNKrUFHo2lou42iBw7bo/s4Gq4VDobMHJvF3ilpMoptKg1hmw0KxCbFl1qYQobTwwqNEkjKcwIue2BxMSsxSw5aRDT1s5MknrF0Zb8JdHgVsMQ1C3YeHZokAQAOHKB2X8SVDJj5Mviy8VQEpbNAa1z2Gq0OnqFwdTc0wYbbNBFxAII46LF70U2YGlUp0H1MuKaJaQcoh3WMn1otHI9y2+ztqRjquHPrsFQdrmw1x7y0t/wBi5vtsP5zhnMEB9nMJ4OHbwBEjxVIxUeuhJScnbPE9lUekr02HR72N/wBzgPitFvvjRX2jXcIy04pN/J6X/PMg2Ez4TEB9SmQ6k4OAOhc27DOhGaNFHhDaXGTcuJ4k3JPaqv2Klo7telFKi77T68dzRQHvlb35MXf1dT/L1PfTWb35wPQ4fZzCIcaVZ7hxDqj2PIPdmjwR75Knf1dT/L1P1U0sl0NF6kSBddomhdOiApC7QoHvS7+lf4e8I6s7vY7+nd3t94RQGZrdH+10+5/6CttiysVuf/am9z/0lbPH6IzBAym+FzSd2OHuP7rm6dS1UfhPvB+CdvHek08n+8FCtlYgs6QjXIfMEfuUV+Isuy7vDimu6oMkG/Yga69xJk8VxOKJJJJYxbwWhVprlUwehVhExLmSTCEkBrHGmm5FYcoyiTTI8qs0KwAhQuTAVuxiw0gGOHBENn48MZUpuaDTqZZ5se2clQd2YgjiHHkgwcZVkO4rUDp2XsLUrB+Snma4HgTbuI4LU0K1VrZr4mo/7pcQ0fi59xssnhdoPaID4sADAMAaNk6D9lM6oYOd3W4FwDgf52KTRRG43Pd09SoAZDiASODW3cB3yB4L1DZ1PU6ADKPj8F5/8mtDJhzUIlznQO28ADxXpVGllaG8te08T5oILJmJlTRwCkYo6lp8EWBA2jinOJaeGq6akBA8RtduFrPp1pmoc7HR1YJgtn7Q/ZTY6vEOB6pU7KUZLb+O6HauFqEwJyE/de0tv4uleiY0NyEuMAC57F4Zv9j+kr5QfRARnaW+tbE4WnQyFtQAdM/1SBZrrXE65eYgSna0BKwbvltYYmsGM+qp3HedJ52Ue6uyTicTTpR1B1qnLI0jNPfZv5kGqVYEcLkk6k8ytt8nu8eCw9J3SPyVnk5iQYygnI1pHCL95KNaNaG/LQfpML+Ct+qml8k5/rKn+Xqfqpob8qO2aWJqYc0jIa2oCbcSyIv2FQblbZbhKz6riADSe2XSRJLSNOPVWfSNHpmgBsukrE1t7zwJ8GgfqVGvvTUIgA+Lj7gtxYto3rqoGpA7yAsrvZjGOpFrXAkuGl7d6zVXa9Q8h4fEqpUruOriUyiK2S4Gs+m/NTdlcAb28dbK7iNvV3NLHPaZ4gAHwLUJShNQLL9fahdS6MtHC8mbc1Sp1CJjiCPApqSwBJJJLGEkkksYs4PQqy0qDBMJBU7mEImH57ri4wJLBssuKYnFMKwiOFMITk1YY5Ce0rhSWMdzJ9OuRbVvI/DkoSpsJRL3tYASXOa0AakkwAPNAKPdvk+wf0NIR1abAT2vcLDwEnyW0Q7YGz+goMp+sBLj946+HDwRFqmhmPmygfUnwSxeIDGlx0AJPgq2EnJmcOs6XEcuQ8BAQZijvPsgYqg5os8CWOsYdFpnUHQryfC7yYnIaYb6Ig5WyWkTMycrfEr2zD3bHZHkvnveqrU+dV2OLgG1akNmw65iBppC3GxlPiR1jTBLqjg5xM5WEPcT96qeqD3SqlbGZhAGUfZGneZuT2lU3VI4qFz57k6ikBzbO1a06KJzlI2mCndAUwhAFdxDTl/naq1ZhESjODwfSy3kCeen/qSTqiuNWmZABODURp4EKy3CNHAJrE4gcUik6kRqjAZ/DYKnjNOC1mcaKtFkmFO7DQq1KpBlTvxJPAIgVHBSVYNVxtcQe5Q0mSsFoiLUsqmqMTRCwKI8qWQqQuXIWNRb2eyxvxCuAjlP87FFsloh3eFdgcEjeysY6K/VGjPaUlKWOOnsSWsPEjBUTk8phTnMNXJXSmIhHSkVyUpWMII3ujtVmExLMQ+l0gZJyzBBNszeBcATAKBkq1sygalVjANT7OKD62PFNukfSOwNv0MYzPReDzaeq9v4mm/joiwWE3bwApNBiDz/AGV7a++NPC03moZcGksA1eRADe+SL8p5LmhlUtFsmHj0Wtv4uXZfUYA4/eeT1B3DXy5IzS9HwXm+D2384w9J7oz1HtL45h8GPKPJej0XSAqEmQbIqSzuJHkS33heK/KjRy7RqRbOKbvNuU/pXr2w6nXr0/s1JHc4Aj2hy8z+WXCZcVSq8H048WOM+x4RiZmLpbIcbyPCXe5VcXh+jdCI7MxuTquPVOh5HkVFjz0pzUwXc7FFN3sNJrRNsHCCoHTFiNe3/wARY4KNP55IBgBUZLg5re8/ASVbrY9/GqTzyDLb8ThPsCnJNsrCLrorbawuUgkxMwInlMmbK1h8WylJY7O4sNshygmLTM+xD+laJy0x3kFx75dx8EypiXOEXjlw8tE9WqClV7/co0sfFnC/85qdu0xpC61oHqg+SkAZGU02xPIe8QfamdCKL9lc409iq1iTqjBoUC4HJlEeqRrz68pvzNknKLXiQL8pQUkZ4p9AegySrHzcIth8GQC9opGBcdTNHGGm/sUwqWzHDDKNSWHt1dAHJZy9CqNdmexFONE2i1aLE1KDwIptaeIif4FA2lSj0WeRlbl/gPFX2A6oTCjNTCNOjWpjcK37A8pR5A4MEZksyNtwjOLG+KTm0h6gPcPityD9L2yvsptnd47UQZTAvZU+mj0GhvcmhhOspWrGUlFUlZdOKaNDPckoaeCJSQqI3LJ4RXc5NJSSVjjGFKEklgnQEkkljDOK2vydYBrnuqnUQB70klD5H4M6PjfmeoY2pkp2XiO39ovr1nuedCWgcAAYt70klL46+5ls/wCCCe5+LcXil6oDyOywd72e0r27ZdYuY0nkupLofZyeAbsuqRj6reDqYce9rgB+srNfLTSHQUH8RVLfBzHE/pCSSEews8jDlaNVzgASY5cJOphJJNIfA90VzxklNERN/NJJZDT0y3isJkpU6kzn4Xt4zdLF4UM6PjnAPER7bpJLL/pNyYQo7CBqNZnsWZvR7YgXVnBbuNdXfTL+qyD6NyDwkm3kkkpOTHX7ixWw6bK7acuLXNJ9UEERxi+vJDNl4ZtSv0ckNki0TAPOI9iSSZbX+gOTT17JNsltKqadMOEakuDp7hlEeag+fPYIBMGbSY8tFxJFRTSLRnKpOx4xOanBayxGjWtPm0AqbD0GVHNblLZMGHTM6QHAwkkkk66LRxxmla8Em39lDDPa0OzZmzMQReItqqbXug30/YnhHJcSTx2lZxS+16InVwTds35qaphxcSbAHgkktLXRsUnK7IjThNFkklkOy9g3HmkkkpS7Kx6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sp>
        <p:nvSpPr>
          <p:cNvPr id="9" name="AutoShape 4" descr="data:image/jpeg;base64,/9j/4AAQSkZJRgABAQAAAQABAAD/2wCEAAkGBxMSEhUSExIVFhUXGBUaGBgXGBUVFxcXGBcXGBUVFRUYHSggGBolHRcXITEiJSkrLi4uFx8zODMtNygtLisBCgoKDg0OGhAQGy0lHiUtLS0tLS0tLS0tLS0tLS0tLS0tLS0tLS0tLS0tLS0tLS0tLS0tLS0tLS0tLS0tLS0tLf/AABEIALUBFgMBIgACEQEDEQH/xAAcAAABBQEBAQAAAAAAAAAAAAAFAAIDBAYBBwj/xABDEAABAwIDBAYFCwEJAQEBAAABAAIRAyEEEjEFBkFREyJhcYGRMkKhscEHFCMzUmJygrLR8CQ0Q1N0g5Ki4fHCsxX/xAAZAQADAQEBAAAAAAAAAAAAAAABAgMABAX/xAApEQACAgICAgEDAwUAAAAAAAAAAQIRAyESMUFRBBMiMnHB8BRCYYHR/9oADAMBAAIRAxEAPwDzhyheVZqBVnhKiaJ8AbHv+ARCmh2z+PeiVMJJdlo9FtqZi/QPcpWBMxTeoe5TKATaJs3+cAh8oviMOHxflp3LlPBNHCe9VjNJAlF2N2Q6x/Ez3rbYc9VvcFisVim0xlaAXWMaAcbqN23K5tnIHIAD4JXBydjc0o0ehsKt0H3C882ZvBVY6XkuZxsJ8CtnsnadOsJY641GhHgllFoCZ68E5NYngKlExAJLsJIGElC7C6sGzkLkJ0LhWNZwhJczLmdAJ1cK7KaSsY4ksjit9hnc2nSBAJAc50TB1AA08U+nvY/U0m+Dj8QovPBeSywZPQN+VdvUwn+YHsY4/BZam4wIIJ6sECPtf4TiTx0ju1RvfraHzplDK3KadYOMkGxBZY85cLGEDFOQczWn0JANMzrE5g3/AJX+KTmpbTK44OOpIs4U2vrNW0uPqNm0An80KVosB911vz1vVH7puEbYDQEvEGeOQaAmfE+Ke3SOGV1tPWqn0RdQZ1LoY4WP4WdpH0TeGjU6tcnT0q88fVBvy7lzgQbWpiDMfVcGju4p7xf81WLx6nAD3lYwyn6QH3qHC/o8BoExo6v5Dp+M6uVikOsOU0OMD0ftesowyWaeqfuj0uWqxig8i/WbrFzEa29MXv2d3FJPqVJHpNsY1jw+sF/Hw4rqrZAxlVqqVAieIZCoVQu9HltDtmC7vD4opTCF7KPWcOwfFGGBTn2Vj0WGpYhnVKfTTnNkEJCgHbcDuHuSrWaSNYMJzdk1T/eADsClfsHqmXucYMDti3tTKvYG7M5QZndBdE6kkD2kgLYbE3Pa9oqOrNez7NMh3eC/u5ALN7Cwbqj4YQCBxAPsK2uxsOW1XNNRrYpnNdrQfvRpxhLnyNaTL/HwprlJaJsdQwb6RpUskwQIBmRwk6lYbAYs0Xh4sQdOziPgvRcFsV4cX5yWGTFi2/KywW82B6Gu4gdV3WHxHmkwSVuPsf5MHSl6PpPD1A5rXC4IBHaCJCnQrdnCupYWhTddzaTAe8NCKBdCOFjkkl0ImOLq6kgY4VFVKlKr1Cgwohe5VjUPNS1iq7kgyLFGsUH3u2x0VLI0w98gdjfWd8PFWauJFMFxMALz7auNNeq6odNGjk0afv4qWbJxjRfBi5St9IqUwrdIKFgVimF50meoTGmCI/lrj2qjEA3eIyz9ZI1nLnDrX4Tr5EqYUNemQ4kGCcvAnQn7w9hCbDLdEsq1ZzBAZWmbF8d/1fBoE+zySpNgcuqeTONXxTsJwB16Vs3jjS73HxT6LbaEDKeGUelU4lWYi6GsHYRJp/dn6N3E3Oia8ST+KpoCdafEm58E5mrY50dBm1Y7VxTw2/O/O/1fDgFgnGNgj/Q1udD6vBMy2HdxudSp2i4/0dO46nimU4jleO3jqSiAGGt95h4STA0FvrNfHwSUragiekbykmBo231ouOU+CSoRMniKeqHVQjeIZqhNduq7UzzWiLZX1h7vijbWoJsz638p+COsCWfY8Oiamp2hRMapmBIUJITw1NCkCwADTpmhiyRYO63gdfJajZQBrvL2AuGhy5uWhkRbmgm8RIYxzQSQ8aCYEGfBEt3sfDukMEdvxUcy/uO3407XE07WOMkDKNOUjnl4ceJQ3GspuHRZWuLnxeHZWthzpHCQIn7wV8Yw1bNGvcfGyo4bDZa9b6MtzdGQ83D2Zcog9jmvt29qjijcv0KZpuMP1PTqHoN7h7kO2bt5lZ+RoEggOhwOUkSARGqJUR1B+Ee5YTdykDijmF21KbmZmMbE03NLqbhd+sSdJheieUehpJNXSiYSSUrMHfKnnJFJ5w7X9G7EjL0YfMaTJZJAziyDZkjSPKruU0g3Fwfb3KOo1ZhKdQqB6tupqvWpmDCShjGb2Y+T0QNvW/ZZ1rm/ab5hWd4tzKtV7nl5knw8pQjC/J9XJMVGj8TT7wueWJTdtnXDNwVJBRj2/ab/ALh+6tUiDoQe4j91n9ubmYrDUXV3PpOawCcpfmuQ0Q0tjV3NB93NgYiu8spNY4hofdzRAsPO4t2FI/iJq+RRfKfo9DpUz2qHHU8zYgG4MHKAfFwI8wsltjYGNwuRzxkDnNa0tqA9YmAOrcaqzsz5/wCs85Pvh7yQZuzKMx01BU/6VxppjLOpao0WAsANOuIEtAsKMRl1A/lk6izSB6vBt/rKnElcw7iDTubkzJDSZdh2zcZjqdYKloDTj1eTnf3rhx70Rl0NEEtkjXD6kn1H8BolRv8A8TpAu0DTUqxRaerrrQ+y37QTKNhPHKzQybEDU2WMOLTA7m62FhwCbl6p19JuggXHuTwYHbDuOY2BTqjLGZ9Jn6X8O8BYUEtq2M1G66yRNhzqCI/gCSsF5i1QXj7Q/TUCScRGZxDUHxAuUfxTdUExTbldqPNB+A+tHcVoKSz+GtWb3n3FaGlqhMaHRZapqYUTQtLuS9nTljolzerPE3JA8EhQr4Pd+vUAIZlHNxj2a+xFKO6NQ61GjnAJWzdTgKTo4bHmjQtmRwe7QaQS7Mc1uAsCWnzhHau5WFc7OxvRO+5Zp7CzTyhEDTuOwolRdwOqaME9M3OUdozWC3WNJxLnN6Pm0HNE3sRb2q/iNnMPUyDK2AzjbK34yj4uENjrOHAQBHCw/db6UYLQZZZTeyjh6zg405uIjtbw+I8E6jgabSHCm0EXESPcYUmJpddr+It3jkfep3BZCjmYhB9696GYOiagaHvkBrZjvJPIIjWEDvleR7+Oe6q8GYDZHgTPsPsRsCQI2vvrjMSTNYtaZ6rOq3uga+KFDGwbuMmYAk6CSL6oSahBhHdhbwOoNexuUZxDjlbmIiMuaJjslCS8lsdPSDuwd+K+HhrarHsGjHkga6CRI8F6zu9t+njGy1paQGyCREmZDTMmCDeAvEcPtY5XzlId6QIBBsRoR2nzWx+TTDdJWY9zT9GwlhuA0udJjnLDpdTjJ3RbLiSjZ6fUCiVhwVN2qsziJDQB4KJ+GDbwrNLgq+1JykDiCPYs1oKPKtu710cRLKlRzac+gOkGhtnLfSPsS2Vt7B0iHU6z2u/1yO4gyCF55jHnOQeEgj3o47bzj81LWNHzem1jbTIaTd3MmVCWLzbOuEr0kjYb17abi6FNzR9XXoHMAcrg6o0WkagzI7RzhV8JGWM7IESQKIyxl9KHEGzh6QGvgKmFwgrYR2MNvpiC0WYfpKJz/l63mUUouIOjQctiHG8EawwOF5PH0jqcySd0kwxSTdE+FZBp3PpiSIAgBtQ3mIho0XaZlrTm9QevOtYch2pzXDLFg6K1hEyaYY30oPPgNPOSkDBgHQxdv+MCNPuiVGi6aO0GXGnp0vVJ0LhCYxpyyTNuIgfWxw7lYa11rH0gfSOgfI9hTBThuhENPMn66YvbRY1j8vDtqiwgREf/AEmPpn7PrUTc+f6ipHkSdda+rgNIPwTHAZW2Fsk3nSm+PaxYxUzAADPFuRvBI58ElK64HWv+AmbngWGEk5Kv5/EZnFhBcULo9jAguLF11o88DC1VnetFS1WddPSNjg4Hwm60mEpueQGtk8v53IyTYYsssC2O6OBe708OxhY7NSqEkufxggeiP5BUW6e7Wf6Ws0hoPVZxcRxd2e/3+gU6ccI8UiRRsho1gZzDKQJIPCO3iDwPYnBjzlgNgxMkgjiYEEH2KDaIuwDVxy9oDgQe8fsrrK4GYD1XQe8gO/8ApOKdqw2/HgpwOq08VQqGSEVoMsE0exWS0zIQ5g61T8UeQARFoQsD6SoPvD2tajI0RPbPh5FSPGi6BAXUgSCo29+Vu/isZvj83puHTOawuBgOMSNDHNbWubgc/cqG8WxqGMomhVbI1aRAcx3BzCdD77grUE+cts4FlJ56Ksyqw+iWnrAcnN591lRokZhmnLN8sZo45ZtPet7t3cYUg4Q9pEw43B7e49iwNakWktOoMFUW0L0ajAYLDOqMY/EEUgTmJZ0bg0TYg6OtBiYnitns/frD0a8NBbRBc2chIDWsYGFoaZPWzjuDV5I2o4nU3UrHGNTx4qbxoo8rke5Yb5VMA5gL6ha7iMjjx5iddfFYb5Qd7umqsOHxM0w24Y/L1pJkwb2gdkLy0HtT7xN4mJ7eSpRM22A3oLH5nF5bfq9K466CXHhe69P2XvjhG4akyri6JqNaA76Wm6LmBmzXgQPBfPWftPmU17u0+ZSuCuw8tUaXebo/nVY0nsfTc8ua5rgRDjmjwJI8FVbiAB6Q7pCCE9p8ykBP/vuR4jRyOPR7RjNoYKlsr5qzF4d1TonEhtRpmo45yBzuYHchuG29hSfr2DqEdd5ierZoqOcOEcNBqvJ1NRYCCONo1J7gBcpJYkwxytHqmJ3iwrGNPSUyBNmOa46kw0cr+wKCjvJhi4EkATN40LItB+1deVOF1ewhkQl+hFFI522em0tv4WCOkZMG5MXiNT2qydu4UHN01MDse0nUcAZ0B815h0a6KCH0V7Kc2eq4DbNKs4ilULiORdyMR45fLzIuqOvepHCc0RA1HmvNd3KMNqW4j3EhEzhs1ySQecn46qMoJOh1bRr8Tig2AagBi/VbOpvApuAHl4pLK0sEeB+CSFINBDGoNiTdGMaUFxS6jzgZmhxWk3Uw9XFVhQbWfSYBnqPpwHwLBrSdCSdexZPHGDKt4Ha2IwTiaT2gvAkwHWBJAuLXVPAq7PojDUA1oa1xEAC/WPjPvVyTE+5eZ/JxvjXxT6rK+V2VrXNLGEG5IM5fBeh0cQDwd4gj4KfTop2B9pbRjF4Zo49IddQGRMd5V7CYhrq9Rg1LWv7z6JPgAzzVivs6nUe2qWjO0ENdJsHRII0OgQutgH0a7cRILRIfB9R0Az3EB35UGFbD4pohTMAKmDdWWGypEVkguVRykVKk82kf7Rb2K406KrUPXee33AIyAhxTCQlmTQkCDtqY4U6lMEE5g74XVqlULoI9GP8AxZza2ErYnEUajajWUGky05s1Rv2xHAmw7L9i1FNrY4QP5oh5GBG9bZwzuMQfbr/Oa+ed4HNOIqZdJA8Q0B3tBX0Xt/atGhSc+tUDWaXEzNsuXjK8MrYWhkqGlEkuc08QJJa0ToBYIp0CrMuxpJtfX/tTCmY0PHgr1XZuIyZ3Mdly5gSOBEgjwVmrscGWsaZjiSdNbJpSo0Y8ujHtpn+Qu5D2eYVhmz3clN//ACnckbQOLKGTu8wuub2jzV6hs85hItK0uOwgZhH2E5DwQcqComLy9oUjcO/g1x/K4/BXN2R/VUu8/pcvRQEJSo0Y2eUELVbrYR7BUz0nNnKWuc0jnYSPFAdo08leq3k9/lmMLeNxQ+bU3kwMjSZ/CJWk9Gijz/alLLVePvH23+K5hHXVrbRD6heySCBwOoQ9hIMpgLTDJHFRiqQ6FFTxzYgz5KOpiGnifIoUdDmq7NnuxBZU5y33FFMAR12HnZZndbaFNrXhzgLjUa2RvDY2mKwcHtg63C5ZxfJl4yXFFivVypKbGAEy0g9xB9y6plENxqD4lFMa5Ca67DygPtLip6mLayoxzqbXjJo6YmdbKHaKg2hdtM9ke4p14AHdnbdcKzHYdjaDhIOUkipmIhrwdRy716tu3vK2uMrjkqDVhPtaeLf/AArwjZ1SHjkbef8AAj1Su4kODiHgy1wsR5apZ9jx0fQFKtZWGvXlm6+++XLTxRAOgeND38ivQ8JjWvEtcCDpCQagj8FNSxbLjMJESBcidJA0WY3l2+zC0wS5oc9wa2e2bx3AodsbabA41aUOD4D9JebxB53KWWXg0Uhhc02jdnEgDQ+z4qicWPEmTxiTMd6Y95e2BLZF+fcu5CJIAJ74+Fk7kSSHVMextszWnkSC7/aLoNtbbbfqmCoXvs3qPF/xEQBxnsTNoY+swxkDB90AyTMDMbHwCEYnE1iekLyIsYygt4xbwUJZ0joj8dy8o2GHokw593QJiw8ParRss1g9vOYAaha5pcxoNmulxDW/ddci1vFFxtWk6k6s2o0sAdJnTL6QdyI4g3CrCakrRKeOUXTPJvlj2lmq06ANmguPebN+KwuCrFuswdOR7lZ3i2mcTiKtY6OcSJ4NHojyWg+UrDCm7B0G26PDjzJgnvJaVVeibjqwMd66/QiiSC0UxT09UNDR7AFsNzmCtiHtiQKLz49X915xWoBrGniXPHgBTi3ifNen/JoP6mpJ/uKndqxJkq0UxL7ZAJmzW8lMcCI0RFoXXCyU1gU7Oby4qLeNkYWp3H4Iw8WKEb0u/pand8QigGN3UH9XS73focvRDqvPd0v7XS/P/wDm5b2u+Cmn2CBgd6mZcVU7cp82j4yiJqZtnjsEeT7eyFW30b9O082N9hcP2Vzdd2ag5p4PPkQD+6PhA8szXSHmonOJRfeHBtYQWiJQZOLZ1JcSWAXdn6HvCuZlSwGhVpYZMsGq5sZSRImxjjHwSTYkAkxw0k6lcS6Gd+Db4w2Qms5AHbSrf4h9iYcfU+2fZ+y3EmXdoqGremzw9yqPxDjqfcrTL0v5wKNUYic2BZE6NbMAf5KHNuiewsG0tdUrPLaQexktALszg4jUwGw0km/Baa0GDK+MBcQAJ/7RDZG2cXhSCzMW/ZIJH/S2Wyd02ZgWV2ubN5jMB90gw6edtVq24GiwgGnYDlZT5aoamec7xbXbXYytNZzi5udj2Q1nVIIY7LpJ5lbzc/BmlhqbnsyucOpT+yDoT94i5UGLxNKrUFHo2lou42iBw7bo/s4Gq4VDobMHJvF3ilpMoptKg1hmw0KxCbFl1qYQobTwwqNEkjKcwIue2BxMSsxSw5aRDT1s5MknrF0Zb8JdHgVsMQ1C3YeHZokAQAOHKB2X8SVDJj5Mviy8VQEpbNAa1z2Gq0OnqFwdTc0wYbbNBFxAII46LF70U2YGlUp0H1MuKaJaQcoh3WMn1otHI9y2+ztqRjquHPrsFQdrmw1x7y0t/wBi5vtsP5zhnMEB9nMJ4OHbwBEjxVIxUeuhJScnbPE9lUekr02HR72N/wBzgPitFvvjRX2jXcIy04pN/J6X/PMg2Ez4TEB9SmQ6k4OAOhc27DOhGaNFHhDaXGTcuJ4k3JPaqv2Klo7telFKi77T68dzRQHvlb35MXf1dT/L1PfTWb35wPQ4fZzCIcaVZ7hxDqj2PIPdmjwR75Knf1dT/L1P1U0sl0NF6kSBddomhdOiApC7QoHvS7+lf4e8I6s7vY7+nd3t94RQGZrdH+10+5/6CttiysVuf/am9z/0lbPH6IzBAym+FzSd2OHuP7rm6dS1UfhPvB+CdvHek08n+8FCtlYgs6QjXIfMEfuUV+Isuy7vDimu6oMkG/Yga69xJk8VxOKJJJJYxbwWhVprlUwehVhExLmSTCEkBrHGmm5FYcoyiTTI8qs0KwAhQuTAVuxiw0gGOHBENn48MZUpuaDTqZZ5se2clQd2YgjiHHkgwcZVkO4rUDp2XsLUrB+Snma4HgTbuI4LU0K1VrZr4mo/7pcQ0fi59xssnhdoPaID4sADAMAaNk6D9lM6oYOd3W4FwDgf52KTRRG43Pd09SoAZDiASODW3cB3yB4L1DZ1PU6ADKPj8F5/8mtDJhzUIlznQO28ADxXpVGllaG8te08T5oILJmJlTRwCkYo6lp8EWBA2jinOJaeGq6akBA8RtduFrPp1pmoc7HR1YJgtn7Q/ZTY6vEOB6pU7KUZLb+O6HauFqEwJyE/de0tv4uleiY0NyEuMAC57F4Zv9j+kr5QfRARnaW+tbE4WnQyFtQAdM/1SBZrrXE65eYgSna0BKwbvltYYmsGM+qp3HedJ52Ue6uyTicTTpR1B1qnLI0jNPfZv5kGqVYEcLkk6k8ytt8nu8eCw9J3SPyVnk5iQYygnI1pHCL95KNaNaG/LQfpML+Ct+qml8k5/rKn+Xqfqpob8qO2aWJqYc0jIa2oCbcSyIv2FQblbZbhKz6riADSe2XSRJLSNOPVWfSNHpmgBsukrE1t7zwJ8GgfqVGvvTUIgA+Lj7gtxYto3rqoGpA7yAsrvZjGOpFrXAkuGl7d6zVXa9Q8h4fEqpUruOriUyiK2S4Gs+m/NTdlcAb28dbK7iNvV3NLHPaZ4gAHwLUJShNQLL9fahdS6MtHC8mbc1Sp1CJjiCPApqSwBJJJLGEkkksYs4PQqy0qDBMJBU7mEImH57ri4wJLBssuKYnFMKwiOFMITk1YY5Ce0rhSWMdzJ9OuRbVvI/DkoSpsJRL3tYASXOa0AakkwAPNAKPdvk+wf0NIR1abAT2vcLDwEnyW0Q7YGz+goMp+sBLj946+HDwRFqmhmPmygfUnwSxeIDGlx0AJPgq2EnJmcOs6XEcuQ8BAQZijvPsgYqg5os8CWOsYdFpnUHQryfC7yYnIaYb6Ig5WyWkTMycrfEr2zD3bHZHkvnveqrU+dV2OLgG1akNmw65iBppC3GxlPiR1jTBLqjg5xM5WEPcT96qeqD3SqlbGZhAGUfZGneZuT2lU3VI4qFz57k6ikBzbO1a06KJzlI2mCndAUwhAFdxDTl/naq1ZhESjODwfSy3kCeen/qSTqiuNWmZABODURp4EKy3CNHAJrE4gcUik6kRqjAZ/DYKnjNOC1mcaKtFkmFO7DQq1KpBlTvxJPAIgVHBSVYNVxtcQe5Q0mSsFoiLUsqmqMTRCwKI8qWQqQuXIWNRb2eyxvxCuAjlP87FFsloh3eFdgcEjeysY6K/VGjPaUlKWOOnsSWsPEjBUTk8phTnMNXJXSmIhHSkVyUpWMII3ujtVmExLMQ+l0gZJyzBBNszeBcATAKBkq1sygalVjANT7OKD62PFNukfSOwNv0MYzPReDzaeq9v4mm/joiwWE3bwApNBiDz/AGV7a++NPC03moZcGksA1eRADe+SL8p5LmhlUtFsmHj0Wtv4uXZfUYA4/eeT1B3DXy5IzS9HwXm+D2384w9J7oz1HtL45h8GPKPJej0XSAqEmQbIqSzuJHkS33heK/KjRy7RqRbOKbvNuU/pXr2w6nXr0/s1JHc4Aj2hy8z+WXCZcVSq8H048WOM+x4RiZmLpbIcbyPCXe5VcXh+jdCI7MxuTquPVOh5HkVFjz0pzUwXc7FFN3sNJrRNsHCCoHTFiNe3/wARY4KNP55IBgBUZLg5re8/ASVbrY9/GqTzyDLb8ThPsCnJNsrCLrorbawuUgkxMwInlMmbK1h8WylJY7O4sNshygmLTM+xD+laJy0x3kFx75dx8EypiXOEXjlw8tE9WqClV7/co0sfFnC/85qdu0xpC61oHqg+SkAZGU02xPIe8QfamdCKL9lc409iq1iTqjBoUC4HJlEeqRrz68pvzNknKLXiQL8pQUkZ4p9AegySrHzcIth8GQC9opGBcdTNHGGm/sUwqWzHDDKNSWHt1dAHJZy9CqNdmexFONE2i1aLE1KDwIptaeIif4FA2lSj0WeRlbl/gPFX2A6oTCjNTCNOjWpjcK37A8pR5A4MEZksyNtwjOLG+KTm0h6gPcPityD9L2yvsptnd47UQZTAvZU+mj0GhvcmhhOspWrGUlFUlZdOKaNDPckoaeCJSQqI3LJ4RXc5NJSSVjjGFKEklgnQEkkljDOK2vydYBrnuqnUQB70klD5H4M6PjfmeoY2pkp2XiO39ovr1nuedCWgcAAYt70klL46+5ls/wCCCe5+LcXil6oDyOywd72e0r27ZdYuY0nkupLofZyeAbsuqRj6reDqYce9rgB+srNfLTSHQUH8RVLfBzHE/pCSSEews8jDlaNVzgASY5cJOphJJNIfA90VzxklNERN/NJJZDT0y3isJkpU6kzn4Xt4zdLF4UM6PjnAPER7bpJLL/pNyYQo7CBqNZnsWZvR7YgXVnBbuNdXfTL+qyD6NyDwkm3kkkpOTHX7ixWw6bK7acuLXNJ9UEERxi+vJDNl4ZtSv0ckNki0TAPOI9iSSZbX+gOTT17JNsltKqadMOEakuDp7hlEeag+fPYIBMGbSY8tFxJFRTSLRnKpOx4xOanBayxGjWtPm0AqbD0GVHNblLZMGHTM6QHAwkkkk66LRxxmla8Em39lDDPa0OzZmzMQReItqqbXug30/YnhHJcSTx2lZxS+16InVwTds35qaphxcSbAHgkktLXRsUnK7IjThNFkklkOy9g3HmkkkpS7Kx6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sp>
        <p:nvSpPr>
          <p:cNvPr id="13" name="Título 5"/>
          <p:cNvSpPr>
            <a:spLocks noGrp="1"/>
          </p:cNvSpPr>
          <p:nvPr>
            <p:ph idx="1"/>
          </p:nvPr>
        </p:nvSpPr>
        <p:spPr/>
        <p:txBody>
          <a:bodyPr/>
          <a:lstStyle/>
          <a:p>
            <a:r>
              <a:rPr lang="pt-BR" dirty="0"/>
              <a:t>Os conflitos de interesses, as sublevações e as repressões violentas revelariam, progressivamente, a alguns setores da sociedade o antagonismo latente. Os colonos que a princípio se consideravam “portugueses do Brasil”, acreditando que a única diferença entre os habitantes do império era de área geográfica, percebem, cada vez mais claramente, a incompatibilidade existente entre seus interesses e os da metrópole. </a:t>
            </a:r>
          </a:p>
        </p:txBody>
      </p:sp>
      <p:sp>
        <p:nvSpPr>
          <p:cNvPr id="12" name="Espaço Reservado para Texto 2"/>
          <p:cNvSpPr>
            <a:spLocks noGrp="1"/>
          </p:cNvSpPr>
          <p:nvPr>
            <p:ph type="body" sz="quarter" idx="14"/>
          </p:nvPr>
        </p:nvSpPr>
        <p:spPr/>
        <p:txBody>
          <a:bodyPr>
            <a:normAutofit fontScale="92500" lnSpcReduction="20000"/>
          </a:bodyPr>
          <a:lstStyle/>
          <a:p>
            <a:r>
              <a:rPr lang="pt-BR" dirty="0"/>
              <a:t>COSTA, Emília </a:t>
            </a:r>
            <a:r>
              <a:rPr lang="pt-BR" dirty="0" err="1"/>
              <a:t>Viotti</a:t>
            </a:r>
            <a:r>
              <a:rPr lang="pt-BR"/>
              <a:t> da. Introdução ao estudo da emancipação política do Brasil. In MOTA, Carlos Guilherme. Brasil em Perspectiva. São Paulo: Difusão Europeia do Livro, 1971, pp. 64-125, pp. 72-73.</a:t>
            </a:r>
          </a:p>
        </p:txBody>
      </p:sp>
    </p:spTree>
    <p:extLst>
      <p:ext uri="{BB962C8B-B14F-4D97-AF65-F5344CB8AC3E}">
        <p14:creationId xmlns:p14="http://schemas.microsoft.com/office/powerpoint/2010/main" val="36992425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p:txBody>
          <a:bodyPr/>
          <a:lstStyle/>
          <a:p>
            <a:r>
              <a:rPr lang="pt-BR"/>
              <a:t>De fato, ninguém trocaria seu ouro a uma taxa maior do que 15 pence por mil-réis se uma taxa melhor pudesse ser obtida na Caixa de Conversão. No entanto, se a tendência fosse revertida, a Caixa seria incapaz de evitar a desvalorização da taxa de câmbio. </a:t>
            </a:r>
            <a:endParaRPr lang="pt-BR" dirty="0"/>
          </a:p>
        </p:txBody>
      </p:sp>
      <p:sp>
        <p:nvSpPr>
          <p:cNvPr id="8" name="Espaço Reservado para Conteúdo 7"/>
          <p:cNvSpPr>
            <a:spLocks noGrp="1"/>
          </p:cNvSpPr>
          <p:nvPr>
            <p:ph type="body" sz="quarter" idx="14"/>
          </p:nvPr>
        </p:nvSpPr>
        <p:spPr/>
        <p:txBody>
          <a:bodyPr>
            <a:normAutofit fontScale="92500" lnSpcReduction="20000"/>
          </a:bodyPr>
          <a:lstStyle/>
          <a:p>
            <a:r>
              <a:rPr lang="en-US"/>
              <a:t>OLIVEIRA, Maria Teresa R. de; SILVA, Maria Luiza F. O Brasil no padrão-ouro: a caixa de conversão de 1906-1914. História Econômica &amp;História de Empresas IV, I (2001),83·114, p. 107.</a:t>
            </a:r>
            <a:endParaRPr lang="en-US" dirty="0"/>
          </a:p>
        </p:txBody>
      </p:sp>
    </p:spTree>
    <p:extLst>
      <p:ext uri="{BB962C8B-B14F-4D97-AF65-F5344CB8AC3E}">
        <p14:creationId xmlns:p14="http://schemas.microsoft.com/office/powerpoint/2010/main" val="41022352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normAutofit/>
          </a:bodyPr>
          <a:lstStyle/>
          <a:p>
            <a:r>
              <a:rPr lang="pt-BR"/>
              <a:t>Em 1912, a inflação causada pelas emissões da Caixa de Conversão atingira o seu auge e a taxa cambial se mantinha firme [...] porque o café produzia uma enorme quantidade de divisas. Em 1912 com o crescimento das probabilidades de guerra (e com ligeira redução do valor das exportações de café), a pressão das importações forçou a baixa da taxa cambial. Este fato precipitou a procura de cambiais sobre a Caixa de Conversão. </a:t>
            </a:r>
            <a:endParaRPr lang="pt-BR" dirty="0"/>
          </a:p>
        </p:txBody>
      </p:sp>
      <p:sp>
        <p:nvSpPr>
          <p:cNvPr id="5" name="Espaço Reservado para Conteúdo 4"/>
          <p:cNvSpPr>
            <a:spLocks noGrp="1"/>
          </p:cNvSpPr>
          <p:nvPr>
            <p:ph type="body" sz="quarter" idx="14"/>
          </p:nvPr>
        </p:nvSpPr>
        <p:spPr/>
        <p:txBody>
          <a:bodyPr/>
          <a:lstStyle/>
          <a:p>
            <a:r>
              <a:rPr lang="pt-BR"/>
              <a:t>DELFIM NETTO, Antonio. O problema do café no Brasil. São Paulo: IPE/USP, 1981. (Ensaios Econômicos, 16), p. 93.</a:t>
            </a:r>
            <a:endParaRPr lang="pt-BR" dirty="0"/>
          </a:p>
        </p:txBody>
      </p:sp>
      <p:sp>
        <p:nvSpPr>
          <p:cNvPr id="8" name="Título 7"/>
          <p:cNvSpPr>
            <a:spLocks noGrp="1"/>
          </p:cNvSpPr>
          <p:nvPr>
            <p:ph type="title"/>
          </p:nvPr>
        </p:nvSpPr>
        <p:spPr/>
        <p:txBody>
          <a:bodyPr/>
          <a:lstStyle/>
          <a:p>
            <a:r>
              <a:rPr lang="pt-BR"/>
              <a:t>Inflação e taxa de câmbio</a:t>
            </a:r>
            <a:endParaRPr lang="pt-BR" dirty="0"/>
          </a:p>
        </p:txBody>
      </p:sp>
      <p:sp>
        <p:nvSpPr>
          <p:cNvPr id="3" name="Espaço Reservado para Texto 3"/>
          <p:cNvSpPr txBox="1">
            <a:spLocks/>
          </p:cNvSpPr>
          <p:nvPr/>
        </p:nvSpPr>
        <p:spPr>
          <a:xfrm>
            <a:off x="121605" y="6444256"/>
            <a:ext cx="8883850"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10102077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Gráfico 1"/>
          <p:cNvGraphicFramePr>
            <a:graphicFrameLocks/>
          </p:cNvGraphicFramePr>
          <p:nvPr/>
        </p:nvGraphicFramePr>
        <p:xfrm>
          <a:off x="179512" y="980728"/>
          <a:ext cx="8784976" cy="5760640"/>
        </p:xfrm>
        <a:graphic>
          <a:graphicData uri="http://schemas.openxmlformats.org/drawingml/2006/chart">
            <c:chart xmlns:c="http://schemas.openxmlformats.org/drawingml/2006/chart" xmlns:r="http://schemas.openxmlformats.org/officeDocument/2006/relationships" r:id="rId2"/>
          </a:graphicData>
        </a:graphic>
      </p:graphicFrame>
      <p:sp>
        <p:nvSpPr>
          <p:cNvPr id="3" name="Título 2"/>
          <p:cNvSpPr>
            <a:spLocks noGrp="1"/>
          </p:cNvSpPr>
          <p:nvPr>
            <p:ph type="title"/>
          </p:nvPr>
        </p:nvSpPr>
        <p:spPr>
          <a:xfrm>
            <a:off x="0" y="116632"/>
            <a:ext cx="9144000" cy="1008112"/>
          </a:xfrm>
          <a:prstGeom prst="rect">
            <a:avLst/>
          </a:prstGeom>
        </p:spPr>
        <p:txBody>
          <a:bodyPr anchor="ctr">
            <a:noAutofit/>
          </a:bodyPr>
          <a:lstStyle/>
          <a:p>
            <a:pPr algn="ctr"/>
            <a:r>
              <a:rPr lang="pt-BR" sz="3200" dirty="0"/>
              <a:t>Base monetária, emissões e custo de vida, 1889-1913</a:t>
            </a:r>
          </a:p>
        </p:txBody>
      </p:sp>
    </p:spTree>
    <p:extLst>
      <p:ext uri="{BB962C8B-B14F-4D97-AF65-F5344CB8AC3E}">
        <p14:creationId xmlns:p14="http://schemas.microsoft.com/office/powerpoint/2010/main" val="38963573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 </a:t>
            </a:r>
            <a:r>
              <a:rPr lang="en-US" dirty="0" err="1"/>
              <a:t>segunda</a:t>
            </a:r>
            <a:r>
              <a:rPr lang="en-US" dirty="0"/>
              <a:t> e a </a:t>
            </a:r>
            <a:r>
              <a:rPr lang="en-US" dirty="0" err="1"/>
              <a:t>terceira</a:t>
            </a:r>
            <a:r>
              <a:rPr lang="en-US" dirty="0"/>
              <a:t> </a:t>
            </a:r>
            <a:r>
              <a:rPr lang="en-US" dirty="0" err="1"/>
              <a:t>operação</a:t>
            </a:r>
            <a:r>
              <a:rPr lang="en-US" dirty="0"/>
              <a:t> de </a:t>
            </a:r>
            <a:r>
              <a:rPr lang="en-US" dirty="0" err="1"/>
              <a:t>valorização</a:t>
            </a:r>
            <a:endParaRPr lang="en-US" dirty="0"/>
          </a:p>
        </p:txBody>
      </p:sp>
      <p:sp>
        <p:nvSpPr>
          <p:cNvPr id="3" name="Subtítulo 2"/>
          <p:cNvSpPr>
            <a:spLocks noGrp="1"/>
          </p:cNvSpPr>
          <p:nvPr>
            <p:ph type="subTitle" idx="1"/>
          </p:nvPr>
        </p:nvSpPr>
        <p:spPr/>
        <p:txBody>
          <a:bodyPr anchor="b"/>
          <a:lstStyle/>
          <a:p>
            <a:pPr algn="r"/>
            <a:r>
              <a:rPr lang="pt-BR" i="1" dirty="0"/>
              <a:t>“Em 1917, com a entrada da safra e com a impossibilidade de exportação, o estoque nos portos nacionais assumiu proporções alarmantes.”</a:t>
            </a:r>
          </a:p>
        </p:txBody>
      </p:sp>
    </p:spTree>
    <p:extLst>
      <p:ext uri="{BB962C8B-B14F-4D97-AF65-F5344CB8AC3E}">
        <p14:creationId xmlns:p14="http://schemas.microsoft.com/office/powerpoint/2010/main" val="31649108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pt-BR" dirty="0"/>
              <a:t>Segunda operação de valorização (1917-1920)</a:t>
            </a:r>
          </a:p>
        </p:txBody>
      </p:sp>
      <p:sp>
        <p:nvSpPr>
          <p:cNvPr id="8" name="Espaço Reservado para Conteúdo 7"/>
          <p:cNvSpPr>
            <a:spLocks noGrp="1"/>
          </p:cNvSpPr>
          <p:nvPr>
            <p:ph idx="1"/>
          </p:nvPr>
        </p:nvSpPr>
        <p:spPr/>
        <p:txBody>
          <a:bodyPr anchor="ctr"/>
          <a:lstStyle/>
          <a:p>
            <a:r>
              <a:rPr lang="pt-BR" dirty="0"/>
              <a:t>Contexto: </a:t>
            </a:r>
          </a:p>
          <a:p>
            <a:pPr lvl="1"/>
            <a:r>
              <a:rPr lang="pt-BR" dirty="0"/>
              <a:t>A Primeira Guerra, restrição do comércio e estagnação das exportações </a:t>
            </a:r>
          </a:p>
          <a:p>
            <a:pPr lvl="1"/>
            <a:r>
              <a:rPr lang="pt-BR" dirty="0"/>
              <a:t>Câmbio flutuante</a:t>
            </a:r>
          </a:p>
          <a:p>
            <a:pPr lvl="1"/>
            <a:r>
              <a:rPr lang="pt-BR" dirty="0"/>
              <a:t>Governo retoma as emissões como forma de financiamento do déficit público</a:t>
            </a:r>
          </a:p>
          <a:p>
            <a:r>
              <a:rPr lang="pt-BR" dirty="0"/>
              <a:t>Governo Federal destina 110 mil contos para compras de café</a:t>
            </a:r>
          </a:p>
          <a:p>
            <a:r>
              <a:rPr lang="pt-BR" dirty="0"/>
              <a:t>Estado de São Paulo compra 3,1 milhões de sacas em Santos e no RJ (a pouco menos de 30$000 a saca)</a:t>
            </a:r>
          </a:p>
        </p:txBody>
      </p:sp>
    </p:spTree>
    <p:extLst>
      <p:ext uri="{BB962C8B-B14F-4D97-AF65-F5344CB8AC3E}">
        <p14:creationId xmlns:p14="http://schemas.microsoft.com/office/powerpoint/2010/main" val="36729049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p:txBody>
          <a:bodyPr/>
          <a:lstStyle/>
          <a:p>
            <a:r>
              <a:rPr lang="pt-BR" dirty="0"/>
              <a:t>Quando a guerra terminou (novembro de 1918), os estoques visíveis do mundo haviam baixado de maneira importante, situando-se em torno de 8 milhões de sacas, metade das quais pertencia ao Estado de São Paulo [...]</a:t>
            </a:r>
          </a:p>
          <a:p>
            <a:r>
              <a:rPr lang="pt-BR" dirty="0"/>
              <a:t>Por outro lado, a esse tempo, tornaram-se conhecidos os verdadeiros efeitos da geada de 1918 [...]</a:t>
            </a:r>
          </a:p>
        </p:txBody>
      </p:sp>
      <p:sp>
        <p:nvSpPr>
          <p:cNvPr id="3" name="Espaço Reservado para Conteúdo 2"/>
          <p:cNvSpPr>
            <a:spLocks noGrp="1"/>
          </p:cNvSpPr>
          <p:nvPr>
            <p:ph type="body" sz="quarter" idx="14"/>
          </p:nvPr>
        </p:nvSpPr>
        <p:spPr/>
        <p:txBody>
          <a:bodyPr/>
          <a:lstStyle/>
          <a:p>
            <a:r>
              <a:rPr lang="pt-BR"/>
              <a:t>DELFIM NETTO, Antonio. O problema do café no Brasil. São Paulo: IPE/USP, 1981. (Ensaios Econômicos, 16), p. 97-98.</a:t>
            </a:r>
            <a:endParaRPr lang="pt-BR" dirty="0"/>
          </a:p>
        </p:txBody>
      </p:sp>
      <p:sp>
        <p:nvSpPr>
          <p:cNvPr id="5" name="Espaço Reservado para Texto 3"/>
          <p:cNvSpPr txBox="1">
            <a:spLocks/>
          </p:cNvSpPr>
          <p:nvPr/>
        </p:nvSpPr>
        <p:spPr>
          <a:xfrm>
            <a:off x="121605" y="6444256"/>
            <a:ext cx="8883850"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1691130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660" t="29479" b="56915"/>
          <a:stretch/>
        </p:blipFill>
        <p:spPr>
          <a:xfrm>
            <a:off x="251519" y="116632"/>
            <a:ext cx="8280921" cy="1987421"/>
          </a:xfrm>
          <a:prstGeom prst="rect">
            <a:avLst/>
          </a:prstGeom>
        </p:spPr>
      </p:pic>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b="38614"/>
          <a:stretch/>
        </p:blipFill>
        <p:spPr>
          <a:xfrm>
            <a:off x="242886" y="2235308"/>
            <a:ext cx="3984719" cy="4464495"/>
          </a:xfrm>
          <a:prstGeom prst="rect">
            <a:avLst/>
          </a:prstGeom>
        </p:spPr>
      </p:pic>
      <p:pic>
        <p:nvPicPr>
          <p:cNvPr id="8" name="Imagem 7"/>
          <p:cNvPicPr>
            <a:picLocks noChangeAspect="1"/>
          </p:cNvPicPr>
          <p:nvPr/>
        </p:nvPicPr>
        <p:blipFill rotWithShape="1">
          <a:blip r:embed="rId4" cstate="print">
            <a:extLst>
              <a:ext uri="{28A0092B-C50C-407E-A947-70E740481C1C}">
                <a14:useLocalDpi xmlns:a14="http://schemas.microsoft.com/office/drawing/2010/main" val="0"/>
              </a:ext>
            </a:extLst>
          </a:blip>
          <a:srcRect b="24685"/>
          <a:stretch/>
        </p:blipFill>
        <p:spPr>
          <a:xfrm>
            <a:off x="4552770" y="2235308"/>
            <a:ext cx="3969861" cy="4506059"/>
          </a:xfrm>
          <a:prstGeom prst="rect">
            <a:avLst/>
          </a:prstGeom>
        </p:spPr>
      </p:pic>
      <p:sp>
        <p:nvSpPr>
          <p:cNvPr id="3" name="CaixaDeTexto 2"/>
          <p:cNvSpPr txBox="1"/>
          <p:nvPr/>
        </p:nvSpPr>
        <p:spPr>
          <a:xfrm>
            <a:off x="8604448" y="168813"/>
            <a:ext cx="430887" cy="6520375"/>
          </a:xfrm>
          <a:prstGeom prst="rect">
            <a:avLst/>
          </a:prstGeom>
          <a:noFill/>
        </p:spPr>
        <p:txBody>
          <a:bodyPr vert="vert" wrap="none" rtlCol="0">
            <a:spAutoFit/>
          </a:bodyPr>
          <a:lstStyle/>
          <a:p>
            <a:r>
              <a:rPr lang="pt-BR" sz="1600" dirty="0"/>
              <a:t>Jornal Correio Paulistano, 1918, edição 19745, de 26 de junho, p. 3.</a:t>
            </a:r>
          </a:p>
        </p:txBody>
      </p:sp>
    </p:spTree>
    <p:extLst>
      <p:ext uri="{BB962C8B-B14F-4D97-AF65-F5344CB8AC3E}">
        <p14:creationId xmlns:p14="http://schemas.microsoft.com/office/powerpoint/2010/main" val="25615631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Espaço Reservado para Conteúdo 4"/>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l="3081" t="7649" r="7590" b="6026"/>
          <a:stretch/>
        </p:blipFill>
        <p:spPr>
          <a:xfrm>
            <a:off x="110710" y="189923"/>
            <a:ext cx="5127686" cy="6478155"/>
          </a:xfrm>
          <a:prstGeom prst="rect">
            <a:avLst/>
          </a:prstGeom>
        </p:spPr>
      </p:pic>
      <p:pic>
        <p:nvPicPr>
          <p:cNvPr id="6" name="Imagem 5"/>
          <p:cNvPicPr>
            <a:picLocks noChangeAspect="1"/>
          </p:cNvPicPr>
          <p:nvPr/>
        </p:nvPicPr>
        <p:blipFill rotWithShape="1">
          <a:blip r:embed="rId3" cstate="screen">
            <a:extLst>
              <a:ext uri="{28A0092B-C50C-407E-A947-70E740481C1C}">
                <a14:useLocalDpi xmlns:a14="http://schemas.microsoft.com/office/drawing/2010/main"/>
              </a:ext>
            </a:extLst>
          </a:blip>
          <a:srcRect l="2500" t="14894" r="5000" b="749"/>
          <a:stretch/>
        </p:blipFill>
        <p:spPr>
          <a:xfrm>
            <a:off x="5292080" y="193246"/>
            <a:ext cx="3412569" cy="6471508"/>
          </a:xfrm>
          <a:prstGeom prst="rect">
            <a:avLst/>
          </a:prstGeom>
        </p:spPr>
      </p:pic>
      <p:sp>
        <p:nvSpPr>
          <p:cNvPr id="7" name="CaixaDeTexto 6"/>
          <p:cNvSpPr txBox="1"/>
          <p:nvPr/>
        </p:nvSpPr>
        <p:spPr>
          <a:xfrm>
            <a:off x="8663103" y="168813"/>
            <a:ext cx="430887" cy="6520375"/>
          </a:xfrm>
          <a:prstGeom prst="rect">
            <a:avLst/>
          </a:prstGeom>
          <a:noFill/>
        </p:spPr>
        <p:txBody>
          <a:bodyPr vert="vert" wrap="none" rtlCol="0">
            <a:spAutoFit/>
          </a:bodyPr>
          <a:lstStyle/>
          <a:p>
            <a:r>
              <a:rPr lang="pt-BR" sz="1600" dirty="0"/>
              <a:t>Jornal Correio Paulistano, 1918, edição 19746, de 27 de junho, p. 4.</a:t>
            </a:r>
          </a:p>
        </p:txBody>
      </p:sp>
    </p:spTree>
    <p:extLst>
      <p:ext uri="{BB962C8B-B14F-4D97-AF65-F5344CB8AC3E}">
        <p14:creationId xmlns:p14="http://schemas.microsoft.com/office/powerpoint/2010/main" val="24480913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pt-BR"/>
              <a:t>Com essa situação, o Estado de São Paulo dispôs de todo o seu estoque de café com lucros fabulosos – 129 mil contos de réis – que foram repartidos em partes iguais com a União. O restante da valorização de 1906 também foi vendido, quando os preços começaram a subir, em 1918.</a:t>
            </a:r>
            <a:endParaRPr lang="pt-BR" dirty="0"/>
          </a:p>
        </p:txBody>
      </p:sp>
      <p:sp>
        <p:nvSpPr>
          <p:cNvPr id="8" name="Espaço Reservado para Conteúdo 7"/>
          <p:cNvSpPr>
            <a:spLocks noGrp="1"/>
          </p:cNvSpPr>
          <p:nvPr>
            <p:ph type="body" sz="quarter" idx="14"/>
          </p:nvPr>
        </p:nvSpPr>
        <p:spPr/>
        <p:txBody>
          <a:bodyPr/>
          <a:lstStyle/>
          <a:p>
            <a:r>
              <a:rPr lang="pt-BR"/>
              <a:t>DELFIM NETTO, Antonio. O problema do café no Brasil. São Paulo: IPE/USP, 1981. (Ensaios Econômicos, 16), p. 98.</a:t>
            </a:r>
            <a:endParaRPr lang="pt-BR" dirty="0"/>
          </a:p>
        </p:txBody>
      </p:sp>
      <p:sp>
        <p:nvSpPr>
          <p:cNvPr id="3" name="Espaço Reservado para Texto 3"/>
          <p:cNvSpPr txBox="1">
            <a:spLocks/>
          </p:cNvSpPr>
          <p:nvPr/>
        </p:nvSpPr>
        <p:spPr>
          <a:xfrm>
            <a:off x="121605" y="6444256"/>
            <a:ext cx="8883850"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23335178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pt-BR" dirty="0"/>
              <a:t>Sendo as compras financiadas por emissões de papel-moeda, isto representou um imposto (sob a forma de inflação) sobre toda a coletividade, que passou, assim, a assumir o risco da operação. </a:t>
            </a:r>
          </a:p>
          <a:p>
            <a:r>
              <a:rPr lang="pt-BR" dirty="0"/>
              <a:t>[...] o Estado de São Paulo havia terminado, em meados de 1920, todas as suas operações sobre o café. Intervira duas vezes com bom êxito [...] e ganhara uma enorme experiência no negócio. O próprio Governo Federal, a princípio hesitante, tirara boas vantagens das operações.</a:t>
            </a:r>
          </a:p>
        </p:txBody>
      </p:sp>
      <p:sp>
        <p:nvSpPr>
          <p:cNvPr id="5" name="Espaço Reservado para Conteúdo 4"/>
          <p:cNvSpPr>
            <a:spLocks noGrp="1"/>
          </p:cNvSpPr>
          <p:nvPr>
            <p:ph type="body" sz="quarter" idx="14"/>
          </p:nvPr>
        </p:nvSpPr>
        <p:spPr/>
        <p:txBody>
          <a:bodyPr/>
          <a:lstStyle/>
          <a:p>
            <a:r>
              <a:rPr lang="pt-BR"/>
              <a:t>DELFIM NETTO, Antonio. O problema do café no Brasil. São Paulo: IPE/USP, 1981. (Ensaios Econômicos, 16), p. 99-100.</a:t>
            </a:r>
            <a:endParaRPr lang="pt-BR" dirty="0"/>
          </a:p>
        </p:txBody>
      </p:sp>
      <p:sp>
        <p:nvSpPr>
          <p:cNvPr id="3"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2149259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data:image/jpeg;base64,/9j/4AAQSkZJRgABAQAAAQABAAD/2wCEAAkGBxMSEhUSExIVFhUXGBUaGBgXGBUVFxcXGBcXGBUVFRUYHSggGBolHRcXITEiJSkrLi4uFx8zODMtNygtLisBCgoKDg0OGhAQGy0lHiUtLS0tLS0tLS0tLS0tLS0tLS0tLS0tLS0tLS0tLS0tLS0tLS0tLS0tLS0tLS0tLS0tLf/AABEIALUBFgMBIgACEQEDEQH/xAAcAAABBQEBAQAAAAAAAAAAAAAFAAIDBAYBBwj/xABDEAABAwIDBAYFCwEJAQEBAAABAAIRAyEEEjEFBkFREyJhcYGRMkKhscEHFCMzUmJygrLR8CQ0Q1N0g5Ki4fHCsxX/xAAZAQADAQEBAAAAAAAAAAAAAAABAgMABAX/xAApEQACAgICAgEDAwUAAAAAAAAAAQIRAyESMUFRBBMiMnHB8BRCYYHR/9oADAMBAAIRAxEAPwDzhyheVZqBVnhKiaJ8AbHv+ARCmh2z+PeiVMJJdlo9FtqZi/QPcpWBMxTeoe5TKATaJs3+cAh8oviMOHxflp3LlPBNHCe9VjNJAlF2N2Q6x/Ez3rbYc9VvcFisVim0xlaAXWMaAcbqN23K5tnIHIAD4JXBydjc0o0ehsKt0H3C882ZvBVY6XkuZxsJ8CtnsnadOsJY641GhHgllFoCZ68E5NYngKlExAJLsJIGElC7C6sGzkLkJ0LhWNZwhJczLmdAJ1cK7KaSsY4ksjit9hnc2nSBAJAc50TB1AA08U+nvY/U0m+Dj8QovPBeSywZPQN+VdvUwn+YHsY4/BZam4wIIJ6sECPtf4TiTx0ju1RvfraHzplDK3KadYOMkGxBZY85cLGEDFOQczWn0JANMzrE5g3/AJX+KTmpbTK44OOpIs4U2vrNW0uPqNm0An80KVosB911vz1vVH7puEbYDQEvEGeOQaAmfE+Ke3SOGV1tPWqn0RdQZ1LoY4WP4WdpH0TeGjU6tcnT0q88fVBvy7lzgQbWpiDMfVcGju4p7xf81WLx6nAD3lYwyn6QH3qHC/o8BoExo6v5Dp+M6uVikOsOU0OMD0ftesowyWaeqfuj0uWqxig8i/WbrFzEa29MXv2d3FJPqVJHpNsY1jw+sF/Hw4rqrZAxlVqqVAieIZCoVQu9HltDtmC7vD4opTCF7KPWcOwfFGGBTn2Vj0WGpYhnVKfTTnNkEJCgHbcDuHuSrWaSNYMJzdk1T/eADsClfsHqmXucYMDti3tTKvYG7M5QZndBdE6kkD2kgLYbE3Pa9oqOrNez7NMh3eC/u5ALN7Cwbqj4YQCBxAPsK2uxsOW1XNNRrYpnNdrQfvRpxhLnyNaTL/HwprlJaJsdQwb6RpUskwQIBmRwk6lYbAYs0Xh4sQdOziPgvRcFsV4cX5yWGTFi2/KywW82B6Gu4gdV3WHxHmkwSVuPsf5MHSl6PpPD1A5rXC4IBHaCJCnQrdnCupYWhTddzaTAe8NCKBdCOFjkkl0ImOLq6kgY4VFVKlKr1Cgwohe5VjUPNS1iq7kgyLFGsUH3u2x0VLI0w98gdjfWd8PFWauJFMFxMALz7auNNeq6odNGjk0afv4qWbJxjRfBi5St9IqUwrdIKFgVimF50meoTGmCI/lrj2qjEA3eIyz9ZI1nLnDrX4Tr5EqYUNemQ4kGCcvAnQn7w9hCbDLdEsq1ZzBAZWmbF8d/1fBoE+zySpNgcuqeTONXxTsJwB16Vs3jjS73HxT6LbaEDKeGUelU4lWYi6GsHYRJp/dn6N3E3Oia8ST+KpoCdafEm58E5mrY50dBm1Y7VxTw2/O/O/1fDgFgnGNgj/Q1udD6vBMy2HdxudSp2i4/0dO46nimU4jleO3jqSiAGGt95h4STA0FvrNfHwSUragiekbykmBo231ouOU+CSoRMniKeqHVQjeIZqhNduq7UzzWiLZX1h7vijbWoJsz638p+COsCWfY8Oiamp2hRMapmBIUJITw1NCkCwADTpmhiyRYO63gdfJajZQBrvL2AuGhy5uWhkRbmgm8RIYxzQSQ8aCYEGfBEt3sfDukMEdvxUcy/uO3407XE07WOMkDKNOUjnl4ceJQ3GspuHRZWuLnxeHZWthzpHCQIn7wV8Yw1bNGvcfGyo4bDZa9b6MtzdGQ83D2Zcog9jmvt29qjijcv0KZpuMP1PTqHoN7h7kO2bt5lZ+RoEggOhwOUkSARGqJUR1B+Ee5YTdykDijmF21KbmZmMbE03NLqbhd+sSdJheieUehpJNXSiYSSUrMHfKnnJFJ5w7X9G7EjL0YfMaTJZJAziyDZkjSPKruU0g3Fwfb3KOo1ZhKdQqB6tupqvWpmDCShjGb2Y+T0QNvW/ZZ1rm/ab5hWd4tzKtV7nl5knw8pQjC/J9XJMVGj8TT7wueWJTdtnXDNwVJBRj2/ab/ALh+6tUiDoQe4j91n9ubmYrDUXV3PpOawCcpfmuQ0Q0tjV3NB93NgYiu8spNY4hofdzRAsPO4t2FI/iJq+RRfKfo9DpUz2qHHU8zYgG4MHKAfFwI8wsltjYGNwuRzxkDnNa0tqA9YmAOrcaqzsz5/wCs85Pvh7yQZuzKMx01BU/6VxppjLOpao0WAsANOuIEtAsKMRl1A/lk6izSB6vBt/rKnElcw7iDTubkzJDSZdh2zcZjqdYKloDTj1eTnf3rhx70Rl0NEEtkjXD6kn1H8BolRv8A8TpAu0DTUqxRaerrrQ+y37QTKNhPHKzQybEDU2WMOLTA7m62FhwCbl6p19JuggXHuTwYHbDuOY2BTqjLGZ9Jn6X8O8BYUEtq2M1G66yRNhzqCI/gCSsF5i1QXj7Q/TUCScRGZxDUHxAuUfxTdUExTbldqPNB+A+tHcVoKSz+GtWb3n3FaGlqhMaHRZapqYUTQtLuS9nTljolzerPE3JA8EhQr4Pd+vUAIZlHNxj2a+xFKO6NQ61GjnAJWzdTgKTo4bHmjQtmRwe7QaQS7Mc1uAsCWnzhHau5WFc7OxvRO+5Zp7CzTyhEDTuOwolRdwOqaME9M3OUdozWC3WNJxLnN6Pm0HNE3sRb2q/iNnMPUyDK2AzjbK34yj4uENjrOHAQBHCw/db6UYLQZZZTeyjh6zg405uIjtbw+I8E6jgabSHCm0EXESPcYUmJpddr+It3jkfep3BZCjmYhB9696GYOiagaHvkBrZjvJPIIjWEDvleR7+Oe6q8GYDZHgTPsPsRsCQI2vvrjMSTNYtaZ6rOq3uga+KFDGwbuMmYAk6CSL6oSahBhHdhbwOoNexuUZxDjlbmIiMuaJjslCS8lsdPSDuwd+K+HhrarHsGjHkga6CRI8F6zu9t+njGy1paQGyCREmZDTMmCDeAvEcPtY5XzlId6QIBBsRoR2nzWx+TTDdJWY9zT9GwlhuA0udJjnLDpdTjJ3RbLiSjZ6fUCiVhwVN2qsziJDQB4KJ+GDbwrNLgq+1JykDiCPYs1oKPKtu710cRLKlRzac+gOkGhtnLfSPsS2Vt7B0iHU6z2u/1yO4gyCF55jHnOQeEgj3o47bzj81LWNHzem1jbTIaTd3MmVCWLzbOuEr0kjYb17abi6FNzR9XXoHMAcrg6o0WkagzI7RzhV8JGWM7IESQKIyxl9KHEGzh6QGvgKmFwgrYR2MNvpiC0WYfpKJz/l63mUUouIOjQctiHG8EawwOF5PH0jqcySd0kwxSTdE+FZBp3PpiSIAgBtQ3mIho0XaZlrTm9QevOtYch2pzXDLFg6K1hEyaYY30oPPgNPOSkDBgHQxdv+MCNPuiVGi6aO0GXGnp0vVJ0LhCYxpyyTNuIgfWxw7lYa11rH0gfSOgfI9hTBThuhENPMn66YvbRY1j8vDtqiwgREf/AEmPpn7PrUTc+f6ipHkSdda+rgNIPwTHAZW2Fsk3nSm+PaxYxUzAADPFuRvBI58ElK64HWv+AmbngWGEk5Kv5/EZnFhBcULo9jAguLF11o88DC1VnetFS1WddPSNjg4Hwm60mEpueQGtk8v53IyTYYsssC2O6OBe708OxhY7NSqEkufxggeiP5BUW6e7Wf6Ws0hoPVZxcRxd2e/3+gU6ccI8UiRRsho1gZzDKQJIPCO3iDwPYnBjzlgNgxMkgjiYEEH2KDaIuwDVxy9oDgQe8fsrrK4GYD1XQe8gO/8ApOKdqw2/HgpwOq08VQqGSEVoMsE0exWS0zIQ5g61T8UeQARFoQsD6SoPvD2tajI0RPbPh5FSPGi6BAXUgSCo29+Vu/isZvj83puHTOawuBgOMSNDHNbWubgc/cqG8WxqGMomhVbI1aRAcx3BzCdD77grUE+cts4FlJ56Ksyqw+iWnrAcnN591lRokZhmnLN8sZo45ZtPet7t3cYUg4Q9pEw43B7e49iwNakWktOoMFUW0L0ajAYLDOqMY/EEUgTmJZ0bg0TYg6OtBiYnitns/frD0a8NBbRBc2chIDWsYGFoaZPWzjuDV5I2o4nU3UrHGNTx4qbxoo8rke5Yb5VMA5gL6ha7iMjjx5iddfFYb5Qd7umqsOHxM0w24Y/L1pJkwb2gdkLy0HtT7xN4mJ7eSpRM22A3oLH5nF5bfq9K466CXHhe69P2XvjhG4akyri6JqNaA76Wm6LmBmzXgQPBfPWftPmU17u0+ZSuCuw8tUaXebo/nVY0nsfTc8ua5rgRDjmjwJI8FVbiAB6Q7pCCE9p8ykBP/vuR4jRyOPR7RjNoYKlsr5qzF4d1TonEhtRpmo45yBzuYHchuG29hSfr2DqEdd5ierZoqOcOEcNBqvJ1NRYCCONo1J7gBcpJYkwxytHqmJ3iwrGNPSUyBNmOa46kw0cr+wKCjvJhi4EkATN40LItB+1deVOF1ewhkQl+hFFI522em0tv4WCOkZMG5MXiNT2qydu4UHN01MDse0nUcAZ0B815h0a6KCH0V7Kc2eq4DbNKs4ilULiORdyMR45fLzIuqOvepHCc0RA1HmvNd3KMNqW4j3EhEzhs1ySQecn46qMoJOh1bRr8Tig2AagBi/VbOpvApuAHl4pLK0sEeB+CSFINBDGoNiTdGMaUFxS6jzgZmhxWk3Uw9XFVhQbWfSYBnqPpwHwLBrSdCSdexZPHGDKt4Ha2IwTiaT2gvAkwHWBJAuLXVPAq7PojDUA1oa1xEAC/WPjPvVyTE+5eZ/JxvjXxT6rK+V2VrXNLGEG5IM5fBeh0cQDwd4gj4KfTop2B9pbRjF4Zo49IddQGRMd5V7CYhrq9Rg1LWv7z6JPgAzzVivs6nUe2qWjO0ENdJsHRII0OgQutgH0a7cRILRIfB9R0Az3EB35UGFbD4pohTMAKmDdWWGypEVkguVRykVKk82kf7Rb2K406KrUPXee33AIyAhxTCQlmTQkCDtqY4U6lMEE5g74XVqlULoI9GP8AxZza2ErYnEUajajWUGky05s1Rv2xHAmw7L9i1FNrY4QP5oh5GBG9bZwzuMQfbr/Oa+ed4HNOIqZdJA8Q0B3tBX0Xt/atGhSc+tUDWaXEzNsuXjK8MrYWhkqGlEkuc08QJJa0ToBYIp0CrMuxpJtfX/tTCmY0PHgr1XZuIyZ3Mdly5gSOBEgjwVmrscGWsaZjiSdNbJpSo0Y8ujHtpn+Qu5D2eYVhmz3clN//ACnckbQOLKGTu8wuub2jzV6hs85hItK0uOwgZhH2E5DwQcqComLy9oUjcO/g1x/K4/BXN2R/VUu8/pcvRQEJSo0Y2eUELVbrYR7BUz0nNnKWuc0jnYSPFAdo08leq3k9/lmMLeNxQ+bU3kwMjSZ/CJWk9Gijz/alLLVePvH23+K5hHXVrbRD6heySCBwOoQ9hIMpgLTDJHFRiqQ6FFTxzYgz5KOpiGnifIoUdDmq7NnuxBZU5y33FFMAR12HnZZndbaFNrXhzgLjUa2RvDY2mKwcHtg63C5ZxfJl4yXFFivVypKbGAEy0g9xB9y6plENxqD4lFMa5Ca67DygPtLip6mLayoxzqbXjJo6YmdbKHaKg2hdtM9ke4p14AHdnbdcKzHYdjaDhIOUkipmIhrwdRy716tu3vK2uMrjkqDVhPtaeLf/AArwjZ1SHjkbef8AAj1Su4kODiHgy1wsR5apZ9jx0fQFKtZWGvXlm6+++XLTxRAOgeND38ivQ8JjWvEtcCDpCQagj8FNSxbLjMJESBcidJA0WY3l2+zC0wS5oc9wa2e2bx3AodsbabA41aUOD4D9JebxB53KWWXg0Uhhc02jdnEgDQ+z4qicWPEmTxiTMd6Y95e2BLZF+fcu5CJIAJ74+Fk7kSSHVMextszWnkSC7/aLoNtbbbfqmCoXvs3qPF/xEQBxnsTNoY+swxkDB90AyTMDMbHwCEYnE1iekLyIsYygt4xbwUJZ0joj8dy8o2GHokw593QJiw8ParRss1g9vOYAaha5pcxoNmulxDW/ddci1vFFxtWk6k6s2o0sAdJnTL6QdyI4g3CrCakrRKeOUXTPJvlj2lmq06ANmguPebN+KwuCrFuswdOR7lZ3i2mcTiKtY6OcSJ4NHojyWg+UrDCm7B0G26PDjzJgnvJaVVeibjqwMd66/QiiSC0UxT09UNDR7AFsNzmCtiHtiQKLz49X915xWoBrGniXPHgBTi3ifNen/JoP6mpJ/uKndqxJkq0UxL7ZAJmzW8lMcCI0RFoXXCyU1gU7Oby4qLeNkYWp3H4Iw8WKEb0u/pand8QigGN3UH9XS73focvRDqvPd0v7XS/P/wDm5b2u+Cmn2CBgd6mZcVU7cp82j4yiJqZtnjsEeT7eyFW30b9O082N9hcP2Vzdd2ag5p4PPkQD+6PhA8szXSHmonOJRfeHBtYQWiJQZOLZ1JcSWAXdn6HvCuZlSwGhVpYZMsGq5sZSRImxjjHwSTYkAkxw0k6lcS6Gd+Db4w2Qms5AHbSrf4h9iYcfU+2fZ+y3EmXdoqGremzw9yqPxDjqfcrTL0v5wKNUYic2BZE6NbMAf5KHNuiewsG0tdUrPLaQexktALszg4jUwGw0km/Baa0GDK+MBcQAJ/7RDZG2cXhSCzMW/ZIJH/S2Wyd02ZgWV2ubN5jMB90gw6edtVq24GiwgGnYDlZT5aoamec7xbXbXYytNZzi5udj2Q1nVIIY7LpJ5lbzc/BmlhqbnsyucOpT+yDoT94i5UGLxNKrUFHo2lou42iBw7bo/s4Gq4VDobMHJvF3ilpMoptKg1hmw0KxCbFl1qYQobTwwqNEkjKcwIue2BxMSsxSw5aRDT1s5MknrF0Zb8JdHgVsMQ1C3YeHZokAQAOHKB2X8SVDJj5Mviy8VQEpbNAa1z2Gq0OnqFwdTc0wYbbNBFxAII46LF70U2YGlUp0H1MuKaJaQcoh3WMn1otHI9y2+ztqRjquHPrsFQdrmw1x7y0t/wBi5vtsP5zhnMEB9nMJ4OHbwBEjxVIxUeuhJScnbPE9lUekr02HR72N/wBzgPitFvvjRX2jXcIy04pN/J6X/PMg2Ez4TEB9SmQ6k4OAOhc27DOhGaNFHhDaXGTcuJ4k3JPaqv2Klo7telFKi77T68dzRQHvlb35MXf1dT/L1PfTWb35wPQ4fZzCIcaVZ7hxDqj2PIPdmjwR75Knf1dT/L1P1U0sl0NF6kSBddomhdOiApC7QoHvS7+lf4e8I6s7vY7+nd3t94RQGZrdH+10+5/6CttiysVuf/am9z/0lbPH6IzBAym+FzSd2OHuP7rm6dS1UfhPvB+CdvHek08n+8FCtlYgs6QjXIfMEfuUV+Isuy7vDimu6oMkG/Yga69xJk8VxOKJJJJYxbwWhVprlUwehVhExLmSTCEkBrHGmm5FYcoyiTTI8qs0KwAhQuTAVuxiw0gGOHBENn48MZUpuaDTqZZ5se2clQd2YgjiHHkgwcZVkO4rUDp2XsLUrB+Snma4HgTbuI4LU0K1VrZr4mo/7pcQ0fi59xssnhdoPaID4sADAMAaNk6D9lM6oYOd3W4FwDgf52KTRRG43Pd09SoAZDiASODW3cB3yB4L1DZ1PU6ADKPj8F5/8mtDJhzUIlznQO28ADxXpVGllaG8te08T5oILJmJlTRwCkYo6lp8EWBA2jinOJaeGq6akBA8RtduFrPp1pmoc7HR1YJgtn7Q/ZTY6vEOB6pU7KUZLb+O6HauFqEwJyE/de0tv4uleiY0NyEuMAC57F4Zv9j+kr5QfRARnaW+tbE4WnQyFtQAdM/1SBZrrXE65eYgSna0BKwbvltYYmsGM+qp3HedJ52Ue6uyTicTTpR1B1qnLI0jNPfZv5kGqVYEcLkk6k8ytt8nu8eCw9J3SPyVnk5iQYygnI1pHCL95KNaNaG/LQfpML+Ct+qml8k5/rKn+Xqfqpob8qO2aWJqYc0jIa2oCbcSyIv2FQblbZbhKz6riADSe2XSRJLSNOPVWfSNHpmgBsukrE1t7zwJ8GgfqVGvvTUIgA+Lj7gtxYto3rqoGpA7yAsrvZjGOpFrXAkuGl7d6zVXa9Q8h4fEqpUruOriUyiK2S4Gs+m/NTdlcAb28dbK7iNvV3NLHPaZ4gAHwLUJShNQLL9fahdS6MtHC8mbc1Sp1CJjiCPApqSwBJJJLGEkkksYs4PQqy0qDBMJBU7mEImH57ri4wJLBssuKYnFMKwiOFMITk1YY5Ce0rhSWMdzJ9OuRbVvI/DkoSpsJRL3tYASXOa0AakkwAPNAKPdvk+wf0NIR1abAT2vcLDwEnyW0Q7YGz+goMp+sBLj946+HDwRFqmhmPmygfUnwSxeIDGlx0AJPgq2EnJmcOs6XEcuQ8BAQZijvPsgYqg5os8CWOsYdFpnUHQryfC7yYnIaYb6Ig5WyWkTMycrfEr2zD3bHZHkvnveqrU+dV2OLgG1akNmw65iBppC3GxlPiR1jTBLqjg5xM5WEPcT96qeqD3SqlbGZhAGUfZGneZuT2lU3VI4qFz57k6ikBzbO1a06KJzlI2mCndAUwhAFdxDTl/naq1ZhESjODwfSy3kCeen/qSTqiuNWmZABODURp4EKy3CNHAJrE4gcUik6kRqjAZ/DYKnjNOC1mcaKtFkmFO7DQq1KpBlTvxJPAIgVHBSVYNVxtcQe5Q0mSsFoiLUsqmqMTRCwKI8qWQqQuXIWNRb2eyxvxCuAjlP87FFsloh3eFdgcEjeysY6K/VGjPaUlKWOOnsSWsPEjBUTk8phTnMNXJXSmIhHSkVyUpWMII3ujtVmExLMQ+l0gZJyzBBNszeBcATAKBkq1sygalVjANT7OKD62PFNukfSOwNv0MYzPReDzaeq9v4mm/joiwWE3bwApNBiDz/AGV7a++NPC03moZcGksA1eRADe+SL8p5LmhlUtFsmHj0Wtv4uXZfUYA4/eeT1B3DXy5IzS9HwXm+D2384w9J7oz1HtL45h8GPKPJej0XSAqEmQbIqSzuJHkS33heK/KjRy7RqRbOKbvNuU/pXr2w6nXr0/s1JHc4Aj2hy8z+WXCZcVSq8H048WOM+x4RiZmLpbIcbyPCXe5VcXh+jdCI7MxuTquPVOh5HkVFjz0pzUwXc7FFN3sNJrRNsHCCoHTFiNe3/wARY4KNP55IBgBUZLg5re8/ASVbrY9/GqTzyDLb8ThPsCnJNsrCLrorbawuUgkxMwInlMmbK1h8WylJY7O4sNshygmLTM+xD+laJy0x3kFx75dx8EypiXOEXjlw8tE9WqClV7/co0sfFnC/85qdu0xpC61oHqg+SkAZGU02xPIe8QfamdCKL9lc409iq1iTqjBoUC4HJlEeqRrz68pvzNknKLXiQL8pQUkZ4p9AegySrHzcIth8GQC9opGBcdTNHGGm/sUwqWzHDDKNSWHt1dAHJZy9CqNdmexFONE2i1aLE1KDwIptaeIif4FA2lSj0WeRlbl/gPFX2A6oTCjNTCNOjWpjcK37A8pR5A4MEZksyNtwjOLG+KTm0h6gPcPityD9L2yvsptnd47UQZTAvZU+mj0GhvcmhhOspWrGUlFUlZdOKaNDPckoaeCJSQqI3LJ4RXc5NJSSVjjGFKEklgnQEkkljDOK2vydYBrnuqnUQB70klD5H4M6PjfmeoY2pkp2XiO39ovr1nuedCWgcAAYt70klL46+5ls/wCCCe5+LcXil6oDyOywd72e0r27ZdYuY0nkupLofZyeAbsuqRj6reDqYce9rgB+srNfLTSHQUH8RVLfBzHE/pCSSEews8jDlaNVzgASY5cJOphJJNIfA90VzxklNERN/NJJZDT0y3isJkpU6kzn4Xt4zdLF4UM6PjnAPER7bpJLL/pNyYQo7CBqNZnsWZvR7YgXVnBbuNdXfTL+qyD6NyDwkm3kkkpOTHX7ixWw6bK7acuLXNJ9UEERxi+vJDNl4ZtSv0ckNki0TAPOI9iSSZbX+gOTT17JNsltKqadMOEakuDp7hlEeag+fPYIBMGbSY8tFxJFRTSLRnKpOx4xOanBayxGjWtPm0AqbD0GVHNblLZMGHTM6QHAwkkkk66LRxxmla8Em39lDDPa0OzZmzMQReItqqbXug30/YnhHJcSTx2lZxS+16InVwTds35qaphxcSbAHgkktLXRsUnK7IjThNFkklkOy9g3HmkkkpS7Kx6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AutoShape 4" descr="data:image/jpeg;base64,/9j/4AAQSkZJRgABAQAAAQABAAD/2wCEAAkGBxMSEhUSExIVFhUXGBUaGBgXGBUVFxcXGBcXGBUVFRUYHSggGBolHRcXITEiJSkrLi4uFx8zODMtNygtLisBCgoKDg0OGhAQGy0lHiUtLS0tLS0tLS0tLS0tLS0tLS0tLS0tLS0tLS0tLS0tLS0tLS0tLS0tLS0tLS0tLS0tLf/AABEIALUBFgMBIgACEQEDEQH/xAAcAAABBQEBAQAAAAAAAAAAAAAFAAIDBAYBBwj/xABDEAABAwIDBAYFCwEJAQEBAAABAAIRAyEEEjEFBkFREyJhcYGRMkKhscEHFCMzUmJygrLR8CQ0Q1N0g5Ki4fHCsxX/xAAZAQADAQEBAAAAAAAAAAAAAAABAgMABAX/xAApEQACAgICAgEDAwUAAAAAAAAAAQIRAyESMUFRBBMiMnHB8BRCYYHR/9oADAMBAAIRAxEAPwDzhyheVZqBVnhKiaJ8AbHv+ARCmh2z+PeiVMJJdlo9FtqZi/QPcpWBMxTeoe5TKATaJs3+cAh8oviMOHxflp3LlPBNHCe9VjNJAlF2N2Q6x/Ez3rbYc9VvcFisVim0xlaAXWMaAcbqN23K5tnIHIAD4JXBydjc0o0ehsKt0H3C882ZvBVY6XkuZxsJ8CtnsnadOsJY641GhHgllFoCZ68E5NYngKlExAJLsJIGElC7C6sGzkLkJ0LhWNZwhJczLmdAJ1cK7KaSsY4ksjit9hnc2nSBAJAc50TB1AA08U+nvY/U0m+Dj8QovPBeSywZPQN+VdvUwn+YHsY4/BZam4wIIJ6sECPtf4TiTx0ju1RvfraHzplDK3KadYOMkGxBZY85cLGEDFOQczWn0JANMzrE5g3/AJX+KTmpbTK44OOpIs4U2vrNW0uPqNm0An80KVosB911vz1vVH7puEbYDQEvEGeOQaAmfE+Ke3SOGV1tPWqn0RdQZ1LoY4WP4WdpH0TeGjU6tcnT0q88fVBvy7lzgQbWpiDMfVcGju4p7xf81WLx6nAD3lYwyn6QH3qHC/o8BoExo6v5Dp+M6uVikOsOU0OMD0ftesowyWaeqfuj0uWqxig8i/WbrFzEa29MXv2d3FJPqVJHpNsY1jw+sF/Hw4rqrZAxlVqqVAieIZCoVQu9HltDtmC7vD4opTCF7KPWcOwfFGGBTn2Vj0WGpYhnVKfTTnNkEJCgHbcDuHuSrWaSNYMJzdk1T/eADsClfsHqmXucYMDti3tTKvYG7M5QZndBdE6kkD2kgLYbE3Pa9oqOrNez7NMh3eC/u5ALN7Cwbqj4YQCBxAPsK2uxsOW1XNNRrYpnNdrQfvRpxhLnyNaTL/HwprlJaJsdQwb6RpUskwQIBmRwk6lYbAYs0Xh4sQdOziPgvRcFsV4cX5yWGTFi2/KywW82B6Gu4gdV3WHxHmkwSVuPsf5MHSl6PpPD1A5rXC4IBHaCJCnQrdnCupYWhTddzaTAe8NCKBdCOFjkkl0ImOLq6kgY4VFVKlKr1Cgwohe5VjUPNS1iq7kgyLFGsUH3u2x0VLI0w98gdjfWd8PFWauJFMFxMALz7auNNeq6odNGjk0afv4qWbJxjRfBi5St9IqUwrdIKFgVimF50meoTGmCI/lrj2qjEA3eIyz9ZI1nLnDrX4Tr5EqYUNemQ4kGCcvAnQn7w9hCbDLdEsq1ZzBAZWmbF8d/1fBoE+zySpNgcuqeTONXxTsJwB16Vs3jjS73HxT6LbaEDKeGUelU4lWYi6GsHYRJp/dn6N3E3Oia8ST+KpoCdafEm58E5mrY50dBm1Y7VxTw2/O/O/1fDgFgnGNgj/Q1udD6vBMy2HdxudSp2i4/0dO46nimU4jleO3jqSiAGGt95h4STA0FvrNfHwSUragiekbykmBo231ouOU+CSoRMniKeqHVQjeIZqhNduq7UzzWiLZX1h7vijbWoJsz638p+COsCWfY8Oiamp2hRMapmBIUJITw1NCkCwADTpmhiyRYO63gdfJajZQBrvL2AuGhy5uWhkRbmgm8RIYxzQSQ8aCYEGfBEt3sfDukMEdvxUcy/uO3407XE07WOMkDKNOUjnl4ceJQ3GspuHRZWuLnxeHZWthzpHCQIn7wV8Yw1bNGvcfGyo4bDZa9b6MtzdGQ83D2Zcog9jmvt29qjijcv0KZpuMP1PTqHoN7h7kO2bt5lZ+RoEggOhwOUkSARGqJUR1B+Ee5YTdykDijmF21KbmZmMbE03NLqbhd+sSdJheieUehpJNXSiYSSUrMHfKnnJFJ5w7X9G7EjL0YfMaTJZJAziyDZkjSPKruU0g3Fwfb3KOo1ZhKdQqB6tupqvWpmDCShjGb2Y+T0QNvW/ZZ1rm/ab5hWd4tzKtV7nl5knw8pQjC/J9XJMVGj8TT7wueWJTdtnXDNwVJBRj2/ab/ALh+6tUiDoQe4j91n9ubmYrDUXV3PpOawCcpfmuQ0Q0tjV3NB93NgYiu8spNY4hofdzRAsPO4t2FI/iJq+RRfKfo9DpUz2qHHU8zYgG4MHKAfFwI8wsltjYGNwuRzxkDnNa0tqA9YmAOrcaqzsz5/wCs85Pvh7yQZuzKMx01BU/6VxppjLOpao0WAsANOuIEtAsKMRl1A/lk6izSB6vBt/rKnElcw7iDTubkzJDSZdh2zcZjqdYKloDTj1eTnf3rhx70Rl0NEEtkjXD6kn1H8BolRv8A8TpAu0DTUqxRaerrrQ+y37QTKNhPHKzQybEDU2WMOLTA7m62FhwCbl6p19JuggXHuTwYHbDuOY2BTqjLGZ9Jn6X8O8BYUEtq2M1G66yRNhzqCI/gCSsF5i1QXj7Q/TUCScRGZxDUHxAuUfxTdUExTbldqPNB+A+tHcVoKSz+GtWb3n3FaGlqhMaHRZapqYUTQtLuS9nTljolzerPE3JA8EhQr4Pd+vUAIZlHNxj2a+xFKO6NQ61GjnAJWzdTgKTo4bHmjQtmRwe7QaQS7Mc1uAsCWnzhHau5WFc7OxvRO+5Zp7CzTyhEDTuOwolRdwOqaME9M3OUdozWC3WNJxLnN6Pm0HNE3sRb2q/iNnMPUyDK2AzjbK34yj4uENjrOHAQBHCw/db6UYLQZZZTeyjh6zg405uIjtbw+I8E6jgabSHCm0EXESPcYUmJpddr+It3jkfep3BZCjmYhB9696GYOiagaHvkBrZjvJPIIjWEDvleR7+Oe6q8GYDZHgTPsPsRsCQI2vvrjMSTNYtaZ6rOq3uga+KFDGwbuMmYAk6CSL6oSahBhHdhbwOoNexuUZxDjlbmIiMuaJjslCS8lsdPSDuwd+K+HhrarHsGjHkga6CRI8F6zu9t+njGy1paQGyCREmZDTMmCDeAvEcPtY5XzlId6QIBBsRoR2nzWx+TTDdJWY9zT9GwlhuA0udJjnLDpdTjJ3RbLiSjZ6fUCiVhwVN2qsziJDQB4KJ+GDbwrNLgq+1JykDiCPYs1oKPKtu710cRLKlRzac+gOkGhtnLfSPsS2Vt7B0iHU6z2u/1yO4gyCF55jHnOQeEgj3o47bzj81LWNHzem1jbTIaTd3MmVCWLzbOuEr0kjYb17abi6FNzR9XXoHMAcrg6o0WkagzI7RzhV8JGWM7IESQKIyxl9KHEGzh6QGvgKmFwgrYR2MNvpiC0WYfpKJz/l63mUUouIOjQctiHG8EawwOF5PH0jqcySd0kwxSTdE+FZBp3PpiSIAgBtQ3mIho0XaZlrTm9QevOtYch2pzXDLFg6K1hEyaYY30oPPgNPOSkDBgHQxdv+MCNPuiVGi6aO0GXGnp0vVJ0LhCYxpyyTNuIgfWxw7lYa11rH0gfSOgfI9hTBThuhENPMn66YvbRY1j8vDtqiwgREf/AEmPpn7PrUTc+f6ipHkSdda+rgNIPwTHAZW2Fsk3nSm+PaxYxUzAADPFuRvBI58ElK64HWv+AmbngWGEk5Kv5/EZnFhBcULo9jAguLF11o88DC1VnetFS1WddPSNjg4Hwm60mEpueQGtk8v53IyTYYsssC2O6OBe708OxhY7NSqEkufxggeiP5BUW6e7Wf6Ws0hoPVZxcRxd2e/3+gU6ccI8UiRRsho1gZzDKQJIPCO3iDwPYnBjzlgNgxMkgjiYEEH2KDaIuwDVxy9oDgQe8fsrrK4GYD1XQe8gO/8ApOKdqw2/HgpwOq08VQqGSEVoMsE0exWS0zIQ5g61T8UeQARFoQsD6SoPvD2tajI0RPbPh5FSPGi6BAXUgSCo29+Vu/isZvj83puHTOawuBgOMSNDHNbWubgc/cqG8WxqGMomhVbI1aRAcx3BzCdD77grUE+cts4FlJ56Ksyqw+iWnrAcnN591lRokZhmnLN8sZo45ZtPet7t3cYUg4Q9pEw43B7e49iwNakWktOoMFUW0L0ajAYLDOqMY/EEUgTmJZ0bg0TYg6OtBiYnitns/frD0a8NBbRBc2chIDWsYGFoaZPWzjuDV5I2o4nU3UrHGNTx4qbxoo8rke5Yb5VMA5gL6ha7iMjjx5iddfFYb5Qd7umqsOHxM0w24Y/L1pJkwb2gdkLy0HtT7xN4mJ7eSpRM22A3oLH5nF5bfq9K466CXHhe69P2XvjhG4akyri6JqNaA76Wm6LmBmzXgQPBfPWftPmU17u0+ZSuCuw8tUaXebo/nVY0nsfTc8ua5rgRDjmjwJI8FVbiAB6Q7pCCE9p8ykBP/vuR4jRyOPR7RjNoYKlsr5qzF4d1TonEhtRpmo45yBzuYHchuG29hSfr2DqEdd5ierZoqOcOEcNBqvJ1NRYCCONo1J7gBcpJYkwxytHqmJ3iwrGNPSUyBNmOa46kw0cr+wKCjvJhi4EkATN40LItB+1deVOF1ewhkQl+hFFI522em0tv4WCOkZMG5MXiNT2qydu4UHN01MDse0nUcAZ0B815h0a6KCH0V7Kc2eq4DbNKs4ilULiORdyMR45fLzIuqOvepHCc0RA1HmvNd3KMNqW4j3EhEzhs1ySQecn46qMoJOh1bRr8Tig2AagBi/VbOpvApuAHl4pLK0sEeB+CSFINBDGoNiTdGMaUFxS6jzgZmhxWk3Uw9XFVhQbWfSYBnqPpwHwLBrSdCSdexZPHGDKt4Ha2IwTiaT2gvAkwHWBJAuLXVPAq7PojDUA1oa1xEAC/WPjPvVyTE+5eZ/JxvjXxT6rK+V2VrXNLGEG5IM5fBeh0cQDwd4gj4KfTop2B9pbRjF4Zo49IddQGRMd5V7CYhrq9Rg1LWv7z6JPgAzzVivs6nUe2qWjO0ENdJsHRII0OgQutgH0a7cRILRIfB9R0Az3EB35UGFbD4pohTMAKmDdWWGypEVkguVRykVKk82kf7Rb2K406KrUPXee33AIyAhxTCQlmTQkCDtqY4U6lMEE5g74XVqlULoI9GP8AxZza2ErYnEUajajWUGky05s1Rv2xHAmw7L9i1FNrY4QP5oh5GBG9bZwzuMQfbr/Oa+ed4HNOIqZdJA8Q0B3tBX0Xt/atGhSc+tUDWaXEzNsuXjK8MrYWhkqGlEkuc08QJJa0ToBYIp0CrMuxpJtfX/tTCmY0PHgr1XZuIyZ3Mdly5gSOBEgjwVmrscGWsaZjiSdNbJpSo0Y8ujHtpn+Qu5D2eYVhmz3clN//ACnckbQOLKGTu8wuub2jzV6hs85hItK0uOwgZhH2E5DwQcqComLy9oUjcO/g1x/K4/BXN2R/VUu8/pcvRQEJSo0Y2eUELVbrYR7BUz0nNnKWuc0jnYSPFAdo08leq3k9/lmMLeNxQ+bU3kwMjSZ/CJWk9Gijz/alLLVePvH23+K5hHXVrbRD6heySCBwOoQ9hIMpgLTDJHFRiqQ6FFTxzYgz5KOpiGnifIoUdDmq7NnuxBZU5y33FFMAR12HnZZndbaFNrXhzgLjUa2RvDY2mKwcHtg63C5ZxfJl4yXFFivVypKbGAEy0g9xB9y6plENxqD4lFMa5Ca67DygPtLip6mLayoxzqbXjJo6YmdbKHaKg2hdtM9ke4p14AHdnbdcKzHYdjaDhIOUkipmIhrwdRy716tu3vK2uMrjkqDVhPtaeLf/AArwjZ1SHjkbef8AAj1Su4kODiHgy1wsR5apZ9jx0fQFKtZWGvXlm6+++XLTxRAOgeND38ivQ8JjWvEtcCDpCQagj8FNSxbLjMJESBcidJA0WY3l2+zC0wS5oc9wa2e2bx3AodsbabA41aUOD4D9JebxB53KWWXg0Uhhc02jdnEgDQ+z4qicWPEmTxiTMd6Y95e2BLZF+fcu5CJIAJ74+Fk7kSSHVMextszWnkSC7/aLoNtbbbfqmCoXvs3qPF/xEQBxnsTNoY+swxkDB90AyTMDMbHwCEYnE1iekLyIsYygt4xbwUJZ0joj8dy8o2GHokw593QJiw8ParRss1g9vOYAaha5pcxoNmulxDW/ddci1vFFxtWk6k6s2o0sAdJnTL6QdyI4g3CrCakrRKeOUXTPJvlj2lmq06ANmguPebN+KwuCrFuswdOR7lZ3i2mcTiKtY6OcSJ4NHojyWg+UrDCm7B0G26PDjzJgnvJaVVeibjqwMd66/QiiSC0UxT09UNDR7AFsNzmCtiHtiQKLz49X915xWoBrGniXPHgBTi3ifNen/JoP6mpJ/uKndqxJkq0UxL7ZAJmzW8lMcCI0RFoXXCyU1gU7Oby4qLeNkYWp3H4Iw8WKEb0u/pand8QigGN3UH9XS73focvRDqvPd0v7XS/P/wDm5b2u+Cmn2CBgd6mZcVU7cp82j4yiJqZtnjsEeT7eyFW30b9O082N9hcP2Vzdd2ag5p4PPkQD+6PhA8szXSHmonOJRfeHBtYQWiJQZOLZ1JcSWAXdn6HvCuZlSwGhVpYZMsGq5sZSRImxjjHwSTYkAkxw0k6lcS6Gd+Db4w2Qms5AHbSrf4h9iYcfU+2fZ+y3EmXdoqGremzw9yqPxDjqfcrTL0v5wKNUYic2BZE6NbMAf5KHNuiewsG0tdUrPLaQexktALszg4jUwGw0km/Baa0GDK+MBcQAJ/7RDZG2cXhSCzMW/ZIJH/S2Wyd02ZgWV2ubN5jMB90gw6edtVq24GiwgGnYDlZT5aoamec7xbXbXYytNZzi5udj2Q1nVIIY7LpJ5lbzc/BmlhqbnsyucOpT+yDoT94i5UGLxNKrUFHo2lou42iBw7bo/s4Gq4VDobMHJvF3ilpMoptKg1hmw0KxCbFl1qYQobTwwqNEkjKcwIue2BxMSsxSw5aRDT1s5MknrF0Zb8JdHgVsMQ1C3YeHZokAQAOHKB2X8SVDJj5Mviy8VQEpbNAa1z2Gq0OnqFwdTc0wYbbNBFxAII46LF70U2YGlUp0H1MuKaJaQcoh3WMn1otHI9y2+ztqRjquHPrsFQdrmw1x7y0t/wBi5vtsP5zhnMEB9nMJ4OHbwBEjxVIxUeuhJScnbPE9lUekr02HR72N/wBzgPitFvvjRX2jXcIy04pN/J6X/PMg2Ez4TEB9SmQ6k4OAOhc27DOhGaNFHhDaXGTcuJ4k3JPaqv2Klo7telFKi77T68dzRQHvlb35MXf1dT/L1PfTWb35wPQ4fZzCIcaVZ7hxDqj2PIPdmjwR75Knf1dT/L1P1U0sl0NF6kSBddomhdOiApC7QoHvS7+lf4e8I6s7vY7+nd3t94RQGZrdH+10+5/6CttiysVuf/am9z/0lbPH6IzBAym+FzSd2OHuP7rm6dS1UfhPvB+CdvHek08n+8FCtlYgs6QjXIfMEfuUV+Isuy7vDimu6oMkG/Yga69xJk8VxOKJJJJYxbwWhVprlUwehVhExLmSTCEkBrHGmm5FYcoyiTTI8qs0KwAhQuTAVuxiw0gGOHBENn48MZUpuaDTqZZ5se2clQd2YgjiHHkgwcZVkO4rUDp2XsLUrB+Snma4HgTbuI4LU0K1VrZr4mo/7pcQ0fi59xssnhdoPaID4sADAMAaNk6D9lM6oYOd3W4FwDgf52KTRRG43Pd09SoAZDiASODW3cB3yB4L1DZ1PU6ADKPj8F5/8mtDJhzUIlznQO28ADxXpVGllaG8te08T5oILJmJlTRwCkYo6lp8EWBA2jinOJaeGq6akBA8RtduFrPp1pmoc7HR1YJgtn7Q/ZTY6vEOB6pU7KUZLb+O6HauFqEwJyE/de0tv4uleiY0NyEuMAC57F4Zv9j+kr5QfRARnaW+tbE4WnQyFtQAdM/1SBZrrXE65eYgSna0BKwbvltYYmsGM+qp3HedJ52Ue6uyTicTTpR1B1qnLI0jNPfZv5kGqVYEcLkk6k8ytt8nu8eCw9J3SPyVnk5iQYygnI1pHCL95KNaNaG/LQfpML+Ct+qml8k5/rKn+Xqfqpob8qO2aWJqYc0jIa2oCbcSyIv2FQblbZbhKz6riADSe2XSRJLSNOPVWfSNHpmgBsukrE1t7zwJ8GgfqVGvvTUIgA+Lj7gtxYto3rqoGpA7yAsrvZjGOpFrXAkuGl7d6zVXa9Q8h4fEqpUruOriUyiK2S4Gs+m/NTdlcAb28dbK7iNvV3NLHPaZ4gAHwLUJShNQLL9fahdS6MtHC8mbc1Sp1CJjiCPApqSwBJJJLGEkkksYs4PQqy0qDBMJBU7mEImH57ri4wJLBssuKYnFMKwiOFMITk1YY5Ce0rhSWMdzJ9OuRbVvI/DkoSpsJRL3tYASXOa0AakkwAPNAKPdvk+wf0NIR1abAT2vcLDwEnyW0Q7YGz+goMp+sBLj946+HDwRFqmhmPmygfUnwSxeIDGlx0AJPgq2EnJmcOs6XEcuQ8BAQZijvPsgYqg5os8CWOsYdFpnUHQryfC7yYnIaYb6Ig5WyWkTMycrfEr2zD3bHZHkvnveqrU+dV2OLgG1akNmw65iBppC3GxlPiR1jTBLqjg5xM5WEPcT96qeqD3SqlbGZhAGUfZGneZuT2lU3VI4qFz57k6ikBzbO1a06KJzlI2mCndAUwhAFdxDTl/naq1ZhESjODwfSy3kCeen/qSTqiuNWmZABODURp4EKy3CNHAJrE4gcUik6kRqjAZ/DYKnjNOC1mcaKtFkmFO7DQq1KpBlTvxJPAIgVHBSVYNVxtcQe5Q0mSsFoiLUsqmqMTRCwKI8qWQqQuXIWNRb2eyxvxCuAjlP87FFsloh3eFdgcEjeysY6K/VGjPaUlKWOOnsSWsPEjBUTk8phTnMNXJXSmIhHSkVyUpWMII3ujtVmExLMQ+l0gZJyzBBNszeBcATAKBkq1sygalVjANT7OKD62PFNukfSOwNv0MYzPReDzaeq9v4mm/joiwWE3bwApNBiDz/AGV7a++NPC03moZcGksA1eRADe+SL8p5LmhlUtFsmHj0Wtv4uXZfUYA4/eeT1B3DXy5IzS9HwXm+D2384w9J7oz1HtL45h8GPKPJej0XSAqEmQbIqSzuJHkS33heK/KjRy7RqRbOKbvNuU/pXr2w6nXr0/s1JHc4Aj2hy8z+WXCZcVSq8H048WOM+x4RiZmLpbIcbyPCXe5VcXh+jdCI7MxuTquPVOh5HkVFjz0pzUwXc7FFN3sNJrRNsHCCoHTFiNe3/wARY4KNP55IBgBUZLg5re8/ASVbrY9/GqTzyDLb8ThPsCnJNsrCLrorbawuUgkxMwInlMmbK1h8WylJY7O4sNshygmLTM+xD+laJy0x3kFx75dx8EypiXOEXjlw8tE9WqClV7/co0sfFnC/85qdu0xpC61oHqg+SkAZGU02xPIe8QfamdCKL9lc409iq1iTqjBoUC4HJlEeqRrz68pvzNknKLXiQL8pQUkZ4p9AegySrHzcIth8GQC9opGBcdTNHGGm/sUwqWzHDDKNSWHt1dAHJZy9CqNdmexFONE2i1aLE1KDwIptaeIif4FA2lSj0WeRlbl/gPFX2A6oTCjNTCNOjWpjcK37A8pR5A4MEZksyNtwjOLG+KTm0h6gPcPityD9L2yvsptnd47UQZTAvZU+mj0GhvcmhhOspWrGUlFUlZdOKaNDPckoaeCJSQqI3LJ4RXc5NJSSVjjGFKEklgnQEkkljDOK2vydYBrnuqnUQB70klD5H4M6PjfmeoY2pkp2XiO39ovr1nuedCWgcAAYt70klL46+5ls/wCCCe5+LcXil6oDyOywd72e0r27ZdYuY0nkupLofZyeAbsuqRj6reDqYce9rgB+srNfLTSHQUH8RVLfBzHE/pCSSEews8jDlaNVzgASY5cJOphJJNIfA90VzxklNERN/NJJZDT0y3isJkpU6kzn4Xt4zdLF4UM6PjnAPER7bpJLL/pNyYQo7CBqNZnsWZvR7YgXVnBbuNdXfTL+qyD6NyDwkm3kkkpOTHX7ixWw6bK7acuLXNJ9UEERxi+vJDNl4ZtSv0ckNki0TAPOI9iSSZbX+gOTT17JNsltKqadMOEakuDp7hlEeag+fPYIBMGbSY8tFxJFRTSLRnKpOx4xOanBayxGjWtPm0AqbD0GVHNblLZMGHTM6QHAwkkkk66LRxxmla8Em39lDDPa0OzZmzMQReItqqbXug30/YnhHJcSTx2lZxS+16InVwTds35qaphxcSbAHgkktLXRsUnK7IjThNFkklkOy9g3HmkkkpS7Kx6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Título 5"/>
          <p:cNvSpPr>
            <a:spLocks noGrp="1"/>
          </p:cNvSpPr>
          <p:nvPr>
            <p:ph idx="1"/>
          </p:nvPr>
        </p:nvSpPr>
        <p:spPr/>
        <p:txBody>
          <a:bodyPr/>
          <a:lstStyle/>
          <a:p>
            <a:r>
              <a:rPr lang="pt-BR"/>
              <a:t>A consolidação da Independência exigiu grande esforço por parte do governo do Rio de Janeiro. A notícia da Independência não foi recebida com agrado pelas tropas e pelos comerciantes portugueses. Na Bahia, Maranhão e Pará, a resistência das juntas governativas, controladas por maiorias portuguesas,  [...] só foi vencida depois de uma luta que durou mais de um ano.</a:t>
            </a:r>
          </a:p>
        </p:txBody>
      </p:sp>
      <p:sp>
        <p:nvSpPr>
          <p:cNvPr id="12" name="Espaço Reservado para Texto 2"/>
          <p:cNvSpPr>
            <a:spLocks noGrp="1"/>
          </p:cNvSpPr>
          <p:nvPr>
            <p:ph type="body" sz="quarter" idx="14"/>
          </p:nvPr>
        </p:nvSpPr>
        <p:spPr/>
        <p:txBody>
          <a:bodyPr>
            <a:normAutofit fontScale="92500" lnSpcReduction="20000"/>
          </a:bodyPr>
          <a:lstStyle/>
          <a:p>
            <a:r>
              <a:rPr lang="pt-BR"/>
              <a:t>COSTA, Emília Viotti da. Introdução ao estudo da emancipação política do Brasil. In MOTA, Carlos Guilherme. Brasil em Perspectiva. São Paulo: Difusão Europeia do Livro, 1971, pp. 64-125, p. 117.</a:t>
            </a:r>
          </a:p>
        </p:txBody>
      </p:sp>
    </p:spTree>
    <p:extLst>
      <p:ext uri="{BB962C8B-B14F-4D97-AF65-F5344CB8AC3E}">
        <p14:creationId xmlns:p14="http://schemas.microsoft.com/office/powerpoint/2010/main" val="38295075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pt-BR" dirty="0"/>
              <a:t>Terceira operação de </a:t>
            </a:r>
            <a:br>
              <a:rPr lang="pt-BR" dirty="0"/>
            </a:br>
            <a:r>
              <a:rPr lang="pt-BR" dirty="0"/>
              <a:t>valorização (1921-1924)</a:t>
            </a:r>
          </a:p>
        </p:txBody>
      </p:sp>
      <p:sp>
        <p:nvSpPr>
          <p:cNvPr id="8" name="Espaço Reservado para Conteúdo 7"/>
          <p:cNvSpPr>
            <a:spLocks noGrp="1"/>
          </p:cNvSpPr>
          <p:nvPr>
            <p:ph idx="1"/>
          </p:nvPr>
        </p:nvSpPr>
        <p:spPr/>
        <p:txBody>
          <a:bodyPr anchor="ctr"/>
          <a:lstStyle/>
          <a:p>
            <a:r>
              <a:rPr lang="pt-BR" dirty="0"/>
              <a:t>Contexto: </a:t>
            </a:r>
          </a:p>
          <a:p>
            <a:pPr lvl="1"/>
            <a:r>
              <a:rPr lang="pt-BR" dirty="0"/>
              <a:t>Inflação americana no pós-guerra e restrição no crédito</a:t>
            </a:r>
          </a:p>
          <a:p>
            <a:pPr lvl="1"/>
            <a:r>
              <a:rPr lang="pt-BR" dirty="0"/>
              <a:t>Crise internacional e perspectiva de queda nas exportações</a:t>
            </a:r>
          </a:p>
          <a:p>
            <a:pPr lvl="1"/>
            <a:r>
              <a:rPr lang="pt-BR" dirty="0"/>
              <a:t>Redução no preço do café e na entrada de divisas</a:t>
            </a:r>
          </a:p>
          <a:p>
            <a:r>
              <a:rPr lang="pt-BR" dirty="0"/>
              <a:t>Intervenção rápida do Governo Federal</a:t>
            </a:r>
          </a:p>
          <a:p>
            <a:r>
              <a:rPr lang="pt-BR" dirty="0"/>
              <a:t>Empréstimo externo </a:t>
            </a:r>
          </a:p>
          <a:p>
            <a:r>
              <a:rPr lang="pt-BR" dirty="0"/>
              <a:t>Tentativas de regular a entrada de café nos portos</a:t>
            </a:r>
          </a:p>
        </p:txBody>
      </p:sp>
    </p:spTree>
    <p:extLst>
      <p:ext uri="{BB962C8B-B14F-4D97-AF65-F5344CB8AC3E}">
        <p14:creationId xmlns:p14="http://schemas.microsoft.com/office/powerpoint/2010/main" val="35252474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p:txBody>
          <a:bodyPr/>
          <a:lstStyle/>
          <a:p>
            <a:r>
              <a:rPr lang="pt-BR"/>
              <a:t>A rápida intervenção do Governo Federal se deve a duas ordens de motivos. Em primeiro lugar, os bons lucros das operações anteriores constituíam um estimulante poderoso, diante das dificuldades financeiras permanentes do Governo. Em segundo lugar, consagrava-se a doutrina de que a defesa dos preços do café era um problema nacional.</a:t>
            </a:r>
            <a:endParaRPr lang="pt-BR" dirty="0"/>
          </a:p>
        </p:txBody>
      </p:sp>
      <p:sp>
        <p:nvSpPr>
          <p:cNvPr id="3" name="Espaço Reservado para Conteúdo 2"/>
          <p:cNvSpPr>
            <a:spLocks noGrp="1"/>
          </p:cNvSpPr>
          <p:nvPr>
            <p:ph type="body" sz="quarter" idx="14"/>
          </p:nvPr>
        </p:nvSpPr>
        <p:spPr/>
        <p:txBody>
          <a:bodyPr/>
          <a:lstStyle/>
          <a:p>
            <a:r>
              <a:rPr lang="pt-BR"/>
              <a:t>DELFIM NETTO, Antonio. O problema do café no Brasil. São Paulo: IPE/USP, 1981. (Ensaios Econômicos, 16), p. 109.</a:t>
            </a:r>
            <a:endParaRPr lang="pt-BR" dirty="0"/>
          </a:p>
        </p:txBody>
      </p:sp>
      <p:sp>
        <p:nvSpPr>
          <p:cNvPr id="5"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33985893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a:t>O café representa a principal parcela no valor global de nossa exportação e é portanto, o produto que mais ouro fornece à solução dos nossos compromissos no estrangeiro. A defesa do valor do café constitui, portanto, um problema nacional, cuja solução se impõe à boa política econômica e financeira do Brasil.</a:t>
            </a:r>
            <a:endParaRPr lang="pt-BR" dirty="0"/>
          </a:p>
        </p:txBody>
      </p:sp>
      <p:sp>
        <p:nvSpPr>
          <p:cNvPr id="9" name="Espaço Reservado para Conteúdo 8"/>
          <p:cNvSpPr>
            <a:spLocks noGrp="1"/>
          </p:cNvSpPr>
          <p:nvPr>
            <p:ph type="body" sz="quarter" idx="14"/>
          </p:nvPr>
        </p:nvSpPr>
        <p:spPr/>
        <p:txBody>
          <a:bodyPr/>
          <a:lstStyle/>
          <a:p>
            <a:r>
              <a:rPr lang="pt-BR"/>
              <a:t>Apud DELFIM NETTO, Antonio. O problema do café no Brasil. São Paulo: IPE/USP, 1981, p. 109.</a:t>
            </a:r>
            <a:endParaRPr lang="pt-BR" dirty="0"/>
          </a:p>
        </p:txBody>
      </p:sp>
      <p:sp>
        <p:nvSpPr>
          <p:cNvPr id="2" name="Título 1"/>
          <p:cNvSpPr>
            <a:spLocks noGrp="1"/>
          </p:cNvSpPr>
          <p:nvPr>
            <p:ph type="title"/>
          </p:nvPr>
        </p:nvSpPr>
        <p:spPr/>
        <p:txBody>
          <a:bodyPr>
            <a:normAutofit fontScale="90000"/>
          </a:bodyPr>
          <a:lstStyle/>
          <a:p>
            <a:r>
              <a:rPr lang="pt-BR"/>
              <a:t>Epitácio Pessoa, 1921</a:t>
            </a:r>
            <a:br>
              <a:rPr lang="pt-BR"/>
            </a:br>
            <a:r>
              <a:rPr lang="pt-BR"/>
              <a:t>O café como problema nacional</a:t>
            </a:r>
            <a:endParaRPr lang="pt-BR" dirty="0"/>
          </a:p>
        </p:txBody>
      </p:sp>
      <p:sp>
        <p:nvSpPr>
          <p:cNvPr id="8"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626826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http://www.portogente.com.br/arquivos/id_32365_ar3.jpg">
            <a:extLst>
              <a:ext uri="{FF2B5EF4-FFF2-40B4-BE49-F238E27FC236}">
                <a16:creationId xmlns:a16="http://schemas.microsoft.com/office/drawing/2014/main" id="{580D08C3-2928-46AF-876E-07EDEBA70E9B}"/>
              </a:ext>
            </a:extLst>
          </p:cNvPr>
          <p:cNvPicPr>
            <a:picLocks noChangeAspect="1" noChangeArrowheads="1"/>
          </p:cNvPicPr>
          <p:nvPr/>
        </p:nvPicPr>
        <p:blipFill rotWithShape="1">
          <a:blip r:embed="rId2" cstate="print">
            <a:alphaModFix amt="40000"/>
          </a:blip>
          <a:srcRect l="7667" r="7667"/>
          <a:stretch/>
        </p:blipFill>
        <p:spPr bwMode="auto">
          <a:xfrm>
            <a:off x="20" y="10"/>
            <a:ext cx="9143980" cy="6857990"/>
          </a:xfrm>
          <a:prstGeom prst="rect">
            <a:avLst/>
          </a:prstGeom>
          <a:noFill/>
        </p:spPr>
      </p:pic>
      <p:sp>
        <p:nvSpPr>
          <p:cNvPr id="2" name="Título 1"/>
          <p:cNvSpPr>
            <a:spLocks noGrp="1"/>
          </p:cNvSpPr>
          <p:nvPr>
            <p:ph type="ctrTitle"/>
          </p:nvPr>
        </p:nvSpPr>
        <p:spPr>
          <a:xfrm>
            <a:off x="1941909" y="2514600"/>
            <a:ext cx="6686550" cy="2262781"/>
          </a:xfrm>
        </p:spPr>
        <p:txBody>
          <a:bodyPr>
            <a:normAutofit/>
          </a:bodyPr>
          <a:lstStyle/>
          <a:p>
            <a:r>
              <a:rPr lang="pt-BR">
                <a:solidFill>
                  <a:schemeClr val="tx1"/>
                </a:solidFill>
              </a:rPr>
              <a:t>A defesa permanente</a:t>
            </a:r>
          </a:p>
        </p:txBody>
      </p:sp>
      <p:sp>
        <p:nvSpPr>
          <p:cNvPr id="3" name="Subtítulo 2"/>
          <p:cNvSpPr>
            <a:spLocks noGrp="1"/>
          </p:cNvSpPr>
          <p:nvPr>
            <p:ph type="subTitle" idx="1"/>
          </p:nvPr>
        </p:nvSpPr>
        <p:spPr>
          <a:xfrm>
            <a:off x="1941909" y="4777379"/>
            <a:ext cx="6686550" cy="1126283"/>
          </a:xfrm>
        </p:spPr>
        <p:txBody>
          <a:bodyPr>
            <a:normAutofit/>
          </a:bodyPr>
          <a:lstStyle/>
          <a:p>
            <a:r>
              <a:rPr lang="pt-BR"/>
              <a:t>A defesa pelo Governo Federal e depois pelo Instituto Paulista de Defesa Permanente do Café</a:t>
            </a:r>
            <a:endParaRPr lang="pt-BR" dirty="0"/>
          </a:p>
        </p:txBody>
      </p:sp>
      <p:sp>
        <p:nvSpPr>
          <p:cNvPr id="13" name="Rectangle 12">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1289969065"/>
      </p:ext>
    </p:extLst>
  </p:cSld>
  <p:clrMapOvr>
    <a:overrideClrMapping bg1="dk1" tx1="lt1" bg2="dk2"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188123" y="609600"/>
            <a:ext cx="6109587" cy="5555704"/>
          </a:xfrm>
        </p:spPr>
        <p:txBody>
          <a:bodyPr/>
          <a:lstStyle/>
          <a:p>
            <a:r>
              <a:rPr lang="pt-BR" dirty="0"/>
              <a:t>Já em 1917 os agricultores voltavam a cair no comportamento contraditório de reclamar melhores preços para seu produto, devido a um excesso de produção em relação àquilo que o consumo podia absorver aos níveis vigentes de preços, e reclamar contra a falta de mão-de-obra.</a:t>
            </a:r>
            <a:br>
              <a:rPr lang="pt-BR" dirty="0"/>
            </a:br>
            <a:endParaRPr lang="pt-BR" dirty="0"/>
          </a:p>
        </p:txBody>
      </p:sp>
      <p:sp>
        <p:nvSpPr>
          <p:cNvPr id="9" name="Espaço Reservado para Conteúdo 8"/>
          <p:cNvSpPr>
            <a:spLocks noGrp="1"/>
          </p:cNvSpPr>
          <p:nvPr>
            <p:ph type="body" sz="quarter" idx="13"/>
          </p:nvPr>
        </p:nvSpPr>
        <p:spPr>
          <a:xfrm>
            <a:off x="2188123" y="6288360"/>
            <a:ext cx="6109587" cy="381000"/>
          </a:xfrm>
        </p:spPr>
        <p:txBody>
          <a:bodyPr/>
          <a:lstStyle/>
          <a:p>
            <a:r>
              <a:rPr lang="pt-BR" dirty="0"/>
              <a:t>DELFIM NETTO, </a:t>
            </a:r>
            <a:r>
              <a:rPr lang="pt-BR" dirty="0" err="1"/>
              <a:t>Antonio</a:t>
            </a:r>
            <a:r>
              <a:rPr lang="pt-BR" dirty="0"/>
              <a:t>. O problema do café no Brasil. São Paulo: IPE/USP, 1981. (Ensaios Econômicos, 16), p. 101.</a:t>
            </a:r>
          </a:p>
        </p:txBody>
      </p:sp>
      <p:sp>
        <p:nvSpPr>
          <p:cNvPr id="4"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41122440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28600"/>
            <a:ext cx="8712968" cy="681038"/>
          </a:xfrm>
        </p:spPr>
        <p:txBody>
          <a:bodyPr>
            <a:normAutofit fontScale="90000"/>
          </a:bodyPr>
          <a:lstStyle/>
          <a:p>
            <a:r>
              <a:rPr lang="pt-BR" dirty="0"/>
              <a:t>População Cafeeira em São Paulo</a:t>
            </a:r>
            <a:br>
              <a:rPr lang="pt-BR" sz="1600" dirty="0"/>
            </a:br>
            <a:r>
              <a:rPr lang="pt-BR" sz="1600" dirty="0"/>
              <a:t>(milhares de pés em produção)</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059764835"/>
              </p:ext>
            </p:extLst>
          </p:nvPr>
        </p:nvGraphicFramePr>
        <p:xfrm>
          <a:off x="107504" y="1196975"/>
          <a:ext cx="8856984" cy="5256213"/>
        </p:xfrm>
        <a:graphic>
          <a:graphicData uri="http://schemas.openxmlformats.org/drawingml/2006/chart">
            <c:chart xmlns:c="http://schemas.openxmlformats.org/drawingml/2006/chart" xmlns:r="http://schemas.openxmlformats.org/officeDocument/2006/relationships" r:id="rId3"/>
          </a:graphicData>
        </a:graphic>
      </p:graphicFrame>
      <p:sp>
        <p:nvSpPr>
          <p:cNvPr id="5" name="CaixaDeTexto 4"/>
          <p:cNvSpPr txBox="1"/>
          <p:nvPr/>
        </p:nvSpPr>
        <p:spPr>
          <a:xfrm>
            <a:off x="971550" y="6334780"/>
            <a:ext cx="7200900" cy="461665"/>
          </a:xfrm>
          <a:prstGeom prst="rect">
            <a:avLst/>
          </a:prstGeom>
          <a:noFill/>
        </p:spPr>
        <p:txBody>
          <a:bodyPr wrap="square" rtlCol="0">
            <a:spAutoFit/>
          </a:bodyPr>
          <a:lstStyle/>
          <a:p>
            <a:pPr algn="ctr"/>
            <a:r>
              <a:rPr lang="pt-BR" sz="1200" dirty="0">
                <a:solidFill>
                  <a:schemeClr val="tx1">
                    <a:lumMod val="65000"/>
                    <a:lumOff val="35000"/>
                  </a:schemeClr>
                </a:solidFill>
                <a:latin typeface="+mj-lt"/>
                <a:cs typeface="Arial" pitchFamily="34" charset="0"/>
              </a:rPr>
              <a:t>Fonte: MARTINS, M. &amp; JOHNSTON, E. </a:t>
            </a:r>
            <a:r>
              <a:rPr lang="pt-BR" sz="1200" i="1" dirty="0">
                <a:solidFill>
                  <a:schemeClr val="tx1">
                    <a:lumMod val="65000"/>
                    <a:lumOff val="35000"/>
                  </a:schemeClr>
                </a:solidFill>
                <a:latin typeface="+mj-lt"/>
                <a:cs typeface="Arial" pitchFamily="34" charset="0"/>
              </a:rPr>
              <a:t>150 anos de café, </a:t>
            </a:r>
            <a:r>
              <a:rPr lang="pt-BR" sz="1200" dirty="0">
                <a:solidFill>
                  <a:schemeClr val="tx1">
                    <a:lumMod val="65000"/>
                    <a:lumOff val="35000"/>
                  </a:schemeClr>
                </a:solidFill>
                <a:latin typeface="+mj-lt"/>
                <a:cs typeface="Arial" pitchFamily="34" charset="0"/>
              </a:rPr>
              <a:t>pp. 383-4. Em 1932 o Brasil tinha </a:t>
            </a:r>
            <a:r>
              <a:rPr lang="pt-BR" sz="1200" dirty="0">
                <a:solidFill>
                  <a:schemeClr val="tx1">
                    <a:lumMod val="65000"/>
                    <a:lumOff val="35000"/>
                  </a:schemeClr>
                </a:solidFill>
                <a:latin typeface="+mj-lt"/>
                <a:cs typeface="Arial" pitchFamily="34" charset="0"/>
                <a:sym typeface="Wingdings" pitchFamily="2" charset="2"/>
              </a:rPr>
              <a:t>2.978.400 mil pés de café em produção</a:t>
            </a:r>
            <a:endParaRPr lang="pt-BR" sz="1200" dirty="0">
              <a:solidFill>
                <a:schemeClr val="tx1">
                  <a:lumMod val="65000"/>
                  <a:lumOff val="35000"/>
                </a:schemeClr>
              </a:solidFill>
              <a:latin typeface="+mj-lt"/>
              <a:cs typeface="Arial" pitchFamily="34" charset="0"/>
            </a:endParaRPr>
          </a:p>
        </p:txBody>
      </p:sp>
    </p:spTree>
    <p:extLst>
      <p:ext uri="{BB962C8B-B14F-4D97-AF65-F5344CB8AC3E}">
        <p14:creationId xmlns:p14="http://schemas.microsoft.com/office/powerpoint/2010/main" val="12394190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a:spLocks noGrp="1"/>
          </p:cNvSpPr>
          <p:nvPr>
            <p:ph type="title"/>
          </p:nvPr>
        </p:nvSpPr>
        <p:spPr>
          <a:xfrm>
            <a:off x="1945201" y="624110"/>
            <a:ext cx="6589199" cy="1280890"/>
          </a:xfrm>
        </p:spPr>
        <p:txBody>
          <a:bodyPr>
            <a:normAutofit fontScale="90000"/>
          </a:bodyPr>
          <a:lstStyle/>
          <a:p>
            <a:r>
              <a:rPr lang="pt-BR"/>
              <a:t>O Instituto da Defesa Permanente da Produção Nacional</a:t>
            </a:r>
            <a:endParaRPr lang="pt-BR" dirty="0"/>
          </a:p>
        </p:txBody>
      </p:sp>
      <p:sp>
        <p:nvSpPr>
          <p:cNvPr id="3" name="Espaço Reservado para Conteúdo 2"/>
          <p:cNvSpPr>
            <a:spLocks noGrp="1"/>
          </p:cNvSpPr>
          <p:nvPr>
            <p:ph idx="1"/>
          </p:nvPr>
        </p:nvSpPr>
        <p:spPr>
          <a:xfrm>
            <a:off x="1942415" y="2133600"/>
            <a:ext cx="6591985" cy="3777622"/>
          </a:xfrm>
        </p:spPr>
        <p:txBody>
          <a:bodyPr anchor="ctr"/>
          <a:lstStyle/>
          <a:p>
            <a:r>
              <a:rPr lang="pt-BR" dirty="0"/>
              <a:t>Defesa de todos os produtos</a:t>
            </a:r>
          </a:p>
          <a:p>
            <a:r>
              <a:rPr lang="pt-BR" dirty="0"/>
              <a:t>Empréstimos a juros pequenos para compra de estoques</a:t>
            </a:r>
          </a:p>
          <a:p>
            <a:r>
              <a:rPr lang="pt-BR" dirty="0"/>
              <a:t>Serviço de informações e propaganda</a:t>
            </a:r>
          </a:p>
          <a:p>
            <a:r>
              <a:rPr lang="pt-BR" dirty="0"/>
              <a:t>Recursos provenientes de várias fontes: lucros de operações de valorização; contribuições orçamentárias; empréstimos internos/externos; emissões</a:t>
            </a:r>
          </a:p>
        </p:txBody>
      </p:sp>
    </p:spTree>
    <p:extLst>
      <p:ext uri="{BB962C8B-B14F-4D97-AF65-F5344CB8AC3E}">
        <p14:creationId xmlns:p14="http://schemas.microsoft.com/office/powerpoint/2010/main" val="37920920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188123" y="609600"/>
            <a:ext cx="6109587" cy="5555704"/>
          </a:xfrm>
        </p:spPr>
        <p:txBody>
          <a:bodyPr/>
          <a:lstStyle/>
          <a:p>
            <a:r>
              <a:rPr lang="pt-BR" dirty="0"/>
              <a:t>Praticamente a única medida posta em execução pelo Governo Federal, no período, foi a construção dos armazéns reguladores junto aos entroncamentos das estradas de ferro nas regiões cafeeiras. Esperava-se dessa forma, conservar o café no interior e regular a entrada nos portos.</a:t>
            </a:r>
            <a:br>
              <a:rPr lang="pt-BR" dirty="0"/>
            </a:br>
            <a:endParaRPr lang="pt-BR" dirty="0"/>
          </a:p>
        </p:txBody>
      </p:sp>
      <p:sp>
        <p:nvSpPr>
          <p:cNvPr id="8" name="Espaço Reservado para Conteúdo 7"/>
          <p:cNvSpPr>
            <a:spLocks noGrp="1"/>
          </p:cNvSpPr>
          <p:nvPr>
            <p:ph type="body" sz="quarter" idx="13"/>
          </p:nvPr>
        </p:nvSpPr>
        <p:spPr>
          <a:xfrm>
            <a:off x="2188123" y="6288360"/>
            <a:ext cx="6109587" cy="381000"/>
          </a:xfrm>
        </p:spPr>
        <p:txBody>
          <a:bodyPr/>
          <a:lstStyle/>
          <a:p>
            <a:r>
              <a:rPr lang="pt-BR" dirty="0"/>
              <a:t>DELFIM NETTO, </a:t>
            </a:r>
            <a:r>
              <a:rPr lang="pt-BR" dirty="0" err="1"/>
              <a:t>Antonio</a:t>
            </a:r>
            <a:r>
              <a:rPr lang="pt-BR" dirty="0"/>
              <a:t>. O problema do café no Brasil. São Paulo: IPE/USP, 1981. (Ensaios Econômicos, 16), p. 120.</a:t>
            </a:r>
          </a:p>
        </p:txBody>
      </p:sp>
      <p:sp>
        <p:nvSpPr>
          <p:cNvPr id="3"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33769204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a:spLocks noGrp="1"/>
          </p:cNvSpPr>
          <p:nvPr>
            <p:ph type="title"/>
          </p:nvPr>
        </p:nvSpPr>
        <p:spPr>
          <a:xfrm>
            <a:off x="1945201" y="624110"/>
            <a:ext cx="6589199" cy="1280890"/>
          </a:xfrm>
        </p:spPr>
        <p:txBody>
          <a:bodyPr/>
          <a:lstStyle/>
          <a:p>
            <a:r>
              <a:rPr lang="pt-BR" dirty="0"/>
              <a:t>A defesa permanente pelo Estado de São Paulo</a:t>
            </a:r>
          </a:p>
        </p:txBody>
      </p:sp>
      <p:sp>
        <p:nvSpPr>
          <p:cNvPr id="3" name="Espaço Reservado para Conteúdo 2"/>
          <p:cNvSpPr>
            <a:spLocks noGrp="1"/>
          </p:cNvSpPr>
          <p:nvPr>
            <p:ph idx="1"/>
          </p:nvPr>
        </p:nvSpPr>
        <p:spPr>
          <a:xfrm>
            <a:off x="1942415" y="2133600"/>
            <a:ext cx="6591985" cy="3777622"/>
          </a:xfrm>
        </p:spPr>
        <p:txBody>
          <a:bodyPr anchor="ctr">
            <a:normAutofit lnSpcReduction="10000"/>
          </a:bodyPr>
          <a:lstStyle/>
          <a:p>
            <a:r>
              <a:rPr lang="pt-BR" dirty="0"/>
              <a:t>Transferência dos armazéns reguladores para o Estado a preço de custo</a:t>
            </a:r>
          </a:p>
          <a:p>
            <a:r>
              <a:rPr lang="pt-BR" dirty="0"/>
              <a:t>Criação do Instituto Paulista de Defesa Permanente do Café (1924) e depois do Instituto do Café do Estado de São Paulo (1925)</a:t>
            </a:r>
          </a:p>
          <a:p>
            <a:r>
              <a:rPr lang="pt-BR" dirty="0"/>
              <a:t>Financiamento:</a:t>
            </a:r>
          </a:p>
          <a:p>
            <a:pPr lvl="1"/>
            <a:r>
              <a:rPr lang="pt-BR" dirty="0"/>
              <a:t>Taxa de viação de mil-réis ouro (27 </a:t>
            </a:r>
            <a:r>
              <a:rPr lang="pt-BR" dirty="0" err="1"/>
              <a:t>pence</a:t>
            </a:r>
            <a:r>
              <a:rPr lang="pt-BR" dirty="0"/>
              <a:t>) sobre cada saca de café transportada no Estado</a:t>
            </a:r>
          </a:p>
          <a:p>
            <a:pPr lvl="1"/>
            <a:r>
              <a:rPr lang="pt-BR" dirty="0"/>
              <a:t>Convênio com os demais Estados para que eles também cobrassem a mesma taxa</a:t>
            </a:r>
          </a:p>
          <a:p>
            <a:pPr lvl="1"/>
            <a:r>
              <a:rPr lang="pt-BR" dirty="0"/>
              <a:t>Empréstimo externo obtido usando-se a taxa como garantia</a:t>
            </a:r>
          </a:p>
        </p:txBody>
      </p:sp>
    </p:spTree>
    <p:extLst>
      <p:ext uri="{BB962C8B-B14F-4D97-AF65-F5344CB8AC3E}">
        <p14:creationId xmlns:p14="http://schemas.microsoft.com/office/powerpoint/2010/main" val="36430933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2339752" y="1268760"/>
            <a:ext cx="6192688" cy="4608512"/>
          </a:xfrm>
        </p:spPr>
        <p:txBody>
          <a:bodyPr/>
          <a:lstStyle/>
          <a:p>
            <a:r>
              <a:rPr lang="pt-BR"/>
              <a:t>A defesa apoiar-se-ia nos seguintes pontos:</a:t>
            </a:r>
          </a:p>
          <a:p>
            <a:r>
              <a:rPr lang="pt-BR"/>
              <a:t>i) regularização das entradas de café no porto de Santos [...]</a:t>
            </a:r>
          </a:p>
          <a:p>
            <a:r>
              <a:rPr lang="pt-BR"/>
              <a:t>ii) empréstimo, a juros módicos, sob o café depositado nos reguladores;</a:t>
            </a:r>
          </a:p>
          <a:p>
            <a:r>
              <a:rPr lang="pt-BR"/>
              <a:t>iii) compra de café, em Santos ou no interior, sempre que isso fosse julgado necessário [...]</a:t>
            </a:r>
            <a:endParaRPr lang="pt-BR" dirty="0"/>
          </a:p>
        </p:txBody>
      </p:sp>
      <p:sp>
        <p:nvSpPr>
          <p:cNvPr id="5" name="Espaço Reservado para Conteúdo 4"/>
          <p:cNvSpPr>
            <a:spLocks noGrp="1"/>
          </p:cNvSpPr>
          <p:nvPr>
            <p:ph type="body" sz="quarter" idx="14"/>
          </p:nvPr>
        </p:nvSpPr>
        <p:spPr>
          <a:xfrm>
            <a:off x="2339752" y="5948511"/>
            <a:ext cx="6192688" cy="504825"/>
          </a:xfrm>
        </p:spPr>
        <p:txBody>
          <a:bodyPr/>
          <a:lstStyle/>
          <a:p>
            <a:r>
              <a:rPr lang="pt-BR"/>
              <a:t>DELFIM NETTO, Antonio. O problema do café no Brasil. São Paulo: IPE/USP, 1981. (Ensaios Econômicos, 16), p. 123-124.</a:t>
            </a:r>
            <a:endParaRPr lang="pt-BR" dirty="0"/>
          </a:p>
        </p:txBody>
      </p:sp>
      <p:sp>
        <p:nvSpPr>
          <p:cNvPr id="8" name="Título 7"/>
          <p:cNvSpPr>
            <a:spLocks noGrp="1"/>
          </p:cNvSpPr>
          <p:nvPr>
            <p:ph type="title"/>
          </p:nvPr>
        </p:nvSpPr>
        <p:spPr>
          <a:xfrm>
            <a:off x="2339752" y="620688"/>
            <a:ext cx="6192688" cy="648072"/>
          </a:xfrm>
        </p:spPr>
        <p:txBody>
          <a:bodyPr>
            <a:normAutofit fontScale="90000"/>
          </a:bodyPr>
          <a:lstStyle/>
          <a:p>
            <a:r>
              <a:rPr lang="pt-BR"/>
              <a:t>A defesa permanente pelo Estado de São Paulo</a:t>
            </a:r>
            <a:endParaRPr lang="pt-BR" dirty="0"/>
          </a:p>
        </p:txBody>
      </p:sp>
      <p:sp>
        <p:nvSpPr>
          <p:cNvPr id="3"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1931948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data:image/jpeg;base64,/9j/4AAQSkZJRgABAQAAAQABAAD/2wCEAAkGBxMSEhUSExIVFhUXGBUaGBgXGBUVFxcXGBcXGBUVFRUYHSggGBolHRcXITEiJSkrLi4uFx8zODMtNygtLisBCgoKDg0OGhAQGy0lHiUtLS0tLS0tLS0tLS0tLS0tLS0tLS0tLS0tLS0tLS0tLS0tLS0tLS0tLS0tLS0tLS0tLf/AABEIALUBFgMBIgACEQEDEQH/xAAcAAABBQEBAQAAAAAAAAAAAAAFAAIDBAYBBwj/xABDEAABAwIDBAYFCwEJAQEBAAABAAIRAyEEEjEFBkFREyJhcYGRMkKhscEHFCMzUmJygrLR8CQ0Q1N0g5Ki4fHCsxX/xAAZAQADAQEBAAAAAAAAAAAAAAABAgMABAX/xAApEQACAgICAgEDAwUAAAAAAAAAAQIRAyESMUFRBBMiMnHB8BRCYYHR/9oADAMBAAIRAxEAPwDzhyheVZqBVnhKiaJ8AbHv+ARCmh2z+PeiVMJJdlo9FtqZi/QPcpWBMxTeoe5TKATaJs3+cAh8oviMOHxflp3LlPBNHCe9VjNJAlF2N2Q6x/Ez3rbYc9VvcFisVim0xlaAXWMaAcbqN23K5tnIHIAD4JXBydjc0o0ehsKt0H3C882ZvBVY6XkuZxsJ8CtnsnadOsJY641GhHgllFoCZ68E5NYngKlExAJLsJIGElC7C6sGzkLkJ0LhWNZwhJczLmdAJ1cK7KaSsY4ksjit9hnc2nSBAJAc50TB1AA08U+nvY/U0m+Dj8QovPBeSywZPQN+VdvUwn+YHsY4/BZam4wIIJ6sECPtf4TiTx0ju1RvfraHzplDK3KadYOMkGxBZY85cLGEDFOQczWn0JANMzrE5g3/AJX+KTmpbTK44OOpIs4U2vrNW0uPqNm0An80KVosB911vz1vVH7puEbYDQEvEGeOQaAmfE+Ke3SOGV1tPWqn0RdQZ1LoY4WP4WdpH0TeGjU6tcnT0q88fVBvy7lzgQbWpiDMfVcGju4p7xf81WLx6nAD3lYwyn6QH3qHC/o8BoExo6v5Dp+M6uVikOsOU0OMD0ftesowyWaeqfuj0uWqxig8i/WbrFzEa29MXv2d3FJPqVJHpNsY1jw+sF/Hw4rqrZAxlVqqVAieIZCoVQu9HltDtmC7vD4opTCF7KPWcOwfFGGBTn2Vj0WGpYhnVKfTTnNkEJCgHbcDuHuSrWaSNYMJzdk1T/eADsClfsHqmXucYMDti3tTKvYG7M5QZndBdE6kkD2kgLYbE3Pa9oqOrNez7NMh3eC/u5ALN7Cwbqj4YQCBxAPsK2uxsOW1XNNRrYpnNdrQfvRpxhLnyNaTL/HwprlJaJsdQwb6RpUskwQIBmRwk6lYbAYs0Xh4sQdOziPgvRcFsV4cX5yWGTFi2/KywW82B6Gu4gdV3WHxHmkwSVuPsf5MHSl6PpPD1A5rXC4IBHaCJCnQrdnCupYWhTddzaTAe8NCKBdCOFjkkl0ImOLq6kgY4VFVKlKr1Cgwohe5VjUPNS1iq7kgyLFGsUH3u2x0VLI0w98gdjfWd8PFWauJFMFxMALz7auNNeq6odNGjk0afv4qWbJxjRfBi5St9IqUwrdIKFgVimF50meoTGmCI/lrj2qjEA3eIyz9ZI1nLnDrX4Tr5EqYUNemQ4kGCcvAnQn7w9hCbDLdEsq1ZzBAZWmbF8d/1fBoE+zySpNgcuqeTONXxTsJwB16Vs3jjS73HxT6LbaEDKeGUelU4lWYi6GsHYRJp/dn6N3E3Oia8ST+KpoCdafEm58E5mrY50dBm1Y7VxTw2/O/O/1fDgFgnGNgj/Q1udD6vBMy2HdxudSp2i4/0dO46nimU4jleO3jqSiAGGt95h4STA0FvrNfHwSUragiekbykmBo231ouOU+CSoRMniKeqHVQjeIZqhNduq7UzzWiLZX1h7vijbWoJsz638p+COsCWfY8Oiamp2hRMapmBIUJITw1NCkCwADTpmhiyRYO63gdfJajZQBrvL2AuGhy5uWhkRbmgm8RIYxzQSQ8aCYEGfBEt3sfDukMEdvxUcy/uO3407XE07WOMkDKNOUjnl4ceJQ3GspuHRZWuLnxeHZWthzpHCQIn7wV8Yw1bNGvcfGyo4bDZa9b6MtzdGQ83D2Zcog9jmvt29qjijcv0KZpuMP1PTqHoN7h7kO2bt5lZ+RoEggOhwOUkSARGqJUR1B+Ee5YTdykDijmF21KbmZmMbE03NLqbhd+sSdJheieUehpJNXSiYSSUrMHfKnnJFJ5w7X9G7EjL0YfMaTJZJAziyDZkjSPKruU0g3Fwfb3KOo1ZhKdQqB6tupqvWpmDCShjGb2Y+T0QNvW/ZZ1rm/ab5hWd4tzKtV7nl5knw8pQjC/J9XJMVGj8TT7wueWJTdtnXDNwVJBRj2/ab/ALh+6tUiDoQe4j91n9ubmYrDUXV3PpOawCcpfmuQ0Q0tjV3NB93NgYiu8spNY4hofdzRAsPO4t2FI/iJq+RRfKfo9DpUz2qHHU8zYgG4MHKAfFwI8wsltjYGNwuRzxkDnNa0tqA9YmAOrcaqzsz5/wCs85Pvh7yQZuzKMx01BU/6VxppjLOpao0WAsANOuIEtAsKMRl1A/lk6izSB6vBt/rKnElcw7iDTubkzJDSZdh2zcZjqdYKloDTj1eTnf3rhx70Rl0NEEtkjXD6kn1H8BolRv8A8TpAu0DTUqxRaerrrQ+y37QTKNhPHKzQybEDU2WMOLTA7m62FhwCbl6p19JuggXHuTwYHbDuOY2BTqjLGZ9Jn6X8O8BYUEtq2M1G66yRNhzqCI/gCSsF5i1QXj7Q/TUCScRGZxDUHxAuUfxTdUExTbldqPNB+A+tHcVoKSz+GtWb3n3FaGlqhMaHRZapqYUTQtLuS9nTljolzerPE3JA8EhQr4Pd+vUAIZlHNxj2a+xFKO6NQ61GjnAJWzdTgKTo4bHmjQtmRwe7QaQS7Mc1uAsCWnzhHau5WFc7OxvRO+5Zp7CzTyhEDTuOwolRdwOqaME9M3OUdozWC3WNJxLnN6Pm0HNE3sRb2q/iNnMPUyDK2AzjbK34yj4uENjrOHAQBHCw/db6UYLQZZZTeyjh6zg405uIjtbw+I8E6jgabSHCm0EXESPcYUmJpddr+It3jkfep3BZCjmYhB9696GYOiagaHvkBrZjvJPIIjWEDvleR7+Oe6q8GYDZHgTPsPsRsCQI2vvrjMSTNYtaZ6rOq3uga+KFDGwbuMmYAk6CSL6oSahBhHdhbwOoNexuUZxDjlbmIiMuaJjslCS8lsdPSDuwd+K+HhrarHsGjHkga6CRI8F6zu9t+njGy1paQGyCREmZDTMmCDeAvEcPtY5XzlId6QIBBsRoR2nzWx+TTDdJWY9zT9GwlhuA0udJjnLDpdTjJ3RbLiSjZ6fUCiVhwVN2qsziJDQB4KJ+GDbwrNLgq+1JykDiCPYs1oKPKtu710cRLKlRzac+gOkGhtnLfSPsS2Vt7B0iHU6z2u/1yO4gyCF55jHnOQeEgj3o47bzj81LWNHzem1jbTIaTd3MmVCWLzbOuEr0kjYb17abi6FNzR9XXoHMAcrg6o0WkagzI7RzhV8JGWM7IESQKIyxl9KHEGzh6QGvgKmFwgrYR2MNvpiC0WYfpKJz/l63mUUouIOjQctiHG8EawwOF5PH0jqcySd0kwxSTdE+FZBp3PpiSIAgBtQ3mIho0XaZlrTm9QevOtYch2pzXDLFg6K1hEyaYY30oPPgNPOSkDBgHQxdv+MCNPuiVGi6aO0GXGnp0vVJ0LhCYxpyyTNuIgfWxw7lYa11rH0gfSOgfI9hTBThuhENPMn66YvbRY1j8vDtqiwgREf/AEmPpn7PrUTc+f6ipHkSdda+rgNIPwTHAZW2Fsk3nSm+PaxYxUzAADPFuRvBI58ElK64HWv+AmbngWGEk5Kv5/EZnFhBcULo9jAguLF11o88DC1VnetFS1WddPSNjg4Hwm60mEpueQGtk8v53IyTYYsssC2O6OBe708OxhY7NSqEkufxggeiP5BUW6e7Wf6Ws0hoPVZxcRxd2e/3+gU6ccI8UiRRsho1gZzDKQJIPCO3iDwPYnBjzlgNgxMkgjiYEEH2KDaIuwDVxy9oDgQe8fsrrK4GYD1XQe8gO/8ApOKdqw2/HgpwOq08VQqGSEVoMsE0exWS0zIQ5g61T8UeQARFoQsD6SoPvD2tajI0RPbPh5FSPGi6BAXUgSCo29+Vu/isZvj83puHTOawuBgOMSNDHNbWubgc/cqG8WxqGMomhVbI1aRAcx3BzCdD77grUE+cts4FlJ56Ksyqw+iWnrAcnN591lRokZhmnLN8sZo45ZtPet7t3cYUg4Q9pEw43B7e49iwNakWktOoMFUW0L0ajAYLDOqMY/EEUgTmJZ0bg0TYg6OtBiYnitns/frD0a8NBbRBc2chIDWsYGFoaZPWzjuDV5I2o4nU3UrHGNTx4qbxoo8rke5Yb5VMA5gL6ha7iMjjx5iddfFYb5Qd7umqsOHxM0w24Y/L1pJkwb2gdkLy0HtT7xN4mJ7eSpRM22A3oLH5nF5bfq9K466CXHhe69P2XvjhG4akyri6JqNaA76Wm6LmBmzXgQPBfPWftPmU17u0+ZSuCuw8tUaXebo/nVY0nsfTc8ua5rgRDjmjwJI8FVbiAB6Q7pCCE9p8ykBP/vuR4jRyOPR7RjNoYKlsr5qzF4d1TonEhtRpmo45yBzuYHchuG29hSfr2DqEdd5ierZoqOcOEcNBqvJ1NRYCCONo1J7gBcpJYkwxytHqmJ3iwrGNPSUyBNmOa46kw0cr+wKCjvJhi4EkATN40LItB+1deVOF1ewhkQl+hFFI522em0tv4WCOkZMG5MXiNT2qydu4UHN01MDse0nUcAZ0B815h0a6KCH0V7Kc2eq4DbNKs4ilULiORdyMR45fLzIuqOvepHCc0RA1HmvNd3KMNqW4j3EhEzhs1ySQecn46qMoJOh1bRr8Tig2AagBi/VbOpvApuAHl4pLK0sEeB+CSFINBDGoNiTdGMaUFxS6jzgZmhxWk3Uw9XFVhQbWfSYBnqPpwHwLBrSdCSdexZPHGDKt4Ha2IwTiaT2gvAkwHWBJAuLXVPAq7PojDUA1oa1xEAC/WPjPvVyTE+5eZ/JxvjXxT6rK+V2VrXNLGEG5IM5fBeh0cQDwd4gj4KfTop2B9pbRjF4Zo49IddQGRMd5V7CYhrq9Rg1LWv7z6JPgAzzVivs6nUe2qWjO0ENdJsHRII0OgQutgH0a7cRILRIfB9R0Az3EB35UGFbD4pohTMAKmDdWWGypEVkguVRykVKk82kf7Rb2K406KrUPXee33AIyAhxTCQlmTQkCDtqY4U6lMEE5g74XVqlULoI9GP8AxZza2ErYnEUajajWUGky05s1Rv2xHAmw7L9i1FNrY4QP5oh5GBG9bZwzuMQfbr/Oa+ed4HNOIqZdJA8Q0B3tBX0Xt/atGhSc+tUDWaXEzNsuXjK8MrYWhkqGlEkuc08QJJa0ToBYIp0CrMuxpJtfX/tTCmY0PHgr1XZuIyZ3Mdly5gSOBEgjwVmrscGWsaZjiSdNbJpSo0Y8ujHtpn+Qu5D2eYVhmz3clN//ACnckbQOLKGTu8wuub2jzV6hs85hItK0uOwgZhH2E5DwQcqComLy9oUjcO/g1x/K4/BXN2R/VUu8/pcvRQEJSo0Y2eUELVbrYR7BUz0nNnKWuc0jnYSPFAdo08leq3k9/lmMLeNxQ+bU3kwMjSZ/CJWk9Gijz/alLLVePvH23+K5hHXVrbRD6heySCBwOoQ9hIMpgLTDJHFRiqQ6FFTxzYgz5KOpiGnifIoUdDmq7NnuxBZU5y33FFMAR12HnZZndbaFNrXhzgLjUa2RvDY2mKwcHtg63C5ZxfJl4yXFFivVypKbGAEy0g9xB9y6plENxqD4lFMa5Ca67DygPtLip6mLayoxzqbXjJo6YmdbKHaKg2hdtM9ke4p14AHdnbdcKzHYdjaDhIOUkipmIhrwdRy716tu3vK2uMrjkqDVhPtaeLf/AArwjZ1SHjkbef8AAj1Su4kODiHgy1wsR5apZ9jx0fQFKtZWGvXlm6+++XLTxRAOgeND38ivQ8JjWvEtcCDpCQagj8FNSxbLjMJESBcidJA0WY3l2+zC0wS5oc9wa2e2bx3AodsbabA41aUOD4D9JebxB53KWWXg0Uhhc02jdnEgDQ+z4qicWPEmTxiTMd6Y95e2BLZF+fcu5CJIAJ74+Fk7kSSHVMextszWnkSC7/aLoNtbbbfqmCoXvs3qPF/xEQBxnsTNoY+swxkDB90AyTMDMbHwCEYnE1iekLyIsYygt4xbwUJZ0joj8dy8o2GHokw593QJiw8ParRss1g9vOYAaha5pcxoNmulxDW/ddci1vFFxtWk6k6s2o0sAdJnTL6QdyI4g3CrCakrRKeOUXTPJvlj2lmq06ANmguPebN+KwuCrFuswdOR7lZ3i2mcTiKtY6OcSJ4NHojyWg+UrDCm7B0G26PDjzJgnvJaVVeibjqwMd66/QiiSC0UxT09UNDR7AFsNzmCtiHtiQKLz49X915xWoBrGniXPHgBTi3ifNen/JoP6mpJ/uKndqxJkq0UxL7ZAJmzW8lMcCI0RFoXXCyU1gU7Oby4qLeNkYWp3H4Iw8WKEb0u/pand8QigGN3UH9XS73focvRDqvPd0v7XS/P/wDm5b2u+Cmn2CBgd6mZcVU7cp82j4yiJqZtnjsEeT7eyFW30b9O082N9hcP2Vzdd2ag5p4PPkQD+6PhA8szXSHmonOJRfeHBtYQWiJQZOLZ1JcSWAXdn6HvCuZlSwGhVpYZMsGq5sZSRImxjjHwSTYkAkxw0k6lcS6Gd+Db4w2Qms5AHbSrf4h9iYcfU+2fZ+y3EmXdoqGremzw9yqPxDjqfcrTL0v5wKNUYic2BZE6NbMAf5KHNuiewsG0tdUrPLaQexktALszg4jUwGw0km/Baa0GDK+MBcQAJ/7RDZG2cXhSCzMW/ZIJH/S2Wyd02ZgWV2ubN5jMB90gw6edtVq24GiwgGnYDlZT5aoamec7xbXbXYytNZzi5udj2Q1nVIIY7LpJ5lbzc/BmlhqbnsyucOpT+yDoT94i5UGLxNKrUFHo2lou42iBw7bo/s4Gq4VDobMHJvF3ilpMoptKg1hmw0KxCbFl1qYQobTwwqNEkjKcwIue2BxMSsxSw5aRDT1s5MknrF0Zb8JdHgVsMQ1C3YeHZokAQAOHKB2X8SVDJj5Mviy8VQEpbNAa1z2Gq0OnqFwdTc0wYbbNBFxAII46LF70U2YGlUp0H1MuKaJaQcoh3WMn1otHI9y2+ztqRjquHPrsFQdrmw1x7y0t/wBi5vtsP5zhnMEB9nMJ4OHbwBEjxVIxUeuhJScnbPE9lUekr02HR72N/wBzgPitFvvjRX2jXcIy04pN/J6X/PMg2Ez4TEB9SmQ6k4OAOhc27DOhGaNFHhDaXGTcuJ4k3JPaqv2Klo7telFKi77T68dzRQHvlb35MXf1dT/L1PfTWb35wPQ4fZzCIcaVZ7hxDqj2PIPdmjwR75Knf1dT/L1P1U0sl0NF6kSBddomhdOiApC7QoHvS7+lf4e8I6s7vY7+nd3t94RQGZrdH+10+5/6CttiysVuf/am9z/0lbPH6IzBAym+FzSd2OHuP7rm6dS1UfhPvB+CdvHek08n+8FCtlYgs6QjXIfMEfuUV+Isuy7vDimu6oMkG/Yga69xJk8VxOKJJJJYxbwWhVprlUwehVhExLmSTCEkBrHGmm5FYcoyiTTI8qs0KwAhQuTAVuxiw0gGOHBENn48MZUpuaDTqZZ5se2clQd2YgjiHHkgwcZVkO4rUDp2XsLUrB+Snma4HgTbuI4LU0K1VrZr4mo/7pcQ0fi59xssnhdoPaID4sADAMAaNk6D9lM6oYOd3W4FwDgf52KTRRG43Pd09SoAZDiASODW3cB3yB4L1DZ1PU6ADKPj8F5/8mtDJhzUIlznQO28ADxXpVGllaG8te08T5oILJmJlTRwCkYo6lp8EWBA2jinOJaeGq6akBA8RtduFrPp1pmoc7HR1YJgtn7Q/ZTY6vEOB6pU7KUZLb+O6HauFqEwJyE/de0tv4uleiY0NyEuMAC57F4Zv9j+kr5QfRARnaW+tbE4WnQyFtQAdM/1SBZrrXE65eYgSna0BKwbvltYYmsGM+qp3HedJ52Ue6uyTicTTpR1B1qnLI0jNPfZv5kGqVYEcLkk6k8ytt8nu8eCw9J3SPyVnk5iQYygnI1pHCL95KNaNaG/LQfpML+Ct+qml8k5/rKn+Xqfqpob8qO2aWJqYc0jIa2oCbcSyIv2FQblbZbhKz6riADSe2XSRJLSNOPVWfSNHpmgBsukrE1t7zwJ8GgfqVGvvTUIgA+Lj7gtxYto3rqoGpA7yAsrvZjGOpFrXAkuGl7d6zVXa9Q8h4fEqpUruOriUyiK2S4Gs+m/NTdlcAb28dbK7iNvV3NLHPaZ4gAHwLUJShNQLL9fahdS6MtHC8mbc1Sp1CJjiCPApqSwBJJJLGEkkksYs4PQqy0qDBMJBU7mEImH57ri4wJLBssuKYnFMKwiOFMITk1YY5Ce0rhSWMdzJ9OuRbVvI/DkoSpsJRL3tYASXOa0AakkwAPNAKPdvk+wf0NIR1abAT2vcLDwEnyW0Q7YGz+goMp+sBLj946+HDwRFqmhmPmygfUnwSxeIDGlx0AJPgq2EnJmcOs6XEcuQ8BAQZijvPsgYqg5os8CWOsYdFpnUHQryfC7yYnIaYb6Ig5WyWkTMycrfEr2zD3bHZHkvnveqrU+dV2OLgG1akNmw65iBppC3GxlPiR1jTBLqjg5xM5WEPcT96qeqD3SqlbGZhAGUfZGneZuT2lU3VI4qFz57k6ikBzbO1a06KJzlI2mCndAUwhAFdxDTl/naq1ZhESjODwfSy3kCeen/qSTqiuNWmZABODURp4EKy3CNHAJrE4gcUik6kRqjAZ/DYKnjNOC1mcaKtFkmFO7DQq1KpBlTvxJPAIgVHBSVYNVxtcQe5Q0mSsFoiLUsqmqMTRCwKI8qWQqQuXIWNRb2eyxvxCuAjlP87FFsloh3eFdgcEjeysY6K/VGjPaUlKWOOnsSWsPEjBUTk8phTnMNXJXSmIhHSkVyUpWMII3ujtVmExLMQ+l0gZJyzBBNszeBcATAKBkq1sygalVjANT7OKD62PFNukfSOwNv0MYzPReDzaeq9v4mm/joiwWE3bwApNBiDz/AGV7a++NPC03moZcGksA1eRADe+SL8p5LmhlUtFsmHj0Wtv4uXZfUYA4/eeT1B3DXy5IzS9HwXm+D2384w9J7oz1HtL45h8GPKPJej0XSAqEmQbIqSzuJHkS33heK/KjRy7RqRbOKbvNuU/pXr2w6nXr0/s1JHc4Aj2hy8z+WXCZcVSq8H048WOM+x4RiZmLpbIcbyPCXe5VcXh+jdCI7MxuTquPVOh5HkVFjz0pzUwXc7FFN3sNJrRNsHCCoHTFiNe3/wARY4KNP55IBgBUZLg5re8/ASVbrY9/GqTzyDLb8ThPsCnJNsrCLrorbawuUgkxMwInlMmbK1h8WylJY7O4sNshygmLTM+xD+laJy0x3kFx75dx8EypiXOEXjlw8tE9WqClV7/co0sfFnC/85qdu0xpC61oHqg+SkAZGU02xPIe8QfamdCKL9lc409iq1iTqjBoUC4HJlEeqRrz68pvzNknKLXiQL8pQUkZ4p9AegySrHzcIth8GQC9opGBcdTNHGGm/sUwqWzHDDKNSWHt1dAHJZy9CqNdmexFONE2i1aLE1KDwIptaeIif4FA2lSj0WeRlbl/gPFX2A6oTCjNTCNOjWpjcK37A8pR5A4MEZksyNtwjOLG+KTm0h6gPcPityD9L2yvsptnd47UQZTAvZU+mj0GhvcmhhOspWrGUlFUlZdOKaNDPckoaeCJSQqI3LJ4RXc5NJSSVjjGFKEklgnQEkkljDOK2vydYBrnuqnUQB70klD5H4M6PjfmeoY2pkp2XiO39ovr1nuedCWgcAAYt70klL46+5ls/wCCCe5+LcXil6oDyOywd72e0r27ZdYuY0nkupLofZyeAbsuqRj6reDqYce9rgB+srNfLTSHQUH8RVLfBzHE/pCSSEews8jDlaNVzgASY5cJOphJJNIfA90VzxklNERN/NJJZDT0y3isJkpU6kzn4Xt4zdLF4UM6PjnAPER7bpJLL/pNyYQo7CBqNZnsWZvR7YgXVnBbuNdXfTL+qyD6NyDwkm3kkkpOTHX7ixWw6bK7acuLXNJ9UEERxi+vJDNl4ZtSv0ckNki0TAPOI9iSSZbX+gOTT17JNsltKqadMOEakuDp7hlEeag+fPYIBMGbSY8tFxJFRTSLRnKpOx4xOanBayxGjWtPm0AqbD0GVHNblLZMGHTM6QHAwkkkk66LRxxmla8Em39lDDPa0OzZmzMQReItqqbXug30/YnhHJcSTx2lZxS+16InVwTds35qaphxcSbAHgkktLXRsUnK7IjThNFkklkOy9g3HmkkkpS7Kx6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AutoShape 4" descr="data:image/jpeg;base64,/9j/4AAQSkZJRgABAQAAAQABAAD/2wCEAAkGBxMSEhUSExIVFhUXGBUaGBgXGBUVFxcXGBcXGBUVFRUYHSggGBolHRcXITEiJSkrLi4uFx8zODMtNygtLisBCgoKDg0OGhAQGy0lHiUtLS0tLS0tLS0tLS0tLS0tLS0tLS0tLS0tLS0tLS0tLS0tLS0tLS0tLS0tLS0tLS0tLf/AABEIALUBFgMBIgACEQEDEQH/xAAcAAABBQEBAQAAAAAAAAAAAAAFAAIDBAYBBwj/xABDEAABAwIDBAYFCwEJAQEBAAABAAIRAyEEEjEFBkFREyJhcYGRMkKhscEHFCMzUmJygrLR8CQ0Q1N0g5Ki4fHCsxX/xAAZAQADAQEBAAAAAAAAAAAAAAABAgMABAX/xAApEQACAgICAgEDAwUAAAAAAAAAAQIRAyESMUFRBBMiMnHB8BRCYYHR/9oADAMBAAIRAxEAPwDzhyheVZqBVnhKiaJ8AbHv+ARCmh2z+PeiVMJJdlo9FtqZi/QPcpWBMxTeoe5TKATaJs3+cAh8oviMOHxflp3LlPBNHCe9VjNJAlF2N2Q6x/Ez3rbYc9VvcFisVim0xlaAXWMaAcbqN23K5tnIHIAD4JXBydjc0o0ehsKt0H3C882ZvBVY6XkuZxsJ8CtnsnadOsJY641GhHgllFoCZ68E5NYngKlExAJLsJIGElC7C6sGzkLkJ0LhWNZwhJczLmdAJ1cK7KaSsY4ksjit9hnc2nSBAJAc50TB1AA08U+nvY/U0m+Dj8QovPBeSywZPQN+VdvUwn+YHsY4/BZam4wIIJ6sECPtf4TiTx0ju1RvfraHzplDK3KadYOMkGxBZY85cLGEDFOQczWn0JANMzrE5g3/AJX+KTmpbTK44OOpIs4U2vrNW0uPqNm0An80KVosB911vz1vVH7puEbYDQEvEGeOQaAmfE+Ke3SOGV1tPWqn0RdQZ1LoY4WP4WdpH0TeGjU6tcnT0q88fVBvy7lzgQbWpiDMfVcGju4p7xf81WLx6nAD3lYwyn6QH3qHC/o8BoExo6v5Dp+M6uVikOsOU0OMD0ftesowyWaeqfuj0uWqxig8i/WbrFzEa29MXv2d3FJPqVJHpNsY1jw+sF/Hw4rqrZAxlVqqVAieIZCoVQu9HltDtmC7vD4opTCF7KPWcOwfFGGBTn2Vj0WGpYhnVKfTTnNkEJCgHbcDuHuSrWaSNYMJzdk1T/eADsClfsHqmXucYMDti3tTKvYG7M5QZndBdE6kkD2kgLYbE3Pa9oqOrNez7NMh3eC/u5ALN7Cwbqj4YQCBxAPsK2uxsOW1XNNRrYpnNdrQfvRpxhLnyNaTL/HwprlJaJsdQwb6RpUskwQIBmRwk6lYbAYs0Xh4sQdOziPgvRcFsV4cX5yWGTFi2/KywW82B6Gu4gdV3WHxHmkwSVuPsf5MHSl6PpPD1A5rXC4IBHaCJCnQrdnCupYWhTddzaTAe8NCKBdCOFjkkl0ImOLq6kgY4VFVKlKr1Cgwohe5VjUPNS1iq7kgyLFGsUH3u2x0VLI0w98gdjfWd8PFWauJFMFxMALz7auNNeq6odNGjk0afv4qWbJxjRfBi5St9IqUwrdIKFgVimF50meoTGmCI/lrj2qjEA3eIyz9ZI1nLnDrX4Tr5EqYUNemQ4kGCcvAnQn7w9hCbDLdEsq1ZzBAZWmbF8d/1fBoE+zySpNgcuqeTONXxTsJwB16Vs3jjS73HxT6LbaEDKeGUelU4lWYi6GsHYRJp/dn6N3E3Oia8ST+KpoCdafEm58E5mrY50dBm1Y7VxTw2/O/O/1fDgFgnGNgj/Q1udD6vBMy2HdxudSp2i4/0dO46nimU4jleO3jqSiAGGt95h4STA0FvrNfHwSUragiekbykmBo231ouOU+CSoRMniKeqHVQjeIZqhNduq7UzzWiLZX1h7vijbWoJsz638p+COsCWfY8Oiamp2hRMapmBIUJITw1NCkCwADTpmhiyRYO63gdfJajZQBrvL2AuGhy5uWhkRbmgm8RIYxzQSQ8aCYEGfBEt3sfDukMEdvxUcy/uO3407XE07WOMkDKNOUjnl4ceJQ3GspuHRZWuLnxeHZWthzpHCQIn7wV8Yw1bNGvcfGyo4bDZa9b6MtzdGQ83D2Zcog9jmvt29qjijcv0KZpuMP1PTqHoN7h7kO2bt5lZ+RoEggOhwOUkSARGqJUR1B+Ee5YTdykDijmF21KbmZmMbE03NLqbhd+sSdJheieUehpJNXSiYSSUrMHfKnnJFJ5w7X9G7EjL0YfMaTJZJAziyDZkjSPKruU0g3Fwfb3KOo1ZhKdQqB6tupqvWpmDCShjGb2Y+T0QNvW/ZZ1rm/ab5hWd4tzKtV7nl5knw8pQjC/J9XJMVGj8TT7wueWJTdtnXDNwVJBRj2/ab/ALh+6tUiDoQe4j91n9ubmYrDUXV3PpOawCcpfmuQ0Q0tjV3NB93NgYiu8spNY4hofdzRAsPO4t2FI/iJq+RRfKfo9DpUz2qHHU8zYgG4MHKAfFwI8wsltjYGNwuRzxkDnNa0tqA9YmAOrcaqzsz5/wCs85Pvh7yQZuzKMx01BU/6VxppjLOpao0WAsANOuIEtAsKMRl1A/lk6izSB6vBt/rKnElcw7iDTubkzJDSZdh2zcZjqdYKloDTj1eTnf3rhx70Rl0NEEtkjXD6kn1H8BolRv8A8TpAu0DTUqxRaerrrQ+y37QTKNhPHKzQybEDU2WMOLTA7m62FhwCbl6p19JuggXHuTwYHbDuOY2BTqjLGZ9Jn6X8O8BYUEtq2M1G66yRNhzqCI/gCSsF5i1QXj7Q/TUCScRGZxDUHxAuUfxTdUExTbldqPNB+A+tHcVoKSz+GtWb3n3FaGlqhMaHRZapqYUTQtLuS9nTljolzerPE3JA8EhQr4Pd+vUAIZlHNxj2a+xFKO6NQ61GjnAJWzdTgKTo4bHmjQtmRwe7QaQS7Mc1uAsCWnzhHau5WFc7OxvRO+5Zp7CzTyhEDTuOwolRdwOqaME9M3OUdozWC3WNJxLnN6Pm0HNE3sRb2q/iNnMPUyDK2AzjbK34yj4uENjrOHAQBHCw/db6UYLQZZZTeyjh6zg405uIjtbw+I8E6jgabSHCm0EXESPcYUmJpddr+It3jkfep3BZCjmYhB9696GYOiagaHvkBrZjvJPIIjWEDvleR7+Oe6q8GYDZHgTPsPsRsCQI2vvrjMSTNYtaZ6rOq3uga+KFDGwbuMmYAk6CSL6oSahBhHdhbwOoNexuUZxDjlbmIiMuaJjslCS8lsdPSDuwd+K+HhrarHsGjHkga6CRI8F6zu9t+njGy1paQGyCREmZDTMmCDeAvEcPtY5XzlId6QIBBsRoR2nzWx+TTDdJWY9zT9GwlhuA0udJjnLDpdTjJ3RbLiSjZ6fUCiVhwVN2qsziJDQB4KJ+GDbwrNLgq+1JykDiCPYs1oKPKtu710cRLKlRzac+gOkGhtnLfSPsS2Vt7B0iHU6z2u/1yO4gyCF55jHnOQeEgj3o47bzj81LWNHzem1jbTIaTd3MmVCWLzbOuEr0kjYb17abi6FNzR9XXoHMAcrg6o0WkagzI7RzhV8JGWM7IESQKIyxl9KHEGzh6QGvgKmFwgrYR2MNvpiC0WYfpKJz/l63mUUouIOjQctiHG8EawwOF5PH0jqcySd0kwxSTdE+FZBp3PpiSIAgBtQ3mIho0XaZlrTm9QevOtYch2pzXDLFg6K1hEyaYY30oPPgNPOSkDBgHQxdv+MCNPuiVGi6aO0GXGnp0vVJ0LhCYxpyyTNuIgfWxw7lYa11rH0gfSOgfI9hTBThuhENPMn66YvbRY1j8vDtqiwgREf/AEmPpn7PrUTc+f6ipHkSdda+rgNIPwTHAZW2Fsk3nSm+PaxYxUzAADPFuRvBI58ElK64HWv+AmbngWGEk5Kv5/EZnFhBcULo9jAguLF11o88DC1VnetFS1WddPSNjg4Hwm60mEpueQGtk8v53IyTYYsssC2O6OBe708OxhY7NSqEkufxggeiP5BUW6e7Wf6Ws0hoPVZxcRxd2e/3+gU6ccI8UiRRsho1gZzDKQJIPCO3iDwPYnBjzlgNgxMkgjiYEEH2KDaIuwDVxy9oDgQe8fsrrK4GYD1XQe8gO/8ApOKdqw2/HgpwOq08VQqGSEVoMsE0exWS0zIQ5g61T8UeQARFoQsD6SoPvD2tajI0RPbPh5FSPGi6BAXUgSCo29+Vu/isZvj83puHTOawuBgOMSNDHNbWubgc/cqG8WxqGMomhVbI1aRAcx3BzCdD77grUE+cts4FlJ56Ksyqw+iWnrAcnN591lRokZhmnLN8sZo45ZtPet7t3cYUg4Q9pEw43B7e49iwNakWktOoMFUW0L0ajAYLDOqMY/EEUgTmJZ0bg0TYg6OtBiYnitns/frD0a8NBbRBc2chIDWsYGFoaZPWzjuDV5I2o4nU3UrHGNTx4qbxoo8rke5Yb5VMA5gL6ha7iMjjx5iddfFYb5Qd7umqsOHxM0w24Y/L1pJkwb2gdkLy0HtT7xN4mJ7eSpRM22A3oLH5nF5bfq9K466CXHhe69P2XvjhG4akyri6JqNaA76Wm6LmBmzXgQPBfPWftPmU17u0+ZSuCuw8tUaXebo/nVY0nsfTc8ua5rgRDjmjwJI8FVbiAB6Q7pCCE9p8ykBP/vuR4jRyOPR7RjNoYKlsr5qzF4d1TonEhtRpmo45yBzuYHchuG29hSfr2DqEdd5ierZoqOcOEcNBqvJ1NRYCCONo1J7gBcpJYkwxytHqmJ3iwrGNPSUyBNmOa46kw0cr+wKCjvJhi4EkATN40LItB+1deVOF1ewhkQl+hFFI522em0tv4WCOkZMG5MXiNT2qydu4UHN01MDse0nUcAZ0B815h0a6KCH0V7Kc2eq4DbNKs4ilULiORdyMR45fLzIuqOvepHCc0RA1HmvNd3KMNqW4j3EhEzhs1ySQecn46qMoJOh1bRr8Tig2AagBi/VbOpvApuAHl4pLK0sEeB+CSFINBDGoNiTdGMaUFxS6jzgZmhxWk3Uw9XFVhQbWfSYBnqPpwHwLBrSdCSdexZPHGDKt4Ha2IwTiaT2gvAkwHWBJAuLXVPAq7PojDUA1oa1xEAC/WPjPvVyTE+5eZ/JxvjXxT6rK+V2VrXNLGEG5IM5fBeh0cQDwd4gj4KfTop2B9pbRjF4Zo49IddQGRMd5V7CYhrq9Rg1LWv7z6JPgAzzVivs6nUe2qWjO0ENdJsHRII0OgQutgH0a7cRILRIfB9R0Az3EB35UGFbD4pohTMAKmDdWWGypEVkguVRykVKk82kf7Rb2K406KrUPXee33AIyAhxTCQlmTQkCDtqY4U6lMEE5g74XVqlULoI9GP8AxZza2ErYnEUajajWUGky05s1Rv2xHAmw7L9i1FNrY4QP5oh5GBG9bZwzuMQfbr/Oa+ed4HNOIqZdJA8Q0B3tBX0Xt/atGhSc+tUDWaXEzNsuXjK8MrYWhkqGlEkuc08QJJa0ToBYIp0CrMuxpJtfX/tTCmY0PHgr1XZuIyZ3Mdly5gSOBEgjwVmrscGWsaZjiSdNbJpSo0Y8ujHtpn+Qu5D2eYVhmz3clN//ACnckbQOLKGTu8wuub2jzV6hs85hItK0uOwgZhH2E5DwQcqComLy9oUjcO/g1x/K4/BXN2R/VUu8/pcvRQEJSo0Y2eUELVbrYR7BUz0nNnKWuc0jnYSPFAdo08leq3k9/lmMLeNxQ+bU3kwMjSZ/CJWk9Gijz/alLLVePvH23+K5hHXVrbRD6heySCBwOoQ9hIMpgLTDJHFRiqQ6FFTxzYgz5KOpiGnifIoUdDmq7NnuxBZU5y33FFMAR12HnZZndbaFNrXhzgLjUa2RvDY2mKwcHtg63C5ZxfJl4yXFFivVypKbGAEy0g9xB9y6plENxqD4lFMa5Ca67DygPtLip6mLayoxzqbXjJo6YmdbKHaKg2hdtM9ke4p14AHdnbdcKzHYdjaDhIOUkipmIhrwdRy716tu3vK2uMrjkqDVhPtaeLf/AArwjZ1SHjkbef8AAj1Su4kODiHgy1wsR5apZ9jx0fQFKtZWGvXlm6+++XLTxRAOgeND38ivQ8JjWvEtcCDpCQagj8FNSxbLjMJESBcidJA0WY3l2+zC0wS5oc9wa2e2bx3AodsbabA41aUOD4D9JebxB53KWWXg0Uhhc02jdnEgDQ+z4qicWPEmTxiTMd6Y95e2BLZF+fcu5CJIAJ74+Fk7kSSHVMextszWnkSC7/aLoNtbbbfqmCoXvs3qPF/xEQBxnsTNoY+swxkDB90AyTMDMbHwCEYnE1iekLyIsYygt4xbwUJZ0joj8dy8o2GHokw593QJiw8ParRss1g9vOYAaha5pcxoNmulxDW/ddci1vFFxtWk6k6s2o0sAdJnTL6QdyI4g3CrCakrRKeOUXTPJvlj2lmq06ANmguPebN+KwuCrFuswdOR7lZ3i2mcTiKtY6OcSJ4NHojyWg+UrDCm7B0G26PDjzJgnvJaVVeibjqwMd66/QiiSC0UxT09UNDR7AFsNzmCtiHtiQKLz49X915xWoBrGniXPHgBTi3ifNen/JoP6mpJ/uKndqxJkq0UxL7ZAJmzW8lMcCI0RFoXXCyU1gU7Oby4qLeNkYWp3H4Iw8WKEb0u/pand8QigGN3UH9XS73focvRDqvPd0v7XS/P/wDm5b2u+Cmn2CBgd6mZcVU7cp82j4yiJqZtnjsEeT7eyFW30b9O082N9hcP2Vzdd2ag5p4PPkQD+6PhA8szXSHmonOJRfeHBtYQWiJQZOLZ1JcSWAXdn6HvCuZlSwGhVpYZMsGq5sZSRImxjjHwSTYkAkxw0k6lcS6Gd+Db4w2Qms5AHbSrf4h9iYcfU+2fZ+y3EmXdoqGremzw9yqPxDjqfcrTL0v5wKNUYic2BZE6NbMAf5KHNuiewsG0tdUrPLaQexktALszg4jUwGw0km/Baa0GDK+MBcQAJ/7RDZG2cXhSCzMW/ZIJH/S2Wyd02ZgWV2ubN5jMB90gw6edtVq24GiwgGnYDlZT5aoamec7xbXbXYytNZzi5udj2Q1nVIIY7LpJ5lbzc/BmlhqbnsyucOpT+yDoT94i5UGLxNKrUFHo2lou42iBw7bo/s4Gq4VDobMHJvF3ilpMoptKg1hmw0KxCbFl1qYQobTwwqNEkjKcwIue2BxMSsxSw5aRDT1s5MknrF0Zb8JdHgVsMQ1C3YeHZokAQAOHKB2X8SVDJj5Mviy8VQEpbNAa1z2Gq0OnqFwdTc0wYbbNBFxAII46LF70U2YGlUp0H1MuKaJaQcoh3WMn1otHI9y2+ztqRjquHPrsFQdrmw1x7y0t/wBi5vtsP5zhnMEB9nMJ4OHbwBEjxVIxUeuhJScnbPE9lUekr02HR72N/wBzgPitFvvjRX2jXcIy04pN/J6X/PMg2Ez4TEB9SmQ6k4OAOhc27DOhGaNFHhDaXGTcuJ4k3JPaqv2Klo7telFKi77T68dzRQHvlb35MXf1dT/L1PfTWb35wPQ4fZzCIcaVZ7hxDqj2PIPdmjwR75Knf1dT/L1P1U0sl0NF6kSBddomhdOiApC7QoHvS7+lf4e8I6s7vY7+nd3t94RQGZrdH+10+5/6CttiysVuf/am9z/0lbPH6IzBAym+FzSd2OHuP7rm6dS1UfhPvB+CdvHek08n+8FCtlYgs6QjXIfMEfuUV+Isuy7vDimu6oMkG/Yga69xJk8VxOKJJJJYxbwWhVprlUwehVhExLmSTCEkBrHGmm5FYcoyiTTI8qs0KwAhQuTAVuxiw0gGOHBENn48MZUpuaDTqZZ5se2clQd2YgjiHHkgwcZVkO4rUDp2XsLUrB+Snma4HgTbuI4LU0K1VrZr4mo/7pcQ0fi59xssnhdoPaID4sADAMAaNk6D9lM6oYOd3W4FwDgf52KTRRG43Pd09SoAZDiASODW3cB3yB4L1DZ1PU6ADKPj8F5/8mtDJhzUIlznQO28ADxXpVGllaG8te08T5oILJmJlTRwCkYo6lp8EWBA2jinOJaeGq6akBA8RtduFrPp1pmoc7HR1YJgtn7Q/ZTY6vEOB6pU7KUZLb+O6HauFqEwJyE/de0tv4uleiY0NyEuMAC57F4Zv9j+kr5QfRARnaW+tbE4WnQyFtQAdM/1SBZrrXE65eYgSna0BKwbvltYYmsGM+qp3HedJ52Ue6uyTicTTpR1B1qnLI0jNPfZv5kGqVYEcLkk6k8ytt8nu8eCw9J3SPyVnk5iQYygnI1pHCL95KNaNaG/LQfpML+Ct+qml8k5/rKn+Xqfqpob8qO2aWJqYc0jIa2oCbcSyIv2FQblbZbhKz6riADSe2XSRJLSNOPVWfSNHpmgBsukrE1t7zwJ8GgfqVGvvTUIgA+Lj7gtxYto3rqoGpA7yAsrvZjGOpFrXAkuGl7d6zVXa9Q8h4fEqpUruOriUyiK2S4Gs+m/NTdlcAb28dbK7iNvV3NLHPaZ4gAHwLUJShNQLL9fahdS6MtHC8mbc1Sp1CJjiCPApqSwBJJJLGEkkksYs4PQqy0qDBMJBU7mEImH57ri4wJLBssuKYnFMKwiOFMITk1YY5Ce0rhSWMdzJ9OuRbVvI/DkoSpsJRL3tYASXOa0AakkwAPNAKPdvk+wf0NIR1abAT2vcLDwEnyW0Q7YGz+goMp+sBLj946+HDwRFqmhmPmygfUnwSxeIDGlx0AJPgq2EnJmcOs6XEcuQ8BAQZijvPsgYqg5os8CWOsYdFpnUHQryfC7yYnIaYb6Ig5WyWkTMycrfEr2zD3bHZHkvnveqrU+dV2OLgG1akNmw65iBppC3GxlPiR1jTBLqjg5xM5WEPcT96qeqD3SqlbGZhAGUfZGneZuT2lU3VI4qFz57k6ikBzbO1a06KJzlI2mCndAUwhAFdxDTl/naq1ZhESjODwfSy3kCeen/qSTqiuNWmZABODURp4EKy3CNHAJrE4gcUik6kRqjAZ/DYKnjNOC1mcaKtFkmFO7DQq1KpBlTvxJPAIgVHBSVYNVxtcQe5Q0mSsFoiLUsqmqMTRCwKI8qWQqQuXIWNRb2eyxvxCuAjlP87FFsloh3eFdgcEjeysY6K/VGjPaUlKWOOnsSWsPEjBUTk8phTnMNXJXSmIhHSkVyUpWMII3ujtVmExLMQ+l0gZJyzBBNszeBcATAKBkq1sygalVjANT7OKD62PFNukfSOwNv0MYzPReDzaeq9v4mm/joiwWE3bwApNBiDz/AGV7a++NPC03moZcGksA1eRADe+SL8p5LmhlUtFsmHj0Wtv4uXZfUYA4/eeT1B3DXy5IzS9HwXm+D2384w9J7oz1HtL45h8GPKPJej0XSAqEmQbIqSzuJHkS33heK/KjRy7RqRbOKbvNuU/pXr2w6nXr0/s1JHc4Aj2hy8z+WXCZcVSq8H048WOM+x4RiZmLpbIcbyPCXe5VcXh+jdCI7MxuTquPVOh5HkVFjz0pzUwXc7FFN3sNJrRNsHCCoHTFiNe3/wARY4KNP55IBgBUZLg5re8/ASVbrY9/GqTzyDLb8ThPsCnJNsrCLrorbawuUgkxMwInlMmbK1h8WylJY7O4sNshygmLTM+xD+laJy0x3kFx75dx8EypiXOEXjlw8tE9WqClV7/co0sfFnC/85qdu0xpC61oHqg+SkAZGU02xPIe8QfamdCKL9lc409iq1iTqjBoUC4HJlEeqRrz68pvzNknKLXiQL8pQUkZ4p9AegySrHzcIth8GQC9opGBcdTNHGGm/sUwqWzHDDKNSWHt1dAHJZy9CqNdmexFONE2i1aLE1KDwIptaeIif4FA2lSj0WeRlbl/gPFX2A6oTCjNTCNOjWpjcK37A8pR5A4MEZksyNtwjOLG+KTm0h6gPcPityD9L2yvsptnd47UQZTAvZU+mj0GhvcmhhOspWrGUlFUlZdOKaNDPckoaeCJSQqI3LJ4RXc5NJSSVjjGFKEklgnQEkkljDOK2vydYBrnuqnUQB70klD5H4M6PjfmeoY2pkp2XiO39ovr1nuedCWgcAAYt70klL46+5ls/wCCCe5+LcXil6oDyOywd72e0r27ZdYuY0nkupLofZyeAbsuqRj6reDqYce9rgB+srNfLTSHQUH8RVLfBzHE/pCSSEews8jDlaNVzgASY5cJOphJJNIfA90VzxklNERN/NJJZDT0y3isJkpU6kzn4Xt4zdLF4UM6PjnAPER7bpJLL/pNyYQo7CBqNZnsWZvR7YgXVnBbuNdXfTL+qyD6NyDwkm3kkkpOTHX7ixWw6bK7acuLXNJ9UEERxi+vJDNl4ZtSv0ckNki0TAPOI9iSSZbX+gOTT17JNsltKqadMOEakuDp7hlEeag+fPYIBMGbSY8tFxJFRTSLRnKpOx4xOanBayxGjWtPm0AqbD0GVHNblLZMGHTM6QHAwkkkk66LRxxmla8Em39lDDPa0OzZmzMQReItqqbXug30/YnhHJcSTx2lZxS+16InVwTds35qaphxcSbAHgkktLXRsUnK7IjThNFkklkOy9g3HmkkkpS7Kx6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3" name="Título 5"/>
          <p:cNvSpPr>
            <a:spLocks noGrp="1"/>
          </p:cNvSpPr>
          <p:nvPr>
            <p:ph idx="1"/>
          </p:nvPr>
        </p:nvSpPr>
        <p:spPr/>
        <p:txBody>
          <a:bodyPr/>
          <a:lstStyle/>
          <a:p>
            <a:r>
              <a:rPr lang="pt-BR" sz="3600" i="0">
                <a:solidFill>
                  <a:schemeClr val="accent2">
                    <a:lumMod val="75000"/>
                  </a:schemeClr>
                </a:solidFill>
                <a:ea typeface="+mj-ea"/>
                <a:cs typeface="+mj-cs"/>
              </a:rPr>
              <a:t>Mas...</a:t>
            </a:r>
          </a:p>
          <a:p>
            <a:endParaRPr lang="pt-BR"/>
          </a:p>
          <a:p>
            <a:r>
              <a:rPr lang="pt-BR"/>
              <a:t>A crítica ao sistema colonial corresponde às mudanças nas relações políticas e comerciais entre metrópole e colônia. Não implica, entretanto, na mudança de estrutura básica da produção colonial que ao capitalismo industrial convinha manter nas grandes linhas.</a:t>
            </a:r>
          </a:p>
        </p:txBody>
      </p:sp>
      <p:sp>
        <p:nvSpPr>
          <p:cNvPr id="12" name="Espaço Reservado para Texto 2"/>
          <p:cNvSpPr>
            <a:spLocks noGrp="1"/>
          </p:cNvSpPr>
          <p:nvPr>
            <p:ph type="body" sz="quarter" idx="14"/>
          </p:nvPr>
        </p:nvSpPr>
        <p:spPr/>
        <p:txBody>
          <a:bodyPr>
            <a:normAutofit fontScale="92500" lnSpcReduction="20000"/>
          </a:bodyPr>
          <a:lstStyle/>
          <a:p>
            <a:r>
              <a:rPr lang="pt-BR"/>
              <a:t>COSTA, Emília Viotti da. Introdução ao estudo da emancipação política do Brasil. In MOTA, Carlos Guilherme. Brasil em Perspectiva. São Paulo: Difusão Europeia do Livro, 1971, pp. 64-125, p. 69.</a:t>
            </a:r>
          </a:p>
        </p:txBody>
      </p:sp>
    </p:spTree>
    <p:extLst>
      <p:ext uri="{BB962C8B-B14F-4D97-AF65-F5344CB8AC3E}">
        <p14:creationId xmlns:p14="http://schemas.microsoft.com/office/powerpoint/2010/main" val="10360306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a:xfrm>
            <a:off x="2188123" y="609600"/>
            <a:ext cx="6109587" cy="5555704"/>
          </a:xfrm>
        </p:spPr>
        <p:txBody>
          <a:bodyPr>
            <a:normAutofit fontScale="90000"/>
          </a:bodyPr>
          <a:lstStyle/>
          <a:p>
            <a:r>
              <a:rPr lang="pt-BR" dirty="0"/>
              <a:t>É preciso considerar-se com cuidado a diferença entre esta nova fase da defesa e as anteriores. Até aqui as intervenções tinham tomado o caráter de medida de salvação da lavoura [...]; eram tomadas já quando a situação do mercado cafeeiro era suficientemente grave e mesmo assim só depois de muita discussão e oposição [...] Ora, a ideia da defesa permanente era exatamente o oposto.</a:t>
            </a:r>
            <a:br>
              <a:rPr lang="pt-BR" dirty="0"/>
            </a:br>
            <a:endParaRPr lang="pt-BR" dirty="0"/>
          </a:p>
        </p:txBody>
      </p:sp>
      <p:sp>
        <p:nvSpPr>
          <p:cNvPr id="8" name="Espaço Reservado para Conteúdo 7"/>
          <p:cNvSpPr>
            <a:spLocks noGrp="1"/>
          </p:cNvSpPr>
          <p:nvPr>
            <p:ph type="body" sz="quarter" idx="13"/>
          </p:nvPr>
        </p:nvSpPr>
        <p:spPr>
          <a:xfrm>
            <a:off x="2188123" y="6288360"/>
            <a:ext cx="6109587" cy="381000"/>
          </a:xfrm>
        </p:spPr>
        <p:txBody>
          <a:bodyPr/>
          <a:lstStyle/>
          <a:p>
            <a:r>
              <a:rPr lang="pt-BR"/>
              <a:t>DELFIM NETTO, Antonio. O problema do café no Brasil. São Paulo: IPE/USP, 1981. (Ensaios Econômicos, 16), p. 125.</a:t>
            </a:r>
            <a:endParaRPr lang="pt-BR" dirty="0"/>
          </a:p>
        </p:txBody>
      </p:sp>
      <p:sp>
        <p:nvSpPr>
          <p:cNvPr id="3"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2412677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7" y="228600"/>
            <a:ext cx="6939172" cy="680320"/>
          </a:xfrm>
        </p:spPr>
        <p:txBody>
          <a:bodyPr>
            <a:normAutofit fontScale="90000"/>
          </a:bodyPr>
          <a:lstStyle/>
          <a:p>
            <a:r>
              <a:rPr lang="pt-BR"/>
              <a:t>Produção Não-Brasileira de Café</a:t>
            </a:r>
            <a:br>
              <a:rPr lang="pt-BR"/>
            </a:br>
            <a:r>
              <a:rPr lang="pt-BR"/>
              <a:t>(milhares de sacas de 60 kg)</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243067124"/>
              </p:ext>
            </p:extLst>
          </p:nvPr>
        </p:nvGraphicFramePr>
        <p:xfrm>
          <a:off x="179512" y="1196975"/>
          <a:ext cx="8784976" cy="5256213"/>
        </p:xfrm>
        <a:graphic>
          <a:graphicData uri="http://schemas.openxmlformats.org/drawingml/2006/chart">
            <c:chart xmlns:c="http://schemas.openxmlformats.org/drawingml/2006/chart" xmlns:r="http://schemas.openxmlformats.org/officeDocument/2006/relationships" r:id="rId2"/>
          </a:graphicData>
        </a:graphic>
      </p:graphicFrame>
      <p:sp>
        <p:nvSpPr>
          <p:cNvPr id="7" name="CaixaDeTexto 6"/>
          <p:cNvSpPr txBox="1"/>
          <p:nvPr/>
        </p:nvSpPr>
        <p:spPr>
          <a:xfrm>
            <a:off x="971550" y="6334780"/>
            <a:ext cx="7200900" cy="461665"/>
          </a:xfrm>
          <a:prstGeom prst="rect">
            <a:avLst/>
          </a:prstGeom>
          <a:noFill/>
        </p:spPr>
        <p:txBody>
          <a:bodyPr wrap="square" rtlCol="0">
            <a:spAutoFit/>
          </a:bodyPr>
          <a:lstStyle/>
          <a:p>
            <a:pPr algn="ctr"/>
            <a:r>
              <a:rPr lang="pt-BR" sz="1200" dirty="0">
                <a:solidFill>
                  <a:schemeClr val="tx1">
                    <a:lumMod val="65000"/>
                    <a:lumOff val="35000"/>
                  </a:schemeClr>
                </a:solidFill>
                <a:latin typeface="+mj-lt"/>
                <a:cs typeface="Arial" pitchFamily="34" charset="0"/>
              </a:rPr>
              <a:t>Fonte: MARTINS, M. &amp; JOHNSTON, E. </a:t>
            </a:r>
            <a:r>
              <a:rPr lang="pt-BR" sz="1200" i="1" dirty="0">
                <a:solidFill>
                  <a:schemeClr val="tx1">
                    <a:lumMod val="65000"/>
                    <a:lumOff val="35000"/>
                  </a:schemeClr>
                </a:solidFill>
                <a:latin typeface="+mj-lt"/>
                <a:cs typeface="Arial" pitchFamily="34" charset="0"/>
              </a:rPr>
              <a:t>150 anos de café, </a:t>
            </a:r>
            <a:r>
              <a:rPr lang="pt-BR" sz="1200" dirty="0">
                <a:solidFill>
                  <a:schemeClr val="tx1">
                    <a:lumMod val="65000"/>
                    <a:lumOff val="35000"/>
                  </a:schemeClr>
                </a:solidFill>
                <a:latin typeface="+mj-lt"/>
                <a:cs typeface="Arial" pitchFamily="34" charset="0"/>
              </a:rPr>
              <a:t>pp. 383-4. </a:t>
            </a:r>
          </a:p>
          <a:p>
            <a:pPr algn="ctr"/>
            <a:r>
              <a:rPr lang="pt-BR" sz="1200" dirty="0">
                <a:solidFill>
                  <a:schemeClr val="tx1">
                    <a:lumMod val="65000"/>
                    <a:lumOff val="35000"/>
                  </a:schemeClr>
                </a:solidFill>
                <a:latin typeface="+mj-lt"/>
                <a:cs typeface="Arial" pitchFamily="34" charset="0"/>
              </a:rPr>
              <a:t>[ Colômbia: 8,9% 1898; 24,9% 1932 ]  </a:t>
            </a:r>
          </a:p>
        </p:txBody>
      </p:sp>
    </p:spTree>
    <p:extLst>
      <p:ext uri="{BB962C8B-B14F-4D97-AF65-F5344CB8AC3E}">
        <p14:creationId xmlns:p14="http://schemas.microsoft.com/office/powerpoint/2010/main" val="21156077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942416" y="2514601"/>
            <a:ext cx="6600451" cy="2262781"/>
          </a:xfrm>
        </p:spPr>
        <p:txBody>
          <a:bodyPr/>
          <a:lstStyle/>
          <a:p>
            <a:r>
              <a:rPr lang="pt-BR" dirty="0"/>
              <a:t>A Caixa de Estabilização</a:t>
            </a:r>
          </a:p>
        </p:txBody>
      </p:sp>
      <p:sp>
        <p:nvSpPr>
          <p:cNvPr id="8" name="Subtítulo 7"/>
          <p:cNvSpPr>
            <a:spLocks noGrp="1"/>
          </p:cNvSpPr>
          <p:nvPr>
            <p:ph type="subTitle" idx="1"/>
          </p:nvPr>
        </p:nvSpPr>
        <p:spPr>
          <a:xfrm>
            <a:off x="1942416" y="4777380"/>
            <a:ext cx="6600451" cy="1126283"/>
          </a:xfrm>
        </p:spPr>
        <p:txBody>
          <a:bodyPr/>
          <a:lstStyle/>
          <a:p>
            <a:r>
              <a:rPr lang="pt-BR" dirty="0"/>
              <a:t>Porque estabilizar o câmbio é preciso...</a:t>
            </a:r>
          </a:p>
        </p:txBody>
      </p:sp>
    </p:spTree>
    <p:extLst>
      <p:ext uri="{BB962C8B-B14F-4D97-AF65-F5344CB8AC3E}">
        <p14:creationId xmlns:p14="http://schemas.microsoft.com/office/powerpoint/2010/main" val="32300862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2339752" y="1268760"/>
            <a:ext cx="6192688" cy="4608512"/>
          </a:xfrm>
        </p:spPr>
        <p:txBody>
          <a:bodyPr/>
          <a:lstStyle/>
          <a:p>
            <a:r>
              <a:rPr lang="pt-BR"/>
              <a:t>A ideia do novo organismo era semelhante à da Caixa de Conversão [...] mas esperava-se agora estabilizar o câmbio a 5 115/128, ou seja, quase 6 dinheiros por mil-réis, enquanto aquela o havia sustentado a 15 (e depois a 16) [...]</a:t>
            </a:r>
            <a:endParaRPr lang="pt-BR" dirty="0"/>
          </a:p>
        </p:txBody>
      </p:sp>
      <p:sp>
        <p:nvSpPr>
          <p:cNvPr id="8" name="Espaço Reservado para Conteúdo 7"/>
          <p:cNvSpPr>
            <a:spLocks noGrp="1"/>
          </p:cNvSpPr>
          <p:nvPr>
            <p:ph type="body" sz="quarter" idx="14"/>
          </p:nvPr>
        </p:nvSpPr>
        <p:spPr>
          <a:xfrm>
            <a:off x="2339752" y="5948511"/>
            <a:ext cx="6192688" cy="504825"/>
          </a:xfrm>
        </p:spPr>
        <p:txBody>
          <a:bodyPr/>
          <a:lstStyle/>
          <a:p>
            <a:r>
              <a:rPr lang="pt-BR"/>
              <a:t>DELFIM NETTO, Antonio. O problema do café no Brasil. São Paulo: IPE/USP, 1981. (Ensaios Econômicos, 16), p. 128.</a:t>
            </a:r>
            <a:endParaRPr lang="pt-BR" dirty="0"/>
          </a:p>
        </p:txBody>
      </p:sp>
      <p:sp>
        <p:nvSpPr>
          <p:cNvPr id="11" name="Título 10"/>
          <p:cNvSpPr>
            <a:spLocks noGrp="1"/>
          </p:cNvSpPr>
          <p:nvPr>
            <p:ph type="title"/>
          </p:nvPr>
        </p:nvSpPr>
        <p:spPr>
          <a:xfrm>
            <a:off x="2339752" y="620688"/>
            <a:ext cx="6192688" cy="648072"/>
          </a:xfrm>
        </p:spPr>
        <p:txBody>
          <a:bodyPr/>
          <a:lstStyle/>
          <a:p>
            <a:r>
              <a:rPr lang="pt-BR"/>
              <a:t>Caixa de Estabilização</a:t>
            </a:r>
            <a:endParaRPr lang="pt-BR" dirty="0"/>
          </a:p>
        </p:txBody>
      </p:sp>
      <p:sp>
        <p:nvSpPr>
          <p:cNvPr id="3"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17804759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2339752" y="1268760"/>
            <a:ext cx="6192688" cy="4608512"/>
          </a:xfrm>
        </p:spPr>
        <p:txBody>
          <a:bodyPr/>
          <a:lstStyle/>
          <a:p>
            <a:r>
              <a:rPr lang="pt-BR"/>
              <a:t>Não é preciso repetir-se aqui que este mecanismo, da mesma maneira que o anterior, somente pôde funcionar enquanto a taxa de mercado (ligeiramente acima da escolhida para estabilização) representou, de fato, a taxa cambial de equilíbrio.</a:t>
            </a:r>
            <a:endParaRPr lang="pt-BR" dirty="0"/>
          </a:p>
        </p:txBody>
      </p:sp>
      <p:sp>
        <p:nvSpPr>
          <p:cNvPr id="8" name="Espaço Reservado para Conteúdo 7"/>
          <p:cNvSpPr>
            <a:spLocks noGrp="1"/>
          </p:cNvSpPr>
          <p:nvPr>
            <p:ph type="body" sz="quarter" idx="14"/>
          </p:nvPr>
        </p:nvSpPr>
        <p:spPr>
          <a:xfrm>
            <a:off x="2339752" y="5948511"/>
            <a:ext cx="6192688" cy="504825"/>
          </a:xfrm>
        </p:spPr>
        <p:txBody>
          <a:bodyPr/>
          <a:lstStyle/>
          <a:p>
            <a:r>
              <a:rPr lang="pt-BR"/>
              <a:t>DELFIM NETTO, Antonio. O problema do café no Brasil. São Paulo: IPE/USP, 1981. (Ensaios Econômicos, 16), p. 128.</a:t>
            </a:r>
            <a:endParaRPr lang="pt-BR" dirty="0"/>
          </a:p>
        </p:txBody>
      </p:sp>
      <p:sp>
        <p:nvSpPr>
          <p:cNvPr id="11" name="Título 10"/>
          <p:cNvSpPr>
            <a:spLocks noGrp="1"/>
          </p:cNvSpPr>
          <p:nvPr>
            <p:ph type="title"/>
          </p:nvPr>
        </p:nvSpPr>
        <p:spPr>
          <a:xfrm>
            <a:off x="2339752" y="620688"/>
            <a:ext cx="6192688" cy="648072"/>
          </a:xfrm>
        </p:spPr>
        <p:txBody>
          <a:bodyPr/>
          <a:lstStyle/>
          <a:p>
            <a:r>
              <a:rPr lang="pt-BR"/>
              <a:t>Caixa de Estabilização</a:t>
            </a:r>
            <a:endParaRPr lang="pt-BR" dirty="0"/>
          </a:p>
        </p:txBody>
      </p:sp>
      <p:sp>
        <p:nvSpPr>
          <p:cNvPr id="3"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285103829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7" y="228600"/>
            <a:ext cx="6939172" cy="680320"/>
          </a:xfrm>
        </p:spPr>
        <p:txBody>
          <a:bodyPr>
            <a:normAutofit fontScale="90000"/>
          </a:bodyPr>
          <a:lstStyle/>
          <a:p>
            <a:r>
              <a:rPr lang="pt-BR" dirty="0"/>
              <a:t>Cédula Caixa de Estabilização</a:t>
            </a:r>
          </a:p>
        </p:txBody>
      </p:sp>
      <p:pic>
        <p:nvPicPr>
          <p:cNvPr id="7" name="Picture 2" descr="http://2.bp.blogspot.com/-ocj94a0EN08/UlV-ub1V88I/AAAAAAAABm4/p8Rt6384-xY/s1600/6b.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74" t="5138" r="1985" b="2884"/>
          <a:stretch/>
        </p:blipFill>
        <p:spPr>
          <a:xfrm>
            <a:off x="179511" y="1341686"/>
            <a:ext cx="8843424" cy="3959522"/>
          </a:xfrm>
        </p:spPr>
      </p:pic>
      <p:sp>
        <p:nvSpPr>
          <p:cNvPr id="8" name="CaixaDeTexto 7"/>
          <p:cNvSpPr txBox="1"/>
          <p:nvPr/>
        </p:nvSpPr>
        <p:spPr>
          <a:xfrm>
            <a:off x="179511" y="5733256"/>
            <a:ext cx="8862526" cy="523220"/>
          </a:xfrm>
          <a:prstGeom prst="rect">
            <a:avLst/>
          </a:prstGeom>
          <a:noFill/>
        </p:spPr>
        <p:txBody>
          <a:bodyPr wrap="square" rtlCol="0">
            <a:spAutoFit/>
          </a:bodyPr>
          <a:lstStyle/>
          <a:p>
            <a:pPr algn="ctr"/>
            <a:r>
              <a:rPr lang="pt-BR" sz="1400" dirty="0"/>
              <a:t>“A CAIXA DE ESTABILIZAÇÃO pagará ao portador, à vista, no Rio de Janeiro, em ouro conforme a Lei n. 5108 de 18 de dezembro de 1926, a quantia de 20$000. Valor recebido em ouro”. </a:t>
            </a:r>
          </a:p>
        </p:txBody>
      </p:sp>
    </p:spTree>
    <p:extLst>
      <p:ext uri="{BB962C8B-B14F-4D97-AF65-F5344CB8AC3E}">
        <p14:creationId xmlns:p14="http://schemas.microsoft.com/office/powerpoint/2010/main" val="15264934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7" y="228600"/>
            <a:ext cx="6939172" cy="680320"/>
          </a:xfrm>
        </p:spPr>
        <p:txBody>
          <a:bodyPr/>
          <a:lstStyle/>
          <a:p>
            <a:r>
              <a:rPr lang="pt-BR"/>
              <a:t>Cédula Tesouro Nacional</a:t>
            </a:r>
            <a:endParaRPr lang="pt-BR" dirty="0"/>
          </a:p>
        </p:txBody>
      </p:sp>
      <p:pic>
        <p:nvPicPr>
          <p:cNvPr id="6" name="Picture 6" descr="http://upload.wikimedia.org/wikipedia/commons/b/b2/Deodoro_da_Fonseca_na_nota_de_20_mil_réis_de_1925.jpg"/>
          <p:cNvPicPr>
            <a:picLocks noGrp="1" noChangeAspect="1" noChangeArrowheads="1"/>
          </p:cNvPicPr>
          <p:nvPr>
            <p:ph idx="1"/>
          </p:nvPr>
        </p:nvPicPr>
        <p:blipFill>
          <a:blip r:embed="rId3"/>
          <a:stretch>
            <a:fillRect/>
          </a:stretch>
        </p:blipFill>
        <p:spPr>
          <a:xfrm>
            <a:off x="179510" y="1052736"/>
            <a:ext cx="8860705" cy="4176464"/>
          </a:xfrm>
        </p:spPr>
      </p:pic>
      <p:sp>
        <p:nvSpPr>
          <p:cNvPr id="8" name="CaixaDeTexto 7"/>
          <p:cNvSpPr txBox="1"/>
          <p:nvPr/>
        </p:nvSpPr>
        <p:spPr>
          <a:xfrm>
            <a:off x="179511" y="5652537"/>
            <a:ext cx="8862526" cy="584775"/>
          </a:xfrm>
          <a:prstGeom prst="rect">
            <a:avLst/>
          </a:prstGeom>
          <a:noFill/>
        </p:spPr>
        <p:txBody>
          <a:bodyPr wrap="square" rtlCol="0">
            <a:spAutoFit/>
          </a:bodyPr>
          <a:lstStyle/>
          <a:p>
            <a:pPr algn="ctr"/>
            <a:r>
              <a:rPr lang="pt-BR" sz="1600" dirty="0"/>
              <a:t>“República dos Estados Unidos do Brasil no Tesouro Nacional. Se pagará ao portador desta a quantia de 20$000. Valor recebido”. </a:t>
            </a:r>
          </a:p>
        </p:txBody>
      </p:sp>
    </p:spTree>
    <p:extLst>
      <p:ext uri="{BB962C8B-B14F-4D97-AF65-F5344CB8AC3E}">
        <p14:creationId xmlns:p14="http://schemas.microsoft.com/office/powerpoint/2010/main" val="2692565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27065" b="8046"/>
          <a:stretch>
            <a:fillRect/>
          </a:stretch>
        </p:blipFill>
        <p:spPr bwMode="auto">
          <a:xfrm>
            <a:off x="166255" y="130779"/>
            <a:ext cx="8853053" cy="6598722"/>
          </a:xfrm>
          <a:prstGeom prst="rect">
            <a:avLst/>
          </a:prstGeom>
          <a:noFill/>
          <a:ln w="76200">
            <a:noFill/>
            <a:miter lim="800000"/>
            <a:headEnd/>
            <a:tailEnd/>
          </a:ln>
        </p:spPr>
      </p:pic>
    </p:spTree>
    <p:extLst>
      <p:ext uri="{BB962C8B-B14F-4D97-AF65-F5344CB8AC3E}">
        <p14:creationId xmlns:p14="http://schemas.microsoft.com/office/powerpoint/2010/main" val="14699882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Espaço Reservado para Conteúdo 4"/>
          <p:cNvPicPr>
            <a:picLocks noGrp="1" noChangeAspect="1"/>
          </p:cNvPicPr>
          <p:nvPr>
            <p:ph idx="4294967295"/>
          </p:nvPr>
        </p:nvPicPr>
        <p:blipFill rotWithShape="1">
          <a:blip r:embed="rId2" cstate="email">
            <a:extLst>
              <a:ext uri="{28A0092B-C50C-407E-A947-70E740481C1C}">
                <a14:useLocalDpi xmlns:a14="http://schemas.microsoft.com/office/drawing/2010/main" val="0"/>
              </a:ext>
            </a:extLst>
          </a:blip>
          <a:srcRect b="7101"/>
          <a:stretch/>
        </p:blipFill>
        <p:spPr>
          <a:xfrm>
            <a:off x="107950" y="115887"/>
            <a:ext cx="8928100" cy="6626225"/>
          </a:xfrm>
          <a:ln w="142875">
            <a:noFill/>
          </a:ln>
        </p:spPr>
      </p:pic>
    </p:spTree>
    <p:extLst>
      <p:ext uri="{BB962C8B-B14F-4D97-AF65-F5344CB8AC3E}">
        <p14:creationId xmlns:p14="http://schemas.microsoft.com/office/powerpoint/2010/main" val="31587365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942416" y="2514601"/>
            <a:ext cx="6600451" cy="2262781"/>
          </a:xfrm>
        </p:spPr>
        <p:txBody>
          <a:bodyPr>
            <a:normAutofit fontScale="90000"/>
          </a:bodyPr>
          <a:lstStyle/>
          <a:p>
            <a:r>
              <a:rPr lang="pt-BR"/>
              <a:t>A falência da defesa permanente</a:t>
            </a:r>
            <a:endParaRPr lang="pt-BR" dirty="0"/>
          </a:p>
        </p:txBody>
      </p:sp>
      <p:sp>
        <p:nvSpPr>
          <p:cNvPr id="3" name="Espaço Reservado para Texto 2"/>
          <p:cNvSpPr>
            <a:spLocks noGrp="1"/>
          </p:cNvSpPr>
          <p:nvPr>
            <p:ph type="subTitle" idx="1"/>
          </p:nvPr>
        </p:nvSpPr>
        <p:spPr>
          <a:xfrm>
            <a:off x="1942416" y="4777380"/>
            <a:ext cx="6600451" cy="1126283"/>
          </a:xfrm>
        </p:spPr>
        <p:txBody>
          <a:bodyPr/>
          <a:lstStyle/>
          <a:p>
            <a:r>
              <a:rPr lang="pt-BR"/>
              <a:t>As crises do final da década de 1920</a:t>
            </a:r>
            <a:endParaRPr lang="pt-BR" dirty="0"/>
          </a:p>
        </p:txBody>
      </p:sp>
    </p:spTree>
    <p:extLst>
      <p:ext uri="{BB962C8B-B14F-4D97-AF65-F5344CB8AC3E}">
        <p14:creationId xmlns:p14="http://schemas.microsoft.com/office/powerpoint/2010/main" val="778052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uas xícaras de café em mesa de madeira">
            <a:extLst>
              <a:ext uri="{FF2B5EF4-FFF2-40B4-BE49-F238E27FC236}">
                <a16:creationId xmlns:a16="http://schemas.microsoft.com/office/drawing/2014/main" id="{1328DC39-F915-44F5-BB84-0D1D9219C855}"/>
              </a:ext>
            </a:extLst>
          </p:cNvPr>
          <p:cNvPicPr>
            <a:picLocks noChangeAspect="1"/>
          </p:cNvPicPr>
          <p:nvPr/>
        </p:nvPicPr>
        <p:blipFill rotWithShape="1">
          <a:blip r:embed="rId3">
            <a:alphaModFix amt="40000"/>
          </a:blip>
          <a:srcRect l="11000" r="-1" b="-1"/>
          <a:stretch/>
        </p:blipFill>
        <p:spPr>
          <a:xfrm>
            <a:off x="20" y="10"/>
            <a:ext cx="9143980" cy="6857990"/>
          </a:xfrm>
          <a:prstGeom prst="rect">
            <a:avLst/>
          </a:prstGeom>
        </p:spPr>
      </p:pic>
      <p:sp>
        <p:nvSpPr>
          <p:cNvPr id="5" name="Título 4"/>
          <p:cNvSpPr>
            <a:spLocks noGrp="1"/>
          </p:cNvSpPr>
          <p:nvPr>
            <p:ph type="ctrTitle"/>
          </p:nvPr>
        </p:nvSpPr>
        <p:spPr>
          <a:xfrm>
            <a:off x="1941909" y="2514600"/>
            <a:ext cx="6686550" cy="2262781"/>
          </a:xfrm>
        </p:spPr>
        <p:txBody>
          <a:bodyPr>
            <a:normAutofit/>
          </a:bodyPr>
          <a:lstStyle/>
          <a:p>
            <a:r>
              <a:rPr lang="pt-BR" dirty="0">
                <a:solidFill>
                  <a:schemeClr val="tx1"/>
                </a:solidFill>
              </a:rPr>
              <a:t>O café</a:t>
            </a:r>
          </a:p>
        </p:txBody>
      </p:sp>
      <p:sp>
        <p:nvSpPr>
          <p:cNvPr id="2" name="Text Placeholder 1"/>
          <p:cNvSpPr>
            <a:spLocks noGrp="1"/>
          </p:cNvSpPr>
          <p:nvPr>
            <p:ph type="subTitle" idx="1"/>
          </p:nvPr>
        </p:nvSpPr>
        <p:spPr>
          <a:xfrm>
            <a:off x="1941909" y="4777379"/>
            <a:ext cx="6686550" cy="1126283"/>
          </a:xfrm>
        </p:spPr>
        <p:txBody>
          <a:bodyPr>
            <a:normAutofit/>
          </a:bodyPr>
          <a:lstStyle/>
          <a:p>
            <a:r>
              <a:rPr lang="pt-BR"/>
              <a:t>E a retomada do crescimento econômico</a:t>
            </a:r>
          </a:p>
        </p:txBody>
      </p:sp>
      <p:sp>
        <p:nvSpPr>
          <p:cNvPr id="13" name="Rectangle 12">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3090636122"/>
      </p:ext>
    </p:extLst>
  </p:cSld>
  <p:clrMapOvr>
    <a:overrideClrMapping bg1="dk1" tx1="lt1" bg2="dk2" tx2="lt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ítulo 8"/>
          <p:cNvSpPr>
            <a:spLocks noGrp="1"/>
          </p:cNvSpPr>
          <p:nvPr>
            <p:ph type="title"/>
          </p:nvPr>
        </p:nvSpPr>
        <p:spPr>
          <a:xfrm>
            <a:off x="1115617" y="228600"/>
            <a:ext cx="6939172" cy="680320"/>
          </a:xfrm>
        </p:spPr>
        <p:txBody>
          <a:bodyPr/>
          <a:lstStyle/>
          <a:p>
            <a:r>
              <a:rPr lang="pt-BR" dirty="0"/>
              <a:t>Queima do café</a:t>
            </a:r>
          </a:p>
        </p:txBody>
      </p:sp>
      <p:pic>
        <p:nvPicPr>
          <p:cNvPr id="4098" name="Picture 2" descr="Resultado de imagem para queima do cafÃ© 1929"/>
          <p:cNvPicPr>
            <a:picLocks noGrp="1" noChangeAspect="1" noChangeArrowheads="1"/>
          </p:cNvPicPr>
          <p:nvPr>
            <p:ph idx="1"/>
          </p:nvPr>
        </p:nvPicPr>
        <p:blipFill rotWithShape="1">
          <a:blip r:embed="rId2" cstate="print">
            <a:grayscl/>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p:blipFill>
        <p:spPr>
          <a:xfrm>
            <a:off x="179512" y="1124744"/>
            <a:ext cx="8804413" cy="5400600"/>
          </a:xfrm>
        </p:spPr>
      </p:pic>
    </p:spTree>
    <p:extLst>
      <p:ext uri="{BB962C8B-B14F-4D97-AF65-F5344CB8AC3E}">
        <p14:creationId xmlns:p14="http://schemas.microsoft.com/office/powerpoint/2010/main" val="38995314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ítulo 8"/>
          <p:cNvSpPr>
            <a:spLocks noGrp="1"/>
          </p:cNvSpPr>
          <p:nvPr>
            <p:ph type="title"/>
          </p:nvPr>
        </p:nvSpPr>
        <p:spPr>
          <a:xfrm>
            <a:off x="1115617" y="228600"/>
            <a:ext cx="6939172" cy="680320"/>
          </a:xfrm>
        </p:spPr>
        <p:txBody>
          <a:bodyPr/>
          <a:lstStyle/>
          <a:p>
            <a:r>
              <a:rPr lang="pt-BR"/>
              <a:t>Queima do café</a:t>
            </a:r>
            <a:endParaRPr lang="pt-BR" dirty="0"/>
          </a:p>
        </p:txBody>
      </p:sp>
      <p:pic>
        <p:nvPicPr>
          <p:cNvPr id="7170" name="Picture 2" descr="Resultado de imagem para queima do cafÃ© 1929"/>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tretch/>
        </p:blipFill>
        <p:spPr>
          <a:xfrm>
            <a:off x="179512" y="1208336"/>
            <a:ext cx="8813765" cy="5172992"/>
          </a:xfrm>
        </p:spPr>
      </p:pic>
    </p:spTree>
    <p:extLst>
      <p:ext uri="{BB962C8B-B14F-4D97-AF65-F5344CB8AC3E}">
        <p14:creationId xmlns:p14="http://schemas.microsoft.com/office/powerpoint/2010/main" val="37231313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ítulo 8"/>
          <p:cNvSpPr>
            <a:spLocks noGrp="1"/>
          </p:cNvSpPr>
          <p:nvPr>
            <p:ph type="title"/>
          </p:nvPr>
        </p:nvSpPr>
        <p:spPr>
          <a:xfrm>
            <a:off x="1115617" y="228600"/>
            <a:ext cx="6939172" cy="680320"/>
          </a:xfrm>
        </p:spPr>
        <p:txBody>
          <a:bodyPr/>
          <a:lstStyle/>
          <a:p>
            <a:r>
              <a:rPr lang="pt-BR"/>
              <a:t>Queima do café</a:t>
            </a:r>
            <a:endParaRPr lang="pt-BR" dirty="0"/>
          </a:p>
        </p:txBody>
      </p:sp>
      <p:pic>
        <p:nvPicPr>
          <p:cNvPr id="7170" name="Picture 2" descr="Resultado de imagem para queima do cafÃ© 1929"/>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365" t="2650"/>
          <a:stretch/>
        </p:blipFill>
        <p:spPr>
          <a:xfrm>
            <a:off x="251520" y="1124744"/>
            <a:ext cx="8712968" cy="5538174"/>
          </a:xfrm>
        </p:spPr>
      </p:pic>
    </p:spTree>
    <p:extLst>
      <p:ext uri="{BB962C8B-B14F-4D97-AF65-F5344CB8AC3E}">
        <p14:creationId xmlns:p14="http://schemas.microsoft.com/office/powerpoint/2010/main" val="20850083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ítulo 2"/>
          <p:cNvSpPr>
            <a:spLocks noGrp="1"/>
          </p:cNvSpPr>
          <p:nvPr>
            <p:ph type="title"/>
          </p:nvPr>
        </p:nvSpPr>
        <p:spPr>
          <a:xfrm>
            <a:off x="1115617" y="228600"/>
            <a:ext cx="6939172" cy="680320"/>
          </a:xfrm>
        </p:spPr>
        <p:txBody>
          <a:bodyPr>
            <a:normAutofit fontScale="90000"/>
          </a:bodyPr>
          <a:lstStyle/>
          <a:p>
            <a:r>
              <a:rPr lang="pt-BR" dirty="0"/>
              <a:t>Consumo mundial e Produção mundial de café</a:t>
            </a:r>
          </a:p>
        </p:txBody>
      </p:sp>
      <p:graphicFrame>
        <p:nvGraphicFramePr>
          <p:cNvPr id="9" name="Espaço Reservado para Conteúdo 8"/>
          <p:cNvGraphicFramePr>
            <a:graphicFrameLocks noGrp="1"/>
          </p:cNvGraphicFramePr>
          <p:nvPr>
            <p:ph idx="1"/>
            <p:extLst>
              <p:ext uri="{D42A27DB-BD31-4B8C-83A1-F6EECF244321}">
                <p14:modId xmlns:p14="http://schemas.microsoft.com/office/powerpoint/2010/main" val="1205017229"/>
              </p:ext>
            </p:extLst>
          </p:nvPr>
        </p:nvGraphicFramePr>
        <p:xfrm>
          <a:off x="107504" y="1052737"/>
          <a:ext cx="8856984" cy="5497486"/>
        </p:xfrm>
        <a:graphic>
          <a:graphicData uri="http://schemas.openxmlformats.org/drawingml/2006/chart">
            <c:chart xmlns:c="http://schemas.openxmlformats.org/drawingml/2006/chart" xmlns:r="http://schemas.openxmlformats.org/officeDocument/2006/relationships" r:id="rId2"/>
          </a:graphicData>
        </a:graphic>
      </p:graphicFrame>
      <p:sp>
        <p:nvSpPr>
          <p:cNvPr id="4" name="CaixaDeTexto 4"/>
          <p:cNvSpPr txBox="1">
            <a:spLocks noChangeArrowheads="1"/>
          </p:cNvSpPr>
          <p:nvPr/>
        </p:nvSpPr>
        <p:spPr bwMode="auto">
          <a:xfrm>
            <a:off x="971600" y="6550223"/>
            <a:ext cx="72008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altLang="pt-BR" sz="1400" dirty="0">
                <a:latin typeface="+mn-lt"/>
              </a:rPr>
              <a:t>Fonte: Martins &amp; Johnston, </a:t>
            </a:r>
            <a:r>
              <a:rPr lang="pt-BR" altLang="pt-BR" sz="1400" i="1" dirty="0">
                <a:latin typeface="+mn-lt"/>
              </a:rPr>
              <a:t>150 anos de café</a:t>
            </a:r>
            <a:r>
              <a:rPr lang="pt-BR" altLang="pt-BR" sz="1400" dirty="0">
                <a:latin typeface="+mn-lt"/>
              </a:rPr>
              <a:t>, Apêndice estatístico. </a:t>
            </a:r>
          </a:p>
        </p:txBody>
      </p:sp>
    </p:spTree>
    <p:extLst>
      <p:ext uri="{BB962C8B-B14F-4D97-AF65-F5344CB8AC3E}">
        <p14:creationId xmlns:p14="http://schemas.microsoft.com/office/powerpoint/2010/main" val="11836341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ítulo 2"/>
          <p:cNvSpPr>
            <a:spLocks noGrp="1"/>
          </p:cNvSpPr>
          <p:nvPr>
            <p:ph type="title"/>
          </p:nvPr>
        </p:nvSpPr>
        <p:spPr>
          <a:xfrm>
            <a:off x="1115617" y="228600"/>
            <a:ext cx="6939172" cy="680320"/>
          </a:xfrm>
        </p:spPr>
        <p:txBody>
          <a:bodyPr>
            <a:normAutofit fontScale="90000"/>
          </a:bodyPr>
          <a:lstStyle/>
          <a:p>
            <a:r>
              <a:rPr lang="pt-BR"/>
              <a:t>Produção mundial + estoques e Consumo mundial de café</a:t>
            </a:r>
            <a:endParaRPr lang="pt-BR" dirty="0"/>
          </a:p>
        </p:txBody>
      </p:sp>
      <p:graphicFrame>
        <p:nvGraphicFramePr>
          <p:cNvPr id="8" name="Espaço Reservado para Conteúdo 7"/>
          <p:cNvGraphicFramePr>
            <a:graphicFrameLocks noGrp="1"/>
          </p:cNvGraphicFramePr>
          <p:nvPr>
            <p:ph idx="1"/>
            <p:extLst>
              <p:ext uri="{D42A27DB-BD31-4B8C-83A1-F6EECF244321}">
                <p14:modId xmlns:p14="http://schemas.microsoft.com/office/powerpoint/2010/main" val="1130431666"/>
              </p:ext>
            </p:extLst>
          </p:nvPr>
        </p:nvGraphicFramePr>
        <p:xfrm>
          <a:off x="179512" y="1196975"/>
          <a:ext cx="8784976" cy="5256213"/>
        </p:xfrm>
        <a:graphic>
          <a:graphicData uri="http://schemas.openxmlformats.org/drawingml/2006/chart">
            <c:chart xmlns:c="http://schemas.openxmlformats.org/drawingml/2006/chart" xmlns:r="http://schemas.openxmlformats.org/officeDocument/2006/relationships" r:id="rId2"/>
          </a:graphicData>
        </a:graphic>
      </p:graphicFrame>
      <p:sp>
        <p:nvSpPr>
          <p:cNvPr id="4" name="CaixaDeTexto 4"/>
          <p:cNvSpPr txBox="1">
            <a:spLocks noChangeArrowheads="1"/>
          </p:cNvSpPr>
          <p:nvPr/>
        </p:nvSpPr>
        <p:spPr bwMode="auto">
          <a:xfrm>
            <a:off x="971600" y="6497433"/>
            <a:ext cx="72008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altLang="pt-BR" sz="1400" dirty="0">
                <a:latin typeface="Candara" panose="020E0502030303020204" pitchFamily="34" charset="0"/>
              </a:rPr>
              <a:t>Fonte: Martins &amp; Johnston, </a:t>
            </a:r>
            <a:r>
              <a:rPr lang="pt-BR" altLang="pt-BR" sz="1400" i="1" dirty="0">
                <a:latin typeface="Candara" panose="020E0502030303020204" pitchFamily="34" charset="0"/>
              </a:rPr>
              <a:t>150 anos de café</a:t>
            </a:r>
            <a:r>
              <a:rPr lang="pt-BR" altLang="pt-BR" sz="1400" dirty="0">
                <a:latin typeface="Candara" panose="020E0502030303020204" pitchFamily="34" charset="0"/>
              </a:rPr>
              <a:t>, Apêndice estatístico. </a:t>
            </a:r>
          </a:p>
        </p:txBody>
      </p:sp>
    </p:spTree>
    <p:extLst>
      <p:ext uri="{BB962C8B-B14F-4D97-AF65-F5344CB8AC3E}">
        <p14:creationId xmlns:p14="http://schemas.microsoft.com/office/powerpoint/2010/main" val="33377853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88123" y="609600"/>
            <a:ext cx="6109587" cy="5555704"/>
          </a:xfrm>
        </p:spPr>
        <p:txBody>
          <a:bodyPr/>
          <a:lstStyle/>
          <a:p>
            <a:r>
              <a:rPr lang="pt-BR" dirty="0"/>
              <a:t>Existia, portanto, uma situação perfeitamente caracterizada de desequilíbrio estrutural entre oferta e procura. [...] Manter elevado o preço do café de forma persistente era criar condições para que o desequilíbrio entre oferta e procura se aprofundasse cada vez mais. </a:t>
            </a:r>
            <a:br>
              <a:rPr lang="pt-BR" dirty="0"/>
            </a:br>
            <a:endParaRPr lang="pt-BR" dirty="0"/>
          </a:p>
        </p:txBody>
      </p:sp>
      <p:sp>
        <p:nvSpPr>
          <p:cNvPr id="8" name="Espaço Reservado para Conteúdo 7"/>
          <p:cNvSpPr>
            <a:spLocks noGrp="1"/>
          </p:cNvSpPr>
          <p:nvPr>
            <p:ph type="body" sz="quarter" idx="13"/>
          </p:nvPr>
        </p:nvSpPr>
        <p:spPr>
          <a:xfrm>
            <a:off x="2188123" y="6288360"/>
            <a:ext cx="6109587" cy="381000"/>
          </a:xfrm>
        </p:spPr>
        <p:txBody>
          <a:bodyPr/>
          <a:lstStyle/>
          <a:p>
            <a:r>
              <a:rPr lang="pt-BR"/>
              <a:t>FURTADO, Celso. Formação Econômica do Brasil. São Paulo: Editora Nacional, 1995, p. 182.</a:t>
            </a:r>
            <a:endParaRPr lang="pt-BR" dirty="0"/>
          </a:p>
        </p:txBody>
      </p:sp>
      <p:sp>
        <p:nvSpPr>
          <p:cNvPr id="3"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12587280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ítulo 4"/>
          <p:cNvSpPr>
            <a:spLocks noGrp="1"/>
          </p:cNvSpPr>
          <p:nvPr>
            <p:ph type="title"/>
          </p:nvPr>
        </p:nvSpPr>
        <p:spPr>
          <a:xfrm>
            <a:off x="1115617" y="228600"/>
            <a:ext cx="6939172" cy="680320"/>
          </a:xfrm>
        </p:spPr>
        <p:txBody>
          <a:bodyPr>
            <a:normAutofit fontScale="90000"/>
          </a:bodyPr>
          <a:lstStyle/>
          <a:p>
            <a:r>
              <a:rPr lang="pt-BR" dirty="0"/>
              <a:t>Produção cafeeira brasileira </a:t>
            </a:r>
            <a:br>
              <a:rPr lang="pt-BR" dirty="0"/>
            </a:br>
            <a:r>
              <a:rPr lang="pt-BR" dirty="0"/>
              <a:t>(em milhares de sacas de café)</a:t>
            </a:r>
          </a:p>
        </p:txBody>
      </p:sp>
      <p:graphicFrame>
        <p:nvGraphicFramePr>
          <p:cNvPr id="7" name="Espaço Reservado para Conteúdo 6"/>
          <p:cNvGraphicFramePr>
            <a:graphicFrameLocks noGrp="1"/>
          </p:cNvGraphicFramePr>
          <p:nvPr>
            <p:ph idx="1"/>
            <p:extLst>
              <p:ext uri="{D42A27DB-BD31-4B8C-83A1-F6EECF244321}">
                <p14:modId xmlns:p14="http://schemas.microsoft.com/office/powerpoint/2010/main" val="3825454999"/>
              </p:ext>
            </p:extLst>
          </p:nvPr>
        </p:nvGraphicFramePr>
        <p:xfrm>
          <a:off x="179512" y="1196975"/>
          <a:ext cx="8856984" cy="5256213"/>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4"/>
          <p:cNvSpPr txBox="1">
            <a:spLocks noChangeArrowheads="1"/>
          </p:cNvSpPr>
          <p:nvPr/>
        </p:nvSpPr>
        <p:spPr bwMode="auto">
          <a:xfrm>
            <a:off x="971600" y="6497433"/>
            <a:ext cx="7200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altLang="pt-BR" sz="1400" dirty="0">
                <a:latin typeface="Candara" panose="020E0502030303020204" pitchFamily="34" charset="0"/>
              </a:rPr>
              <a:t>Fonte: Martins &amp; Johnston, </a:t>
            </a:r>
            <a:r>
              <a:rPr lang="pt-BR" altLang="pt-BR" sz="1400" i="1" dirty="0">
                <a:latin typeface="Candara" panose="020E0502030303020204" pitchFamily="34" charset="0"/>
              </a:rPr>
              <a:t>150 anos de café</a:t>
            </a:r>
            <a:r>
              <a:rPr lang="pt-BR" altLang="pt-BR" sz="1400" dirty="0">
                <a:latin typeface="Candara" panose="020E0502030303020204" pitchFamily="34" charset="0"/>
              </a:rPr>
              <a:t>, Apêndice estatístico. </a:t>
            </a:r>
          </a:p>
        </p:txBody>
      </p:sp>
    </p:spTree>
    <p:extLst>
      <p:ext uri="{BB962C8B-B14F-4D97-AF65-F5344CB8AC3E}">
        <p14:creationId xmlns:p14="http://schemas.microsoft.com/office/powerpoint/2010/main" val="32341857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7950" y="228600"/>
            <a:ext cx="9036050" cy="681038"/>
          </a:xfrm>
        </p:spPr>
        <p:txBody>
          <a:bodyPr>
            <a:normAutofit fontScale="90000"/>
          </a:bodyPr>
          <a:lstStyle/>
          <a:p>
            <a:pPr algn="ctr"/>
            <a:r>
              <a:rPr lang="pt-BR" dirty="0"/>
              <a:t>População cafeeira no Brasil </a:t>
            </a:r>
            <a:br>
              <a:rPr lang="pt-BR" dirty="0"/>
            </a:br>
            <a:r>
              <a:rPr lang="pt-BR" sz="2000" dirty="0"/>
              <a:t>(por mil pés de café)</a:t>
            </a:r>
            <a:endParaRPr lang="pt-BR" dirty="0"/>
          </a:p>
        </p:txBody>
      </p:sp>
      <p:graphicFrame>
        <p:nvGraphicFramePr>
          <p:cNvPr id="5" name="Espaço Reservado para Conteúdo 4"/>
          <p:cNvGraphicFramePr>
            <a:graphicFrameLocks noGrp="1"/>
          </p:cNvGraphicFramePr>
          <p:nvPr>
            <p:ph idx="4294967295"/>
            <p:extLst>
              <p:ext uri="{D42A27DB-BD31-4B8C-83A1-F6EECF244321}">
                <p14:modId xmlns:p14="http://schemas.microsoft.com/office/powerpoint/2010/main" val="1581269581"/>
              </p:ext>
            </p:extLst>
          </p:nvPr>
        </p:nvGraphicFramePr>
        <p:xfrm>
          <a:off x="0" y="1241425"/>
          <a:ext cx="8928100" cy="5140325"/>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4"/>
          <p:cNvSpPr txBox="1">
            <a:spLocks noChangeArrowheads="1"/>
          </p:cNvSpPr>
          <p:nvPr/>
        </p:nvSpPr>
        <p:spPr bwMode="auto">
          <a:xfrm>
            <a:off x="971600" y="6497433"/>
            <a:ext cx="7200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altLang="pt-BR" sz="1400" dirty="0">
                <a:latin typeface="Candara" panose="020E0502030303020204" pitchFamily="34" charset="0"/>
              </a:rPr>
              <a:t>Fonte: Martins &amp; Johnston, </a:t>
            </a:r>
            <a:r>
              <a:rPr lang="pt-BR" altLang="pt-BR" sz="1400" i="1" dirty="0">
                <a:latin typeface="Candara" panose="020E0502030303020204" pitchFamily="34" charset="0"/>
              </a:rPr>
              <a:t>150 anos de café</a:t>
            </a:r>
            <a:r>
              <a:rPr lang="pt-BR" altLang="pt-BR" sz="1400" dirty="0">
                <a:latin typeface="Candara" panose="020E0502030303020204" pitchFamily="34" charset="0"/>
              </a:rPr>
              <a:t>, Apêndice estatístico. </a:t>
            </a:r>
          </a:p>
        </p:txBody>
      </p:sp>
    </p:spTree>
    <p:extLst>
      <p:ext uri="{BB962C8B-B14F-4D97-AF65-F5344CB8AC3E}">
        <p14:creationId xmlns:p14="http://schemas.microsoft.com/office/powerpoint/2010/main" val="14260016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88123" y="609600"/>
            <a:ext cx="6109587" cy="5555704"/>
          </a:xfrm>
        </p:spPr>
        <p:txBody>
          <a:bodyPr/>
          <a:lstStyle/>
          <a:p>
            <a:r>
              <a:rPr lang="pt-BR" dirty="0"/>
              <a:t>O complicado mecanismo de defesa da economia cafeeira funcionou com relativa eficiência até fins do terceiro decênio deste século. A crise mundial de 1929 o encontrou, entretanto, em situação extremamente vulnerável. </a:t>
            </a:r>
            <a:br>
              <a:rPr lang="pt-BR" dirty="0"/>
            </a:br>
            <a:endParaRPr lang="pt-BR" dirty="0"/>
          </a:p>
        </p:txBody>
      </p:sp>
      <p:sp>
        <p:nvSpPr>
          <p:cNvPr id="8" name="Espaço Reservado para Conteúdo 7"/>
          <p:cNvSpPr>
            <a:spLocks noGrp="1"/>
          </p:cNvSpPr>
          <p:nvPr>
            <p:ph type="body" sz="quarter" idx="13"/>
          </p:nvPr>
        </p:nvSpPr>
        <p:spPr>
          <a:xfrm>
            <a:off x="2188123" y="6288360"/>
            <a:ext cx="6109587" cy="381000"/>
          </a:xfrm>
        </p:spPr>
        <p:txBody>
          <a:bodyPr/>
          <a:lstStyle/>
          <a:p>
            <a:r>
              <a:rPr lang="pt-BR"/>
              <a:t>FURTADO, Celso. Formação Econômica do Brasil. São Paulo: Editora Nacional, 1995, p. 181.</a:t>
            </a:r>
            <a:endParaRPr lang="pt-BR" dirty="0"/>
          </a:p>
        </p:txBody>
      </p:sp>
      <p:sp>
        <p:nvSpPr>
          <p:cNvPr id="3"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12507449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2188123" y="609600"/>
            <a:ext cx="6109587" cy="5555704"/>
          </a:xfrm>
        </p:spPr>
        <p:txBody>
          <a:bodyPr>
            <a:normAutofit fontScale="90000"/>
          </a:bodyPr>
          <a:lstStyle/>
          <a:p>
            <a:r>
              <a:rPr lang="pt-BR" dirty="0"/>
              <a:t>Na nossa opinião, a causa imediata do fracasso da defesa foi realmente a falta de recursos. Mas esta falta de recursos, por sua vez, teve sua origem na tentativa do Presidente Washington Luiz de salvar a sua própria situação política e a do seu candidato à Presidência da República, o Sr. Júlio Prestes, experimentando uma baixa dos preços para ampliar as vendas do café e salvar assim a Caixa de Estabilização e o câmbio [...]</a:t>
            </a:r>
            <a:br>
              <a:rPr lang="pt-BR" dirty="0"/>
            </a:br>
            <a:endParaRPr lang="pt-BR" dirty="0"/>
          </a:p>
        </p:txBody>
      </p:sp>
      <p:sp>
        <p:nvSpPr>
          <p:cNvPr id="8" name="Espaço Reservado para Conteúdo 7"/>
          <p:cNvSpPr>
            <a:spLocks noGrp="1"/>
          </p:cNvSpPr>
          <p:nvPr>
            <p:ph type="body" sz="quarter" idx="13"/>
          </p:nvPr>
        </p:nvSpPr>
        <p:spPr>
          <a:xfrm>
            <a:off x="2188123" y="6288360"/>
            <a:ext cx="6109587" cy="381000"/>
          </a:xfrm>
        </p:spPr>
        <p:txBody>
          <a:bodyPr/>
          <a:lstStyle/>
          <a:p>
            <a:r>
              <a:rPr lang="pt-BR"/>
              <a:t>DELFIM NETTO, Antonio. O problema do café no Brasil. São Paulo: IPE/USP, 1981. (Ensaios Econômicos, 16), p. 138.</a:t>
            </a:r>
            <a:endParaRPr lang="pt-BR" dirty="0"/>
          </a:p>
        </p:txBody>
      </p:sp>
      <p:sp>
        <p:nvSpPr>
          <p:cNvPr id="3"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2472270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Economia nas primeiras décadas do Oitocentos</a:t>
            </a:r>
          </a:p>
        </p:txBody>
      </p:sp>
      <p:sp>
        <p:nvSpPr>
          <p:cNvPr id="3" name="Content Placeholder 2"/>
          <p:cNvSpPr>
            <a:spLocks noGrp="1"/>
          </p:cNvSpPr>
          <p:nvPr>
            <p:ph idx="1"/>
          </p:nvPr>
        </p:nvSpPr>
        <p:spPr/>
        <p:txBody>
          <a:bodyPr>
            <a:normAutofit/>
          </a:bodyPr>
          <a:lstStyle/>
          <a:p>
            <a:r>
              <a:rPr lang="pt-BR"/>
              <a:t>O comércio internacional como única forma de retomar o crescimento no Brasil</a:t>
            </a:r>
          </a:p>
          <a:p>
            <a:r>
              <a:rPr lang="pt-BR"/>
              <a:t>O esgotamento de nossas exportações tradicionais</a:t>
            </a:r>
          </a:p>
          <a:p>
            <a:r>
              <a:rPr lang="pt-BR"/>
              <a:t>O desenvolvimento da cultura cafeeira no Rio de Janeiro</a:t>
            </a:r>
          </a:p>
          <a:p>
            <a:r>
              <a:rPr lang="pt-BR"/>
              <a:t>Café: somente uma forte alta nos preços da mão de obra pode limitar sua expansão</a:t>
            </a:r>
          </a:p>
          <a:p>
            <a:endParaRPr lang="pt-BR"/>
          </a:p>
          <a:p>
            <a:endParaRPr lang="pt-BR"/>
          </a:p>
        </p:txBody>
      </p:sp>
    </p:spTree>
    <p:extLst>
      <p:ext uri="{BB962C8B-B14F-4D97-AF65-F5344CB8AC3E}">
        <p14:creationId xmlns:p14="http://schemas.microsoft.com/office/powerpoint/2010/main" val="185436677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88123" y="609600"/>
            <a:ext cx="6109587" cy="5555704"/>
          </a:xfrm>
        </p:spPr>
        <p:txBody>
          <a:bodyPr/>
          <a:lstStyle/>
          <a:p>
            <a:r>
              <a:rPr lang="pt-BR" dirty="0"/>
              <a:t>Ficava perfeitamente evidenciado, agora, que existia no Brasil um excesso de capacidade (era esta a terceira safra desta magnitude desde 1927-1928) e que a defesa seria irrealizável nos moldes tradicionais, porque seria dificílimo, se não impossível, obter-se os recursos necessários para executá-la.</a:t>
            </a:r>
          </a:p>
        </p:txBody>
      </p:sp>
      <p:sp>
        <p:nvSpPr>
          <p:cNvPr id="8" name="Espaço Reservado para Conteúdo 7"/>
          <p:cNvSpPr>
            <a:spLocks noGrp="1"/>
          </p:cNvSpPr>
          <p:nvPr>
            <p:ph type="body" sz="quarter" idx="13"/>
          </p:nvPr>
        </p:nvSpPr>
        <p:spPr>
          <a:xfrm>
            <a:off x="2188123" y="6288360"/>
            <a:ext cx="6109587" cy="381000"/>
          </a:xfrm>
        </p:spPr>
        <p:txBody>
          <a:bodyPr/>
          <a:lstStyle/>
          <a:p>
            <a:r>
              <a:rPr lang="pt-BR"/>
              <a:t>DELFIM NETTO, Antonio. O problema do café no Brasil. São Paulo: IPE/USP, 1981. (Ensaios Econômicos, 16), p. 142.</a:t>
            </a:r>
            <a:endParaRPr lang="pt-BR" dirty="0"/>
          </a:p>
        </p:txBody>
      </p:sp>
      <p:sp>
        <p:nvSpPr>
          <p:cNvPr id="5"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40501329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ítulo 2"/>
          <p:cNvSpPr>
            <a:spLocks noGrp="1"/>
          </p:cNvSpPr>
          <p:nvPr>
            <p:ph type="title"/>
          </p:nvPr>
        </p:nvSpPr>
        <p:spPr>
          <a:xfrm>
            <a:off x="1115617" y="228600"/>
            <a:ext cx="6939172" cy="680320"/>
          </a:xfrm>
        </p:spPr>
        <p:txBody>
          <a:bodyPr>
            <a:normAutofit fontScale="90000"/>
          </a:bodyPr>
          <a:lstStyle/>
          <a:p>
            <a:r>
              <a:rPr lang="pt-BR" dirty="0"/>
              <a:t>Consumo mundial e Produção mundial de café</a:t>
            </a:r>
          </a:p>
        </p:txBody>
      </p:sp>
      <p:graphicFrame>
        <p:nvGraphicFramePr>
          <p:cNvPr id="9" name="Espaço Reservado para Conteúdo 8"/>
          <p:cNvGraphicFramePr>
            <a:graphicFrameLocks noGrp="1"/>
          </p:cNvGraphicFramePr>
          <p:nvPr>
            <p:ph idx="1"/>
            <p:extLst>
              <p:ext uri="{D42A27DB-BD31-4B8C-83A1-F6EECF244321}">
                <p14:modId xmlns:p14="http://schemas.microsoft.com/office/powerpoint/2010/main" val="3095361472"/>
              </p:ext>
            </p:extLst>
          </p:nvPr>
        </p:nvGraphicFramePr>
        <p:xfrm>
          <a:off x="179512" y="1196975"/>
          <a:ext cx="8784976" cy="5256213"/>
        </p:xfrm>
        <a:graphic>
          <a:graphicData uri="http://schemas.openxmlformats.org/drawingml/2006/chart">
            <c:chart xmlns:c="http://schemas.openxmlformats.org/drawingml/2006/chart" xmlns:r="http://schemas.openxmlformats.org/officeDocument/2006/relationships" r:id="rId2"/>
          </a:graphicData>
        </a:graphic>
      </p:graphicFrame>
      <p:sp>
        <p:nvSpPr>
          <p:cNvPr id="4" name="CaixaDeTexto 4"/>
          <p:cNvSpPr txBox="1">
            <a:spLocks noChangeArrowheads="1"/>
          </p:cNvSpPr>
          <p:nvPr/>
        </p:nvSpPr>
        <p:spPr bwMode="auto">
          <a:xfrm>
            <a:off x="971600" y="6550223"/>
            <a:ext cx="72008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altLang="pt-BR" sz="1400" dirty="0">
                <a:latin typeface="+mn-lt"/>
              </a:rPr>
              <a:t>Fonte: Martins &amp; Johnston, </a:t>
            </a:r>
            <a:r>
              <a:rPr lang="pt-BR" altLang="pt-BR" sz="1400" i="1" dirty="0">
                <a:latin typeface="+mn-lt"/>
              </a:rPr>
              <a:t>150 anos de café</a:t>
            </a:r>
            <a:r>
              <a:rPr lang="pt-BR" altLang="pt-BR" sz="1400" dirty="0">
                <a:latin typeface="+mn-lt"/>
              </a:rPr>
              <a:t>, Apêndice estatístico. </a:t>
            </a:r>
          </a:p>
        </p:txBody>
      </p:sp>
    </p:spTree>
    <p:extLst>
      <p:ext uri="{BB962C8B-B14F-4D97-AF65-F5344CB8AC3E}">
        <p14:creationId xmlns:p14="http://schemas.microsoft.com/office/powerpoint/2010/main" val="18648938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88123" y="609600"/>
            <a:ext cx="6109587" cy="5555704"/>
          </a:xfrm>
        </p:spPr>
        <p:txBody>
          <a:bodyPr>
            <a:normAutofit fontScale="90000"/>
          </a:bodyPr>
          <a:lstStyle/>
          <a:p>
            <a:r>
              <a:rPr lang="pt-BR" dirty="0"/>
              <a:t>Que mais convinha, colher o café ou deixá-lo apodrecer nos arbustos, abandonando parte das plantações como uma fábrica cujas portas se fecham durante a crise? </a:t>
            </a:r>
            <a:br>
              <a:rPr lang="pt-BR" dirty="0"/>
            </a:br>
            <a:r>
              <a:rPr lang="pt-BR" dirty="0"/>
              <a:t>Caso se decidisse colher o café, que destino deveria dar-se ao mesmo? Forçar o mercado mundial, retê-lo em estoques ou destruí-lo?</a:t>
            </a:r>
            <a:br>
              <a:rPr lang="pt-BR" dirty="0"/>
            </a:br>
            <a:r>
              <a:rPr lang="pt-BR" dirty="0"/>
              <a:t>Caso se decidisse estocar ou destruir o produto, como financiar essa operação? Isto é, sobre quem recairia a carga, caso fosse colhido o café?</a:t>
            </a:r>
          </a:p>
        </p:txBody>
      </p:sp>
      <p:sp>
        <p:nvSpPr>
          <p:cNvPr id="5" name="Espaço Reservado para Conteúdo 4"/>
          <p:cNvSpPr>
            <a:spLocks noGrp="1"/>
          </p:cNvSpPr>
          <p:nvPr>
            <p:ph type="body" sz="quarter" idx="13"/>
          </p:nvPr>
        </p:nvSpPr>
        <p:spPr>
          <a:xfrm>
            <a:off x="2188123" y="6288360"/>
            <a:ext cx="6109587" cy="381000"/>
          </a:xfrm>
        </p:spPr>
        <p:txBody>
          <a:bodyPr/>
          <a:lstStyle/>
          <a:p>
            <a:r>
              <a:rPr lang="pt-BR"/>
              <a:t>FURTADO, Celso. Formação Econômica do Brasil. São Paulo: Editora Nacional, 1995, p. 186.</a:t>
            </a:r>
            <a:endParaRPr lang="pt-BR" dirty="0"/>
          </a:p>
        </p:txBody>
      </p:sp>
      <p:sp>
        <p:nvSpPr>
          <p:cNvPr id="3"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167299230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7" y="228600"/>
            <a:ext cx="6939172" cy="680320"/>
          </a:xfrm>
        </p:spPr>
        <p:txBody>
          <a:bodyPr>
            <a:normAutofit fontScale="90000"/>
          </a:bodyPr>
          <a:lstStyle/>
          <a:p>
            <a:r>
              <a:rPr lang="pt-BR" dirty="0"/>
              <a:t>Preço médio de importação do café nos EUA</a:t>
            </a:r>
          </a:p>
        </p:txBody>
      </p:sp>
      <p:graphicFrame>
        <p:nvGraphicFramePr>
          <p:cNvPr id="6" name="Espaço Reservado para Conteúdo 5"/>
          <p:cNvGraphicFramePr>
            <a:graphicFrameLocks noGrp="1"/>
          </p:cNvGraphicFramePr>
          <p:nvPr>
            <p:ph idx="1"/>
            <p:extLst>
              <p:ext uri="{D42A27DB-BD31-4B8C-83A1-F6EECF244321}">
                <p14:modId xmlns:p14="http://schemas.microsoft.com/office/powerpoint/2010/main" val="1764866352"/>
              </p:ext>
            </p:extLst>
          </p:nvPr>
        </p:nvGraphicFramePr>
        <p:xfrm>
          <a:off x="179512" y="1196975"/>
          <a:ext cx="8784976" cy="5256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939240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1943100" y="332656"/>
            <a:ext cx="6591300" cy="6264696"/>
          </a:xfrm>
        </p:spPr>
        <p:txBody>
          <a:bodyPr anchor="ctr">
            <a:normAutofit/>
          </a:bodyPr>
          <a:lstStyle/>
          <a:p>
            <a:r>
              <a:rPr lang="pt-BR" dirty="0"/>
              <a:t>Out/1930: a defesa permanente volta ao Governo Federal</a:t>
            </a:r>
          </a:p>
          <a:p>
            <a:r>
              <a:rPr lang="pt-BR" dirty="0"/>
              <a:t>1931: reorganização do Instituto do Café (Estado de São Paulo) que fica responsável pela defesa</a:t>
            </a:r>
          </a:p>
          <a:p>
            <a:pPr lvl="1"/>
            <a:r>
              <a:rPr lang="pt-BR" dirty="0"/>
              <a:t>Empréstimo de 20 milhões de libras esterlinas financia a operação</a:t>
            </a:r>
          </a:p>
          <a:p>
            <a:pPr lvl="1"/>
            <a:r>
              <a:rPr lang="pt-BR" dirty="0"/>
              <a:t>Estoques são dados como garantia (16,5 milhões de sacas)</a:t>
            </a:r>
          </a:p>
          <a:p>
            <a:pPr lvl="1"/>
            <a:r>
              <a:rPr lang="pt-BR" dirty="0"/>
              <a:t>Expectativa de grande safra: 28 milhões de sacas em 1931-1932</a:t>
            </a:r>
          </a:p>
          <a:p>
            <a:r>
              <a:rPr lang="pt-BR" dirty="0"/>
              <a:t>Medidas suplementares passam a ser necessárias</a:t>
            </a:r>
          </a:p>
          <a:p>
            <a:r>
              <a:rPr lang="pt-BR" dirty="0"/>
              <a:t>A discussão sobre a queima de café não era nova</a:t>
            </a:r>
          </a:p>
          <a:p>
            <a:r>
              <a:rPr lang="pt-BR" dirty="0"/>
              <a:t>Em maio de 1901, foi publicada a seguinte notícia no Estadão...</a:t>
            </a:r>
          </a:p>
        </p:txBody>
      </p:sp>
    </p:spTree>
    <p:extLst>
      <p:ext uri="{BB962C8B-B14F-4D97-AF65-F5344CB8AC3E}">
        <p14:creationId xmlns:p14="http://schemas.microsoft.com/office/powerpoint/2010/main" val="12471422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1853729" y="944563"/>
            <a:ext cx="3996382" cy="1281112"/>
          </a:xfrm>
        </p:spPr>
        <p:txBody>
          <a:bodyPr>
            <a:normAutofit/>
          </a:bodyPr>
          <a:lstStyle/>
          <a:p>
            <a:pPr algn="r"/>
            <a:r>
              <a:rPr lang="pt-BR" dirty="0"/>
              <a:t>A queima de café</a:t>
            </a:r>
          </a:p>
        </p:txBody>
      </p:sp>
      <p:pic>
        <p:nvPicPr>
          <p:cNvPr id="10" name="Espaço Reservado para Conteúdo 9"/>
          <p:cNvPicPr>
            <a:picLocks noGrp="1" noChangeAspect="1"/>
          </p:cNvPicPr>
          <p:nvPr>
            <p:ph idx="1"/>
          </p:nvPr>
        </p:nvPicPr>
        <p:blipFill rotWithShape="1">
          <a:blip r:embed="rId2" cstate="email">
            <a:biLevel thresh="75000"/>
            <a:extLst>
              <a:ext uri="{28A0092B-C50C-407E-A947-70E740481C1C}">
                <a14:useLocalDpi xmlns:a14="http://schemas.microsoft.com/office/drawing/2010/main" val="0"/>
              </a:ext>
            </a:extLst>
          </a:blip>
          <a:stretch/>
        </p:blipFill>
        <p:spPr>
          <a:xfrm>
            <a:off x="6084168" y="118620"/>
            <a:ext cx="2823397" cy="6620759"/>
          </a:xfrm>
        </p:spPr>
      </p:pic>
      <p:sp>
        <p:nvSpPr>
          <p:cNvPr id="3" name="Espaço Reservado para Texto 2"/>
          <p:cNvSpPr>
            <a:spLocks noGrp="1"/>
          </p:cNvSpPr>
          <p:nvPr>
            <p:ph type="body" sz="half" idx="4294967295"/>
          </p:nvPr>
        </p:nvSpPr>
        <p:spPr>
          <a:xfrm>
            <a:off x="3851920" y="4632325"/>
            <a:ext cx="2089150" cy="2016125"/>
          </a:xfrm>
        </p:spPr>
        <p:txBody>
          <a:bodyPr anchor="b">
            <a:normAutofit/>
          </a:bodyPr>
          <a:lstStyle/>
          <a:p>
            <a:pPr marL="0" indent="0" algn="r">
              <a:buNone/>
            </a:pPr>
            <a:r>
              <a:rPr lang="pt-BR" sz="1600" dirty="0">
                <a:latin typeface="+mj-lt"/>
              </a:rPr>
              <a:t>Notícia publicada no jornal O Estado de São Paulo, no domingo, 26 de maio de 1901, p.  8.</a:t>
            </a:r>
          </a:p>
        </p:txBody>
      </p:sp>
    </p:spTree>
    <p:extLst>
      <p:ext uri="{BB962C8B-B14F-4D97-AF65-F5344CB8AC3E}">
        <p14:creationId xmlns:p14="http://schemas.microsoft.com/office/powerpoint/2010/main" val="350022099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2339752" y="1268760"/>
            <a:ext cx="6192688" cy="4608512"/>
          </a:xfrm>
        </p:spPr>
        <p:txBody>
          <a:bodyPr/>
          <a:lstStyle/>
          <a:p>
            <a:r>
              <a:rPr lang="pt-BR"/>
              <a:t>O alvitre lembrado pelo dr. Vicente de Carvalho não tem nem o mérito da originalidade. É uma aplicação das teorias do sr. Joaquim Murtinho – relativas à queima do papel, para valorizar o meio circulante – ao mal que afeta atualmente a nossa principal lavoura. A incineração do papel moeda produziu a elevação da taxa cambial de 8 a 13: a queima do café determinará a alta do seu preço.</a:t>
            </a:r>
            <a:endParaRPr lang="pt-BR" dirty="0"/>
          </a:p>
        </p:txBody>
      </p:sp>
      <p:sp>
        <p:nvSpPr>
          <p:cNvPr id="7" name="Espaço Reservado para Conteúdo 6"/>
          <p:cNvSpPr>
            <a:spLocks noGrp="1"/>
          </p:cNvSpPr>
          <p:nvPr>
            <p:ph type="body" sz="quarter" idx="14"/>
          </p:nvPr>
        </p:nvSpPr>
        <p:spPr>
          <a:xfrm>
            <a:off x="2339752" y="5948511"/>
            <a:ext cx="6192688" cy="504825"/>
          </a:xfrm>
        </p:spPr>
        <p:txBody>
          <a:bodyPr/>
          <a:lstStyle/>
          <a:p>
            <a:r>
              <a:rPr lang="pt-BR"/>
              <a:t>Notícia publicada no jornal O Estado de São Paulo, no domingo, 26 de maio de 1901, p.  8.</a:t>
            </a:r>
            <a:endParaRPr lang="pt-BR" dirty="0"/>
          </a:p>
        </p:txBody>
      </p:sp>
      <p:sp>
        <p:nvSpPr>
          <p:cNvPr id="2" name="Título 1"/>
          <p:cNvSpPr>
            <a:spLocks noGrp="1"/>
          </p:cNvSpPr>
          <p:nvPr>
            <p:ph type="title"/>
          </p:nvPr>
        </p:nvSpPr>
        <p:spPr>
          <a:xfrm>
            <a:off x="2339752" y="620688"/>
            <a:ext cx="6192688" cy="648072"/>
          </a:xfrm>
        </p:spPr>
        <p:txBody>
          <a:bodyPr/>
          <a:lstStyle/>
          <a:p>
            <a:r>
              <a:rPr lang="pt-BR"/>
              <a:t>A queima do café</a:t>
            </a:r>
            <a:endParaRPr lang="pt-BR" dirty="0"/>
          </a:p>
        </p:txBody>
      </p:sp>
    </p:spTree>
    <p:extLst>
      <p:ext uri="{BB962C8B-B14F-4D97-AF65-F5344CB8AC3E}">
        <p14:creationId xmlns:p14="http://schemas.microsoft.com/office/powerpoint/2010/main" val="177179975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2339752" y="1268760"/>
            <a:ext cx="6192688" cy="4608512"/>
          </a:xfrm>
        </p:spPr>
        <p:txBody>
          <a:bodyPr/>
          <a:lstStyle/>
          <a:p>
            <a:r>
              <a:rPr lang="pt-BR" dirty="0"/>
              <a:t>Partiu um trem de carga com 610 toneladas de peso, utilizando a locomotiva café como combustível. O percurso foi vencido em duas horas e dez minutos, sem quebra de pressão, gastando 2.912 quilos de café.</a:t>
            </a:r>
          </a:p>
        </p:txBody>
      </p:sp>
      <p:sp>
        <p:nvSpPr>
          <p:cNvPr id="50179" name="Espaço Reservado para Texto 2"/>
          <p:cNvSpPr>
            <a:spLocks noGrp="1"/>
          </p:cNvSpPr>
          <p:nvPr>
            <p:ph type="body" sz="quarter" idx="14"/>
          </p:nvPr>
        </p:nvSpPr>
        <p:spPr>
          <a:xfrm>
            <a:off x="2339752" y="5948511"/>
            <a:ext cx="6192688" cy="504825"/>
          </a:xfrm>
        </p:spPr>
        <p:txBody>
          <a:bodyPr/>
          <a:lstStyle/>
          <a:p>
            <a:r>
              <a:rPr lang="pt-BR" altLang="pt-BR"/>
              <a:t>Fonte: http://www.novomilenio.inf.br/santos/fotos081.htm</a:t>
            </a:r>
            <a:endParaRPr lang="pt-BR" altLang="pt-BR" dirty="0"/>
          </a:p>
        </p:txBody>
      </p:sp>
      <p:sp>
        <p:nvSpPr>
          <p:cNvPr id="50178" name="Título 1"/>
          <p:cNvSpPr>
            <a:spLocks noGrp="1"/>
          </p:cNvSpPr>
          <p:nvPr>
            <p:ph type="title"/>
          </p:nvPr>
        </p:nvSpPr>
        <p:spPr>
          <a:xfrm>
            <a:off x="2339752" y="620688"/>
            <a:ext cx="6192688" cy="648072"/>
          </a:xfrm>
        </p:spPr>
        <p:txBody>
          <a:bodyPr>
            <a:normAutofit fontScale="90000"/>
          </a:bodyPr>
          <a:lstStyle/>
          <a:p>
            <a:r>
              <a:rPr lang="pt-BR" altLang="pt-BR" dirty="0"/>
              <a:t>Crise do café 1930 ... Ideias para se aproveitar o café a ser destruído.</a:t>
            </a:r>
          </a:p>
        </p:txBody>
      </p:sp>
    </p:spTree>
    <p:extLst>
      <p:ext uri="{BB962C8B-B14F-4D97-AF65-F5344CB8AC3E}">
        <p14:creationId xmlns:p14="http://schemas.microsoft.com/office/powerpoint/2010/main" val="14956848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7" y="228600"/>
            <a:ext cx="6939172" cy="680320"/>
          </a:xfrm>
        </p:spPr>
        <p:txBody>
          <a:bodyPr/>
          <a:lstStyle/>
          <a:p>
            <a:r>
              <a:rPr lang="pt-BR"/>
              <a:t>A destruição do café</a:t>
            </a:r>
            <a:endParaRPr lang="pt-BR" dirty="0"/>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563624234"/>
              </p:ext>
            </p:extLst>
          </p:nvPr>
        </p:nvGraphicFramePr>
        <p:xfrm>
          <a:off x="179512" y="1196975"/>
          <a:ext cx="8784976" cy="5256213"/>
        </p:xfrm>
        <a:graphic>
          <a:graphicData uri="http://schemas.openxmlformats.org/drawingml/2006/chart">
            <c:chart xmlns:c="http://schemas.openxmlformats.org/drawingml/2006/chart" xmlns:r="http://schemas.openxmlformats.org/officeDocument/2006/relationships" r:id="rId2"/>
          </a:graphicData>
        </a:graphic>
      </p:graphicFrame>
      <p:sp>
        <p:nvSpPr>
          <p:cNvPr id="4" name="CaixaDeTexto 1"/>
          <p:cNvSpPr txBox="1"/>
          <p:nvPr/>
        </p:nvSpPr>
        <p:spPr>
          <a:xfrm>
            <a:off x="899592" y="6527069"/>
            <a:ext cx="7272808" cy="3309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BR" sz="1100" dirty="0"/>
              <a:t>Fonte: dados brutos de PELAEZ (1973) e IBGE (1990)</a:t>
            </a:r>
          </a:p>
        </p:txBody>
      </p:sp>
    </p:spTree>
    <p:extLst>
      <p:ext uri="{BB962C8B-B14F-4D97-AF65-F5344CB8AC3E}">
        <p14:creationId xmlns:p14="http://schemas.microsoft.com/office/powerpoint/2010/main" val="41606573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2339752" y="1268760"/>
            <a:ext cx="6192688" cy="4608512"/>
          </a:xfrm>
        </p:spPr>
        <p:txBody>
          <a:bodyPr>
            <a:normAutofit lnSpcReduction="10000"/>
          </a:bodyPr>
          <a:lstStyle/>
          <a:p>
            <a:r>
              <a:rPr lang="pt-BR"/>
              <a:t>Ao garantir preços mínimos de compra, remunerados para a grande maioria dos produtores, estava-se na realidade mantendo o nível de emprego na economia exportadora, e, indiretamente, nos setores produtores ligados ao mercado interno. Ao evitar-se uma contração de grandes proporções na renda monetária do setor exportador, reduziam-se proporcionalmente os efeitos do multiplicador de desemprego sobre os demais setores da economia.</a:t>
            </a:r>
            <a:endParaRPr lang="pt-BR" dirty="0"/>
          </a:p>
        </p:txBody>
      </p:sp>
      <p:sp>
        <p:nvSpPr>
          <p:cNvPr id="8" name="Espaço Reservado para Conteúdo 7"/>
          <p:cNvSpPr>
            <a:spLocks noGrp="1"/>
          </p:cNvSpPr>
          <p:nvPr>
            <p:ph type="body" sz="quarter" idx="14"/>
          </p:nvPr>
        </p:nvSpPr>
        <p:spPr>
          <a:xfrm>
            <a:off x="2339752" y="5948511"/>
            <a:ext cx="6192688" cy="504825"/>
          </a:xfrm>
        </p:spPr>
        <p:txBody>
          <a:bodyPr/>
          <a:lstStyle/>
          <a:p>
            <a:r>
              <a:rPr lang="pt-BR"/>
              <a:t>FURTADO, Celso. Formação Econômica do Brasil. São Paulo: Editora Nacional, 1995, p. 190.</a:t>
            </a:r>
            <a:endParaRPr lang="pt-BR" dirty="0"/>
          </a:p>
        </p:txBody>
      </p:sp>
      <p:sp>
        <p:nvSpPr>
          <p:cNvPr id="11" name="Título 10"/>
          <p:cNvSpPr>
            <a:spLocks noGrp="1"/>
          </p:cNvSpPr>
          <p:nvPr>
            <p:ph type="title"/>
          </p:nvPr>
        </p:nvSpPr>
        <p:spPr>
          <a:xfrm>
            <a:off x="2339752" y="620688"/>
            <a:ext cx="6192688" cy="648072"/>
          </a:xfrm>
        </p:spPr>
        <p:txBody>
          <a:bodyPr/>
          <a:lstStyle/>
          <a:p>
            <a:r>
              <a:rPr lang="pt-BR"/>
              <a:t>Manutenção da renda</a:t>
            </a:r>
            <a:endParaRPr lang="pt-BR" dirty="0"/>
          </a:p>
        </p:txBody>
      </p:sp>
      <p:sp>
        <p:nvSpPr>
          <p:cNvPr id="3" name="Espaço Reservado para Texto 3"/>
          <p:cNvSpPr txBox="1">
            <a:spLocks/>
          </p:cNvSpPr>
          <p:nvPr/>
        </p:nvSpPr>
        <p:spPr>
          <a:xfrm>
            <a:off x="69275" y="644425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3427096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186660212"/>
              </p:ext>
            </p:extLst>
          </p:nvPr>
        </p:nvGraphicFramePr>
        <p:xfrm>
          <a:off x="167873" y="188640"/>
          <a:ext cx="8750702" cy="650046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p:cNvSpPr txBox="1"/>
          <p:nvPr/>
        </p:nvSpPr>
        <p:spPr>
          <a:xfrm>
            <a:off x="7596336" y="6381328"/>
            <a:ext cx="1379792" cy="307777"/>
          </a:xfrm>
          <a:prstGeom prst="rect">
            <a:avLst/>
          </a:prstGeom>
          <a:noFill/>
        </p:spPr>
        <p:txBody>
          <a:bodyPr wrap="none" rtlCol="0">
            <a:spAutoFit/>
          </a:bodyPr>
          <a:lstStyle/>
          <a:p>
            <a:r>
              <a:rPr lang="pt-BR" sz="1400"/>
              <a:t>Fonte: </a:t>
            </a:r>
            <a:r>
              <a:rPr lang="pt-BR" sz="1400" err="1"/>
              <a:t>Ipeadata</a:t>
            </a:r>
            <a:endParaRPr lang="pt-BR" sz="1400"/>
          </a:p>
        </p:txBody>
      </p:sp>
    </p:spTree>
    <p:extLst>
      <p:ext uri="{BB962C8B-B14F-4D97-AF65-F5344CB8AC3E}">
        <p14:creationId xmlns:p14="http://schemas.microsoft.com/office/powerpoint/2010/main" val="20931031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2339752" y="1268760"/>
            <a:ext cx="6192688" cy="4608512"/>
          </a:xfrm>
        </p:spPr>
        <p:txBody>
          <a:bodyPr/>
          <a:lstStyle/>
          <a:p>
            <a:r>
              <a:rPr lang="pt-BR" dirty="0"/>
              <a:t>Explica-se, assim, que já em 1933 tenha recomeçado a crescer a renda nacional no Brasil, quando nos EUA os primeiros sinais de recuperação só se manifestam em 1934. [...] O impulso de que necessitava a economia para crescer já havia sido recuperado.</a:t>
            </a:r>
          </a:p>
        </p:txBody>
      </p:sp>
      <p:sp>
        <p:nvSpPr>
          <p:cNvPr id="8" name="Espaço Reservado para Conteúdo 7"/>
          <p:cNvSpPr>
            <a:spLocks noGrp="1"/>
          </p:cNvSpPr>
          <p:nvPr>
            <p:ph type="body" sz="quarter" idx="14"/>
          </p:nvPr>
        </p:nvSpPr>
        <p:spPr>
          <a:xfrm>
            <a:off x="2339752" y="5948511"/>
            <a:ext cx="6192688" cy="504825"/>
          </a:xfrm>
        </p:spPr>
        <p:txBody>
          <a:bodyPr/>
          <a:lstStyle/>
          <a:p>
            <a:r>
              <a:rPr lang="pt-BR"/>
              <a:t>FURTADO, Celso. Formação Econômica do Brasil. São Paulo: Editora Nacional, 1995, p. 193.</a:t>
            </a:r>
            <a:endParaRPr lang="pt-BR" dirty="0"/>
          </a:p>
        </p:txBody>
      </p:sp>
      <p:sp>
        <p:nvSpPr>
          <p:cNvPr id="11" name="Título 10"/>
          <p:cNvSpPr>
            <a:spLocks noGrp="1"/>
          </p:cNvSpPr>
          <p:nvPr>
            <p:ph type="title"/>
          </p:nvPr>
        </p:nvSpPr>
        <p:spPr>
          <a:xfrm>
            <a:off x="2339752" y="620688"/>
            <a:ext cx="6192688" cy="648072"/>
          </a:xfrm>
        </p:spPr>
        <p:txBody>
          <a:bodyPr/>
          <a:lstStyle/>
          <a:p>
            <a:r>
              <a:rPr lang="pt-BR" dirty="0"/>
              <a:t>Manutenção da renda</a:t>
            </a:r>
          </a:p>
        </p:txBody>
      </p:sp>
      <p:sp>
        <p:nvSpPr>
          <p:cNvPr id="3" name="Espaço Reservado para Texto 3"/>
          <p:cNvSpPr txBox="1">
            <a:spLocks/>
          </p:cNvSpPr>
          <p:nvPr/>
        </p:nvSpPr>
        <p:spPr>
          <a:xfrm>
            <a:off x="69275" y="6516826"/>
            <a:ext cx="9005455"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dirty="0"/>
          </a:p>
        </p:txBody>
      </p:sp>
    </p:spTree>
    <p:extLst>
      <p:ext uri="{BB962C8B-B14F-4D97-AF65-F5344CB8AC3E}">
        <p14:creationId xmlns:p14="http://schemas.microsoft.com/office/powerpoint/2010/main" val="26335708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ítulo 8"/>
          <p:cNvSpPr>
            <a:spLocks noGrp="1"/>
          </p:cNvSpPr>
          <p:nvPr>
            <p:ph type="title"/>
          </p:nvPr>
        </p:nvSpPr>
        <p:spPr>
          <a:xfrm>
            <a:off x="1115617" y="228600"/>
            <a:ext cx="6939172" cy="680320"/>
          </a:xfrm>
        </p:spPr>
        <p:txBody>
          <a:bodyPr/>
          <a:lstStyle/>
          <a:p>
            <a:r>
              <a:rPr lang="pt-BR" dirty="0"/>
              <a:t>Taxa de câmbio</a:t>
            </a:r>
          </a:p>
        </p:txBody>
      </p:sp>
      <p:graphicFrame>
        <p:nvGraphicFramePr>
          <p:cNvPr id="6" name="Espaço Reservado para Conteúdo 5"/>
          <p:cNvGraphicFramePr>
            <a:graphicFrameLocks noGrp="1"/>
          </p:cNvGraphicFramePr>
          <p:nvPr>
            <p:ph idx="1"/>
            <p:extLst>
              <p:ext uri="{D42A27DB-BD31-4B8C-83A1-F6EECF244321}">
                <p14:modId xmlns:p14="http://schemas.microsoft.com/office/powerpoint/2010/main" val="3126850523"/>
              </p:ext>
            </p:extLst>
          </p:nvPr>
        </p:nvGraphicFramePr>
        <p:xfrm>
          <a:off x="179512" y="1196975"/>
          <a:ext cx="8784976" cy="5256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251383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228600"/>
            <a:ext cx="8856983" cy="681038"/>
          </a:xfrm>
        </p:spPr>
        <p:txBody>
          <a:bodyPr>
            <a:noAutofit/>
          </a:bodyPr>
          <a:lstStyle/>
          <a:p>
            <a:r>
              <a:rPr lang="pt-BR" sz="2000" dirty="0"/>
              <a:t>Saldo/Déficit da execução orçamentária do governo federal </a:t>
            </a:r>
            <a:br>
              <a:rPr lang="pt-BR" sz="2000" dirty="0"/>
            </a:br>
            <a:r>
              <a:rPr lang="pt-BR" sz="2000" dirty="0"/>
              <a:t>(em Cr$ 1.000 correntes)</a:t>
            </a:r>
          </a:p>
        </p:txBody>
      </p:sp>
      <p:graphicFrame>
        <p:nvGraphicFramePr>
          <p:cNvPr id="3" name="Espaço Reservado para Conteúdo 3"/>
          <p:cNvGraphicFramePr>
            <a:graphicFrameLocks noGrp="1"/>
          </p:cNvGraphicFramePr>
          <p:nvPr>
            <p:ph idx="1"/>
            <p:extLst>
              <p:ext uri="{D42A27DB-BD31-4B8C-83A1-F6EECF244321}">
                <p14:modId xmlns:p14="http://schemas.microsoft.com/office/powerpoint/2010/main" val="115828406"/>
              </p:ext>
            </p:extLst>
          </p:nvPr>
        </p:nvGraphicFramePr>
        <p:xfrm>
          <a:off x="179512" y="1196975"/>
          <a:ext cx="8856982" cy="5256213"/>
        </p:xfrm>
        <a:graphic>
          <a:graphicData uri="http://schemas.openxmlformats.org/drawingml/2006/chart">
            <c:chart xmlns:c="http://schemas.openxmlformats.org/drawingml/2006/chart" xmlns:r="http://schemas.openxmlformats.org/officeDocument/2006/relationships" r:id="rId3"/>
          </a:graphicData>
        </a:graphic>
      </p:graphicFrame>
      <p:sp>
        <p:nvSpPr>
          <p:cNvPr id="34820" name="CaixaDeTexto 4"/>
          <p:cNvSpPr txBox="1">
            <a:spLocks noChangeArrowheads="1"/>
          </p:cNvSpPr>
          <p:nvPr/>
        </p:nvSpPr>
        <p:spPr bwMode="auto">
          <a:xfrm>
            <a:off x="971550" y="6469632"/>
            <a:ext cx="72009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altLang="pt-BR" sz="1100" dirty="0">
                <a:solidFill>
                  <a:schemeClr val="tx1">
                    <a:lumMod val="65000"/>
                    <a:lumOff val="35000"/>
                  </a:schemeClr>
                </a:solidFill>
              </a:rPr>
              <a:t>Fonte: VILLELA &amp; SUZIGAN, 1973, p. 185</a:t>
            </a:r>
          </a:p>
        </p:txBody>
      </p:sp>
    </p:spTree>
    <p:extLst>
      <p:ext uri="{BB962C8B-B14F-4D97-AF65-F5344CB8AC3E}">
        <p14:creationId xmlns:p14="http://schemas.microsoft.com/office/powerpoint/2010/main" val="1353171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827584" y="404664"/>
            <a:ext cx="6361037" cy="784830"/>
          </a:xfrm>
          <a:prstGeom prst="rect">
            <a:avLst/>
          </a:prstGeom>
          <a:noFill/>
        </p:spPr>
        <p:txBody>
          <a:bodyPr wrap="none" rtlCol="0">
            <a:spAutoFit/>
          </a:bodyPr>
          <a:lstStyle/>
          <a:p>
            <a:r>
              <a:rPr lang="pt-BR" sz="2400">
                <a:latin typeface="+mj-lt"/>
              </a:rPr>
              <a:t>Composição das exportações, 1821-1849</a:t>
            </a:r>
          </a:p>
          <a:p>
            <a:r>
              <a:rPr lang="pt-BR" sz="2100">
                <a:latin typeface="+mj-lt"/>
              </a:rPr>
              <a:t>Valores em libras esterlinas</a:t>
            </a:r>
          </a:p>
        </p:txBody>
      </p:sp>
      <p:sp>
        <p:nvSpPr>
          <p:cNvPr id="3" name="CaixaDeTexto 2"/>
          <p:cNvSpPr txBox="1"/>
          <p:nvPr/>
        </p:nvSpPr>
        <p:spPr>
          <a:xfrm>
            <a:off x="7452320" y="6381327"/>
            <a:ext cx="1483227" cy="307777"/>
          </a:xfrm>
          <a:prstGeom prst="rect">
            <a:avLst/>
          </a:prstGeom>
          <a:noFill/>
        </p:spPr>
        <p:txBody>
          <a:bodyPr wrap="none" rtlCol="0">
            <a:spAutoFit/>
          </a:bodyPr>
          <a:lstStyle/>
          <a:p>
            <a:r>
              <a:rPr lang="pt-BR" sz="1400"/>
              <a:t>Fonte: IPEADATA</a:t>
            </a:r>
          </a:p>
        </p:txBody>
      </p:sp>
      <p:graphicFrame>
        <p:nvGraphicFramePr>
          <p:cNvPr id="5" name="Gráfico 4"/>
          <p:cNvGraphicFramePr>
            <a:graphicFrameLocks/>
          </p:cNvGraphicFramePr>
          <p:nvPr>
            <p:extLst>
              <p:ext uri="{D42A27DB-BD31-4B8C-83A1-F6EECF244321}">
                <p14:modId xmlns:p14="http://schemas.microsoft.com/office/powerpoint/2010/main" val="1497581016"/>
              </p:ext>
            </p:extLst>
          </p:nvPr>
        </p:nvGraphicFramePr>
        <p:xfrm>
          <a:off x="208453" y="1340768"/>
          <a:ext cx="8714825" cy="5256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7048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741728723"/>
              </p:ext>
            </p:extLst>
          </p:nvPr>
        </p:nvGraphicFramePr>
        <p:xfrm>
          <a:off x="179513" y="1052736"/>
          <a:ext cx="8678768" cy="568863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575842" y="314072"/>
            <a:ext cx="7920880" cy="738664"/>
          </a:xfrm>
          <a:prstGeom prst="rect">
            <a:avLst/>
          </a:prstGeom>
        </p:spPr>
        <p:txBody>
          <a:bodyPr wrap="square">
            <a:spAutoFit/>
          </a:bodyPr>
          <a:lstStyle/>
          <a:p>
            <a:r>
              <a:rPr lang="pt-BR" sz="2400"/>
              <a:t>Império do Brasil - saldo comercial - 1868/69 a 1888</a:t>
            </a:r>
          </a:p>
          <a:p>
            <a:r>
              <a:rPr lang="pt-BR"/>
              <a:t>Anos fiscais (1/</a:t>
            </a:r>
            <a:r>
              <a:rPr lang="pt-BR" err="1"/>
              <a:t>jul</a:t>
            </a:r>
            <a:r>
              <a:rPr lang="pt-BR"/>
              <a:t> a 30/</a:t>
            </a:r>
            <a:r>
              <a:rPr lang="pt-BR" err="1"/>
              <a:t>jun</a:t>
            </a:r>
            <a:r>
              <a:rPr lang="pt-BR"/>
              <a:t> até jun./1887); em 1.000 libras</a:t>
            </a:r>
          </a:p>
        </p:txBody>
      </p:sp>
    </p:spTree>
    <p:extLst>
      <p:ext uri="{BB962C8B-B14F-4D97-AF65-F5344CB8AC3E}">
        <p14:creationId xmlns:p14="http://schemas.microsoft.com/office/powerpoint/2010/main" val="210774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p:nvPr>
        </p:nvSpPr>
        <p:spPr/>
        <p:txBody>
          <a:bodyPr>
            <a:normAutofit/>
          </a:bodyPr>
          <a:lstStyle/>
          <a:p>
            <a:r>
              <a:rPr lang="pt-BR" dirty="0"/>
              <a:t>Na aula anterior</a:t>
            </a:r>
          </a:p>
        </p:txBody>
      </p:sp>
      <p:sp>
        <p:nvSpPr>
          <p:cNvPr id="4" name="Subtítulo 3"/>
          <p:cNvSpPr>
            <a:spLocks noGrp="1"/>
          </p:cNvSpPr>
          <p:nvPr>
            <p:ph type="subTitle" idx="1"/>
          </p:nvPr>
        </p:nvSpPr>
        <p:spPr/>
        <p:txBody>
          <a:bodyPr/>
          <a:lstStyle/>
          <a:p>
            <a:pPr>
              <a:spcBef>
                <a:spcPts val="0"/>
              </a:spcBef>
            </a:pPr>
            <a:r>
              <a:rPr lang="pt-BR" dirty="0"/>
              <a:t>Para além do açúcar e do ouro </a:t>
            </a:r>
          </a:p>
          <a:p>
            <a:pPr>
              <a:spcBef>
                <a:spcPts val="0"/>
              </a:spcBef>
            </a:pPr>
            <a:r>
              <a:rPr lang="pt-BR" dirty="0"/>
              <a:t>O processo de independência</a:t>
            </a:r>
          </a:p>
        </p:txBody>
      </p:sp>
    </p:spTree>
    <p:extLst>
      <p:ext uri="{BB962C8B-B14F-4D97-AF65-F5344CB8AC3E}">
        <p14:creationId xmlns:p14="http://schemas.microsoft.com/office/powerpoint/2010/main" val="143677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descr="Resultado de imagem para celso furtado"/>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5" name="AutoShape 16" descr="Resultado de imagem para celso furtado"/>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7" name="Título 1"/>
          <p:cNvSpPr>
            <a:spLocks noGrp="1"/>
          </p:cNvSpPr>
          <p:nvPr>
            <p:ph idx="1"/>
          </p:nvPr>
        </p:nvSpPr>
        <p:spPr/>
        <p:txBody>
          <a:bodyPr/>
          <a:lstStyle/>
          <a:p>
            <a:r>
              <a:rPr lang="pt-BR"/>
              <a:t>Na época de formação da classe dirigente açucareira, as atividades comerciais eram monopólio de grupos situados em Portugal ou na Holanda. [...] As decisões fundamentais eram todas tomadas da fase comercial. [...] Compreende-se, portanto, que os antigos empresários hajam evoluído numa classe de rentistas ociosos, fechados num pequeno ambiente rural, cuja expressão final será o patriarca bonachão que tanto espaço ocupa nos ensaios dos sociólogos nordestinos do século XX.</a:t>
            </a:r>
          </a:p>
        </p:txBody>
      </p:sp>
      <p:sp>
        <p:nvSpPr>
          <p:cNvPr id="10" name="Espaço Reservado para Texto 2"/>
          <p:cNvSpPr>
            <a:spLocks noGrp="1"/>
          </p:cNvSpPr>
          <p:nvPr>
            <p:ph type="body" sz="quarter" idx="14"/>
          </p:nvPr>
        </p:nvSpPr>
        <p:spPr/>
        <p:txBody>
          <a:bodyPr>
            <a:normAutofit/>
          </a:bodyPr>
          <a:lstStyle/>
          <a:p>
            <a:r>
              <a:rPr lang="pt-BR"/>
              <a:t>FURTADO, Celso. Formação Econômica do Brasil. 24ª. ed. São Paulo: São Paulo: Editora Nacional, 1991. (Biblioteca Universitária. Série 2. Ciências Sociais, v. 23), p. 115.</a:t>
            </a:r>
          </a:p>
        </p:txBody>
      </p:sp>
    </p:spTree>
    <p:extLst>
      <p:ext uri="{BB962C8B-B14F-4D97-AF65-F5344CB8AC3E}">
        <p14:creationId xmlns:p14="http://schemas.microsoft.com/office/powerpoint/2010/main" val="73726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O cafeicultor: a nova elite agrária</a:t>
            </a:r>
          </a:p>
        </p:txBody>
      </p:sp>
      <p:sp>
        <p:nvSpPr>
          <p:cNvPr id="3" name="Content Placeholder 2"/>
          <p:cNvSpPr>
            <a:spLocks noGrp="1"/>
          </p:cNvSpPr>
          <p:nvPr>
            <p:ph idx="1"/>
          </p:nvPr>
        </p:nvSpPr>
        <p:spPr/>
        <p:txBody>
          <a:bodyPr/>
          <a:lstStyle/>
          <a:p>
            <a:r>
              <a:rPr lang="pt-BR"/>
              <a:t>Homens com experiência comercial e envolvidos em todas as fases do negócio</a:t>
            </a:r>
          </a:p>
          <a:p>
            <a:pPr lvl="1"/>
            <a:r>
              <a:rPr lang="pt-BR"/>
              <a:t>Aquisição de terras</a:t>
            </a:r>
          </a:p>
          <a:p>
            <a:pPr lvl="1"/>
            <a:r>
              <a:rPr lang="pt-BR"/>
              <a:t>Recrutamento de mão de obra</a:t>
            </a:r>
          </a:p>
          <a:p>
            <a:pPr lvl="1"/>
            <a:r>
              <a:rPr lang="pt-BR"/>
              <a:t>Organização e direção da produção</a:t>
            </a:r>
          </a:p>
          <a:p>
            <a:pPr lvl="1"/>
            <a:r>
              <a:rPr lang="pt-BR"/>
              <a:t>Transporte interno</a:t>
            </a:r>
          </a:p>
          <a:p>
            <a:pPr lvl="1"/>
            <a:r>
              <a:rPr lang="pt-BR"/>
              <a:t>Comercialização nos portos</a:t>
            </a:r>
          </a:p>
          <a:p>
            <a:pPr lvl="1"/>
            <a:r>
              <a:rPr lang="pt-BR"/>
              <a:t>Interferência na política financeira e econômica do Império</a:t>
            </a:r>
          </a:p>
          <a:p>
            <a:endParaRPr lang="pt-BR"/>
          </a:p>
        </p:txBody>
      </p:sp>
    </p:spTree>
    <p:extLst>
      <p:ext uri="{BB962C8B-B14F-4D97-AF65-F5344CB8AC3E}">
        <p14:creationId xmlns:p14="http://schemas.microsoft.com/office/powerpoint/2010/main" val="2691190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pt-BR" dirty="0"/>
              <a:t>Café: um novo produto</a:t>
            </a:r>
          </a:p>
        </p:txBody>
      </p:sp>
      <p:sp>
        <p:nvSpPr>
          <p:cNvPr id="5" name="Espaço Reservado para Texto 4"/>
          <p:cNvSpPr>
            <a:spLocks noGrp="1"/>
          </p:cNvSpPr>
          <p:nvPr>
            <p:ph type="body" sz="half" idx="2"/>
          </p:nvPr>
        </p:nvSpPr>
        <p:spPr/>
        <p:txBody>
          <a:bodyPr/>
          <a:lstStyle/>
          <a:p>
            <a:pPr marL="0" indent="0"/>
            <a:r>
              <a:rPr lang="pt-BR"/>
              <a:t>Características da planta, origens e disseminação pelo Brasil</a:t>
            </a:r>
          </a:p>
        </p:txBody>
      </p:sp>
    </p:spTree>
    <p:extLst>
      <p:ext uri="{BB962C8B-B14F-4D97-AF65-F5344CB8AC3E}">
        <p14:creationId xmlns:p14="http://schemas.microsoft.com/office/powerpoint/2010/main" val="889525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3"/>
          <p:cNvPicPr>
            <a:picLocks noChangeAspect="1"/>
          </p:cNvPicPr>
          <p:nvPr/>
        </p:nvPicPr>
        <p:blipFill rotWithShape="1">
          <a:blip r:embed="rId2"/>
          <a:srcRect l="6000" r="6000"/>
          <a:stretch/>
        </p:blipFill>
        <p:spPr>
          <a:xfrm>
            <a:off x="251520" y="188640"/>
            <a:ext cx="8686800" cy="4187825"/>
          </a:xfrm>
          <a:prstGeom prst="rect">
            <a:avLst/>
          </a:prstGeom>
        </p:spPr>
      </p:pic>
      <p:sp>
        <p:nvSpPr>
          <p:cNvPr id="4" name="Title 7"/>
          <p:cNvSpPr txBox="1">
            <a:spLocks/>
          </p:cNvSpPr>
          <p:nvPr/>
        </p:nvSpPr>
        <p:spPr>
          <a:xfrm>
            <a:off x="251520" y="4509120"/>
            <a:ext cx="8608317" cy="2160240"/>
          </a:xfrm>
          <a:prstGeom prst="rect">
            <a:avLst/>
          </a:prstGeom>
        </p:spPr>
        <p:txBody>
          <a:bodyPr>
            <a:no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pPr algn="r"/>
            <a:r>
              <a:rPr lang="pt-BR"/>
              <a:t>A “loteria” do café</a:t>
            </a:r>
          </a:p>
        </p:txBody>
      </p:sp>
    </p:spTree>
    <p:extLst>
      <p:ext uri="{BB962C8B-B14F-4D97-AF65-F5344CB8AC3E}">
        <p14:creationId xmlns:p14="http://schemas.microsoft.com/office/powerpoint/2010/main" val="4162609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197" r="-211"/>
          <a:stretch/>
        </p:blipFill>
        <p:spPr>
          <a:xfrm>
            <a:off x="123825" y="223837"/>
            <a:ext cx="8896350" cy="6410325"/>
          </a:xfrm>
        </p:spPr>
      </p:pic>
    </p:spTree>
    <p:extLst>
      <p:ext uri="{BB962C8B-B14F-4D97-AF65-F5344CB8AC3E}">
        <p14:creationId xmlns:p14="http://schemas.microsoft.com/office/powerpoint/2010/main" val="1970304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4"/>
          <p:cNvSpPr>
            <a:spLocks noGrp="1"/>
          </p:cNvSpPr>
          <p:nvPr>
            <p:ph idx="1"/>
          </p:nvPr>
        </p:nvSpPr>
        <p:spPr/>
        <p:txBody>
          <a:bodyPr/>
          <a:lstStyle/>
          <a:p>
            <a:r>
              <a:rPr lang="pt-BR"/>
              <a:t>Tendo ingressado no Brasil em 1727, pelo Pará, graças às sementes obtidas por Francisco de Melo Palheta, o cafeeiro se expandiu em território brasileiro, muito devagar, ao longo dos anos restantes do século. Em 1731 era cultivado em quintais e sítios dos arredores de Belém (PA) e no Maranhão. Pequenas quantidades, nessa época já se encaminhavam em direção a Portugal. </a:t>
            </a:r>
          </a:p>
        </p:txBody>
      </p:sp>
      <p:sp>
        <p:nvSpPr>
          <p:cNvPr id="6" name="Espaço Reservado para Texto 5"/>
          <p:cNvSpPr>
            <a:spLocks noGrp="1"/>
          </p:cNvSpPr>
          <p:nvPr>
            <p:ph type="body" sz="quarter" idx="14"/>
          </p:nvPr>
        </p:nvSpPr>
        <p:spPr/>
        <p:txBody>
          <a:bodyPr>
            <a:normAutofit/>
          </a:bodyPr>
          <a:lstStyle/>
          <a:p>
            <a:r>
              <a:rPr lang="pt-BR"/>
              <a:t>CANABRAVA, Alice Piffer. A Grande Lavoura. In CANABRAVA, A. P. História Econômica: estudos e pesquisas. São Paulo: HUCITEC / Editora UNESP, 2005, p. 106.</a:t>
            </a:r>
          </a:p>
          <a:p>
            <a:endParaRPr lang="pt-BR"/>
          </a:p>
          <a:p>
            <a:endParaRPr lang="pt-BR"/>
          </a:p>
        </p:txBody>
      </p:sp>
    </p:spTree>
    <p:extLst>
      <p:ext uri="{BB962C8B-B14F-4D97-AF65-F5344CB8AC3E}">
        <p14:creationId xmlns:p14="http://schemas.microsoft.com/office/powerpoint/2010/main" val="2076996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http://kopikeliling.com/wp-content/uploads/2014/04/francisco-de-melo-palheta-histc3b3ria-do-cafc3a9-4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93" t="958" r="11301" b="1773"/>
          <a:stretch/>
        </p:blipFill>
        <p:spPr bwMode="auto">
          <a:xfrm>
            <a:off x="215516" y="147071"/>
            <a:ext cx="8712968" cy="6563859"/>
          </a:xfrm>
          <a:prstGeom prst="rect">
            <a:avLst/>
          </a:prstGeom>
          <a:noFill/>
          <a:ln>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94155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2"/>
          <p:cNvPicPr>
            <a:picLocks noGrp="1" noChangeAspect="1"/>
          </p:cNvPicPr>
          <p:nvPr>
            <p:ph idx="4294967295"/>
          </p:nvPr>
        </p:nvPicPr>
        <p:blipFill rotWithShape="1">
          <a:blip r:embed="rId3"/>
          <a:srcRect l="4940" t="2547" r="10389" b="11345"/>
          <a:stretch/>
        </p:blipFill>
        <p:spPr>
          <a:xfrm>
            <a:off x="323528" y="346075"/>
            <a:ext cx="5508625" cy="6165850"/>
          </a:xfrm>
        </p:spPr>
      </p:pic>
      <p:pic>
        <p:nvPicPr>
          <p:cNvPr id="2054" name="Picture 6" descr="Resultado de imagem para coffee planta"/>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3048" b="10811"/>
          <a:stretch/>
        </p:blipFill>
        <p:spPr bwMode="auto">
          <a:xfrm>
            <a:off x="4860032" y="620688"/>
            <a:ext cx="4106150" cy="4965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931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6804248" y="188640"/>
            <a:ext cx="2232248"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4" name="Imagem 3"/>
          <p:cNvPicPr>
            <a:picLocks noChangeAspect="1"/>
          </p:cNvPicPr>
          <p:nvPr/>
        </p:nvPicPr>
        <p:blipFill rotWithShape="1">
          <a:blip r:embed="rId3" cstate="print">
            <a:extLst>
              <a:ext uri="{28A0092B-C50C-407E-A947-70E740481C1C}">
                <a14:useLocalDpi xmlns:a14="http://schemas.microsoft.com/office/drawing/2010/main" val="0"/>
              </a:ext>
            </a:extLst>
          </a:blip>
          <a:srcRect l="2317" t="9344" r="2168" b="2285"/>
          <a:stretch/>
        </p:blipFill>
        <p:spPr>
          <a:xfrm>
            <a:off x="69061" y="792414"/>
            <a:ext cx="9019522" cy="5976664"/>
          </a:xfrm>
          <a:prstGeom prst="rect">
            <a:avLst/>
          </a:prstGeom>
        </p:spPr>
      </p:pic>
      <p:sp>
        <p:nvSpPr>
          <p:cNvPr id="5" name="Título 4"/>
          <p:cNvSpPr>
            <a:spLocks noGrp="1"/>
          </p:cNvSpPr>
          <p:nvPr>
            <p:ph type="title" idx="4294967295"/>
          </p:nvPr>
        </p:nvSpPr>
        <p:spPr>
          <a:xfrm>
            <a:off x="0" y="23813"/>
            <a:ext cx="5400675" cy="576262"/>
          </a:xfrm>
        </p:spPr>
        <p:txBody>
          <a:bodyPr>
            <a:normAutofit fontScale="90000"/>
          </a:bodyPr>
          <a:lstStyle/>
          <a:p>
            <a:pPr algn="l"/>
            <a:r>
              <a:rPr lang="pt-BR" sz="2400"/>
              <a:t>Difusão cafeeira: consumo e produção</a:t>
            </a:r>
          </a:p>
        </p:txBody>
      </p:sp>
      <p:sp>
        <p:nvSpPr>
          <p:cNvPr id="7" name="CaixaDeTexto 6"/>
          <p:cNvSpPr txBox="1"/>
          <p:nvPr/>
        </p:nvSpPr>
        <p:spPr>
          <a:xfrm>
            <a:off x="6300192" y="116632"/>
            <a:ext cx="2736304" cy="577081"/>
          </a:xfrm>
          <a:prstGeom prst="rect">
            <a:avLst/>
          </a:prstGeom>
          <a:solidFill>
            <a:srgbClr val="FFFFFF"/>
          </a:solidFill>
        </p:spPr>
        <p:txBody>
          <a:bodyPr wrap="square" rtlCol="0">
            <a:spAutoFit/>
          </a:bodyPr>
          <a:lstStyle/>
          <a:p>
            <a:pPr algn="r"/>
            <a:r>
              <a:rPr lang="pt-BR" sz="1050"/>
              <a:t>Fonte: PENDERGRAST, Mark. </a:t>
            </a:r>
            <a:r>
              <a:rPr lang="pt-BR" sz="1050" i="1"/>
              <a:t>El café. Historia de </a:t>
            </a:r>
            <a:r>
              <a:rPr lang="pt-BR" sz="1050" i="1" err="1"/>
              <a:t>la</a:t>
            </a:r>
            <a:r>
              <a:rPr lang="pt-BR" sz="1050" i="1"/>
              <a:t> </a:t>
            </a:r>
            <a:r>
              <a:rPr lang="pt-BR" sz="1050" i="1" err="1"/>
              <a:t>semilla</a:t>
            </a:r>
            <a:r>
              <a:rPr lang="pt-BR" sz="1050" i="1"/>
              <a:t> que </a:t>
            </a:r>
            <a:r>
              <a:rPr lang="pt-BR" sz="1050" i="1" err="1"/>
              <a:t>cambió</a:t>
            </a:r>
            <a:r>
              <a:rPr lang="pt-BR" sz="1050" i="1"/>
              <a:t> </a:t>
            </a:r>
            <a:r>
              <a:rPr lang="pt-BR" sz="1050" i="1" err="1"/>
              <a:t>el</a:t>
            </a:r>
            <a:r>
              <a:rPr lang="pt-BR" sz="1050" i="1"/>
              <a:t> mundo. </a:t>
            </a:r>
            <a:r>
              <a:rPr lang="pt-BR" sz="1050"/>
              <a:t>Espanha: Javier Vergara Editor, 2002, p. 22.</a:t>
            </a:r>
          </a:p>
        </p:txBody>
      </p:sp>
    </p:spTree>
    <p:extLst>
      <p:ext uri="{BB962C8B-B14F-4D97-AF65-F5344CB8AC3E}">
        <p14:creationId xmlns:p14="http://schemas.microsoft.com/office/powerpoint/2010/main" val="2386483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4"/>
          <p:cNvSpPr>
            <a:spLocks noGrp="1"/>
          </p:cNvSpPr>
          <p:nvPr>
            <p:ph idx="1"/>
          </p:nvPr>
        </p:nvSpPr>
        <p:spPr/>
        <p:txBody>
          <a:bodyPr/>
          <a:lstStyle/>
          <a:p>
            <a:r>
              <a:rPr lang="pt-BR"/>
              <a:t>Durante o século XVIII, e mais especificamente no seu último quartel, a planta foi levada a vegetar, por meio de sementes e mudas, em pontos do território brasileiro distantes em relação ao centro original de sua disseminação. Muitas vezes seguiu as rotas dos mercadores e cresceu aqui e acolá, num pedaço de chão.</a:t>
            </a:r>
          </a:p>
        </p:txBody>
      </p:sp>
      <p:sp>
        <p:nvSpPr>
          <p:cNvPr id="9" name="Espaço Reservado para Texto 3"/>
          <p:cNvSpPr>
            <a:spLocks noGrp="1"/>
          </p:cNvSpPr>
          <p:nvPr>
            <p:ph type="body" sz="quarter" idx="14"/>
          </p:nvPr>
        </p:nvSpPr>
        <p:spPr/>
        <p:txBody>
          <a:bodyPr>
            <a:normAutofit/>
          </a:bodyPr>
          <a:lstStyle/>
          <a:p>
            <a:r>
              <a:rPr lang="pt-BR"/>
              <a:t>CANABRAVA, Alice Piffer. A Grande Lavoura. In CANABRAVA, A. P. História Econômica: estudos e pesquisas. São Paulo: HUCITEC / Editora UNESP, 2005, p. 106.</a:t>
            </a:r>
          </a:p>
        </p:txBody>
      </p:sp>
    </p:spTree>
    <p:extLst>
      <p:ext uri="{BB962C8B-B14F-4D97-AF65-F5344CB8AC3E}">
        <p14:creationId xmlns:p14="http://schemas.microsoft.com/office/powerpoint/2010/main" val="3843621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idx="1"/>
          </p:nvPr>
        </p:nvSpPr>
        <p:spPr/>
        <p:txBody>
          <a:bodyPr/>
          <a:lstStyle/>
          <a:p>
            <a:r>
              <a:rPr lang="pt-BR" dirty="0"/>
              <a:t>Todos os produtos da grande lavoura – açúcar, algodão, tabaco e os demais – se consomem igualmente no país; e neste sentido, portanto, são também de subsistência.</a:t>
            </a:r>
          </a:p>
        </p:txBody>
      </p:sp>
      <p:sp>
        <p:nvSpPr>
          <p:cNvPr id="9" name="Text Placeholder 3"/>
          <p:cNvSpPr>
            <a:spLocks noGrp="1"/>
          </p:cNvSpPr>
          <p:nvPr>
            <p:ph type="body" sz="quarter" idx="14"/>
          </p:nvPr>
        </p:nvSpPr>
        <p:spPr/>
        <p:txBody>
          <a:bodyPr>
            <a:normAutofit lnSpcReduction="10000"/>
          </a:bodyPr>
          <a:lstStyle/>
          <a:p>
            <a:r>
              <a:rPr lang="pt-BR" dirty="0"/>
              <a:t>PRADO Jr. Caio. </a:t>
            </a:r>
            <a:r>
              <a:rPr lang="pt-BR" i="1" dirty="0"/>
              <a:t>Formação do Brasil Contemporâneo: colônia. São Paulo: Brasiliense, 2008, p. 155.</a:t>
            </a:r>
            <a:endParaRPr lang="pt-BR" dirty="0"/>
          </a:p>
        </p:txBody>
      </p:sp>
    </p:spTree>
    <p:extLst>
      <p:ext uri="{BB962C8B-B14F-4D97-AF65-F5344CB8AC3E}">
        <p14:creationId xmlns:p14="http://schemas.microsoft.com/office/powerpoint/2010/main" val="3227763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Trajetória do café </a:t>
            </a:r>
          </a:p>
        </p:txBody>
      </p:sp>
      <p:sp>
        <p:nvSpPr>
          <p:cNvPr id="3" name="Espaço Reservado para Conteúdo 2"/>
          <p:cNvSpPr>
            <a:spLocks noGrp="1"/>
          </p:cNvSpPr>
          <p:nvPr>
            <p:ph idx="1"/>
          </p:nvPr>
        </p:nvSpPr>
        <p:spPr/>
        <p:txBody>
          <a:bodyPr/>
          <a:lstStyle/>
          <a:p>
            <a:r>
              <a:rPr lang="pt-BR"/>
              <a:t>1727: Francisco de Melo Palheta, Pará</a:t>
            </a:r>
          </a:p>
          <a:p>
            <a:r>
              <a:rPr lang="pt-BR"/>
              <a:t>1731: cultivado em Belém e no Maranhão</a:t>
            </a:r>
          </a:p>
          <a:p>
            <a:r>
              <a:rPr lang="pt-BR"/>
              <a:t>1747/1762: Ceará, serra do Baturité</a:t>
            </a:r>
          </a:p>
          <a:p>
            <a:r>
              <a:rPr lang="pt-BR"/>
              <a:t>1774: Goiás, município de Santa Luzia</a:t>
            </a:r>
          </a:p>
          <a:p>
            <a:r>
              <a:rPr lang="pt-BR"/>
              <a:t>1780: Bahia, cercanias de Ilhéus</a:t>
            </a:r>
          </a:p>
          <a:p>
            <a:r>
              <a:rPr lang="pt-BR"/>
              <a:t>1786: sul de Santa Catarina, por iniciativa oficial</a:t>
            </a:r>
          </a:p>
          <a:p>
            <a:endParaRPr lang="pt-BR"/>
          </a:p>
        </p:txBody>
      </p:sp>
    </p:spTree>
    <p:extLst>
      <p:ext uri="{BB962C8B-B14F-4D97-AF65-F5344CB8AC3E}">
        <p14:creationId xmlns:p14="http://schemas.microsoft.com/office/powerpoint/2010/main" val="4085965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4"/>
          <p:cNvSpPr>
            <a:spLocks noGrp="1"/>
          </p:cNvSpPr>
          <p:nvPr>
            <p:ph idx="1"/>
          </p:nvPr>
        </p:nvSpPr>
        <p:spPr/>
        <p:txBody>
          <a:bodyPr/>
          <a:lstStyle/>
          <a:p>
            <a:r>
              <a:rPr lang="pt-BR"/>
              <a:t>Procedente do Maranhão, o cafeeiro havia penetrado na capitania do Rio de Janeiro na década dos anos 60 do século XVIII, e acomodou-se logo entre os pequenos cultivos de pomares e hortas nos arredores da capital. Progrediu pelo vale das Laranjeiras, subiu os contornos montanhosos da baía, as encostas do morro da Tijuca. Um quarto de século depois, sua produção desfrutava de pouca importância na capitania.</a:t>
            </a:r>
          </a:p>
        </p:txBody>
      </p:sp>
      <p:sp>
        <p:nvSpPr>
          <p:cNvPr id="9" name="Espaço Reservado para Texto 3"/>
          <p:cNvSpPr>
            <a:spLocks noGrp="1"/>
          </p:cNvSpPr>
          <p:nvPr>
            <p:ph type="body" sz="quarter" idx="14"/>
          </p:nvPr>
        </p:nvSpPr>
        <p:spPr/>
        <p:txBody>
          <a:bodyPr>
            <a:normAutofit fontScale="92500"/>
          </a:bodyPr>
          <a:lstStyle/>
          <a:p>
            <a:r>
              <a:rPr lang="pt-BR"/>
              <a:t>CANABRAVA, Alice Piffer. A Grande Lavoura. In CANABRAVA, A. P. História Econômica: estudos e pesquisas. São Paulo: HUCITEC / Editora UNESP, 2005, pp. 106-107.</a:t>
            </a:r>
          </a:p>
        </p:txBody>
      </p:sp>
    </p:spTree>
    <p:extLst>
      <p:ext uri="{BB962C8B-B14F-4D97-AF65-F5344CB8AC3E}">
        <p14:creationId xmlns:p14="http://schemas.microsoft.com/office/powerpoint/2010/main" val="3941820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A adaptação da planta</a:t>
            </a:r>
          </a:p>
        </p:txBody>
      </p:sp>
      <p:sp>
        <p:nvSpPr>
          <p:cNvPr id="3" name="Content Placeholder 2"/>
          <p:cNvSpPr>
            <a:spLocks noGrp="1"/>
          </p:cNvSpPr>
          <p:nvPr>
            <p:ph idx="1"/>
          </p:nvPr>
        </p:nvSpPr>
        <p:spPr/>
        <p:txBody>
          <a:bodyPr/>
          <a:lstStyle/>
          <a:p>
            <a:r>
              <a:rPr lang="pt-BR"/>
              <a:t>A lenta disseminação contribuiu para a adaptação da planta ao clima nacional</a:t>
            </a:r>
          </a:p>
          <a:p>
            <a:r>
              <a:rPr lang="pt-BR"/>
              <a:t>Rio de Janeiro: primeiro campo experimental; núcleo de mudas e sementes; estabelecimento de procedimentos de plantio e beneficiamento</a:t>
            </a:r>
          </a:p>
          <a:p>
            <a:r>
              <a:rPr lang="pt-BR"/>
              <a:t>A irradiação natural pelo rio Paraíba: do Rio de Janeiro ao vale paulista</a:t>
            </a:r>
          </a:p>
          <a:p>
            <a:endParaRPr lang="pt-BR"/>
          </a:p>
        </p:txBody>
      </p:sp>
    </p:spTree>
    <p:extLst>
      <p:ext uri="{BB962C8B-B14F-4D97-AF65-F5344CB8AC3E}">
        <p14:creationId xmlns:p14="http://schemas.microsoft.com/office/powerpoint/2010/main" val="2503668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4"/>
          <p:cNvSpPr>
            <a:spLocks noGrp="1"/>
          </p:cNvSpPr>
          <p:nvPr>
            <p:ph idx="1"/>
          </p:nvPr>
        </p:nvSpPr>
        <p:spPr/>
        <p:txBody>
          <a:bodyPr/>
          <a:lstStyle/>
          <a:p>
            <a:r>
              <a:rPr lang="pt-BR"/>
              <a:t>O Vale do Paraíba funcionou como via natural da irradiação do cafeeiro pelos contornos vizinhos. Levado pelos tropeiros e viandantes, a planta penetrou imperceptivelmente, na década dos 70, na capitania de Minas Gerais, pelo “caminho-novo”; nos anos finais do século chegou à área paulista, pela rota do vale, quando em Santos já vicejavam cafezais desde 1787. </a:t>
            </a:r>
          </a:p>
        </p:txBody>
      </p:sp>
      <p:sp>
        <p:nvSpPr>
          <p:cNvPr id="9" name="Espaço Reservado para Texto 3"/>
          <p:cNvSpPr>
            <a:spLocks noGrp="1"/>
          </p:cNvSpPr>
          <p:nvPr>
            <p:ph type="body" sz="quarter" idx="14"/>
          </p:nvPr>
        </p:nvSpPr>
        <p:spPr/>
        <p:txBody>
          <a:bodyPr>
            <a:normAutofit/>
          </a:bodyPr>
          <a:lstStyle/>
          <a:p>
            <a:r>
              <a:rPr lang="pt-BR"/>
              <a:t>CANABRAVA, Alice Piffer. A Grande Lavoura. In CANABRAVA, A. P. História Econômica: estudos e pesquisas. São Paulo: HUCITEC / Editora UNESP, 2005, p. 107.</a:t>
            </a:r>
          </a:p>
        </p:txBody>
      </p:sp>
    </p:spTree>
    <p:extLst>
      <p:ext uri="{BB962C8B-B14F-4D97-AF65-F5344CB8AC3E}">
        <p14:creationId xmlns:p14="http://schemas.microsoft.com/office/powerpoint/2010/main" val="2204171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138" b="2138"/>
          <a:stretch/>
        </p:blipFill>
        <p:spPr>
          <a:xfrm>
            <a:off x="482600" y="1041133"/>
            <a:ext cx="8178799" cy="4775732"/>
          </a:xfrm>
          <a:prstGeom prst="rect">
            <a:avLst/>
          </a:prstGeom>
        </p:spPr>
      </p:pic>
    </p:spTree>
    <p:extLst>
      <p:ext uri="{BB962C8B-B14F-4D97-AF65-F5344CB8AC3E}">
        <p14:creationId xmlns:p14="http://schemas.microsoft.com/office/powerpoint/2010/main" val="862336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pt-BR"/>
              <a:t>O café em São Paulo</a:t>
            </a:r>
          </a:p>
        </p:txBody>
      </p:sp>
      <p:sp>
        <p:nvSpPr>
          <p:cNvPr id="5" name="Subtítulo 4"/>
          <p:cNvSpPr>
            <a:spLocks noGrp="1"/>
          </p:cNvSpPr>
          <p:nvPr>
            <p:ph type="subTitle" idx="1"/>
          </p:nvPr>
        </p:nvSpPr>
        <p:spPr/>
        <p:txBody>
          <a:bodyPr/>
          <a:lstStyle/>
          <a:p>
            <a:r>
              <a:rPr lang="pt-BR"/>
              <a:t>Do vale ao planalto paulista</a:t>
            </a:r>
          </a:p>
        </p:txBody>
      </p:sp>
    </p:spTree>
    <p:extLst>
      <p:ext uri="{BB962C8B-B14F-4D97-AF65-F5344CB8AC3E}">
        <p14:creationId xmlns:p14="http://schemas.microsoft.com/office/powerpoint/2010/main" val="917805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idx="1"/>
          </p:nvPr>
        </p:nvSpPr>
        <p:spPr/>
        <p:txBody>
          <a:bodyPr/>
          <a:lstStyle/>
          <a:p>
            <a:r>
              <a:rPr lang="pt-BR"/>
              <a:t>[...] é controversa a data exata do início do cultivo do café em território paulista; e igualmente controverso é o local onde tal atividade teria principiado na Capitania. O que parece certo, de acordo com Taunay, é que a partir de 1797 o café passa a fazer parte, com regularidade, das exportações de São Paulo feitas a partir do porto de Santos. </a:t>
            </a:r>
          </a:p>
        </p:txBody>
      </p:sp>
      <p:sp>
        <p:nvSpPr>
          <p:cNvPr id="9" name="Text Placeholder 3"/>
          <p:cNvSpPr>
            <a:spLocks noGrp="1"/>
          </p:cNvSpPr>
          <p:nvPr>
            <p:ph type="body" sz="quarter" idx="14"/>
          </p:nvPr>
        </p:nvSpPr>
        <p:spPr>
          <a:xfrm>
            <a:off x="1691680" y="6165303"/>
            <a:ext cx="7237214" cy="576065"/>
          </a:xfrm>
        </p:spPr>
        <p:txBody>
          <a:bodyPr>
            <a:normAutofit fontScale="92500" lnSpcReduction="10000"/>
          </a:bodyPr>
          <a:lstStyle/>
          <a:p>
            <a:r>
              <a:rPr lang="pt-BR"/>
              <a:t>MOTTA, José Flávio. Corpos escravos, vontades livres. Estrutura da posse de cativos e família escrava em um núcleo cafeeiro. (Bananal, 1801-1829). Tese de Doutorado. Departamento de Economia – FEA/USP, 1990, p. 35</a:t>
            </a:r>
          </a:p>
        </p:txBody>
      </p:sp>
    </p:spTree>
    <p:extLst>
      <p:ext uri="{BB962C8B-B14F-4D97-AF65-F5344CB8AC3E}">
        <p14:creationId xmlns:p14="http://schemas.microsoft.com/office/powerpoint/2010/main" val="2401582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4"/>
          <p:cNvSpPr>
            <a:spLocks noGrp="1"/>
          </p:cNvSpPr>
          <p:nvPr>
            <p:ph idx="1"/>
          </p:nvPr>
        </p:nvSpPr>
        <p:spPr/>
        <p:txBody>
          <a:bodyPr/>
          <a:lstStyle/>
          <a:p>
            <a:r>
              <a:rPr lang="pt-BR"/>
              <a:t>O movimento que lançou os plantadores de café em direção aos planaltos ocidentais não foi brusco, nem brutal. Foi o simples prosseguimento de uma progressão que, principiada na região montanhosa do Estado do Rio de Janeiro, continuara pelo chamado “Norte”, o vale do Paraíba, e tinha ganho a região de Campinas. Ali, no que então se chamava o Oeste de São Paulo, as plantações de café eliminavam lenta porém seguramente a agricultura tradicional e a cana-de-açúcar.</a:t>
            </a:r>
          </a:p>
        </p:txBody>
      </p:sp>
      <p:sp>
        <p:nvSpPr>
          <p:cNvPr id="6" name="Espaço Reservado para Texto 5"/>
          <p:cNvSpPr>
            <a:spLocks noGrp="1"/>
          </p:cNvSpPr>
          <p:nvPr>
            <p:ph type="body" sz="quarter" idx="14"/>
          </p:nvPr>
        </p:nvSpPr>
        <p:spPr/>
        <p:txBody>
          <a:bodyPr/>
          <a:lstStyle/>
          <a:p>
            <a:r>
              <a:rPr lang="pt-BR"/>
              <a:t>MONBEIG, Pierre. </a:t>
            </a:r>
            <a:r>
              <a:rPr lang="pt-BR" i="1"/>
              <a:t>Pioneiros e fazendeiros de São Paulo.</a:t>
            </a:r>
            <a:r>
              <a:rPr lang="pt-BR"/>
              <a:t> São Paulo: HUCITEC, 1998, p. 95.</a:t>
            </a:r>
          </a:p>
        </p:txBody>
      </p:sp>
    </p:spTree>
    <p:extLst>
      <p:ext uri="{BB962C8B-B14F-4D97-AF65-F5344CB8AC3E}">
        <p14:creationId xmlns:p14="http://schemas.microsoft.com/office/powerpoint/2010/main" val="1856904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4"/>
          <p:cNvSpPr>
            <a:spLocks noGrp="1"/>
          </p:cNvSpPr>
          <p:nvPr>
            <p:ph idx="1"/>
          </p:nvPr>
        </p:nvSpPr>
        <p:spPr/>
        <p:txBody>
          <a:bodyPr/>
          <a:lstStyle/>
          <a:p>
            <a:r>
              <a:rPr lang="pt-BR"/>
              <a:t>É de Campinas [...] que parte a expansão cafeeira que se alastrará pelo oeste paulista. Um fato sobretudo orientará a princípio a marcha: é a ocorrência dos citados solos de terra roxa que se sucedem em manchas próximas umas das outras de Campinas para o norte. Estas manchas aproveitar-se-ão até a última polegada; e os cafezais recobri-las-ão uniforme e monotonamente por superfícies que abrangem por vezes dezenas de quilômetros quadrados sem interrupção... </a:t>
            </a:r>
          </a:p>
        </p:txBody>
      </p:sp>
      <p:sp>
        <p:nvSpPr>
          <p:cNvPr id="2" name="Text Placeholder 1"/>
          <p:cNvSpPr>
            <a:spLocks noGrp="1"/>
          </p:cNvSpPr>
          <p:nvPr>
            <p:ph type="body" sz="quarter" idx="14"/>
          </p:nvPr>
        </p:nvSpPr>
        <p:spPr/>
        <p:txBody>
          <a:bodyPr>
            <a:normAutofit fontScale="92500" lnSpcReduction="20000"/>
          </a:bodyPr>
          <a:lstStyle/>
          <a:p>
            <a:r>
              <a:rPr lang="pt-BR"/>
              <a:t>PRADO JUNIOR, Caio. História Econômica do Brasil. São Paulo: Brasiliense, 1967, p. 165.</a:t>
            </a:r>
          </a:p>
          <a:p>
            <a:r>
              <a:rPr lang="pt-BR"/>
              <a:t>			</a:t>
            </a:r>
          </a:p>
        </p:txBody>
      </p:sp>
    </p:spTree>
    <p:extLst>
      <p:ext uri="{BB962C8B-B14F-4D97-AF65-F5344CB8AC3E}">
        <p14:creationId xmlns:p14="http://schemas.microsoft.com/office/powerpoint/2010/main" val="3722230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4"/>
          <p:cNvSpPr>
            <a:spLocks noGrp="1"/>
          </p:cNvSpPr>
          <p:nvPr>
            <p:ph idx="1"/>
          </p:nvPr>
        </p:nvSpPr>
        <p:spPr/>
        <p:txBody>
          <a:bodyPr/>
          <a:lstStyle/>
          <a:p>
            <a:r>
              <a:rPr lang="pt-BR"/>
              <a:t>Esta “onda verde” de cafezais, como tão expressiva e apropriadamente se denominou a expansão da lavoura que então fundamentava a riqueza brasileira, marchará rapidamente, alcançando no penúltimo decênio do século a região do rio </a:t>
            </a:r>
            <a:r>
              <a:rPr lang="pt-BR" err="1"/>
              <a:t>Mogiguaçu</a:t>
            </a:r>
            <a:r>
              <a:rPr lang="pt-BR"/>
              <a:t> na sua confluência com o Pardo; aí se formará o núcleo produtor do melhor e mais abundante café brasileiro. O “café de Ribeirão Preto” (centro da região) se torna mundialmente famoso.</a:t>
            </a:r>
          </a:p>
        </p:txBody>
      </p:sp>
      <p:sp>
        <p:nvSpPr>
          <p:cNvPr id="2" name="Text Placeholder 1"/>
          <p:cNvSpPr>
            <a:spLocks noGrp="1"/>
          </p:cNvSpPr>
          <p:nvPr>
            <p:ph type="body" sz="quarter" idx="14"/>
          </p:nvPr>
        </p:nvSpPr>
        <p:spPr>
          <a:xfrm>
            <a:off x="2123728" y="6236543"/>
            <a:ext cx="6805166" cy="504825"/>
          </a:xfrm>
        </p:spPr>
        <p:txBody>
          <a:bodyPr>
            <a:normAutofit/>
          </a:bodyPr>
          <a:lstStyle/>
          <a:p>
            <a:r>
              <a:rPr lang="pt-BR"/>
              <a:t>PRADO JUNIOR, Caio. </a:t>
            </a:r>
            <a:r>
              <a:rPr lang="pt-BR" i="1"/>
              <a:t>História Econômica do Brasil.</a:t>
            </a:r>
            <a:r>
              <a:rPr lang="pt-BR"/>
              <a:t> São Paulo: Brasiliense, 1967, p. 165.	</a:t>
            </a:r>
          </a:p>
        </p:txBody>
      </p:sp>
    </p:spTree>
    <p:extLst>
      <p:ext uri="{BB962C8B-B14F-4D97-AF65-F5344CB8AC3E}">
        <p14:creationId xmlns:p14="http://schemas.microsoft.com/office/powerpoint/2010/main" val="60708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81159A-1EF9-6847-B15C-495AB15CF8EE}"/>
              </a:ext>
            </a:extLst>
          </p:cNvPr>
          <p:cNvSpPr>
            <a:spLocks noGrp="1"/>
          </p:cNvSpPr>
          <p:nvPr>
            <p:ph type="title"/>
          </p:nvPr>
        </p:nvSpPr>
        <p:spPr/>
        <p:txBody>
          <a:bodyPr/>
          <a:lstStyle/>
          <a:p>
            <a:r>
              <a:rPr lang="pt-BR" dirty="0"/>
              <a:t>Subsistência, mercado interno e transporte</a:t>
            </a:r>
          </a:p>
        </p:txBody>
      </p:sp>
      <p:sp>
        <p:nvSpPr>
          <p:cNvPr id="3" name="Espaço Reservado para Conteúdo 2">
            <a:extLst>
              <a:ext uri="{FF2B5EF4-FFF2-40B4-BE49-F238E27FC236}">
                <a16:creationId xmlns:a16="http://schemas.microsoft.com/office/drawing/2014/main" id="{DEF61F9C-B428-F640-983D-097589703A9E}"/>
              </a:ext>
            </a:extLst>
          </p:cNvPr>
          <p:cNvSpPr>
            <a:spLocks noGrp="1"/>
          </p:cNvSpPr>
          <p:nvPr>
            <p:ph idx="1"/>
          </p:nvPr>
        </p:nvSpPr>
        <p:spPr>
          <a:xfrm>
            <a:off x="1942415" y="2133600"/>
            <a:ext cx="6591985" cy="4463752"/>
          </a:xfrm>
        </p:spPr>
        <p:txBody>
          <a:bodyPr anchor="ctr"/>
          <a:lstStyle/>
          <a:p>
            <a:r>
              <a:rPr lang="pt-BR" dirty="0"/>
              <a:t>Dicotomia e dualidade: produtos de exportação e de abastecimento</a:t>
            </a:r>
          </a:p>
          <a:p>
            <a:r>
              <a:rPr lang="pt-BR" dirty="0"/>
              <a:t>Gêneros de subsistência e mercado interno</a:t>
            </a:r>
          </a:p>
          <a:p>
            <a:r>
              <a:rPr lang="pt-BR" dirty="0"/>
              <a:t>Mercado interno e vias de comunicação</a:t>
            </a:r>
          </a:p>
          <a:p>
            <a:r>
              <a:rPr lang="pt-BR" dirty="0"/>
              <a:t>O desenvolvimento do comércio</a:t>
            </a:r>
          </a:p>
          <a:p>
            <a:r>
              <a:rPr lang="pt-BR" dirty="0"/>
              <a:t>O abastecimento das minas gerais</a:t>
            </a:r>
          </a:p>
          <a:p>
            <a:r>
              <a:rPr lang="pt-BR" dirty="0"/>
              <a:t>O abastecimento da corte</a:t>
            </a:r>
          </a:p>
          <a:p>
            <a:r>
              <a:rPr lang="pt-BR" dirty="0"/>
              <a:t>Escravos, roceiros e a arraia-miúda</a:t>
            </a:r>
          </a:p>
          <a:p>
            <a:r>
              <a:rPr lang="pt-BR" dirty="0"/>
              <a:t>Novos grupos de interesse no interior da colônia</a:t>
            </a:r>
          </a:p>
          <a:p>
            <a:endParaRPr lang="pt-BR" dirty="0"/>
          </a:p>
        </p:txBody>
      </p:sp>
    </p:spTree>
    <p:extLst>
      <p:ext uri="{BB962C8B-B14F-4D97-AF65-F5344CB8AC3E}">
        <p14:creationId xmlns:p14="http://schemas.microsoft.com/office/powerpoint/2010/main" val="2035045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pt-BR"/>
              <a:t> Os solos de terra roxa</a:t>
            </a:r>
          </a:p>
        </p:txBody>
      </p:sp>
      <p:pic>
        <p:nvPicPr>
          <p:cNvPr id="5" name="Picture 4" descr="Mapa terra rox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75" y="116632"/>
            <a:ext cx="8883850" cy="6624736"/>
          </a:xfrm>
          <a:prstGeom prst="rect">
            <a:avLst/>
          </a:prstGeom>
        </p:spPr>
      </p:pic>
    </p:spTree>
    <p:extLst>
      <p:ext uri="{BB962C8B-B14F-4D97-AF65-F5344CB8AC3E}">
        <p14:creationId xmlns:p14="http://schemas.microsoft.com/office/powerpoint/2010/main" val="1367822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idx="1"/>
          </p:nvPr>
        </p:nvSpPr>
        <p:spPr/>
        <p:txBody>
          <a:bodyPr/>
          <a:lstStyle/>
          <a:p>
            <a:r>
              <a:rPr lang="pt-BR"/>
              <a:t>[...] aos poucos, a rede ferroviária paulista vai se constituindo num intrincado emaranhado de linhas, construídas de acordo com as necessidades imediatas, “a feição e na medida das conveniências e aspirações das localidades imediatamente interessadas e na proporção dos seus meios de ação”, para relembrar [...] a expressiva frase do Engenheiro Adolfo Pinto. </a:t>
            </a:r>
          </a:p>
        </p:txBody>
      </p:sp>
      <p:sp>
        <p:nvSpPr>
          <p:cNvPr id="9" name="Text Placeholder 3"/>
          <p:cNvSpPr>
            <a:spLocks noGrp="1"/>
          </p:cNvSpPr>
          <p:nvPr>
            <p:ph type="body" sz="quarter" idx="14"/>
          </p:nvPr>
        </p:nvSpPr>
        <p:spPr/>
        <p:txBody>
          <a:bodyPr/>
          <a:lstStyle/>
          <a:p>
            <a:r>
              <a:rPr lang="pt-BR"/>
              <a:t>MATOS, Odilon Nogueira de. Café e ferrovias. São Paulo: Alfa-Omega, 1974, p. 77.</a:t>
            </a:r>
          </a:p>
        </p:txBody>
      </p:sp>
    </p:spTree>
    <p:extLst>
      <p:ext uri="{BB962C8B-B14F-4D97-AF65-F5344CB8AC3E}">
        <p14:creationId xmlns:p14="http://schemas.microsoft.com/office/powerpoint/2010/main" val="842179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idx="1"/>
          </p:nvPr>
        </p:nvSpPr>
        <p:spPr/>
        <p:txBody>
          <a:bodyPr/>
          <a:lstStyle/>
          <a:p>
            <a:br>
              <a:rPr lang="pt-BR"/>
            </a:br>
            <a:r>
              <a:rPr lang="pt-BR"/>
              <a:t>Dos doze ramais da Mogiana, alguns não chegam a ter vinte quilômetros, enquanto o mais extenso não chega a cem. A grande maioria fica na base de quarenta ou cinquenta quilômetros. Verdadeiras estradas “cata-café” que iam, no seu imediatismo, servir aos interesses das fazendas de uma região que, na época, já se encontrava na vanguarda da produção cafeeira de São Paulo.</a:t>
            </a:r>
          </a:p>
        </p:txBody>
      </p:sp>
      <p:sp>
        <p:nvSpPr>
          <p:cNvPr id="9" name="Text Placeholder 3"/>
          <p:cNvSpPr>
            <a:spLocks noGrp="1"/>
          </p:cNvSpPr>
          <p:nvPr>
            <p:ph type="body" sz="quarter" idx="14"/>
          </p:nvPr>
        </p:nvSpPr>
        <p:spPr/>
        <p:txBody>
          <a:bodyPr/>
          <a:lstStyle/>
          <a:p>
            <a:r>
              <a:rPr lang="pt-BR"/>
              <a:t>MATOS, Odilon Nogueira de. Café e ferrovias. São Paulo: Alfa-Omega, 1974, p. 77.</a:t>
            </a:r>
          </a:p>
        </p:txBody>
      </p:sp>
    </p:spTree>
    <p:extLst>
      <p:ext uri="{BB962C8B-B14F-4D97-AF65-F5344CB8AC3E}">
        <p14:creationId xmlns:p14="http://schemas.microsoft.com/office/powerpoint/2010/main" val="603250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2656"/>
            <a:ext cx="8713150" cy="63250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59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a:t>Rede ferroviária e exportações de café pelo porto de Santos, 1870-1900</a:t>
            </a:r>
          </a:p>
        </p:txBody>
      </p:sp>
      <p:graphicFrame>
        <p:nvGraphicFramePr>
          <p:cNvPr id="1026" name="Espaço Reservado para Conteúdo 8"/>
          <p:cNvGraphicFramePr>
            <a:graphicFrameLocks noGrp="1"/>
          </p:cNvGraphicFramePr>
          <p:nvPr>
            <p:ph idx="1"/>
          </p:nvPr>
        </p:nvGraphicFramePr>
        <p:xfrm>
          <a:off x="1944688" y="2208213"/>
          <a:ext cx="6588125" cy="3629025"/>
        </p:xfrm>
        <a:graphic>
          <a:graphicData uri="http://schemas.openxmlformats.org/presentationml/2006/ole">
            <mc:AlternateContent xmlns:mc="http://schemas.openxmlformats.org/markup-compatibility/2006">
              <mc:Choice xmlns:v="urn:schemas-microsoft-com:vml" Requires="v">
                <p:oleObj spid="_x0000_s2083" name="Worksheet" r:id="rId4" imgW="8157155" imgH="4493141" progId="Excel.Sheet.8">
                  <p:embed/>
                </p:oleObj>
              </mc:Choice>
              <mc:Fallback>
                <p:oleObj name="Worksheet" r:id="rId4" imgW="8157155" imgH="4493141" progId="Excel.Sheet.8">
                  <p:embed/>
                  <p:pic>
                    <p:nvPicPr>
                      <p:cNvPr id="1026" name="Espaço Reservado para Conteúdo 8"/>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688" y="2208213"/>
                        <a:ext cx="6588125" cy="36290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80841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7504" y="188640"/>
            <a:ext cx="8928853" cy="5904656"/>
          </a:xfrm>
        </p:spPr>
      </p:pic>
    </p:spTree>
    <p:extLst>
      <p:ext uri="{BB962C8B-B14F-4D97-AF65-F5344CB8AC3E}">
        <p14:creationId xmlns:p14="http://schemas.microsoft.com/office/powerpoint/2010/main" val="3635679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45201" y="624110"/>
            <a:ext cx="6589199" cy="1280890"/>
          </a:xfrm>
        </p:spPr>
        <p:txBody>
          <a:bodyPr>
            <a:normAutofit fontScale="90000"/>
          </a:bodyPr>
          <a:lstStyle/>
          <a:p>
            <a:r>
              <a:rPr lang="pt-BR"/>
              <a:t>São Paulo: produção cafeeira </a:t>
            </a:r>
            <a:br>
              <a:rPr lang="pt-BR"/>
            </a:br>
            <a:r>
              <a:rPr lang="pt-BR"/>
              <a:t>(em mil arrobas)</a:t>
            </a:r>
          </a:p>
        </p:txBody>
      </p:sp>
      <p:graphicFrame>
        <p:nvGraphicFramePr>
          <p:cNvPr id="4" name="Gráfico 3"/>
          <p:cNvGraphicFramePr>
            <a:graphicFrameLocks/>
          </p:cNvGraphicFramePr>
          <p:nvPr>
            <p:extLst>
              <p:ext uri="{D42A27DB-BD31-4B8C-83A1-F6EECF244321}">
                <p14:modId xmlns:p14="http://schemas.microsoft.com/office/powerpoint/2010/main" val="2023595444"/>
              </p:ext>
            </p:extLst>
          </p:nvPr>
        </p:nvGraphicFramePr>
        <p:xfrm>
          <a:off x="1691680" y="1700808"/>
          <a:ext cx="7272808" cy="5040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3650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fontScale="90000"/>
          </a:bodyPr>
          <a:lstStyle/>
          <a:p>
            <a:r>
              <a:rPr lang="pt-BR"/>
              <a:t>Os principais tipos de café cultivado no Brasil</a:t>
            </a:r>
          </a:p>
        </p:txBody>
      </p:sp>
      <p:sp>
        <p:nvSpPr>
          <p:cNvPr id="6" name="Subtítulo 5"/>
          <p:cNvSpPr>
            <a:spLocks noGrp="1"/>
          </p:cNvSpPr>
          <p:nvPr>
            <p:ph type="subTitle" idx="1"/>
          </p:nvPr>
        </p:nvSpPr>
        <p:spPr/>
        <p:txBody>
          <a:bodyPr/>
          <a:lstStyle/>
          <a:p>
            <a:endParaRPr lang="pt-BR"/>
          </a:p>
        </p:txBody>
      </p:sp>
    </p:spTree>
    <p:extLst>
      <p:ext uri="{BB962C8B-B14F-4D97-AF65-F5344CB8AC3E}">
        <p14:creationId xmlns:p14="http://schemas.microsoft.com/office/powerpoint/2010/main" val="2129515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a:t>Principais tipos de café cultivado no Brasil do século XIX</a:t>
            </a:r>
          </a:p>
        </p:txBody>
      </p:sp>
      <p:sp>
        <p:nvSpPr>
          <p:cNvPr id="3" name="Content Placeholder 2"/>
          <p:cNvSpPr>
            <a:spLocks noGrp="1"/>
          </p:cNvSpPr>
          <p:nvPr>
            <p:ph idx="1"/>
          </p:nvPr>
        </p:nvSpPr>
        <p:spPr/>
        <p:txBody>
          <a:bodyPr>
            <a:normAutofit/>
          </a:bodyPr>
          <a:lstStyle/>
          <a:p>
            <a:r>
              <a:rPr lang="pt-BR"/>
              <a:t>Café Bourbon (Coffea arabica, bourbon): das variedades mais conhecidas do país, tendo sido trazido por Rodrigo Pereira Barreto (1860-1870)</a:t>
            </a:r>
          </a:p>
          <a:p>
            <a:r>
              <a:rPr lang="pt-BR"/>
              <a:t>Café Bourbon Amarelo (Coffea arabica, bourbon): não se sabe ao certo sua origem; pode ser uma mutação do Bourbon ou um cruzamento natural da variedade Bourbon com o Botucatu</a:t>
            </a:r>
          </a:p>
          <a:p>
            <a:r>
              <a:rPr lang="pt-BR"/>
              <a:t>Café Robusta (Coffea canephora): originária da África Ocidental; também chamado de Conillon</a:t>
            </a:r>
          </a:p>
        </p:txBody>
      </p:sp>
    </p:spTree>
    <p:extLst>
      <p:ext uri="{BB962C8B-B14F-4D97-AF65-F5344CB8AC3E}">
        <p14:creationId xmlns:p14="http://schemas.microsoft.com/office/powerpoint/2010/main" val="3397390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Outras variedades</a:t>
            </a:r>
          </a:p>
        </p:txBody>
      </p:sp>
      <p:sp>
        <p:nvSpPr>
          <p:cNvPr id="5" name="Content Placeholder 4"/>
          <p:cNvSpPr>
            <a:spLocks noGrp="1"/>
          </p:cNvSpPr>
          <p:nvPr>
            <p:ph idx="1"/>
          </p:nvPr>
        </p:nvSpPr>
        <p:spPr/>
        <p:txBody>
          <a:bodyPr>
            <a:normAutofit/>
          </a:bodyPr>
          <a:lstStyle/>
          <a:p>
            <a:r>
              <a:rPr lang="pt-BR"/>
              <a:t>Café caturra (Coffea arabica, caturra): café de porte menor; provável mutação do Bourbon em Minas Gerais; variedades vermelha e amarela</a:t>
            </a:r>
          </a:p>
          <a:p>
            <a:r>
              <a:rPr lang="pt-BR"/>
              <a:t>Café Nacional (Coffea arabica, typica): há uma linhagem do café Nacional muito produtiva, conhecida como Sumatra</a:t>
            </a:r>
          </a:p>
          <a:p>
            <a:r>
              <a:rPr lang="pt-BR"/>
              <a:t>Café Amarelo de Botucatu (Coffea arabica, xanthocarpa): provavelmente uma mutação do café Nacional (1871) ocorrida na região de Botucatu</a:t>
            </a:r>
          </a:p>
          <a:p>
            <a:r>
              <a:rPr lang="pt-BR"/>
              <a:t>Café Maragogipe (Coffea arabica, maragogipe): originária da Bahia, também por mutação (1870-1871)</a:t>
            </a:r>
          </a:p>
        </p:txBody>
      </p:sp>
    </p:spTree>
    <p:extLst>
      <p:ext uri="{BB962C8B-B14F-4D97-AF65-F5344CB8AC3E}">
        <p14:creationId xmlns:p14="http://schemas.microsoft.com/office/powerpoint/2010/main" val="644837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82890D-6EFE-43D7-B8B6-18099375B027}"/>
              </a:ext>
            </a:extLst>
          </p:cNvPr>
          <p:cNvSpPr>
            <a:spLocks noGrp="1"/>
          </p:cNvSpPr>
          <p:nvPr>
            <p:ph type="title"/>
          </p:nvPr>
        </p:nvSpPr>
        <p:spPr>
          <a:xfrm>
            <a:off x="1411647" y="2348879"/>
            <a:ext cx="1872209" cy="4352259"/>
          </a:xfrm>
        </p:spPr>
        <p:txBody>
          <a:bodyPr>
            <a:normAutofit/>
          </a:bodyPr>
          <a:lstStyle/>
          <a:p>
            <a:pPr algn="r"/>
            <a:r>
              <a:rPr lang="pt-BR" dirty="0"/>
              <a:t>Traçado esquemático das grandes comunicações internas, terrestres e fluviais do Brasil colônia</a:t>
            </a:r>
          </a:p>
        </p:txBody>
      </p:sp>
      <p:pic>
        <p:nvPicPr>
          <p:cNvPr id="5" name="Espaço Reservado para Conteúdo 4" descr="Mapa&#10;&#10;Descrição gerada automaticamente">
            <a:extLst>
              <a:ext uri="{FF2B5EF4-FFF2-40B4-BE49-F238E27FC236}">
                <a16:creationId xmlns:a16="http://schemas.microsoft.com/office/drawing/2014/main" id="{E3B89B46-BE01-4593-9D7B-6F65ECC0396B}"/>
              </a:ext>
            </a:extLst>
          </p:cNvPr>
          <p:cNvPicPr>
            <a:picLocks noGrp="1" noChangeAspect="1"/>
          </p:cNvPicPr>
          <p:nvPr>
            <p:ph idx="1"/>
          </p:nvPr>
        </p:nvPicPr>
        <p:blipFill>
          <a:blip r:embed="rId2" cstate="print">
            <a:clrChange>
              <a:clrFrom>
                <a:srgbClr val="FFFFB5"/>
              </a:clrFrom>
              <a:clrTo>
                <a:srgbClr val="FFFFB5">
                  <a:alpha val="0"/>
                </a:srgbClr>
              </a:clrTo>
            </a:clrChange>
            <a:biLevel thresh="50000"/>
            <a:alphaModFix/>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91880" y="156862"/>
            <a:ext cx="5531574" cy="6544276"/>
          </a:xfrm>
          <a:effectLst>
            <a:glow rad="1905000">
              <a:schemeClr val="accent1">
                <a:alpha val="2000"/>
              </a:schemeClr>
            </a:glow>
            <a:reflection stA="0" endPos="65000" dist="50800" dir="5400000" sy="-100000" algn="bl" rotWithShape="0"/>
          </a:effectLst>
        </p:spPr>
      </p:pic>
      <p:sp>
        <p:nvSpPr>
          <p:cNvPr id="7" name="Espaço Reservado para Texto 6">
            <a:extLst>
              <a:ext uri="{FF2B5EF4-FFF2-40B4-BE49-F238E27FC236}">
                <a16:creationId xmlns:a16="http://schemas.microsoft.com/office/drawing/2014/main" id="{6E3121C9-BFFC-491D-8409-35ADBE4E1537}"/>
              </a:ext>
            </a:extLst>
          </p:cNvPr>
          <p:cNvSpPr>
            <a:spLocks noGrp="1"/>
          </p:cNvSpPr>
          <p:nvPr>
            <p:ph type="body" sz="half" idx="2"/>
          </p:nvPr>
        </p:nvSpPr>
        <p:spPr>
          <a:xfrm>
            <a:off x="7524328" y="4957056"/>
            <a:ext cx="1333441" cy="1595582"/>
          </a:xfrm>
        </p:spPr>
        <p:txBody>
          <a:bodyPr anchor="b"/>
          <a:lstStyle/>
          <a:p>
            <a:pPr algn="r"/>
            <a:r>
              <a:rPr lang="pt-BR" dirty="0"/>
              <a:t>PRADO Jr. Caio. História Econômica do Brasil. São Paulo: Brasiliense, 2008, p. 111.</a:t>
            </a:r>
          </a:p>
        </p:txBody>
      </p:sp>
    </p:spTree>
    <p:extLst>
      <p:ext uri="{BB962C8B-B14F-4D97-AF65-F5344CB8AC3E}">
        <p14:creationId xmlns:p14="http://schemas.microsoft.com/office/powerpoint/2010/main" val="1670669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ollards.com/wp-content/uploads/2014/01/Robusta-and-Arabica-bean.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924" t="10604" r="16654"/>
          <a:stretch/>
        </p:blipFill>
        <p:spPr bwMode="auto">
          <a:xfrm>
            <a:off x="2173556" y="260648"/>
            <a:ext cx="4796888" cy="2962289"/>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ttp://www.kaffeezentrale.de/media/wissen/anbau/Arabica_Robusta_geroestet_0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3768" y="3592937"/>
            <a:ext cx="4176464" cy="300441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aixaDeTexto 3"/>
          <p:cNvSpPr txBox="1"/>
          <p:nvPr/>
        </p:nvSpPr>
        <p:spPr>
          <a:xfrm>
            <a:off x="6876256" y="4456730"/>
            <a:ext cx="1680572" cy="646331"/>
          </a:xfrm>
          <a:prstGeom prst="rect">
            <a:avLst/>
          </a:prstGeom>
          <a:noFill/>
        </p:spPr>
        <p:txBody>
          <a:bodyPr wrap="square" rtlCol="0">
            <a:spAutoFit/>
          </a:bodyPr>
          <a:lstStyle/>
          <a:p>
            <a:pPr algn="ctr"/>
            <a:r>
              <a:rPr lang="pt-BR"/>
              <a:t>Grãos do café tipo robusta</a:t>
            </a:r>
          </a:p>
        </p:txBody>
      </p:sp>
      <p:sp>
        <p:nvSpPr>
          <p:cNvPr id="2" name="CaixaDeTexto 1"/>
          <p:cNvSpPr txBox="1"/>
          <p:nvPr/>
        </p:nvSpPr>
        <p:spPr>
          <a:xfrm>
            <a:off x="395536" y="301311"/>
            <a:ext cx="1512168" cy="646331"/>
          </a:xfrm>
          <a:prstGeom prst="rect">
            <a:avLst/>
          </a:prstGeom>
          <a:noFill/>
        </p:spPr>
        <p:txBody>
          <a:bodyPr wrap="square" rtlCol="0">
            <a:spAutoFit/>
          </a:bodyPr>
          <a:lstStyle/>
          <a:p>
            <a:pPr algn="ctr"/>
            <a:r>
              <a:rPr lang="pt-BR"/>
              <a:t>Grãos do café tipo arábica</a:t>
            </a:r>
          </a:p>
        </p:txBody>
      </p:sp>
    </p:spTree>
    <p:extLst>
      <p:ext uri="{BB962C8B-B14F-4D97-AF65-F5344CB8AC3E}">
        <p14:creationId xmlns:p14="http://schemas.microsoft.com/office/powerpoint/2010/main" val="1610412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7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0" name="Group 8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9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4" name="Rectangle 10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6"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08" name="Rectangle 107">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0" name="Rectangle 109">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Rectangle 111">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CaixaDeTexto 1"/>
          <p:cNvSpPr txBox="1"/>
          <p:nvPr/>
        </p:nvSpPr>
        <p:spPr>
          <a:xfrm>
            <a:off x="405209" y="1795849"/>
            <a:ext cx="2834152" cy="3114818"/>
          </a:xfrm>
          <a:prstGeom prst="rect">
            <a:avLst/>
          </a:prstGeom>
        </p:spPr>
        <p:txBody>
          <a:bodyPr vert="horz" lIns="91440" tIns="45720" rIns="91440" bIns="45720" rtlCol="0" anchor="b">
            <a:normAutofit/>
          </a:bodyPr>
          <a:lstStyle/>
          <a:p>
            <a:pPr>
              <a:spcBef>
                <a:spcPct val="0"/>
              </a:spcBef>
              <a:spcAft>
                <a:spcPts val="600"/>
              </a:spcAft>
              <a:buClr>
                <a:schemeClr val="accent1"/>
              </a:buClr>
            </a:pPr>
            <a:r>
              <a:rPr lang="en-US" sz="3500" b="1">
                <a:solidFill>
                  <a:srgbClr val="FEFFFF"/>
                </a:solidFill>
                <a:latin typeface="+mj-lt"/>
                <a:ea typeface="+mj-ea"/>
                <a:cs typeface="+mj-cs"/>
              </a:rPr>
              <a:t>Bourbon Amarelo</a:t>
            </a:r>
          </a:p>
        </p:txBody>
      </p:sp>
      <p:pic>
        <p:nvPicPr>
          <p:cNvPr id="34" name="Picture 3" descr="http://blog.clubecafe.net.br/wp-content/uploads/2015/12/foto.jpg">
            <a:extLst>
              <a:ext uri="{FF2B5EF4-FFF2-40B4-BE49-F238E27FC236}">
                <a16:creationId xmlns:a16="http://schemas.microsoft.com/office/drawing/2014/main" id="{8406A153-81AF-CB4B-8B5C-9185EE5B06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01" t="5512" r="26808" b="1"/>
          <a:stretch/>
        </p:blipFill>
        <p:spPr bwMode="auto">
          <a:xfrm>
            <a:off x="3479799" y="10"/>
            <a:ext cx="566420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14"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08687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410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6" name="Group 11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11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30" name="Rectangle 12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2"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34" name="Rectangle 133">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8" name="Rectangle 147">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 name="Rectangle 161">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CaixaDeTexto 1"/>
          <p:cNvSpPr txBox="1"/>
          <p:nvPr/>
        </p:nvSpPr>
        <p:spPr>
          <a:xfrm>
            <a:off x="405209" y="1795849"/>
            <a:ext cx="2834152" cy="3114818"/>
          </a:xfrm>
          <a:prstGeom prst="rect">
            <a:avLst/>
          </a:prstGeom>
        </p:spPr>
        <p:txBody>
          <a:bodyPr vert="horz" lIns="91440" tIns="45720" rIns="91440" bIns="45720" rtlCol="0" anchor="b">
            <a:normAutofit/>
          </a:bodyPr>
          <a:lstStyle/>
          <a:p>
            <a:pPr>
              <a:spcBef>
                <a:spcPct val="0"/>
              </a:spcBef>
              <a:spcAft>
                <a:spcPts val="600"/>
              </a:spcAft>
              <a:buClr>
                <a:schemeClr val="accent1"/>
              </a:buClr>
            </a:pPr>
            <a:r>
              <a:rPr lang="en-US" sz="3500" b="1">
                <a:solidFill>
                  <a:srgbClr val="FEFFFF"/>
                </a:solidFill>
                <a:latin typeface="+mj-lt"/>
                <a:ea typeface="+mj-ea"/>
                <a:cs typeface="+mj-cs"/>
              </a:rPr>
              <a:t>Café Mundo Novo</a:t>
            </a:r>
          </a:p>
        </p:txBody>
      </p:sp>
      <p:pic>
        <p:nvPicPr>
          <p:cNvPr id="4098" name="Picture 2" descr="http://fazendasjm.com.br/albuns/dd8f3c8594322377555862350e66e02b/DSC02781.JPG"/>
          <p:cNvPicPr>
            <a:picLocks noChangeAspect="1" noChangeArrowheads="1"/>
          </p:cNvPicPr>
          <p:nvPr/>
        </p:nvPicPr>
        <p:blipFill rotWithShape="1">
          <a:blip r:embed="rId2">
            <a:extLst>
              <a:ext uri="{28A0092B-C50C-407E-A947-70E740481C1C}">
                <a14:useLocalDpi xmlns:a14="http://schemas.microsoft.com/office/drawing/2010/main" val="0"/>
              </a:ext>
            </a:extLst>
          </a:blip>
          <a:srcRect l="24744" t="3280" r="15343" b="-1"/>
          <a:stretch/>
        </p:blipFill>
        <p:spPr bwMode="auto">
          <a:xfrm>
            <a:off x="3479799" y="10"/>
            <a:ext cx="566420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64"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19641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3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15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 name="Rectangle 16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67" name="Rectangle 166">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9" name="Rectangle 168">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 name="Rectangle 170">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aixaDeTexto 1"/>
          <p:cNvSpPr txBox="1"/>
          <p:nvPr/>
        </p:nvSpPr>
        <p:spPr>
          <a:xfrm>
            <a:off x="405209" y="1795849"/>
            <a:ext cx="2834152" cy="3114818"/>
          </a:xfrm>
          <a:prstGeom prst="rect">
            <a:avLst/>
          </a:prstGeom>
        </p:spPr>
        <p:txBody>
          <a:bodyPr vert="horz" lIns="91440" tIns="45720" rIns="91440" bIns="45720" rtlCol="0" anchor="b">
            <a:normAutofit/>
          </a:bodyPr>
          <a:lstStyle/>
          <a:p>
            <a:pPr>
              <a:spcBef>
                <a:spcPct val="0"/>
              </a:spcBef>
              <a:spcAft>
                <a:spcPts val="600"/>
              </a:spcAft>
            </a:pPr>
            <a:r>
              <a:rPr lang="en-US" sz="3500" b="1" dirty="0">
                <a:solidFill>
                  <a:srgbClr val="FEFFFF"/>
                </a:solidFill>
                <a:latin typeface="+mj-lt"/>
                <a:ea typeface="+mj-ea"/>
                <a:cs typeface="+mj-cs"/>
              </a:rPr>
              <a:t>O </a:t>
            </a:r>
            <a:r>
              <a:rPr lang="en-US" sz="3500" b="1" dirty="0" err="1">
                <a:solidFill>
                  <a:srgbClr val="FEFFFF"/>
                </a:solidFill>
                <a:latin typeface="+mj-lt"/>
                <a:ea typeface="+mj-ea"/>
                <a:cs typeface="+mj-cs"/>
              </a:rPr>
              <a:t>método</a:t>
            </a:r>
            <a:r>
              <a:rPr lang="en-US" sz="3500" b="1" dirty="0">
                <a:solidFill>
                  <a:srgbClr val="FEFFFF"/>
                </a:solidFill>
                <a:latin typeface="+mj-lt"/>
                <a:ea typeface="+mj-ea"/>
                <a:cs typeface="+mj-cs"/>
              </a:rPr>
              <a:t> de </a:t>
            </a:r>
            <a:r>
              <a:rPr lang="en-US" sz="3500" b="1" dirty="0" err="1">
                <a:solidFill>
                  <a:srgbClr val="FEFFFF"/>
                </a:solidFill>
                <a:latin typeface="+mj-lt"/>
                <a:ea typeface="+mj-ea"/>
                <a:cs typeface="+mj-cs"/>
              </a:rPr>
              <a:t>colheita</a:t>
            </a:r>
            <a:r>
              <a:rPr lang="en-US" sz="3500" b="1" dirty="0">
                <a:solidFill>
                  <a:srgbClr val="FEFFFF"/>
                </a:solidFill>
                <a:latin typeface="+mj-lt"/>
                <a:ea typeface="+mj-ea"/>
                <a:cs typeface="+mj-cs"/>
              </a:rPr>
              <a:t>: a </a:t>
            </a:r>
            <a:r>
              <a:rPr lang="en-US" sz="3500" b="1" dirty="0" err="1">
                <a:solidFill>
                  <a:srgbClr val="FEFFFF"/>
                </a:solidFill>
                <a:latin typeface="+mj-lt"/>
                <a:ea typeface="+mj-ea"/>
                <a:cs typeface="+mj-cs"/>
              </a:rPr>
              <a:t>qualidade</a:t>
            </a:r>
            <a:r>
              <a:rPr lang="en-US" sz="3500" b="1" dirty="0">
                <a:solidFill>
                  <a:srgbClr val="FEFFFF"/>
                </a:solidFill>
                <a:latin typeface="+mj-lt"/>
                <a:ea typeface="+mj-ea"/>
                <a:cs typeface="+mj-cs"/>
              </a:rPr>
              <a:t> do </a:t>
            </a:r>
            <a:r>
              <a:rPr lang="en-US" sz="3500" b="1" dirty="0" err="1">
                <a:solidFill>
                  <a:srgbClr val="FEFFFF"/>
                </a:solidFill>
                <a:latin typeface="+mj-lt"/>
                <a:ea typeface="+mj-ea"/>
                <a:cs typeface="+mj-cs"/>
              </a:rPr>
              <a:t>produto</a:t>
            </a:r>
            <a:r>
              <a:rPr lang="en-US" sz="3500" b="1" dirty="0">
                <a:solidFill>
                  <a:srgbClr val="FEFFFF"/>
                </a:solidFill>
                <a:latin typeface="+mj-lt"/>
                <a:ea typeface="+mj-ea"/>
                <a:cs typeface="+mj-cs"/>
              </a:rPr>
              <a:t> final</a:t>
            </a:r>
          </a:p>
        </p:txBody>
      </p:sp>
      <p:pic>
        <p:nvPicPr>
          <p:cNvPr id="1026" name="Picture 2" descr="http://www.ururau.com.br/fotos_arquivo/05-08-2011_578ddd53c88ea16"/>
          <p:cNvPicPr>
            <a:picLocks noChangeAspect="1" noChangeArrowheads="1"/>
          </p:cNvPicPr>
          <p:nvPr/>
        </p:nvPicPr>
        <p:blipFill rotWithShape="1">
          <a:blip r:embed="rId3">
            <a:extLst>
              <a:ext uri="{28A0092B-C50C-407E-A947-70E740481C1C}">
                <a14:useLocalDpi xmlns:a14="http://schemas.microsoft.com/office/drawing/2010/main" val="0"/>
              </a:ext>
            </a:extLst>
          </a:blip>
          <a:srcRect l="21984" t="3382" r="18166" b="-1"/>
          <a:stretch/>
        </p:blipFill>
        <p:spPr bwMode="auto">
          <a:xfrm>
            <a:off x="3479799" y="10"/>
            <a:ext cx="566420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73"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56611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ctrTitle"/>
          </p:nvPr>
        </p:nvSpPr>
        <p:spPr>
          <a:xfrm>
            <a:off x="405209" y="1795849"/>
            <a:ext cx="2834152" cy="3114818"/>
          </a:xfrm>
        </p:spPr>
        <p:txBody>
          <a:bodyPr>
            <a:normAutofit/>
          </a:bodyPr>
          <a:lstStyle/>
          <a:p>
            <a:pPr algn="r"/>
            <a:r>
              <a:rPr lang="pt-BR" sz="3500" b="1" dirty="0">
                <a:solidFill>
                  <a:srgbClr val="FEFFFF"/>
                </a:solidFill>
              </a:rPr>
              <a:t>A “grandeza” do café</a:t>
            </a:r>
          </a:p>
        </p:txBody>
      </p:sp>
      <p:pic>
        <p:nvPicPr>
          <p:cNvPr id="4" name="Espaço Reservado para Conteúdo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5995" t="10415" r="-1" b="16172"/>
          <a:stretch/>
        </p:blipFill>
        <p:spPr>
          <a:xfrm>
            <a:off x="3479799" y="10"/>
            <a:ext cx="5664200" cy="6857990"/>
          </a:xfrm>
          <a:prstGeom prst="rect">
            <a:avLst/>
          </a:prstGeom>
          <a:noFill/>
        </p:spPr>
      </p:pic>
      <p:sp>
        <p:nvSpPr>
          <p:cNvPr id="23"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91632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rotWithShape="1">
          <a:blip r:embed="rId2"/>
          <a:srcRect l="77669" t="21143" r="5318" b="44318"/>
          <a:stretch/>
        </p:blipFill>
        <p:spPr>
          <a:xfrm>
            <a:off x="467544" y="116632"/>
            <a:ext cx="8339836" cy="6552728"/>
          </a:xfrm>
          <a:prstGeom prst="rect">
            <a:avLst/>
          </a:prstGeom>
        </p:spPr>
      </p:pic>
    </p:spTree>
    <p:extLst>
      <p:ext uri="{BB962C8B-B14F-4D97-AF65-F5344CB8AC3E}">
        <p14:creationId xmlns:p14="http://schemas.microsoft.com/office/powerpoint/2010/main" val="83874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rotWithShape="1">
          <a:blip r:embed="rId2"/>
          <a:srcRect l="77669" t="56860" r="4255" b="7423"/>
          <a:stretch/>
        </p:blipFill>
        <p:spPr>
          <a:xfrm>
            <a:off x="323527" y="156058"/>
            <a:ext cx="8517395" cy="6513302"/>
          </a:xfrm>
          <a:prstGeom prst="rect">
            <a:avLst/>
          </a:prstGeom>
        </p:spPr>
      </p:pic>
    </p:spTree>
    <p:extLst>
      <p:ext uri="{BB962C8B-B14F-4D97-AF65-F5344CB8AC3E}">
        <p14:creationId xmlns:p14="http://schemas.microsoft.com/office/powerpoint/2010/main" val="1938198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rotWithShape="1">
          <a:blip r:embed="rId2"/>
          <a:srcRect l="56404" t="22485" r="26584" b="44836"/>
          <a:stretch/>
        </p:blipFill>
        <p:spPr>
          <a:xfrm>
            <a:off x="179511" y="188640"/>
            <a:ext cx="8718111" cy="6480720"/>
          </a:xfrm>
          <a:prstGeom prst="rect">
            <a:avLst/>
          </a:prstGeom>
        </p:spPr>
      </p:pic>
    </p:spTree>
    <p:extLst>
      <p:ext uri="{BB962C8B-B14F-4D97-AF65-F5344CB8AC3E}">
        <p14:creationId xmlns:p14="http://schemas.microsoft.com/office/powerpoint/2010/main" val="12820507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Segundo Reinado no Brasil (1840-1889) - Enciclopédia Global™">
            <a:extLst>
              <a:ext uri="{FF2B5EF4-FFF2-40B4-BE49-F238E27FC236}">
                <a16:creationId xmlns:a16="http://schemas.microsoft.com/office/drawing/2014/main" id="{53A8B277-0474-499F-9959-AD626784A1CB}"/>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4667" r="4561" b="4851"/>
          <a:stretch/>
        </p:blipFill>
        <p:spPr bwMode="auto">
          <a:xfrm>
            <a:off x="19" y="10"/>
            <a:ext cx="9143981" cy="685324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941909" y="2514600"/>
            <a:ext cx="6686550" cy="2262781"/>
          </a:xfrm>
        </p:spPr>
        <p:txBody>
          <a:bodyPr>
            <a:normAutofit/>
          </a:bodyPr>
          <a:lstStyle/>
          <a:p>
            <a:pPr>
              <a:lnSpc>
                <a:spcPct val="90000"/>
              </a:lnSpc>
            </a:pPr>
            <a:r>
              <a:rPr lang="pt-BR" sz="5000" dirty="0">
                <a:solidFill>
                  <a:schemeClr val="tx1"/>
                </a:solidFill>
              </a:rPr>
              <a:t>A expansão cafeeira no segundo reinado</a:t>
            </a:r>
          </a:p>
        </p:txBody>
      </p:sp>
      <p:sp>
        <p:nvSpPr>
          <p:cNvPr id="6" name="Subtítulo 5"/>
          <p:cNvSpPr>
            <a:spLocks noGrp="1"/>
          </p:cNvSpPr>
          <p:nvPr>
            <p:ph type="subTitle" idx="1"/>
          </p:nvPr>
        </p:nvSpPr>
        <p:spPr>
          <a:xfrm>
            <a:off x="1941909" y="4777379"/>
            <a:ext cx="6686550" cy="1126283"/>
          </a:xfrm>
        </p:spPr>
        <p:txBody>
          <a:bodyPr>
            <a:normAutofit/>
          </a:bodyPr>
          <a:lstStyle/>
          <a:p>
            <a:r>
              <a:rPr lang="pt-BR"/>
              <a:t>A transferência da lavoura do RJ para SP</a:t>
            </a:r>
          </a:p>
        </p:txBody>
      </p:sp>
      <p:sp>
        <p:nvSpPr>
          <p:cNvPr id="75" name="Rectangle 74">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3458366397"/>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Café, segunda metade XIX</a:t>
            </a:r>
          </a:p>
        </p:txBody>
      </p:sp>
      <p:sp>
        <p:nvSpPr>
          <p:cNvPr id="3" name="Content Placeholder 2"/>
          <p:cNvSpPr>
            <a:spLocks noGrp="1"/>
          </p:cNvSpPr>
          <p:nvPr>
            <p:ph idx="1"/>
          </p:nvPr>
        </p:nvSpPr>
        <p:spPr/>
        <p:txBody>
          <a:bodyPr/>
          <a:lstStyle/>
          <a:p>
            <a:r>
              <a:rPr lang="pt-BR"/>
              <a:t>Transferência da cafeicultura do Rio para SP</a:t>
            </a:r>
          </a:p>
          <a:p>
            <a:r>
              <a:rPr lang="pt-BR"/>
              <a:t>São Paulo passa a ser a maior produtora nacional na década de 1870</a:t>
            </a:r>
          </a:p>
          <a:p>
            <a:r>
              <a:rPr lang="pt-BR"/>
              <a:t>Expansão marcada pela substituição da mão de obra escrava pela assalariada</a:t>
            </a:r>
          </a:p>
          <a:p>
            <a:r>
              <a:rPr lang="pt-BR"/>
              <a:t>Café torna-se o centro motor do desenvolvimento capitalista no Brasil</a:t>
            </a:r>
          </a:p>
          <a:p>
            <a:endParaRPr lang="pt-BR"/>
          </a:p>
        </p:txBody>
      </p:sp>
    </p:spTree>
    <p:extLst>
      <p:ext uri="{BB962C8B-B14F-4D97-AF65-F5344CB8AC3E}">
        <p14:creationId xmlns:p14="http://schemas.microsoft.com/office/powerpoint/2010/main" val="2819188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94FF4541-843A-4BDB-8640-C27D72FC1DDB}"/>
              </a:ext>
            </a:extLst>
          </p:cNvPr>
          <p:cNvSpPr>
            <a:spLocks noGrp="1"/>
          </p:cNvSpPr>
          <p:nvPr>
            <p:ph type="title"/>
          </p:nvPr>
        </p:nvSpPr>
        <p:spPr>
          <a:xfrm>
            <a:off x="1475656" y="4437112"/>
            <a:ext cx="7551873" cy="720080"/>
          </a:xfrm>
        </p:spPr>
        <p:txBody>
          <a:bodyPr>
            <a:normAutofit/>
          </a:bodyPr>
          <a:lstStyle/>
          <a:p>
            <a:pPr algn="r"/>
            <a:r>
              <a:rPr lang="pt-BR" dirty="0"/>
              <a:t>Quadro para a circulação comercial na colônia</a:t>
            </a:r>
          </a:p>
        </p:txBody>
      </p:sp>
      <p:pic>
        <p:nvPicPr>
          <p:cNvPr id="9" name="Espaço Reservado para Imagem 8" descr="Diagrama&#10;&#10;Descrição gerada automaticamente">
            <a:extLst>
              <a:ext uri="{FF2B5EF4-FFF2-40B4-BE49-F238E27FC236}">
                <a16:creationId xmlns:a16="http://schemas.microsoft.com/office/drawing/2014/main" id="{2289DA77-3736-46D4-9654-36DEF58E1A44}"/>
              </a:ext>
            </a:extLst>
          </p:cNvPr>
          <p:cNvPicPr>
            <a:picLocks noGrp="1" noChangeAspect="1"/>
          </p:cNvPicPr>
          <p:nvPr>
            <p:ph type="pic" idx="1"/>
          </p:nvPr>
        </p:nvPicPr>
        <p:blipFill rotWithShape="1">
          <a:blip r:embed="rId2" cstate="print">
            <a:biLevel thresh="50000"/>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l="6812" r="2080"/>
          <a:stretch/>
        </p:blipFill>
        <p:spPr>
          <a:xfrm>
            <a:off x="315678" y="705979"/>
            <a:ext cx="8711851" cy="3731133"/>
          </a:xfrm>
          <a:prstGeom prst="rect">
            <a:avLst/>
          </a:prstGeom>
        </p:spPr>
      </p:pic>
      <p:sp>
        <p:nvSpPr>
          <p:cNvPr id="11" name="Espaço Reservado para Texto 10">
            <a:extLst>
              <a:ext uri="{FF2B5EF4-FFF2-40B4-BE49-F238E27FC236}">
                <a16:creationId xmlns:a16="http://schemas.microsoft.com/office/drawing/2014/main" id="{B6CFCA59-FA4D-44E0-B29F-05478D7BE435}"/>
              </a:ext>
            </a:extLst>
          </p:cNvPr>
          <p:cNvSpPr>
            <a:spLocks noGrp="1"/>
          </p:cNvSpPr>
          <p:nvPr>
            <p:ph type="body" sz="half" idx="2"/>
          </p:nvPr>
        </p:nvSpPr>
        <p:spPr>
          <a:xfrm>
            <a:off x="2435544" y="5178919"/>
            <a:ext cx="6591985" cy="493712"/>
          </a:xfrm>
        </p:spPr>
        <p:txBody>
          <a:bodyPr/>
          <a:lstStyle/>
          <a:p>
            <a:pPr algn="r"/>
            <a:r>
              <a:rPr lang="pt-BR" dirty="0"/>
              <a:t>PRADO Jr. Caio. História Econômica do Brasil. São Paulo: Brasiliense, 2008, p. 118.</a:t>
            </a:r>
          </a:p>
        </p:txBody>
      </p:sp>
      <p:grpSp>
        <p:nvGrpSpPr>
          <p:cNvPr id="12" name="Group 35">
            <a:extLst>
              <a:ext uri="{FF2B5EF4-FFF2-40B4-BE49-F238E27FC236}">
                <a16:creationId xmlns:a16="http://schemas.microsoft.com/office/drawing/2014/main" id="{52A94EF1-4A74-487B-B80D-24AB1F746D18}"/>
              </a:ext>
            </a:extLst>
          </p:cNvPr>
          <p:cNvGrpSpPr/>
          <p:nvPr/>
        </p:nvGrpSpPr>
        <p:grpSpPr>
          <a:xfrm>
            <a:off x="1" y="228600"/>
            <a:ext cx="1981200" cy="6638628"/>
            <a:chOff x="2487613" y="285750"/>
            <a:chExt cx="2428875" cy="5654676"/>
          </a:xfrm>
        </p:grpSpPr>
        <p:sp>
          <p:nvSpPr>
            <p:cNvPr id="13" name="Freeform 11">
              <a:extLst>
                <a:ext uri="{FF2B5EF4-FFF2-40B4-BE49-F238E27FC236}">
                  <a16:creationId xmlns:a16="http://schemas.microsoft.com/office/drawing/2014/main" id="{4741E8E6-30EC-48D0-88A5-83F9D722342E}"/>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81EA5A0F-0EA6-4D72-AD84-6277764438F5}"/>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12E3A643-0935-4520-ABDB-0172F27B769E}"/>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051E6EA0-F43B-436E-AEA0-2D508D16C056}"/>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D74C266F-5ED0-4DBE-A100-A2AE018B659B}"/>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66E62D3D-D6B4-4FE6-8226-326B1B23CD06}"/>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3A6580A8-2A7F-4FD0-B944-BC1364E7C6C7}"/>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2AAF7AF5-51F8-4C38-BF4D-74B6DE562B09}"/>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0F59A32B-02E9-4A5F-85AE-C748CD8DC175}"/>
                </a:ext>
              </a:extLst>
            </p:cNvPr>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017DEFF2-91C1-44D3-9680-44498FF6CDCD}"/>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9F98F728-1EEA-4211-9E91-29CDD7253FEA}"/>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9A74A738-EA7B-4950-8B8B-5B5161A48B1A}"/>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48">
            <a:extLst>
              <a:ext uri="{FF2B5EF4-FFF2-40B4-BE49-F238E27FC236}">
                <a16:creationId xmlns:a16="http://schemas.microsoft.com/office/drawing/2014/main" id="{841F3C02-1723-4640-990A-A2193035C6A1}"/>
              </a:ext>
            </a:extLst>
          </p:cNvPr>
          <p:cNvGrpSpPr/>
          <p:nvPr/>
        </p:nvGrpSpPr>
        <p:grpSpPr>
          <a:xfrm>
            <a:off x="20421" y="204"/>
            <a:ext cx="1952272" cy="6853049"/>
            <a:chOff x="6627813" y="195650"/>
            <a:chExt cx="1952625" cy="5678101"/>
          </a:xfrm>
        </p:grpSpPr>
        <p:sp>
          <p:nvSpPr>
            <p:cNvPr id="26" name="Freeform 27">
              <a:extLst>
                <a:ext uri="{FF2B5EF4-FFF2-40B4-BE49-F238E27FC236}">
                  <a16:creationId xmlns:a16="http://schemas.microsoft.com/office/drawing/2014/main" id="{583357BA-E8AE-40A3-B2C6-EEF2C574F3DC}"/>
                </a:ext>
              </a:extLst>
            </p:cNvPr>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FCF4DEAA-273A-4F9F-82A5-D47367E3F2AB}"/>
                </a:ext>
              </a:extLst>
            </p:cNvPr>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C6307EA7-D186-4357-93BE-C44138D250FF}"/>
                </a:ext>
              </a:extLst>
            </p:cNvPr>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65228E9E-E3C7-4497-AF56-CC81596BA8FF}"/>
                </a:ext>
              </a:extLst>
            </p:cNvPr>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7E84355-45C7-4B6C-B133-AE1D31FC61B7}"/>
                </a:ext>
              </a:extLst>
            </p:cNvPr>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2316590E-F18D-4274-80F9-BEC76712DFAB}"/>
                </a:ext>
              </a:extLst>
            </p:cNvPr>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56175AC6-BBEA-4F5A-8C24-57829F1FBC95}"/>
                </a:ext>
              </a:extLst>
            </p:cNvPr>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8FE21DD7-B017-42E2-8FE8-1E38230DE576}"/>
                </a:ext>
              </a:extLst>
            </p:cNvPr>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7640AEF9-B156-4E40-AB3B-AD0EAB4339C7}"/>
                </a:ext>
              </a:extLst>
            </p:cNvPr>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18151C27-6F78-4E42-8E6B-AC1420FE6891}"/>
                </a:ext>
              </a:extLst>
            </p:cNvPr>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5EA06F22-368C-45D3-A7B4-BBD91BABA599}"/>
                </a:ext>
              </a:extLst>
            </p:cNvPr>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CFC83D82-A3E6-466D-A6C1-386A19FF4307}"/>
                </a:ext>
              </a:extLst>
            </p:cNvPr>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Freeform 11">
            <a:extLst>
              <a:ext uri="{FF2B5EF4-FFF2-40B4-BE49-F238E27FC236}">
                <a16:creationId xmlns:a16="http://schemas.microsoft.com/office/drawing/2014/main" id="{91B4A3B7-19EA-4E2F-838B-760BEE0F8C40}"/>
              </a:ext>
            </a:extLst>
          </p:cNvPr>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4167612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nvPr>
        </p:nvGraphicFramePr>
        <p:xfrm>
          <a:off x="0" y="115888"/>
          <a:ext cx="8928100" cy="6626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4451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nvPr>
        </p:nvGraphicFramePr>
        <p:xfrm>
          <a:off x="0" y="152400"/>
          <a:ext cx="9036050" cy="655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6628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nvPr>
        </p:nvGraphicFramePr>
        <p:xfrm>
          <a:off x="0" y="152400"/>
          <a:ext cx="9036050" cy="655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5068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Espaço Reservado para Conteúdo 8"/>
          <p:cNvGraphicFramePr>
            <a:graphicFrameLocks noGrp="1"/>
          </p:cNvGraphicFramePr>
          <p:nvPr>
            <p:ph idx="4294967295"/>
          </p:nvPr>
        </p:nvGraphicFramePr>
        <p:xfrm>
          <a:off x="0" y="115888"/>
          <a:ext cx="8963025" cy="61214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79512" y="6433591"/>
            <a:ext cx="8784976" cy="276999"/>
          </a:xfrm>
          <a:prstGeom prst="rect">
            <a:avLst/>
          </a:prstGeom>
        </p:spPr>
        <p:txBody>
          <a:bodyPr wrap="square">
            <a:spAutoFit/>
          </a:bodyPr>
          <a:lstStyle/>
          <a:p>
            <a:pPr algn="ctr"/>
            <a:r>
              <a:rPr lang="pt-BR" sz="1200"/>
              <a:t>MARTINS, M &amp; JOHNSTON, E. 150 anos de café. São Paulo: Salamandra Consultoria Editorial, 1992, pp. 365-367</a:t>
            </a:r>
          </a:p>
        </p:txBody>
      </p:sp>
    </p:spTree>
    <p:extLst>
      <p:ext uri="{BB962C8B-B14F-4D97-AF65-F5344CB8AC3E}">
        <p14:creationId xmlns:p14="http://schemas.microsoft.com/office/powerpoint/2010/main" val="10054950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6381750"/>
            <a:ext cx="9001125" cy="363538"/>
          </a:xfrm>
        </p:spPr>
        <p:txBody>
          <a:bodyPr>
            <a:noAutofit/>
          </a:bodyPr>
          <a:lstStyle/>
          <a:p>
            <a:pPr algn="ctr"/>
            <a:r>
              <a:rPr lang="pt-BR" sz="1600">
                <a:solidFill>
                  <a:srgbClr val="000000"/>
                </a:solidFill>
              </a:rPr>
              <a:t>Produção Cafeeira da Província/Estado de São Paulo 1836-1935 (em arrobas)</a:t>
            </a:r>
          </a:p>
        </p:txBody>
      </p:sp>
      <p:graphicFrame>
        <p:nvGraphicFramePr>
          <p:cNvPr id="7" name="Gráfico 6"/>
          <p:cNvGraphicFramePr>
            <a:graphicFrameLocks noGrp="1"/>
          </p:cNvGraphicFramePr>
          <p:nvPr/>
        </p:nvGraphicFramePr>
        <p:xfrm>
          <a:off x="179512" y="188640"/>
          <a:ext cx="8784976" cy="6192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70964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ítulo 2"/>
          <p:cNvSpPr>
            <a:spLocks noGrp="1"/>
          </p:cNvSpPr>
          <p:nvPr>
            <p:ph type="title" idx="4294967295"/>
          </p:nvPr>
        </p:nvSpPr>
        <p:spPr>
          <a:xfrm>
            <a:off x="0" y="6381750"/>
            <a:ext cx="8928100" cy="363538"/>
          </a:xfrm>
        </p:spPr>
        <p:txBody>
          <a:bodyPr>
            <a:noAutofit/>
          </a:bodyPr>
          <a:lstStyle/>
          <a:p>
            <a:pPr algn="ctr"/>
            <a:r>
              <a:rPr lang="pt-BR" sz="1600">
                <a:solidFill>
                  <a:srgbClr val="000000"/>
                </a:solidFill>
              </a:rPr>
              <a:t>São Paulo: produção cafeeira por regiões (em arrobas)</a:t>
            </a:r>
          </a:p>
        </p:txBody>
      </p:sp>
      <p:graphicFrame>
        <p:nvGraphicFramePr>
          <p:cNvPr id="5" name="Espaço Reservado para Conteúdo 4"/>
          <p:cNvGraphicFramePr>
            <a:graphicFrameLocks noGrp="1"/>
          </p:cNvGraphicFramePr>
          <p:nvPr>
            <p:ph idx="4294967295"/>
          </p:nvPr>
        </p:nvGraphicFramePr>
        <p:xfrm>
          <a:off x="0" y="188913"/>
          <a:ext cx="8928100" cy="61198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543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Uma cultura em expansão</a:t>
            </a:r>
          </a:p>
        </p:txBody>
      </p:sp>
      <p:sp>
        <p:nvSpPr>
          <p:cNvPr id="3" name="Content Placeholder 2"/>
          <p:cNvSpPr>
            <a:spLocks noGrp="1"/>
          </p:cNvSpPr>
          <p:nvPr>
            <p:ph idx="1"/>
          </p:nvPr>
        </p:nvSpPr>
        <p:spPr/>
        <p:txBody>
          <a:bodyPr/>
          <a:lstStyle/>
          <a:p>
            <a:r>
              <a:rPr lang="pt-BR"/>
              <a:t>Inovações na estrutura produtiva</a:t>
            </a:r>
          </a:p>
          <a:p>
            <a:pPr lvl="1"/>
            <a:r>
              <a:rPr lang="pt-BR"/>
              <a:t>A introdução do trabalho assalariado</a:t>
            </a:r>
          </a:p>
          <a:p>
            <a:pPr lvl="1"/>
            <a:r>
              <a:rPr lang="pt-BR"/>
              <a:t>A construção de estradas de ferro</a:t>
            </a:r>
          </a:p>
          <a:p>
            <a:pPr lvl="1"/>
            <a:r>
              <a:rPr lang="pt-BR"/>
              <a:t>Certo grau de mecanização</a:t>
            </a:r>
          </a:p>
          <a:p>
            <a:r>
              <a:rPr lang="pt-BR"/>
              <a:t>Aspectos dominantes do capital cafeeiro</a:t>
            </a:r>
          </a:p>
          <a:p>
            <a:r>
              <a:rPr lang="pt-BR"/>
              <a:t>Economia cafeeira no início do século XX: superprodução e valorização</a:t>
            </a:r>
          </a:p>
          <a:p>
            <a:r>
              <a:rPr lang="pt-BR"/>
              <a:t>Lei de terras</a:t>
            </a:r>
          </a:p>
          <a:p>
            <a:r>
              <a:rPr lang="pt-BR"/>
              <a:t>A resolução do problema da mão de obra</a:t>
            </a:r>
          </a:p>
        </p:txBody>
      </p:sp>
    </p:spTree>
    <p:extLst>
      <p:ext uri="{BB962C8B-B14F-4D97-AF65-F5344CB8AC3E}">
        <p14:creationId xmlns:p14="http://schemas.microsoft.com/office/powerpoint/2010/main" val="24343369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107504" y="116632"/>
          <a:ext cx="8928992" cy="66247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9553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390525" y="371475"/>
            <a:ext cx="8362950" cy="6115050"/>
            <a:chOff x="97482" y="698326"/>
            <a:chExt cx="8362950" cy="6115050"/>
          </a:xfrm>
        </p:grpSpPr>
        <p:pic>
          <p:nvPicPr>
            <p:cNvPr id="3074" name="Picture 2"/>
            <p:cNvPicPr>
              <a:picLocks noChangeAspect="1" noChangeArrowheads="1"/>
            </p:cNvPicPr>
            <p:nvPr/>
          </p:nvPicPr>
          <p:blipFill>
            <a:blip r:embed="rId2" cstate="print">
              <a:biLevel thresh="75000"/>
            </a:blip>
            <a:srcRect/>
            <a:stretch>
              <a:fillRect/>
            </a:stretch>
          </p:blipFill>
          <p:spPr bwMode="auto">
            <a:xfrm>
              <a:off x="97482" y="698326"/>
              <a:ext cx="8362950" cy="6115050"/>
            </a:xfrm>
            <a:prstGeom prst="rect">
              <a:avLst/>
            </a:prstGeom>
            <a:noFill/>
            <a:ln w="9525">
              <a:noFill/>
              <a:miter lim="800000"/>
              <a:headEnd/>
              <a:tailEnd/>
            </a:ln>
          </p:spPr>
        </p:pic>
        <p:cxnSp>
          <p:nvCxnSpPr>
            <p:cNvPr id="4" name="Conector reto 3"/>
            <p:cNvCxnSpPr/>
            <p:nvPr/>
          </p:nvCxnSpPr>
          <p:spPr>
            <a:xfrm rot="5400000">
              <a:off x="3957486" y="4434512"/>
              <a:ext cx="1285884" cy="5000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rot="10800000">
              <a:off x="3993205" y="3684413"/>
              <a:ext cx="857256" cy="35719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rot="5400000" flipH="1" flipV="1">
              <a:off x="3814610" y="2862876"/>
              <a:ext cx="1000132" cy="6429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rot="16200000" flipH="1">
              <a:off x="4636147" y="2684281"/>
              <a:ext cx="428628" cy="42862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rot="5400000" flipH="1" flipV="1">
              <a:off x="4814742" y="2148496"/>
              <a:ext cx="1214446" cy="71438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5850593" y="1541273"/>
              <a:ext cx="1071570" cy="424732"/>
            </a:xfrm>
            <a:prstGeom prst="rect">
              <a:avLst/>
            </a:prstGeom>
            <a:noFill/>
          </p:spPr>
          <p:txBody>
            <a:bodyPr wrap="square" rtlCol="0">
              <a:spAutoFit/>
            </a:bodyPr>
            <a:lstStyle/>
            <a:p>
              <a:r>
                <a:rPr lang="pt-BR" b="1">
                  <a:solidFill>
                    <a:srgbClr val="C00000"/>
                  </a:solidFill>
                  <a:latin typeface="Arial" pitchFamily="34" charset="0"/>
                  <a:cs typeface="Arial" pitchFamily="34" charset="0"/>
                </a:rPr>
                <a:t>1886</a:t>
              </a:r>
            </a:p>
          </p:txBody>
        </p:sp>
        <p:cxnSp>
          <p:nvCxnSpPr>
            <p:cNvPr id="16" name="Conector reto 15"/>
            <p:cNvCxnSpPr/>
            <p:nvPr/>
          </p:nvCxnSpPr>
          <p:spPr>
            <a:xfrm rot="5400000">
              <a:off x="1671470" y="2648562"/>
              <a:ext cx="3857652" cy="107157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4136081" y="1041207"/>
              <a:ext cx="1285884" cy="424732"/>
            </a:xfrm>
            <a:prstGeom prst="rect">
              <a:avLst/>
            </a:prstGeom>
            <a:noFill/>
          </p:spPr>
          <p:txBody>
            <a:bodyPr wrap="square" rtlCol="0">
              <a:spAutoFit/>
            </a:bodyPr>
            <a:lstStyle/>
            <a:p>
              <a:r>
                <a:rPr lang="pt-BR" b="1">
                  <a:solidFill>
                    <a:srgbClr val="0033CC"/>
                  </a:solidFill>
                  <a:latin typeface="Arial" pitchFamily="34" charset="0"/>
                  <a:cs typeface="Arial" pitchFamily="34" charset="0"/>
                </a:rPr>
                <a:t>1920</a:t>
              </a:r>
            </a:p>
          </p:txBody>
        </p:sp>
        <p:cxnSp>
          <p:nvCxnSpPr>
            <p:cNvPr id="21" name="Conector reto 20"/>
            <p:cNvCxnSpPr/>
            <p:nvPr/>
          </p:nvCxnSpPr>
          <p:spPr>
            <a:xfrm rot="10800000" flipV="1">
              <a:off x="4850461" y="3470099"/>
              <a:ext cx="2500330" cy="171451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6493535" y="3184347"/>
              <a:ext cx="1143008" cy="424732"/>
            </a:xfrm>
            <a:prstGeom prst="rect">
              <a:avLst/>
            </a:prstGeom>
            <a:noFill/>
          </p:spPr>
          <p:txBody>
            <a:bodyPr wrap="square" rtlCol="0">
              <a:spAutoFit/>
            </a:bodyPr>
            <a:lstStyle/>
            <a:p>
              <a:r>
                <a:rPr lang="pt-BR" b="1">
                  <a:solidFill>
                    <a:schemeClr val="accent5">
                      <a:lumMod val="50000"/>
                    </a:schemeClr>
                  </a:solidFill>
                  <a:latin typeface="Arial" pitchFamily="34" charset="0"/>
                  <a:cs typeface="Arial" pitchFamily="34" charset="0"/>
                </a:rPr>
                <a:t>1836</a:t>
              </a:r>
            </a:p>
          </p:txBody>
        </p:sp>
      </p:grpSp>
    </p:spTree>
    <p:extLst>
      <p:ext uri="{BB962C8B-B14F-4D97-AF65-F5344CB8AC3E}">
        <p14:creationId xmlns:p14="http://schemas.microsoft.com/office/powerpoint/2010/main" val="1382772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lstStyle/>
          <a:p>
            <a:r>
              <a:rPr lang="pt-BR"/>
              <a:t>Café e ferrovias</a:t>
            </a:r>
          </a:p>
        </p:txBody>
      </p:sp>
      <p:sp>
        <p:nvSpPr>
          <p:cNvPr id="5" name="Subtítulo 4"/>
          <p:cNvSpPr>
            <a:spLocks noGrp="1"/>
          </p:cNvSpPr>
          <p:nvPr>
            <p:ph type="subTitle" idx="1"/>
          </p:nvPr>
        </p:nvSpPr>
        <p:spPr/>
        <p:txBody>
          <a:bodyPr/>
          <a:lstStyle/>
          <a:p>
            <a:r>
              <a:rPr lang="pt-BR"/>
              <a:t>Os primeiros desdobramentos do capital cafeeiro</a:t>
            </a:r>
          </a:p>
        </p:txBody>
      </p:sp>
    </p:spTree>
    <p:extLst>
      <p:ext uri="{BB962C8B-B14F-4D97-AF65-F5344CB8AC3E}">
        <p14:creationId xmlns:p14="http://schemas.microsoft.com/office/powerpoint/2010/main" val="61624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Mapa&#10;&#10;Descrição gerada automaticamente">
            <a:extLst>
              <a:ext uri="{FF2B5EF4-FFF2-40B4-BE49-F238E27FC236}">
                <a16:creationId xmlns:a16="http://schemas.microsoft.com/office/drawing/2014/main" id="{1318B474-7C8F-49DC-892F-0D94F99D63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9814" y="643467"/>
            <a:ext cx="4164371" cy="5571066"/>
          </a:xfrm>
          <a:prstGeom prst="rect">
            <a:avLst/>
          </a:prstGeom>
        </p:spPr>
      </p:pic>
    </p:spTree>
    <p:extLst>
      <p:ext uri="{BB962C8B-B14F-4D97-AF65-F5344CB8AC3E}">
        <p14:creationId xmlns:p14="http://schemas.microsoft.com/office/powerpoint/2010/main" val="28132830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a:blip r:embed="rId2" cstate="print">
            <a:biLevel thresh="75000"/>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7504" y="188640"/>
            <a:ext cx="8903106" cy="6408712"/>
          </a:xfrm>
        </p:spPr>
      </p:pic>
    </p:spTree>
    <p:extLst>
      <p:ext uri="{BB962C8B-B14F-4D97-AF65-F5344CB8AC3E}">
        <p14:creationId xmlns:p14="http://schemas.microsoft.com/office/powerpoint/2010/main" val="2629338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pt-BR"/>
              <a:t>Expansão ferroviária</a:t>
            </a:r>
          </a:p>
        </p:txBody>
      </p:sp>
      <p:sp>
        <p:nvSpPr>
          <p:cNvPr id="91139" name="Rectangle 3"/>
          <p:cNvSpPr>
            <a:spLocks noGrp="1" noChangeArrowheads="1"/>
          </p:cNvSpPr>
          <p:nvPr>
            <p:ph idx="1"/>
          </p:nvPr>
        </p:nvSpPr>
        <p:spPr/>
        <p:txBody>
          <a:bodyPr>
            <a:normAutofit/>
          </a:bodyPr>
          <a:lstStyle/>
          <a:p>
            <a:r>
              <a:rPr lang="pt-BR"/>
              <a:t>1835: primeira lei autorizando concessões</a:t>
            </a:r>
          </a:p>
          <a:p>
            <a:r>
              <a:rPr lang="pt-BR"/>
              <a:t>1838: concessão a companhia que nem se organiza</a:t>
            </a:r>
            <a:endParaRPr lang="pt-BR">
              <a:sym typeface="Wingdings" pitchFamily="2" charset="2"/>
            </a:endParaRPr>
          </a:p>
          <a:p>
            <a:r>
              <a:rPr lang="pt-BR">
                <a:sym typeface="Wingdings" pitchFamily="2" charset="2"/>
              </a:rPr>
              <a:t>1840: concessão a Thomas Cochrane, para ligação RJ-SP, </a:t>
            </a:r>
          </a:p>
          <a:p>
            <a:pPr lvl="1"/>
            <a:r>
              <a:rPr lang="pt-BR">
                <a:sym typeface="Wingdings" pitchFamily="2" charset="2"/>
              </a:rPr>
              <a:t>Questão da rentabilidade do investimento: garantia de juros solicitada em 1849 e recusada pela Câmara dos Deputados</a:t>
            </a:r>
          </a:p>
          <a:p>
            <a:pPr lvl="1"/>
            <a:r>
              <a:rPr lang="pt-BR">
                <a:sym typeface="Wingdings" pitchFamily="2" charset="2"/>
              </a:rPr>
              <a:t>A concessão é declarada sem efeito em 1853</a:t>
            </a:r>
          </a:p>
          <a:p>
            <a:r>
              <a:rPr lang="pt-BR">
                <a:sym typeface="Wingdings" pitchFamily="2" charset="2"/>
              </a:rPr>
              <a:t>1852: mudanças na legislação e garantia de juros mínimos</a:t>
            </a:r>
          </a:p>
        </p:txBody>
      </p:sp>
    </p:spTree>
    <p:extLst>
      <p:ext uri="{BB962C8B-B14F-4D97-AF65-F5344CB8AC3E}">
        <p14:creationId xmlns:p14="http://schemas.microsoft.com/office/powerpoint/2010/main" val="1141337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5"/>
          <p:cNvSpPr>
            <a:spLocks noGrp="1" noChangeArrowheads="1"/>
          </p:cNvSpPr>
          <p:nvPr>
            <p:ph type="title"/>
          </p:nvPr>
        </p:nvSpPr>
        <p:spPr/>
        <p:txBody>
          <a:bodyPr>
            <a:normAutofit fontScale="90000"/>
          </a:bodyPr>
          <a:lstStyle/>
          <a:p>
            <a:r>
              <a:rPr lang="pt-BR"/>
              <a:t>Estrada de Ferro Dom Pedro II, locomotiva nº. 1 [1858, Robert Stephenson]</a:t>
            </a:r>
          </a:p>
        </p:txBody>
      </p:sp>
      <p:pic>
        <p:nvPicPr>
          <p:cNvPr id="53255" name="Picture 7"/>
          <p:cNvPicPr>
            <a:picLocks noGrp="1" noChangeAspect="1" noChangeArrowheads="1"/>
          </p:cNvPicPr>
          <p:nvPr>
            <p:ph idx="1"/>
          </p:nvPr>
        </p:nvPicPr>
        <p:blipFill>
          <a:blip r:embed="rId2" cstate="print"/>
          <a:stretch>
            <a:fillRect/>
          </a:stretch>
        </p:blipFill>
        <p:spPr>
          <a:xfrm>
            <a:off x="2057400" y="2314575"/>
            <a:ext cx="6362700" cy="3416300"/>
          </a:xfrm>
        </p:spPr>
      </p:pic>
    </p:spTree>
    <p:extLst>
      <p:ext uri="{BB962C8B-B14F-4D97-AF65-F5344CB8AC3E}">
        <p14:creationId xmlns:p14="http://schemas.microsoft.com/office/powerpoint/2010/main" val="12100081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type="title"/>
          </p:nvPr>
        </p:nvSpPr>
        <p:spPr/>
        <p:txBody>
          <a:bodyPr>
            <a:normAutofit fontScale="90000"/>
          </a:bodyPr>
          <a:lstStyle/>
          <a:p>
            <a:r>
              <a:rPr lang="pt-BR"/>
              <a:t>Companhia </a:t>
            </a:r>
            <a:r>
              <a:rPr lang="pt-BR" err="1"/>
              <a:t>Mogyana</a:t>
            </a:r>
            <a:r>
              <a:rPr lang="pt-BR"/>
              <a:t>, locomotiva nº. 1</a:t>
            </a:r>
            <a:br>
              <a:rPr lang="pt-BR"/>
            </a:br>
            <a:r>
              <a:rPr lang="pt-BR"/>
              <a:t>(1873, Baldwin Works)</a:t>
            </a:r>
          </a:p>
        </p:txBody>
      </p:sp>
      <p:pic>
        <p:nvPicPr>
          <p:cNvPr id="7" name="Content Placeholder 6" descr="num001"/>
          <p:cNvPicPr>
            <a:picLocks noGrp="1" noChangeAspect="1" noChangeArrowheads="1"/>
          </p:cNvPicPr>
          <p:nvPr>
            <p:ph idx="1"/>
          </p:nvPr>
        </p:nvPicPr>
        <p:blipFill rotWithShape="1">
          <a:blip r:embed="rId2" cstate="print">
            <a:lum contrast="18000"/>
          </a:blip>
          <a:stretch/>
        </p:blipFill>
        <p:spPr>
          <a:xfrm>
            <a:off x="1943100" y="2160897"/>
            <a:ext cx="6591300" cy="3723656"/>
          </a:xfrm>
        </p:spPr>
      </p:pic>
    </p:spTree>
    <p:extLst>
      <p:ext uri="{BB962C8B-B14F-4D97-AF65-F5344CB8AC3E}">
        <p14:creationId xmlns:p14="http://schemas.microsoft.com/office/powerpoint/2010/main" val="2843241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pt-BR"/>
              <a:t>Ferrovia: a lei 641</a:t>
            </a:r>
          </a:p>
        </p:txBody>
      </p:sp>
      <p:sp>
        <p:nvSpPr>
          <p:cNvPr id="93187" name="Rectangle 3"/>
          <p:cNvSpPr>
            <a:spLocks noGrp="1" noChangeArrowheads="1"/>
          </p:cNvSpPr>
          <p:nvPr>
            <p:ph idx="1"/>
          </p:nvPr>
        </p:nvSpPr>
        <p:spPr/>
        <p:txBody>
          <a:bodyPr/>
          <a:lstStyle/>
          <a:p>
            <a:r>
              <a:rPr lang="pt-BR"/>
              <a:t>1852: efetivo ponto de partida de nossa viação férrea (Lei nº. 641)</a:t>
            </a:r>
          </a:p>
          <a:p>
            <a:pPr lvl="1"/>
            <a:r>
              <a:rPr lang="pt-BR"/>
              <a:t>Garantia de juros de 5% pelo governo imperial (+ 2% pelas províncias)</a:t>
            </a:r>
          </a:p>
          <a:p>
            <a:pPr lvl="1"/>
            <a:r>
              <a:rPr lang="pt-BR"/>
              <a:t>Isenção de impostos na importação de materiais</a:t>
            </a:r>
          </a:p>
          <a:p>
            <a:pPr lvl="1"/>
            <a:r>
              <a:rPr lang="pt-BR"/>
              <a:t>Privilégio de zona (30 km de cada lado da via)</a:t>
            </a:r>
          </a:p>
          <a:p>
            <a:endParaRPr lang="pt-BR">
              <a:sym typeface="Wingdings" pitchFamily="2" charset="2"/>
            </a:endParaRPr>
          </a:p>
          <a:p>
            <a:r>
              <a:rPr lang="pt-BR">
                <a:sym typeface="Wingdings" pitchFamily="2" charset="2"/>
              </a:rPr>
              <a:t>30/4/1854: inauguração da 1ª seção da EF de Mauá (14,5 km)</a:t>
            </a:r>
            <a:endParaRPr lang="pt-BR"/>
          </a:p>
        </p:txBody>
      </p:sp>
    </p:spTree>
    <p:extLst>
      <p:ext uri="{BB962C8B-B14F-4D97-AF65-F5344CB8AC3E}">
        <p14:creationId xmlns:p14="http://schemas.microsoft.com/office/powerpoint/2010/main" val="37172511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pt-BR"/>
              <a:t>Café e ferrovias em SP</a:t>
            </a:r>
          </a:p>
        </p:txBody>
      </p:sp>
      <p:sp>
        <p:nvSpPr>
          <p:cNvPr id="93187" name="Rectangle 3"/>
          <p:cNvSpPr>
            <a:spLocks noGrp="1" noChangeArrowheads="1"/>
          </p:cNvSpPr>
          <p:nvPr>
            <p:ph idx="1"/>
          </p:nvPr>
        </p:nvSpPr>
        <p:spPr/>
        <p:txBody>
          <a:bodyPr/>
          <a:lstStyle/>
          <a:p>
            <a:r>
              <a:rPr lang="pt-BR"/>
              <a:t>San Paulo Railway (1856)</a:t>
            </a:r>
          </a:p>
          <a:p>
            <a:r>
              <a:rPr lang="pt-BR"/>
              <a:t>Paulista (1864)</a:t>
            </a:r>
          </a:p>
          <a:p>
            <a:r>
              <a:rPr lang="pt-BR"/>
              <a:t>Ituana (1870)</a:t>
            </a:r>
          </a:p>
          <a:p>
            <a:r>
              <a:rPr lang="pt-BR"/>
              <a:t>Sorocabana (1870)</a:t>
            </a:r>
          </a:p>
          <a:p>
            <a:r>
              <a:rPr lang="pt-BR"/>
              <a:t>Mogiana (1872)</a:t>
            </a:r>
          </a:p>
          <a:p>
            <a:r>
              <a:rPr lang="pt-BR"/>
              <a:t>Araraquarense (1895)</a:t>
            </a:r>
          </a:p>
          <a:p>
            <a:r>
              <a:rPr lang="pt-BR"/>
              <a:t>Noroeste (1904)</a:t>
            </a:r>
          </a:p>
        </p:txBody>
      </p:sp>
    </p:spTree>
    <p:extLst>
      <p:ext uri="{BB962C8B-B14F-4D97-AF65-F5344CB8AC3E}">
        <p14:creationId xmlns:p14="http://schemas.microsoft.com/office/powerpoint/2010/main" val="33733175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39"/>
            <a:ext cx="8791769" cy="6750215"/>
          </a:xfrm>
        </p:spPr>
      </p:pic>
    </p:spTree>
    <p:extLst>
      <p:ext uri="{BB962C8B-B14F-4D97-AF65-F5344CB8AC3E}">
        <p14:creationId xmlns:p14="http://schemas.microsoft.com/office/powerpoint/2010/main" val="3546644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Café e ferrovias: o negócio</a:t>
            </a:r>
          </a:p>
        </p:txBody>
      </p:sp>
      <p:sp>
        <p:nvSpPr>
          <p:cNvPr id="3" name="Espaço Reservado para Conteúdo 2"/>
          <p:cNvSpPr>
            <a:spLocks noGrp="1"/>
          </p:cNvSpPr>
          <p:nvPr>
            <p:ph idx="1"/>
          </p:nvPr>
        </p:nvSpPr>
        <p:spPr/>
        <p:txBody>
          <a:bodyPr/>
          <a:lstStyle/>
          <a:p>
            <a:r>
              <a:rPr lang="pt-BR"/>
              <a:t>Café e ferrovias não podem ser vistos como um único negócio</a:t>
            </a:r>
          </a:p>
          <a:p>
            <a:r>
              <a:rPr lang="pt-BR"/>
              <a:t>Financiamento da expansão: combinação de recursos vindos da cafeicultura com capital ligado às atividades urbanas</a:t>
            </a:r>
          </a:p>
          <a:p>
            <a:r>
              <a:rPr lang="pt-BR"/>
              <a:t>Forte vínculo entre as duas atividades</a:t>
            </a:r>
          </a:p>
          <a:p>
            <a:pPr lvl="1"/>
            <a:r>
              <a:rPr lang="pt-BR"/>
              <a:t>O café dependia da ferrovia para chegar até o mercado externo</a:t>
            </a:r>
          </a:p>
          <a:p>
            <a:pPr lvl="1"/>
            <a:r>
              <a:rPr lang="pt-BR"/>
              <a:t>A ferrovia dependia do café pois esse era a principal fonte de renda das companhias</a:t>
            </a:r>
          </a:p>
        </p:txBody>
      </p:sp>
    </p:spTree>
    <p:extLst>
      <p:ext uri="{BB962C8B-B14F-4D97-AF65-F5344CB8AC3E}">
        <p14:creationId xmlns:p14="http://schemas.microsoft.com/office/powerpoint/2010/main" val="596774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lstStyle/>
          <a:p>
            <a:r>
              <a:rPr lang="pt-BR"/>
              <a:t>Café, bancos e crédito</a:t>
            </a:r>
          </a:p>
        </p:txBody>
      </p:sp>
      <p:sp>
        <p:nvSpPr>
          <p:cNvPr id="5" name="Subtítulo 4"/>
          <p:cNvSpPr>
            <a:spLocks noGrp="1"/>
          </p:cNvSpPr>
          <p:nvPr>
            <p:ph type="subTitle" idx="1"/>
          </p:nvPr>
        </p:nvSpPr>
        <p:spPr/>
        <p:txBody>
          <a:bodyPr/>
          <a:lstStyle/>
          <a:p>
            <a:r>
              <a:rPr lang="pt-BR"/>
              <a:t>O capital cafeeiro continua a sua expansão</a:t>
            </a:r>
          </a:p>
        </p:txBody>
      </p:sp>
    </p:spTree>
    <p:extLst>
      <p:ext uri="{BB962C8B-B14F-4D97-AF65-F5344CB8AC3E}">
        <p14:creationId xmlns:p14="http://schemas.microsoft.com/office/powerpoint/2010/main" val="29321523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O complexo cafeeiro em expansão</a:t>
            </a:r>
          </a:p>
        </p:txBody>
      </p:sp>
      <p:sp>
        <p:nvSpPr>
          <p:cNvPr id="3" name="Espaço Reservado para Conteúdo 2"/>
          <p:cNvSpPr>
            <a:spLocks noGrp="1"/>
          </p:cNvSpPr>
          <p:nvPr>
            <p:ph idx="1"/>
          </p:nvPr>
        </p:nvSpPr>
        <p:spPr>
          <a:xfrm>
            <a:off x="1942415" y="2133600"/>
            <a:ext cx="6591985" cy="4247728"/>
          </a:xfrm>
        </p:spPr>
        <p:txBody>
          <a:bodyPr>
            <a:normAutofit/>
          </a:bodyPr>
          <a:lstStyle/>
          <a:p>
            <a:r>
              <a:rPr lang="pt-BR"/>
              <a:t>A partir dos investimentos em ferrovia, o capital cafeeiro continua seu movimento de expansão</a:t>
            </a:r>
          </a:p>
          <a:p>
            <a:r>
              <a:rPr lang="pt-BR"/>
              <a:t>Bancos, serviços públicos, comércio de importação e exportação</a:t>
            </a:r>
          </a:p>
          <a:p>
            <a:r>
              <a:rPr lang="pt-BR"/>
              <a:t>Substituição da força de trabalho e aumento nas demandas por moeda, urbanização e serviços públicos</a:t>
            </a:r>
          </a:p>
          <a:p>
            <a:r>
              <a:rPr lang="pt-BR"/>
              <a:t>Início da mecanização de parte dos processos de beneficiamento</a:t>
            </a:r>
          </a:p>
          <a:p>
            <a:r>
              <a:rPr lang="pt-BR"/>
              <a:t>Diversificação de atividades: o capital cafeeiro assume diversos papéis</a:t>
            </a:r>
          </a:p>
        </p:txBody>
      </p:sp>
    </p:spTree>
    <p:extLst>
      <p:ext uri="{BB962C8B-B14F-4D97-AF65-F5344CB8AC3E}">
        <p14:creationId xmlns:p14="http://schemas.microsoft.com/office/powerpoint/2010/main" val="1117406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E0E40CB-C690-4DA5-B79F-46D8EB33A1FB}"/>
              </a:ext>
            </a:extLst>
          </p:cNvPr>
          <p:cNvSpPr>
            <a:spLocks noGrp="1"/>
          </p:cNvSpPr>
          <p:nvPr>
            <p:ph idx="1"/>
          </p:nvPr>
        </p:nvSpPr>
        <p:spPr/>
        <p:txBody>
          <a:bodyPr/>
          <a:lstStyle/>
          <a:p>
            <a:r>
              <a:rPr lang="pt-BR" dirty="0"/>
              <a:t>[...] afirmo que, historicamente, no Brasil, a produção de roceiros e escravos, ou, com maior exatidão, a agricultura de subsistência e a de exportação, estavam intimamente ligadas numa relação complexa, multidimensional e em mutação histórica. </a:t>
            </a:r>
          </a:p>
        </p:txBody>
      </p:sp>
      <p:sp>
        <p:nvSpPr>
          <p:cNvPr id="3" name="Espaço Reservado para Texto 2">
            <a:extLst>
              <a:ext uri="{FF2B5EF4-FFF2-40B4-BE49-F238E27FC236}">
                <a16:creationId xmlns:a16="http://schemas.microsoft.com/office/drawing/2014/main" id="{B68A6713-D764-4F04-B479-D265428427E4}"/>
              </a:ext>
            </a:extLst>
          </p:cNvPr>
          <p:cNvSpPr>
            <a:spLocks noGrp="1"/>
          </p:cNvSpPr>
          <p:nvPr>
            <p:ph type="body" sz="quarter" idx="14"/>
          </p:nvPr>
        </p:nvSpPr>
        <p:spPr/>
        <p:txBody>
          <a:bodyPr/>
          <a:lstStyle/>
          <a:p>
            <a:r>
              <a:rPr lang="pt-BR" dirty="0"/>
              <a:t>SCHWARTZ, Stuart B. Escravos, roceiros e rebeldes. Bauru: EDUSC, 2001, p. 125.</a:t>
            </a:r>
          </a:p>
        </p:txBody>
      </p:sp>
    </p:spTree>
    <p:extLst>
      <p:ext uri="{BB962C8B-B14F-4D97-AF65-F5344CB8AC3E}">
        <p14:creationId xmlns:p14="http://schemas.microsoft.com/office/powerpoint/2010/main" val="5111773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Algumas companhias: investidores/diretores</a:t>
            </a:r>
          </a:p>
        </p:txBody>
      </p:sp>
      <p:sp>
        <p:nvSpPr>
          <p:cNvPr id="3" name="Espaço Reservado para Conteúdo 2"/>
          <p:cNvSpPr>
            <a:spLocks noGrp="1"/>
          </p:cNvSpPr>
          <p:nvPr>
            <p:ph idx="1"/>
          </p:nvPr>
        </p:nvSpPr>
        <p:spPr/>
        <p:txBody>
          <a:bodyPr>
            <a:normAutofit fontScale="92500"/>
          </a:bodyPr>
          <a:lstStyle/>
          <a:p>
            <a:r>
              <a:rPr lang="pt-BR"/>
              <a:t>Companhia Carris de Ferro</a:t>
            </a:r>
          </a:p>
          <a:p>
            <a:pPr lvl="1"/>
            <a:r>
              <a:rPr lang="pt-BR"/>
              <a:t>Francisco de Paula Mayrink (presidente da Sorocabana)</a:t>
            </a:r>
          </a:p>
          <a:p>
            <a:pPr lvl="1"/>
            <a:r>
              <a:rPr lang="pt-BR"/>
              <a:t>Antonio da Silva Prado (investidor da Mogiana e da Paulista) </a:t>
            </a:r>
          </a:p>
          <a:p>
            <a:pPr lvl="1"/>
            <a:r>
              <a:rPr lang="pt-BR"/>
              <a:t>Antonio Proost Rodovalho e Ismael Dias (comércio paulista)</a:t>
            </a:r>
          </a:p>
          <a:p>
            <a:r>
              <a:rPr lang="pt-BR"/>
              <a:t>Companhia Cantareira e Esgotos</a:t>
            </a:r>
          </a:p>
          <a:p>
            <a:pPr lvl="1"/>
            <a:r>
              <a:rPr lang="pt-BR"/>
              <a:t>Clemente Falcão e Rafael Pais de Barros (Cia. Paulista)</a:t>
            </a:r>
          </a:p>
          <a:p>
            <a:pPr lvl="1"/>
            <a:r>
              <a:rPr lang="pt-BR"/>
              <a:t>Antonio Proost Rodovalho (comércio paulista)</a:t>
            </a:r>
          </a:p>
          <a:p>
            <a:r>
              <a:rPr lang="pt-BR"/>
              <a:t>Companhia de Iluminação Pública de Campinas</a:t>
            </a:r>
          </a:p>
          <a:p>
            <a:pPr lvl="1"/>
            <a:r>
              <a:rPr lang="pt-BR"/>
              <a:t>Dos 9 acionistas, 5 eram ligados à Cia. Mogiana, como investidores ou como diretores</a:t>
            </a:r>
          </a:p>
          <a:p>
            <a:endParaRPr lang="pt-BR"/>
          </a:p>
        </p:txBody>
      </p:sp>
    </p:spTree>
    <p:extLst>
      <p:ext uri="{BB962C8B-B14F-4D97-AF65-F5344CB8AC3E}">
        <p14:creationId xmlns:p14="http://schemas.microsoft.com/office/powerpoint/2010/main" val="3463089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Instituições financeiras: investidores</a:t>
            </a:r>
          </a:p>
        </p:txBody>
      </p:sp>
      <p:sp>
        <p:nvSpPr>
          <p:cNvPr id="3" name="Espaço Reservado para Conteúdo 2"/>
          <p:cNvSpPr>
            <a:spLocks noGrp="1"/>
          </p:cNvSpPr>
          <p:nvPr>
            <p:ph idx="1"/>
          </p:nvPr>
        </p:nvSpPr>
        <p:spPr/>
        <p:txBody>
          <a:bodyPr>
            <a:normAutofit fontScale="92500" lnSpcReduction="20000"/>
          </a:bodyPr>
          <a:lstStyle/>
          <a:p>
            <a:r>
              <a:rPr lang="pt-BR"/>
              <a:t>Antonio Proost Rodovalho</a:t>
            </a:r>
          </a:p>
          <a:p>
            <a:r>
              <a:rPr lang="pt-BR"/>
              <a:t>Barão de Três Rios</a:t>
            </a:r>
          </a:p>
          <a:p>
            <a:r>
              <a:rPr lang="pt-BR"/>
              <a:t>Martinho da Silva Prado</a:t>
            </a:r>
          </a:p>
          <a:p>
            <a:r>
              <a:rPr lang="pt-BR"/>
              <a:t>Antonio de Queiroz Teles</a:t>
            </a:r>
          </a:p>
          <a:p>
            <a:r>
              <a:rPr lang="pt-BR"/>
              <a:t>Antonio Pais de Barros</a:t>
            </a:r>
          </a:p>
          <a:p>
            <a:r>
              <a:rPr lang="pt-BR"/>
              <a:t>José Estanislau do Amaral</a:t>
            </a:r>
          </a:p>
          <a:p>
            <a:endParaRPr lang="pt-BR"/>
          </a:p>
          <a:p>
            <a:r>
              <a:rPr lang="pt-BR"/>
              <a:t>Banco de Crédito Real</a:t>
            </a:r>
          </a:p>
          <a:p>
            <a:r>
              <a:rPr lang="pt-BR"/>
              <a:t>Banco Comercial</a:t>
            </a:r>
          </a:p>
          <a:p>
            <a:r>
              <a:rPr lang="pt-BR"/>
              <a:t>Banco da Lavoura</a:t>
            </a:r>
          </a:p>
          <a:p>
            <a:r>
              <a:rPr lang="pt-BR"/>
              <a:t>Casa Bancária da Província de São Paulo</a:t>
            </a:r>
          </a:p>
        </p:txBody>
      </p:sp>
    </p:spTree>
    <p:extLst>
      <p:ext uri="{BB962C8B-B14F-4D97-AF65-F5344CB8AC3E}">
        <p14:creationId xmlns:p14="http://schemas.microsoft.com/office/powerpoint/2010/main" val="36748533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a:t>Empresérios e seus investimentos: Clemente Falcão</a:t>
            </a:r>
          </a:p>
        </p:txBody>
      </p:sp>
      <p:sp>
        <p:nvSpPr>
          <p:cNvPr id="3" name="Espaço Reservado para Conteúdo 2"/>
          <p:cNvSpPr>
            <a:spLocks noGrp="1"/>
          </p:cNvSpPr>
          <p:nvPr>
            <p:ph idx="1"/>
          </p:nvPr>
        </p:nvSpPr>
        <p:spPr/>
        <p:txBody>
          <a:bodyPr>
            <a:normAutofit fontScale="92500" lnSpcReduction="10000"/>
          </a:bodyPr>
          <a:lstStyle/>
          <a:p>
            <a:r>
              <a:rPr lang="pt-BR"/>
              <a:t>Companhia de Bondes de Tremembé</a:t>
            </a:r>
          </a:p>
          <a:p>
            <a:r>
              <a:rPr lang="pt-BR"/>
              <a:t>Companhia de Bondes Taubateense</a:t>
            </a:r>
          </a:p>
          <a:p>
            <a:r>
              <a:rPr lang="pt-BR"/>
              <a:t>Companhia de Gás e Óleos Minerais</a:t>
            </a:r>
          </a:p>
          <a:p>
            <a:r>
              <a:rPr lang="pt-BR"/>
              <a:t>Companhia Estrada de Ferro São Paulo ao Rio de Janeiro </a:t>
            </a:r>
          </a:p>
          <a:p>
            <a:pPr lvl="1"/>
            <a:r>
              <a:rPr lang="pt-BR"/>
              <a:t>Antonio Proost Rodovalho</a:t>
            </a:r>
          </a:p>
          <a:p>
            <a:pPr lvl="1"/>
            <a:r>
              <a:rPr lang="pt-BR"/>
              <a:t>Martinho da Silva Prado</a:t>
            </a:r>
          </a:p>
          <a:p>
            <a:pPr lvl="1"/>
            <a:r>
              <a:rPr lang="pt-BR"/>
              <a:t>Antonio de Paula Ramos (Companhia Carris de Ferro)</a:t>
            </a:r>
          </a:p>
          <a:p>
            <a:pPr lvl="1"/>
            <a:r>
              <a:rPr lang="pt-BR"/>
              <a:t>Barão do Tietê (Mogiana)</a:t>
            </a:r>
          </a:p>
          <a:p>
            <a:r>
              <a:rPr lang="pt-BR"/>
              <a:t>Estrada de Ferro Bragantina</a:t>
            </a:r>
          </a:p>
          <a:p>
            <a:pPr lvl="1"/>
            <a:r>
              <a:rPr lang="pt-BR"/>
              <a:t>Antonio Proost Rodovalho</a:t>
            </a:r>
          </a:p>
          <a:p>
            <a:pPr lvl="1"/>
            <a:r>
              <a:rPr lang="pt-BR"/>
              <a:t>Ismael Dias da Silva</a:t>
            </a:r>
          </a:p>
        </p:txBody>
      </p:sp>
    </p:spTree>
    <p:extLst>
      <p:ext uri="{BB962C8B-B14F-4D97-AF65-F5344CB8AC3E}">
        <p14:creationId xmlns:p14="http://schemas.microsoft.com/office/powerpoint/2010/main" val="12362204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Comércio de importação: famílias e companhias</a:t>
            </a:r>
          </a:p>
        </p:txBody>
      </p:sp>
      <p:sp>
        <p:nvSpPr>
          <p:cNvPr id="3" name="Espaço Reservado para Conteúdo 2"/>
          <p:cNvSpPr>
            <a:spLocks noGrp="1"/>
          </p:cNvSpPr>
          <p:nvPr>
            <p:ph idx="1"/>
          </p:nvPr>
        </p:nvSpPr>
        <p:spPr/>
        <p:txBody>
          <a:bodyPr>
            <a:normAutofit fontScale="85000" lnSpcReduction="20000"/>
          </a:bodyPr>
          <a:lstStyle/>
          <a:p>
            <a:r>
              <a:rPr lang="pt-BR"/>
              <a:t>Companhia Mecânica Importadora</a:t>
            </a:r>
          </a:p>
          <a:p>
            <a:pPr lvl="1"/>
            <a:r>
              <a:rPr lang="pt-BR"/>
              <a:t>Família Souza Queiroz (Companhia Paulista E Banco do Comércio e da Indústria)</a:t>
            </a:r>
          </a:p>
          <a:p>
            <a:r>
              <a:rPr lang="pt-BR"/>
              <a:t>Companhia Arens – Campinas</a:t>
            </a:r>
          </a:p>
          <a:p>
            <a:pPr lvl="1"/>
            <a:r>
              <a:rPr lang="pt-BR"/>
              <a:t>A. Pádua Sales, José Paulino Nogueira, Pedro Souza Aranha, Francisco de Queiroz Teles (Cia. Mogiana)</a:t>
            </a:r>
          </a:p>
          <a:p>
            <a:r>
              <a:rPr lang="pt-BR"/>
              <a:t>Companhia Luptom</a:t>
            </a:r>
          </a:p>
          <a:p>
            <a:pPr lvl="1"/>
            <a:r>
              <a:rPr lang="pt-BR"/>
              <a:t>Percy Luptom</a:t>
            </a:r>
          </a:p>
          <a:p>
            <a:pPr lvl="1"/>
            <a:r>
              <a:rPr lang="pt-BR"/>
              <a:t>Antonio Proost Rodovalho e Ismael Dias da Silva</a:t>
            </a:r>
          </a:p>
          <a:p>
            <a:r>
              <a:rPr lang="pt-BR"/>
              <a:t>Companhia Importadora Paulista</a:t>
            </a:r>
          </a:p>
          <a:p>
            <a:pPr lvl="1"/>
            <a:r>
              <a:rPr lang="pt-BR"/>
              <a:t>J. B. Melo Oliveira (Companhia Paulista)</a:t>
            </a:r>
          </a:p>
          <a:p>
            <a:pPr lvl="1"/>
            <a:r>
              <a:rPr lang="pt-BR"/>
              <a:t>H. Robertson</a:t>
            </a:r>
          </a:p>
          <a:p>
            <a:pPr lvl="1"/>
            <a:r>
              <a:rPr lang="pt-BR"/>
              <a:t>Joseph Mee</a:t>
            </a:r>
          </a:p>
        </p:txBody>
      </p:sp>
    </p:spTree>
    <p:extLst>
      <p:ext uri="{BB962C8B-B14F-4D97-AF65-F5344CB8AC3E}">
        <p14:creationId xmlns:p14="http://schemas.microsoft.com/office/powerpoint/2010/main" val="2234030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Indústria: empresas e investidores</a:t>
            </a:r>
          </a:p>
        </p:txBody>
      </p:sp>
      <p:sp>
        <p:nvSpPr>
          <p:cNvPr id="3" name="Espaço Reservado para Conteúdo 2"/>
          <p:cNvSpPr>
            <a:spLocks noGrp="1"/>
          </p:cNvSpPr>
          <p:nvPr>
            <p:ph idx="1"/>
          </p:nvPr>
        </p:nvSpPr>
        <p:spPr/>
        <p:txBody>
          <a:bodyPr>
            <a:normAutofit lnSpcReduction="10000"/>
          </a:bodyPr>
          <a:lstStyle/>
          <a:p>
            <a:r>
              <a:rPr lang="pt-BR"/>
              <a:t>Companhia Mecânica e Importadora e a Companhia Arens: possuíam departamentos industriais produzindo máquinas agrícolas</a:t>
            </a:r>
          </a:p>
          <a:p>
            <a:r>
              <a:rPr lang="pt-BR"/>
              <a:t>Antonio da Silva Prado</a:t>
            </a:r>
          </a:p>
          <a:p>
            <a:pPr lvl="1"/>
            <a:r>
              <a:rPr lang="pt-BR"/>
              <a:t>Proprietário de um curtume</a:t>
            </a:r>
          </a:p>
          <a:p>
            <a:pPr lvl="1"/>
            <a:r>
              <a:rPr lang="pt-BR"/>
              <a:t>Sócio de Elias F. Pacheco Jordão na Vidraria Santa Marina</a:t>
            </a:r>
          </a:p>
          <a:p>
            <a:pPr lvl="1"/>
            <a:r>
              <a:rPr lang="pt-BR"/>
              <a:t>Sócio do Banco União de São Paulo (na época, o presidente do banco era Antonio Lacerda Franco, diretor da Cia. Paulista de Estradas de Ferro</a:t>
            </a:r>
          </a:p>
          <a:p>
            <a:pPr lvl="1"/>
            <a:r>
              <a:rPr lang="pt-BR"/>
              <a:t>Sócio da fábrica de tecidos Votorantin</a:t>
            </a:r>
          </a:p>
          <a:p>
            <a:pPr lvl="1"/>
            <a:r>
              <a:rPr lang="pt-BR"/>
              <a:t>Sócio da Fábrica de Calçados União</a:t>
            </a:r>
          </a:p>
          <a:p>
            <a:endParaRPr lang="pt-BR"/>
          </a:p>
        </p:txBody>
      </p:sp>
    </p:spTree>
    <p:extLst>
      <p:ext uri="{BB962C8B-B14F-4D97-AF65-F5344CB8AC3E}">
        <p14:creationId xmlns:p14="http://schemas.microsoft.com/office/powerpoint/2010/main" val="12438250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Indústria: empresas e investidores</a:t>
            </a:r>
          </a:p>
        </p:txBody>
      </p:sp>
      <p:sp>
        <p:nvSpPr>
          <p:cNvPr id="3" name="Espaço Reservado para Conteúdo 2"/>
          <p:cNvSpPr>
            <a:spLocks noGrp="1"/>
          </p:cNvSpPr>
          <p:nvPr>
            <p:ph idx="1"/>
          </p:nvPr>
        </p:nvSpPr>
        <p:spPr/>
        <p:txBody>
          <a:bodyPr/>
          <a:lstStyle/>
          <a:p>
            <a:r>
              <a:rPr lang="pt-BR"/>
              <a:t>Antonio Proost Rodovalho</a:t>
            </a:r>
          </a:p>
          <a:p>
            <a:pPr lvl="1"/>
            <a:r>
              <a:rPr lang="pt-BR"/>
              <a:t>Fábrica de Cimento Rodovalho</a:t>
            </a:r>
          </a:p>
          <a:p>
            <a:pPr lvl="1"/>
            <a:r>
              <a:rPr lang="pt-BR"/>
              <a:t>Companhia Melhoramentos de São Paulo (cal, cerâmica e papel)</a:t>
            </a:r>
          </a:p>
          <a:p>
            <a:r>
              <a:rPr lang="pt-BR"/>
              <a:t>Álvares Penteado</a:t>
            </a:r>
          </a:p>
          <a:p>
            <a:pPr lvl="1"/>
            <a:r>
              <a:rPr lang="pt-BR"/>
              <a:t>Fábricas de tecido</a:t>
            </a:r>
          </a:p>
          <a:p>
            <a:pPr lvl="1"/>
            <a:r>
              <a:rPr lang="pt-BR"/>
              <a:t>Fazendeiro de café</a:t>
            </a:r>
          </a:p>
          <a:p>
            <a:pPr lvl="1"/>
            <a:r>
              <a:rPr lang="pt-BR"/>
              <a:t>Acionista de estrada de ferro</a:t>
            </a:r>
          </a:p>
        </p:txBody>
      </p:sp>
    </p:spTree>
    <p:extLst>
      <p:ext uri="{BB962C8B-B14F-4D97-AF65-F5344CB8AC3E}">
        <p14:creationId xmlns:p14="http://schemas.microsoft.com/office/powerpoint/2010/main" val="31323252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pt-BR"/>
              <a:t>O capital cafeeiro tinha portanto diversos aspectos; ele apresenta ao mesmo tempo as características do capital agrário, do capital industrial, do capital bancário e do capital comercial. [...]</a:t>
            </a:r>
          </a:p>
        </p:txBody>
      </p:sp>
      <p:sp>
        <p:nvSpPr>
          <p:cNvPr id="4" name="Text Placeholder 3"/>
          <p:cNvSpPr>
            <a:spLocks noGrp="1"/>
          </p:cNvSpPr>
          <p:nvPr>
            <p:ph type="body" sz="quarter" idx="14"/>
          </p:nvPr>
        </p:nvSpPr>
        <p:spPr/>
        <p:txBody>
          <a:bodyPr/>
          <a:lstStyle/>
          <a:p>
            <a:r>
              <a:rPr lang="pt-BR"/>
              <a:t>SILVA, Sérgio. Expansão cafeeira e origens da indústria no Brasil. São Paulo: Alfa-Ômega, 1976, p. 60. </a:t>
            </a:r>
          </a:p>
        </p:txBody>
      </p:sp>
    </p:spTree>
    <p:extLst>
      <p:ext uri="{BB962C8B-B14F-4D97-AF65-F5344CB8AC3E}">
        <p14:creationId xmlns:p14="http://schemas.microsoft.com/office/powerpoint/2010/main" val="24571046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pt-BR"/>
              <a:t>Na economia cafeeira, caracterizada por um grau ainda fraco de desenvolvimento capitalista, essas diferentes funções são reunidas pelo capital cafeeiro e não definem (pelo menos diretamente) frações de classe relativamente autônomas: não havia uma burguesia agrária cafeeira, uma burguesia comercial, etc., mas uma burguesia cafeeira exercendo múltiplas funções.</a:t>
            </a:r>
          </a:p>
        </p:txBody>
      </p:sp>
      <p:sp>
        <p:nvSpPr>
          <p:cNvPr id="4" name="Text Placeholder 3"/>
          <p:cNvSpPr>
            <a:spLocks noGrp="1"/>
          </p:cNvSpPr>
          <p:nvPr>
            <p:ph type="body" sz="quarter" idx="14"/>
          </p:nvPr>
        </p:nvSpPr>
        <p:spPr/>
        <p:txBody>
          <a:bodyPr/>
          <a:lstStyle/>
          <a:p>
            <a:r>
              <a:rPr lang="pt-BR"/>
              <a:t>SILVA, Sérgio. Expansão cafeeira e origens da indústria no Brasil. São Paulo: Alfa-Ômega, 1976, p. 60. </a:t>
            </a:r>
          </a:p>
        </p:txBody>
      </p:sp>
    </p:spTree>
    <p:extLst>
      <p:ext uri="{BB962C8B-B14F-4D97-AF65-F5344CB8AC3E}">
        <p14:creationId xmlns:p14="http://schemas.microsoft.com/office/powerpoint/2010/main" val="16098326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colunaae.files.wordpress.com/2010/08/angelo_agostini_1873_viva_a_republica.jpg">
            <a:extLst>
              <a:ext uri="{FF2B5EF4-FFF2-40B4-BE49-F238E27FC236}">
                <a16:creationId xmlns:a16="http://schemas.microsoft.com/office/drawing/2014/main" id="{F9581EE7-7ACC-B24D-BBB6-08541D780143}"/>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639" r="5836" b="5804"/>
          <a:stretch/>
        </p:blipFill>
        <p:spPr>
          <a:xfrm>
            <a:off x="19" y="10"/>
            <a:ext cx="9143981" cy="6853242"/>
          </a:xfrm>
          <a:prstGeom prst="rect">
            <a:avLst/>
          </a:prstGeom>
        </p:spPr>
      </p:pic>
      <p:sp>
        <p:nvSpPr>
          <p:cNvPr id="3" name="Title 2"/>
          <p:cNvSpPr>
            <a:spLocks noGrp="1"/>
          </p:cNvSpPr>
          <p:nvPr>
            <p:ph type="ctrTitle"/>
          </p:nvPr>
        </p:nvSpPr>
        <p:spPr>
          <a:xfrm>
            <a:off x="1941909" y="2514600"/>
            <a:ext cx="6686550" cy="2262781"/>
          </a:xfrm>
        </p:spPr>
        <p:txBody>
          <a:bodyPr>
            <a:normAutofit/>
          </a:bodyPr>
          <a:lstStyle/>
          <a:p>
            <a:r>
              <a:rPr lang="pt-BR">
                <a:solidFill>
                  <a:schemeClr val="tx1"/>
                </a:solidFill>
              </a:rPr>
              <a:t>O problema do café no Brasil</a:t>
            </a:r>
          </a:p>
        </p:txBody>
      </p:sp>
      <p:sp>
        <p:nvSpPr>
          <p:cNvPr id="5" name="Subtítulo 4"/>
          <p:cNvSpPr>
            <a:spLocks noGrp="1"/>
          </p:cNvSpPr>
          <p:nvPr>
            <p:ph type="subTitle" idx="1"/>
          </p:nvPr>
        </p:nvSpPr>
        <p:spPr>
          <a:xfrm>
            <a:off x="1941909" y="4777379"/>
            <a:ext cx="6686550" cy="1126283"/>
          </a:xfrm>
        </p:spPr>
        <p:txBody>
          <a:bodyPr>
            <a:normAutofit/>
          </a:bodyPr>
          <a:lstStyle/>
          <a:p>
            <a:r>
              <a:rPr lang="pt-BR"/>
              <a:t>Superprodução e intervenção governamental, 1856-1929</a:t>
            </a:r>
          </a:p>
        </p:txBody>
      </p:sp>
      <p:sp>
        <p:nvSpPr>
          <p:cNvPr id="12" name="Rectangle 11">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519005803"/>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5201" y="624110"/>
            <a:ext cx="6589199" cy="1280890"/>
          </a:xfrm>
        </p:spPr>
        <p:txBody>
          <a:bodyPr/>
          <a:lstStyle/>
          <a:p>
            <a:r>
              <a:rPr lang="pt-BR"/>
              <a:t>O mercado cafeeiro sem intervenção estatal</a:t>
            </a:r>
          </a:p>
        </p:txBody>
      </p:sp>
      <p:sp>
        <p:nvSpPr>
          <p:cNvPr id="3" name="Espaço Reservado para Conteúdo 2"/>
          <p:cNvSpPr>
            <a:spLocks noGrp="1"/>
          </p:cNvSpPr>
          <p:nvPr>
            <p:ph idx="1"/>
          </p:nvPr>
        </p:nvSpPr>
        <p:spPr>
          <a:xfrm>
            <a:off x="1943100" y="2133600"/>
            <a:ext cx="7021388" cy="4463752"/>
          </a:xfrm>
        </p:spPr>
        <p:txBody>
          <a:bodyPr>
            <a:normAutofit/>
          </a:bodyPr>
          <a:lstStyle/>
          <a:p>
            <a:r>
              <a:rPr lang="pt-BR"/>
              <a:t>Apresenta comportamento cíclico: movimentos oscilatórios de período e amplitude variável</a:t>
            </a:r>
          </a:p>
          <a:p>
            <a:r>
              <a:rPr lang="pt-BR"/>
              <a:t>Ciclos: fase inicial de expansão da oferta; fase final de queda no preço</a:t>
            </a:r>
          </a:p>
          <a:p>
            <a:r>
              <a:rPr lang="pt-BR"/>
              <a:t>Segunda metade do século XIX os preços flutuaram sem qualquer tendência secular</a:t>
            </a:r>
          </a:p>
          <a:p>
            <a:r>
              <a:rPr lang="pt-BR"/>
              <a:t>Três ciclos de preços</a:t>
            </a:r>
          </a:p>
          <a:p>
            <a:pPr lvl="1">
              <a:spcBef>
                <a:spcPts val="0"/>
              </a:spcBef>
            </a:pPr>
            <a:r>
              <a:rPr lang="pt-BR" sz="1400"/>
              <a:t>Primeiro ciclo: 1857-1868</a:t>
            </a:r>
          </a:p>
          <a:p>
            <a:pPr lvl="1">
              <a:spcBef>
                <a:spcPts val="0"/>
              </a:spcBef>
            </a:pPr>
            <a:r>
              <a:rPr lang="pt-BR" sz="1400"/>
              <a:t>Segundo ciclo: 1869-1885</a:t>
            </a:r>
          </a:p>
          <a:p>
            <a:pPr lvl="1">
              <a:spcBef>
                <a:spcPts val="0"/>
              </a:spcBef>
            </a:pPr>
            <a:r>
              <a:rPr lang="pt-BR" sz="1400"/>
              <a:t>Terceiro ciclo: 1886-1905</a:t>
            </a:r>
          </a:p>
          <a:p>
            <a:r>
              <a:rPr lang="pt-BR"/>
              <a:t>Ciclos</a:t>
            </a:r>
          </a:p>
          <a:p>
            <a:pPr lvl="1">
              <a:spcBef>
                <a:spcPts val="0"/>
              </a:spcBef>
            </a:pPr>
            <a:r>
              <a:rPr lang="pt-BR" sz="1400"/>
              <a:t>Aumento de demanda, escassez de oferta = aumento de preços</a:t>
            </a:r>
          </a:p>
          <a:p>
            <a:pPr lvl="1">
              <a:spcBef>
                <a:spcPts val="0"/>
              </a:spcBef>
            </a:pPr>
            <a:r>
              <a:rPr lang="pt-BR" sz="1400"/>
              <a:t>Aumento na oferta, quebra na demanda = queda nos preços</a:t>
            </a:r>
          </a:p>
        </p:txBody>
      </p:sp>
    </p:spTree>
    <p:extLst>
      <p:ext uri="{BB962C8B-B14F-4D97-AF65-F5344CB8AC3E}">
        <p14:creationId xmlns:p14="http://schemas.microsoft.com/office/powerpoint/2010/main" val="387969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8DE1CA5-A9F5-4193-90E6-2BD4665CF11D}"/>
              </a:ext>
            </a:extLst>
          </p:cNvPr>
          <p:cNvSpPr>
            <a:spLocks noGrp="1"/>
          </p:cNvSpPr>
          <p:nvPr>
            <p:ph idx="1"/>
          </p:nvPr>
        </p:nvSpPr>
        <p:spPr/>
        <p:txBody>
          <a:bodyPr/>
          <a:lstStyle/>
          <a:p>
            <a:r>
              <a:rPr lang="pt-BR" dirty="0"/>
              <a:t>[...] o abastecedor do mercado carioca, crescia politicamente em nível local e provincial, mas, no âmbito da Corte, era barrado por um processo seletivo de nobilitação e arregimentação burocráticas, geralmente efetivadas nos escalões do alto comércio. Isso foi uma constante nos governos de d. João VI e d. Pedro I.</a:t>
            </a:r>
          </a:p>
        </p:txBody>
      </p:sp>
      <p:sp>
        <p:nvSpPr>
          <p:cNvPr id="4" name="Espaço Reservado para Texto 4">
            <a:extLst>
              <a:ext uri="{FF2B5EF4-FFF2-40B4-BE49-F238E27FC236}">
                <a16:creationId xmlns:a16="http://schemas.microsoft.com/office/drawing/2014/main" id="{A404795C-B367-4981-9D66-5D2E9372003A}"/>
              </a:ext>
            </a:extLst>
          </p:cNvPr>
          <p:cNvSpPr>
            <a:spLocks noGrp="1"/>
          </p:cNvSpPr>
          <p:nvPr>
            <p:ph type="body" sz="quarter" idx="14"/>
          </p:nvPr>
        </p:nvSpPr>
        <p:spPr/>
        <p:txBody>
          <a:bodyPr>
            <a:normAutofit lnSpcReduction="10000"/>
          </a:bodyPr>
          <a:lstStyle/>
          <a:p>
            <a:r>
              <a:rPr lang="pt-BR" dirty="0"/>
              <a:t>LENHARO, Alcir. As tropas da moderação. Rio de Janeiro: Secretaria Municipal de Cultura, Turismo e Esportes, p. 24.</a:t>
            </a:r>
          </a:p>
        </p:txBody>
      </p:sp>
    </p:spTree>
    <p:extLst>
      <p:ext uri="{BB962C8B-B14F-4D97-AF65-F5344CB8AC3E}">
        <p14:creationId xmlns:p14="http://schemas.microsoft.com/office/powerpoint/2010/main" val="12233549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a:t>É fácil compreender-se porque o mercado cafeeiro deve, em condições normais, apresentar um comportamento oscilatório. Como se sabe, o cafeeiro é uma planta perene que apenas produz completamente no seu quarto ou quinto ano de vida e, depois disso, continua produzindo economicamente durante um número bem variável de anos que vai de 15 ou 20 nas áreas menos férteis (e dentro de determinado nível tecnológico), até 50 ou 60 anos, em áreas excepcionais.</a:t>
            </a:r>
          </a:p>
        </p:txBody>
      </p:sp>
      <p:sp>
        <p:nvSpPr>
          <p:cNvPr id="11" name="Espaço Reservado para Conteúdo 10"/>
          <p:cNvSpPr>
            <a:spLocks noGrp="1"/>
          </p:cNvSpPr>
          <p:nvPr>
            <p:ph type="body" sz="quarter" idx="14"/>
          </p:nvPr>
        </p:nvSpPr>
        <p:spPr/>
        <p:txBody>
          <a:bodyPr/>
          <a:lstStyle/>
          <a:p>
            <a:r>
              <a:rPr lang="pt-BR"/>
              <a:t>DELFIM NETTO, Antonio. O problema do café no Brasil. São Paulo: IPE/USP, 1981. (Ensaios Econômicos, 16), p. 8.</a:t>
            </a:r>
          </a:p>
        </p:txBody>
      </p:sp>
      <p:sp>
        <p:nvSpPr>
          <p:cNvPr id="5" name="Espaço Reservado para Texto 3"/>
          <p:cNvSpPr txBox="1">
            <a:spLocks/>
          </p:cNvSpPr>
          <p:nvPr/>
        </p:nvSpPr>
        <p:spPr>
          <a:xfrm>
            <a:off x="121605" y="6444256"/>
            <a:ext cx="8883850"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a:p>
        </p:txBody>
      </p:sp>
    </p:spTree>
    <p:extLst>
      <p:ext uri="{BB962C8B-B14F-4D97-AF65-F5344CB8AC3E}">
        <p14:creationId xmlns:p14="http://schemas.microsoft.com/office/powerpoint/2010/main" val="37254360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a:t>Para compreendermos a existência dos ciclos, entretanto, basta considerarmos o caso mais simples, em que o café produzisse somente uma vez depois de quatro anos. Nessas circunstâncias, a oferta de café do ano “</a:t>
            </a:r>
            <a:r>
              <a:rPr lang="pt-BR" err="1"/>
              <a:t>t</a:t>
            </a:r>
            <a:r>
              <a:rPr lang="pt-BR"/>
              <a:t>” dependeria, não do preço do café no ano “</a:t>
            </a:r>
            <a:r>
              <a:rPr lang="pt-BR" err="1"/>
              <a:t>t</a:t>
            </a:r>
            <a:r>
              <a:rPr lang="pt-BR"/>
              <a:t>”, mas de seu preço no ano “t-4” (quando a plantação foi realizada) [...] A procura do café, entretanto, depende, no caso mais simples, somente do preço no ano “</a:t>
            </a:r>
            <a:r>
              <a:rPr lang="pt-BR" err="1"/>
              <a:t>t</a:t>
            </a:r>
            <a:r>
              <a:rPr lang="pt-BR"/>
              <a:t>” [...] </a:t>
            </a:r>
          </a:p>
        </p:txBody>
      </p:sp>
      <p:sp>
        <p:nvSpPr>
          <p:cNvPr id="8" name="Espaço Reservado para Conteúdo 7"/>
          <p:cNvSpPr>
            <a:spLocks noGrp="1"/>
          </p:cNvSpPr>
          <p:nvPr>
            <p:ph type="body" sz="quarter" idx="14"/>
          </p:nvPr>
        </p:nvSpPr>
        <p:spPr/>
        <p:txBody>
          <a:bodyPr/>
          <a:lstStyle/>
          <a:p>
            <a:r>
              <a:rPr lang="pt-BR"/>
              <a:t>DELFIM NETTO, Antonio. O problema do café no Brasil. São Paulo: IPE/USP, 1981. (Ensaios Econômicos, 16), p. 8.</a:t>
            </a:r>
          </a:p>
        </p:txBody>
      </p:sp>
      <p:sp>
        <p:nvSpPr>
          <p:cNvPr id="5" name="Espaço Reservado para Texto 3"/>
          <p:cNvSpPr txBox="1">
            <a:spLocks/>
          </p:cNvSpPr>
          <p:nvPr/>
        </p:nvSpPr>
        <p:spPr>
          <a:xfrm>
            <a:off x="121605" y="6444256"/>
            <a:ext cx="8883850"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a:p>
        </p:txBody>
      </p:sp>
    </p:spTree>
    <p:extLst>
      <p:ext uri="{BB962C8B-B14F-4D97-AF65-F5344CB8AC3E}">
        <p14:creationId xmlns:p14="http://schemas.microsoft.com/office/powerpoint/2010/main" val="36464841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a:t>A análise preliminar da série dos preços do café no último século revela que o comportamento do mercado cafeeiro se alterou a partir de 1900. Na segunda metade do século passado, nota-se claramente a existência de alguns ciclos, os quais procuraremos explicar adiante, com fase ascendente de seis ou sete anos e fases descendentes maiores.</a:t>
            </a:r>
          </a:p>
        </p:txBody>
      </p:sp>
      <p:sp>
        <p:nvSpPr>
          <p:cNvPr id="8" name="Espaço Reservado para Conteúdo 7"/>
          <p:cNvSpPr>
            <a:spLocks noGrp="1"/>
          </p:cNvSpPr>
          <p:nvPr>
            <p:ph type="body" sz="quarter" idx="14"/>
          </p:nvPr>
        </p:nvSpPr>
        <p:spPr/>
        <p:txBody>
          <a:bodyPr/>
          <a:lstStyle/>
          <a:p>
            <a:r>
              <a:rPr lang="pt-BR"/>
              <a:t>DELFIM NETTO, </a:t>
            </a:r>
            <a:r>
              <a:rPr lang="pt-BR" err="1"/>
              <a:t>Antonio</a:t>
            </a:r>
            <a:r>
              <a:rPr lang="pt-BR"/>
              <a:t>. O problema do café no Brasil. São Paulo: IPE/USP, 1981. (Ensaios Econômicos, 16), p. 9.</a:t>
            </a:r>
          </a:p>
        </p:txBody>
      </p:sp>
      <p:sp>
        <p:nvSpPr>
          <p:cNvPr id="5" name="Espaço Reservado para Texto 3"/>
          <p:cNvSpPr txBox="1">
            <a:spLocks/>
          </p:cNvSpPr>
          <p:nvPr/>
        </p:nvSpPr>
        <p:spPr>
          <a:xfrm>
            <a:off x="121605" y="6444256"/>
            <a:ext cx="8883850"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a:p>
        </p:txBody>
      </p:sp>
    </p:spTree>
    <p:extLst>
      <p:ext uri="{BB962C8B-B14F-4D97-AF65-F5344CB8AC3E}">
        <p14:creationId xmlns:p14="http://schemas.microsoft.com/office/powerpoint/2010/main" val="21823223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CDCF80-AA1C-464B-9FBD-13F58CD7A954}"/>
              </a:ext>
            </a:extLst>
          </p:cNvPr>
          <p:cNvSpPr>
            <a:spLocks noGrp="1"/>
          </p:cNvSpPr>
          <p:nvPr>
            <p:ph type="title"/>
          </p:nvPr>
        </p:nvSpPr>
        <p:spPr/>
        <p:txBody>
          <a:bodyPr anchor="ctr"/>
          <a:lstStyle/>
          <a:p>
            <a:r>
              <a:rPr lang="pt-BR"/>
              <a:t>Primeiro ciclo: 1857-1868</a:t>
            </a:r>
          </a:p>
        </p:txBody>
      </p:sp>
      <p:sp>
        <p:nvSpPr>
          <p:cNvPr id="3" name="Espaço Reservado para Conteúdo 2">
            <a:extLst>
              <a:ext uri="{FF2B5EF4-FFF2-40B4-BE49-F238E27FC236}">
                <a16:creationId xmlns:a16="http://schemas.microsoft.com/office/drawing/2014/main" id="{C7D4E4DF-E3A1-3248-AC51-88E81B49A55A}"/>
              </a:ext>
            </a:extLst>
          </p:cNvPr>
          <p:cNvSpPr>
            <a:spLocks noGrp="1"/>
          </p:cNvSpPr>
          <p:nvPr>
            <p:ph idx="1"/>
          </p:nvPr>
        </p:nvSpPr>
        <p:spPr>
          <a:xfrm>
            <a:off x="1942415" y="2133600"/>
            <a:ext cx="6950065" cy="4535760"/>
          </a:xfrm>
        </p:spPr>
        <p:txBody>
          <a:bodyPr>
            <a:normAutofit/>
          </a:bodyPr>
          <a:lstStyle/>
          <a:p>
            <a:r>
              <a:rPr lang="pt-BR"/>
              <a:t>Marcado pela quebra da safra brasileira (</a:t>
            </a:r>
            <a:r>
              <a:rPr lang="pt-BR" i="1" err="1"/>
              <a:t>Elachista</a:t>
            </a:r>
            <a:r>
              <a:rPr lang="pt-BR" i="1"/>
              <a:t> </a:t>
            </a:r>
            <a:r>
              <a:rPr lang="pt-BR" i="1" err="1"/>
              <a:t>Coffeela</a:t>
            </a:r>
            <a:r>
              <a:rPr lang="pt-BR"/>
              <a:t>)</a:t>
            </a:r>
          </a:p>
          <a:p>
            <a:r>
              <a:rPr lang="pt-BR"/>
              <a:t>Recuperação da economia europeia</a:t>
            </a:r>
          </a:p>
          <a:p>
            <a:r>
              <a:rPr lang="pt-BR"/>
              <a:t>Mudança tecnológica: venda do café torrado e moído em pacotes</a:t>
            </a:r>
          </a:p>
          <a:p>
            <a:r>
              <a:rPr lang="pt-BR"/>
              <a:t>Lei Euzébio de Queiroz (afetou principalmente RJ)</a:t>
            </a:r>
          </a:p>
          <a:p>
            <a:r>
              <a:rPr lang="pt-BR"/>
              <a:t>Expansão das plantações no RJ</a:t>
            </a:r>
          </a:p>
          <a:p>
            <a:r>
              <a:rPr lang="pt-BR"/>
              <a:t>Aumento do café em SP (e do algodão também): transferência de cativos de outras regiões</a:t>
            </a:r>
          </a:p>
          <a:p>
            <a:r>
              <a:rPr lang="pt-BR"/>
              <a:t>No início da Guerra do Paraguai os preços já estavam caindo</a:t>
            </a:r>
          </a:p>
          <a:p>
            <a:endParaRPr lang="pt-BR"/>
          </a:p>
        </p:txBody>
      </p:sp>
    </p:spTree>
    <p:extLst>
      <p:ext uri="{BB962C8B-B14F-4D97-AF65-F5344CB8AC3E}">
        <p14:creationId xmlns:p14="http://schemas.microsoft.com/office/powerpoint/2010/main" val="16870004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4DF710-A3A0-D94E-AFC4-0F4E75753FDD}"/>
              </a:ext>
            </a:extLst>
          </p:cNvPr>
          <p:cNvSpPr>
            <a:spLocks noGrp="1"/>
          </p:cNvSpPr>
          <p:nvPr>
            <p:ph type="title"/>
          </p:nvPr>
        </p:nvSpPr>
        <p:spPr/>
        <p:txBody>
          <a:bodyPr anchor="ctr"/>
          <a:lstStyle/>
          <a:p>
            <a:r>
              <a:rPr lang="pt-BR"/>
              <a:t>Segundo ciclo: 1869-1885 </a:t>
            </a:r>
          </a:p>
        </p:txBody>
      </p:sp>
      <p:sp>
        <p:nvSpPr>
          <p:cNvPr id="3" name="Espaço Reservado para Conteúdo 2">
            <a:extLst>
              <a:ext uri="{FF2B5EF4-FFF2-40B4-BE49-F238E27FC236}">
                <a16:creationId xmlns:a16="http://schemas.microsoft.com/office/drawing/2014/main" id="{652F3362-82B7-084F-BEB3-435A760D14E2}"/>
              </a:ext>
            </a:extLst>
          </p:cNvPr>
          <p:cNvSpPr>
            <a:spLocks noGrp="1"/>
          </p:cNvSpPr>
          <p:nvPr>
            <p:ph idx="1"/>
          </p:nvPr>
        </p:nvSpPr>
        <p:spPr>
          <a:xfrm>
            <a:off x="1942415" y="2133600"/>
            <a:ext cx="6591985" cy="4535760"/>
          </a:xfrm>
        </p:spPr>
        <p:txBody>
          <a:bodyPr>
            <a:normAutofit/>
          </a:bodyPr>
          <a:lstStyle/>
          <a:p>
            <a:r>
              <a:rPr lang="pt-BR"/>
              <a:t>Quebra na safra brasileira e da América Central (1868) e depois geada nos cafezais paulistas (1870)</a:t>
            </a:r>
          </a:p>
          <a:p>
            <a:r>
              <a:rPr lang="pt-BR"/>
              <a:t>Crise de 1873 e queda na demanda da Europa</a:t>
            </a:r>
          </a:p>
          <a:p>
            <a:r>
              <a:rPr lang="pt-BR"/>
              <a:t>Plantações se expandem e crise da mão de obra atinge seu ápice</a:t>
            </a:r>
          </a:p>
          <a:p>
            <a:r>
              <a:rPr lang="pt-BR"/>
              <a:t>Transferência do cultivo do RJ para SP sem alteração significativa na quantidade produzida</a:t>
            </a:r>
          </a:p>
          <a:p>
            <a:r>
              <a:rPr lang="pt-BR"/>
              <a:t>Expansão monetária e desvalorização cambial minimizavam a queda de preços no mercado internacional</a:t>
            </a:r>
          </a:p>
          <a:p>
            <a:r>
              <a:rPr lang="pt-BR"/>
              <a:t>Mesmo com queda nos preços, a produção continua a se expandir</a:t>
            </a:r>
          </a:p>
          <a:p>
            <a:endParaRPr lang="pt-BR"/>
          </a:p>
        </p:txBody>
      </p:sp>
    </p:spTree>
    <p:extLst>
      <p:ext uri="{BB962C8B-B14F-4D97-AF65-F5344CB8AC3E}">
        <p14:creationId xmlns:p14="http://schemas.microsoft.com/office/powerpoint/2010/main" val="9593201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1AE4C-0ECE-B843-9E14-77E023E992B7}"/>
              </a:ext>
            </a:extLst>
          </p:cNvPr>
          <p:cNvSpPr>
            <a:spLocks noGrp="1"/>
          </p:cNvSpPr>
          <p:nvPr>
            <p:ph type="title"/>
          </p:nvPr>
        </p:nvSpPr>
        <p:spPr/>
        <p:txBody>
          <a:bodyPr anchor="ctr"/>
          <a:lstStyle/>
          <a:p>
            <a:r>
              <a:rPr lang="pt-BR"/>
              <a:t>Terceiro ciclo: 1886-1906</a:t>
            </a:r>
          </a:p>
        </p:txBody>
      </p:sp>
      <p:sp>
        <p:nvSpPr>
          <p:cNvPr id="3" name="Espaço Reservado para Conteúdo 2">
            <a:extLst>
              <a:ext uri="{FF2B5EF4-FFF2-40B4-BE49-F238E27FC236}">
                <a16:creationId xmlns:a16="http://schemas.microsoft.com/office/drawing/2014/main" id="{4D9D62E9-FDE9-9649-B3DA-D1C8AB7BAB4C}"/>
              </a:ext>
            </a:extLst>
          </p:cNvPr>
          <p:cNvSpPr>
            <a:spLocks noGrp="1"/>
          </p:cNvSpPr>
          <p:nvPr>
            <p:ph idx="1"/>
          </p:nvPr>
        </p:nvSpPr>
        <p:spPr>
          <a:xfrm>
            <a:off x="1942415" y="2133600"/>
            <a:ext cx="6591985" cy="4391744"/>
          </a:xfrm>
        </p:spPr>
        <p:txBody>
          <a:bodyPr/>
          <a:lstStyle/>
          <a:p>
            <a:r>
              <a:rPr lang="pt-BR"/>
              <a:t>Oferta alta e preços baixos, tendência que se altera a partir de 1886</a:t>
            </a:r>
          </a:p>
          <a:p>
            <a:r>
              <a:rPr lang="pt-BR"/>
              <a:t>Quebra na safra 1887/88</a:t>
            </a:r>
          </a:p>
          <a:p>
            <a:r>
              <a:rPr lang="pt-BR"/>
              <a:t>Abolição sacramenta a transferência do centro dinâmico para São Paulo</a:t>
            </a:r>
          </a:p>
          <a:p>
            <a:r>
              <a:rPr lang="pt-BR"/>
              <a:t>Aumento das necessidades de crédito para adequação das fazendas</a:t>
            </a:r>
          </a:p>
          <a:p>
            <a:r>
              <a:rPr lang="pt-BR"/>
              <a:t>Proclamação da República, emissões e desvalorização cambial</a:t>
            </a:r>
          </a:p>
          <a:p>
            <a:r>
              <a:rPr lang="pt-BR"/>
              <a:t>Especialização na produção de café e aumento na importação de alimentos</a:t>
            </a:r>
          </a:p>
        </p:txBody>
      </p:sp>
    </p:spTree>
    <p:extLst>
      <p:ext uri="{BB962C8B-B14F-4D97-AF65-F5344CB8AC3E}">
        <p14:creationId xmlns:p14="http://schemas.microsoft.com/office/powerpoint/2010/main" val="41733194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 </a:t>
            </a:r>
            <a:r>
              <a:rPr lang="en-US" dirty="0" err="1"/>
              <a:t>libertação</a:t>
            </a:r>
            <a:r>
              <a:rPr lang="en-US" dirty="0"/>
              <a:t> </a:t>
            </a:r>
            <a:r>
              <a:rPr lang="en-US" dirty="0" err="1"/>
              <a:t>constituiu</a:t>
            </a:r>
            <a:r>
              <a:rPr lang="en-US" dirty="0"/>
              <a:t> a mola </a:t>
            </a:r>
            <a:r>
              <a:rPr lang="en-US" dirty="0" err="1"/>
              <a:t>mais</a:t>
            </a:r>
            <a:r>
              <a:rPr lang="en-US" dirty="0"/>
              <a:t> </a:t>
            </a:r>
            <a:r>
              <a:rPr lang="en-US" dirty="0" err="1"/>
              <a:t>importante</a:t>
            </a:r>
            <a:r>
              <a:rPr lang="en-US" dirty="0"/>
              <a:t> para a </a:t>
            </a:r>
            <a:r>
              <a:rPr lang="en-US" dirty="0" err="1"/>
              <a:t>transferência</a:t>
            </a:r>
            <a:r>
              <a:rPr lang="en-US" dirty="0"/>
              <a:t> da </a:t>
            </a:r>
            <a:r>
              <a:rPr lang="en-US" dirty="0" err="1"/>
              <a:t>lavoura</a:t>
            </a:r>
            <a:r>
              <a:rPr lang="en-US" dirty="0"/>
              <a:t> </a:t>
            </a:r>
            <a:r>
              <a:rPr lang="en-US" dirty="0" err="1"/>
              <a:t>cafeeira</a:t>
            </a:r>
            <a:r>
              <a:rPr lang="en-US" dirty="0"/>
              <a:t> do Rio de Janeiro para São Paulo, pois </a:t>
            </a:r>
            <a:r>
              <a:rPr lang="en-US" dirty="0" err="1"/>
              <a:t>aquela</a:t>
            </a:r>
            <a:r>
              <a:rPr lang="en-US" dirty="0"/>
              <a:t> se </a:t>
            </a:r>
            <a:r>
              <a:rPr lang="en-US" dirty="0" err="1"/>
              <a:t>apoiava</a:t>
            </a:r>
            <a:r>
              <a:rPr lang="en-US" dirty="0"/>
              <a:t> </a:t>
            </a:r>
            <a:r>
              <a:rPr lang="en-US" dirty="0" err="1"/>
              <a:t>em</a:t>
            </a:r>
            <a:r>
              <a:rPr lang="en-US" dirty="0"/>
              <a:t> </a:t>
            </a:r>
            <a:r>
              <a:rPr lang="en-US" dirty="0" err="1"/>
              <a:t>muito</a:t>
            </a:r>
            <a:r>
              <a:rPr lang="en-US" dirty="0"/>
              <a:t> </a:t>
            </a:r>
            <a:r>
              <a:rPr lang="en-US" dirty="0" err="1"/>
              <a:t>maior</a:t>
            </a:r>
            <a:r>
              <a:rPr lang="en-US" dirty="0"/>
              <a:t> magnitude </a:t>
            </a:r>
            <a:r>
              <a:rPr lang="en-US" dirty="0" err="1"/>
              <a:t>sobre</a:t>
            </a:r>
            <a:r>
              <a:rPr lang="en-US" dirty="0"/>
              <a:t> o </a:t>
            </a:r>
            <a:r>
              <a:rPr lang="en-US" dirty="0" err="1"/>
              <a:t>braço</a:t>
            </a:r>
            <a:r>
              <a:rPr lang="en-US" dirty="0"/>
              <a:t> </a:t>
            </a:r>
            <a:r>
              <a:rPr lang="en-US" dirty="0" err="1"/>
              <a:t>escravo</a:t>
            </a:r>
            <a:r>
              <a:rPr lang="en-US" dirty="0"/>
              <a:t>. […] A </a:t>
            </a:r>
            <a:r>
              <a:rPr lang="en-US" dirty="0" err="1"/>
              <a:t>libertação</a:t>
            </a:r>
            <a:r>
              <a:rPr lang="en-US" dirty="0"/>
              <a:t> </a:t>
            </a:r>
            <a:r>
              <a:rPr lang="en-US" dirty="0" err="1"/>
              <a:t>trouxe</a:t>
            </a:r>
            <a:r>
              <a:rPr lang="en-US" dirty="0"/>
              <a:t> </a:t>
            </a:r>
            <a:r>
              <a:rPr lang="en-US" dirty="0" err="1"/>
              <a:t>consigo</a:t>
            </a:r>
            <a:r>
              <a:rPr lang="en-US" dirty="0"/>
              <a:t> </a:t>
            </a:r>
            <a:r>
              <a:rPr lang="en-US" dirty="0" err="1"/>
              <a:t>novos</a:t>
            </a:r>
            <a:r>
              <a:rPr lang="en-US" dirty="0"/>
              <a:t> </a:t>
            </a:r>
            <a:r>
              <a:rPr lang="en-US" dirty="0" err="1"/>
              <a:t>problemas</a:t>
            </a:r>
            <a:r>
              <a:rPr lang="en-US" dirty="0"/>
              <a:t> de </a:t>
            </a:r>
            <a:r>
              <a:rPr lang="en-US" dirty="0" err="1"/>
              <a:t>financiamento</a:t>
            </a:r>
            <a:r>
              <a:rPr lang="en-US" dirty="0"/>
              <a:t> […] </a:t>
            </a:r>
            <a:r>
              <a:rPr lang="en-US" dirty="0" err="1"/>
              <a:t>significou</a:t>
            </a:r>
            <a:r>
              <a:rPr lang="en-US" dirty="0"/>
              <a:t> </a:t>
            </a:r>
            <a:r>
              <a:rPr lang="en-US" dirty="0" err="1"/>
              <a:t>não</a:t>
            </a:r>
            <a:r>
              <a:rPr lang="en-US" dirty="0"/>
              <a:t> </a:t>
            </a:r>
            <a:r>
              <a:rPr lang="en-US" dirty="0" err="1"/>
              <a:t>somente</a:t>
            </a:r>
            <a:r>
              <a:rPr lang="en-US" dirty="0"/>
              <a:t> a </a:t>
            </a:r>
            <a:r>
              <a:rPr lang="en-US" dirty="0" err="1"/>
              <a:t>perda</a:t>
            </a:r>
            <a:r>
              <a:rPr lang="en-US" dirty="0"/>
              <a:t> do </a:t>
            </a:r>
            <a:r>
              <a:rPr lang="en-US" dirty="0" err="1"/>
              <a:t>braço</a:t>
            </a:r>
            <a:r>
              <a:rPr lang="en-US" dirty="0"/>
              <a:t> </a:t>
            </a:r>
            <a:r>
              <a:rPr lang="en-US" dirty="0" err="1"/>
              <a:t>escravo</a:t>
            </a:r>
            <a:r>
              <a:rPr lang="en-US" dirty="0"/>
              <a:t>, mas </a:t>
            </a:r>
            <a:r>
              <a:rPr lang="en-US" dirty="0" err="1"/>
              <a:t>também</a:t>
            </a:r>
            <a:r>
              <a:rPr lang="en-US" dirty="0"/>
              <a:t> a </a:t>
            </a:r>
            <a:r>
              <a:rPr lang="en-US" dirty="0" err="1"/>
              <a:t>necessidade</a:t>
            </a:r>
            <a:r>
              <a:rPr lang="en-US" dirty="0"/>
              <a:t> de </a:t>
            </a:r>
            <a:r>
              <a:rPr lang="en-US" dirty="0" err="1"/>
              <a:t>realização</a:t>
            </a:r>
            <a:r>
              <a:rPr lang="en-US" dirty="0"/>
              <a:t> de </a:t>
            </a:r>
            <a:r>
              <a:rPr lang="en-US" dirty="0" err="1"/>
              <a:t>enormes</a:t>
            </a:r>
            <a:r>
              <a:rPr lang="en-US" dirty="0"/>
              <a:t> </a:t>
            </a:r>
            <a:r>
              <a:rPr lang="en-US" dirty="0" err="1"/>
              <a:t>investimentos</a:t>
            </a:r>
            <a:r>
              <a:rPr lang="en-US" dirty="0"/>
              <a:t> […] </a:t>
            </a:r>
            <a:r>
              <a:rPr lang="en-US" dirty="0" err="1"/>
              <a:t>também</a:t>
            </a:r>
            <a:r>
              <a:rPr lang="en-US" dirty="0"/>
              <a:t> </a:t>
            </a:r>
            <a:r>
              <a:rPr lang="en-US" dirty="0" err="1"/>
              <a:t>uma</a:t>
            </a:r>
            <a:r>
              <a:rPr lang="en-US" dirty="0"/>
              <a:t> </a:t>
            </a:r>
            <a:r>
              <a:rPr lang="en-US" dirty="0" err="1"/>
              <a:t>grande</a:t>
            </a:r>
            <a:r>
              <a:rPr lang="en-US" dirty="0"/>
              <a:t> </a:t>
            </a:r>
            <a:r>
              <a:rPr lang="en-US" dirty="0" err="1"/>
              <a:t>necessidade</a:t>
            </a:r>
            <a:r>
              <a:rPr lang="en-US" dirty="0"/>
              <a:t> de capital de </a:t>
            </a:r>
            <a:r>
              <a:rPr lang="en-US" dirty="0" err="1"/>
              <a:t>movimento</a:t>
            </a:r>
            <a:r>
              <a:rPr lang="en-US" dirty="0"/>
              <a:t> para </a:t>
            </a:r>
            <a:r>
              <a:rPr lang="en-US" dirty="0" err="1"/>
              <a:t>pagamento</a:t>
            </a:r>
            <a:r>
              <a:rPr lang="en-US" dirty="0"/>
              <a:t> de </a:t>
            </a:r>
            <a:r>
              <a:rPr lang="en-US" dirty="0" err="1"/>
              <a:t>salários</a:t>
            </a:r>
            <a:r>
              <a:rPr lang="en-US" dirty="0"/>
              <a:t>.</a:t>
            </a:r>
          </a:p>
        </p:txBody>
      </p:sp>
      <p:sp>
        <p:nvSpPr>
          <p:cNvPr id="8" name="Espaço Reservado para Conteúdo 7"/>
          <p:cNvSpPr>
            <a:spLocks noGrp="1"/>
          </p:cNvSpPr>
          <p:nvPr>
            <p:ph type="body" sz="quarter" idx="14"/>
          </p:nvPr>
        </p:nvSpPr>
        <p:spPr/>
        <p:txBody>
          <a:bodyPr/>
          <a:lstStyle/>
          <a:p>
            <a:r>
              <a:rPr lang="pt-BR"/>
              <a:t>DELFIM NETTO, Antonio. O problema do café no Brasil. São Paulo: IPE/USP, 1981. (Ensaios Econômicos, 16), pp. 21-23.</a:t>
            </a:r>
          </a:p>
        </p:txBody>
      </p:sp>
      <p:sp>
        <p:nvSpPr>
          <p:cNvPr id="4" name="Espaço Reservado para Texto 3"/>
          <p:cNvSpPr txBox="1">
            <a:spLocks/>
          </p:cNvSpPr>
          <p:nvPr/>
        </p:nvSpPr>
        <p:spPr>
          <a:xfrm>
            <a:off x="121605" y="6444256"/>
            <a:ext cx="8883850" cy="297219"/>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just">
              <a:buFont typeface="Wingdings" pitchFamily="2" charset="2"/>
              <a:buNone/>
            </a:pPr>
            <a:endParaRPr lang="pt-BR" sz="1400"/>
          </a:p>
        </p:txBody>
      </p:sp>
    </p:spTree>
    <p:extLst>
      <p:ext uri="{BB962C8B-B14F-4D97-AF65-F5344CB8AC3E}">
        <p14:creationId xmlns:p14="http://schemas.microsoft.com/office/powerpoint/2010/main" val="32275896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normAutofit/>
          </a:bodyPr>
          <a:lstStyle/>
          <a:p>
            <a:r>
              <a:rPr lang="en-US" dirty="0" err="1"/>
              <a:t>Os</a:t>
            </a:r>
            <a:r>
              <a:rPr lang="en-US" dirty="0"/>
              <a:t> </a:t>
            </a:r>
            <a:r>
              <a:rPr lang="en-US" dirty="0" err="1"/>
              <a:t>primeiros</a:t>
            </a:r>
            <a:r>
              <a:rPr lang="en-US" dirty="0"/>
              <a:t> </a:t>
            </a:r>
            <a:r>
              <a:rPr lang="en-US" dirty="0" err="1"/>
              <a:t>anos</a:t>
            </a:r>
            <a:r>
              <a:rPr lang="en-US" dirty="0"/>
              <a:t> </a:t>
            </a:r>
            <a:r>
              <a:rPr lang="en-US" dirty="0" err="1"/>
              <a:t>republicanos</a:t>
            </a:r>
            <a:endParaRPr lang="en-US" dirty="0"/>
          </a:p>
        </p:txBody>
      </p:sp>
      <p:sp>
        <p:nvSpPr>
          <p:cNvPr id="3" name="Content Placeholder 2"/>
          <p:cNvSpPr>
            <a:spLocks noGrp="1"/>
          </p:cNvSpPr>
          <p:nvPr>
            <p:ph idx="1"/>
          </p:nvPr>
        </p:nvSpPr>
        <p:spPr>
          <a:xfrm>
            <a:off x="1942415" y="2133600"/>
            <a:ext cx="6591985" cy="3777622"/>
          </a:xfrm>
        </p:spPr>
        <p:txBody>
          <a:bodyPr/>
          <a:lstStyle/>
          <a:p>
            <a:r>
              <a:rPr lang="en-US" dirty="0" err="1"/>
              <a:t>Encilhamento</a:t>
            </a:r>
            <a:r>
              <a:rPr lang="en-US" dirty="0"/>
              <a:t> e </a:t>
            </a:r>
            <a:r>
              <a:rPr lang="en-US" dirty="0" err="1"/>
              <a:t>desvalorização</a:t>
            </a:r>
            <a:r>
              <a:rPr lang="en-US" dirty="0"/>
              <a:t> cambial </a:t>
            </a:r>
            <a:r>
              <a:rPr lang="en-US" dirty="0" err="1"/>
              <a:t>protegem</a:t>
            </a:r>
            <a:r>
              <a:rPr lang="en-US" dirty="0"/>
              <a:t> o </a:t>
            </a:r>
            <a:r>
              <a:rPr lang="en-US" dirty="0" err="1"/>
              <a:t>setor</a:t>
            </a:r>
            <a:r>
              <a:rPr lang="en-US" dirty="0"/>
              <a:t> </a:t>
            </a:r>
            <a:r>
              <a:rPr lang="en-US" dirty="0" err="1"/>
              <a:t>exportador</a:t>
            </a:r>
            <a:endParaRPr lang="en-US" dirty="0"/>
          </a:p>
          <a:p>
            <a:r>
              <a:rPr lang="en-US" dirty="0"/>
              <a:t>Taxa de </a:t>
            </a:r>
            <a:r>
              <a:rPr lang="en-US" dirty="0" err="1"/>
              <a:t>câmbio</a:t>
            </a:r>
            <a:r>
              <a:rPr lang="en-US" dirty="0"/>
              <a:t> </a:t>
            </a:r>
            <a:r>
              <a:rPr lang="en-US" dirty="0" err="1"/>
              <a:t>funciona</a:t>
            </a:r>
            <a:r>
              <a:rPr lang="en-US" dirty="0"/>
              <a:t> </a:t>
            </a:r>
            <a:r>
              <a:rPr lang="en-US" dirty="0" err="1"/>
              <a:t>como</a:t>
            </a:r>
            <a:r>
              <a:rPr lang="en-US" dirty="0"/>
              <a:t> “</a:t>
            </a:r>
            <a:r>
              <a:rPr lang="en-US" dirty="0" err="1"/>
              <a:t>colchão</a:t>
            </a:r>
            <a:r>
              <a:rPr lang="en-US" dirty="0"/>
              <a:t>” </a:t>
            </a:r>
            <a:r>
              <a:rPr lang="en-US" dirty="0" err="1"/>
              <a:t>amortecendo</a:t>
            </a:r>
            <a:r>
              <a:rPr lang="en-US" dirty="0"/>
              <a:t> </a:t>
            </a:r>
            <a:r>
              <a:rPr lang="en-US" dirty="0" err="1"/>
              <a:t>algumas</a:t>
            </a:r>
            <a:r>
              <a:rPr lang="en-US" dirty="0"/>
              <a:t> </a:t>
            </a:r>
            <a:r>
              <a:rPr lang="en-US" dirty="0" err="1"/>
              <a:t>quedas</a:t>
            </a:r>
            <a:r>
              <a:rPr lang="en-US" dirty="0"/>
              <a:t> no </a:t>
            </a:r>
            <a:r>
              <a:rPr lang="en-US" dirty="0" err="1"/>
              <a:t>preço</a:t>
            </a:r>
            <a:r>
              <a:rPr lang="en-US" dirty="0"/>
              <a:t> </a:t>
            </a:r>
            <a:r>
              <a:rPr lang="en-US" dirty="0" err="1"/>
              <a:t>internacional</a:t>
            </a:r>
            <a:r>
              <a:rPr lang="en-US" dirty="0"/>
              <a:t> do café</a:t>
            </a:r>
          </a:p>
          <a:p>
            <a:r>
              <a:rPr lang="en-US" dirty="0"/>
              <a:t>No </a:t>
            </a:r>
            <a:r>
              <a:rPr lang="en-US" dirty="0" err="1"/>
              <a:t>início</a:t>
            </a:r>
            <a:r>
              <a:rPr lang="en-US" dirty="0"/>
              <a:t> do </a:t>
            </a:r>
            <a:r>
              <a:rPr lang="en-US" dirty="0" err="1"/>
              <a:t>século</a:t>
            </a:r>
            <a:r>
              <a:rPr lang="en-US" dirty="0"/>
              <a:t> XX </a:t>
            </a:r>
            <a:r>
              <a:rPr lang="en-US" dirty="0" err="1"/>
              <a:t>valorização</a:t>
            </a:r>
            <a:r>
              <a:rPr lang="en-US" dirty="0"/>
              <a:t> cambial </a:t>
            </a:r>
            <a:r>
              <a:rPr lang="en-US" dirty="0" err="1"/>
              <a:t>potencializa</a:t>
            </a:r>
            <a:r>
              <a:rPr lang="en-US" dirty="0"/>
              <a:t> </a:t>
            </a:r>
            <a:r>
              <a:rPr lang="en-US" dirty="0" err="1"/>
              <a:t>quedas</a:t>
            </a:r>
            <a:r>
              <a:rPr lang="en-US" dirty="0"/>
              <a:t> no </a:t>
            </a:r>
            <a:r>
              <a:rPr lang="en-US" dirty="0" err="1"/>
              <a:t>preço</a:t>
            </a:r>
            <a:r>
              <a:rPr lang="en-US" dirty="0"/>
              <a:t> </a:t>
            </a:r>
            <a:r>
              <a:rPr lang="en-US" dirty="0" err="1"/>
              <a:t>internacional</a:t>
            </a:r>
            <a:r>
              <a:rPr lang="en-US" dirty="0"/>
              <a:t> do café</a:t>
            </a:r>
          </a:p>
          <a:p>
            <a:r>
              <a:rPr lang="en-US" dirty="0" err="1"/>
              <a:t>Aumento</a:t>
            </a:r>
            <a:r>
              <a:rPr lang="en-US" dirty="0"/>
              <a:t> da </a:t>
            </a:r>
            <a:r>
              <a:rPr lang="en-US" dirty="0" err="1"/>
              <a:t>produção</a:t>
            </a:r>
            <a:r>
              <a:rPr lang="en-US" dirty="0"/>
              <a:t> </a:t>
            </a:r>
            <a:r>
              <a:rPr lang="en-US" dirty="0" err="1"/>
              <a:t>sinaliza</a:t>
            </a:r>
            <a:r>
              <a:rPr lang="en-US" dirty="0"/>
              <a:t> </a:t>
            </a:r>
            <a:r>
              <a:rPr lang="en-US" dirty="0" err="1"/>
              <a:t>tendência</a:t>
            </a:r>
            <a:r>
              <a:rPr lang="en-US" dirty="0"/>
              <a:t> de </a:t>
            </a:r>
            <a:r>
              <a:rPr lang="en-US" dirty="0" err="1"/>
              <a:t>queda</a:t>
            </a:r>
            <a:r>
              <a:rPr lang="en-US" dirty="0"/>
              <a:t> </a:t>
            </a:r>
            <a:r>
              <a:rPr lang="en-US" dirty="0" err="1"/>
              <a:t>ainda</a:t>
            </a:r>
            <a:r>
              <a:rPr lang="en-US" dirty="0"/>
              <a:t> </a:t>
            </a:r>
            <a:r>
              <a:rPr lang="en-US" dirty="0" err="1"/>
              <a:t>maior</a:t>
            </a:r>
            <a:r>
              <a:rPr lang="en-US" dirty="0"/>
              <a:t> </a:t>
            </a:r>
            <a:r>
              <a:rPr lang="en-US" dirty="0" err="1"/>
              <a:t>nos</a:t>
            </a:r>
            <a:r>
              <a:rPr lang="en-US" dirty="0"/>
              <a:t> </a:t>
            </a:r>
            <a:r>
              <a:rPr lang="en-US" dirty="0" err="1"/>
              <a:t>preços</a:t>
            </a:r>
            <a:endParaRPr lang="en-US" dirty="0"/>
          </a:p>
        </p:txBody>
      </p:sp>
    </p:spTree>
    <p:extLst>
      <p:ext uri="{BB962C8B-B14F-4D97-AF65-F5344CB8AC3E}">
        <p14:creationId xmlns:p14="http://schemas.microsoft.com/office/powerpoint/2010/main" val="29265380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5736" y="116632"/>
            <a:ext cx="6768752" cy="1296144"/>
          </a:xfrm>
        </p:spPr>
        <p:txBody>
          <a:bodyPr/>
          <a:lstStyle/>
          <a:p>
            <a:r>
              <a:rPr lang="pt-BR"/>
              <a:t>Presidentes e Ministros da Fazenda</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082878764"/>
              </p:ext>
            </p:extLst>
          </p:nvPr>
        </p:nvGraphicFramePr>
        <p:xfrm>
          <a:off x="2192338" y="1484784"/>
          <a:ext cx="6772276" cy="5184575"/>
        </p:xfrm>
        <a:graphic>
          <a:graphicData uri="http://schemas.openxmlformats.org/drawingml/2006/table">
            <a:tbl>
              <a:tblPr firstRow="1" bandRow="1">
                <a:tableStyleId>{5C22544A-7EE6-4342-B048-85BDC9FD1C3A}</a:tableStyleId>
              </a:tblPr>
              <a:tblGrid>
                <a:gridCol w="3386138">
                  <a:extLst>
                    <a:ext uri="{9D8B030D-6E8A-4147-A177-3AD203B41FA5}">
                      <a16:colId xmlns:a16="http://schemas.microsoft.com/office/drawing/2014/main" val="4032310640"/>
                    </a:ext>
                  </a:extLst>
                </a:gridCol>
                <a:gridCol w="3386138">
                  <a:extLst>
                    <a:ext uri="{9D8B030D-6E8A-4147-A177-3AD203B41FA5}">
                      <a16:colId xmlns:a16="http://schemas.microsoft.com/office/drawing/2014/main" val="1318748022"/>
                    </a:ext>
                  </a:extLst>
                </a:gridCol>
              </a:tblGrid>
              <a:tr h="1055843">
                <a:tc>
                  <a:txBody>
                    <a:bodyPr/>
                    <a:lstStyle/>
                    <a:p>
                      <a:pPr algn="ctr"/>
                      <a:r>
                        <a:rPr lang="pt-BR" sz="2400" dirty="0"/>
                        <a:t>Presidência</a:t>
                      </a:r>
                    </a:p>
                  </a:txBody>
                  <a:tcPr anchor="ctr"/>
                </a:tc>
                <a:tc>
                  <a:txBody>
                    <a:bodyPr/>
                    <a:lstStyle/>
                    <a:p>
                      <a:pPr algn="ctr"/>
                      <a:r>
                        <a:rPr lang="pt-BR" sz="2400" dirty="0"/>
                        <a:t>Ministério da Fazenda</a:t>
                      </a:r>
                    </a:p>
                  </a:txBody>
                  <a:tcPr anchor="ctr"/>
                </a:tc>
                <a:extLst>
                  <a:ext uri="{0D108BD9-81ED-4DB2-BD59-A6C34878D82A}">
                    <a16:rowId xmlns:a16="http://schemas.microsoft.com/office/drawing/2014/main" val="2961546982"/>
                  </a:ext>
                </a:extLst>
              </a:tr>
              <a:tr h="688122">
                <a:tc>
                  <a:txBody>
                    <a:bodyPr/>
                    <a:lstStyle/>
                    <a:p>
                      <a:r>
                        <a:rPr lang="pt-BR" sz="2000" dirty="0"/>
                        <a:t>Deodoro da Fonseca</a:t>
                      </a:r>
                    </a:p>
                    <a:p>
                      <a:r>
                        <a:rPr lang="pt-BR" sz="1400" dirty="0"/>
                        <a:t>1889-1891</a:t>
                      </a:r>
                    </a:p>
                  </a:txBody>
                  <a:tcPr anchor="ctr"/>
                </a:tc>
                <a:tc>
                  <a:txBody>
                    <a:bodyPr/>
                    <a:lstStyle/>
                    <a:p>
                      <a:r>
                        <a:rPr lang="pt-BR" sz="2000" dirty="0"/>
                        <a:t>Rio Barbosa</a:t>
                      </a:r>
                    </a:p>
                  </a:txBody>
                  <a:tcPr anchor="ctr"/>
                </a:tc>
                <a:extLst>
                  <a:ext uri="{0D108BD9-81ED-4DB2-BD59-A6C34878D82A}">
                    <a16:rowId xmlns:a16="http://schemas.microsoft.com/office/drawing/2014/main" val="562458273"/>
                  </a:ext>
                </a:extLst>
              </a:tr>
              <a:tr h="688122">
                <a:tc>
                  <a:txBody>
                    <a:bodyPr/>
                    <a:lstStyle/>
                    <a:p>
                      <a:r>
                        <a:rPr lang="pt-BR" sz="2000" dirty="0"/>
                        <a:t>Floriano Peixoto</a:t>
                      </a:r>
                    </a:p>
                    <a:p>
                      <a:r>
                        <a:rPr lang="pt-BR" sz="1400" baseline="0" dirty="0"/>
                        <a:t>1891-1894</a:t>
                      </a:r>
                      <a:endParaRPr lang="pt-BR" sz="1400" dirty="0"/>
                    </a:p>
                  </a:txBody>
                  <a:tcPr anchor="ctr"/>
                </a:tc>
                <a:tc>
                  <a:txBody>
                    <a:bodyPr/>
                    <a:lstStyle/>
                    <a:p>
                      <a:r>
                        <a:rPr lang="pt-BR" sz="2000" dirty="0"/>
                        <a:t>Sete diferentes ministros</a:t>
                      </a:r>
                    </a:p>
                  </a:txBody>
                  <a:tcPr anchor="ctr"/>
                </a:tc>
                <a:extLst>
                  <a:ext uri="{0D108BD9-81ED-4DB2-BD59-A6C34878D82A}">
                    <a16:rowId xmlns:a16="http://schemas.microsoft.com/office/drawing/2014/main" val="1125849006"/>
                  </a:ext>
                </a:extLst>
              </a:tr>
              <a:tr h="688122">
                <a:tc>
                  <a:txBody>
                    <a:bodyPr/>
                    <a:lstStyle/>
                    <a:p>
                      <a:r>
                        <a:rPr lang="pt-BR" sz="2000" dirty="0"/>
                        <a:t>Prudente de Moraes</a:t>
                      </a:r>
                    </a:p>
                    <a:p>
                      <a:r>
                        <a:rPr lang="pt-BR" sz="1400" baseline="0" dirty="0"/>
                        <a:t>1894-1898</a:t>
                      </a:r>
                      <a:endParaRPr lang="pt-BR" sz="1400" dirty="0"/>
                    </a:p>
                  </a:txBody>
                  <a:tcPr anchor="ctr"/>
                </a:tc>
                <a:tc>
                  <a:txBody>
                    <a:bodyPr/>
                    <a:lstStyle/>
                    <a:p>
                      <a:r>
                        <a:rPr lang="pt-BR" sz="2000" dirty="0"/>
                        <a:t>Três diferentes ministros</a:t>
                      </a:r>
                    </a:p>
                  </a:txBody>
                  <a:tcPr anchor="ctr"/>
                </a:tc>
                <a:extLst>
                  <a:ext uri="{0D108BD9-81ED-4DB2-BD59-A6C34878D82A}">
                    <a16:rowId xmlns:a16="http://schemas.microsoft.com/office/drawing/2014/main" val="736224955"/>
                  </a:ext>
                </a:extLst>
              </a:tr>
              <a:tr h="688122">
                <a:tc>
                  <a:txBody>
                    <a:bodyPr/>
                    <a:lstStyle/>
                    <a:p>
                      <a:r>
                        <a:rPr lang="pt-BR" sz="2000" dirty="0"/>
                        <a:t>Campos Salles</a:t>
                      </a:r>
                    </a:p>
                    <a:p>
                      <a:r>
                        <a:rPr lang="pt-BR" sz="1400" dirty="0"/>
                        <a:t>1898-1902</a:t>
                      </a:r>
                    </a:p>
                  </a:txBody>
                  <a:tcPr anchor="ctr"/>
                </a:tc>
                <a:tc>
                  <a:txBody>
                    <a:bodyPr/>
                    <a:lstStyle/>
                    <a:p>
                      <a:r>
                        <a:rPr lang="pt-BR" sz="2000" dirty="0"/>
                        <a:t>Joaquim Murtinho</a:t>
                      </a:r>
                    </a:p>
                  </a:txBody>
                  <a:tcPr anchor="ctr"/>
                </a:tc>
                <a:extLst>
                  <a:ext uri="{0D108BD9-81ED-4DB2-BD59-A6C34878D82A}">
                    <a16:rowId xmlns:a16="http://schemas.microsoft.com/office/drawing/2014/main" val="2219437356"/>
                  </a:ext>
                </a:extLst>
              </a:tr>
              <a:tr h="688122">
                <a:tc>
                  <a:txBody>
                    <a:bodyPr/>
                    <a:lstStyle/>
                    <a:p>
                      <a:r>
                        <a:rPr lang="pt-BR" sz="2000" dirty="0"/>
                        <a:t>Rodrigues Alves</a:t>
                      </a:r>
                    </a:p>
                    <a:p>
                      <a:r>
                        <a:rPr lang="pt-BR" sz="1400" dirty="0"/>
                        <a:t>1902-1906</a:t>
                      </a:r>
                    </a:p>
                  </a:txBody>
                  <a:tcPr anchor="ctr"/>
                </a:tc>
                <a:tc>
                  <a:txBody>
                    <a:bodyPr/>
                    <a:lstStyle/>
                    <a:p>
                      <a:r>
                        <a:rPr lang="pt-BR" sz="2000" dirty="0"/>
                        <a:t>Alves Barroso e Bulhões</a:t>
                      </a:r>
                    </a:p>
                  </a:txBody>
                  <a:tcPr anchor="ctr"/>
                </a:tc>
                <a:extLst>
                  <a:ext uri="{0D108BD9-81ED-4DB2-BD59-A6C34878D82A}">
                    <a16:rowId xmlns:a16="http://schemas.microsoft.com/office/drawing/2014/main" val="2164355935"/>
                  </a:ext>
                </a:extLst>
              </a:tr>
              <a:tr h="688122">
                <a:tc>
                  <a:txBody>
                    <a:bodyPr/>
                    <a:lstStyle/>
                    <a:p>
                      <a:r>
                        <a:rPr lang="pt-BR" sz="2000" dirty="0"/>
                        <a:t>Affonso Pena</a:t>
                      </a:r>
                    </a:p>
                    <a:p>
                      <a:r>
                        <a:rPr lang="pt-BR" sz="1400" dirty="0"/>
                        <a:t>1906-1909</a:t>
                      </a:r>
                    </a:p>
                  </a:txBody>
                  <a:tcPr anchor="ctr"/>
                </a:tc>
                <a:tc>
                  <a:txBody>
                    <a:bodyPr/>
                    <a:lstStyle/>
                    <a:p>
                      <a:r>
                        <a:rPr lang="pt-BR" sz="2000" dirty="0"/>
                        <a:t>David</a:t>
                      </a:r>
                      <a:r>
                        <a:rPr lang="pt-BR" sz="2000" baseline="0" dirty="0"/>
                        <a:t> Campista</a:t>
                      </a:r>
                      <a:endParaRPr lang="pt-BR" sz="2000" dirty="0"/>
                    </a:p>
                  </a:txBody>
                  <a:tcPr anchor="ctr"/>
                </a:tc>
                <a:extLst>
                  <a:ext uri="{0D108BD9-81ED-4DB2-BD59-A6C34878D82A}">
                    <a16:rowId xmlns:a16="http://schemas.microsoft.com/office/drawing/2014/main" val="1234848245"/>
                  </a:ext>
                </a:extLst>
              </a:tr>
            </a:tbl>
          </a:graphicData>
        </a:graphic>
      </p:graphicFrame>
    </p:spTree>
    <p:extLst>
      <p:ext uri="{BB962C8B-B14F-4D97-AF65-F5344CB8AC3E}">
        <p14:creationId xmlns:p14="http://schemas.microsoft.com/office/powerpoint/2010/main" val="36245959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p:cNvSpPr>
            <a:spLocks noGrp="1"/>
          </p:cNvSpPr>
          <p:nvPr>
            <p:ph type="title"/>
          </p:nvPr>
        </p:nvSpPr>
        <p:spPr>
          <a:xfrm>
            <a:off x="1945201" y="624110"/>
            <a:ext cx="6589199" cy="1280890"/>
          </a:xfrm>
        </p:spPr>
        <p:txBody>
          <a:bodyPr/>
          <a:lstStyle/>
          <a:p>
            <a:r>
              <a:rPr lang="pt-BR"/>
              <a:t>Emissões</a:t>
            </a:r>
            <a:endParaRPr lang="pt-BR" dirty="0"/>
          </a:p>
        </p:txBody>
      </p:sp>
      <p:sp>
        <p:nvSpPr>
          <p:cNvPr id="24579" name="Espaço Reservado para Conteúdo 2"/>
          <p:cNvSpPr>
            <a:spLocks noGrp="1"/>
          </p:cNvSpPr>
          <p:nvPr>
            <p:ph idx="1"/>
          </p:nvPr>
        </p:nvSpPr>
        <p:spPr>
          <a:xfrm>
            <a:off x="1942415" y="2133600"/>
            <a:ext cx="6591985" cy="3777622"/>
          </a:xfrm>
        </p:spPr>
        <p:txBody>
          <a:bodyPr/>
          <a:lstStyle/>
          <a:p>
            <a:r>
              <a:rPr lang="pt-BR"/>
              <a:t>Emissão alcançou 335 mil contos de réis e correspondia a 1,5 vezes a quantidade de moeda disponível na economia</a:t>
            </a:r>
          </a:p>
          <a:p>
            <a:r>
              <a:rPr lang="pt-BR"/>
              <a:t>Nível de preços aumenta rapidamente</a:t>
            </a:r>
          </a:p>
          <a:p>
            <a:r>
              <a:rPr lang="pt-BR"/>
              <a:t>Clima de euforia toma conta do mercado</a:t>
            </a:r>
          </a:p>
          <a:p>
            <a:pPr lvl="1"/>
            <a:r>
              <a:rPr lang="pt-BR"/>
              <a:t>O problema da escassez de dinheiro havia sido resolvido</a:t>
            </a:r>
          </a:p>
          <a:p>
            <a:pPr lvl="1"/>
            <a:r>
              <a:rPr lang="pt-BR"/>
              <a:t>Concessão de crédito para a agricultura</a:t>
            </a:r>
          </a:p>
          <a:p>
            <a:pPr lvl="1"/>
            <a:r>
              <a:rPr lang="pt-BR"/>
              <a:t>Aquecimento do mercado</a:t>
            </a:r>
          </a:p>
          <a:p>
            <a:pPr lvl="1"/>
            <a:endParaRPr lang="pt-BR" dirty="0"/>
          </a:p>
        </p:txBody>
      </p:sp>
    </p:spTree>
    <p:extLst>
      <p:ext uri="{BB962C8B-B14F-4D97-AF65-F5344CB8AC3E}">
        <p14:creationId xmlns:p14="http://schemas.microsoft.com/office/powerpoint/2010/main" val="1084305244"/>
      </p:ext>
    </p:extLst>
  </p:cSld>
  <p:clrMapOvr>
    <a:masterClrMapping/>
  </p:clrMapOvr>
</p:sld>
</file>

<file path=ppt/theme/theme1.xml><?xml version="1.0" encoding="utf-8"?>
<a:theme xmlns:a="http://schemas.openxmlformats.org/drawingml/2006/main" name="1_Cacho">
  <a:themeElements>
    <a:clrScheme name="Median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ch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ch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Cacho">
  <a:themeElements>
    <a:clrScheme name="Laranja Amarelo">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ach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ch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33481</TotalTime>
  <Words>8696</Words>
  <Application>Microsoft Office PowerPoint</Application>
  <PresentationFormat>Apresentação na tela (4:3)</PresentationFormat>
  <Paragraphs>645</Paragraphs>
  <Slides>172</Slides>
  <Notes>36</Notes>
  <HiddenSlides>0</HiddenSlides>
  <MMClips>0</MMClips>
  <ScaleCrop>false</ScaleCrop>
  <HeadingPairs>
    <vt:vector size="8" baseType="variant">
      <vt:variant>
        <vt:lpstr>Fontes usadas</vt:lpstr>
      </vt:variant>
      <vt:variant>
        <vt:i4>7</vt:i4>
      </vt:variant>
      <vt:variant>
        <vt:lpstr>Tema</vt:lpstr>
      </vt:variant>
      <vt:variant>
        <vt:i4>2</vt:i4>
      </vt:variant>
      <vt:variant>
        <vt:lpstr>Servidores OLE inseridos</vt:lpstr>
      </vt:variant>
      <vt:variant>
        <vt:i4>1</vt:i4>
      </vt:variant>
      <vt:variant>
        <vt:lpstr>Títulos de slides</vt:lpstr>
      </vt:variant>
      <vt:variant>
        <vt:i4>172</vt:i4>
      </vt:variant>
    </vt:vector>
  </HeadingPairs>
  <TitlesOfParts>
    <vt:vector size="182" baseType="lpstr">
      <vt:lpstr>Arial</vt:lpstr>
      <vt:lpstr>Calibri</vt:lpstr>
      <vt:lpstr>Candara</vt:lpstr>
      <vt:lpstr>Century Gothic</vt:lpstr>
      <vt:lpstr>Times New Roman</vt:lpstr>
      <vt:lpstr>Wingdings</vt:lpstr>
      <vt:lpstr>Wingdings 3</vt:lpstr>
      <vt:lpstr>1_Cacho</vt:lpstr>
      <vt:lpstr>Cacho</vt:lpstr>
      <vt:lpstr>Worksheet</vt:lpstr>
      <vt:lpstr>A gestação e desenvolvimento</vt:lpstr>
      <vt:lpstr>Na aula anterior</vt:lpstr>
      <vt:lpstr>Apresentação do PowerPoint</vt:lpstr>
      <vt:lpstr>Subsistência, mercado interno e transporte</vt:lpstr>
      <vt:lpstr>Traçado esquemático das grandes comunicações internas, terrestres e fluviais do Brasil colônia</vt:lpstr>
      <vt:lpstr>Quadro para a circulação comercial na colônia</vt:lpstr>
      <vt:lpstr>Apresentação do PowerPoint</vt:lpstr>
      <vt:lpstr>Apresentação do PowerPoint</vt:lpstr>
      <vt:lpstr>Apresentação do PowerPoint</vt:lpstr>
      <vt:lpstr>Apresentação do PowerPoint</vt:lpstr>
      <vt:lpstr>O processo de emancipação política</vt:lpstr>
      <vt:lpstr>Apresentação do PowerPoint</vt:lpstr>
      <vt:lpstr>Apresentação do PowerPoint</vt:lpstr>
      <vt:lpstr>Apresentação do PowerPoint</vt:lpstr>
      <vt:lpstr>O café</vt:lpstr>
      <vt:lpstr>Economia nas primeiras décadas do Oitocentos</vt:lpstr>
      <vt:lpstr>Apresentação do PowerPoint</vt:lpstr>
      <vt:lpstr>Apresentação do PowerPoint</vt:lpstr>
      <vt:lpstr>Apresentação do PowerPoint</vt:lpstr>
      <vt:lpstr>Apresentação do PowerPoint</vt:lpstr>
      <vt:lpstr>O cafeicultor: a nova elite agrária</vt:lpstr>
      <vt:lpstr>Café: um novo produto</vt:lpstr>
      <vt:lpstr>Apresentação do PowerPoint</vt:lpstr>
      <vt:lpstr>Apresentação do PowerPoint</vt:lpstr>
      <vt:lpstr>Apresentação do PowerPoint</vt:lpstr>
      <vt:lpstr>Apresentação do PowerPoint</vt:lpstr>
      <vt:lpstr>Apresentação do PowerPoint</vt:lpstr>
      <vt:lpstr>Difusão cafeeira: consumo e produção</vt:lpstr>
      <vt:lpstr>Apresentação do PowerPoint</vt:lpstr>
      <vt:lpstr>Trajetória do café </vt:lpstr>
      <vt:lpstr>Apresentação do PowerPoint</vt:lpstr>
      <vt:lpstr>A adaptação da planta</vt:lpstr>
      <vt:lpstr>Apresentação do PowerPoint</vt:lpstr>
      <vt:lpstr>Apresentação do PowerPoint</vt:lpstr>
      <vt:lpstr>O café em São Paulo</vt:lpstr>
      <vt:lpstr>Apresentação do PowerPoint</vt:lpstr>
      <vt:lpstr>Apresentação do PowerPoint</vt:lpstr>
      <vt:lpstr>Apresentação do PowerPoint</vt:lpstr>
      <vt:lpstr>Apresentação do PowerPoint</vt:lpstr>
      <vt:lpstr> Os solos de terra roxa</vt:lpstr>
      <vt:lpstr>Apresentação do PowerPoint</vt:lpstr>
      <vt:lpstr>Apresentação do PowerPoint</vt:lpstr>
      <vt:lpstr>Apresentação do PowerPoint</vt:lpstr>
      <vt:lpstr>Rede ferroviária e exportações de café pelo porto de Santos, 1870-1900</vt:lpstr>
      <vt:lpstr>Apresentação do PowerPoint</vt:lpstr>
      <vt:lpstr>São Paulo: produção cafeeira  (em mil arrobas)</vt:lpstr>
      <vt:lpstr>Os principais tipos de café cultivado no Brasil</vt:lpstr>
      <vt:lpstr>Principais tipos de café cultivado no Brasil do século XIX</vt:lpstr>
      <vt:lpstr>Outras variedades</vt:lpstr>
      <vt:lpstr>Apresentação do PowerPoint</vt:lpstr>
      <vt:lpstr>Apresentação do PowerPoint</vt:lpstr>
      <vt:lpstr>Apresentação do PowerPoint</vt:lpstr>
      <vt:lpstr>Apresentação do PowerPoint</vt:lpstr>
      <vt:lpstr>A “grandeza” do café</vt:lpstr>
      <vt:lpstr>Apresentação do PowerPoint</vt:lpstr>
      <vt:lpstr>Apresentação do PowerPoint</vt:lpstr>
      <vt:lpstr>Apresentação do PowerPoint</vt:lpstr>
      <vt:lpstr>A expansão cafeeira no segundo reinado</vt:lpstr>
      <vt:lpstr>Café, segunda metade XIX</vt:lpstr>
      <vt:lpstr>Apresentação do PowerPoint</vt:lpstr>
      <vt:lpstr>Apresentação do PowerPoint</vt:lpstr>
      <vt:lpstr>Apresentação do PowerPoint</vt:lpstr>
      <vt:lpstr>Apresentação do PowerPoint</vt:lpstr>
      <vt:lpstr>Produção Cafeeira da Província/Estado de São Paulo 1836-1935 (em arrobas)</vt:lpstr>
      <vt:lpstr>São Paulo: produção cafeeira por regiões (em arrobas)</vt:lpstr>
      <vt:lpstr>Uma cultura em expansão</vt:lpstr>
      <vt:lpstr>Apresentação do PowerPoint</vt:lpstr>
      <vt:lpstr>Apresentação do PowerPoint</vt:lpstr>
      <vt:lpstr>Café e ferrovias</vt:lpstr>
      <vt:lpstr>Apresentação do PowerPoint</vt:lpstr>
      <vt:lpstr>Expansão ferroviária</vt:lpstr>
      <vt:lpstr>Estrada de Ferro Dom Pedro II, locomotiva nº. 1 [1858, Robert Stephenson]</vt:lpstr>
      <vt:lpstr>Companhia Mogyana, locomotiva nº. 1 (1873, Baldwin Works)</vt:lpstr>
      <vt:lpstr>Ferrovia: a lei 641</vt:lpstr>
      <vt:lpstr>Café e ferrovias em SP</vt:lpstr>
      <vt:lpstr>Apresentação do PowerPoint</vt:lpstr>
      <vt:lpstr>Café e ferrovias: o negócio</vt:lpstr>
      <vt:lpstr>Café, bancos e crédito</vt:lpstr>
      <vt:lpstr>O complexo cafeeiro em expansão</vt:lpstr>
      <vt:lpstr>Algumas companhias: investidores/diretores</vt:lpstr>
      <vt:lpstr>Instituições financeiras: investidores</vt:lpstr>
      <vt:lpstr>Empresérios e seus investimentos: Clemente Falcão</vt:lpstr>
      <vt:lpstr>Comércio de importação: famílias e companhias</vt:lpstr>
      <vt:lpstr>Indústria: empresas e investidores</vt:lpstr>
      <vt:lpstr>Indústria: empresas e investidores</vt:lpstr>
      <vt:lpstr>Apresentação do PowerPoint</vt:lpstr>
      <vt:lpstr>Apresentação do PowerPoint</vt:lpstr>
      <vt:lpstr>O problema do café no Brasil</vt:lpstr>
      <vt:lpstr>O mercado cafeeiro sem intervenção estatal</vt:lpstr>
      <vt:lpstr>Apresentação do PowerPoint</vt:lpstr>
      <vt:lpstr>Apresentação do PowerPoint</vt:lpstr>
      <vt:lpstr>Apresentação do PowerPoint</vt:lpstr>
      <vt:lpstr>Primeiro ciclo: 1857-1868</vt:lpstr>
      <vt:lpstr>Segundo ciclo: 1869-1885 </vt:lpstr>
      <vt:lpstr>Terceiro ciclo: 1886-1906</vt:lpstr>
      <vt:lpstr>Apresentação do PowerPoint</vt:lpstr>
      <vt:lpstr>Os primeiros anos republicanos</vt:lpstr>
      <vt:lpstr>Presidentes e Ministros da Fazenda</vt:lpstr>
      <vt:lpstr>Emissões</vt:lpstr>
      <vt:lpstr>Apresentação do PowerPoint</vt:lpstr>
      <vt:lpstr>Apresentação do PowerPoint</vt:lpstr>
      <vt:lpstr>Preços de café, 1889-1900</vt:lpstr>
      <vt:lpstr>Apresentação do PowerPoint</vt:lpstr>
      <vt:lpstr>Apresentação do PowerPoint</vt:lpstr>
      <vt:lpstr>O Convênio de Taubaté</vt:lpstr>
      <vt:lpstr>Charge “O Convênio de Taubaté” de JR Lobão para a capa de O Malho, satirizando a assinatura do Convênio de Taubaté.  (O MALHO. Rio de Janeiro, 3 de março de 1906, n. 181, p. C1).</vt:lpstr>
      <vt:lpstr>Sobre a intervenção</vt:lpstr>
      <vt:lpstr>A operação</vt:lpstr>
      <vt:lpstr>A primeira operação de valorização (1906-1918)</vt:lpstr>
      <vt:lpstr>O início das operações</vt:lpstr>
      <vt:lpstr>Principais membros do consórcio da primeira valorização</vt:lpstr>
      <vt:lpstr>A situação estava sob controle do comitê de valorização. Os preços melhoraram continuamente e o estoque foi sendo vendido. O empréstimo contraído em 1908 e que se venceria completamente em 1918 foi liquidado em 1914, quando o Estado de São Paulo passou a controlar, novamente, cerca de 3 milhões de sacas, que ainda restavam nos armazéns europeus. </vt:lpstr>
      <vt:lpstr>Consumo, produção mundial e preço do café</vt:lpstr>
      <vt:lpstr>As razões do êxito</vt:lpstr>
      <vt:lpstr>O Convênio como passe de mágica</vt:lpstr>
      <vt:lpstr>A Caixa de Conversão</vt:lpstr>
      <vt:lpstr>Cédula da Caixa de Conversão, 1906</vt:lpstr>
      <vt:lpstr>Cédula do Tesouro Nacional</vt:lpstr>
      <vt:lpstr>Apresentação do PowerPoint</vt:lpstr>
      <vt:lpstr>Apresentação do PowerPoint</vt:lpstr>
      <vt:lpstr>Inflação e taxa de câmbio</vt:lpstr>
      <vt:lpstr>Base monetária, emissões e custo de vida, 1889-1913</vt:lpstr>
      <vt:lpstr>A segunda e a terceira operação de valorização</vt:lpstr>
      <vt:lpstr>Segunda operação de valorização (1917-1920)</vt:lpstr>
      <vt:lpstr>Apresentação do PowerPoint</vt:lpstr>
      <vt:lpstr>Apresentação do PowerPoint</vt:lpstr>
      <vt:lpstr>Apresentação do PowerPoint</vt:lpstr>
      <vt:lpstr>Apresentação do PowerPoint</vt:lpstr>
      <vt:lpstr>Apresentação do PowerPoint</vt:lpstr>
      <vt:lpstr>Terceira operação de  valorização (1921-1924)</vt:lpstr>
      <vt:lpstr>Apresentação do PowerPoint</vt:lpstr>
      <vt:lpstr>Epitácio Pessoa, 1921 O café como problema nacional</vt:lpstr>
      <vt:lpstr>A defesa permanente</vt:lpstr>
      <vt:lpstr>Já em 1917 os agricultores voltavam a cair no comportamento contraditório de reclamar melhores preços para seu produto, devido a um excesso de produção em relação àquilo que o consumo podia absorver aos níveis vigentes de preços, e reclamar contra a falta de mão-de-obra. </vt:lpstr>
      <vt:lpstr>População Cafeeira em São Paulo (milhares de pés em produção)</vt:lpstr>
      <vt:lpstr>O Instituto da Defesa Permanente da Produção Nacional</vt:lpstr>
      <vt:lpstr>Praticamente a única medida posta em execução pelo Governo Federal, no período, foi a construção dos armazéns reguladores junto aos entroncamentos das estradas de ferro nas regiões cafeeiras. Esperava-se dessa forma, conservar o café no interior e regular a entrada nos portos. </vt:lpstr>
      <vt:lpstr>A defesa permanente pelo Estado de São Paulo</vt:lpstr>
      <vt:lpstr>A defesa permanente pelo Estado de São Paulo</vt:lpstr>
      <vt:lpstr>É preciso considerar-se com cuidado a diferença entre esta nova fase da defesa e as anteriores. Até aqui as intervenções tinham tomado o caráter de medida de salvação da lavoura [...]; eram tomadas já quando a situação do mercado cafeeiro era suficientemente grave e mesmo assim só depois de muita discussão e oposição [...] Ora, a ideia da defesa permanente era exatamente o oposto. </vt:lpstr>
      <vt:lpstr>Produção Não-Brasileira de Café (milhares de sacas de 60 kg)</vt:lpstr>
      <vt:lpstr>A Caixa de Estabilização</vt:lpstr>
      <vt:lpstr>Caixa de Estabilização</vt:lpstr>
      <vt:lpstr>Caixa de Estabilização</vt:lpstr>
      <vt:lpstr>Cédula Caixa de Estabilização</vt:lpstr>
      <vt:lpstr>Cédula Tesouro Nacional</vt:lpstr>
      <vt:lpstr>Apresentação do PowerPoint</vt:lpstr>
      <vt:lpstr>Apresentação do PowerPoint</vt:lpstr>
      <vt:lpstr>A falência da defesa permanente</vt:lpstr>
      <vt:lpstr>Queima do café</vt:lpstr>
      <vt:lpstr>Queima do café</vt:lpstr>
      <vt:lpstr>Queima do café</vt:lpstr>
      <vt:lpstr>Consumo mundial e Produção mundial de café</vt:lpstr>
      <vt:lpstr>Produção mundial + estoques e Consumo mundial de café</vt:lpstr>
      <vt:lpstr>Existia, portanto, uma situação perfeitamente caracterizada de desequilíbrio estrutural entre oferta e procura. [...] Manter elevado o preço do café de forma persistente era criar condições para que o desequilíbrio entre oferta e procura se aprofundasse cada vez mais.  </vt:lpstr>
      <vt:lpstr>Produção cafeeira brasileira  (em milhares de sacas de café)</vt:lpstr>
      <vt:lpstr>População cafeeira no Brasil  (por mil pés de café)</vt:lpstr>
      <vt:lpstr>O complicado mecanismo de defesa da economia cafeeira funcionou com relativa eficiência até fins do terceiro decênio deste século. A crise mundial de 1929 o encontrou, entretanto, em situação extremamente vulnerável.  </vt:lpstr>
      <vt:lpstr>Na nossa opinião, a causa imediata do fracasso da defesa foi realmente a falta de recursos. Mas esta falta de recursos, por sua vez, teve sua origem na tentativa do Presidente Washington Luiz de salvar a sua própria situação política e a do seu candidato à Presidência da República, o Sr. Júlio Prestes, experimentando uma baixa dos preços para ampliar as vendas do café e salvar assim a Caixa de Estabilização e o câmbio [...] </vt:lpstr>
      <vt:lpstr>Ficava perfeitamente evidenciado, agora, que existia no Brasil um excesso de capacidade (era esta a terceira safra desta magnitude desde 1927-1928) e que a defesa seria irrealizável nos moldes tradicionais, porque seria dificílimo, se não impossível, obter-se os recursos necessários para executá-la.</vt:lpstr>
      <vt:lpstr>Consumo mundial e Produção mundial de café</vt:lpstr>
      <vt:lpstr>Que mais convinha, colher o café ou deixá-lo apodrecer nos arbustos, abandonando parte das plantações como uma fábrica cujas portas se fecham durante a crise?  Caso se decidisse colher o café, que destino deveria dar-se ao mesmo? Forçar o mercado mundial, retê-lo em estoques ou destruí-lo? Caso se decidisse estocar ou destruir o produto, como financiar essa operação? Isto é, sobre quem recairia a carga, caso fosse colhido o café?</vt:lpstr>
      <vt:lpstr>Preço médio de importação do café nos EUA</vt:lpstr>
      <vt:lpstr>Apresentação do PowerPoint</vt:lpstr>
      <vt:lpstr>A queima de café</vt:lpstr>
      <vt:lpstr>A queima do café</vt:lpstr>
      <vt:lpstr>Crise do café 1930 ... Ideias para se aproveitar o café a ser destruído.</vt:lpstr>
      <vt:lpstr>A destruição do café</vt:lpstr>
      <vt:lpstr>Manutenção da renda</vt:lpstr>
      <vt:lpstr>Manutenção da renda</vt:lpstr>
      <vt:lpstr>Taxa de câmbio</vt:lpstr>
      <vt:lpstr>Saldo/Déficit da execução orçamentária do governo federal  (em Cr$ 1.000 correntes)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Fernando novais</dc:title>
  <dc:creator>Luciana Lopes</dc:creator>
  <cp:lastModifiedBy>Luciana Suarez Galvão</cp:lastModifiedBy>
  <cp:revision>1444</cp:revision>
  <cp:lastPrinted>2017-04-27T16:17:30Z</cp:lastPrinted>
  <dcterms:created xsi:type="dcterms:W3CDTF">2013-03-07T21:51:02Z</dcterms:created>
  <dcterms:modified xsi:type="dcterms:W3CDTF">2021-11-08T11:30:20Z</dcterms:modified>
</cp:coreProperties>
</file>