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949" r:id="rId1"/>
  </p:sldMasterIdLst>
  <p:notesMasterIdLst>
    <p:notesMasterId r:id="rId32"/>
  </p:notesMasterIdLst>
  <p:handoutMasterIdLst>
    <p:handoutMasterId r:id="rId33"/>
  </p:handoutMasterIdLst>
  <p:sldIdLst>
    <p:sldId id="440" r:id="rId2"/>
    <p:sldId id="455" r:id="rId3"/>
    <p:sldId id="597" r:id="rId4"/>
    <p:sldId id="626" r:id="rId5"/>
    <p:sldId id="625" r:id="rId6"/>
    <p:sldId id="628" r:id="rId7"/>
    <p:sldId id="657" r:id="rId8"/>
    <p:sldId id="656" r:id="rId9"/>
    <p:sldId id="644" r:id="rId10"/>
    <p:sldId id="647" r:id="rId11"/>
    <p:sldId id="645" r:id="rId12"/>
    <p:sldId id="629" r:id="rId13"/>
    <p:sldId id="630" r:id="rId14"/>
    <p:sldId id="631" r:id="rId15"/>
    <p:sldId id="632" r:id="rId16"/>
    <p:sldId id="633" r:id="rId17"/>
    <p:sldId id="648" r:id="rId18"/>
    <p:sldId id="650" r:id="rId19"/>
    <p:sldId id="651" r:id="rId20"/>
    <p:sldId id="649" r:id="rId21"/>
    <p:sldId id="655" r:id="rId22"/>
    <p:sldId id="634" r:id="rId23"/>
    <p:sldId id="635" r:id="rId24"/>
    <p:sldId id="638" r:id="rId25"/>
    <p:sldId id="639" r:id="rId26"/>
    <p:sldId id="640" r:id="rId27"/>
    <p:sldId id="641" r:id="rId28"/>
    <p:sldId id="642" r:id="rId29"/>
    <p:sldId id="643" r:id="rId30"/>
    <p:sldId id="658" r:id="rId31"/>
  </p:sldIdLst>
  <p:sldSz cx="9144000" cy="6858000" type="screen4x3"/>
  <p:notesSz cx="6858000" cy="9872663"/>
  <p:defaultTextStyle>
    <a:defPPr>
      <a:defRPr lang="pt-BR"/>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5959"/>
    <a:srgbClr val="F2DCDB"/>
    <a:srgbClr val="367C52"/>
    <a:srgbClr val="DDDDDD"/>
    <a:srgbClr val="C0C0C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79" autoAdjust="0"/>
    <p:restoredTop sz="94434" autoAdjust="0"/>
  </p:normalViewPr>
  <p:slideViewPr>
    <p:cSldViewPr>
      <p:cViewPr varScale="1">
        <p:scale>
          <a:sx n="108" d="100"/>
          <a:sy n="108" d="100"/>
        </p:scale>
        <p:origin x="204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84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1026"/>
          <p:cNvSpPr>
            <a:spLocks noGrp="1" noChangeArrowheads="1"/>
          </p:cNvSpPr>
          <p:nvPr>
            <p:ph type="hdr" sz="quarter"/>
          </p:nvPr>
        </p:nvSpPr>
        <p:spPr bwMode="auto">
          <a:xfrm>
            <a:off x="3" y="1"/>
            <a:ext cx="2971800" cy="49371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22531" name="Rectangle 1027"/>
          <p:cNvSpPr>
            <a:spLocks noGrp="1" noChangeArrowheads="1"/>
          </p:cNvSpPr>
          <p:nvPr>
            <p:ph type="dt" sz="quarter" idx="1"/>
          </p:nvPr>
        </p:nvSpPr>
        <p:spPr bwMode="auto">
          <a:xfrm>
            <a:off x="3886203" y="1"/>
            <a:ext cx="2971800" cy="49371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p>
        </p:txBody>
      </p:sp>
      <p:sp>
        <p:nvSpPr>
          <p:cNvPr id="22532" name="Rectangle 1028"/>
          <p:cNvSpPr>
            <a:spLocks noGrp="1" noChangeArrowheads="1"/>
          </p:cNvSpPr>
          <p:nvPr>
            <p:ph type="ftr" sz="quarter" idx="2"/>
          </p:nvPr>
        </p:nvSpPr>
        <p:spPr bwMode="auto">
          <a:xfrm>
            <a:off x="3" y="9378948"/>
            <a:ext cx="2971800" cy="49371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22533" name="Rectangle 1029"/>
          <p:cNvSpPr>
            <a:spLocks noGrp="1" noChangeArrowheads="1"/>
          </p:cNvSpPr>
          <p:nvPr>
            <p:ph type="sldNum" sz="quarter" idx="3"/>
          </p:nvPr>
        </p:nvSpPr>
        <p:spPr bwMode="auto">
          <a:xfrm>
            <a:off x="3886203" y="9378948"/>
            <a:ext cx="2971800" cy="49371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3AC7FF78-DE52-4990-A474-5F4B1B4CE577}" type="slidenum">
              <a:rPr lang="en-US"/>
              <a:pPr>
                <a:defRPr/>
              </a:pPr>
              <a:t>‹nº›</a:t>
            </a:fld>
            <a:endParaRPr lang="en-US"/>
          </a:p>
        </p:txBody>
      </p:sp>
    </p:spTree>
    <p:extLst>
      <p:ext uri="{BB962C8B-B14F-4D97-AF65-F5344CB8AC3E}">
        <p14:creationId xmlns:p14="http://schemas.microsoft.com/office/powerpoint/2010/main" val="31034286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1026"/>
          <p:cNvSpPr>
            <a:spLocks noGrp="1" noChangeArrowheads="1"/>
          </p:cNvSpPr>
          <p:nvPr>
            <p:ph type="hdr" sz="quarter"/>
          </p:nvPr>
        </p:nvSpPr>
        <p:spPr bwMode="auto">
          <a:xfrm>
            <a:off x="3" y="1"/>
            <a:ext cx="2971800" cy="49371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pt-BR"/>
          </a:p>
        </p:txBody>
      </p:sp>
      <p:sp>
        <p:nvSpPr>
          <p:cNvPr id="28675" name="Rectangle 1027"/>
          <p:cNvSpPr>
            <a:spLocks noGrp="1" noChangeArrowheads="1"/>
          </p:cNvSpPr>
          <p:nvPr>
            <p:ph type="dt" idx="1"/>
          </p:nvPr>
        </p:nvSpPr>
        <p:spPr bwMode="auto">
          <a:xfrm>
            <a:off x="3886203" y="1"/>
            <a:ext cx="2971800" cy="49371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pt-BR"/>
          </a:p>
        </p:txBody>
      </p:sp>
      <p:sp>
        <p:nvSpPr>
          <p:cNvPr id="4100" name="Rectangle 1028"/>
          <p:cNvSpPr>
            <a:spLocks noGrp="1" noRot="1" noChangeAspect="1" noChangeArrowheads="1" noTextEdit="1"/>
          </p:cNvSpPr>
          <p:nvPr>
            <p:ph type="sldImg" idx="2"/>
          </p:nvPr>
        </p:nvSpPr>
        <p:spPr bwMode="auto">
          <a:xfrm>
            <a:off x="960438" y="738188"/>
            <a:ext cx="4940300" cy="37052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7" name="Rectangle 1029"/>
          <p:cNvSpPr>
            <a:spLocks noGrp="1" noChangeArrowheads="1"/>
          </p:cNvSpPr>
          <p:nvPr>
            <p:ph type="body" sz="quarter" idx="3"/>
          </p:nvPr>
        </p:nvSpPr>
        <p:spPr bwMode="auto">
          <a:xfrm>
            <a:off x="914405" y="4689475"/>
            <a:ext cx="5029199" cy="444343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t-BR" noProof="0"/>
              <a:t>Clique para editar os estilos do texto mestre</a:t>
            </a:r>
          </a:p>
          <a:p>
            <a:pPr lvl="1"/>
            <a:r>
              <a:rPr lang="pt-BR" noProof="0"/>
              <a:t>Segundo nível</a:t>
            </a:r>
          </a:p>
          <a:p>
            <a:pPr lvl="2"/>
            <a:r>
              <a:rPr lang="pt-BR" noProof="0"/>
              <a:t>Terceiro nível</a:t>
            </a:r>
          </a:p>
          <a:p>
            <a:pPr lvl="3"/>
            <a:r>
              <a:rPr lang="pt-BR" noProof="0"/>
              <a:t>Quarto nível</a:t>
            </a:r>
          </a:p>
          <a:p>
            <a:pPr lvl="4"/>
            <a:r>
              <a:rPr lang="pt-BR" noProof="0"/>
              <a:t>Quinto nível</a:t>
            </a:r>
          </a:p>
        </p:txBody>
      </p:sp>
      <p:sp>
        <p:nvSpPr>
          <p:cNvPr id="28678" name="Rectangle 1030"/>
          <p:cNvSpPr>
            <a:spLocks noGrp="1" noChangeArrowheads="1"/>
          </p:cNvSpPr>
          <p:nvPr>
            <p:ph type="ftr" sz="quarter" idx="4"/>
          </p:nvPr>
        </p:nvSpPr>
        <p:spPr bwMode="auto">
          <a:xfrm>
            <a:off x="3" y="9378948"/>
            <a:ext cx="2971800" cy="49371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pt-BR"/>
          </a:p>
        </p:txBody>
      </p:sp>
      <p:sp>
        <p:nvSpPr>
          <p:cNvPr id="28679" name="Rectangle 1031"/>
          <p:cNvSpPr>
            <a:spLocks noGrp="1" noChangeArrowheads="1"/>
          </p:cNvSpPr>
          <p:nvPr>
            <p:ph type="sldNum" sz="quarter" idx="5"/>
          </p:nvPr>
        </p:nvSpPr>
        <p:spPr bwMode="auto">
          <a:xfrm>
            <a:off x="3886203" y="9378948"/>
            <a:ext cx="2971800" cy="49371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D787C7B7-51FE-4E4C-956D-F0D76E5CAE1E}" type="slidenum">
              <a:rPr lang="pt-BR"/>
              <a:pPr>
                <a:defRPr/>
              </a:pPr>
              <a:t>‹nº›</a:t>
            </a:fld>
            <a:endParaRPr lang="pt-BR"/>
          </a:p>
        </p:txBody>
      </p:sp>
    </p:spTree>
    <p:extLst>
      <p:ext uri="{BB962C8B-B14F-4D97-AF65-F5344CB8AC3E}">
        <p14:creationId xmlns:p14="http://schemas.microsoft.com/office/powerpoint/2010/main" val="36955362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a:t>  </a:t>
            </a:r>
          </a:p>
        </p:txBody>
      </p:sp>
      <p:sp>
        <p:nvSpPr>
          <p:cNvPr id="4" name="Espaço Reservado para Número de Slide 3"/>
          <p:cNvSpPr>
            <a:spLocks noGrp="1"/>
          </p:cNvSpPr>
          <p:nvPr>
            <p:ph type="sldNum" sz="quarter" idx="10"/>
          </p:nvPr>
        </p:nvSpPr>
        <p:spPr/>
        <p:txBody>
          <a:bodyPr/>
          <a:lstStyle/>
          <a:p>
            <a:pPr>
              <a:defRPr/>
            </a:pPr>
            <a:fld id="{D787C7B7-51FE-4E4C-956D-F0D76E5CAE1E}" type="slidenum">
              <a:rPr lang="pt-BR" smtClean="0"/>
              <a:pPr>
                <a:defRPr/>
              </a:pPr>
              <a:t>1</a:t>
            </a:fld>
            <a:endParaRPr lang="pt-BR"/>
          </a:p>
        </p:txBody>
      </p:sp>
    </p:spTree>
    <p:extLst>
      <p:ext uri="{BB962C8B-B14F-4D97-AF65-F5344CB8AC3E}">
        <p14:creationId xmlns:p14="http://schemas.microsoft.com/office/powerpoint/2010/main" val="15760494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787C7B7-51FE-4E4C-956D-F0D76E5CAE1E}" type="slidenum">
              <a:rPr lang="pt-BR" smtClean="0"/>
              <a:pPr>
                <a:defRPr/>
              </a:pPr>
              <a:t>10</a:t>
            </a:fld>
            <a:endParaRPr lang="pt-BR"/>
          </a:p>
        </p:txBody>
      </p:sp>
    </p:spTree>
    <p:extLst>
      <p:ext uri="{BB962C8B-B14F-4D97-AF65-F5344CB8AC3E}">
        <p14:creationId xmlns:p14="http://schemas.microsoft.com/office/powerpoint/2010/main" val="40063845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7C7B7-51FE-4E4C-956D-F0D76E5CAE1E}" type="slidenum">
              <a:rPr lang="pt-BR" smtClean="0"/>
              <a:pPr>
                <a:defRPr/>
              </a:pPr>
              <a:t>11</a:t>
            </a:fld>
            <a:endParaRPr lang="pt-BR"/>
          </a:p>
        </p:txBody>
      </p:sp>
    </p:spTree>
    <p:extLst>
      <p:ext uri="{BB962C8B-B14F-4D97-AF65-F5344CB8AC3E}">
        <p14:creationId xmlns:p14="http://schemas.microsoft.com/office/powerpoint/2010/main" val="17151348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7C7B7-51FE-4E4C-956D-F0D76E5CAE1E}" type="slidenum">
              <a:rPr lang="pt-BR" smtClean="0"/>
              <a:pPr>
                <a:defRPr/>
              </a:pPr>
              <a:t>12</a:t>
            </a:fld>
            <a:endParaRPr lang="pt-BR"/>
          </a:p>
        </p:txBody>
      </p:sp>
    </p:spTree>
    <p:extLst>
      <p:ext uri="{BB962C8B-B14F-4D97-AF65-F5344CB8AC3E}">
        <p14:creationId xmlns:p14="http://schemas.microsoft.com/office/powerpoint/2010/main" val="12919504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7C7B7-51FE-4E4C-956D-F0D76E5CAE1E}" type="slidenum">
              <a:rPr lang="pt-BR" smtClean="0"/>
              <a:pPr>
                <a:defRPr/>
              </a:pPr>
              <a:t>13</a:t>
            </a:fld>
            <a:endParaRPr lang="pt-BR"/>
          </a:p>
        </p:txBody>
      </p:sp>
    </p:spTree>
    <p:extLst>
      <p:ext uri="{BB962C8B-B14F-4D97-AF65-F5344CB8AC3E}">
        <p14:creationId xmlns:p14="http://schemas.microsoft.com/office/powerpoint/2010/main" val="42021269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7C7B7-51FE-4E4C-956D-F0D76E5CAE1E}" type="slidenum">
              <a:rPr lang="pt-BR" smtClean="0"/>
              <a:pPr>
                <a:defRPr/>
              </a:pPr>
              <a:t>14</a:t>
            </a:fld>
            <a:endParaRPr lang="pt-BR"/>
          </a:p>
        </p:txBody>
      </p:sp>
    </p:spTree>
    <p:extLst>
      <p:ext uri="{BB962C8B-B14F-4D97-AF65-F5344CB8AC3E}">
        <p14:creationId xmlns:p14="http://schemas.microsoft.com/office/powerpoint/2010/main" val="30929861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7C7B7-51FE-4E4C-956D-F0D76E5CAE1E}" type="slidenum">
              <a:rPr lang="pt-BR" smtClean="0"/>
              <a:pPr>
                <a:defRPr/>
              </a:pPr>
              <a:t>15</a:t>
            </a:fld>
            <a:endParaRPr lang="pt-BR"/>
          </a:p>
        </p:txBody>
      </p:sp>
    </p:spTree>
    <p:extLst>
      <p:ext uri="{BB962C8B-B14F-4D97-AF65-F5344CB8AC3E}">
        <p14:creationId xmlns:p14="http://schemas.microsoft.com/office/powerpoint/2010/main" val="38587653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7C7B7-51FE-4E4C-956D-F0D76E5CAE1E}" type="slidenum">
              <a:rPr lang="pt-BR" smtClean="0"/>
              <a:pPr>
                <a:defRPr/>
              </a:pPr>
              <a:t>16</a:t>
            </a:fld>
            <a:endParaRPr lang="pt-BR"/>
          </a:p>
        </p:txBody>
      </p:sp>
    </p:spTree>
    <p:extLst>
      <p:ext uri="{BB962C8B-B14F-4D97-AF65-F5344CB8AC3E}">
        <p14:creationId xmlns:p14="http://schemas.microsoft.com/office/powerpoint/2010/main" val="37224121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7C7B7-51FE-4E4C-956D-F0D76E5CAE1E}" type="slidenum">
              <a:rPr lang="pt-BR" smtClean="0"/>
              <a:pPr>
                <a:defRPr/>
              </a:pPr>
              <a:t>17</a:t>
            </a:fld>
            <a:endParaRPr lang="pt-BR"/>
          </a:p>
        </p:txBody>
      </p:sp>
    </p:spTree>
    <p:extLst>
      <p:ext uri="{BB962C8B-B14F-4D97-AF65-F5344CB8AC3E}">
        <p14:creationId xmlns:p14="http://schemas.microsoft.com/office/powerpoint/2010/main" val="31621470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7C7B7-51FE-4E4C-956D-F0D76E5CAE1E}" type="slidenum">
              <a:rPr lang="pt-BR" smtClean="0"/>
              <a:pPr>
                <a:defRPr/>
              </a:pPr>
              <a:t>18</a:t>
            </a:fld>
            <a:endParaRPr lang="pt-BR"/>
          </a:p>
        </p:txBody>
      </p:sp>
    </p:spTree>
    <p:extLst>
      <p:ext uri="{BB962C8B-B14F-4D97-AF65-F5344CB8AC3E}">
        <p14:creationId xmlns:p14="http://schemas.microsoft.com/office/powerpoint/2010/main" val="12737981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7C7B7-51FE-4E4C-956D-F0D76E5CAE1E}" type="slidenum">
              <a:rPr lang="pt-BR" smtClean="0"/>
              <a:pPr>
                <a:defRPr/>
              </a:pPr>
              <a:t>19</a:t>
            </a:fld>
            <a:endParaRPr lang="pt-BR"/>
          </a:p>
        </p:txBody>
      </p:sp>
    </p:spTree>
    <p:extLst>
      <p:ext uri="{BB962C8B-B14F-4D97-AF65-F5344CB8AC3E}">
        <p14:creationId xmlns:p14="http://schemas.microsoft.com/office/powerpoint/2010/main" val="26345511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BR" dirty="0"/>
          </a:p>
        </p:txBody>
      </p:sp>
      <p:sp>
        <p:nvSpPr>
          <p:cNvPr id="4" name="Slide Number Placeholder 3"/>
          <p:cNvSpPr>
            <a:spLocks noGrp="1"/>
          </p:cNvSpPr>
          <p:nvPr>
            <p:ph type="sldNum" sz="quarter" idx="10"/>
          </p:nvPr>
        </p:nvSpPr>
        <p:spPr/>
        <p:txBody>
          <a:bodyPr/>
          <a:lstStyle/>
          <a:p>
            <a:fld id="{F23FB91E-A0DC-4A5F-B463-D7B8E79502D1}" type="slidenum">
              <a:rPr lang="pt-BR" smtClean="0"/>
              <a:t>2</a:t>
            </a:fld>
            <a:endParaRPr lang="pt-BR"/>
          </a:p>
        </p:txBody>
      </p:sp>
    </p:spTree>
    <p:extLst>
      <p:ext uri="{BB962C8B-B14F-4D97-AF65-F5344CB8AC3E}">
        <p14:creationId xmlns:p14="http://schemas.microsoft.com/office/powerpoint/2010/main" val="7166335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7C7B7-51FE-4E4C-956D-F0D76E5CAE1E}" type="slidenum">
              <a:rPr lang="pt-BR" smtClean="0"/>
              <a:pPr>
                <a:defRPr/>
              </a:pPr>
              <a:t>20</a:t>
            </a:fld>
            <a:endParaRPr lang="pt-BR"/>
          </a:p>
        </p:txBody>
      </p:sp>
    </p:spTree>
    <p:extLst>
      <p:ext uri="{BB962C8B-B14F-4D97-AF65-F5344CB8AC3E}">
        <p14:creationId xmlns:p14="http://schemas.microsoft.com/office/powerpoint/2010/main" val="17673617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7C7B7-51FE-4E4C-956D-F0D76E5CAE1E}" type="slidenum">
              <a:rPr lang="pt-BR" smtClean="0"/>
              <a:pPr>
                <a:defRPr/>
              </a:pPr>
              <a:t>21</a:t>
            </a:fld>
            <a:endParaRPr lang="pt-BR"/>
          </a:p>
        </p:txBody>
      </p:sp>
    </p:spTree>
    <p:extLst>
      <p:ext uri="{BB962C8B-B14F-4D97-AF65-F5344CB8AC3E}">
        <p14:creationId xmlns:p14="http://schemas.microsoft.com/office/powerpoint/2010/main" val="73337119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7C7B7-51FE-4E4C-956D-F0D76E5CAE1E}" type="slidenum">
              <a:rPr lang="pt-BR" smtClean="0"/>
              <a:pPr>
                <a:defRPr/>
              </a:pPr>
              <a:t>22</a:t>
            </a:fld>
            <a:endParaRPr lang="pt-BR"/>
          </a:p>
        </p:txBody>
      </p:sp>
    </p:spTree>
    <p:extLst>
      <p:ext uri="{BB962C8B-B14F-4D97-AF65-F5344CB8AC3E}">
        <p14:creationId xmlns:p14="http://schemas.microsoft.com/office/powerpoint/2010/main" val="26717232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7C7B7-51FE-4E4C-956D-F0D76E5CAE1E}" type="slidenum">
              <a:rPr lang="pt-BR" smtClean="0"/>
              <a:pPr>
                <a:defRPr/>
              </a:pPr>
              <a:t>23</a:t>
            </a:fld>
            <a:endParaRPr lang="pt-BR"/>
          </a:p>
        </p:txBody>
      </p:sp>
    </p:spTree>
    <p:extLst>
      <p:ext uri="{BB962C8B-B14F-4D97-AF65-F5344CB8AC3E}">
        <p14:creationId xmlns:p14="http://schemas.microsoft.com/office/powerpoint/2010/main" val="40417602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7C7B7-51FE-4E4C-956D-F0D76E5CAE1E}" type="slidenum">
              <a:rPr lang="pt-BR" smtClean="0"/>
              <a:pPr>
                <a:defRPr/>
              </a:pPr>
              <a:t>24</a:t>
            </a:fld>
            <a:endParaRPr lang="pt-BR"/>
          </a:p>
        </p:txBody>
      </p:sp>
    </p:spTree>
    <p:extLst>
      <p:ext uri="{BB962C8B-B14F-4D97-AF65-F5344CB8AC3E}">
        <p14:creationId xmlns:p14="http://schemas.microsoft.com/office/powerpoint/2010/main" val="366172564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7C7B7-51FE-4E4C-956D-F0D76E5CAE1E}" type="slidenum">
              <a:rPr lang="pt-BR" smtClean="0"/>
              <a:pPr>
                <a:defRPr/>
              </a:pPr>
              <a:t>25</a:t>
            </a:fld>
            <a:endParaRPr lang="pt-BR"/>
          </a:p>
        </p:txBody>
      </p:sp>
    </p:spTree>
    <p:extLst>
      <p:ext uri="{BB962C8B-B14F-4D97-AF65-F5344CB8AC3E}">
        <p14:creationId xmlns:p14="http://schemas.microsoft.com/office/powerpoint/2010/main" val="39312386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7C7B7-51FE-4E4C-956D-F0D76E5CAE1E}" type="slidenum">
              <a:rPr lang="pt-BR" smtClean="0"/>
              <a:pPr>
                <a:defRPr/>
              </a:pPr>
              <a:t>26</a:t>
            </a:fld>
            <a:endParaRPr lang="pt-BR"/>
          </a:p>
        </p:txBody>
      </p:sp>
    </p:spTree>
    <p:extLst>
      <p:ext uri="{BB962C8B-B14F-4D97-AF65-F5344CB8AC3E}">
        <p14:creationId xmlns:p14="http://schemas.microsoft.com/office/powerpoint/2010/main" val="8308130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7C7B7-51FE-4E4C-956D-F0D76E5CAE1E}" type="slidenum">
              <a:rPr lang="pt-BR" smtClean="0"/>
              <a:pPr>
                <a:defRPr/>
              </a:pPr>
              <a:t>27</a:t>
            </a:fld>
            <a:endParaRPr lang="pt-BR"/>
          </a:p>
        </p:txBody>
      </p:sp>
    </p:spTree>
    <p:extLst>
      <p:ext uri="{BB962C8B-B14F-4D97-AF65-F5344CB8AC3E}">
        <p14:creationId xmlns:p14="http://schemas.microsoft.com/office/powerpoint/2010/main" val="259780252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7C7B7-51FE-4E4C-956D-F0D76E5CAE1E}" type="slidenum">
              <a:rPr lang="pt-BR" smtClean="0"/>
              <a:pPr>
                <a:defRPr/>
              </a:pPr>
              <a:t>28</a:t>
            </a:fld>
            <a:endParaRPr lang="pt-BR"/>
          </a:p>
        </p:txBody>
      </p:sp>
    </p:spTree>
    <p:extLst>
      <p:ext uri="{BB962C8B-B14F-4D97-AF65-F5344CB8AC3E}">
        <p14:creationId xmlns:p14="http://schemas.microsoft.com/office/powerpoint/2010/main" val="208190687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7C7B7-51FE-4E4C-956D-F0D76E5CAE1E}" type="slidenum">
              <a:rPr lang="pt-BR" smtClean="0"/>
              <a:pPr>
                <a:defRPr/>
              </a:pPr>
              <a:t>29</a:t>
            </a:fld>
            <a:endParaRPr lang="pt-BR"/>
          </a:p>
        </p:txBody>
      </p:sp>
    </p:spTree>
    <p:extLst>
      <p:ext uri="{BB962C8B-B14F-4D97-AF65-F5344CB8AC3E}">
        <p14:creationId xmlns:p14="http://schemas.microsoft.com/office/powerpoint/2010/main" val="607960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7C7B7-51FE-4E4C-956D-F0D76E5CAE1E}" type="slidenum">
              <a:rPr lang="pt-BR" smtClean="0"/>
              <a:pPr>
                <a:defRPr/>
              </a:pPr>
              <a:t>3</a:t>
            </a:fld>
            <a:endParaRPr lang="pt-BR"/>
          </a:p>
        </p:txBody>
      </p:sp>
    </p:spTree>
    <p:extLst>
      <p:ext uri="{BB962C8B-B14F-4D97-AF65-F5344CB8AC3E}">
        <p14:creationId xmlns:p14="http://schemas.microsoft.com/office/powerpoint/2010/main" val="259233489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BR" dirty="0"/>
          </a:p>
        </p:txBody>
      </p:sp>
      <p:sp>
        <p:nvSpPr>
          <p:cNvPr id="4" name="Slide Number Placeholder 3"/>
          <p:cNvSpPr>
            <a:spLocks noGrp="1"/>
          </p:cNvSpPr>
          <p:nvPr>
            <p:ph type="sldNum" sz="quarter" idx="10"/>
          </p:nvPr>
        </p:nvSpPr>
        <p:spPr/>
        <p:txBody>
          <a:bodyPr/>
          <a:lstStyle/>
          <a:p>
            <a:fld id="{F23FB91E-A0DC-4A5F-B463-D7B8E79502D1}" type="slidenum">
              <a:rPr lang="pt-BR" smtClean="0"/>
              <a:t>30</a:t>
            </a:fld>
            <a:endParaRPr lang="pt-BR"/>
          </a:p>
        </p:txBody>
      </p:sp>
    </p:spTree>
    <p:extLst>
      <p:ext uri="{BB962C8B-B14F-4D97-AF65-F5344CB8AC3E}">
        <p14:creationId xmlns:p14="http://schemas.microsoft.com/office/powerpoint/2010/main" val="19836732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7C7B7-51FE-4E4C-956D-F0D76E5CAE1E}" type="slidenum">
              <a:rPr lang="pt-BR" smtClean="0"/>
              <a:pPr>
                <a:defRPr/>
              </a:pPr>
              <a:t>4</a:t>
            </a:fld>
            <a:endParaRPr lang="pt-BR"/>
          </a:p>
        </p:txBody>
      </p:sp>
    </p:spTree>
    <p:extLst>
      <p:ext uri="{BB962C8B-B14F-4D97-AF65-F5344CB8AC3E}">
        <p14:creationId xmlns:p14="http://schemas.microsoft.com/office/powerpoint/2010/main" val="18572450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7C7B7-51FE-4E4C-956D-F0D76E5CAE1E}" type="slidenum">
              <a:rPr lang="pt-BR" smtClean="0"/>
              <a:pPr>
                <a:defRPr/>
              </a:pPr>
              <a:t>5</a:t>
            </a:fld>
            <a:endParaRPr lang="pt-BR"/>
          </a:p>
        </p:txBody>
      </p:sp>
    </p:spTree>
    <p:extLst>
      <p:ext uri="{BB962C8B-B14F-4D97-AF65-F5344CB8AC3E}">
        <p14:creationId xmlns:p14="http://schemas.microsoft.com/office/powerpoint/2010/main" val="2222323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7C7B7-51FE-4E4C-956D-F0D76E5CAE1E}" type="slidenum">
              <a:rPr lang="pt-BR" smtClean="0"/>
              <a:pPr>
                <a:defRPr/>
              </a:pPr>
              <a:t>6</a:t>
            </a:fld>
            <a:endParaRPr lang="pt-BR"/>
          </a:p>
        </p:txBody>
      </p:sp>
    </p:spTree>
    <p:extLst>
      <p:ext uri="{BB962C8B-B14F-4D97-AF65-F5344CB8AC3E}">
        <p14:creationId xmlns:p14="http://schemas.microsoft.com/office/powerpoint/2010/main" val="13393818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7C7B7-51FE-4E4C-956D-F0D76E5CAE1E}" type="slidenum">
              <a:rPr lang="pt-BR" smtClean="0"/>
              <a:pPr>
                <a:defRPr/>
              </a:pPr>
              <a:t>7</a:t>
            </a:fld>
            <a:endParaRPr lang="pt-BR"/>
          </a:p>
        </p:txBody>
      </p:sp>
    </p:spTree>
    <p:extLst>
      <p:ext uri="{BB962C8B-B14F-4D97-AF65-F5344CB8AC3E}">
        <p14:creationId xmlns:p14="http://schemas.microsoft.com/office/powerpoint/2010/main" val="13393818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7C7B7-51FE-4E4C-956D-F0D76E5CAE1E}" type="slidenum">
              <a:rPr lang="pt-BR" smtClean="0"/>
              <a:pPr>
                <a:defRPr/>
              </a:pPr>
              <a:t>8</a:t>
            </a:fld>
            <a:endParaRPr lang="pt-BR"/>
          </a:p>
        </p:txBody>
      </p:sp>
    </p:spTree>
    <p:extLst>
      <p:ext uri="{BB962C8B-B14F-4D97-AF65-F5344CB8AC3E}">
        <p14:creationId xmlns:p14="http://schemas.microsoft.com/office/powerpoint/2010/main" val="13393818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7C7B7-51FE-4E4C-956D-F0D76E5CAE1E}" type="slidenum">
              <a:rPr lang="pt-BR" smtClean="0"/>
              <a:pPr>
                <a:defRPr/>
              </a:pPr>
              <a:t>9</a:t>
            </a:fld>
            <a:endParaRPr lang="pt-BR"/>
          </a:p>
        </p:txBody>
      </p:sp>
    </p:spTree>
    <p:extLst>
      <p:ext uri="{BB962C8B-B14F-4D97-AF65-F5344CB8AC3E}">
        <p14:creationId xmlns:p14="http://schemas.microsoft.com/office/powerpoint/2010/main" val="26981083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apa">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stretch>
            <a:fillRect/>
          </a:stretch>
        </p:blipFill>
        <p:spPr>
          <a:xfrm>
            <a:off x="6286500" y="-8934"/>
            <a:ext cx="2857500" cy="1143000"/>
          </a:xfrm>
          <a:prstGeom prst="rect">
            <a:avLst/>
          </a:prstGeom>
        </p:spPr>
      </p:pic>
      <p:sp>
        <p:nvSpPr>
          <p:cNvPr id="4" name="Text Placeholder 3"/>
          <p:cNvSpPr>
            <a:spLocks noGrp="1"/>
          </p:cNvSpPr>
          <p:nvPr>
            <p:ph type="body" sz="quarter" idx="10" hasCustomPrompt="1"/>
          </p:nvPr>
        </p:nvSpPr>
        <p:spPr>
          <a:xfrm>
            <a:off x="0" y="1202736"/>
            <a:ext cx="9144000" cy="1146144"/>
          </a:xfrm>
          <a:prstGeom prst="rect">
            <a:avLst/>
          </a:prstGeom>
        </p:spPr>
        <p:txBody>
          <a:bodyPr/>
          <a:lstStyle>
            <a:lvl1pPr marL="0" indent="0" algn="ctr">
              <a:buNone/>
              <a:defRPr sz="2800" b="1" cap="small" baseline="0">
                <a:solidFill>
                  <a:schemeClr val="tx1">
                    <a:lumMod val="75000"/>
                    <a:lumOff val="25000"/>
                  </a:schemeClr>
                </a:solidFill>
                <a:latin typeface="Times New Roman" panose="02020603050405020304" pitchFamily="18" charset="0"/>
                <a:cs typeface="Times New Roman" panose="02020603050405020304" pitchFamily="18" charset="0"/>
              </a:defRPr>
            </a:lvl1pPr>
          </a:lstStyle>
          <a:p>
            <a:pPr lvl="0"/>
            <a:r>
              <a:rPr lang="en-US" dirty="0" err="1"/>
              <a:t>Título</a:t>
            </a:r>
            <a:r>
              <a:rPr lang="en-US" dirty="0"/>
              <a:t> da </a:t>
            </a:r>
            <a:r>
              <a:rPr lang="en-US" dirty="0" err="1"/>
              <a:t>Apresentação</a:t>
            </a:r>
            <a:endParaRPr lang="en-US" dirty="0"/>
          </a:p>
        </p:txBody>
      </p:sp>
      <p:sp>
        <p:nvSpPr>
          <p:cNvPr id="9" name="Text Placeholder 8"/>
          <p:cNvSpPr>
            <a:spLocks noGrp="1"/>
          </p:cNvSpPr>
          <p:nvPr>
            <p:ph type="body" sz="quarter" idx="11"/>
          </p:nvPr>
        </p:nvSpPr>
        <p:spPr>
          <a:xfrm>
            <a:off x="0" y="2417550"/>
            <a:ext cx="9144000" cy="914400"/>
          </a:xfrm>
          <a:prstGeom prst="rect">
            <a:avLst/>
          </a:prstGeom>
        </p:spPr>
        <p:txBody>
          <a:bodyPr tIns="72000"/>
          <a:lstStyle>
            <a:lvl1pPr marL="0" indent="0" algn="ctr">
              <a:buNone/>
              <a:defRPr sz="2000" b="1">
                <a:solidFill>
                  <a:schemeClr val="tx1">
                    <a:lumMod val="75000"/>
                    <a:lumOff val="25000"/>
                  </a:schemeClr>
                </a:solidFill>
                <a:latin typeface="Times New Roman" panose="02020603050405020304" pitchFamily="18" charset="0"/>
                <a:cs typeface="Times New Roman" panose="02020603050405020304" pitchFamily="18" charset="0"/>
              </a:defRPr>
            </a:lvl1pPr>
          </a:lstStyle>
          <a:p>
            <a:pPr lvl="0"/>
            <a:r>
              <a:rPr lang="en-US" dirty="0"/>
              <a:t>Click to edit Master text styles</a:t>
            </a:r>
          </a:p>
        </p:txBody>
      </p:sp>
      <p:sp>
        <p:nvSpPr>
          <p:cNvPr id="10" name="Rectangle 9"/>
          <p:cNvSpPr/>
          <p:nvPr userDrawn="1"/>
        </p:nvSpPr>
        <p:spPr>
          <a:xfrm>
            <a:off x="0" y="6309320"/>
            <a:ext cx="914400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Placeholder 12"/>
          <p:cNvSpPr>
            <a:spLocks noGrp="1"/>
          </p:cNvSpPr>
          <p:nvPr>
            <p:ph type="body" sz="quarter" idx="12" hasCustomPrompt="1"/>
          </p:nvPr>
        </p:nvSpPr>
        <p:spPr>
          <a:xfrm>
            <a:off x="719609" y="3601054"/>
            <a:ext cx="7704782" cy="620034"/>
          </a:xfrm>
          <a:prstGeom prst="rect">
            <a:avLst/>
          </a:prstGeom>
        </p:spPr>
        <p:txBody>
          <a:bodyPr/>
          <a:lstStyle>
            <a:lvl1pPr marL="0" indent="0" algn="ctr">
              <a:buNone/>
              <a:defRPr sz="2800" b="1" baseline="0">
                <a:solidFill>
                  <a:srgbClr val="C00000"/>
                </a:solidFill>
                <a:latin typeface="Times New Roman" panose="02020603050405020304" pitchFamily="18" charset="0"/>
                <a:cs typeface="Times New Roman" panose="02020603050405020304" pitchFamily="18" charset="0"/>
                <a:sym typeface="Symbol" panose="05050102010706020507" pitchFamily="18" charset="2"/>
              </a:defRPr>
            </a:lvl1pPr>
          </a:lstStyle>
          <a:p>
            <a:pPr lvl="0"/>
            <a:r>
              <a:rPr lang="en-US" dirty="0"/>
              <a:t>Aula [] – []/ []/ []</a:t>
            </a:r>
          </a:p>
        </p:txBody>
      </p:sp>
      <p:sp>
        <p:nvSpPr>
          <p:cNvPr id="15" name="Text Placeholder 14"/>
          <p:cNvSpPr>
            <a:spLocks noGrp="1"/>
          </p:cNvSpPr>
          <p:nvPr>
            <p:ph type="body" sz="quarter" idx="13"/>
          </p:nvPr>
        </p:nvSpPr>
        <p:spPr>
          <a:xfrm>
            <a:off x="718666" y="4365030"/>
            <a:ext cx="7705725" cy="1800274"/>
          </a:xfrm>
          <a:prstGeom prst="rect">
            <a:avLst/>
          </a:prstGeom>
        </p:spPr>
        <p:txBody>
          <a:bodyPr anchor="t" anchorCtr="0"/>
          <a:lstStyle>
            <a:lvl1pPr marL="0" indent="0" algn="ctr">
              <a:buNone/>
              <a:defRPr sz="2800" b="1">
                <a:solidFill>
                  <a:schemeClr val="tx1">
                    <a:lumMod val="75000"/>
                    <a:lumOff val="25000"/>
                  </a:schemeClr>
                </a:solidFill>
                <a:latin typeface="Times New Roman" panose="02020603050405020304" pitchFamily="18" charset="0"/>
                <a:cs typeface="Times New Roman" panose="02020603050405020304" pitchFamily="18" charset="0"/>
              </a:defRPr>
            </a:lvl1pPr>
          </a:lstStyle>
          <a:p>
            <a:pPr lvl="0"/>
            <a:r>
              <a:rPr lang="en-US" dirty="0"/>
              <a:t>Click to edit Master text styles</a:t>
            </a:r>
          </a:p>
        </p:txBody>
      </p:sp>
    </p:spTree>
    <p:extLst>
      <p:ext uri="{BB962C8B-B14F-4D97-AF65-F5344CB8AC3E}">
        <p14:creationId xmlns:p14="http://schemas.microsoft.com/office/powerpoint/2010/main" val="2768391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Somente Título">
    <p:spTree>
      <p:nvGrpSpPr>
        <p:cNvPr id="1" name=""/>
        <p:cNvGrpSpPr/>
        <p:nvPr/>
      </p:nvGrpSpPr>
      <p:grpSpPr>
        <a:xfrm>
          <a:off x="0" y="0"/>
          <a:ext cx="0" cy="0"/>
          <a:chOff x="0" y="0"/>
          <a:chExt cx="0" cy="0"/>
        </a:xfrm>
      </p:grpSpPr>
      <p:sp>
        <p:nvSpPr>
          <p:cNvPr id="3" name="Text Placeholder 2"/>
          <p:cNvSpPr>
            <a:spLocks noGrp="1"/>
          </p:cNvSpPr>
          <p:nvPr>
            <p:ph type="body" sz="quarter" idx="10" hasCustomPrompt="1"/>
          </p:nvPr>
        </p:nvSpPr>
        <p:spPr>
          <a:xfrm>
            <a:off x="179263" y="1218373"/>
            <a:ext cx="8785225" cy="424733"/>
          </a:xfrm>
          <a:prstGeom prst="rect">
            <a:avLst/>
          </a:prstGeom>
        </p:spPr>
        <p:txBody>
          <a:bodyPr anchor="ctr" anchorCtr="0"/>
          <a:lstStyle>
            <a:lvl1pPr marL="0" indent="0">
              <a:buNone/>
              <a:defRPr b="1" baseline="0">
                <a:solidFill>
                  <a:schemeClr val="tx1">
                    <a:lumMod val="75000"/>
                    <a:lumOff val="25000"/>
                  </a:schemeClr>
                </a:solidFill>
                <a:latin typeface="Times New Roman" panose="02020603050405020304" pitchFamily="18" charset="0"/>
                <a:cs typeface="Times New Roman" panose="02020603050405020304" pitchFamily="18" charset="0"/>
              </a:defRPr>
            </a:lvl1pPr>
          </a:lstStyle>
          <a:p>
            <a:pPr lvl="0"/>
            <a:r>
              <a:rPr lang="pt-BR" noProof="0" dirty="0"/>
              <a:t>Digite o Título</a:t>
            </a:r>
          </a:p>
        </p:txBody>
      </p:sp>
    </p:spTree>
    <p:extLst>
      <p:ext uri="{BB962C8B-B14F-4D97-AF65-F5344CB8AC3E}">
        <p14:creationId xmlns:p14="http://schemas.microsoft.com/office/powerpoint/2010/main" val="1106687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Somente Título">
    <p:spTree>
      <p:nvGrpSpPr>
        <p:cNvPr id="1" name=""/>
        <p:cNvGrpSpPr/>
        <p:nvPr/>
      </p:nvGrpSpPr>
      <p:grpSpPr>
        <a:xfrm>
          <a:off x="0" y="0"/>
          <a:ext cx="0" cy="0"/>
          <a:chOff x="0" y="0"/>
          <a:chExt cx="0" cy="0"/>
        </a:xfrm>
      </p:grpSpPr>
      <p:sp>
        <p:nvSpPr>
          <p:cNvPr id="2" name="TextBox 1"/>
          <p:cNvSpPr txBox="1"/>
          <p:nvPr userDrawn="1"/>
        </p:nvSpPr>
        <p:spPr>
          <a:xfrm>
            <a:off x="187729" y="1222153"/>
            <a:ext cx="8785225" cy="424734"/>
          </a:xfrm>
          <a:prstGeom prst="rect">
            <a:avLst/>
          </a:prstGeom>
        </p:spPr>
        <p:txBody>
          <a:bodyPr anchor="ctr" anchorCtr="0"/>
          <a:lstStyle>
            <a:lvl1pPr marL="0" lvl="0" indent="0" defTabSz="914400" eaLnBrk="1" latinLnBrk="0" hangingPunct="1">
              <a:spcBef>
                <a:spcPct val="20000"/>
              </a:spcBef>
              <a:buFont typeface="Arial" panose="020B0604020202020204" pitchFamily="34" charset="0"/>
              <a:buNone/>
              <a:defRPr sz="1800" b="1" baseline="0">
                <a:solidFill>
                  <a:schemeClr val="tx1">
                    <a:lumMod val="75000"/>
                    <a:lumOff val="25000"/>
                  </a:schemeClr>
                </a:solidFill>
                <a:ea typeface="Verdana" panose="020B0604030504040204" pitchFamily="34" charset="0"/>
                <a:cs typeface="Times New Roman" panose="02020603050405020304" pitchFamily="18" charset="0"/>
              </a:defRPr>
            </a:lvl1pPr>
            <a:lvl2pPr marL="742950" indent="-285750" defTabSz="914400" eaLnBrk="1" latinLnBrk="0" hangingPunct="1">
              <a:spcBef>
                <a:spcPct val="20000"/>
              </a:spcBef>
              <a:buFont typeface="Arial" panose="020B0604020202020204" pitchFamily="34" charset="0"/>
              <a:buChar char="–"/>
              <a:defRPr sz="2000">
                <a:latin typeface="Verdana" panose="020B0604030504040204" pitchFamily="34" charset="0"/>
                <a:ea typeface="Verdana" panose="020B0604030504040204" pitchFamily="34" charset="0"/>
                <a:cs typeface="Verdana" panose="020B0604030504040204" pitchFamily="34" charset="0"/>
              </a:defRPr>
            </a:lvl2pPr>
            <a:lvl3pPr marL="1143000" indent="-228600" defTabSz="914400" eaLnBrk="1" latinLnBrk="0" hangingPunct="1">
              <a:spcBef>
                <a:spcPct val="20000"/>
              </a:spcBef>
              <a:buFont typeface="Arial" panose="020B0604020202020204" pitchFamily="34" charset="0"/>
              <a:buChar char="•"/>
              <a:defRPr>
                <a:latin typeface="Verdana" panose="020B0604030504040204" pitchFamily="34" charset="0"/>
                <a:ea typeface="Verdana" panose="020B0604030504040204" pitchFamily="34" charset="0"/>
                <a:cs typeface="Verdana" panose="020B0604030504040204" pitchFamily="34" charset="0"/>
              </a:defRPr>
            </a:lvl3pPr>
            <a:lvl4pPr marL="1600200" indent="-228600" defTabSz="914400" eaLnBrk="1" latinLnBrk="0" hangingPunct="1">
              <a:spcBef>
                <a:spcPct val="20000"/>
              </a:spcBef>
              <a:buFont typeface="Arial" panose="020B0604020202020204" pitchFamily="34" charset="0"/>
              <a:buChar char="–"/>
              <a:defRPr sz="2000">
                <a:latin typeface="Verdana" panose="020B0604030504040204" pitchFamily="34" charset="0"/>
                <a:ea typeface="Verdana" panose="020B0604030504040204" pitchFamily="34" charset="0"/>
                <a:cs typeface="Verdana" panose="020B0604030504040204" pitchFamily="34" charset="0"/>
              </a:defRPr>
            </a:lvl4pPr>
            <a:lvl5pPr marL="2057400" indent="-228600" defTabSz="914400" eaLnBrk="1" latinLnBrk="0" hangingPunct="1">
              <a:spcBef>
                <a:spcPct val="20000"/>
              </a:spcBef>
              <a:buFont typeface="Arial" panose="020B0604020202020204" pitchFamily="34" charset="0"/>
              <a:buChar char="»"/>
              <a:defRPr sz="2000">
                <a:latin typeface="Verdana" panose="020B0604030504040204" pitchFamily="34" charset="0"/>
                <a:ea typeface="Verdana" panose="020B0604030504040204" pitchFamily="34" charset="0"/>
                <a:cs typeface="Verdana" panose="020B0604030504040204" pitchFamily="34" charset="0"/>
              </a:defRPr>
            </a:lvl5pPr>
            <a:lvl6pPr marL="2514600" indent="-228600">
              <a:spcBef>
                <a:spcPct val="20000"/>
              </a:spcBef>
              <a:buFont typeface="Arial" panose="020B0604020202020204" pitchFamily="34" charset="0"/>
              <a:buChar char="•"/>
              <a:defRPr sz="2000">
                <a:latin typeface="+mn-lt"/>
              </a:defRPr>
            </a:lvl6pPr>
            <a:lvl7pPr marL="2971800" indent="-228600">
              <a:spcBef>
                <a:spcPct val="20000"/>
              </a:spcBef>
              <a:buFont typeface="Arial" panose="020B0604020202020204" pitchFamily="34" charset="0"/>
              <a:buChar char="•"/>
              <a:defRPr sz="2000">
                <a:latin typeface="+mn-lt"/>
              </a:defRPr>
            </a:lvl7pPr>
            <a:lvl8pPr marL="3429000" indent="-228600">
              <a:spcBef>
                <a:spcPct val="20000"/>
              </a:spcBef>
              <a:buFont typeface="Arial" panose="020B0604020202020204" pitchFamily="34" charset="0"/>
              <a:buChar char="•"/>
              <a:defRPr sz="2000">
                <a:latin typeface="+mn-lt"/>
              </a:defRPr>
            </a:lvl8pPr>
            <a:lvl9pPr marL="3886200" indent="-228600">
              <a:spcBef>
                <a:spcPct val="20000"/>
              </a:spcBef>
              <a:buFont typeface="Arial" panose="020B0604020202020204" pitchFamily="34" charset="0"/>
              <a:buChar char="•"/>
              <a:defRPr sz="2000">
                <a:latin typeface="+mn-lt"/>
              </a:defRPr>
            </a:lvl9pPr>
          </a:lstStyle>
          <a:p>
            <a:pPr lvl="0"/>
            <a:r>
              <a:rPr lang="pt-BR" dirty="0"/>
              <a:t>Aula 03 – Tributação das Pessoas Jurídicas</a:t>
            </a:r>
          </a:p>
        </p:txBody>
      </p:sp>
    </p:spTree>
    <p:extLst>
      <p:ext uri="{BB962C8B-B14F-4D97-AF65-F5344CB8AC3E}">
        <p14:creationId xmlns:p14="http://schemas.microsoft.com/office/powerpoint/2010/main" val="3534836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ítulo e Texto">
    <p:spTree>
      <p:nvGrpSpPr>
        <p:cNvPr id="1" name=""/>
        <p:cNvGrpSpPr/>
        <p:nvPr/>
      </p:nvGrpSpPr>
      <p:grpSpPr>
        <a:xfrm>
          <a:off x="0" y="0"/>
          <a:ext cx="0" cy="0"/>
          <a:chOff x="0" y="0"/>
          <a:chExt cx="0" cy="0"/>
        </a:xfrm>
      </p:grpSpPr>
      <p:sp>
        <p:nvSpPr>
          <p:cNvPr id="3" name="Text Placeholder 2"/>
          <p:cNvSpPr>
            <a:spLocks noGrp="1"/>
          </p:cNvSpPr>
          <p:nvPr>
            <p:ph type="body" sz="quarter" idx="10" hasCustomPrompt="1"/>
          </p:nvPr>
        </p:nvSpPr>
        <p:spPr>
          <a:xfrm>
            <a:off x="179263" y="1218373"/>
            <a:ext cx="8785225" cy="424733"/>
          </a:xfrm>
          <a:prstGeom prst="rect">
            <a:avLst/>
          </a:prstGeom>
        </p:spPr>
        <p:txBody>
          <a:bodyPr anchor="ctr" anchorCtr="0"/>
          <a:lstStyle>
            <a:lvl1pPr marL="0" indent="0">
              <a:buNone/>
              <a:defRPr b="1" baseline="0">
                <a:solidFill>
                  <a:schemeClr val="tx1">
                    <a:lumMod val="75000"/>
                    <a:lumOff val="25000"/>
                  </a:schemeClr>
                </a:solidFill>
                <a:latin typeface="Times New Roman" panose="02020603050405020304" pitchFamily="18" charset="0"/>
                <a:cs typeface="Times New Roman" panose="02020603050405020304" pitchFamily="18" charset="0"/>
              </a:defRPr>
            </a:lvl1pPr>
          </a:lstStyle>
          <a:p>
            <a:pPr lvl="0"/>
            <a:r>
              <a:rPr lang="pt-BR" noProof="0" dirty="0"/>
              <a:t>Digite o Título</a:t>
            </a:r>
          </a:p>
        </p:txBody>
      </p:sp>
      <p:sp>
        <p:nvSpPr>
          <p:cNvPr id="6" name="Text Placeholder 5"/>
          <p:cNvSpPr>
            <a:spLocks noGrp="1"/>
          </p:cNvSpPr>
          <p:nvPr>
            <p:ph type="body" sz="quarter" idx="11"/>
          </p:nvPr>
        </p:nvSpPr>
        <p:spPr>
          <a:xfrm>
            <a:off x="179262" y="1806200"/>
            <a:ext cx="8785225" cy="4431112"/>
          </a:xfrm>
          <a:prstGeom prst="rect">
            <a:avLst/>
          </a:prstGeom>
        </p:spPr>
        <p:txBody>
          <a:bodyPr/>
          <a:lstStyle>
            <a:lvl1pPr marL="252000" indent="-252000">
              <a:lnSpc>
                <a:spcPct val="120000"/>
              </a:lnSpc>
              <a:spcBef>
                <a:spcPts val="0"/>
              </a:spcBef>
              <a:spcAft>
                <a:spcPts val="600"/>
              </a:spcAft>
              <a:buFont typeface="Wingdings" panose="05000000000000000000" pitchFamily="2" charset="2"/>
              <a:buChar char="§"/>
              <a:defRPr sz="2400">
                <a:solidFill>
                  <a:schemeClr val="tx1">
                    <a:lumMod val="75000"/>
                    <a:lumOff val="25000"/>
                  </a:schemeClr>
                </a:solidFill>
                <a:latin typeface="Times New Roman" panose="02020603050405020304" pitchFamily="18" charset="0"/>
                <a:cs typeface="Times New Roman" panose="02020603050405020304" pitchFamily="18" charset="0"/>
              </a:defRPr>
            </a:lvl1pPr>
          </a:lstStyle>
          <a:p>
            <a:pPr lvl="0"/>
            <a:r>
              <a:rPr lang="en-US" dirty="0"/>
              <a:t>Click to edit Master text styles</a:t>
            </a:r>
          </a:p>
        </p:txBody>
      </p:sp>
    </p:spTree>
    <p:extLst>
      <p:ext uri="{BB962C8B-B14F-4D97-AF65-F5344CB8AC3E}">
        <p14:creationId xmlns:p14="http://schemas.microsoft.com/office/powerpoint/2010/main" val="368096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INAL">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stretch>
            <a:fillRect/>
          </a:stretch>
        </p:blipFill>
        <p:spPr>
          <a:xfrm>
            <a:off x="6286500" y="-8934"/>
            <a:ext cx="2857500" cy="1143000"/>
          </a:xfrm>
          <a:prstGeom prst="rect">
            <a:avLst/>
          </a:prstGeom>
        </p:spPr>
      </p:pic>
      <p:sp>
        <p:nvSpPr>
          <p:cNvPr id="6" name="Title 1"/>
          <p:cNvSpPr txBox="1">
            <a:spLocks/>
          </p:cNvSpPr>
          <p:nvPr userDrawn="1"/>
        </p:nvSpPr>
        <p:spPr bwMode="auto">
          <a:xfrm>
            <a:off x="1015386" y="3861048"/>
            <a:ext cx="7149737" cy="22903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1840" tIns="35920" rIns="71840" bIns="35920" anchor="t"/>
          <a:lstStyle>
            <a:lvl1pPr>
              <a:defRPr sz="1900">
                <a:solidFill>
                  <a:schemeClr val="tx1"/>
                </a:solidFill>
                <a:latin typeface="Arial" panose="020B0604020202020204" pitchFamily="34" charset="0"/>
                <a:ea typeface="ＭＳ Ｐゴシック" panose="020B0600070205080204" pitchFamily="34" charset="-128"/>
              </a:defRPr>
            </a:lvl1pPr>
            <a:lvl2pPr marL="742950" indent="-285750">
              <a:defRPr sz="1900">
                <a:solidFill>
                  <a:schemeClr val="tx1"/>
                </a:solidFill>
                <a:latin typeface="Arial" panose="020B0604020202020204" pitchFamily="34" charset="0"/>
                <a:ea typeface="ＭＳ Ｐゴシック" panose="020B0600070205080204" pitchFamily="34" charset="-128"/>
              </a:defRPr>
            </a:lvl2pPr>
            <a:lvl3pPr marL="1143000" indent="-228600">
              <a:defRPr sz="1900">
                <a:solidFill>
                  <a:schemeClr val="tx1"/>
                </a:solidFill>
                <a:latin typeface="Arial" panose="020B0604020202020204" pitchFamily="34" charset="0"/>
                <a:ea typeface="ＭＳ Ｐゴシック" panose="020B0600070205080204" pitchFamily="34" charset="-128"/>
              </a:defRPr>
            </a:lvl3pPr>
            <a:lvl4pPr marL="1600200" indent="-228600">
              <a:defRPr sz="1900">
                <a:solidFill>
                  <a:schemeClr val="tx1"/>
                </a:solidFill>
                <a:latin typeface="Arial" panose="020B0604020202020204" pitchFamily="34" charset="0"/>
                <a:ea typeface="ＭＳ Ｐゴシック" panose="020B0600070205080204" pitchFamily="34" charset="-128"/>
              </a:defRPr>
            </a:lvl4pPr>
            <a:lvl5pPr marL="2057400" indent="-228600">
              <a:defRPr sz="1900">
                <a:solidFill>
                  <a:schemeClr val="tx1"/>
                </a:solidFill>
                <a:latin typeface="Arial" panose="020B0604020202020204" pitchFamily="34" charset="0"/>
                <a:ea typeface="ＭＳ Ｐゴシック" panose="020B0600070205080204" pitchFamily="34" charset="-128"/>
              </a:defRPr>
            </a:lvl5pPr>
            <a:lvl6pPr marL="2514600" indent="-228600" defTabSz="477838"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6pPr>
            <a:lvl7pPr marL="2971800" indent="-228600" defTabSz="477838"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7pPr>
            <a:lvl8pPr marL="3429000" indent="-228600" defTabSz="477838"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8pPr>
            <a:lvl9pPr marL="3886200" indent="-228600" defTabSz="477838"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9pPr>
          </a:lstStyle>
          <a:p>
            <a:pPr algn="ctr" eaLnBrk="1" hangingPunct="1">
              <a:lnSpc>
                <a:spcPct val="150000"/>
              </a:lnSpc>
              <a:defRPr/>
            </a:pPr>
            <a:r>
              <a:rPr lang="pt-BR" sz="2000" b="1" dirty="0">
                <a:solidFill>
                  <a:schemeClr val="tx1">
                    <a:lumMod val="75000"/>
                    <a:lumOff val="25000"/>
                  </a:schemeClr>
                </a:solidFill>
                <a:latin typeface="Times New Roman" panose="02020603050405020304" pitchFamily="18" charset="0"/>
                <a:cs typeface="Times New Roman" panose="02020603050405020304" pitchFamily="18" charset="0"/>
              </a:rPr>
              <a:t>Monitores</a:t>
            </a:r>
          </a:p>
          <a:p>
            <a:pPr algn="ctr">
              <a:lnSpc>
                <a:spcPct val="150000"/>
              </a:lnSpc>
              <a:defRPr/>
            </a:pPr>
            <a:r>
              <a:rPr lang="pt-BR" sz="2000" dirty="0">
                <a:solidFill>
                  <a:schemeClr val="tx1">
                    <a:lumMod val="75000"/>
                    <a:lumOff val="25000"/>
                  </a:schemeClr>
                </a:solidFill>
                <a:latin typeface="Times New Roman" panose="02020603050405020304" pitchFamily="18" charset="0"/>
                <a:cs typeface="Times New Roman" panose="02020603050405020304" pitchFamily="18" charset="0"/>
              </a:rPr>
              <a:t>leonardo.branco@usp.br</a:t>
            </a:r>
          </a:p>
          <a:p>
            <a:pPr algn="ctr">
              <a:lnSpc>
                <a:spcPct val="150000"/>
              </a:lnSpc>
              <a:spcAft>
                <a:spcPts val="1800"/>
              </a:spcAft>
              <a:defRPr/>
            </a:pPr>
            <a:r>
              <a:rPr lang="pt-BR" sz="2000" dirty="0">
                <a:solidFill>
                  <a:schemeClr val="tx1">
                    <a:lumMod val="75000"/>
                    <a:lumOff val="25000"/>
                  </a:schemeClr>
                </a:solidFill>
                <a:latin typeface="Times New Roman" panose="02020603050405020304" pitchFamily="18" charset="0"/>
                <a:cs typeface="Times New Roman" panose="02020603050405020304" pitchFamily="18" charset="0"/>
              </a:rPr>
              <a:t>alexandre.pinto@usp.br</a:t>
            </a:r>
            <a:endParaRPr lang="pt-BR" sz="1400" b="1" dirty="0">
              <a:solidFill>
                <a:schemeClr val="tx1">
                  <a:lumMod val="75000"/>
                  <a:lumOff val="25000"/>
                </a:schemeClr>
              </a:solidFill>
              <a:latin typeface="Times New Roman" panose="02020603050405020304" pitchFamily="18" charset="0"/>
              <a:cs typeface="Times New Roman" panose="02020603050405020304" pitchFamily="18" charset="0"/>
            </a:endParaRPr>
          </a:p>
          <a:p>
            <a:pPr algn="ctr" eaLnBrk="1" hangingPunct="1">
              <a:lnSpc>
                <a:spcPct val="100000"/>
              </a:lnSpc>
              <a:defRPr/>
            </a:pPr>
            <a:r>
              <a:rPr lang="pt-BR" sz="1600" b="1" dirty="0">
                <a:solidFill>
                  <a:schemeClr val="tx1">
                    <a:lumMod val="75000"/>
                    <a:lumOff val="25000"/>
                  </a:schemeClr>
                </a:solidFill>
                <a:latin typeface="Times New Roman" panose="02020603050405020304" pitchFamily="18" charset="0"/>
                <a:cs typeface="Times New Roman" panose="02020603050405020304" pitchFamily="18" charset="0"/>
              </a:rPr>
              <a:t>Observação: </a:t>
            </a:r>
            <a:r>
              <a:rPr lang="pt-BR" sz="1600" dirty="0">
                <a:solidFill>
                  <a:schemeClr val="tx1">
                    <a:lumMod val="75000"/>
                    <a:lumOff val="25000"/>
                  </a:schemeClr>
                </a:solidFill>
                <a:latin typeface="Times New Roman" panose="02020603050405020304" pitchFamily="18" charset="0"/>
                <a:cs typeface="Times New Roman" panose="02020603050405020304" pitchFamily="18" charset="0"/>
              </a:rPr>
              <a:t>esta apresentação foi desenvolvida e atualizada sob a orientação do Prof. Titular Luís Eduardo </a:t>
            </a:r>
            <a:r>
              <a:rPr lang="pt-BR" sz="1600" dirty="0" err="1">
                <a:solidFill>
                  <a:schemeClr val="tx1">
                    <a:lumMod val="75000"/>
                    <a:lumOff val="25000"/>
                  </a:schemeClr>
                </a:solidFill>
                <a:latin typeface="Times New Roman" panose="02020603050405020304" pitchFamily="18" charset="0"/>
                <a:cs typeface="Times New Roman" panose="02020603050405020304" pitchFamily="18" charset="0"/>
              </a:rPr>
              <a:t>Schoueri</a:t>
            </a:r>
            <a:r>
              <a:rPr lang="pt-BR" sz="1600" dirty="0">
                <a:solidFill>
                  <a:schemeClr val="tx1">
                    <a:lumMod val="75000"/>
                    <a:lumOff val="25000"/>
                  </a:schemeClr>
                </a:solidFill>
                <a:latin typeface="Times New Roman" panose="02020603050405020304" pitchFamily="18" charset="0"/>
                <a:cs typeface="Times New Roman" panose="02020603050405020304" pitchFamily="18" charset="0"/>
              </a:rPr>
              <a:t> a partir do material preparado pelos </a:t>
            </a:r>
            <a:r>
              <a:rPr lang="pt-BR" sz="1600" dirty="0" err="1">
                <a:solidFill>
                  <a:schemeClr val="tx1">
                    <a:lumMod val="75000"/>
                    <a:lumOff val="25000"/>
                  </a:schemeClr>
                </a:solidFill>
                <a:latin typeface="Times New Roman" panose="02020603050405020304" pitchFamily="18" charset="0"/>
                <a:cs typeface="Times New Roman" panose="02020603050405020304" pitchFamily="18" charset="0"/>
              </a:rPr>
              <a:t>ex-monitores</a:t>
            </a:r>
            <a:r>
              <a:rPr lang="pt-BR" sz="1600" dirty="0">
                <a:solidFill>
                  <a:schemeClr val="tx1">
                    <a:lumMod val="75000"/>
                    <a:lumOff val="25000"/>
                  </a:schemeClr>
                </a:solidFill>
                <a:latin typeface="Times New Roman" panose="02020603050405020304" pitchFamily="18" charset="0"/>
                <a:cs typeface="Times New Roman" panose="02020603050405020304" pitchFamily="18" charset="0"/>
              </a:rPr>
              <a:t> Fábio Piovesan </a:t>
            </a:r>
            <a:r>
              <a:rPr lang="pt-BR" sz="1600" dirty="0" err="1">
                <a:solidFill>
                  <a:schemeClr val="tx1">
                    <a:lumMod val="75000"/>
                    <a:lumOff val="25000"/>
                  </a:schemeClr>
                </a:solidFill>
                <a:latin typeface="Times New Roman" panose="02020603050405020304" pitchFamily="18" charset="0"/>
                <a:cs typeface="Times New Roman" panose="02020603050405020304" pitchFamily="18" charset="0"/>
              </a:rPr>
              <a:t>Bozza</a:t>
            </a:r>
            <a:r>
              <a:rPr lang="pt-BR" sz="1600" dirty="0">
                <a:solidFill>
                  <a:schemeClr val="tx1">
                    <a:lumMod val="75000"/>
                    <a:lumOff val="25000"/>
                  </a:schemeClr>
                </a:solidFill>
                <a:latin typeface="Times New Roman" panose="02020603050405020304" pitchFamily="18" charset="0"/>
                <a:cs typeface="Times New Roman" panose="02020603050405020304" pitchFamily="18" charset="0"/>
              </a:rPr>
              <a:t> e </a:t>
            </a:r>
            <a:r>
              <a:rPr lang="pt-BR" sz="1600" dirty="0" err="1">
                <a:solidFill>
                  <a:schemeClr val="tx1">
                    <a:lumMod val="75000"/>
                    <a:lumOff val="25000"/>
                  </a:schemeClr>
                </a:solidFill>
                <a:latin typeface="Times New Roman" panose="02020603050405020304" pitchFamily="18" charset="0"/>
                <a:cs typeface="Times New Roman" panose="02020603050405020304" pitchFamily="18" charset="0"/>
              </a:rPr>
              <a:t>Phelippe</a:t>
            </a:r>
            <a:r>
              <a:rPr lang="pt-BR" sz="1600" dirty="0">
                <a:solidFill>
                  <a:schemeClr val="tx1">
                    <a:lumMod val="75000"/>
                    <a:lumOff val="25000"/>
                  </a:schemeClr>
                </a:solidFill>
                <a:latin typeface="Times New Roman" panose="02020603050405020304" pitchFamily="18" charset="0"/>
                <a:cs typeface="Times New Roman" panose="02020603050405020304" pitchFamily="18" charset="0"/>
              </a:rPr>
              <a:t> Oliveira.</a:t>
            </a:r>
          </a:p>
        </p:txBody>
      </p:sp>
      <p:sp>
        <p:nvSpPr>
          <p:cNvPr id="8" name="TextBox 7"/>
          <p:cNvSpPr txBox="1"/>
          <p:nvPr userDrawn="1"/>
        </p:nvSpPr>
        <p:spPr>
          <a:xfrm>
            <a:off x="0" y="2490818"/>
            <a:ext cx="9144000" cy="1154206"/>
          </a:xfrm>
          <a:prstGeom prst="rect">
            <a:avLst/>
          </a:prstGeom>
          <a:noFill/>
        </p:spPr>
        <p:txBody>
          <a:bodyPr wrap="square" rtlCol="0" anchor="ctr" anchorCtr="0">
            <a:noAutofit/>
          </a:bodyPr>
          <a:lstStyle/>
          <a:p>
            <a:pPr algn="ctr"/>
            <a:r>
              <a:rPr lang="en-US" sz="2800" b="1" dirty="0">
                <a:solidFill>
                  <a:srgbClr val="C00000"/>
                </a:solidFill>
              </a:rPr>
              <a:t>Obrigado!</a:t>
            </a:r>
          </a:p>
        </p:txBody>
      </p:sp>
    </p:spTree>
    <p:extLst>
      <p:ext uri="{BB962C8B-B14F-4D97-AF65-F5344CB8AC3E}">
        <p14:creationId xmlns:p14="http://schemas.microsoft.com/office/powerpoint/2010/main" val="1366714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8"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000">
                <a:solidFill>
                  <a:schemeClr val="tx1">
                    <a:tint val="75000"/>
                  </a:schemeClr>
                </a:solidFill>
                <a:latin typeface="Times New Roman" panose="02020603050405020304" pitchFamily="18" charset="0"/>
                <a:ea typeface="Verdana" panose="020B0604030504040204" pitchFamily="34" charset="0"/>
                <a:cs typeface="Times New Roman" panose="02020603050405020304" pitchFamily="18" charset="0"/>
              </a:defRPr>
            </a:lvl1pPr>
          </a:lstStyle>
          <a:p>
            <a:fld id="{F2B7900D-0734-4F15-9F08-6F03FB6F6514}" type="datetimeFigureOut">
              <a:rPr lang="pt-BR" smtClean="0"/>
              <a:pPr/>
              <a:t>28/02/2020</a:t>
            </a:fld>
            <a:endParaRPr lang="pt-BR" dirty="0"/>
          </a:p>
        </p:txBody>
      </p:sp>
      <p:sp>
        <p:nvSpPr>
          <p:cNvPr id="9"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stStyle>
          <a:p>
            <a:pPr defTabSz="914400" eaLnBrk="0" fontAlgn="base" hangingPunct="0">
              <a:spcBef>
                <a:spcPct val="0"/>
              </a:spcBef>
              <a:spcAft>
                <a:spcPct val="0"/>
              </a:spcAft>
              <a:defRPr/>
            </a:pPr>
            <a:r>
              <a:rPr lang="pt-BR" sz="900" dirty="0">
                <a:solidFill>
                  <a:prstClr val="black">
                    <a:tint val="75000"/>
                  </a:prstClr>
                </a:solidFill>
                <a:latin typeface="Times New Roman" panose="02020603050405020304" pitchFamily="18" charset="0"/>
                <a:ea typeface="+mn-ea"/>
                <a:cs typeface="+mn-cs"/>
              </a:rPr>
              <a:t>DEF-0537 – Tributação Direta das Pessoas Jurídicas</a:t>
            </a:r>
            <a:endParaRPr lang="pt-BR" dirty="0"/>
          </a:p>
        </p:txBody>
      </p:sp>
      <p:sp>
        <p:nvSpPr>
          <p:cNvPr id="13"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000">
                <a:solidFill>
                  <a:schemeClr val="tx1">
                    <a:tint val="75000"/>
                  </a:schemeClr>
                </a:solidFill>
                <a:latin typeface="Times New Roman" panose="02020603050405020304" pitchFamily="18" charset="0"/>
                <a:ea typeface="Verdana" panose="020B0604030504040204" pitchFamily="34" charset="0"/>
                <a:cs typeface="Times New Roman" panose="02020603050405020304" pitchFamily="18" charset="0"/>
              </a:defRPr>
            </a:lvl1pPr>
          </a:lstStyle>
          <a:p>
            <a:fld id="{7FFE5E5C-C80A-4D8D-A711-3102A7BA9258}" type="slidenum">
              <a:rPr lang="pt-BR" smtClean="0"/>
              <a:pPr/>
              <a:t>‹nº›</a:t>
            </a:fld>
            <a:endParaRPr lang="pt-BR" dirty="0"/>
          </a:p>
        </p:txBody>
      </p:sp>
    </p:spTree>
    <p:extLst>
      <p:ext uri="{BB962C8B-B14F-4D97-AF65-F5344CB8AC3E}">
        <p14:creationId xmlns:p14="http://schemas.microsoft.com/office/powerpoint/2010/main" val="2029389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Título e conteúdo">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stretch>
            <a:fillRect/>
          </a:stretch>
        </p:blipFill>
        <p:spPr>
          <a:xfrm>
            <a:off x="6286500" y="-8934"/>
            <a:ext cx="2857500" cy="1143000"/>
          </a:xfrm>
          <a:prstGeom prst="rect">
            <a:avLst/>
          </a:prstGeom>
        </p:spPr>
      </p:pic>
    </p:spTree>
    <p:extLst>
      <p:ext uri="{BB962C8B-B14F-4D97-AF65-F5344CB8AC3E}">
        <p14:creationId xmlns:p14="http://schemas.microsoft.com/office/powerpoint/2010/main" val="4266814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1" y="-4535"/>
            <a:ext cx="9144000" cy="1139371"/>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0" name="CaixaDeTexto 10"/>
          <p:cNvSpPr txBox="1">
            <a:spLocks noChangeArrowheads="1"/>
          </p:cNvSpPr>
          <p:nvPr userDrawn="1"/>
        </p:nvSpPr>
        <p:spPr bwMode="auto">
          <a:xfrm>
            <a:off x="1346192" y="210347"/>
            <a:ext cx="295275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pt-BR" altLang="pt-BR" b="1" dirty="0">
                <a:solidFill>
                  <a:srgbClr val="C00000"/>
                </a:solidFill>
              </a:rPr>
              <a:t>Faculdade de Direito</a:t>
            </a:r>
          </a:p>
          <a:p>
            <a:pPr algn="ctr"/>
            <a:r>
              <a:rPr lang="pt-BR" altLang="pt-BR" sz="1900" b="1" dirty="0">
                <a:solidFill>
                  <a:srgbClr val="C00000"/>
                </a:solidFill>
              </a:rPr>
              <a:t>Universidade de São Paulo</a:t>
            </a:r>
          </a:p>
        </p:txBody>
      </p:sp>
      <p:pic>
        <p:nvPicPr>
          <p:cNvPr id="14" name="Picture 13"/>
          <p:cNvPicPr>
            <a:picLocks noChangeAspect="1"/>
          </p:cNvPicPr>
          <p:nvPr userDrawn="1"/>
        </p:nvPicPr>
        <p:blipFill>
          <a:blip r:embed="rId9">
            <a:clrChange>
              <a:clrFrom>
                <a:srgbClr val="7F7F7F"/>
              </a:clrFrom>
              <a:clrTo>
                <a:srgbClr val="7F7F7F">
                  <a:alpha val="0"/>
                </a:srgbClr>
              </a:clrTo>
            </a:clrChange>
            <a:extLst>
              <a:ext uri="{28A0092B-C50C-407E-A947-70E740481C1C}">
                <a14:useLocalDpi xmlns:a14="http://schemas.microsoft.com/office/drawing/2010/main" val="0"/>
              </a:ext>
            </a:extLst>
          </a:blip>
          <a:stretch>
            <a:fillRect/>
          </a:stretch>
        </p:blipFill>
        <p:spPr>
          <a:xfrm>
            <a:off x="299060" y="142363"/>
            <a:ext cx="885949" cy="885949"/>
          </a:xfrm>
          <a:prstGeom prst="rect">
            <a:avLst/>
          </a:prstGeom>
        </p:spPr>
      </p:pic>
      <p:sp>
        <p:nvSpPr>
          <p:cNvPr id="8" name="TextBox 7"/>
          <p:cNvSpPr txBox="1"/>
          <p:nvPr userDrawn="1"/>
        </p:nvSpPr>
        <p:spPr>
          <a:xfrm>
            <a:off x="8457766" y="6376243"/>
            <a:ext cx="506721" cy="365125"/>
          </a:xfrm>
          <a:prstGeom prst="rect">
            <a:avLst/>
          </a:prstGeom>
        </p:spPr>
        <p:txBody>
          <a:bodyPr vert="horz" lIns="91440" tIns="45720" rIns="91440" bIns="45720" rtlCol="0" anchor="ctr"/>
          <a:lstStyle>
            <a:defPPr>
              <a:defRPr lang="pt-BR"/>
            </a:defPPr>
            <a:lvl1pPr algn="r">
              <a:defRPr sz="1000">
                <a:solidFill>
                  <a:schemeClr val="tx1">
                    <a:tint val="75000"/>
                  </a:schemeClr>
                </a:solidFill>
                <a:ea typeface="Verdana" panose="020B0604030504040204" pitchFamily="34" charset="0"/>
                <a:cs typeface="Times New Roman" panose="02020603050405020304" pitchFamily="18" charset="0"/>
              </a:defRPr>
            </a:lvl1pPr>
          </a:lstStyle>
          <a:p>
            <a:pPr lvl="0"/>
            <a:fld id="{59CF30BF-4775-471E-A8B3-A5C8E4086D41}" type="slidenum">
              <a:rPr lang="pt-BR" smtClean="0"/>
              <a:pPr lvl="0"/>
              <a:t>‹nº›</a:t>
            </a:fld>
            <a:endParaRPr lang="en-US" dirty="0"/>
          </a:p>
        </p:txBody>
      </p:sp>
      <p:sp>
        <p:nvSpPr>
          <p:cNvPr id="9" name="TextBox 8"/>
          <p:cNvSpPr txBox="1"/>
          <p:nvPr userDrawn="1"/>
        </p:nvSpPr>
        <p:spPr>
          <a:xfrm>
            <a:off x="2432661" y="6376243"/>
            <a:ext cx="4515604" cy="365125"/>
          </a:xfrm>
          <a:prstGeom prst="rect">
            <a:avLst/>
          </a:prstGeom>
        </p:spPr>
        <p:txBody>
          <a:bodyPr vert="horz" lIns="91440" tIns="45720" rIns="91440" bIns="45720" rtlCol="0" anchor="ctr"/>
          <a:lstStyle>
            <a:defPPr>
              <a:defRPr lang="pt-BR"/>
            </a:defPPr>
            <a:lvl1pPr algn="r">
              <a:defRPr sz="1000">
                <a:solidFill>
                  <a:schemeClr val="tx1">
                    <a:tint val="75000"/>
                  </a:schemeClr>
                </a:solidFill>
                <a:ea typeface="Verdana" panose="020B0604030504040204" pitchFamily="34" charset="0"/>
                <a:cs typeface="Times New Roman" panose="02020603050405020304" pitchFamily="18" charset="0"/>
              </a:defRPr>
            </a:lvl1pPr>
          </a:lstStyle>
          <a:p>
            <a:pPr lvl="0" algn="ctr"/>
            <a:r>
              <a:rPr lang="pt-BR" sz="900" kern="1200" dirty="0">
                <a:solidFill>
                  <a:prstClr val="black">
                    <a:tint val="75000"/>
                  </a:prstClr>
                </a:solidFill>
                <a:latin typeface="Times New Roman" panose="02020603050405020304" pitchFamily="18" charset="0"/>
                <a:ea typeface="Verdana" panose="020B0604030504040204" pitchFamily="34" charset="0"/>
                <a:cs typeface="Times New Roman" panose="02020603050405020304" pitchFamily="18" charset="0"/>
              </a:rPr>
              <a:t>Tributação Direta das Pessoas Jurídicas (DEF-0537)</a:t>
            </a:r>
          </a:p>
        </p:txBody>
      </p:sp>
      <p:sp>
        <p:nvSpPr>
          <p:cNvPr id="11" name="TextBox 10"/>
          <p:cNvSpPr txBox="1"/>
          <p:nvPr userDrawn="1"/>
        </p:nvSpPr>
        <p:spPr>
          <a:xfrm>
            <a:off x="299060" y="6376243"/>
            <a:ext cx="2133600" cy="365125"/>
          </a:xfrm>
          <a:prstGeom prst="rect">
            <a:avLst/>
          </a:prstGeom>
        </p:spPr>
        <p:txBody>
          <a:bodyPr vert="horz" lIns="91440" tIns="45720" rIns="91440" bIns="45720" rtlCol="0" anchor="ctr"/>
          <a:lstStyle>
            <a:defPPr>
              <a:defRPr lang="pt-BR"/>
            </a:defPPr>
            <a:lvl1pPr algn="r">
              <a:defRPr sz="1000">
                <a:solidFill>
                  <a:schemeClr val="tx1">
                    <a:tint val="75000"/>
                  </a:schemeClr>
                </a:solidFill>
                <a:ea typeface="Verdana" panose="020B0604030504040204" pitchFamily="34" charset="0"/>
                <a:cs typeface="Times New Roman" panose="02020603050405020304" pitchFamily="18" charset="0"/>
              </a:defRPr>
            </a:lvl1pPr>
          </a:lstStyle>
          <a:p>
            <a:pPr lvl="0" algn="l"/>
            <a:r>
              <a:rPr lang="pt-BR" sz="900" dirty="0"/>
              <a:t>Faculdade de Direito da USP</a:t>
            </a:r>
            <a:endParaRPr lang="en-US" sz="900" dirty="0"/>
          </a:p>
        </p:txBody>
      </p:sp>
    </p:spTree>
    <p:extLst>
      <p:ext uri="{BB962C8B-B14F-4D97-AF65-F5344CB8AC3E}">
        <p14:creationId xmlns:p14="http://schemas.microsoft.com/office/powerpoint/2010/main" val="4153840837"/>
      </p:ext>
    </p:extLst>
  </p:cSld>
  <p:clrMap bg1="lt1" tx1="dk1" bg2="lt2" tx2="dk2" accent1="accent1" accent2="accent2" accent3="accent3" accent4="accent4" accent5="accent5" accent6="accent6" hlink="hlink" folHlink="folHlink"/>
  <p:sldLayoutIdLst>
    <p:sldLayoutId id="2147483950" r:id="rId1"/>
    <p:sldLayoutId id="2147483953" r:id="rId2"/>
    <p:sldLayoutId id="2147483954" r:id="rId3"/>
    <p:sldLayoutId id="2147483951" r:id="rId4"/>
    <p:sldLayoutId id="2147483952" r:id="rId5"/>
    <p:sldLayoutId id="2147483955" r:id="rId6"/>
    <p:sldLayoutId id="2147483956" r:id="rId7"/>
  </p:sldLayoutIdLst>
  <p:hf hdr="0" ftr="0" dt="0"/>
  <p:txStyles>
    <p:titleStyle>
      <a:lvl1pPr algn="l" defTabSz="914400" rtl="0" eaLnBrk="1" latinLnBrk="0" hangingPunct="1">
        <a:spcBef>
          <a:spcPct val="0"/>
        </a:spcBef>
        <a:buNone/>
        <a:defRPr sz="3200" kern="1200">
          <a:solidFill>
            <a:srgbClr val="C00026"/>
          </a:solidFill>
          <a:latin typeface="Verdana" panose="020B0604030504040204" pitchFamily="34" charset="0"/>
          <a:ea typeface="Verdana" panose="020B0604030504040204" pitchFamily="34" charset="0"/>
          <a:cs typeface="Verdana" panose="020B060403050404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1800" b="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planalto.gov.br/ccivil_03/Leis/L4502.htm#art71"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bwMode="auto">
          <a:xfrm>
            <a:off x="0" y="1202736"/>
            <a:ext cx="9180513" cy="2016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1840" tIns="35920" rIns="71840" bIns="35920" anchor="ctr"/>
          <a:lstStyle>
            <a:lvl1pPr>
              <a:defRPr sz="1900">
                <a:solidFill>
                  <a:schemeClr val="tx1"/>
                </a:solidFill>
                <a:latin typeface="Arial" panose="020B0604020202020204" pitchFamily="34" charset="0"/>
                <a:ea typeface="ＭＳ Ｐゴシック" panose="020B0600070205080204" pitchFamily="34" charset="-128"/>
              </a:defRPr>
            </a:lvl1pPr>
            <a:lvl2pPr marL="742950" indent="-285750">
              <a:defRPr sz="1900">
                <a:solidFill>
                  <a:schemeClr val="tx1"/>
                </a:solidFill>
                <a:latin typeface="Arial" panose="020B0604020202020204" pitchFamily="34" charset="0"/>
                <a:ea typeface="ＭＳ Ｐゴシック" panose="020B0600070205080204" pitchFamily="34" charset="-128"/>
              </a:defRPr>
            </a:lvl2pPr>
            <a:lvl3pPr marL="1143000" indent="-228600">
              <a:defRPr sz="1900">
                <a:solidFill>
                  <a:schemeClr val="tx1"/>
                </a:solidFill>
                <a:latin typeface="Arial" panose="020B0604020202020204" pitchFamily="34" charset="0"/>
                <a:ea typeface="ＭＳ Ｐゴシック" panose="020B0600070205080204" pitchFamily="34" charset="-128"/>
              </a:defRPr>
            </a:lvl3pPr>
            <a:lvl4pPr marL="1600200" indent="-228600">
              <a:defRPr sz="1900">
                <a:solidFill>
                  <a:schemeClr val="tx1"/>
                </a:solidFill>
                <a:latin typeface="Arial" panose="020B0604020202020204" pitchFamily="34" charset="0"/>
                <a:ea typeface="ＭＳ Ｐゴシック" panose="020B0600070205080204" pitchFamily="34" charset="-128"/>
              </a:defRPr>
            </a:lvl4pPr>
            <a:lvl5pPr marL="2057400" indent="-228600">
              <a:defRPr sz="1900">
                <a:solidFill>
                  <a:schemeClr val="tx1"/>
                </a:solidFill>
                <a:latin typeface="Arial" panose="020B0604020202020204" pitchFamily="34" charset="0"/>
                <a:ea typeface="ＭＳ Ｐゴシック" panose="020B0600070205080204" pitchFamily="34" charset="-128"/>
              </a:defRPr>
            </a:lvl5pPr>
            <a:lvl6pPr marL="2514600" indent="-228600" defTabSz="477838"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6pPr>
            <a:lvl7pPr marL="2971800" indent="-228600" defTabSz="477838"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7pPr>
            <a:lvl8pPr marL="3429000" indent="-228600" defTabSz="477838"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8pPr>
            <a:lvl9pPr marL="3886200" indent="-228600" defTabSz="477838"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9pPr>
          </a:lstStyle>
          <a:p>
            <a:pPr algn="ctr" eaLnBrk="1" hangingPunct="1">
              <a:defRPr/>
            </a:pPr>
            <a:r>
              <a:rPr lang="pt-BR" sz="2800" b="1" cap="small" dirty="0">
                <a:solidFill>
                  <a:schemeClr val="tx1">
                    <a:lumMod val="75000"/>
                    <a:lumOff val="25000"/>
                  </a:schemeClr>
                </a:solidFill>
                <a:latin typeface="Times New Roman" panose="02020603050405020304" pitchFamily="18" charset="0"/>
                <a:cs typeface="Times New Roman" panose="02020603050405020304" pitchFamily="18" charset="0"/>
              </a:rPr>
              <a:t>Tributação Direta das Pessoas Jurídicas (DEF-0537)</a:t>
            </a:r>
          </a:p>
          <a:p>
            <a:pPr algn="ctr" eaLnBrk="1" hangingPunct="1">
              <a:defRPr/>
            </a:pPr>
            <a:endParaRPr lang="pt-BR" sz="2800" b="1" cap="small" dirty="0">
              <a:solidFill>
                <a:schemeClr val="tx1">
                  <a:lumMod val="75000"/>
                  <a:lumOff val="25000"/>
                </a:schemeClr>
              </a:solidFill>
              <a:latin typeface="Times New Roman" panose="02020603050405020304" pitchFamily="18" charset="0"/>
              <a:cs typeface="Times New Roman" panose="02020603050405020304" pitchFamily="18" charset="0"/>
            </a:endParaRPr>
          </a:p>
          <a:p>
            <a:pPr algn="ctr" eaLnBrk="1" hangingPunct="1">
              <a:lnSpc>
                <a:spcPct val="150000"/>
              </a:lnSpc>
              <a:defRPr/>
            </a:pPr>
            <a:r>
              <a:rPr lang="en-US" sz="2000" b="1" dirty="0">
                <a:solidFill>
                  <a:schemeClr val="tx1">
                    <a:lumMod val="75000"/>
                    <a:lumOff val="25000"/>
                  </a:schemeClr>
                </a:solidFill>
                <a:latin typeface="Times New Roman" panose="02020603050405020304" pitchFamily="18" charset="0"/>
                <a:cs typeface="Times New Roman" panose="02020603050405020304" pitchFamily="18" charset="0"/>
              </a:rPr>
              <a:t>Professor Luís Eduardo Schoueri / Professor Roberto Quiroga Mosquera</a:t>
            </a:r>
          </a:p>
        </p:txBody>
      </p:sp>
      <p:sp>
        <p:nvSpPr>
          <p:cNvPr id="11" name="Title 1"/>
          <p:cNvSpPr txBox="1">
            <a:spLocks/>
          </p:cNvSpPr>
          <p:nvPr/>
        </p:nvSpPr>
        <p:spPr bwMode="auto">
          <a:xfrm>
            <a:off x="1052171" y="3859064"/>
            <a:ext cx="7076169" cy="1154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1840" tIns="35920" rIns="71840" bIns="35920" anchor="ctr"/>
          <a:lstStyle>
            <a:lvl1pPr>
              <a:defRPr sz="1900">
                <a:solidFill>
                  <a:schemeClr val="tx1"/>
                </a:solidFill>
                <a:latin typeface="Arial" panose="020B0604020202020204" pitchFamily="34" charset="0"/>
                <a:ea typeface="ＭＳ Ｐゴシック" panose="020B0600070205080204" pitchFamily="34" charset="-128"/>
              </a:defRPr>
            </a:lvl1pPr>
            <a:lvl2pPr marL="742950" indent="-285750">
              <a:defRPr sz="1900">
                <a:solidFill>
                  <a:schemeClr val="tx1"/>
                </a:solidFill>
                <a:latin typeface="Arial" panose="020B0604020202020204" pitchFamily="34" charset="0"/>
                <a:ea typeface="ＭＳ Ｐゴシック" panose="020B0600070205080204" pitchFamily="34" charset="-128"/>
              </a:defRPr>
            </a:lvl2pPr>
            <a:lvl3pPr marL="1143000" indent="-228600">
              <a:defRPr sz="1900">
                <a:solidFill>
                  <a:schemeClr val="tx1"/>
                </a:solidFill>
                <a:latin typeface="Arial" panose="020B0604020202020204" pitchFamily="34" charset="0"/>
                <a:ea typeface="ＭＳ Ｐゴシック" panose="020B0600070205080204" pitchFamily="34" charset="-128"/>
              </a:defRPr>
            </a:lvl3pPr>
            <a:lvl4pPr marL="1600200" indent="-228600">
              <a:defRPr sz="1900">
                <a:solidFill>
                  <a:schemeClr val="tx1"/>
                </a:solidFill>
                <a:latin typeface="Arial" panose="020B0604020202020204" pitchFamily="34" charset="0"/>
                <a:ea typeface="ＭＳ Ｐゴシック" panose="020B0600070205080204" pitchFamily="34" charset="-128"/>
              </a:defRPr>
            </a:lvl4pPr>
            <a:lvl5pPr marL="2057400" indent="-228600">
              <a:defRPr sz="1900">
                <a:solidFill>
                  <a:schemeClr val="tx1"/>
                </a:solidFill>
                <a:latin typeface="Arial" panose="020B0604020202020204" pitchFamily="34" charset="0"/>
                <a:ea typeface="ＭＳ Ｐゴシック" panose="020B0600070205080204" pitchFamily="34" charset="-128"/>
              </a:defRPr>
            </a:lvl5pPr>
            <a:lvl6pPr marL="2514600" indent="-228600" defTabSz="477838"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6pPr>
            <a:lvl7pPr marL="2971800" indent="-228600" defTabSz="477838"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7pPr>
            <a:lvl8pPr marL="3429000" indent="-228600" defTabSz="477838"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8pPr>
            <a:lvl9pPr marL="3886200" indent="-228600" defTabSz="477838"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9pPr>
          </a:lstStyle>
          <a:p>
            <a:pPr algn="ctr" eaLnBrk="1" hangingPunct="1">
              <a:spcAft>
                <a:spcPts val="1200"/>
              </a:spcAft>
              <a:defRPr/>
            </a:pPr>
            <a:r>
              <a:rPr lang="pt-BR" sz="2800" b="1">
                <a:solidFill>
                  <a:srgbClr val="C00000"/>
                </a:solidFill>
                <a:latin typeface="Times New Roman" panose="02020603050405020304" pitchFamily="18" charset="0"/>
                <a:cs typeface="Times New Roman" panose="02020603050405020304" pitchFamily="18" charset="0"/>
              </a:rPr>
              <a:t>Aula 10</a:t>
            </a:r>
            <a:endParaRPr lang="pt-BR" sz="2800" b="1" dirty="0">
              <a:solidFill>
                <a:srgbClr val="C00000"/>
              </a:solidFill>
              <a:latin typeface="Times New Roman" panose="02020603050405020304" pitchFamily="18" charset="0"/>
              <a:cs typeface="Times New Roman" panose="02020603050405020304" pitchFamily="18" charset="0"/>
            </a:endParaRPr>
          </a:p>
          <a:p>
            <a:pPr algn="ctr" eaLnBrk="1" hangingPunct="1">
              <a:defRPr/>
            </a:pPr>
            <a:r>
              <a:rPr lang="pt-BR" sz="2800" b="1" dirty="0">
                <a:solidFill>
                  <a:schemeClr val="tx1">
                    <a:lumMod val="75000"/>
                    <a:lumOff val="25000"/>
                  </a:schemeClr>
                </a:solidFill>
                <a:latin typeface="Times New Roman" panose="02020603050405020304" pitchFamily="18" charset="0"/>
                <a:cs typeface="Times New Roman" panose="02020603050405020304" pitchFamily="18" charset="0"/>
              </a:rPr>
              <a:t>Estudos de casos – CARF – Parte 1</a:t>
            </a:r>
          </a:p>
        </p:txBody>
      </p:sp>
    </p:spTree>
    <p:extLst>
      <p:ext uri="{BB962C8B-B14F-4D97-AF65-F5344CB8AC3E}">
        <p14:creationId xmlns:p14="http://schemas.microsoft.com/office/powerpoint/2010/main" val="8847950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7">
            <a:extLst>
              <a:ext uri="{FF2B5EF4-FFF2-40B4-BE49-F238E27FC236}">
                <a16:creationId xmlns:a16="http://schemas.microsoft.com/office/drawing/2014/main" id="{A98EF6D0-E834-43C8-A0C6-15A34DC73B4A}"/>
              </a:ext>
            </a:extLst>
          </p:cNvPr>
          <p:cNvSpPr txBox="1"/>
          <p:nvPr/>
        </p:nvSpPr>
        <p:spPr>
          <a:xfrm>
            <a:off x="255952" y="1218374"/>
            <a:ext cx="8715329" cy="1392945"/>
          </a:xfrm>
          <a:prstGeom prst="rect">
            <a:avLst/>
          </a:prstGeom>
          <a:noFill/>
        </p:spPr>
        <p:txBody>
          <a:bodyPr wrap="square" rtlCol="0">
            <a:spAutoFit/>
          </a:bodyPr>
          <a:lstStyle/>
          <a:p>
            <a:pPr algn="just" defTabSz="457200" eaLnBrk="1" fontAlgn="auto" hangingPunct="1">
              <a:lnSpc>
                <a:spcPct val="120000"/>
              </a:lnSpc>
              <a:spcBef>
                <a:spcPts val="0"/>
              </a:spcBef>
              <a:spcAft>
                <a:spcPts val="0"/>
              </a:spcAft>
            </a:pPr>
            <a:r>
              <a:rPr lang="pt-BR" altLang="pt-BR" sz="1800" b="1" dirty="0">
                <a:solidFill>
                  <a:srgbClr val="595959"/>
                </a:solidFill>
                <a:cs typeface="Times New Roman" panose="02020603050405020304" pitchFamily="18" charset="0"/>
              </a:rPr>
              <a:t>Visão pragmática das discussões na esfera administrativa na atualidade</a:t>
            </a:r>
          </a:p>
          <a:p>
            <a:pPr algn="just" defTabSz="457200" eaLnBrk="1" fontAlgn="auto" hangingPunct="1">
              <a:lnSpc>
                <a:spcPct val="120000"/>
              </a:lnSpc>
              <a:spcBef>
                <a:spcPts val="0"/>
              </a:spcBef>
              <a:spcAft>
                <a:spcPts val="0"/>
              </a:spcAft>
            </a:pPr>
            <a:endParaRPr lang="pt-BR" sz="1800" b="1" dirty="0">
              <a:solidFill>
                <a:srgbClr val="595959"/>
              </a:solidFill>
              <a:cs typeface="Times New Roman" panose="02020603050405020304" pitchFamily="18" charset="0"/>
            </a:endParaRPr>
          </a:p>
          <a:p>
            <a:pPr algn="just" defTabSz="457200" eaLnBrk="1" fontAlgn="auto" hangingPunct="1">
              <a:lnSpc>
                <a:spcPct val="120000"/>
              </a:lnSpc>
              <a:spcBef>
                <a:spcPts val="0"/>
              </a:spcBef>
              <a:spcAft>
                <a:spcPts val="0"/>
              </a:spcAft>
            </a:pPr>
            <a:r>
              <a:rPr lang="pt-BR" sz="1800" b="1" u="sng" dirty="0">
                <a:solidFill>
                  <a:srgbClr val="595959"/>
                </a:solidFill>
                <a:cs typeface="Times New Roman" panose="02020603050405020304" pitchFamily="18" charset="0"/>
              </a:rPr>
              <a:t> </a:t>
            </a:r>
          </a:p>
          <a:p>
            <a:pPr algn="just" defTabSz="457200" eaLnBrk="1" fontAlgn="auto" hangingPunct="1">
              <a:lnSpc>
                <a:spcPct val="120000"/>
              </a:lnSpc>
              <a:spcBef>
                <a:spcPts val="0"/>
              </a:spcBef>
              <a:spcAft>
                <a:spcPts val="0"/>
              </a:spcAft>
            </a:pPr>
            <a:endParaRPr lang="pt-BR" sz="1800" b="1" u="sng" dirty="0">
              <a:solidFill>
                <a:srgbClr val="595959"/>
              </a:solidFill>
              <a:cs typeface="Times New Roman" panose="02020603050405020304" pitchFamily="18" charset="0"/>
            </a:endParaRPr>
          </a:p>
        </p:txBody>
      </p:sp>
      <p:sp>
        <p:nvSpPr>
          <p:cNvPr id="10" name="TextBox 19">
            <a:extLst>
              <a:ext uri="{FF2B5EF4-FFF2-40B4-BE49-F238E27FC236}">
                <a16:creationId xmlns:a16="http://schemas.microsoft.com/office/drawing/2014/main" id="{BD2D3807-F637-4A40-B729-0A409EF9FEB6}"/>
              </a:ext>
            </a:extLst>
          </p:cNvPr>
          <p:cNvSpPr txBox="1"/>
          <p:nvPr/>
        </p:nvSpPr>
        <p:spPr>
          <a:xfrm>
            <a:off x="146231" y="1806200"/>
            <a:ext cx="8806181" cy="3458126"/>
          </a:xfrm>
          <a:prstGeom prst="rect">
            <a:avLst/>
          </a:prstGeom>
          <a:noFill/>
        </p:spPr>
        <p:txBody>
          <a:bodyPr wrap="square" rtlCol="0">
            <a:spAutoFit/>
          </a:bodyPr>
          <a:lstStyle/>
          <a:p>
            <a:pPr marL="285750" indent="-285750" algn="just" defTabSz="457200" eaLnBrk="1" fontAlgn="auto" hangingPunct="1">
              <a:spcBef>
                <a:spcPts val="0"/>
              </a:spcBef>
              <a:spcAft>
                <a:spcPts val="0"/>
              </a:spcAft>
              <a:buFont typeface="Wingdings" panose="05000000000000000000" pitchFamily="2" charset="2"/>
              <a:buChar char="§"/>
            </a:pPr>
            <a:r>
              <a:rPr lang="pt-BR" altLang="pt-BR" sz="2000" b="1" dirty="0">
                <a:solidFill>
                  <a:srgbClr val="595959"/>
                </a:solidFill>
                <a:ea typeface="ＭＳ Ｐゴシック" panose="020B0600070205080204" pitchFamily="34" charset="-128"/>
                <a:cs typeface="Times New Roman" panose="02020603050405020304" pitchFamily="18" charset="0"/>
              </a:rPr>
              <a:t>Recorde (volume) de autuações em 2018:</a:t>
            </a:r>
            <a:endParaRPr lang="pt-BR" sz="2000" dirty="0">
              <a:solidFill>
                <a:srgbClr val="595959"/>
              </a:solidFill>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700" dirty="0">
              <a:solidFill>
                <a:srgbClr val="595959"/>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Ø"/>
            </a:pPr>
            <a:endParaRPr lang="pt-BR" sz="1800" dirty="0">
              <a:solidFill>
                <a:schemeClr val="accent3">
                  <a:lumMod val="50000"/>
                </a:schemeClr>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b="1" dirty="0">
              <a:solidFill>
                <a:schemeClr val="accent3">
                  <a:lumMod val="50000"/>
                </a:schemeClr>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b="1" dirty="0">
              <a:solidFill>
                <a:schemeClr val="accent3">
                  <a:lumMod val="50000"/>
                </a:schemeClr>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dirty="0">
              <a:solidFill>
                <a:srgbClr val="595959"/>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800" b="1" dirty="0">
              <a:solidFill>
                <a:srgbClr val="C00000"/>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800" b="1" dirty="0">
              <a:solidFill>
                <a:srgbClr val="595959"/>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800" b="1" dirty="0">
              <a:solidFill>
                <a:srgbClr val="C00000"/>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dirty="0">
              <a:solidFill>
                <a:srgbClr val="595959"/>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b="1" dirty="0">
              <a:solidFill>
                <a:srgbClr val="595959"/>
              </a:solidFill>
              <a:cs typeface="Times New Roman" panose="02020603050405020304" pitchFamily="18" charset="0"/>
            </a:endParaRPr>
          </a:p>
          <a:p>
            <a:pPr algn="just" defTabSz="457200" eaLnBrk="1" fontAlgn="auto" hangingPunct="1">
              <a:lnSpc>
                <a:spcPct val="120000"/>
              </a:lnSpc>
              <a:spcBef>
                <a:spcPts val="0"/>
              </a:spcBef>
              <a:spcAft>
                <a:spcPts val="1200"/>
              </a:spcAft>
            </a:pPr>
            <a:endParaRPr lang="pt-BR" sz="1800" dirty="0">
              <a:solidFill>
                <a:srgbClr val="595959"/>
              </a:solidFill>
              <a:cs typeface="Times New Roman" panose="02020603050405020304" pitchFamily="18" charset="0"/>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98339" y="2348880"/>
            <a:ext cx="4777917" cy="38810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359701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7">
            <a:extLst>
              <a:ext uri="{FF2B5EF4-FFF2-40B4-BE49-F238E27FC236}">
                <a16:creationId xmlns:a16="http://schemas.microsoft.com/office/drawing/2014/main" id="{A98EF6D0-E834-43C8-A0C6-15A34DC73B4A}"/>
              </a:ext>
            </a:extLst>
          </p:cNvPr>
          <p:cNvSpPr txBox="1"/>
          <p:nvPr/>
        </p:nvSpPr>
        <p:spPr>
          <a:xfrm>
            <a:off x="255952" y="1218374"/>
            <a:ext cx="8715329" cy="1392945"/>
          </a:xfrm>
          <a:prstGeom prst="rect">
            <a:avLst/>
          </a:prstGeom>
          <a:noFill/>
        </p:spPr>
        <p:txBody>
          <a:bodyPr wrap="square" rtlCol="0">
            <a:spAutoFit/>
          </a:bodyPr>
          <a:lstStyle/>
          <a:p>
            <a:pPr algn="just" defTabSz="457200" eaLnBrk="1" fontAlgn="auto" hangingPunct="1">
              <a:lnSpc>
                <a:spcPct val="120000"/>
              </a:lnSpc>
              <a:spcBef>
                <a:spcPts val="0"/>
              </a:spcBef>
              <a:spcAft>
                <a:spcPts val="0"/>
              </a:spcAft>
            </a:pPr>
            <a:r>
              <a:rPr lang="pt-BR" altLang="pt-BR" sz="1800" b="1" dirty="0" err="1">
                <a:solidFill>
                  <a:srgbClr val="595959"/>
                </a:solidFill>
                <a:cs typeface="Times New Roman" panose="02020603050405020304" pitchFamily="18" charset="0"/>
              </a:rPr>
              <a:t>Desjudicialização</a:t>
            </a:r>
            <a:r>
              <a:rPr lang="pt-BR" altLang="pt-BR" sz="1800" b="1" dirty="0">
                <a:solidFill>
                  <a:srgbClr val="595959"/>
                </a:solidFill>
                <a:cs typeface="Times New Roman" panose="02020603050405020304" pitchFamily="18" charset="0"/>
              </a:rPr>
              <a:t> do planejamento tributário (Luís Eduardo </a:t>
            </a:r>
            <a:r>
              <a:rPr lang="pt-BR" altLang="pt-BR" sz="1800" b="1" dirty="0" err="1">
                <a:solidFill>
                  <a:srgbClr val="595959"/>
                </a:solidFill>
                <a:cs typeface="Times New Roman" panose="02020603050405020304" pitchFamily="18" charset="0"/>
              </a:rPr>
              <a:t>Schoueri</a:t>
            </a:r>
            <a:r>
              <a:rPr lang="pt-BR" altLang="pt-BR" sz="1800" b="1" dirty="0">
                <a:solidFill>
                  <a:srgbClr val="595959"/>
                </a:solidFill>
                <a:cs typeface="Times New Roman" panose="02020603050405020304" pitchFamily="18" charset="0"/>
              </a:rPr>
              <a:t>)</a:t>
            </a:r>
          </a:p>
          <a:p>
            <a:pPr algn="just" defTabSz="457200" eaLnBrk="1" fontAlgn="auto" hangingPunct="1">
              <a:lnSpc>
                <a:spcPct val="120000"/>
              </a:lnSpc>
              <a:spcBef>
                <a:spcPts val="0"/>
              </a:spcBef>
              <a:spcAft>
                <a:spcPts val="0"/>
              </a:spcAft>
            </a:pPr>
            <a:endParaRPr lang="pt-BR" sz="1800" b="1" dirty="0">
              <a:solidFill>
                <a:srgbClr val="595959"/>
              </a:solidFill>
              <a:cs typeface="Times New Roman" panose="02020603050405020304" pitchFamily="18" charset="0"/>
            </a:endParaRPr>
          </a:p>
          <a:p>
            <a:pPr algn="just" defTabSz="457200" eaLnBrk="1" fontAlgn="auto" hangingPunct="1">
              <a:lnSpc>
                <a:spcPct val="120000"/>
              </a:lnSpc>
              <a:spcBef>
                <a:spcPts val="0"/>
              </a:spcBef>
              <a:spcAft>
                <a:spcPts val="0"/>
              </a:spcAft>
            </a:pPr>
            <a:r>
              <a:rPr lang="pt-BR" sz="1800" b="1" u="sng" dirty="0">
                <a:solidFill>
                  <a:srgbClr val="595959"/>
                </a:solidFill>
                <a:cs typeface="Times New Roman" panose="02020603050405020304" pitchFamily="18" charset="0"/>
              </a:rPr>
              <a:t> </a:t>
            </a:r>
          </a:p>
          <a:p>
            <a:pPr algn="just" defTabSz="457200" eaLnBrk="1" fontAlgn="auto" hangingPunct="1">
              <a:lnSpc>
                <a:spcPct val="120000"/>
              </a:lnSpc>
              <a:spcBef>
                <a:spcPts val="0"/>
              </a:spcBef>
              <a:spcAft>
                <a:spcPts val="0"/>
              </a:spcAft>
            </a:pPr>
            <a:endParaRPr lang="pt-BR" sz="1800" b="1" u="sng" dirty="0">
              <a:solidFill>
                <a:srgbClr val="595959"/>
              </a:solidFill>
              <a:cs typeface="Times New Roman" panose="02020603050405020304" pitchFamily="18" charset="0"/>
            </a:endParaRPr>
          </a:p>
        </p:txBody>
      </p:sp>
      <p:sp>
        <p:nvSpPr>
          <p:cNvPr id="10" name="TextBox 19">
            <a:extLst>
              <a:ext uri="{FF2B5EF4-FFF2-40B4-BE49-F238E27FC236}">
                <a16:creationId xmlns:a16="http://schemas.microsoft.com/office/drawing/2014/main" id="{BD2D3807-F637-4A40-B729-0A409EF9FEB6}"/>
              </a:ext>
            </a:extLst>
          </p:cNvPr>
          <p:cNvSpPr txBox="1"/>
          <p:nvPr/>
        </p:nvSpPr>
        <p:spPr>
          <a:xfrm>
            <a:off x="146231" y="1806200"/>
            <a:ext cx="8806181" cy="7320722"/>
          </a:xfrm>
          <a:prstGeom prst="rect">
            <a:avLst/>
          </a:prstGeom>
          <a:noFill/>
        </p:spPr>
        <p:txBody>
          <a:bodyPr wrap="square" rtlCol="0">
            <a:spAutoFit/>
          </a:bodyPr>
          <a:lstStyle/>
          <a:p>
            <a:pPr marL="285750" indent="-285750" algn="just" defTabSz="457200" eaLnBrk="1" fontAlgn="auto" hangingPunct="1">
              <a:spcBef>
                <a:spcPts val="0"/>
              </a:spcBef>
              <a:spcAft>
                <a:spcPts val="0"/>
              </a:spcAft>
              <a:buFont typeface="Wingdings" panose="05000000000000000000" pitchFamily="2" charset="2"/>
              <a:buChar char="§"/>
            </a:pPr>
            <a:r>
              <a:rPr lang="pt-BR" sz="1700" b="1" dirty="0">
                <a:solidFill>
                  <a:srgbClr val="595959"/>
                </a:solidFill>
                <a:ea typeface="ＭＳ Ｐゴシック" panose="020B0600070205080204" pitchFamily="34" charset="-128"/>
                <a:cs typeface="Times New Roman" panose="02020603050405020304" pitchFamily="18" charset="0"/>
              </a:rPr>
              <a:t>Créditos tributários mantidos no CARF em casos de planejamento tributário são, raramente, levados ao Poder Judiciário</a:t>
            </a:r>
          </a:p>
          <a:p>
            <a:pPr marL="285750" indent="-285750" algn="just" defTabSz="457200" eaLnBrk="1" fontAlgn="auto" hangingPunct="1">
              <a:spcBef>
                <a:spcPts val="0"/>
              </a:spcBef>
              <a:spcAft>
                <a:spcPts val="0"/>
              </a:spcAft>
              <a:buFont typeface="Wingdings" panose="05000000000000000000" pitchFamily="2" charset="2"/>
              <a:buChar char="§"/>
            </a:pPr>
            <a:endParaRPr lang="pt-BR" sz="1700" b="1" dirty="0">
              <a:solidFill>
                <a:srgbClr val="595959"/>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r>
              <a:rPr lang="pt-BR" sz="1700" b="1" dirty="0">
                <a:solidFill>
                  <a:srgbClr val="595959"/>
                </a:solidFill>
                <a:ea typeface="ＭＳ Ｐゴシック" panose="020B0600070205080204" pitchFamily="34" charset="-128"/>
                <a:cs typeface="Times New Roman" panose="02020603050405020304" pitchFamily="18" charset="0"/>
              </a:rPr>
              <a:t>Programas de parcelamento como “tábua de salvação” do empresário:</a:t>
            </a:r>
            <a:r>
              <a:rPr lang="pt-BR" sz="1700" dirty="0">
                <a:solidFill>
                  <a:srgbClr val="595959"/>
                </a:solidFill>
                <a:ea typeface="ＭＳ Ｐゴシック" panose="020B0600070205080204" pitchFamily="34" charset="-128"/>
                <a:cs typeface="Times New Roman" panose="02020603050405020304" pitchFamily="18" charset="0"/>
              </a:rPr>
              <a:t> renúncia a todos os recursos judiciais porventura existentes não representa mera opção diante de exigências “impagáveis” (valores exorbitantes de principal, multa qualificada de 150% e juros calculados à taxa SELIC)</a:t>
            </a:r>
          </a:p>
          <a:p>
            <a:pPr marL="542925" algn="just" defTabSz="457200" eaLnBrk="1" fontAlgn="auto" hangingPunct="1">
              <a:spcBef>
                <a:spcPts val="0"/>
              </a:spcBef>
              <a:spcAft>
                <a:spcPts val="0"/>
              </a:spcAft>
            </a:pPr>
            <a:endParaRPr lang="pt-BR" sz="1700" dirty="0">
              <a:solidFill>
                <a:srgbClr val="595959"/>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r>
              <a:rPr lang="pt-BR" sz="1700" b="1" dirty="0">
                <a:solidFill>
                  <a:srgbClr val="595959"/>
                </a:solidFill>
                <a:ea typeface="ＭＳ Ｐゴシック" panose="020B0600070205080204" pitchFamily="34" charset="-128"/>
                <a:cs typeface="Times New Roman" panose="02020603050405020304" pitchFamily="18" charset="0"/>
              </a:rPr>
              <a:t>Inovação no Direito Tributário à margem do Legislativo e do Judiciário</a:t>
            </a:r>
            <a:r>
              <a:rPr lang="pt-BR" sz="1700" dirty="0">
                <a:solidFill>
                  <a:srgbClr val="595959"/>
                </a:solidFill>
                <a:ea typeface="ＭＳ Ｐゴシック" panose="020B0600070205080204" pitchFamily="34" charset="-128"/>
                <a:cs typeface="Times New Roman" panose="02020603050405020304" pitchFamily="18" charset="0"/>
              </a:rPr>
              <a:t>: a </a:t>
            </a:r>
            <a:r>
              <a:rPr lang="pt-BR" sz="1700" dirty="0" err="1">
                <a:solidFill>
                  <a:srgbClr val="595959"/>
                </a:solidFill>
                <a:ea typeface="ＭＳ Ｐゴシック" panose="020B0600070205080204" pitchFamily="34" charset="-128"/>
                <a:cs typeface="Times New Roman" panose="02020603050405020304" pitchFamily="18" charset="0"/>
              </a:rPr>
              <a:t>desjudicialização</a:t>
            </a:r>
            <a:r>
              <a:rPr lang="pt-BR" sz="1700" dirty="0">
                <a:solidFill>
                  <a:srgbClr val="595959"/>
                </a:solidFill>
                <a:ea typeface="ＭＳ Ｐゴシック" panose="020B0600070205080204" pitchFamily="34" charset="-128"/>
                <a:cs typeface="Times New Roman" panose="02020603050405020304" pitchFamily="18" charset="0"/>
              </a:rPr>
              <a:t> permitiu a aplicação de doutrinas que não encontram fundamento legal no Direito Brasileiro e foram rejeitadas pelo Congresso Nacional</a:t>
            </a:r>
          </a:p>
          <a:p>
            <a:pPr marL="285750" indent="-285750" algn="just" defTabSz="457200" eaLnBrk="1" fontAlgn="auto" hangingPunct="1">
              <a:spcBef>
                <a:spcPts val="0"/>
              </a:spcBef>
              <a:spcAft>
                <a:spcPts val="0"/>
              </a:spcAft>
              <a:buFont typeface="Wingdings" panose="05000000000000000000" pitchFamily="2" charset="2"/>
              <a:buChar char="§"/>
            </a:pPr>
            <a:endParaRPr lang="pt-BR" sz="1700" b="1" dirty="0">
              <a:solidFill>
                <a:srgbClr val="595959"/>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r>
              <a:rPr lang="pt-BR" sz="1700" dirty="0">
                <a:solidFill>
                  <a:srgbClr val="595959"/>
                </a:solidFill>
                <a:ea typeface="ＭＳ Ｐゴシック" panose="020B0600070205080204" pitchFamily="34" charset="-128"/>
                <a:cs typeface="Times New Roman" panose="02020603050405020304" pitchFamily="18" charset="0"/>
              </a:rPr>
              <a:t>“</a:t>
            </a:r>
            <a:r>
              <a:rPr lang="pt-BR" sz="1700" i="1" dirty="0">
                <a:solidFill>
                  <a:srgbClr val="595959"/>
                </a:solidFill>
                <a:ea typeface="ＭＳ Ｐゴシック" panose="020B0600070205080204" pitchFamily="34" charset="-128"/>
                <a:cs typeface="Times New Roman" panose="02020603050405020304" pitchFamily="18" charset="0"/>
              </a:rPr>
              <a:t>Muitas vezes, o empresário se vê obrigado a aderir ao programa de parcelamento não porque não creia em seu direito, mas porque sabe que, se vir frustrada sua expectativa, terá diante de si exigência que não poderá pagar, levando-o à insolvência, que muitas vezes atingirá seu patrimônio pessoal. Daí que, por uma questão de sobrevivência, melhor pagar parcelas que, posto julgue ele indevidas, permitem a continuação do seu negócio.</a:t>
            </a:r>
            <a:r>
              <a:rPr lang="pt-BR" sz="1700" dirty="0">
                <a:solidFill>
                  <a:srgbClr val="595959"/>
                </a:solidFill>
                <a:ea typeface="ＭＳ Ｐゴシック" panose="020B0600070205080204" pitchFamily="34" charset="-128"/>
                <a:cs typeface="Times New Roman" panose="02020603050405020304" pitchFamily="18" charset="0"/>
              </a:rPr>
              <a:t>”</a:t>
            </a:r>
          </a:p>
          <a:p>
            <a:pPr marL="285750" indent="-285750" algn="just" defTabSz="457200" eaLnBrk="1" fontAlgn="auto" hangingPunct="1">
              <a:spcBef>
                <a:spcPts val="0"/>
              </a:spcBef>
              <a:spcAft>
                <a:spcPts val="0"/>
              </a:spcAft>
              <a:buFont typeface="Wingdings" panose="05000000000000000000" pitchFamily="2" charset="2"/>
              <a:buChar char="§"/>
            </a:pPr>
            <a:endParaRPr lang="pt-BR" sz="1700" b="1" dirty="0">
              <a:solidFill>
                <a:srgbClr val="595959"/>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b="1" dirty="0">
              <a:solidFill>
                <a:schemeClr val="accent3">
                  <a:lumMod val="50000"/>
                </a:schemeClr>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b="1" dirty="0">
              <a:solidFill>
                <a:schemeClr val="accent3">
                  <a:lumMod val="50000"/>
                </a:schemeClr>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dirty="0">
              <a:solidFill>
                <a:srgbClr val="595959"/>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800" b="1" dirty="0">
              <a:solidFill>
                <a:srgbClr val="C00000"/>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800" b="1" dirty="0">
              <a:solidFill>
                <a:srgbClr val="595959"/>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800" b="1" dirty="0">
              <a:solidFill>
                <a:srgbClr val="C00000"/>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dirty="0">
              <a:solidFill>
                <a:srgbClr val="595959"/>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b="1" dirty="0">
              <a:solidFill>
                <a:srgbClr val="595959"/>
              </a:solidFill>
              <a:cs typeface="Times New Roman" panose="02020603050405020304" pitchFamily="18" charset="0"/>
            </a:endParaRPr>
          </a:p>
          <a:p>
            <a:pPr algn="just" defTabSz="457200" eaLnBrk="1" fontAlgn="auto" hangingPunct="1">
              <a:lnSpc>
                <a:spcPct val="120000"/>
              </a:lnSpc>
              <a:spcBef>
                <a:spcPts val="0"/>
              </a:spcBef>
              <a:spcAft>
                <a:spcPts val="1200"/>
              </a:spcAft>
            </a:pPr>
            <a:endParaRPr lang="pt-BR" sz="1800" dirty="0">
              <a:solidFill>
                <a:srgbClr val="595959"/>
              </a:solidFill>
              <a:cs typeface="Times New Roman" panose="02020603050405020304" pitchFamily="18" charset="0"/>
            </a:endParaRPr>
          </a:p>
        </p:txBody>
      </p:sp>
    </p:spTree>
    <p:extLst>
      <p:ext uri="{BB962C8B-B14F-4D97-AF65-F5344CB8AC3E}">
        <p14:creationId xmlns:p14="http://schemas.microsoft.com/office/powerpoint/2010/main" val="10097691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bwMode="auto">
          <a:xfrm>
            <a:off x="877742" y="3356992"/>
            <a:ext cx="7048725" cy="728917"/>
          </a:xfrm>
          <a:prstGeom prst="rect">
            <a:avLst/>
          </a:prstGeom>
          <a:noFill/>
          <a:ln w="9525" cap="flat" cmpd="sng" algn="ctr">
            <a:noFill/>
            <a:prstDash val="solid"/>
            <a:headEnd/>
            <a:tailEnd/>
          </a:ln>
          <a:effectLst/>
          <a:scene3d>
            <a:camera prst="orthographicFront">
              <a:rot lat="0" lon="0" rev="0"/>
            </a:camera>
            <a:lightRig rig="balanced" dir="t">
              <a:rot lat="0" lon="0" rev="8700000"/>
            </a:lightRig>
          </a:scene3d>
          <a:sp3d>
            <a:bevelT w="190500" h="38100"/>
          </a:sp3d>
        </p:spPr>
        <p:txBody>
          <a:bodyPr wrap="none" rtlCol="0">
            <a:spAutoFit/>
          </a:bodyPr>
          <a:lstStyle/>
          <a:p>
            <a:pPr algn="ctr" defTabSz="457200" eaLnBrk="1" fontAlgn="auto" hangingPunct="1">
              <a:lnSpc>
                <a:spcPct val="120000"/>
              </a:lnSpc>
              <a:spcBef>
                <a:spcPts val="0"/>
              </a:spcBef>
              <a:spcAft>
                <a:spcPts val="600"/>
              </a:spcAft>
              <a:defRPr/>
            </a:pPr>
            <a:r>
              <a:rPr lang="pt-BR" sz="1600" b="1" kern="0" dirty="0">
                <a:solidFill>
                  <a:srgbClr val="C00026"/>
                </a:solidFill>
                <a:latin typeface="Verdana" panose="020B0604030504040204" pitchFamily="34" charset="0"/>
                <a:ea typeface="Verdana" panose="020B0604030504040204" pitchFamily="34" charset="0"/>
                <a:cs typeface="Verdana" panose="020B0604030504040204" pitchFamily="34" charset="0"/>
              </a:rPr>
              <a:t>Desmembramento de empresas e segregação de atividades</a:t>
            </a:r>
          </a:p>
          <a:p>
            <a:pPr marL="0" marR="0" lvl="0" indent="0" algn="ctr" defTabSz="457200" eaLnBrk="1" fontAlgn="auto" latinLnBrk="0" hangingPunct="1">
              <a:lnSpc>
                <a:spcPct val="120000"/>
              </a:lnSpc>
              <a:spcBef>
                <a:spcPts val="0"/>
              </a:spcBef>
              <a:spcAft>
                <a:spcPts val="600"/>
              </a:spcAft>
              <a:buClrTx/>
              <a:buSzTx/>
              <a:buFontTx/>
              <a:buNone/>
              <a:tabLst/>
              <a:defRPr/>
            </a:pPr>
            <a:endParaRPr lang="pt-BR" sz="1600" b="1" kern="0" dirty="0">
              <a:solidFill>
                <a:srgbClr val="C00026"/>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6458314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7">
            <a:extLst>
              <a:ext uri="{FF2B5EF4-FFF2-40B4-BE49-F238E27FC236}">
                <a16:creationId xmlns:a16="http://schemas.microsoft.com/office/drawing/2014/main" id="{A98EF6D0-E834-43C8-A0C6-15A34DC73B4A}"/>
              </a:ext>
            </a:extLst>
          </p:cNvPr>
          <p:cNvSpPr txBox="1"/>
          <p:nvPr/>
        </p:nvSpPr>
        <p:spPr>
          <a:xfrm>
            <a:off x="255952" y="1218374"/>
            <a:ext cx="8715329" cy="1392945"/>
          </a:xfrm>
          <a:prstGeom prst="rect">
            <a:avLst/>
          </a:prstGeom>
          <a:noFill/>
        </p:spPr>
        <p:txBody>
          <a:bodyPr wrap="square" rtlCol="0">
            <a:spAutoFit/>
          </a:bodyPr>
          <a:lstStyle/>
          <a:p>
            <a:pPr algn="just" defTabSz="457200" eaLnBrk="1" fontAlgn="auto" hangingPunct="1">
              <a:lnSpc>
                <a:spcPct val="120000"/>
              </a:lnSpc>
              <a:spcBef>
                <a:spcPts val="0"/>
              </a:spcBef>
              <a:spcAft>
                <a:spcPts val="0"/>
              </a:spcAft>
            </a:pPr>
            <a:r>
              <a:rPr lang="pt-BR" altLang="pt-BR" sz="1800" b="1" dirty="0">
                <a:solidFill>
                  <a:srgbClr val="595959"/>
                </a:solidFill>
                <a:cs typeface="Times New Roman" panose="02020603050405020304" pitchFamily="18" charset="0"/>
              </a:rPr>
              <a:t>Caso Grendene</a:t>
            </a:r>
          </a:p>
          <a:p>
            <a:pPr algn="just" defTabSz="457200" eaLnBrk="1" fontAlgn="auto" hangingPunct="1">
              <a:lnSpc>
                <a:spcPct val="120000"/>
              </a:lnSpc>
              <a:spcBef>
                <a:spcPts val="0"/>
              </a:spcBef>
              <a:spcAft>
                <a:spcPts val="0"/>
              </a:spcAft>
            </a:pPr>
            <a:endParaRPr lang="pt-BR" sz="1800" b="1" dirty="0">
              <a:solidFill>
                <a:srgbClr val="595959"/>
              </a:solidFill>
              <a:cs typeface="Times New Roman" panose="02020603050405020304" pitchFamily="18" charset="0"/>
            </a:endParaRPr>
          </a:p>
          <a:p>
            <a:pPr algn="just" defTabSz="457200" eaLnBrk="1" fontAlgn="auto" hangingPunct="1">
              <a:lnSpc>
                <a:spcPct val="120000"/>
              </a:lnSpc>
              <a:spcBef>
                <a:spcPts val="0"/>
              </a:spcBef>
              <a:spcAft>
                <a:spcPts val="0"/>
              </a:spcAft>
            </a:pPr>
            <a:r>
              <a:rPr lang="pt-BR" sz="1800" b="1" u="sng" dirty="0">
                <a:solidFill>
                  <a:srgbClr val="595959"/>
                </a:solidFill>
                <a:cs typeface="Times New Roman" panose="02020603050405020304" pitchFamily="18" charset="0"/>
              </a:rPr>
              <a:t> </a:t>
            </a:r>
          </a:p>
          <a:p>
            <a:pPr algn="just" defTabSz="457200" eaLnBrk="1" fontAlgn="auto" hangingPunct="1">
              <a:lnSpc>
                <a:spcPct val="120000"/>
              </a:lnSpc>
              <a:spcBef>
                <a:spcPts val="0"/>
              </a:spcBef>
              <a:spcAft>
                <a:spcPts val="0"/>
              </a:spcAft>
            </a:pPr>
            <a:endParaRPr lang="pt-BR" sz="1800" b="1" u="sng" dirty="0">
              <a:solidFill>
                <a:srgbClr val="595959"/>
              </a:solidFill>
              <a:cs typeface="Times New Roman" panose="02020603050405020304" pitchFamily="18" charset="0"/>
            </a:endParaRPr>
          </a:p>
        </p:txBody>
      </p:sp>
      <p:sp>
        <p:nvSpPr>
          <p:cNvPr id="10" name="TextBox 19">
            <a:extLst>
              <a:ext uri="{FF2B5EF4-FFF2-40B4-BE49-F238E27FC236}">
                <a16:creationId xmlns:a16="http://schemas.microsoft.com/office/drawing/2014/main" id="{BD2D3807-F637-4A40-B729-0A409EF9FEB6}"/>
              </a:ext>
            </a:extLst>
          </p:cNvPr>
          <p:cNvSpPr txBox="1"/>
          <p:nvPr/>
        </p:nvSpPr>
        <p:spPr>
          <a:xfrm>
            <a:off x="146231" y="1806200"/>
            <a:ext cx="8806181" cy="6212726"/>
          </a:xfrm>
          <a:prstGeom prst="rect">
            <a:avLst/>
          </a:prstGeom>
          <a:noFill/>
        </p:spPr>
        <p:txBody>
          <a:bodyPr wrap="square" rtlCol="0">
            <a:spAutoFit/>
          </a:bodyPr>
          <a:lstStyle/>
          <a:p>
            <a:pPr marL="285750" indent="-285750" algn="just" defTabSz="457200" eaLnBrk="1" fontAlgn="auto" hangingPunct="1">
              <a:spcBef>
                <a:spcPts val="0"/>
              </a:spcBef>
              <a:spcAft>
                <a:spcPts val="0"/>
              </a:spcAft>
              <a:buFont typeface="Wingdings" panose="05000000000000000000" pitchFamily="2" charset="2"/>
              <a:buChar char="§"/>
            </a:pPr>
            <a:r>
              <a:rPr lang="pt-BR" altLang="pt-BR" sz="1800" dirty="0">
                <a:solidFill>
                  <a:srgbClr val="595959"/>
                </a:solidFill>
                <a:ea typeface="ＭＳ Ｐゴシック" panose="020B0600070205080204" pitchFamily="34" charset="-128"/>
                <a:cs typeface="Times New Roman" panose="02020603050405020304" pitchFamily="18" charset="0"/>
              </a:rPr>
              <a:t>Criação de oito empresas optantes pelo lucro presumido (1981) para comercialização da produção de calçados</a:t>
            </a:r>
          </a:p>
          <a:p>
            <a:pPr marL="285750" indent="-285750" algn="just" defTabSz="457200" eaLnBrk="1" fontAlgn="auto" hangingPunct="1">
              <a:spcBef>
                <a:spcPts val="0"/>
              </a:spcBef>
              <a:spcAft>
                <a:spcPts val="0"/>
              </a:spcAft>
              <a:buFont typeface="Wingdings" panose="05000000000000000000" pitchFamily="2" charset="2"/>
              <a:buChar char="§"/>
            </a:pPr>
            <a:endParaRPr lang="pt-BR" sz="1800" dirty="0">
              <a:solidFill>
                <a:srgbClr val="595959"/>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r>
              <a:rPr lang="pt-BR" sz="1800" dirty="0">
                <a:solidFill>
                  <a:srgbClr val="595959"/>
                </a:solidFill>
                <a:cs typeface="Times New Roman" panose="02020603050405020304" pitchFamily="18" charset="0"/>
              </a:rPr>
              <a:t>Empresa optante pelo lucro real </a:t>
            </a:r>
            <a:r>
              <a:rPr lang="pt-BR" altLang="pt-BR" sz="1800" dirty="0">
                <a:solidFill>
                  <a:srgbClr val="595959"/>
                </a:solidFill>
                <a:cs typeface="Times New Roman" panose="02020603050405020304" pitchFamily="18" charset="0"/>
              </a:rPr>
              <a:t>vendia as mercadorias a </a:t>
            </a:r>
            <a:r>
              <a:rPr lang="pt-BR" altLang="pt-BR" sz="1800" b="1" dirty="0">
                <a:solidFill>
                  <a:srgbClr val="595959"/>
                </a:solidFill>
                <a:cs typeface="Times New Roman" panose="02020603050405020304" pitchFamily="18" charset="0"/>
              </a:rPr>
              <a:t>valor de custo </a:t>
            </a:r>
            <a:r>
              <a:rPr lang="pt-BR" altLang="pt-BR" sz="1800" dirty="0">
                <a:solidFill>
                  <a:srgbClr val="595959"/>
                </a:solidFill>
                <a:cs typeface="Times New Roman" panose="02020603050405020304" pitchFamily="18" charset="0"/>
              </a:rPr>
              <a:t>e as oito empresas revendiam a </a:t>
            </a:r>
            <a:r>
              <a:rPr lang="pt-BR" altLang="pt-BR" sz="1800" b="1" dirty="0">
                <a:solidFill>
                  <a:srgbClr val="595959"/>
                </a:solidFill>
                <a:cs typeface="Times New Roman" panose="02020603050405020304" pitchFamily="18" charset="0"/>
              </a:rPr>
              <a:t>preço de mercado</a:t>
            </a:r>
          </a:p>
          <a:p>
            <a:pPr marL="285750" indent="-285750" algn="just" defTabSz="457200" eaLnBrk="1" fontAlgn="auto" hangingPunct="1">
              <a:spcBef>
                <a:spcPts val="0"/>
              </a:spcBef>
              <a:spcAft>
                <a:spcPts val="0"/>
              </a:spcAft>
              <a:buFont typeface="Wingdings" panose="05000000000000000000" pitchFamily="2" charset="2"/>
              <a:buChar char="§"/>
            </a:pPr>
            <a:endParaRPr lang="pt-BR" sz="1800" b="1" dirty="0">
              <a:solidFill>
                <a:srgbClr val="595959"/>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r>
              <a:rPr lang="pt-BR" altLang="pt-BR" sz="1800" b="1" dirty="0">
                <a:solidFill>
                  <a:srgbClr val="595959"/>
                </a:solidFill>
                <a:ea typeface="ＭＳ Ｐゴシック" panose="020B0600070205080204" pitchFamily="34" charset="-128"/>
                <a:cs typeface="Times New Roman" panose="02020603050405020304" pitchFamily="18" charset="0"/>
              </a:rPr>
              <a:t>Acórdão CC nº 103-07260 (1986): </a:t>
            </a:r>
            <a:r>
              <a:rPr lang="pt-BR" sz="1800" dirty="0">
                <a:solidFill>
                  <a:srgbClr val="595959"/>
                </a:solidFill>
                <a:cs typeface="Times New Roman" panose="02020603050405020304" pitchFamily="18" charset="0"/>
              </a:rPr>
              <a:t>ocorrência de simulação, uma vez que as oito empresas </a:t>
            </a:r>
            <a:r>
              <a:rPr lang="pt-BR" sz="1800" b="1" dirty="0">
                <a:solidFill>
                  <a:srgbClr val="595959"/>
                </a:solidFill>
                <a:cs typeface="Times New Roman" panose="02020603050405020304" pitchFamily="18" charset="0"/>
              </a:rPr>
              <a:t>não possuíam qualquer estrutura ou funcionários próprios para operar</a:t>
            </a:r>
            <a:r>
              <a:rPr lang="pt-BR" sz="1800" dirty="0">
                <a:solidFill>
                  <a:srgbClr val="595959"/>
                </a:solidFill>
                <a:cs typeface="Times New Roman" panose="02020603050405020304" pitchFamily="18" charset="0"/>
              </a:rPr>
              <a:t>.</a:t>
            </a:r>
          </a:p>
          <a:p>
            <a:pPr marL="285750" indent="-285750" algn="just" defTabSz="457200" eaLnBrk="1" fontAlgn="auto" hangingPunct="1">
              <a:spcBef>
                <a:spcPts val="0"/>
              </a:spcBef>
              <a:spcAft>
                <a:spcPts val="0"/>
              </a:spcAft>
              <a:buFont typeface="Wingdings" panose="05000000000000000000" pitchFamily="2" charset="2"/>
              <a:buChar char="§"/>
            </a:pPr>
            <a:endParaRPr lang="pt-BR" sz="1800" b="1" dirty="0">
              <a:solidFill>
                <a:srgbClr val="595959"/>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r>
              <a:rPr lang="pt-BR" altLang="pt-BR" sz="1800" dirty="0">
                <a:solidFill>
                  <a:srgbClr val="595959"/>
                </a:solidFill>
                <a:ea typeface="ＭＳ Ｐゴシック" panose="020B0600070205080204" pitchFamily="34" charset="-128"/>
                <a:cs typeface="Times New Roman" panose="02020603050405020304" pitchFamily="18" charset="0"/>
              </a:rPr>
              <a:t>“</a:t>
            </a:r>
            <a:r>
              <a:rPr lang="pt-BR" altLang="pt-BR" sz="1800" i="1" dirty="0">
                <a:solidFill>
                  <a:srgbClr val="595959"/>
                </a:solidFill>
                <a:ea typeface="ＭＳ Ｐゴシック" panose="020B0600070205080204" pitchFamily="34" charset="-128"/>
                <a:cs typeface="Times New Roman" panose="02020603050405020304" pitchFamily="18" charset="0"/>
              </a:rPr>
              <a:t>Há </a:t>
            </a:r>
            <a:r>
              <a:rPr lang="pt-BR" altLang="pt-BR" sz="1800" b="1" i="1" dirty="0">
                <a:solidFill>
                  <a:srgbClr val="595959"/>
                </a:solidFill>
                <a:ea typeface="ＭＳ Ｐゴシック" panose="020B0600070205080204" pitchFamily="34" charset="-128"/>
                <a:cs typeface="Times New Roman" panose="02020603050405020304" pitchFamily="18" charset="0"/>
              </a:rPr>
              <a:t>evasão ilegal de tributos </a:t>
            </a:r>
            <a:r>
              <a:rPr lang="pt-BR" altLang="pt-BR" sz="1800" i="1" dirty="0">
                <a:solidFill>
                  <a:srgbClr val="595959"/>
                </a:solidFill>
                <a:ea typeface="ＭＳ Ｐゴシック" panose="020B0600070205080204" pitchFamily="34" charset="-128"/>
                <a:cs typeface="Times New Roman" panose="02020603050405020304" pitchFamily="18" charset="0"/>
              </a:rPr>
              <a:t>quando se criam oito sociedades de uma só vez, com os </a:t>
            </a:r>
            <a:r>
              <a:rPr lang="pt-BR" altLang="pt-BR" sz="1800" b="1" i="1" dirty="0">
                <a:solidFill>
                  <a:srgbClr val="595959"/>
                </a:solidFill>
                <a:ea typeface="ＭＳ Ｐゴシック" panose="020B0600070205080204" pitchFamily="34" charset="-128"/>
                <a:cs typeface="Times New Roman" panose="02020603050405020304" pitchFamily="18" charset="0"/>
              </a:rPr>
              <a:t>mesmos sócios </a:t>
            </a:r>
            <a:r>
              <a:rPr lang="pt-BR" altLang="pt-BR" sz="1800" i="1" dirty="0">
                <a:solidFill>
                  <a:srgbClr val="595959"/>
                </a:solidFill>
                <a:ea typeface="ＭＳ Ｐゴシック" panose="020B0600070205080204" pitchFamily="34" charset="-128"/>
                <a:cs typeface="Times New Roman" panose="02020603050405020304" pitchFamily="18" charset="0"/>
              </a:rPr>
              <a:t>que, sob a aparência de servirem à revenda dos produtos da recorrente, tem, na realidade, o </a:t>
            </a:r>
            <a:r>
              <a:rPr lang="pt-BR" altLang="pt-BR" sz="1800" b="1" i="1" dirty="0">
                <a:solidFill>
                  <a:srgbClr val="595959"/>
                </a:solidFill>
                <a:ea typeface="ＭＳ Ｐゴシック" panose="020B0600070205080204" pitchFamily="34" charset="-128"/>
                <a:cs typeface="Times New Roman" panose="02020603050405020304" pitchFamily="18" charset="0"/>
              </a:rPr>
              <a:t>objetivo admitido de evadir tributo</a:t>
            </a:r>
            <a:r>
              <a:rPr lang="pt-BR" altLang="pt-BR" sz="1800" i="1" dirty="0">
                <a:solidFill>
                  <a:srgbClr val="595959"/>
                </a:solidFill>
                <a:ea typeface="ＭＳ Ｐゴシック" panose="020B0600070205080204" pitchFamily="34" charset="-128"/>
                <a:cs typeface="Times New Roman" panose="02020603050405020304" pitchFamily="18" charset="0"/>
              </a:rPr>
              <a:t>, ao abrigo de tributação mitigada (lucro presumido)</a:t>
            </a:r>
            <a:r>
              <a:rPr lang="pt-BR" altLang="pt-BR" sz="1800" dirty="0">
                <a:solidFill>
                  <a:srgbClr val="595959"/>
                </a:solidFill>
                <a:ea typeface="ＭＳ Ｐゴシック" panose="020B0600070205080204" pitchFamily="34" charset="-128"/>
                <a:cs typeface="Times New Roman" panose="02020603050405020304" pitchFamily="18" charset="0"/>
              </a:rPr>
              <a:t>”</a:t>
            </a:r>
          </a:p>
          <a:p>
            <a:pPr marL="285750" indent="-285750" algn="just" defTabSz="457200" eaLnBrk="1" fontAlgn="auto" hangingPunct="1">
              <a:spcBef>
                <a:spcPts val="0"/>
              </a:spcBef>
              <a:spcAft>
                <a:spcPts val="0"/>
              </a:spcAft>
              <a:buFont typeface="Wingdings" panose="05000000000000000000" pitchFamily="2" charset="2"/>
              <a:buChar char="§"/>
            </a:pPr>
            <a:endParaRPr lang="pt-BR" sz="1800" b="1" dirty="0">
              <a:solidFill>
                <a:srgbClr val="595959"/>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b="1" dirty="0">
              <a:solidFill>
                <a:schemeClr val="accent3">
                  <a:lumMod val="50000"/>
                </a:schemeClr>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dirty="0">
              <a:solidFill>
                <a:srgbClr val="595959"/>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800" b="1" dirty="0">
              <a:solidFill>
                <a:srgbClr val="C00000"/>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800" b="1" dirty="0">
              <a:solidFill>
                <a:srgbClr val="595959"/>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800" b="1" dirty="0">
              <a:solidFill>
                <a:srgbClr val="C00000"/>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dirty="0">
              <a:solidFill>
                <a:srgbClr val="595959"/>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b="1" dirty="0">
              <a:solidFill>
                <a:srgbClr val="595959"/>
              </a:solidFill>
              <a:cs typeface="Times New Roman" panose="02020603050405020304" pitchFamily="18" charset="0"/>
            </a:endParaRPr>
          </a:p>
          <a:p>
            <a:pPr algn="just" defTabSz="457200" eaLnBrk="1" fontAlgn="auto" hangingPunct="1">
              <a:lnSpc>
                <a:spcPct val="120000"/>
              </a:lnSpc>
              <a:spcBef>
                <a:spcPts val="0"/>
              </a:spcBef>
              <a:spcAft>
                <a:spcPts val="1200"/>
              </a:spcAft>
            </a:pPr>
            <a:endParaRPr lang="pt-BR" sz="1800" dirty="0">
              <a:solidFill>
                <a:srgbClr val="595959"/>
              </a:solidFill>
              <a:cs typeface="Times New Roman" panose="02020603050405020304" pitchFamily="18" charset="0"/>
            </a:endParaRPr>
          </a:p>
        </p:txBody>
      </p:sp>
    </p:spTree>
    <p:extLst>
      <p:ext uri="{BB962C8B-B14F-4D97-AF65-F5344CB8AC3E}">
        <p14:creationId xmlns:p14="http://schemas.microsoft.com/office/powerpoint/2010/main" val="17452325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7">
            <a:extLst>
              <a:ext uri="{FF2B5EF4-FFF2-40B4-BE49-F238E27FC236}">
                <a16:creationId xmlns:a16="http://schemas.microsoft.com/office/drawing/2014/main" id="{A98EF6D0-E834-43C8-A0C6-15A34DC73B4A}"/>
              </a:ext>
            </a:extLst>
          </p:cNvPr>
          <p:cNvSpPr txBox="1"/>
          <p:nvPr/>
        </p:nvSpPr>
        <p:spPr>
          <a:xfrm>
            <a:off x="255952" y="1218374"/>
            <a:ext cx="8715329" cy="1392945"/>
          </a:xfrm>
          <a:prstGeom prst="rect">
            <a:avLst/>
          </a:prstGeom>
          <a:noFill/>
        </p:spPr>
        <p:txBody>
          <a:bodyPr wrap="square" rtlCol="0">
            <a:spAutoFit/>
          </a:bodyPr>
          <a:lstStyle/>
          <a:p>
            <a:pPr algn="just" defTabSz="457200" eaLnBrk="1" fontAlgn="auto" hangingPunct="1">
              <a:lnSpc>
                <a:spcPct val="120000"/>
              </a:lnSpc>
              <a:spcBef>
                <a:spcPts val="0"/>
              </a:spcBef>
              <a:spcAft>
                <a:spcPts val="0"/>
              </a:spcAft>
            </a:pPr>
            <a:r>
              <a:rPr lang="pt-BR" altLang="pt-BR" sz="1800" b="1" dirty="0">
                <a:solidFill>
                  <a:srgbClr val="595959"/>
                </a:solidFill>
                <a:cs typeface="Times New Roman" panose="02020603050405020304" pitchFamily="18" charset="0"/>
              </a:rPr>
              <a:t>Caso Grendene</a:t>
            </a:r>
          </a:p>
          <a:p>
            <a:pPr algn="just" defTabSz="457200" eaLnBrk="1" fontAlgn="auto" hangingPunct="1">
              <a:lnSpc>
                <a:spcPct val="120000"/>
              </a:lnSpc>
              <a:spcBef>
                <a:spcPts val="0"/>
              </a:spcBef>
              <a:spcAft>
                <a:spcPts val="0"/>
              </a:spcAft>
            </a:pPr>
            <a:endParaRPr lang="pt-BR" sz="1800" b="1" dirty="0">
              <a:solidFill>
                <a:srgbClr val="595959"/>
              </a:solidFill>
              <a:cs typeface="Times New Roman" panose="02020603050405020304" pitchFamily="18" charset="0"/>
            </a:endParaRPr>
          </a:p>
          <a:p>
            <a:pPr algn="just" defTabSz="457200" eaLnBrk="1" fontAlgn="auto" hangingPunct="1">
              <a:lnSpc>
                <a:spcPct val="120000"/>
              </a:lnSpc>
              <a:spcBef>
                <a:spcPts val="0"/>
              </a:spcBef>
              <a:spcAft>
                <a:spcPts val="0"/>
              </a:spcAft>
            </a:pPr>
            <a:r>
              <a:rPr lang="pt-BR" sz="1800" b="1" u="sng" dirty="0">
                <a:solidFill>
                  <a:srgbClr val="595959"/>
                </a:solidFill>
                <a:cs typeface="Times New Roman" panose="02020603050405020304" pitchFamily="18" charset="0"/>
              </a:rPr>
              <a:t> </a:t>
            </a:r>
          </a:p>
          <a:p>
            <a:pPr algn="just" defTabSz="457200" eaLnBrk="1" fontAlgn="auto" hangingPunct="1">
              <a:lnSpc>
                <a:spcPct val="120000"/>
              </a:lnSpc>
              <a:spcBef>
                <a:spcPts val="0"/>
              </a:spcBef>
              <a:spcAft>
                <a:spcPts val="0"/>
              </a:spcAft>
            </a:pPr>
            <a:endParaRPr lang="pt-BR" sz="1800" b="1" u="sng" dirty="0">
              <a:solidFill>
                <a:srgbClr val="595959"/>
              </a:solidFill>
              <a:cs typeface="Times New Roman" panose="02020603050405020304" pitchFamily="18" charset="0"/>
            </a:endParaRPr>
          </a:p>
        </p:txBody>
      </p:sp>
      <p:sp>
        <p:nvSpPr>
          <p:cNvPr id="10" name="TextBox 19">
            <a:extLst>
              <a:ext uri="{FF2B5EF4-FFF2-40B4-BE49-F238E27FC236}">
                <a16:creationId xmlns:a16="http://schemas.microsoft.com/office/drawing/2014/main" id="{BD2D3807-F637-4A40-B729-0A409EF9FEB6}"/>
              </a:ext>
            </a:extLst>
          </p:cNvPr>
          <p:cNvSpPr txBox="1"/>
          <p:nvPr/>
        </p:nvSpPr>
        <p:spPr>
          <a:xfrm>
            <a:off x="146231" y="1806200"/>
            <a:ext cx="8806181" cy="5437129"/>
          </a:xfrm>
          <a:prstGeom prst="rect">
            <a:avLst/>
          </a:prstGeom>
          <a:noFill/>
        </p:spPr>
        <p:txBody>
          <a:bodyPr wrap="square" rtlCol="0">
            <a:spAutoFit/>
          </a:bodyPr>
          <a:lstStyle/>
          <a:p>
            <a:pPr marL="285750" indent="-285750" algn="just" defTabSz="457200" eaLnBrk="1" fontAlgn="auto" hangingPunct="1">
              <a:spcBef>
                <a:spcPts val="0"/>
              </a:spcBef>
              <a:spcAft>
                <a:spcPts val="0"/>
              </a:spcAft>
              <a:buFont typeface="Wingdings" panose="05000000000000000000" pitchFamily="2" charset="2"/>
              <a:buChar char="§"/>
            </a:pPr>
            <a:r>
              <a:rPr lang="pt-BR" sz="1800" b="1" dirty="0">
                <a:solidFill>
                  <a:srgbClr val="595959"/>
                </a:solidFill>
                <a:ea typeface="ＭＳ Ｐゴシック" panose="020B0600070205080204" pitchFamily="34" charset="-128"/>
                <a:cs typeface="Times New Roman" panose="02020603050405020304" pitchFamily="18" charset="0"/>
              </a:rPr>
              <a:t>Apelação Cível nº 115.478  (trecho do acórdão do TFR em 1987):</a:t>
            </a:r>
            <a:r>
              <a:rPr lang="pt-BR" sz="1800" dirty="0">
                <a:solidFill>
                  <a:srgbClr val="595959"/>
                </a:solidFill>
                <a:ea typeface="ＭＳ Ｐゴシック" panose="020B0600070205080204" pitchFamily="34" charset="-128"/>
                <a:cs typeface="Times New Roman" panose="02020603050405020304" pitchFamily="18" charset="0"/>
              </a:rPr>
              <a:t> </a:t>
            </a:r>
          </a:p>
          <a:p>
            <a:pPr algn="just" eaLnBrk="1" hangingPunct="1">
              <a:spcBef>
                <a:spcPct val="20000"/>
              </a:spcBef>
              <a:defRPr/>
            </a:pPr>
            <a:endParaRPr lang="pt-BR" sz="1800" dirty="0">
              <a:solidFill>
                <a:srgbClr val="595959"/>
              </a:solidFill>
              <a:ea typeface="ＭＳ Ｐゴシック" panose="020B0600070205080204" pitchFamily="34" charset="-128"/>
              <a:cs typeface="Times New Roman" panose="02020603050405020304" pitchFamily="18" charset="0"/>
            </a:endParaRPr>
          </a:p>
          <a:p>
            <a:pPr marL="261938" algn="just" eaLnBrk="1" hangingPunct="1">
              <a:spcBef>
                <a:spcPts val="0"/>
              </a:spcBef>
              <a:defRPr/>
            </a:pPr>
            <a:r>
              <a:rPr lang="pt-BR" sz="1800" dirty="0">
                <a:solidFill>
                  <a:srgbClr val="595959"/>
                </a:solidFill>
              </a:rPr>
              <a:t>“(...) foram </a:t>
            </a:r>
            <a:r>
              <a:rPr lang="pt-BR" sz="1800" b="1" dirty="0">
                <a:solidFill>
                  <a:srgbClr val="595959"/>
                </a:solidFill>
              </a:rPr>
              <a:t>constituídas, de uma só vez, no mesmo dia</a:t>
            </a:r>
            <a:r>
              <a:rPr lang="pt-BR" sz="1800" dirty="0">
                <a:solidFill>
                  <a:srgbClr val="595959"/>
                </a:solidFill>
              </a:rPr>
              <a:t>, pelas </a:t>
            </a:r>
            <a:r>
              <a:rPr lang="pt-BR" sz="1800" b="1" dirty="0">
                <a:solidFill>
                  <a:srgbClr val="595959"/>
                </a:solidFill>
              </a:rPr>
              <a:t>mesmas pessoas físicas</a:t>
            </a:r>
            <a:r>
              <a:rPr lang="pt-BR" sz="1800" dirty="0">
                <a:solidFill>
                  <a:srgbClr val="595959"/>
                </a:solidFill>
              </a:rPr>
              <a:t>, que são sócios da autora, </a:t>
            </a:r>
            <a:r>
              <a:rPr lang="pt-BR" sz="1800" b="1" dirty="0">
                <a:solidFill>
                  <a:srgbClr val="595959"/>
                </a:solidFill>
              </a:rPr>
              <a:t>8 pessoas jurídicas</a:t>
            </a:r>
            <a:r>
              <a:rPr lang="pt-BR" sz="1800" dirty="0">
                <a:solidFill>
                  <a:srgbClr val="595959"/>
                </a:solidFill>
              </a:rPr>
              <a:t>. Provado que tais sociedades têm os </a:t>
            </a:r>
            <a:r>
              <a:rPr lang="pt-BR" sz="1800" b="1" dirty="0">
                <a:solidFill>
                  <a:srgbClr val="595959"/>
                </a:solidFill>
              </a:rPr>
              <a:t>mesmos endereços </a:t>
            </a:r>
            <a:r>
              <a:rPr lang="pt-BR" sz="1800" dirty="0">
                <a:solidFill>
                  <a:srgbClr val="595959"/>
                </a:solidFill>
              </a:rPr>
              <a:t>de departamentos administrativos da autora.</a:t>
            </a:r>
          </a:p>
          <a:p>
            <a:pPr marL="261938" algn="just" eaLnBrk="1" hangingPunct="1">
              <a:spcBef>
                <a:spcPts val="0"/>
              </a:spcBef>
              <a:defRPr/>
            </a:pPr>
            <a:endParaRPr lang="pt-BR" sz="1800" dirty="0">
              <a:solidFill>
                <a:srgbClr val="595959"/>
              </a:solidFill>
            </a:endParaRPr>
          </a:p>
          <a:p>
            <a:pPr marL="261938" algn="just" eaLnBrk="1" hangingPunct="1">
              <a:spcBef>
                <a:spcPts val="0"/>
              </a:spcBef>
              <a:defRPr/>
            </a:pPr>
            <a:r>
              <a:rPr lang="pt-BR" sz="1800" dirty="0">
                <a:solidFill>
                  <a:srgbClr val="595959"/>
                </a:solidFill>
              </a:rPr>
              <a:t>Provado que </a:t>
            </a:r>
            <a:r>
              <a:rPr lang="pt-BR" sz="1800" b="1" dirty="0">
                <a:solidFill>
                  <a:srgbClr val="595959"/>
                </a:solidFill>
              </a:rPr>
              <a:t>não havia necessidade de utilização de transporte para deslocamento de mercadorias </a:t>
            </a:r>
            <a:r>
              <a:rPr lang="pt-BR" sz="1800" dirty="0">
                <a:solidFill>
                  <a:srgbClr val="595959"/>
                </a:solidFill>
              </a:rPr>
              <a:t>produzidas pela autora para suas intermediárias (...), pois não é crível que se carregassem furgões para sair da fábrica e dar um passeio pelo quarteirão, entregando-as no mesmo endereço de onde saíram só que em salas diferentes dos mesmos prédios.”</a:t>
            </a:r>
          </a:p>
          <a:p>
            <a:pPr marL="261938" algn="just" defTabSz="457200" eaLnBrk="1" fontAlgn="auto" hangingPunct="1">
              <a:spcBef>
                <a:spcPts val="0"/>
              </a:spcBef>
              <a:spcAft>
                <a:spcPts val="0"/>
              </a:spcAft>
              <a:buFont typeface="Wingdings" panose="05000000000000000000" pitchFamily="2" charset="2"/>
              <a:buChar char="§"/>
            </a:pPr>
            <a:endParaRPr lang="pt-BR" sz="1800" b="1" dirty="0">
              <a:solidFill>
                <a:srgbClr val="595959"/>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b="1" dirty="0">
              <a:solidFill>
                <a:schemeClr val="accent3">
                  <a:lumMod val="50000"/>
                </a:schemeClr>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dirty="0">
              <a:solidFill>
                <a:srgbClr val="595959"/>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800" b="1" dirty="0">
              <a:solidFill>
                <a:srgbClr val="C00000"/>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800" b="1" dirty="0">
              <a:solidFill>
                <a:srgbClr val="595959"/>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800" b="1" dirty="0">
              <a:solidFill>
                <a:srgbClr val="C00000"/>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dirty="0">
              <a:solidFill>
                <a:srgbClr val="595959"/>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b="1" dirty="0">
              <a:solidFill>
                <a:srgbClr val="595959"/>
              </a:solidFill>
              <a:cs typeface="Times New Roman" panose="02020603050405020304" pitchFamily="18" charset="0"/>
            </a:endParaRPr>
          </a:p>
          <a:p>
            <a:pPr algn="just" defTabSz="457200" eaLnBrk="1" fontAlgn="auto" hangingPunct="1">
              <a:lnSpc>
                <a:spcPct val="120000"/>
              </a:lnSpc>
              <a:spcBef>
                <a:spcPts val="0"/>
              </a:spcBef>
              <a:spcAft>
                <a:spcPts val="1200"/>
              </a:spcAft>
            </a:pPr>
            <a:endParaRPr lang="pt-BR" sz="1800" dirty="0">
              <a:solidFill>
                <a:srgbClr val="595959"/>
              </a:solidFill>
              <a:cs typeface="Times New Roman" panose="02020603050405020304" pitchFamily="18" charset="0"/>
            </a:endParaRPr>
          </a:p>
        </p:txBody>
      </p:sp>
    </p:spTree>
    <p:extLst>
      <p:ext uri="{BB962C8B-B14F-4D97-AF65-F5344CB8AC3E}">
        <p14:creationId xmlns:p14="http://schemas.microsoft.com/office/powerpoint/2010/main" val="9920987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7">
            <a:extLst>
              <a:ext uri="{FF2B5EF4-FFF2-40B4-BE49-F238E27FC236}">
                <a16:creationId xmlns:a16="http://schemas.microsoft.com/office/drawing/2014/main" id="{A98EF6D0-E834-43C8-A0C6-15A34DC73B4A}"/>
              </a:ext>
            </a:extLst>
          </p:cNvPr>
          <p:cNvSpPr txBox="1"/>
          <p:nvPr/>
        </p:nvSpPr>
        <p:spPr>
          <a:xfrm>
            <a:off x="255952" y="1218374"/>
            <a:ext cx="8715329" cy="1392945"/>
          </a:xfrm>
          <a:prstGeom prst="rect">
            <a:avLst/>
          </a:prstGeom>
          <a:noFill/>
        </p:spPr>
        <p:txBody>
          <a:bodyPr wrap="square" rtlCol="0">
            <a:spAutoFit/>
          </a:bodyPr>
          <a:lstStyle/>
          <a:p>
            <a:pPr algn="just" defTabSz="457200" eaLnBrk="1" fontAlgn="auto" hangingPunct="1">
              <a:lnSpc>
                <a:spcPct val="120000"/>
              </a:lnSpc>
              <a:spcBef>
                <a:spcPts val="0"/>
              </a:spcBef>
              <a:spcAft>
                <a:spcPts val="0"/>
              </a:spcAft>
            </a:pPr>
            <a:r>
              <a:rPr lang="pt-BR" altLang="pt-BR" sz="1800" b="1" dirty="0">
                <a:solidFill>
                  <a:srgbClr val="595959"/>
                </a:solidFill>
                <a:cs typeface="Times New Roman" panose="02020603050405020304" pitchFamily="18" charset="0"/>
              </a:rPr>
              <a:t>Caso Grendene</a:t>
            </a:r>
          </a:p>
          <a:p>
            <a:pPr algn="just" defTabSz="457200" eaLnBrk="1" fontAlgn="auto" hangingPunct="1">
              <a:lnSpc>
                <a:spcPct val="120000"/>
              </a:lnSpc>
              <a:spcBef>
                <a:spcPts val="0"/>
              </a:spcBef>
              <a:spcAft>
                <a:spcPts val="0"/>
              </a:spcAft>
            </a:pPr>
            <a:endParaRPr lang="pt-BR" sz="1800" b="1" dirty="0">
              <a:solidFill>
                <a:srgbClr val="595959"/>
              </a:solidFill>
              <a:cs typeface="Times New Roman" panose="02020603050405020304" pitchFamily="18" charset="0"/>
            </a:endParaRPr>
          </a:p>
          <a:p>
            <a:pPr algn="just" defTabSz="457200" eaLnBrk="1" fontAlgn="auto" hangingPunct="1">
              <a:lnSpc>
                <a:spcPct val="120000"/>
              </a:lnSpc>
              <a:spcBef>
                <a:spcPts val="0"/>
              </a:spcBef>
              <a:spcAft>
                <a:spcPts val="0"/>
              </a:spcAft>
            </a:pPr>
            <a:r>
              <a:rPr lang="pt-BR" sz="1800" b="1" u="sng" dirty="0">
                <a:solidFill>
                  <a:srgbClr val="595959"/>
                </a:solidFill>
                <a:cs typeface="Times New Roman" panose="02020603050405020304" pitchFamily="18" charset="0"/>
              </a:rPr>
              <a:t> </a:t>
            </a:r>
          </a:p>
          <a:p>
            <a:pPr algn="just" defTabSz="457200" eaLnBrk="1" fontAlgn="auto" hangingPunct="1">
              <a:lnSpc>
                <a:spcPct val="120000"/>
              </a:lnSpc>
              <a:spcBef>
                <a:spcPts val="0"/>
              </a:spcBef>
              <a:spcAft>
                <a:spcPts val="0"/>
              </a:spcAft>
            </a:pPr>
            <a:endParaRPr lang="pt-BR" sz="1800" b="1" u="sng" dirty="0">
              <a:solidFill>
                <a:srgbClr val="595959"/>
              </a:solidFill>
              <a:cs typeface="Times New Roman" panose="02020603050405020304" pitchFamily="18" charset="0"/>
            </a:endParaRPr>
          </a:p>
        </p:txBody>
      </p:sp>
      <p:sp>
        <p:nvSpPr>
          <p:cNvPr id="10" name="TextBox 19">
            <a:extLst>
              <a:ext uri="{FF2B5EF4-FFF2-40B4-BE49-F238E27FC236}">
                <a16:creationId xmlns:a16="http://schemas.microsoft.com/office/drawing/2014/main" id="{BD2D3807-F637-4A40-B729-0A409EF9FEB6}"/>
              </a:ext>
            </a:extLst>
          </p:cNvPr>
          <p:cNvSpPr txBox="1"/>
          <p:nvPr/>
        </p:nvSpPr>
        <p:spPr>
          <a:xfrm>
            <a:off x="146231" y="1806200"/>
            <a:ext cx="8806181" cy="4107535"/>
          </a:xfrm>
          <a:prstGeom prst="rect">
            <a:avLst/>
          </a:prstGeom>
          <a:noFill/>
        </p:spPr>
        <p:txBody>
          <a:bodyPr wrap="square" rtlCol="0">
            <a:spAutoFit/>
          </a:bodyPr>
          <a:lstStyle/>
          <a:p>
            <a:pPr marL="285750" indent="-285750" algn="just" defTabSz="457200" eaLnBrk="1" fontAlgn="auto" hangingPunct="1">
              <a:spcBef>
                <a:spcPts val="0"/>
              </a:spcBef>
              <a:spcAft>
                <a:spcPts val="0"/>
              </a:spcAft>
              <a:buFont typeface="Wingdings" panose="05000000000000000000" pitchFamily="2" charset="2"/>
              <a:buChar char="§"/>
            </a:pPr>
            <a:r>
              <a:rPr lang="pt-BR" sz="1800" b="1" dirty="0">
                <a:solidFill>
                  <a:srgbClr val="595959"/>
                </a:solidFill>
                <a:ea typeface="ＭＳ Ｐゴシック" panose="020B0600070205080204" pitchFamily="34" charset="-128"/>
                <a:cs typeface="Times New Roman" panose="02020603050405020304" pitchFamily="18" charset="0"/>
              </a:rPr>
              <a:t>Apelação Cível nº 115.478  (trecho do acórdão do TFR em 1987):</a:t>
            </a:r>
            <a:r>
              <a:rPr lang="pt-BR" sz="1800" dirty="0">
                <a:solidFill>
                  <a:srgbClr val="595959"/>
                </a:solidFill>
                <a:ea typeface="ＭＳ Ｐゴシック" panose="020B0600070205080204" pitchFamily="34" charset="-128"/>
                <a:cs typeface="Times New Roman" panose="02020603050405020304" pitchFamily="18" charset="0"/>
              </a:rPr>
              <a:t> </a:t>
            </a:r>
          </a:p>
          <a:p>
            <a:pPr algn="just" eaLnBrk="1" hangingPunct="1">
              <a:spcBef>
                <a:spcPct val="20000"/>
              </a:spcBef>
              <a:defRPr/>
            </a:pPr>
            <a:endParaRPr lang="pt-BR" sz="1800" dirty="0">
              <a:solidFill>
                <a:srgbClr val="595959"/>
              </a:solidFill>
              <a:ea typeface="ＭＳ Ｐゴシック" panose="020B0600070205080204" pitchFamily="34" charset="-128"/>
              <a:cs typeface="Times New Roman" panose="02020603050405020304" pitchFamily="18" charset="0"/>
            </a:endParaRPr>
          </a:p>
          <a:p>
            <a:pPr marL="261938" algn="just" eaLnBrk="1" hangingPunct="1">
              <a:spcBef>
                <a:spcPts val="0"/>
              </a:spcBef>
              <a:defRPr/>
            </a:pPr>
            <a:r>
              <a:rPr lang="pt-BR" altLang="pt-BR" sz="1800" dirty="0">
                <a:solidFill>
                  <a:srgbClr val="595959"/>
                </a:solidFill>
              </a:rPr>
              <a:t>“As sociedades foram registradas direitinho, contabilizaram tudo à perfeição, pagaram ICMS religiosamente, enfim, fizeram tudo às claras”</a:t>
            </a:r>
          </a:p>
          <a:p>
            <a:pPr marL="261938" algn="just" eaLnBrk="1" hangingPunct="1">
              <a:spcBef>
                <a:spcPts val="0"/>
              </a:spcBef>
              <a:defRPr/>
            </a:pPr>
            <a:endParaRPr lang="pt-BR" altLang="pt-BR" sz="1800" dirty="0">
              <a:solidFill>
                <a:srgbClr val="595959"/>
              </a:solidFill>
            </a:endParaRPr>
          </a:p>
          <a:p>
            <a:pPr marL="261938" algn="just" eaLnBrk="1" hangingPunct="1">
              <a:spcBef>
                <a:spcPts val="0"/>
              </a:spcBef>
              <a:defRPr/>
            </a:pPr>
            <a:r>
              <a:rPr lang="pt-BR" altLang="pt-BR" sz="1800" dirty="0">
                <a:solidFill>
                  <a:srgbClr val="595959"/>
                </a:solidFill>
              </a:rPr>
              <a:t>No caso, entretanto, houve muito mais do que isto (elisão fiscal): </a:t>
            </a:r>
            <a:r>
              <a:rPr lang="pt-BR" altLang="pt-BR" sz="1800" b="1" dirty="0">
                <a:solidFill>
                  <a:srgbClr val="595959"/>
                </a:solidFill>
              </a:rPr>
              <a:t>montou-se uma gigantesca </a:t>
            </a:r>
            <a:r>
              <a:rPr lang="pt-BR" altLang="pt-BR" sz="1800" b="1" u="sng" dirty="0">
                <a:solidFill>
                  <a:srgbClr val="595959"/>
                </a:solidFill>
              </a:rPr>
              <a:t>fraude</a:t>
            </a:r>
            <a:r>
              <a:rPr lang="pt-BR" altLang="pt-BR" sz="1800" dirty="0">
                <a:solidFill>
                  <a:srgbClr val="595959"/>
                </a:solidFill>
              </a:rPr>
              <a:t>. Oito empresas </a:t>
            </a:r>
            <a:r>
              <a:rPr lang="pt-BR" altLang="pt-BR" sz="1800" b="1" dirty="0">
                <a:solidFill>
                  <a:srgbClr val="595959"/>
                </a:solidFill>
              </a:rPr>
              <a:t>fingidas</a:t>
            </a:r>
            <a:r>
              <a:rPr lang="pt-BR" altLang="pt-BR" sz="1800" dirty="0">
                <a:solidFill>
                  <a:srgbClr val="595959"/>
                </a:solidFill>
              </a:rPr>
              <a:t>, que </a:t>
            </a:r>
            <a:r>
              <a:rPr lang="pt-BR" altLang="pt-BR" sz="1800" b="1" dirty="0">
                <a:solidFill>
                  <a:srgbClr val="595959"/>
                </a:solidFill>
              </a:rPr>
              <a:t>só existiam no papel</a:t>
            </a:r>
            <a:r>
              <a:rPr lang="pt-BR" altLang="pt-BR" sz="1800" dirty="0">
                <a:solidFill>
                  <a:srgbClr val="595959"/>
                </a:solidFill>
              </a:rPr>
              <a:t>, com o único objetivo de diminuir a tributação da empresa (...)”</a:t>
            </a:r>
          </a:p>
          <a:p>
            <a:pPr algn="just" eaLnBrk="1" hangingPunct="1">
              <a:spcBef>
                <a:spcPct val="20000"/>
              </a:spcBef>
            </a:pPr>
            <a:endParaRPr lang="pt-BR" altLang="pt-BR" sz="1800" dirty="0">
              <a:solidFill>
                <a:srgbClr val="595959"/>
              </a:solidFill>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800" b="1" dirty="0">
              <a:solidFill>
                <a:srgbClr val="595959"/>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800" b="1" dirty="0">
              <a:solidFill>
                <a:srgbClr val="C00000"/>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dirty="0">
              <a:solidFill>
                <a:srgbClr val="595959"/>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b="1" dirty="0">
              <a:solidFill>
                <a:srgbClr val="595959"/>
              </a:solidFill>
              <a:cs typeface="Times New Roman" panose="02020603050405020304" pitchFamily="18" charset="0"/>
            </a:endParaRPr>
          </a:p>
          <a:p>
            <a:pPr algn="just" defTabSz="457200" eaLnBrk="1" fontAlgn="auto" hangingPunct="1">
              <a:lnSpc>
                <a:spcPct val="120000"/>
              </a:lnSpc>
              <a:spcBef>
                <a:spcPts val="0"/>
              </a:spcBef>
              <a:spcAft>
                <a:spcPts val="1200"/>
              </a:spcAft>
            </a:pPr>
            <a:endParaRPr lang="pt-BR" sz="1800" dirty="0">
              <a:solidFill>
                <a:srgbClr val="595959"/>
              </a:solidFill>
              <a:cs typeface="Times New Roman" panose="02020603050405020304" pitchFamily="18" charset="0"/>
            </a:endParaRPr>
          </a:p>
        </p:txBody>
      </p:sp>
    </p:spTree>
    <p:extLst>
      <p:ext uri="{BB962C8B-B14F-4D97-AF65-F5344CB8AC3E}">
        <p14:creationId xmlns:p14="http://schemas.microsoft.com/office/powerpoint/2010/main" val="6934455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7">
            <a:extLst>
              <a:ext uri="{FF2B5EF4-FFF2-40B4-BE49-F238E27FC236}">
                <a16:creationId xmlns:a16="http://schemas.microsoft.com/office/drawing/2014/main" id="{A98EF6D0-E834-43C8-A0C6-15A34DC73B4A}"/>
              </a:ext>
            </a:extLst>
          </p:cNvPr>
          <p:cNvSpPr txBox="1"/>
          <p:nvPr/>
        </p:nvSpPr>
        <p:spPr>
          <a:xfrm>
            <a:off x="255952" y="1218374"/>
            <a:ext cx="8715329" cy="1392945"/>
          </a:xfrm>
          <a:prstGeom prst="rect">
            <a:avLst/>
          </a:prstGeom>
          <a:noFill/>
        </p:spPr>
        <p:txBody>
          <a:bodyPr wrap="square" rtlCol="0">
            <a:spAutoFit/>
          </a:bodyPr>
          <a:lstStyle/>
          <a:p>
            <a:pPr algn="just" defTabSz="457200" eaLnBrk="1" fontAlgn="auto" hangingPunct="1">
              <a:lnSpc>
                <a:spcPct val="120000"/>
              </a:lnSpc>
              <a:spcBef>
                <a:spcPts val="0"/>
              </a:spcBef>
              <a:spcAft>
                <a:spcPts val="0"/>
              </a:spcAft>
            </a:pPr>
            <a:r>
              <a:rPr lang="pt-BR" altLang="pt-BR" sz="1800" b="1" dirty="0">
                <a:solidFill>
                  <a:srgbClr val="595959"/>
                </a:solidFill>
                <a:cs typeface="Times New Roman" panose="02020603050405020304" pitchFamily="18" charset="0"/>
              </a:rPr>
              <a:t>Aspectos relevantes do julgamento</a:t>
            </a:r>
          </a:p>
          <a:p>
            <a:pPr algn="just" defTabSz="457200" eaLnBrk="1" fontAlgn="auto" hangingPunct="1">
              <a:lnSpc>
                <a:spcPct val="120000"/>
              </a:lnSpc>
              <a:spcBef>
                <a:spcPts val="0"/>
              </a:spcBef>
              <a:spcAft>
                <a:spcPts val="0"/>
              </a:spcAft>
            </a:pPr>
            <a:endParaRPr lang="pt-BR" sz="1800" b="1" dirty="0">
              <a:solidFill>
                <a:srgbClr val="595959"/>
              </a:solidFill>
              <a:cs typeface="Times New Roman" panose="02020603050405020304" pitchFamily="18" charset="0"/>
            </a:endParaRPr>
          </a:p>
          <a:p>
            <a:pPr algn="just" defTabSz="457200" eaLnBrk="1" fontAlgn="auto" hangingPunct="1">
              <a:lnSpc>
                <a:spcPct val="120000"/>
              </a:lnSpc>
              <a:spcBef>
                <a:spcPts val="0"/>
              </a:spcBef>
              <a:spcAft>
                <a:spcPts val="0"/>
              </a:spcAft>
            </a:pPr>
            <a:r>
              <a:rPr lang="pt-BR" sz="1800" b="1" u="sng" dirty="0">
                <a:solidFill>
                  <a:srgbClr val="595959"/>
                </a:solidFill>
                <a:cs typeface="Times New Roman" panose="02020603050405020304" pitchFamily="18" charset="0"/>
              </a:rPr>
              <a:t> </a:t>
            </a:r>
          </a:p>
          <a:p>
            <a:pPr algn="just" defTabSz="457200" eaLnBrk="1" fontAlgn="auto" hangingPunct="1">
              <a:lnSpc>
                <a:spcPct val="120000"/>
              </a:lnSpc>
              <a:spcBef>
                <a:spcPts val="0"/>
              </a:spcBef>
              <a:spcAft>
                <a:spcPts val="0"/>
              </a:spcAft>
            </a:pPr>
            <a:endParaRPr lang="pt-BR" sz="1800" b="1" u="sng" dirty="0">
              <a:solidFill>
                <a:srgbClr val="595959"/>
              </a:solidFill>
              <a:cs typeface="Times New Roman" panose="02020603050405020304" pitchFamily="18" charset="0"/>
            </a:endParaRPr>
          </a:p>
        </p:txBody>
      </p:sp>
      <p:sp>
        <p:nvSpPr>
          <p:cNvPr id="10" name="TextBox 19">
            <a:extLst>
              <a:ext uri="{FF2B5EF4-FFF2-40B4-BE49-F238E27FC236}">
                <a16:creationId xmlns:a16="http://schemas.microsoft.com/office/drawing/2014/main" id="{BD2D3807-F637-4A40-B729-0A409EF9FEB6}"/>
              </a:ext>
            </a:extLst>
          </p:cNvPr>
          <p:cNvSpPr txBox="1"/>
          <p:nvPr/>
        </p:nvSpPr>
        <p:spPr>
          <a:xfrm>
            <a:off x="146231" y="1806200"/>
            <a:ext cx="8806181" cy="3442737"/>
          </a:xfrm>
          <a:prstGeom prst="rect">
            <a:avLst/>
          </a:prstGeom>
          <a:noFill/>
        </p:spPr>
        <p:txBody>
          <a:bodyPr wrap="square" rtlCol="0">
            <a:spAutoFit/>
          </a:bodyPr>
          <a:lstStyle/>
          <a:p>
            <a:pPr marL="285750" indent="-285750" algn="just" defTabSz="457200" eaLnBrk="1" fontAlgn="auto" hangingPunct="1">
              <a:spcBef>
                <a:spcPts val="0"/>
              </a:spcBef>
              <a:spcAft>
                <a:spcPts val="0"/>
              </a:spcAft>
              <a:buFont typeface="Wingdings" panose="05000000000000000000" pitchFamily="2" charset="2"/>
              <a:buChar char="§"/>
            </a:pPr>
            <a:r>
              <a:rPr lang="pt-BR" sz="1800" dirty="0">
                <a:solidFill>
                  <a:srgbClr val="595959"/>
                </a:solidFill>
                <a:ea typeface="ＭＳ Ｐゴシック" panose="020B0600070205080204" pitchFamily="34" charset="-128"/>
                <a:cs typeface="Times New Roman" panose="02020603050405020304" pitchFamily="18" charset="0"/>
              </a:rPr>
              <a:t>Fator tempo: </a:t>
            </a:r>
            <a:r>
              <a:rPr lang="pt-BR" sz="1800" dirty="0">
                <a:solidFill>
                  <a:schemeClr val="tx1">
                    <a:lumMod val="65000"/>
                    <a:lumOff val="35000"/>
                  </a:schemeClr>
                </a:solidFill>
              </a:rPr>
              <a:t>empresas criadas no mesmo dia</a:t>
            </a:r>
          </a:p>
          <a:p>
            <a:pPr marL="285750" indent="-285750" algn="just" defTabSz="457200" eaLnBrk="1" fontAlgn="auto" hangingPunct="1">
              <a:spcBef>
                <a:spcPts val="0"/>
              </a:spcBef>
              <a:spcAft>
                <a:spcPts val="0"/>
              </a:spcAft>
              <a:buFont typeface="Wingdings" panose="05000000000000000000" pitchFamily="2" charset="2"/>
              <a:buChar char="§"/>
            </a:pPr>
            <a:endParaRPr lang="pt-BR" sz="1800" dirty="0">
              <a:solidFill>
                <a:schemeClr val="tx1">
                  <a:lumMod val="65000"/>
                  <a:lumOff val="35000"/>
                </a:schemeClr>
              </a:solidFill>
            </a:endParaRPr>
          </a:p>
          <a:p>
            <a:pPr marL="285750" indent="-285750" algn="just" defTabSz="457200" eaLnBrk="1" fontAlgn="auto" hangingPunct="1">
              <a:spcBef>
                <a:spcPts val="0"/>
              </a:spcBef>
              <a:spcAft>
                <a:spcPts val="0"/>
              </a:spcAft>
              <a:buFont typeface="Wingdings" panose="05000000000000000000" pitchFamily="2" charset="2"/>
              <a:buChar char="§"/>
            </a:pPr>
            <a:r>
              <a:rPr lang="pt-BR" sz="1800" dirty="0">
                <a:solidFill>
                  <a:schemeClr val="tx1">
                    <a:lumMod val="65000"/>
                    <a:lumOff val="35000"/>
                  </a:schemeClr>
                </a:solidFill>
              </a:rPr>
              <a:t>Mesmo objeto social das 8 empresas</a:t>
            </a:r>
          </a:p>
          <a:p>
            <a:pPr marL="285750" indent="-285750" algn="just" defTabSz="457200" eaLnBrk="1" fontAlgn="auto" hangingPunct="1">
              <a:spcBef>
                <a:spcPts val="0"/>
              </a:spcBef>
              <a:spcAft>
                <a:spcPts val="0"/>
              </a:spcAft>
              <a:buFont typeface="Wingdings" panose="05000000000000000000" pitchFamily="2" charset="2"/>
              <a:buChar char="§"/>
            </a:pPr>
            <a:endParaRPr lang="pt-BR" sz="1800" dirty="0">
              <a:solidFill>
                <a:schemeClr val="tx1">
                  <a:lumMod val="65000"/>
                  <a:lumOff val="35000"/>
                </a:schemeClr>
              </a:solidFill>
            </a:endParaRPr>
          </a:p>
          <a:p>
            <a:pPr marL="285750" indent="-285750" algn="just" defTabSz="457200" eaLnBrk="1" fontAlgn="auto" hangingPunct="1">
              <a:spcBef>
                <a:spcPts val="0"/>
              </a:spcBef>
              <a:spcAft>
                <a:spcPts val="0"/>
              </a:spcAft>
              <a:buFont typeface="Wingdings" panose="05000000000000000000" pitchFamily="2" charset="2"/>
              <a:buChar char="§"/>
            </a:pPr>
            <a:r>
              <a:rPr lang="pt-BR" sz="1800" dirty="0">
                <a:solidFill>
                  <a:srgbClr val="595959"/>
                </a:solidFill>
                <a:ea typeface="ＭＳ Ｐゴシック" panose="020B0600070205080204" pitchFamily="34" charset="-128"/>
                <a:cs typeface="Times New Roman" panose="02020603050405020304" pitchFamily="18" charset="0"/>
              </a:rPr>
              <a:t>Não havia independência entre as empresas</a:t>
            </a:r>
          </a:p>
          <a:p>
            <a:pPr marL="285750" indent="-285750" algn="just" defTabSz="457200" eaLnBrk="1" fontAlgn="auto" hangingPunct="1">
              <a:spcBef>
                <a:spcPts val="0"/>
              </a:spcBef>
              <a:spcAft>
                <a:spcPts val="0"/>
              </a:spcAft>
              <a:buFont typeface="Wingdings" panose="05000000000000000000" pitchFamily="2" charset="2"/>
              <a:buChar char="§"/>
            </a:pPr>
            <a:endParaRPr lang="pt-BR" sz="1800" dirty="0">
              <a:solidFill>
                <a:srgbClr val="595959"/>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r>
              <a:rPr lang="pt-BR" sz="1800" dirty="0">
                <a:solidFill>
                  <a:srgbClr val="595959"/>
                </a:solidFill>
                <a:ea typeface="ＭＳ Ｐゴシック" panose="020B0600070205080204" pitchFamily="34" charset="-128"/>
                <a:cs typeface="Times New Roman" panose="02020603050405020304" pitchFamily="18" charset="0"/>
              </a:rPr>
              <a:t>Formalidades não suficientes para dar fundamentação à operação</a:t>
            </a:r>
          </a:p>
          <a:p>
            <a:pPr marL="285750" indent="-285750" algn="just" defTabSz="457200" eaLnBrk="1" fontAlgn="auto" hangingPunct="1">
              <a:spcBef>
                <a:spcPts val="0"/>
              </a:spcBef>
              <a:spcAft>
                <a:spcPts val="0"/>
              </a:spcAft>
              <a:buFont typeface="Wingdings" panose="05000000000000000000" pitchFamily="2" charset="2"/>
              <a:buChar char="§"/>
            </a:pPr>
            <a:endParaRPr lang="pt-BR" sz="1800" dirty="0">
              <a:solidFill>
                <a:srgbClr val="595959"/>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r>
              <a:rPr lang="pt-BR" sz="1800" dirty="0">
                <a:solidFill>
                  <a:schemeClr val="tx1">
                    <a:lumMod val="65000"/>
                    <a:lumOff val="35000"/>
                  </a:schemeClr>
                </a:solidFill>
              </a:rPr>
              <a:t>Distorção da finalidade do Lucro Presumido, utilizado para alocar os lucros da atividade para as empresas sujeitas a esse regime de tributação</a:t>
            </a:r>
          </a:p>
          <a:p>
            <a:pPr marL="285750" indent="-285750" algn="just" defTabSz="457200" eaLnBrk="1" fontAlgn="auto" hangingPunct="1">
              <a:spcBef>
                <a:spcPts val="0"/>
              </a:spcBef>
              <a:spcAft>
                <a:spcPts val="0"/>
              </a:spcAft>
              <a:buFont typeface="Wingdings" panose="05000000000000000000" pitchFamily="2" charset="2"/>
              <a:buChar char="§"/>
            </a:pPr>
            <a:endParaRPr lang="pt-BR" sz="1800" b="1" dirty="0">
              <a:solidFill>
                <a:srgbClr val="595959"/>
              </a:solidFill>
              <a:cs typeface="Times New Roman" panose="02020603050405020304" pitchFamily="18" charset="0"/>
            </a:endParaRPr>
          </a:p>
          <a:p>
            <a:pPr algn="just" defTabSz="457200" eaLnBrk="1" fontAlgn="auto" hangingPunct="1">
              <a:lnSpc>
                <a:spcPct val="120000"/>
              </a:lnSpc>
              <a:spcBef>
                <a:spcPts val="0"/>
              </a:spcBef>
              <a:spcAft>
                <a:spcPts val="0"/>
              </a:spcAft>
            </a:pPr>
            <a:endParaRPr lang="pt-BR" sz="1800" dirty="0">
              <a:solidFill>
                <a:srgbClr val="595959"/>
              </a:solidFill>
              <a:cs typeface="Times New Roman" panose="02020603050405020304" pitchFamily="18" charset="0"/>
            </a:endParaRPr>
          </a:p>
        </p:txBody>
      </p:sp>
    </p:spTree>
    <p:extLst>
      <p:ext uri="{BB962C8B-B14F-4D97-AF65-F5344CB8AC3E}">
        <p14:creationId xmlns:p14="http://schemas.microsoft.com/office/powerpoint/2010/main" val="37801294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7">
            <a:extLst>
              <a:ext uri="{FF2B5EF4-FFF2-40B4-BE49-F238E27FC236}">
                <a16:creationId xmlns:a16="http://schemas.microsoft.com/office/drawing/2014/main" id="{A98EF6D0-E834-43C8-A0C6-15A34DC73B4A}"/>
              </a:ext>
            </a:extLst>
          </p:cNvPr>
          <p:cNvSpPr txBox="1"/>
          <p:nvPr/>
        </p:nvSpPr>
        <p:spPr>
          <a:xfrm>
            <a:off x="255952" y="1218374"/>
            <a:ext cx="8715329" cy="1477328"/>
          </a:xfrm>
          <a:prstGeom prst="rect">
            <a:avLst/>
          </a:prstGeom>
          <a:noFill/>
        </p:spPr>
        <p:txBody>
          <a:bodyPr wrap="square" rtlCol="0">
            <a:spAutoFit/>
          </a:bodyPr>
          <a:lstStyle/>
          <a:p>
            <a:pPr algn="just" defTabSz="457200" eaLnBrk="1" fontAlgn="auto" hangingPunct="1">
              <a:spcBef>
                <a:spcPts val="0"/>
              </a:spcBef>
              <a:spcAft>
                <a:spcPts val="0"/>
              </a:spcAft>
            </a:pPr>
            <a:r>
              <a:rPr lang="pt-BR" altLang="pt-BR" sz="1800" b="1" dirty="0">
                <a:solidFill>
                  <a:srgbClr val="595959"/>
                </a:solidFill>
                <a:cs typeface="Times New Roman" panose="02020603050405020304" pitchFamily="18" charset="0"/>
              </a:rPr>
              <a:t>Caso </a:t>
            </a:r>
            <a:r>
              <a:rPr lang="pt-BR" altLang="pt-BR" sz="1800" b="1" dirty="0" err="1">
                <a:solidFill>
                  <a:srgbClr val="595959"/>
                </a:solidFill>
                <a:cs typeface="Times New Roman" panose="02020603050405020304" pitchFamily="18" charset="0"/>
              </a:rPr>
              <a:t>Mondial</a:t>
            </a:r>
            <a:r>
              <a:rPr lang="pt-BR" altLang="pt-BR" sz="1800" b="1" dirty="0">
                <a:solidFill>
                  <a:srgbClr val="595959"/>
                </a:solidFill>
                <a:cs typeface="Times New Roman" panose="02020603050405020304" pitchFamily="18" charset="0"/>
              </a:rPr>
              <a:t> (acórdãos </a:t>
            </a:r>
            <a:r>
              <a:rPr lang="pt-BR" altLang="pt-BR" sz="1800" b="1" dirty="0" err="1">
                <a:solidFill>
                  <a:srgbClr val="595959"/>
                </a:solidFill>
                <a:cs typeface="Times New Roman" panose="02020603050405020304" pitchFamily="18" charset="0"/>
              </a:rPr>
              <a:t>nºs</a:t>
            </a:r>
            <a:r>
              <a:rPr lang="pt-BR" altLang="pt-BR" sz="1800" b="1" dirty="0">
                <a:solidFill>
                  <a:srgbClr val="595959"/>
                </a:solidFill>
                <a:cs typeface="Times New Roman" panose="02020603050405020304" pitchFamily="18" charset="0"/>
              </a:rPr>
              <a:t> </a:t>
            </a:r>
            <a:r>
              <a:rPr lang="pt-BR" sz="1800" b="1" dirty="0">
                <a:solidFill>
                  <a:srgbClr val="595959"/>
                </a:solidFill>
                <a:ea typeface="ＭＳ Ｐゴシック" panose="020B0600070205080204" pitchFamily="34" charset="-128"/>
                <a:cs typeface="Times New Roman" panose="02020603050405020304" pitchFamily="18" charset="0"/>
              </a:rPr>
              <a:t>9101-­002.794  e </a:t>
            </a:r>
            <a:r>
              <a:rPr lang="pt-BR" sz="1800" b="1" dirty="0">
                <a:solidFill>
                  <a:srgbClr val="595959"/>
                </a:solidFill>
              </a:rPr>
              <a:t>1302-­001.708, 2017, Câmara Superior de Recursos Fiscais) </a:t>
            </a:r>
            <a:endParaRPr lang="pt-BR" altLang="pt-BR" sz="1800" b="1" dirty="0">
              <a:solidFill>
                <a:srgbClr val="595959"/>
              </a:solidFill>
              <a:cs typeface="Times New Roman" panose="02020603050405020304" pitchFamily="18" charset="0"/>
            </a:endParaRPr>
          </a:p>
          <a:p>
            <a:pPr algn="just" defTabSz="457200" eaLnBrk="1" fontAlgn="auto" hangingPunct="1">
              <a:spcBef>
                <a:spcPts val="0"/>
              </a:spcBef>
              <a:spcAft>
                <a:spcPts val="0"/>
              </a:spcAft>
            </a:pPr>
            <a:endParaRPr lang="pt-BR" sz="1800" b="1" dirty="0">
              <a:solidFill>
                <a:srgbClr val="595959"/>
              </a:solidFill>
              <a:cs typeface="Times New Roman" panose="02020603050405020304" pitchFamily="18" charset="0"/>
            </a:endParaRPr>
          </a:p>
          <a:p>
            <a:pPr algn="just" defTabSz="457200" eaLnBrk="1" fontAlgn="auto" hangingPunct="1">
              <a:spcBef>
                <a:spcPts val="0"/>
              </a:spcBef>
              <a:spcAft>
                <a:spcPts val="0"/>
              </a:spcAft>
            </a:pPr>
            <a:r>
              <a:rPr lang="pt-BR" sz="1800" b="1" u="sng" dirty="0">
                <a:solidFill>
                  <a:srgbClr val="595959"/>
                </a:solidFill>
                <a:cs typeface="Times New Roman" panose="02020603050405020304" pitchFamily="18" charset="0"/>
              </a:rPr>
              <a:t> </a:t>
            </a:r>
          </a:p>
          <a:p>
            <a:pPr algn="just" defTabSz="457200" eaLnBrk="1" fontAlgn="auto" hangingPunct="1">
              <a:spcBef>
                <a:spcPts val="0"/>
              </a:spcBef>
              <a:spcAft>
                <a:spcPts val="0"/>
              </a:spcAft>
            </a:pPr>
            <a:endParaRPr lang="pt-BR" sz="1800" b="1" u="sng" dirty="0">
              <a:solidFill>
                <a:srgbClr val="595959"/>
              </a:solidFill>
              <a:cs typeface="Times New Roman" panose="02020603050405020304" pitchFamily="18" charset="0"/>
            </a:endParaRPr>
          </a:p>
        </p:txBody>
      </p:sp>
      <p:sp>
        <p:nvSpPr>
          <p:cNvPr id="4" name="Retângulo de cantos arredondados 10">
            <a:extLst>
              <a:ext uri="{FF2B5EF4-FFF2-40B4-BE49-F238E27FC236}">
                <a16:creationId xmlns:a16="http://schemas.microsoft.com/office/drawing/2014/main" id="{D36D7B87-DDB4-4703-B7C6-69FC950049EC}"/>
              </a:ext>
            </a:extLst>
          </p:cNvPr>
          <p:cNvSpPr/>
          <p:nvPr/>
        </p:nvSpPr>
        <p:spPr>
          <a:xfrm>
            <a:off x="905763" y="4920608"/>
            <a:ext cx="1324310" cy="846716"/>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pt-BR" sz="1800" dirty="0">
                <a:solidFill>
                  <a:srgbClr val="595959"/>
                </a:solidFill>
                <a:latin typeface="Times New Roman" panose="02020603050405020304" pitchFamily="18" charset="0"/>
                <a:ea typeface="Verdana" panose="020B0604030504040204" pitchFamily="34" charset="0"/>
                <a:cs typeface="Times New Roman" panose="02020603050405020304" pitchFamily="18" charset="0"/>
              </a:rPr>
              <a:t>Alpha</a:t>
            </a:r>
          </a:p>
        </p:txBody>
      </p:sp>
      <p:sp>
        <p:nvSpPr>
          <p:cNvPr id="5" name="Retângulo de cantos arredondados 10">
            <a:extLst>
              <a:ext uri="{FF2B5EF4-FFF2-40B4-BE49-F238E27FC236}">
                <a16:creationId xmlns:a16="http://schemas.microsoft.com/office/drawing/2014/main" id="{9E41B690-C024-437F-B25D-F8C5D0F636DF}"/>
              </a:ext>
            </a:extLst>
          </p:cNvPr>
          <p:cNvSpPr/>
          <p:nvPr/>
        </p:nvSpPr>
        <p:spPr>
          <a:xfrm>
            <a:off x="905763" y="3543356"/>
            <a:ext cx="1324310" cy="846716"/>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pt-BR" sz="1800" dirty="0">
                <a:solidFill>
                  <a:srgbClr val="595959"/>
                </a:solidFill>
                <a:latin typeface="Times New Roman" panose="02020603050405020304" pitchFamily="18" charset="0"/>
                <a:ea typeface="Verdana" panose="020B0604030504040204" pitchFamily="34" charset="0"/>
                <a:cs typeface="Times New Roman" panose="02020603050405020304" pitchFamily="18" charset="0"/>
              </a:rPr>
              <a:t>MK</a:t>
            </a:r>
          </a:p>
        </p:txBody>
      </p:sp>
      <p:sp>
        <p:nvSpPr>
          <p:cNvPr id="6" name="Retângulo de cantos arredondados 10">
            <a:extLst>
              <a:ext uri="{FF2B5EF4-FFF2-40B4-BE49-F238E27FC236}">
                <a16:creationId xmlns:a16="http://schemas.microsoft.com/office/drawing/2014/main" id="{C32C0124-3DE7-474C-98B8-A42182CA7932}"/>
              </a:ext>
            </a:extLst>
          </p:cNvPr>
          <p:cNvSpPr/>
          <p:nvPr/>
        </p:nvSpPr>
        <p:spPr>
          <a:xfrm>
            <a:off x="905763" y="2169500"/>
            <a:ext cx="1324310" cy="846716"/>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pt-BR" sz="1800" dirty="0">
                <a:solidFill>
                  <a:srgbClr val="595959"/>
                </a:solidFill>
                <a:latin typeface="Times New Roman" panose="02020603050405020304" pitchFamily="18" charset="0"/>
                <a:ea typeface="Verdana" panose="020B0604030504040204" pitchFamily="34" charset="0"/>
                <a:cs typeface="Times New Roman" panose="02020603050405020304" pitchFamily="18" charset="0"/>
              </a:rPr>
              <a:t>ME</a:t>
            </a:r>
          </a:p>
        </p:txBody>
      </p:sp>
      <p:sp>
        <p:nvSpPr>
          <p:cNvPr id="7" name="Retângulo de cantos arredondados 10">
            <a:extLst>
              <a:ext uri="{FF2B5EF4-FFF2-40B4-BE49-F238E27FC236}">
                <a16:creationId xmlns:a16="http://schemas.microsoft.com/office/drawing/2014/main" id="{0574020C-8F96-47E9-AB9E-7B38DA57BEC7}"/>
              </a:ext>
            </a:extLst>
          </p:cNvPr>
          <p:cNvSpPr/>
          <p:nvPr/>
        </p:nvSpPr>
        <p:spPr>
          <a:xfrm>
            <a:off x="3939685" y="3535538"/>
            <a:ext cx="1324310" cy="846716"/>
          </a:xfrm>
          <a:prstGeom prst="round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pt-BR" sz="1800" dirty="0" err="1">
                <a:solidFill>
                  <a:schemeClr val="bg1"/>
                </a:solidFill>
                <a:latin typeface="Times New Roman" panose="02020603050405020304" pitchFamily="18" charset="0"/>
                <a:ea typeface="Verdana" panose="020B0604030504040204" pitchFamily="34" charset="0"/>
                <a:cs typeface="Times New Roman" panose="02020603050405020304" pitchFamily="18" charset="0"/>
              </a:rPr>
              <a:t>Mondial</a:t>
            </a:r>
            <a:endParaRPr lang="pt-BR" sz="1800" dirty="0">
              <a:solidFill>
                <a:schemeClr val="bg1"/>
              </a:solidFill>
              <a:latin typeface="Times New Roman" panose="02020603050405020304" pitchFamily="18" charset="0"/>
              <a:ea typeface="Verdana" panose="020B0604030504040204" pitchFamily="34" charset="0"/>
              <a:cs typeface="Times New Roman" panose="02020603050405020304" pitchFamily="18" charset="0"/>
            </a:endParaRPr>
          </a:p>
        </p:txBody>
      </p:sp>
      <p:cxnSp>
        <p:nvCxnSpPr>
          <p:cNvPr id="3" name="Conector de Seta Reta 2">
            <a:extLst>
              <a:ext uri="{FF2B5EF4-FFF2-40B4-BE49-F238E27FC236}">
                <a16:creationId xmlns:a16="http://schemas.microsoft.com/office/drawing/2014/main" id="{579FAC13-B07C-4CFE-A97C-FDF79652E579}"/>
              </a:ext>
            </a:extLst>
          </p:cNvPr>
          <p:cNvCxnSpPr>
            <a:cxnSpLocks/>
            <a:stCxn id="6" idx="3"/>
          </p:cNvCxnSpPr>
          <p:nvPr/>
        </p:nvCxnSpPr>
        <p:spPr>
          <a:xfrm>
            <a:off x="2230073" y="2592858"/>
            <a:ext cx="1621847" cy="114301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 name="Conector de Seta Reta 8">
            <a:extLst>
              <a:ext uri="{FF2B5EF4-FFF2-40B4-BE49-F238E27FC236}">
                <a16:creationId xmlns:a16="http://schemas.microsoft.com/office/drawing/2014/main" id="{A37CB08D-2C93-45DB-B538-F4B9A892C66D}"/>
              </a:ext>
            </a:extLst>
          </p:cNvPr>
          <p:cNvCxnSpPr>
            <a:cxnSpLocks/>
            <a:stCxn id="5" idx="3"/>
          </p:cNvCxnSpPr>
          <p:nvPr/>
        </p:nvCxnSpPr>
        <p:spPr>
          <a:xfrm>
            <a:off x="2230073" y="3966714"/>
            <a:ext cx="1549839"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 name="Conector de Seta Reta 11">
            <a:extLst>
              <a:ext uri="{FF2B5EF4-FFF2-40B4-BE49-F238E27FC236}">
                <a16:creationId xmlns:a16="http://schemas.microsoft.com/office/drawing/2014/main" id="{46667F7D-4AE7-4396-812B-3FBA8A5EF79C}"/>
              </a:ext>
            </a:extLst>
          </p:cNvPr>
          <p:cNvCxnSpPr>
            <a:cxnSpLocks/>
            <a:stCxn id="4" idx="3"/>
          </p:cNvCxnSpPr>
          <p:nvPr/>
        </p:nvCxnSpPr>
        <p:spPr>
          <a:xfrm flipV="1">
            <a:off x="2230073" y="4200953"/>
            <a:ext cx="1621847" cy="114301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9" name="Conector de Seta Reta 18">
            <a:extLst>
              <a:ext uri="{FF2B5EF4-FFF2-40B4-BE49-F238E27FC236}">
                <a16:creationId xmlns:a16="http://schemas.microsoft.com/office/drawing/2014/main" id="{1ECD8B53-84B4-47D2-8E35-0316F0C14F4D}"/>
              </a:ext>
            </a:extLst>
          </p:cNvPr>
          <p:cNvCxnSpPr>
            <a:cxnSpLocks/>
            <a:endCxn id="18" idx="2"/>
          </p:cNvCxnSpPr>
          <p:nvPr/>
        </p:nvCxnSpPr>
        <p:spPr>
          <a:xfrm flipV="1">
            <a:off x="5234155" y="3945635"/>
            <a:ext cx="1210053" cy="1326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8" name="Elipse 17">
            <a:extLst>
              <a:ext uri="{FF2B5EF4-FFF2-40B4-BE49-F238E27FC236}">
                <a16:creationId xmlns:a16="http://schemas.microsoft.com/office/drawing/2014/main" id="{E43A97D0-9432-4A98-9C36-CA2AA9FFED70}"/>
              </a:ext>
            </a:extLst>
          </p:cNvPr>
          <p:cNvSpPr/>
          <p:nvPr/>
        </p:nvSpPr>
        <p:spPr>
          <a:xfrm>
            <a:off x="6444208" y="3374128"/>
            <a:ext cx="2202489" cy="1143013"/>
          </a:xfrm>
          <a:prstGeom prst="ellipse">
            <a:avLst/>
          </a:prstGeom>
          <a:solidFill>
            <a:schemeClr val="bg1"/>
          </a:solid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800" dirty="0">
                <a:solidFill>
                  <a:srgbClr val="595959"/>
                </a:solidFill>
                <a:latin typeface="Times New Roman" panose="02020603050405020304" pitchFamily="18" charset="0"/>
                <a:cs typeface="Times New Roman" panose="02020603050405020304" pitchFamily="18" charset="0"/>
              </a:rPr>
              <a:t>Mercado</a:t>
            </a:r>
          </a:p>
        </p:txBody>
      </p:sp>
      <p:sp>
        <p:nvSpPr>
          <p:cNvPr id="23" name="CaixaDeTexto 22">
            <a:extLst>
              <a:ext uri="{FF2B5EF4-FFF2-40B4-BE49-F238E27FC236}">
                <a16:creationId xmlns:a16="http://schemas.microsoft.com/office/drawing/2014/main" id="{9ED55C1C-5D66-476D-A18F-0839C8E77F68}"/>
              </a:ext>
            </a:extLst>
          </p:cNvPr>
          <p:cNvSpPr txBox="1"/>
          <p:nvPr/>
        </p:nvSpPr>
        <p:spPr>
          <a:xfrm>
            <a:off x="814919" y="3019830"/>
            <a:ext cx="1505997" cy="276999"/>
          </a:xfrm>
          <a:prstGeom prst="rect">
            <a:avLst/>
          </a:prstGeom>
          <a:noFill/>
        </p:spPr>
        <p:txBody>
          <a:bodyPr wrap="square" rtlCol="0">
            <a:spAutoFit/>
          </a:bodyPr>
          <a:lstStyle/>
          <a:p>
            <a:pPr algn="ctr"/>
            <a:r>
              <a:rPr lang="pt-BR" sz="1200" b="1" dirty="0">
                <a:solidFill>
                  <a:srgbClr val="595959"/>
                </a:solidFill>
              </a:rPr>
              <a:t>Presumido</a:t>
            </a:r>
          </a:p>
        </p:txBody>
      </p:sp>
      <p:sp>
        <p:nvSpPr>
          <p:cNvPr id="24" name="CaixaDeTexto 23">
            <a:extLst>
              <a:ext uri="{FF2B5EF4-FFF2-40B4-BE49-F238E27FC236}">
                <a16:creationId xmlns:a16="http://schemas.microsoft.com/office/drawing/2014/main" id="{55584A88-D9A4-4957-BB00-25FD6A4B907D}"/>
              </a:ext>
            </a:extLst>
          </p:cNvPr>
          <p:cNvSpPr txBox="1"/>
          <p:nvPr/>
        </p:nvSpPr>
        <p:spPr>
          <a:xfrm>
            <a:off x="814919" y="4404474"/>
            <a:ext cx="1505997" cy="276999"/>
          </a:xfrm>
          <a:prstGeom prst="rect">
            <a:avLst/>
          </a:prstGeom>
          <a:noFill/>
        </p:spPr>
        <p:txBody>
          <a:bodyPr wrap="square" rtlCol="0">
            <a:spAutoFit/>
          </a:bodyPr>
          <a:lstStyle/>
          <a:p>
            <a:pPr algn="ctr"/>
            <a:r>
              <a:rPr lang="pt-BR" sz="1200" b="1" dirty="0">
                <a:solidFill>
                  <a:srgbClr val="595959"/>
                </a:solidFill>
              </a:rPr>
              <a:t>Presumido</a:t>
            </a:r>
          </a:p>
        </p:txBody>
      </p:sp>
      <p:sp>
        <p:nvSpPr>
          <p:cNvPr id="25" name="CaixaDeTexto 24">
            <a:extLst>
              <a:ext uri="{FF2B5EF4-FFF2-40B4-BE49-F238E27FC236}">
                <a16:creationId xmlns:a16="http://schemas.microsoft.com/office/drawing/2014/main" id="{FC99A496-23D4-4F69-9BE5-89F40E801B6E}"/>
              </a:ext>
            </a:extLst>
          </p:cNvPr>
          <p:cNvSpPr txBox="1"/>
          <p:nvPr/>
        </p:nvSpPr>
        <p:spPr>
          <a:xfrm>
            <a:off x="814919" y="5759870"/>
            <a:ext cx="1505997" cy="276999"/>
          </a:xfrm>
          <a:prstGeom prst="rect">
            <a:avLst/>
          </a:prstGeom>
          <a:noFill/>
        </p:spPr>
        <p:txBody>
          <a:bodyPr wrap="square" rtlCol="0">
            <a:spAutoFit/>
          </a:bodyPr>
          <a:lstStyle/>
          <a:p>
            <a:pPr algn="ctr"/>
            <a:r>
              <a:rPr lang="pt-BR" sz="1200" b="1" dirty="0">
                <a:solidFill>
                  <a:srgbClr val="595959"/>
                </a:solidFill>
              </a:rPr>
              <a:t>Real</a:t>
            </a:r>
          </a:p>
        </p:txBody>
      </p:sp>
      <p:sp>
        <p:nvSpPr>
          <p:cNvPr id="26" name="CaixaDeTexto 25">
            <a:extLst>
              <a:ext uri="{FF2B5EF4-FFF2-40B4-BE49-F238E27FC236}">
                <a16:creationId xmlns:a16="http://schemas.microsoft.com/office/drawing/2014/main" id="{0EF0DD3B-81D9-4733-A44D-7F9F5F2F389C}"/>
              </a:ext>
            </a:extLst>
          </p:cNvPr>
          <p:cNvSpPr txBox="1"/>
          <p:nvPr/>
        </p:nvSpPr>
        <p:spPr>
          <a:xfrm>
            <a:off x="2843808" y="2784919"/>
            <a:ext cx="4248472" cy="276999"/>
          </a:xfrm>
          <a:prstGeom prst="rect">
            <a:avLst/>
          </a:prstGeom>
          <a:noFill/>
        </p:spPr>
        <p:txBody>
          <a:bodyPr wrap="square" rtlCol="0">
            <a:spAutoFit/>
          </a:bodyPr>
          <a:lstStyle/>
          <a:p>
            <a:r>
              <a:rPr lang="pt-BR" sz="1200" dirty="0">
                <a:solidFill>
                  <a:srgbClr val="595959"/>
                </a:solidFill>
              </a:rPr>
              <a:t>Venda de mercadorias</a:t>
            </a:r>
          </a:p>
        </p:txBody>
      </p:sp>
      <p:sp>
        <p:nvSpPr>
          <p:cNvPr id="27" name="CaixaDeTexto 26">
            <a:extLst>
              <a:ext uri="{FF2B5EF4-FFF2-40B4-BE49-F238E27FC236}">
                <a16:creationId xmlns:a16="http://schemas.microsoft.com/office/drawing/2014/main" id="{7940026A-B871-4036-B38E-09F4AA414185}"/>
              </a:ext>
            </a:extLst>
          </p:cNvPr>
          <p:cNvSpPr txBox="1"/>
          <p:nvPr/>
        </p:nvSpPr>
        <p:spPr>
          <a:xfrm>
            <a:off x="2195736" y="3968947"/>
            <a:ext cx="4248472" cy="276999"/>
          </a:xfrm>
          <a:prstGeom prst="rect">
            <a:avLst/>
          </a:prstGeom>
          <a:noFill/>
        </p:spPr>
        <p:txBody>
          <a:bodyPr wrap="square" rtlCol="0">
            <a:spAutoFit/>
          </a:bodyPr>
          <a:lstStyle/>
          <a:p>
            <a:r>
              <a:rPr lang="pt-BR" sz="1200" dirty="0">
                <a:solidFill>
                  <a:srgbClr val="595959"/>
                </a:solidFill>
              </a:rPr>
              <a:t>Venda de mercadorias</a:t>
            </a:r>
          </a:p>
        </p:txBody>
      </p:sp>
      <p:sp>
        <p:nvSpPr>
          <p:cNvPr id="28" name="CaixaDeTexto 27">
            <a:extLst>
              <a:ext uri="{FF2B5EF4-FFF2-40B4-BE49-F238E27FC236}">
                <a16:creationId xmlns:a16="http://schemas.microsoft.com/office/drawing/2014/main" id="{691F0A35-C0C7-4035-9713-D94BC696B82F}"/>
              </a:ext>
            </a:extLst>
          </p:cNvPr>
          <p:cNvSpPr txBox="1"/>
          <p:nvPr/>
        </p:nvSpPr>
        <p:spPr>
          <a:xfrm>
            <a:off x="2886748" y="4912093"/>
            <a:ext cx="4248472" cy="276999"/>
          </a:xfrm>
          <a:prstGeom prst="rect">
            <a:avLst/>
          </a:prstGeom>
          <a:noFill/>
        </p:spPr>
        <p:txBody>
          <a:bodyPr wrap="square" rtlCol="0">
            <a:spAutoFit/>
          </a:bodyPr>
          <a:lstStyle/>
          <a:p>
            <a:r>
              <a:rPr lang="pt-BR" sz="1200" dirty="0">
                <a:solidFill>
                  <a:srgbClr val="595959"/>
                </a:solidFill>
              </a:rPr>
              <a:t>Venda de mercadorias</a:t>
            </a:r>
          </a:p>
        </p:txBody>
      </p:sp>
    </p:spTree>
    <p:extLst>
      <p:ext uri="{BB962C8B-B14F-4D97-AF65-F5344CB8AC3E}">
        <p14:creationId xmlns:p14="http://schemas.microsoft.com/office/powerpoint/2010/main" val="15543359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19">
            <a:extLst>
              <a:ext uri="{FF2B5EF4-FFF2-40B4-BE49-F238E27FC236}">
                <a16:creationId xmlns:a16="http://schemas.microsoft.com/office/drawing/2014/main" id="{BD2D3807-F637-4A40-B729-0A409EF9FEB6}"/>
              </a:ext>
            </a:extLst>
          </p:cNvPr>
          <p:cNvSpPr txBox="1"/>
          <p:nvPr/>
        </p:nvSpPr>
        <p:spPr>
          <a:xfrm>
            <a:off x="146231" y="1806200"/>
            <a:ext cx="8806181" cy="6929846"/>
          </a:xfrm>
          <a:prstGeom prst="rect">
            <a:avLst/>
          </a:prstGeom>
          <a:noFill/>
        </p:spPr>
        <p:txBody>
          <a:bodyPr wrap="square" rtlCol="0">
            <a:spAutoFit/>
          </a:bodyPr>
          <a:lstStyle/>
          <a:p>
            <a:pPr marL="285750" indent="-285750" algn="just" defTabSz="457200" eaLnBrk="1" fontAlgn="auto" hangingPunct="1">
              <a:spcBef>
                <a:spcPts val="0"/>
              </a:spcBef>
              <a:spcAft>
                <a:spcPts val="0"/>
              </a:spcAft>
              <a:buFont typeface="Wingdings" panose="05000000000000000000" pitchFamily="2" charset="2"/>
              <a:buChar char="§"/>
            </a:pPr>
            <a:r>
              <a:rPr lang="pt-BR" sz="1600" b="1" dirty="0">
                <a:solidFill>
                  <a:srgbClr val="595959"/>
                </a:solidFill>
                <a:ea typeface="ＭＳ Ｐゴシック" panose="020B0600070205080204" pitchFamily="34" charset="-128"/>
                <a:cs typeface="Times New Roman" panose="02020603050405020304" pitchFamily="18" charset="0"/>
              </a:rPr>
              <a:t>Discussão central: </a:t>
            </a:r>
            <a:r>
              <a:rPr lang="pt-BR" sz="1600" dirty="0">
                <a:solidFill>
                  <a:srgbClr val="595959"/>
                </a:solidFill>
                <a:ea typeface="ＭＳ Ｐゴシック" panose="020B0600070205080204" pitchFamily="34" charset="-128"/>
                <a:cs typeface="Times New Roman" panose="02020603050405020304" pitchFamily="18" charset="0"/>
              </a:rPr>
              <a:t>se a constituição de quatro empresas, que fabricam, importam e comercializam produtos com a marca comercial "</a:t>
            </a:r>
            <a:r>
              <a:rPr lang="pt-BR" sz="1600" dirty="0" err="1">
                <a:solidFill>
                  <a:srgbClr val="595959"/>
                </a:solidFill>
                <a:ea typeface="ＭＳ Ｐゴシック" panose="020B0600070205080204" pitchFamily="34" charset="-128"/>
                <a:cs typeface="Times New Roman" panose="02020603050405020304" pitchFamily="18" charset="0"/>
              </a:rPr>
              <a:t>Mondial</a:t>
            </a:r>
            <a:r>
              <a:rPr lang="pt-BR" sz="1600" dirty="0">
                <a:solidFill>
                  <a:srgbClr val="595959"/>
                </a:solidFill>
                <a:ea typeface="ＭＳ Ｐゴシック" panose="020B0600070205080204" pitchFamily="34" charset="-128"/>
                <a:cs typeface="Times New Roman" panose="02020603050405020304" pitchFamily="18" charset="0"/>
              </a:rPr>
              <a:t>", seriam ou não uma construção artificial, ou seja, se seriam, na realidade, uma só sociedade empresária que teria se segregado com a finalidade de buscar uma indevida redução de tributo </a:t>
            </a:r>
          </a:p>
          <a:p>
            <a:pPr marL="285750" indent="-285750" algn="just" defTabSz="457200" eaLnBrk="1" fontAlgn="auto" hangingPunct="1">
              <a:spcBef>
                <a:spcPts val="0"/>
              </a:spcBef>
              <a:spcAft>
                <a:spcPts val="0"/>
              </a:spcAft>
              <a:buFont typeface="Wingdings" panose="05000000000000000000" pitchFamily="2" charset="2"/>
              <a:buChar char="§"/>
            </a:pPr>
            <a:endParaRPr lang="pt-BR" sz="1600" dirty="0">
              <a:solidFill>
                <a:srgbClr val="595959"/>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r>
              <a:rPr lang="pt-BR" sz="1600" b="1" dirty="0">
                <a:solidFill>
                  <a:srgbClr val="595959"/>
                </a:solidFill>
                <a:ea typeface="ＭＳ Ｐゴシック" panose="020B0600070205080204" pitchFamily="34" charset="-128"/>
                <a:cs typeface="Times New Roman" panose="02020603050405020304" pitchFamily="18" charset="0"/>
              </a:rPr>
              <a:t>Autoridade fiscal:  </a:t>
            </a:r>
          </a:p>
          <a:p>
            <a:pPr algn="just" defTabSz="457200" eaLnBrk="1" fontAlgn="auto" hangingPunct="1">
              <a:spcBef>
                <a:spcPts val="0"/>
              </a:spcBef>
              <a:spcAft>
                <a:spcPts val="0"/>
              </a:spcAft>
            </a:pPr>
            <a:endParaRPr lang="pt-BR" sz="1600" b="1" dirty="0">
              <a:solidFill>
                <a:srgbClr val="595959"/>
              </a:solidFill>
              <a:ea typeface="ＭＳ Ｐゴシック" panose="020B0600070205080204" pitchFamily="34" charset="-128"/>
              <a:cs typeface="Times New Roman" panose="02020603050405020304" pitchFamily="18" charset="0"/>
            </a:endParaRPr>
          </a:p>
          <a:p>
            <a:pPr marL="542925" algn="just" defTabSz="457200" eaLnBrk="1" fontAlgn="auto" hangingPunct="1">
              <a:spcBef>
                <a:spcPts val="0"/>
              </a:spcBef>
              <a:spcAft>
                <a:spcPts val="0"/>
              </a:spcAft>
              <a:buFont typeface="Wingdings" panose="05000000000000000000" pitchFamily="2" charset="2"/>
              <a:buChar char="Ø"/>
            </a:pPr>
            <a:r>
              <a:rPr lang="pt-BR" sz="1500" dirty="0">
                <a:solidFill>
                  <a:srgbClr val="595959"/>
                </a:solidFill>
                <a:ea typeface="ＭＳ Ｐゴシック" panose="020B0600070205080204" pitchFamily="34" charset="-128"/>
                <a:cs typeface="Times New Roman" panose="02020603050405020304" pitchFamily="18" charset="0"/>
              </a:rPr>
              <a:t>alegação de que a opção pelo lucro presumido pela ME e MK, para os anos­-calendário de 2007 e 2008, proporcionou uma redução na base tributável de R$4.469.125,43 (2007) e R$13.715.674,05 (2008) para o IRPJ e a CSLL, ao passo que as outras duas empresas do grupo, submetidas ao lucro real, foram submetidas a bases tributáveis menores, inclusive auferindo prejuízos (</a:t>
            </a:r>
            <a:r>
              <a:rPr lang="pt-BR" sz="1500" dirty="0" err="1">
                <a:solidFill>
                  <a:srgbClr val="595959"/>
                </a:solidFill>
                <a:ea typeface="ＭＳ Ｐゴシック" panose="020B0600070205080204" pitchFamily="34" charset="-128"/>
                <a:cs typeface="Times New Roman" panose="02020603050405020304" pitchFamily="18" charset="0"/>
              </a:rPr>
              <a:t>Mondial</a:t>
            </a:r>
            <a:r>
              <a:rPr lang="pt-BR" sz="1500" dirty="0">
                <a:solidFill>
                  <a:srgbClr val="595959"/>
                </a:solidFill>
                <a:ea typeface="ＭＳ Ｐゴシック" panose="020B0600070205080204" pitchFamily="34" charset="-128"/>
                <a:cs typeface="Times New Roman" panose="02020603050405020304" pitchFamily="18" charset="0"/>
              </a:rPr>
              <a:t>)</a:t>
            </a:r>
          </a:p>
          <a:p>
            <a:pPr marL="542925" algn="just" defTabSz="457200" eaLnBrk="1" fontAlgn="auto" hangingPunct="1">
              <a:spcBef>
                <a:spcPts val="0"/>
              </a:spcBef>
              <a:spcAft>
                <a:spcPts val="0"/>
              </a:spcAft>
              <a:buFont typeface="Wingdings" panose="05000000000000000000" pitchFamily="2" charset="2"/>
              <a:buChar char="Ø"/>
            </a:pPr>
            <a:endParaRPr lang="pt-BR" sz="1500" dirty="0">
              <a:solidFill>
                <a:srgbClr val="595959"/>
              </a:solidFill>
              <a:ea typeface="ＭＳ Ｐゴシック" panose="020B0600070205080204" pitchFamily="34" charset="-128"/>
              <a:cs typeface="Times New Roman" panose="02020603050405020304" pitchFamily="18" charset="0"/>
            </a:endParaRPr>
          </a:p>
          <a:p>
            <a:pPr marL="542925" algn="just" defTabSz="457200" eaLnBrk="1" fontAlgn="auto" hangingPunct="1">
              <a:spcBef>
                <a:spcPts val="0"/>
              </a:spcBef>
              <a:spcAft>
                <a:spcPts val="0"/>
              </a:spcAft>
              <a:buFont typeface="Wingdings" panose="05000000000000000000" pitchFamily="2" charset="2"/>
              <a:buChar char="Ø"/>
            </a:pPr>
            <a:r>
              <a:rPr lang="pt-BR" sz="1500" dirty="0">
                <a:solidFill>
                  <a:srgbClr val="595959"/>
                </a:solidFill>
                <a:ea typeface="ＭＳ Ｐゴシック" panose="020B0600070205080204" pitchFamily="34" charset="-128"/>
                <a:cs typeface="Times New Roman" panose="02020603050405020304" pitchFamily="18" charset="0"/>
              </a:rPr>
              <a:t>“</a:t>
            </a:r>
            <a:r>
              <a:rPr lang="pt-BR" sz="1500" i="1" dirty="0">
                <a:solidFill>
                  <a:srgbClr val="595959"/>
                </a:solidFill>
                <a:ea typeface="ＭＳ Ｐゴシック" panose="020B0600070205080204" pitchFamily="34" charset="-128"/>
                <a:cs typeface="Times New Roman" panose="02020603050405020304" pitchFamily="18" charset="0"/>
              </a:rPr>
              <a:t>empresas optantes pelo lucro presumido obtiveram uma margem de lucro bastante superior às de lucro real. Isto se explica em parte pelas vendas feitas pela MK e ME à </a:t>
            </a:r>
            <a:r>
              <a:rPr lang="pt-BR" sz="1500" i="1" dirty="0" err="1">
                <a:solidFill>
                  <a:srgbClr val="595959"/>
                </a:solidFill>
                <a:ea typeface="ＭＳ Ｐゴシック" panose="020B0600070205080204" pitchFamily="34" charset="-128"/>
                <a:cs typeface="Times New Roman" panose="02020603050405020304" pitchFamily="18" charset="0"/>
              </a:rPr>
              <a:t>Mondial</a:t>
            </a:r>
            <a:r>
              <a:rPr lang="pt-BR" sz="1500" i="1" dirty="0">
                <a:solidFill>
                  <a:srgbClr val="595959"/>
                </a:solidFill>
                <a:ea typeface="ＭＳ Ｐゴシック" panose="020B0600070205080204" pitchFamily="34" charset="-128"/>
                <a:cs typeface="Times New Roman" panose="02020603050405020304" pitchFamily="18" charset="0"/>
              </a:rPr>
              <a:t>, onde os produtos eram vendidos por preço superior ao que a </a:t>
            </a:r>
            <a:r>
              <a:rPr lang="pt-BR" sz="1500" i="1" dirty="0" err="1">
                <a:solidFill>
                  <a:srgbClr val="595959"/>
                </a:solidFill>
                <a:ea typeface="ＭＳ Ｐゴシック" panose="020B0600070205080204" pitchFamily="34" charset="-128"/>
                <a:cs typeface="Times New Roman" panose="02020603050405020304" pitchFamily="18" charset="0"/>
              </a:rPr>
              <a:t>Mondial</a:t>
            </a:r>
            <a:r>
              <a:rPr lang="pt-BR" sz="1500" i="1" dirty="0">
                <a:solidFill>
                  <a:srgbClr val="595959"/>
                </a:solidFill>
                <a:ea typeface="ＭＳ Ｐゴシック" panose="020B0600070205080204" pitchFamily="34" charset="-128"/>
                <a:cs typeface="Times New Roman" panose="02020603050405020304" pitchFamily="18" charset="0"/>
              </a:rPr>
              <a:t> vendia aos clientes externos, conforme explicado no item 3.1. Outra explicação é a concentração de despesas na empresa </a:t>
            </a:r>
            <a:r>
              <a:rPr lang="pt-BR" sz="1500" i="1" dirty="0" err="1">
                <a:solidFill>
                  <a:srgbClr val="595959"/>
                </a:solidFill>
                <a:ea typeface="ＭＳ Ｐゴシック" panose="020B0600070205080204" pitchFamily="34" charset="-128"/>
                <a:cs typeface="Times New Roman" panose="02020603050405020304" pitchFamily="18" charset="0"/>
              </a:rPr>
              <a:t>Mondial</a:t>
            </a:r>
            <a:r>
              <a:rPr lang="pt-BR" sz="1500" i="1" dirty="0">
                <a:solidFill>
                  <a:srgbClr val="595959"/>
                </a:solidFill>
                <a:ea typeface="ＭＳ Ｐゴシック" panose="020B0600070205080204" pitchFamily="34" charset="-128"/>
                <a:cs typeface="Times New Roman" panose="02020603050405020304" pitchFamily="18" charset="0"/>
              </a:rPr>
              <a:t> que, por sua vez, repassava parte dessas despesas à empresa </a:t>
            </a:r>
            <a:r>
              <a:rPr lang="pt-BR" sz="1500" i="1" dirty="0" err="1">
                <a:solidFill>
                  <a:srgbClr val="595959"/>
                </a:solidFill>
                <a:ea typeface="ＭＳ Ｐゴシック" panose="020B0600070205080204" pitchFamily="34" charset="-128"/>
                <a:cs typeface="Times New Roman" panose="02020603050405020304" pitchFamily="18" charset="0"/>
              </a:rPr>
              <a:t>AlphaPró</a:t>
            </a:r>
            <a:r>
              <a:rPr lang="pt-BR" sz="1500" i="1" dirty="0">
                <a:solidFill>
                  <a:srgbClr val="595959"/>
                </a:solidFill>
                <a:ea typeface="ＭＳ Ｐゴシック" panose="020B0600070205080204" pitchFamily="34" charset="-128"/>
                <a:cs typeface="Times New Roman" panose="02020603050405020304" pitchFamily="18" charset="0"/>
              </a:rPr>
              <a:t>, como, por exemplo, as despesas decorrentes de contratos comerciais com os varejistas, como bônus, comissões, VPC, transportes, </a:t>
            </a:r>
            <a:r>
              <a:rPr lang="pt-BR" sz="1500" i="1" dirty="0" err="1">
                <a:solidFill>
                  <a:srgbClr val="595959"/>
                </a:solidFill>
                <a:ea typeface="ＭＳ Ｐゴシック" panose="020B0600070205080204" pitchFamily="34" charset="-128"/>
                <a:cs typeface="Times New Roman" panose="02020603050405020304" pitchFamily="18" charset="0"/>
              </a:rPr>
              <a:t>etc</a:t>
            </a:r>
            <a:r>
              <a:rPr lang="pt-BR" sz="1500" dirty="0">
                <a:solidFill>
                  <a:srgbClr val="595959"/>
                </a:solidFill>
                <a:ea typeface="ＭＳ Ｐゴシック" panose="020B0600070205080204" pitchFamily="34" charset="-128"/>
                <a:cs typeface="Times New Roman" panose="02020603050405020304" pitchFamily="18" charset="0"/>
              </a:rPr>
              <a:t>”</a:t>
            </a:r>
          </a:p>
          <a:p>
            <a:pPr algn="just" eaLnBrk="1" hangingPunct="1">
              <a:spcBef>
                <a:spcPct val="20000"/>
              </a:spcBef>
              <a:defRPr/>
            </a:pPr>
            <a:endParaRPr lang="pt-BR" sz="1800" dirty="0">
              <a:solidFill>
                <a:srgbClr val="595959"/>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b="1" dirty="0">
              <a:solidFill>
                <a:schemeClr val="accent3">
                  <a:lumMod val="50000"/>
                </a:schemeClr>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dirty="0">
              <a:solidFill>
                <a:srgbClr val="595959"/>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800" b="1" dirty="0">
              <a:solidFill>
                <a:srgbClr val="C00000"/>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800" b="1" dirty="0">
              <a:solidFill>
                <a:srgbClr val="595959"/>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800" b="1" dirty="0">
              <a:solidFill>
                <a:srgbClr val="C00000"/>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dirty="0">
              <a:solidFill>
                <a:srgbClr val="595959"/>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b="1" dirty="0">
              <a:solidFill>
                <a:srgbClr val="595959"/>
              </a:solidFill>
              <a:cs typeface="Times New Roman" panose="02020603050405020304" pitchFamily="18" charset="0"/>
            </a:endParaRPr>
          </a:p>
          <a:p>
            <a:pPr algn="just" defTabSz="457200" eaLnBrk="1" fontAlgn="auto" hangingPunct="1">
              <a:lnSpc>
                <a:spcPct val="120000"/>
              </a:lnSpc>
              <a:spcBef>
                <a:spcPts val="0"/>
              </a:spcBef>
              <a:spcAft>
                <a:spcPts val="1200"/>
              </a:spcAft>
            </a:pPr>
            <a:endParaRPr lang="pt-BR" sz="1800" dirty="0">
              <a:solidFill>
                <a:srgbClr val="595959"/>
              </a:solidFill>
              <a:cs typeface="Times New Roman" panose="02020603050405020304" pitchFamily="18" charset="0"/>
            </a:endParaRPr>
          </a:p>
        </p:txBody>
      </p:sp>
      <p:sp>
        <p:nvSpPr>
          <p:cNvPr id="4" name="TextBox 17">
            <a:extLst>
              <a:ext uri="{FF2B5EF4-FFF2-40B4-BE49-F238E27FC236}">
                <a16:creationId xmlns:a16="http://schemas.microsoft.com/office/drawing/2014/main" id="{A9EDAB25-B6D4-406B-8392-6002DF017318}"/>
              </a:ext>
            </a:extLst>
          </p:cNvPr>
          <p:cNvSpPr txBox="1"/>
          <p:nvPr/>
        </p:nvSpPr>
        <p:spPr>
          <a:xfrm>
            <a:off x="255952" y="1218374"/>
            <a:ext cx="8715329" cy="353943"/>
          </a:xfrm>
          <a:prstGeom prst="rect">
            <a:avLst/>
          </a:prstGeom>
          <a:noFill/>
        </p:spPr>
        <p:txBody>
          <a:bodyPr wrap="square" rtlCol="0">
            <a:spAutoFit/>
          </a:bodyPr>
          <a:lstStyle/>
          <a:p>
            <a:pPr algn="just" defTabSz="457200" eaLnBrk="1" fontAlgn="auto" hangingPunct="1">
              <a:spcBef>
                <a:spcPts val="0"/>
              </a:spcBef>
              <a:spcAft>
                <a:spcPts val="0"/>
              </a:spcAft>
            </a:pPr>
            <a:r>
              <a:rPr lang="pt-BR" altLang="pt-BR" sz="1700" b="1" dirty="0">
                <a:solidFill>
                  <a:srgbClr val="595959"/>
                </a:solidFill>
                <a:cs typeface="Times New Roman" panose="02020603050405020304" pitchFamily="18" charset="0"/>
              </a:rPr>
              <a:t>Caso </a:t>
            </a:r>
            <a:r>
              <a:rPr lang="pt-BR" altLang="pt-BR" sz="1700" b="1" dirty="0" err="1">
                <a:solidFill>
                  <a:srgbClr val="595959"/>
                </a:solidFill>
                <a:cs typeface="Times New Roman" panose="02020603050405020304" pitchFamily="18" charset="0"/>
              </a:rPr>
              <a:t>Mondial</a:t>
            </a:r>
            <a:endParaRPr lang="pt-BR" sz="1800" b="1" u="sng" dirty="0">
              <a:solidFill>
                <a:srgbClr val="595959"/>
              </a:solidFill>
              <a:cs typeface="Times New Roman" panose="02020603050405020304" pitchFamily="18" charset="0"/>
            </a:endParaRPr>
          </a:p>
        </p:txBody>
      </p:sp>
    </p:spTree>
    <p:extLst>
      <p:ext uri="{BB962C8B-B14F-4D97-AF65-F5344CB8AC3E}">
        <p14:creationId xmlns:p14="http://schemas.microsoft.com/office/powerpoint/2010/main" val="13005989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19">
            <a:extLst>
              <a:ext uri="{FF2B5EF4-FFF2-40B4-BE49-F238E27FC236}">
                <a16:creationId xmlns:a16="http://schemas.microsoft.com/office/drawing/2014/main" id="{BD2D3807-F637-4A40-B729-0A409EF9FEB6}"/>
              </a:ext>
            </a:extLst>
          </p:cNvPr>
          <p:cNvSpPr txBox="1"/>
          <p:nvPr/>
        </p:nvSpPr>
        <p:spPr>
          <a:xfrm>
            <a:off x="146231" y="1806200"/>
            <a:ext cx="8806181" cy="2303964"/>
          </a:xfrm>
          <a:prstGeom prst="rect">
            <a:avLst/>
          </a:prstGeom>
          <a:noFill/>
        </p:spPr>
        <p:txBody>
          <a:bodyPr wrap="square" rtlCol="0">
            <a:spAutoFit/>
          </a:bodyPr>
          <a:lstStyle/>
          <a:p>
            <a:pPr marL="285750" indent="-285750" algn="just" defTabSz="457200" eaLnBrk="1" fontAlgn="auto" hangingPunct="1">
              <a:spcBef>
                <a:spcPts val="0"/>
              </a:spcBef>
              <a:spcAft>
                <a:spcPts val="0"/>
              </a:spcAft>
              <a:buFont typeface="Wingdings" panose="05000000000000000000" pitchFamily="2" charset="2"/>
              <a:buChar char="§"/>
            </a:pPr>
            <a:r>
              <a:rPr lang="pt-BR" sz="1600" b="1" dirty="0">
                <a:solidFill>
                  <a:srgbClr val="595959"/>
                </a:solidFill>
                <a:ea typeface="ＭＳ Ｐゴシック" panose="020B0600070205080204" pitchFamily="34" charset="-128"/>
                <a:cs typeface="Times New Roman" panose="02020603050405020304" pitchFamily="18" charset="0"/>
              </a:rPr>
              <a:t>Quadro que consta do Acórdão nº  9101-­002.794 (Câmara Superior de Recursos Fiscais):</a:t>
            </a:r>
          </a:p>
          <a:p>
            <a:pPr marL="285750" indent="-285750" algn="just" defTabSz="457200" eaLnBrk="1" fontAlgn="auto" hangingPunct="1">
              <a:spcBef>
                <a:spcPts val="0"/>
              </a:spcBef>
              <a:spcAft>
                <a:spcPts val="0"/>
              </a:spcAft>
              <a:buFont typeface="Wingdings" panose="05000000000000000000" pitchFamily="2" charset="2"/>
              <a:buChar char="§"/>
            </a:pPr>
            <a:endParaRPr lang="pt-BR" sz="1800" dirty="0">
              <a:solidFill>
                <a:srgbClr val="595959"/>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800" b="1" dirty="0">
              <a:solidFill>
                <a:srgbClr val="C00000"/>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800" b="1" dirty="0">
              <a:solidFill>
                <a:srgbClr val="595959"/>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800" b="1" dirty="0">
              <a:solidFill>
                <a:srgbClr val="C00000"/>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dirty="0">
              <a:solidFill>
                <a:srgbClr val="595959"/>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b="1" dirty="0">
              <a:solidFill>
                <a:srgbClr val="595959"/>
              </a:solidFill>
              <a:cs typeface="Times New Roman" panose="02020603050405020304" pitchFamily="18" charset="0"/>
            </a:endParaRPr>
          </a:p>
          <a:p>
            <a:pPr algn="just" defTabSz="457200" eaLnBrk="1" fontAlgn="auto" hangingPunct="1">
              <a:lnSpc>
                <a:spcPct val="120000"/>
              </a:lnSpc>
              <a:spcBef>
                <a:spcPts val="0"/>
              </a:spcBef>
              <a:spcAft>
                <a:spcPts val="1200"/>
              </a:spcAft>
            </a:pPr>
            <a:endParaRPr lang="pt-BR" sz="1800" dirty="0">
              <a:solidFill>
                <a:srgbClr val="595959"/>
              </a:solidFill>
              <a:cs typeface="Times New Roman" panose="02020603050405020304" pitchFamily="18" charset="0"/>
            </a:endParaRPr>
          </a:p>
        </p:txBody>
      </p:sp>
      <p:pic>
        <p:nvPicPr>
          <p:cNvPr id="2" name="Imagem 1">
            <a:extLst>
              <a:ext uri="{FF2B5EF4-FFF2-40B4-BE49-F238E27FC236}">
                <a16:creationId xmlns:a16="http://schemas.microsoft.com/office/drawing/2014/main" id="{7404814A-A035-42D9-BD2D-46C5AFB387A7}"/>
              </a:ext>
            </a:extLst>
          </p:cNvPr>
          <p:cNvPicPr>
            <a:picLocks noChangeAspect="1"/>
          </p:cNvPicPr>
          <p:nvPr/>
        </p:nvPicPr>
        <p:blipFill>
          <a:blip r:embed="rId3"/>
          <a:stretch>
            <a:fillRect/>
          </a:stretch>
        </p:blipFill>
        <p:spPr>
          <a:xfrm>
            <a:off x="2195736" y="2207962"/>
            <a:ext cx="4653863" cy="4165755"/>
          </a:xfrm>
          <a:prstGeom prst="rect">
            <a:avLst/>
          </a:prstGeom>
        </p:spPr>
      </p:pic>
      <p:sp>
        <p:nvSpPr>
          <p:cNvPr id="6" name="TextBox 17">
            <a:extLst>
              <a:ext uri="{FF2B5EF4-FFF2-40B4-BE49-F238E27FC236}">
                <a16:creationId xmlns:a16="http://schemas.microsoft.com/office/drawing/2014/main" id="{3D6924E7-7C10-4D17-9F48-94BC5F06E09A}"/>
              </a:ext>
            </a:extLst>
          </p:cNvPr>
          <p:cNvSpPr txBox="1"/>
          <p:nvPr/>
        </p:nvSpPr>
        <p:spPr>
          <a:xfrm>
            <a:off x="255952" y="1218374"/>
            <a:ext cx="8715329" cy="353943"/>
          </a:xfrm>
          <a:prstGeom prst="rect">
            <a:avLst/>
          </a:prstGeom>
          <a:noFill/>
        </p:spPr>
        <p:txBody>
          <a:bodyPr wrap="square" rtlCol="0">
            <a:spAutoFit/>
          </a:bodyPr>
          <a:lstStyle/>
          <a:p>
            <a:pPr algn="just" defTabSz="457200" eaLnBrk="1" fontAlgn="auto" hangingPunct="1">
              <a:spcBef>
                <a:spcPts val="0"/>
              </a:spcBef>
              <a:spcAft>
                <a:spcPts val="0"/>
              </a:spcAft>
            </a:pPr>
            <a:r>
              <a:rPr lang="pt-BR" altLang="pt-BR" sz="1700" b="1" dirty="0">
                <a:solidFill>
                  <a:srgbClr val="595959"/>
                </a:solidFill>
                <a:cs typeface="Times New Roman" panose="02020603050405020304" pitchFamily="18" charset="0"/>
              </a:rPr>
              <a:t>Caso </a:t>
            </a:r>
            <a:r>
              <a:rPr lang="pt-BR" altLang="pt-BR" sz="1700" b="1" dirty="0" err="1">
                <a:solidFill>
                  <a:srgbClr val="595959"/>
                </a:solidFill>
                <a:cs typeface="Times New Roman" panose="02020603050405020304" pitchFamily="18" charset="0"/>
              </a:rPr>
              <a:t>Mondial</a:t>
            </a:r>
            <a:endParaRPr lang="pt-BR" sz="1800" b="1" u="sng" dirty="0">
              <a:solidFill>
                <a:srgbClr val="595959"/>
              </a:solidFill>
              <a:cs typeface="Times New Roman" panose="02020603050405020304" pitchFamily="18" charset="0"/>
            </a:endParaRPr>
          </a:p>
        </p:txBody>
      </p:sp>
    </p:spTree>
    <p:extLst>
      <p:ext uri="{BB962C8B-B14F-4D97-AF65-F5344CB8AC3E}">
        <p14:creationId xmlns:p14="http://schemas.microsoft.com/office/powerpoint/2010/main" val="466516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528161015"/>
              </p:ext>
            </p:extLst>
          </p:nvPr>
        </p:nvGraphicFramePr>
        <p:xfrm>
          <a:off x="683568" y="1628800"/>
          <a:ext cx="7848872" cy="4526436"/>
        </p:xfrm>
        <a:graphic>
          <a:graphicData uri="http://schemas.openxmlformats.org/drawingml/2006/table">
            <a:tbl>
              <a:tblPr firstRow="1" bandRow="1">
                <a:tableStyleId>{5C22544A-7EE6-4342-B048-85BDC9FD1C3A}</a:tableStyleId>
              </a:tblPr>
              <a:tblGrid>
                <a:gridCol w="6803166">
                  <a:extLst>
                    <a:ext uri="{9D8B030D-6E8A-4147-A177-3AD203B41FA5}">
                      <a16:colId xmlns:a16="http://schemas.microsoft.com/office/drawing/2014/main" val="20000"/>
                    </a:ext>
                  </a:extLst>
                </a:gridCol>
                <a:gridCol w="1045706">
                  <a:extLst>
                    <a:ext uri="{9D8B030D-6E8A-4147-A177-3AD203B41FA5}">
                      <a16:colId xmlns:a16="http://schemas.microsoft.com/office/drawing/2014/main" val="20001"/>
                    </a:ext>
                  </a:extLst>
                </a:gridCol>
              </a:tblGrid>
              <a:tr h="37583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pt-BR" sz="1600" b="1" kern="1200" cap="none" baseline="0" dirty="0">
                          <a:solidFill>
                            <a:srgbClr val="595959"/>
                          </a:solidFill>
                          <a:latin typeface="Times New Roman" panose="02020603050405020304" pitchFamily="18" charset="0"/>
                          <a:ea typeface="+mn-ea"/>
                          <a:cs typeface="Times New Roman" panose="02020603050405020304" pitchFamily="18" charset="0"/>
                        </a:rPr>
                        <a:t>Introdução</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r">
                        <a:lnSpc>
                          <a:spcPct val="100000"/>
                        </a:lnSpc>
                      </a:pPr>
                      <a:endParaRPr lang="pt-BR" sz="1600" b="1" dirty="0">
                        <a:solidFill>
                          <a:srgbClr val="595959"/>
                        </a:solidFill>
                        <a:latin typeface="Times New Roman" panose="02020603050405020304" pitchFamily="18" charset="0"/>
                        <a:cs typeface="Times New Roman" panose="02020603050405020304" pitchFamily="18" charset="0"/>
                      </a:endParaRP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10000"/>
                  </a:ext>
                </a:extLst>
              </a:tr>
              <a:tr h="375834">
                <a:tc>
                  <a:txBody>
                    <a:bodyPr/>
                    <a:lstStyle/>
                    <a:p>
                      <a:pPr lvl="1" algn="just" defTabSz="457200" eaLnBrk="1" fontAlgn="auto" hangingPunct="1">
                        <a:lnSpc>
                          <a:spcPct val="100000"/>
                        </a:lnSpc>
                        <a:spcBef>
                          <a:spcPts val="0"/>
                        </a:spcBef>
                        <a:spcAft>
                          <a:spcPts val="0"/>
                        </a:spcAft>
                      </a:pPr>
                      <a:r>
                        <a:rPr lang="pt-BR" altLang="pt-BR" sz="1600" b="0" dirty="0">
                          <a:solidFill>
                            <a:srgbClr val="595959"/>
                          </a:solidFill>
                          <a:latin typeface="Times New Roman" panose="02020603050405020304" pitchFamily="18" charset="0"/>
                          <a:cs typeface="Times New Roman" panose="02020603050405020304" pitchFamily="18" charset="0"/>
                        </a:rPr>
                        <a:t>Planejamento tributário do ponto de vista do gestor da empresa</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r">
                        <a:lnSpc>
                          <a:spcPct val="100000"/>
                        </a:lnSpc>
                      </a:pPr>
                      <a:r>
                        <a:rPr lang="pt-BR" sz="1600" b="0" strike="noStrike" dirty="0">
                          <a:solidFill>
                            <a:srgbClr val="595959"/>
                          </a:solidFill>
                          <a:latin typeface="Times New Roman" panose="02020603050405020304" pitchFamily="18" charset="0"/>
                          <a:cs typeface="Times New Roman" panose="02020603050405020304" pitchFamily="18" charset="0"/>
                        </a:rPr>
                        <a:t>04</a:t>
                      </a: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10006"/>
                  </a:ext>
                </a:extLst>
              </a:tr>
              <a:tr h="375834">
                <a:tc>
                  <a:txBody>
                    <a:bodyPr/>
                    <a:lstStyle/>
                    <a:p>
                      <a:pPr lvl="1" algn="just" defTabSz="457200" eaLnBrk="1" fontAlgn="auto" hangingPunct="1">
                        <a:lnSpc>
                          <a:spcPct val="100000"/>
                        </a:lnSpc>
                        <a:spcBef>
                          <a:spcPts val="0"/>
                        </a:spcBef>
                        <a:spcAft>
                          <a:spcPts val="0"/>
                        </a:spcAft>
                      </a:pPr>
                      <a:r>
                        <a:rPr lang="pt-BR" altLang="pt-BR" sz="1600" b="0" dirty="0">
                          <a:solidFill>
                            <a:srgbClr val="595959"/>
                          </a:solidFill>
                          <a:latin typeface="Times New Roman" panose="02020603050405020304" pitchFamily="18" charset="0"/>
                          <a:cs typeface="Times New Roman" panose="02020603050405020304" pitchFamily="18" charset="0"/>
                        </a:rPr>
                        <a:t>Tratamento jurídico do planejamento tributário</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r">
                        <a:lnSpc>
                          <a:spcPct val="100000"/>
                        </a:lnSpc>
                      </a:pPr>
                      <a:r>
                        <a:rPr lang="pt-BR" sz="1600" b="0" dirty="0">
                          <a:solidFill>
                            <a:srgbClr val="595959"/>
                          </a:solidFill>
                          <a:latin typeface="Times New Roman" panose="02020603050405020304" pitchFamily="18" charset="0"/>
                          <a:cs typeface="Times New Roman" panose="02020603050405020304" pitchFamily="18" charset="0"/>
                        </a:rPr>
                        <a:t>05 - 06</a:t>
                      </a: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10007"/>
                  </a:ext>
                </a:extLst>
              </a:tr>
              <a:tr h="375834">
                <a:tc>
                  <a:txBody>
                    <a:bodyPr/>
                    <a:lstStyle/>
                    <a:p>
                      <a:pPr lvl="1" algn="just" defTabSz="457200" eaLnBrk="1" fontAlgn="auto" hangingPunct="1">
                        <a:lnSpc>
                          <a:spcPct val="120000"/>
                        </a:lnSpc>
                        <a:spcBef>
                          <a:spcPts val="0"/>
                        </a:spcBef>
                        <a:spcAft>
                          <a:spcPts val="0"/>
                        </a:spcAft>
                      </a:pPr>
                      <a:r>
                        <a:rPr lang="pt-BR" altLang="pt-BR" sz="1600" b="0" kern="1200" dirty="0">
                          <a:solidFill>
                            <a:srgbClr val="595959"/>
                          </a:solidFill>
                          <a:latin typeface="Times New Roman" panose="02020603050405020304" pitchFamily="18" charset="0"/>
                          <a:ea typeface="+mn-ea"/>
                          <a:cs typeface="Times New Roman" panose="02020603050405020304" pitchFamily="18" charset="0"/>
                        </a:rPr>
                        <a:t>Combate à evasão fiscal no CTN e na legislação ordinária</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r">
                        <a:lnSpc>
                          <a:spcPct val="100000"/>
                        </a:lnSpc>
                      </a:pPr>
                      <a:r>
                        <a:rPr lang="pt-BR" sz="1600" b="0" dirty="0">
                          <a:solidFill>
                            <a:srgbClr val="595959"/>
                          </a:solidFill>
                          <a:latin typeface="Times New Roman" panose="02020603050405020304" pitchFamily="18" charset="0"/>
                          <a:cs typeface="Times New Roman" panose="02020603050405020304" pitchFamily="18" charset="0"/>
                        </a:rPr>
                        <a:t>07 </a:t>
                      </a: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2024215133"/>
                  </a:ext>
                </a:extLst>
              </a:tr>
              <a:tr h="375834">
                <a:tc>
                  <a:txBody>
                    <a:bodyPr/>
                    <a:lstStyle/>
                    <a:p>
                      <a:pPr marL="449263" indent="0" algn="just" defTabSz="457200" eaLnBrk="1" fontAlgn="auto" hangingPunct="1">
                        <a:lnSpc>
                          <a:spcPct val="120000"/>
                        </a:lnSpc>
                        <a:spcBef>
                          <a:spcPts val="0"/>
                        </a:spcBef>
                        <a:spcAft>
                          <a:spcPts val="0"/>
                        </a:spcAft>
                      </a:pPr>
                      <a:r>
                        <a:rPr lang="pt-BR" altLang="pt-BR" sz="1600" b="0" kern="1200" dirty="0">
                          <a:solidFill>
                            <a:srgbClr val="595959"/>
                          </a:solidFill>
                          <a:latin typeface="Times New Roman" panose="02020603050405020304" pitchFamily="18" charset="0"/>
                          <a:ea typeface="+mn-ea"/>
                          <a:cs typeface="Times New Roman" panose="02020603050405020304" pitchFamily="18" charset="0"/>
                        </a:rPr>
                        <a:t>A posição do fisco com relação ao planejamento tributário</a:t>
                      </a:r>
                      <a:endParaRPr lang="pt-BR" sz="1600" b="0" kern="1200" dirty="0">
                        <a:solidFill>
                          <a:srgbClr val="595959"/>
                        </a:solidFill>
                        <a:latin typeface="Times New Roman" panose="02020603050405020304" pitchFamily="18" charset="0"/>
                        <a:ea typeface="+mn-ea"/>
                        <a:cs typeface="Times New Roman" panose="02020603050405020304" pitchFamily="18" charset="0"/>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r">
                        <a:lnSpc>
                          <a:spcPct val="100000"/>
                        </a:lnSpc>
                      </a:pPr>
                      <a:r>
                        <a:rPr lang="pt-BR" sz="1600" b="0" dirty="0">
                          <a:solidFill>
                            <a:srgbClr val="595959"/>
                          </a:solidFill>
                          <a:latin typeface="Times New Roman" panose="02020603050405020304" pitchFamily="18" charset="0"/>
                          <a:cs typeface="Times New Roman" panose="02020603050405020304" pitchFamily="18" charset="0"/>
                        </a:rPr>
                        <a:t>08</a:t>
                      </a: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10004"/>
                  </a:ext>
                </a:extLst>
              </a:tr>
              <a:tr h="375834">
                <a:tc>
                  <a:txBody>
                    <a:bodyPr/>
                    <a:lstStyle/>
                    <a:p>
                      <a:pPr lvl="1" algn="just" defTabSz="457200" eaLnBrk="1" fontAlgn="auto" hangingPunct="1">
                        <a:lnSpc>
                          <a:spcPct val="100000"/>
                        </a:lnSpc>
                        <a:spcBef>
                          <a:spcPts val="0"/>
                        </a:spcBef>
                        <a:spcAft>
                          <a:spcPts val="0"/>
                        </a:spcAft>
                      </a:pPr>
                      <a:r>
                        <a:rPr lang="pt-BR" altLang="pt-BR" sz="1600" b="0" dirty="0">
                          <a:solidFill>
                            <a:srgbClr val="595959"/>
                          </a:solidFill>
                          <a:latin typeface="Times New Roman" panose="02020603050405020304" pitchFamily="18" charset="0"/>
                          <a:cs typeface="Times New Roman" panose="02020603050405020304" pitchFamily="18" charset="0"/>
                        </a:rPr>
                        <a:t>Visão pragmática das discussões na esfera administrativa na atualidade</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r">
                        <a:lnSpc>
                          <a:spcPct val="100000"/>
                        </a:lnSpc>
                      </a:pPr>
                      <a:r>
                        <a:rPr lang="pt-BR" sz="1600" b="0" dirty="0">
                          <a:solidFill>
                            <a:srgbClr val="595959"/>
                          </a:solidFill>
                          <a:latin typeface="Times New Roman" panose="02020603050405020304" pitchFamily="18" charset="0"/>
                          <a:cs typeface="Times New Roman" panose="02020603050405020304" pitchFamily="18" charset="0"/>
                        </a:rPr>
                        <a:t>09-11</a:t>
                      </a: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10005"/>
                  </a:ext>
                </a:extLst>
              </a:tr>
              <a:tr h="375834">
                <a:tc>
                  <a:txBody>
                    <a:bodyPr/>
                    <a:lstStyle/>
                    <a:p>
                      <a:pPr lvl="1" algn="just" defTabSz="457200" eaLnBrk="1" fontAlgn="auto" hangingPunct="1">
                        <a:lnSpc>
                          <a:spcPct val="100000"/>
                        </a:lnSpc>
                        <a:spcBef>
                          <a:spcPts val="0"/>
                        </a:spcBef>
                        <a:spcAft>
                          <a:spcPts val="0"/>
                        </a:spcAft>
                      </a:pPr>
                      <a:r>
                        <a:rPr lang="pt-BR" altLang="pt-BR" sz="1600" b="0" dirty="0" err="1">
                          <a:solidFill>
                            <a:srgbClr val="595959"/>
                          </a:solidFill>
                          <a:latin typeface="Times New Roman" panose="02020603050405020304" pitchFamily="18" charset="0"/>
                          <a:cs typeface="Times New Roman" panose="02020603050405020304" pitchFamily="18" charset="0"/>
                        </a:rPr>
                        <a:t>Desjudicialização</a:t>
                      </a:r>
                      <a:r>
                        <a:rPr lang="pt-BR" altLang="pt-BR" sz="1600" b="0" dirty="0">
                          <a:solidFill>
                            <a:srgbClr val="595959"/>
                          </a:solidFill>
                          <a:latin typeface="Times New Roman" panose="02020603050405020304" pitchFamily="18" charset="0"/>
                          <a:cs typeface="Times New Roman" panose="02020603050405020304" pitchFamily="18" charset="0"/>
                        </a:rPr>
                        <a:t> do planejamento tributário </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r">
                        <a:lnSpc>
                          <a:spcPct val="100000"/>
                        </a:lnSpc>
                      </a:pPr>
                      <a:r>
                        <a:rPr lang="pt-BR" sz="1600" b="0" dirty="0">
                          <a:solidFill>
                            <a:srgbClr val="595959"/>
                          </a:solidFill>
                          <a:latin typeface="Times New Roman" panose="02020603050405020304" pitchFamily="18" charset="0"/>
                          <a:cs typeface="Times New Roman" panose="02020603050405020304" pitchFamily="18" charset="0"/>
                        </a:rPr>
                        <a:t>12</a:t>
                      </a: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4245183647"/>
                  </a:ext>
                </a:extLst>
              </a:tr>
              <a:tr h="37583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pt-BR" sz="1600" b="1" kern="1200" dirty="0">
                          <a:solidFill>
                            <a:srgbClr val="595959"/>
                          </a:solidFill>
                          <a:latin typeface="Times New Roman" panose="02020603050405020304" pitchFamily="18" charset="0"/>
                          <a:ea typeface="+mn-ea"/>
                          <a:cs typeface="Times New Roman" panose="02020603050405020304" pitchFamily="18" charset="0"/>
                        </a:rPr>
                        <a:t>Desmembramento de empresas e segregação de atividades</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r">
                        <a:lnSpc>
                          <a:spcPct val="100000"/>
                        </a:lnSpc>
                      </a:pPr>
                      <a:endParaRPr lang="pt-BR" sz="1600" b="0" dirty="0">
                        <a:solidFill>
                          <a:srgbClr val="595959"/>
                        </a:solidFill>
                        <a:latin typeface="Times New Roman" panose="02020603050405020304" pitchFamily="18" charset="0"/>
                        <a:cs typeface="Times New Roman" panose="02020603050405020304" pitchFamily="18" charset="0"/>
                      </a:endParaRP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2898304061"/>
                  </a:ext>
                </a:extLst>
              </a:tr>
              <a:tr h="375834">
                <a:tc>
                  <a:txBody>
                    <a:bodyPr/>
                    <a:lstStyle/>
                    <a:p>
                      <a:pPr marL="457200" marR="0" lvl="1" indent="0" algn="l" defTabSz="457200" rtl="0" eaLnBrk="1" fontAlgn="auto" latinLnBrk="0" hangingPunct="1">
                        <a:lnSpc>
                          <a:spcPct val="100000"/>
                        </a:lnSpc>
                        <a:spcBef>
                          <a:spcPts val="0"/>
                        </a:spcBef>
                        <a:spcAft>
                          <a:spcPts val="0"/>
                        </a:spcAft>
                        <a:buClrTx/>
                        <a:buSzTx/>
                        <a:buFontTx/>
                        <a:buNone/>
                        <a:tabLst/>
                        <a:defRPr/>
                      </a:pPr>
                      <a:r>
                        <a:rPr lang="pt-BR" sz="1600" b="0" kern="1200" cap="none" dirty="0">
                          <a:solidFill>
                            <a:srgbClr val="595959"/>
                          </a:solidFill>
                          <a:latin typeface="Times New Roman" panose="02020603050405020304" pitchFamily="18" charset="0"/>
                          <a:ea typeface="+mn-ea"/>
                          <a:cs typeface="Times New Roman" panose="02020603050405020304" pitchFamily="18" charset="0"/>
                        </a:rPr>
                        <a:t>Caso Grendene</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r">
                        <a:lnSpc>
                          <a:spcPct val="100000"/>
                        </a:lnSpc>
                      </a:pPr>
                      <a:r>
                        <a:rPr lang="pt-BR" sz="1600" b="0" dirty="0">
                          <a:solidFill>
                            <a:srgbClr val="595959"/>
                          </a:solidFill>
                          <a:latin typeface="Times New Roman" panose="02020603050405020304" pitchFamily="18" charset="0"/>
                          <a:cs typeface="Times New Roman" panose="02020603050405020304" pitchFamily="18" charset="0"/>
                        </a:rPr>
                        <a:t>14-17</a:t>
                      </a: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604939421"/>
                  </a:ext>
                </a:extLst>
              </a:tr>
              <a:tr h="375834">
                <a:tc>
                  <a:txBody>
                    <a:bodyPr/>
                    <a:lstStyle/>
                    <a:p>
                      <a:pPr marL="457200" marR="0" lvl="1" indent="0" algn="l" defTabSz="457200" rtl="0" eaLnBrk="1" fontAlgn="auto" latinLnBrk="0" hangingPunct="1">
                        <a:lnSpc>
                          <a:spcPct val="100000"/>
                        </a:lnSpc>
                        <a:spcBef>
                          <a:spcPts val="0"/>
                        </a:spcBef>
                        <a:spcAft>
                          <a:spcPts val="0"/>
                        </a:spcAft>
                        <a:buClrTx/>
                        <a:buSzTx/>
                        <a:buFontTx/>
                        <a:buNone/>
                        <a:tabLst/>
                        <a:defRPr/>
                      </a:pPr>
                      <a:r>
                        <a:rPr lang="pt-BR" sz="1600" b="0" kern="1200" cap="none" dirty="0">
                          <a:solidFill>
                            <a:srgbClr val="595959"/>
                          </a:solidFill>
                          <a:latin typeface="Times New Roman" panose="02020603050405020304" pitchFamily="18" charset="0"/>
                          <a:ea typeface="+mn-ea"/>
                          <a:cs typeface="Times New Roman" panose="02020603050405020304" pitchFamily="18" charset="0"/>
                        </a:rPr>
                        <a:t>Caso </a:t>
                      </a:r>
                      <a:r>
                        <a:rPr lang="pt-BR" sz="1600" b="0" kern="1200" cap="none" dirty="0" err="1">
                          <a:solidFill>
                            <a:srgbClr val="595959"/>
                          </a:solidFill>
                          <a:latin typeface="Times New Roman" panose="02020603050405020304" pitchFamily="18" charset="0"/>
                          <a:ea typeface="+mn-ea"/>
                          <a:cs typeface="Times New Roman" panose="02020603050405020304" pitchFamily="18" charset="0"/>
                        </a:rPr>
                        <a:t>Mondial</a:t>
                      </a:r>
                      <a:endParaRPr lang="pt-BR" sz="1600" b="0" kern="1200" cap="none" dirty="0">
                        <a:solidFill>
                          <a:srgbClr val="595959"/>
                        </a:solidFill>
                        <a:latin typeface="Times New Roman" panose="02020603050405020304" pitchFamily="18" charset="0"/>
                        <a:ea typeface="+mn-ea"/>
                        <a:cs typeface="Times New Roman" panose="02020603050405020304" pitchFamily="18" charset="0"/>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r">
                        <a:lnSpc>
                          <a:spcPct val="100000"/>
                        </a:lnSpc>
                      </a:pPr>
                      <a:r>
                        <a:rPr lang="pt-BR" sz="1600" b="0" dirty="0">
                          <a:solidFill>
                            <a:srgbClr val="595959"/>
                          </a:solidFill>
                          <a:latin typeface="Times New Roman" panose="02020603050405020304" pitchFamily="18" charset="0"/>
                          <a:cs typeface="Times New Roman" panose="02020603050405020304" pitchFamily="18" charset="0"/>
                        </a:rPr>
                        <a:t>18 - 22</a:t>
                      </a: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328147676"/>
                  </a:ext>
                </a:extLst>
              </a:tr>
              <a:tr h="37583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pt-BR" sz="1600" b="1" kern="1200" dirty="0">
                          <a:solidFill>
                            <a:srgbClr val="595959"/>
                          </a:solidFill>
                          <a:latin typeface="Times New Roman" panose="02020603050405020304" pitchFamily="18" charset="0"/>
                          <a:ea typeface="+mn-ea"/>
                          <a:cs typeface="Times New Roman" panose="02020603050405020304" pitchFamily="18" charset="0"/>
                        </a:rPr>
                        <a:t>Redução de capital e alienação de ativos na pessoa física</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r">
                        <a:lnSpc>
                          <a:spcPct val="100000"/>
                        </a:lnSpc>
                      </a:pPr>
                      <a:endParaRPr lang="pt-BR" sz="1600" b="0" dirty="0">
                        <a:solidFill>
                          <a:srgbClr val="595959"/>
                        </a:solidFill>
                        <a:latin typeface="Times New Roman" panose="02020603050405020304" pitchFamily="18" charset="0"/>
                        <a:cs typeface="Times New Roman" panose="02020603050405020304" pitchFamily="18" charset="0"/>
                      </a:endParaRP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2447561022"/>
                  </a:ext>
                </a:extLst>
              </a:tr>
              <a:tr h="375834">
                <a:tc>
                  <a:txBody>
                    <a:bodyPr/>
                    <a:lstStyle/>
                    <a:p>
                      <a:pPr marL="457200" marR="0" lvl="1" indent="0" algn="l" defTabSz="457200" rtl="0" eaLnBrk="1" fontAlgn="auto" latinLnBrk="0" hangingPunct="1">
                        <a:lnSpc>
                          <a:spcPct val="100000"/>
                        </a:lnSpc>
                        <a:spcBef>
                          <a:spcPts val="0"/>
                        </a:spcBef>
                        <a:spcAft>
                          <a:spcPts val="0"/>
                        </a:spcAft>
                        <a:buClrTx/>
                        <a:buSzTx/>
                        <a:buFontTx/>
                        <a:buNone/>
                        <a:tabLst/>
                        <a:defRPr/>
                      </a:pPr>
                      <a:r>
                        <a:rPr lang="pt-BR" sz="1600" b="0" kern="1200" cap="none" dirty="0">
                          <a:solidFill>
                            <a:srgbClr val="595959"/>
                          </a:solidFill>
                          <a:latin typeface="Times New Roman" panose="02020603050405020304" pitchFamily="18" charset="0"/>
                          <a:ea typeface="+mn-ea"/>
                          <a:cs typeface="Times New Roman" panose="02020603050405020304" pitchFamily="18" charset="0"/>
                        </a:rPr>
                        <a:t>Caso Suzano Petroquímica</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r">
                        <a:lnSpc>
                          <a:spcPct val="100000"/>
                        </a:lnSpc>
                      </a:pPr>
                      <a:r>
                        <a:rPr lang="pt-BR" sz="1600" b="0" dirty="0">
                          <a:solidFill>
                            <a:srgbClr val="595959"/>
                          </a:solidFill>
                          <a:latin typeface="Times New Roman" panose="02020603050405020304" pitchFamily="18" charset="0"/>
                          <a:cs typeface="Times New Roman" panose="02020603050405020304" pitchFamily="18" charset="0"/>
                        </a:rPr>
                        <a:t>23 - 30</a:t>
                      </a: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2773705001"/>
                  </a:ext>
                </a:extLst>
              </a:tr>
            </a:tbl>
          </a:graphicData>
        </a:graphic>
      </p:graphicFrame>
    </p:spTree>
    <p:extLst>
      <p:ext uri="{BB962C8B-B14F-4D97-AF65-F5344CB8AC3E}">
        <p14:creationId xmlns:p14="http://schemas.microsoft.com/office/powerpoint/2010/main" val="23970929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19">
            <a:extLst>
              <a:ext uri="{FF2B5EF4-FFF2-40B4-BE49-F238E27FC236}">
                <a16:creationId xmlns:a16="http://schemas.microsoft.com/office/drawing/2014/main" id="{BD2D3807-F637-4A40-B729-0A409EF9FEB6}"/>
              </a:ext>
            </a:extLst>
          </p:cNvPr>
          <p:cNvSpPr txBox="1"/>
          <p:nvPr/>
        </p:nvSpPr>
        <p:spPr>
          <a:xfrm>
            <a:off x="146231" y="1806200"/>
            <a:ext cx="8806181" cy="6914457"/>
          </a:xfrm>
          <a:prstGeom prst="rect">
            <a:avLst/>
          </a:prstGeom>
          <a:noFill/>
        </p:spPr>
        <p:txBody>
          <a:bodyPr wrap="square" rtlCol="0">
            <a:spAutoFit/>
          </a:bodyPr>
          <a:lstStyle/>
          <a:p>
            <a:pPr marL="285750" indent="-285750" algn="just" defTabSz="457200" eaLnBrk="1" fontAlgn="auto" hangingPunct="1">
              <a:spcBef>
                <a:spcPts val="0"/>
              </a:spcBef>
              <a:spcAft>
                <a:spcPts val="0"/>
              </a:spcAft>
              <a:buFont typeface="Wingdings" panose="05000000000000000000" pitchFamily="2" charset="2"/>
              <a:buChar char="§"/>
            </a:pPr>
            <a:r>
              <a:rPr lang="pt-BR" sz="2000" b="1" dirty="0">
                <a:solidFill>
                  <a:srgbClr val="595959"/>
                </a:solidFill>
                <a:ea typeface="ＭＳ Ｐゴシック" panose="020B0600070205080204" pitchFamily="34" charset="-128"/>
                <a:cs typeface="Times New Roman" panose="02020603050405020304" pitchFamily="18" charset="0"/>
              </a:rPr>
              <a:t>Indícios apresentados pela fiscalização</a:t>
            </a:r>
            <a:r>
              <a:rPr lang="pt-BR" sz="2000" dirty="0">
                <a:solidFill>
                  <a:srgbClr val="595959"/>
                </a:solidFill>
                <a:ea typeface="ＭＳ Ｐゴシック" panose="020B0600070205080204" pitchFamily="34" charset="-128"/>
                <a:cs typeface="Times New Roman" panose="02020603050405020304" pitchFamily="18" charset="0"/>
              </a:rPr>
              <a:t>: </a:t>
            </a:r>
          </a:p>
          <a:p>
            <a:pPr algn="just" defTabSz="457200" eaLnBrk="1" fontAlgn="auto" hangingPunct="1">
              <a:spcBef>
                <a:spcPts val="0"/>
              </a:spcBef>
              <a:spcAft>
                <a:spcPts val="0"/>
              </a:spcAft>
            </a:pPr>
            <a:endParaRPr lang="pt-BR" sz="2000" dirty="0">
              <a:solidFill>
                <a:srgbClr val="595959"/>
              </a:solidFill>
              <a:ea typeface="ＭＳ Ｐゴシック" panose="020B0600070205080204" pitchFamily="34" charset="-128"/>
              <a:cs typeface="Times New Roman" panose="02020603050405020304" pitchFamily="18" charset="0"/>
            </a:endParaRPr>
          </a:p>
          <a:p>
            <a:pPr marL="900113" indent="-369888" algn="just" defTabSz="457200" eaLnBrk="1" fontAlgn="auto" hangingPunct="1">
              <a:spcBef>
                <a:spcPts val="0"/>
              </a:spcBef>
              <a:spcAft>
                <a:spcPts val="0"/>
              </a:spcAft>
              <a:buAutoNum type="alphaLcParenBoth"/>
            </a:pPr>
            <a:r>
              <a:rPr lang="pt-BR" sz="2000" dirty="0">
                <a:solidFill>
                  <a:srgbClr val="595959"/>
                </a:solidFill>
                <a:ea typeface="ＭＳ Ｐゴシック" panose="020B0600070205080204" pitchFamily="34" charset="-128"/>
                <a:cs typeface="Times New Roman" panose="02020603050405020304" pitchFamily="18" charset="0"/>
              </a:rPr>
              <a:t>funcionamento no mesmo endereço; </a:t>
            </a:r>
          </a:p>
          <a:p>
            <a:pPr marL="900113" indent="-369888" algn="just" defTabSz="457200" eaLnBrk="1" fontAlgn="auto" hangingPunct="1">
              <a:spcBef>
                <a:spcPts val="0"/>
              </a:spcBef>
              <a:spcAft>
                <a:spcPts val="0"/>
              </a:spcAft>
              <a:buAutoNum type="alphaLcParenBoth"/>
            </a:pPr>
            <a:r>
              <a:rPr lang="pt-BR" sz="2000" dirty="0">
                <a:solidFill>
                  <a:srgbClr val="595959"/>
                </a:solidFill>
                <a:ea typeface="ＭＳ Ｐゴシック" panose="020B0600070205080204" pitchFamily="34" charset="-128"/>
                <a:cs typeface="Times New Roman" panose="02020603050405020304" pitchFamily="18" charset="0"/>
              </a:rPr>
              <a:t>exercício da mesma atividade; </a:t>
            </a:r>
          </a:p>
          <a:p>
            <a:pPr marL="900113" indent="-369888" algn="just" defTabSz="457200" eaLnBrk="1" fontAlgn="auto" hangingPunct="1">
              <a:spcBef>
                <a:spcPts val="0"/>
              </a:spcBef>
              <a:spcAft>
                <a:spcPts val="0"/>
              </a:spcAft>
              <a:buAutoNum type="alphaLcParenBoth"/>
            </a:pPr>
            <a:r>
              <a:rPr lang="pt-BR" sz="2000" dirty="0">
                <a:solidFill>
                  <a:srgbClr val="595959"/>
                </a:solidFill>
                <a:ea typeface="ＭＳ Ｐゴシック" panose="020B0600070205080204" pitchFamily="34" charset="-128"/>
                <a:cs typeface="Times New Roman" panose="02020603050405020304" pitchFamily="18" charset="0"/>
              </a:rPr>
              <a:t>uso da mesma marca comercial / licenciamento da marca; </a:t>
            </a:r>
          </a:p>
          <a:p>
            <a:pPr marL="900113" indent="-369888" algn="just" defTabSz="457200" eaLnBrk="1" fontAlgn="auto" hangingPunct="1">
              <a:spcBef>
                <a:spcPts val="0"/>
              </a:spcBef>
              <a:spcAft>
                <a:spcPts val="0"/>
              </a:spcAft>
              <a:buAutoNum type="alphaLcParenBoth"/>
            </a:pPr>
            <a:r>
              <a:rPr lang="pt-BR" sz="2000" dirty="0">
                <a:solidFill>
                  <a:srgbClr val="595959"/>
                </a:solidFill>
                <a:ea typeface="ＭＳ Ｐゴシック" panose="020B0600070205080204" pitchFamily="34" charset="-128"/>
                <a:cs typeface="Times New Roman" panose="02020603050405020304" pitchFamily="18" charset="0"/>
              </a:rPr>
              <a:t>mesma direção; </a:t>
            </a:r>
          </a:p>
          <a:p>
            <a:pPr marL="900113" indent="-369888" algn="just" defTabSz="457200" eaLnBrk="1" fontAlgn="auto" hangingPunct="1">
              <a:spcBef>
                <a:spcPts val="0"/>
              </a:spcBef>
              <a:spcAft>
                <a:spcPts val="0"/>
              </a:spcAft>
              <a:buAutoNum type="alphaLcParenBoth"/>
            </a:pPr>
            <a:r>
              <a:rPr lang="pt-BR" sz="2000" dirty="0">
                <a:solidFill>
                  <a:srgbClr val="595959"/>
                </a:solidFill>
                <a:ea typeface="ＭＳ Ｐゴシック" panose="020B0600070205080204" pitchFamily="34" charset="-128"/>
                <a:cs typeface="Times New Roman" panose="02020603050405020304" pitchFamily="18" charset="0"/>
              </a:rPr>
              <a:t>sócios majoritários comuns com sede no Uruguai; </a:t>
            </a:r>
          </a:p>
          <a:p>
            <a:pPr marL="900113" indent="-369888" algn="just" defTabSz="457200" eaLnBrk="1" fontAlgn="auto" hangingPunct="1">
              <a:spcBef>
                <a:spcPts val="0"/>
              </a:spcBef>
              <a:spcAft>
                <a:spcPts val="0"/>
              </a:spcAft>
              <a:buAutoNum type="alphaLcParenBoth"/>
            </a:pPr>
            <a:r>
              <a:rPr lang="pt-BR" sz="2000" dirty="0">
                <a:solidFill>
                  <a:srgbClr val="595959"/>
                </a:solidFill>
                <a:ea typeface="ＭＳ Ｐゴシック" panose="020B0600070205080204" pitchFamily="34" charset="-128"/>
                <a:cs typeface="Times New Roman" panose="02020603050405020304" pitchFamily="18" charset="0"/>
              </a:rPr>
              <a:t>utilização de terceiros na constituição das empresas; </a:t>
            </a:r>
          </a:p>
          <a:p>
            <a:pPr marL="900113" indent="-369888" algn="just" defTabSz="457200" eaLnBrk="1" fontAlgn="auto" hangingPunct="1">
              <a:spcBef>
                <a:spcPts val="0"/>
              </a:spcBef>
              <a:spcAft>
                <a:spcPts val="0"/>
              </a:spcAft>
              <a:buAutoNum type="alphaLcParenBoth"/>
            </a:pPr>
            <a:r>
              <a:rPr lang="pt-BR" sz="2000" dirty="0">
                <a:solidFill>
                  <a:srgbClr val="595959"/>
                </a:solidFill>
                <a:ea typeface="ＭＳ Ｐゴシック" panose="020B0600070205080204" pitchFamily="34" charset="-128"/>
                <a:cs typeface="Times New Roman" panose="02020603050405020304" pitchFamily="18" charset="0"/>
              </a:rPr>
              <a:t>divisão dos mesmos funcionários nos cargos de gerência/coordenação; </a:t>
            </a:r>
          </a:p>
          <a:p>
            <a:pPr marL="900113" indent="-369888" algn="just" defTabSz="457200" eaLnBrk="1" fontAlgn="auto" hangingPunct="1">
              <a:spcBef>
                <a:spcPts val="0"/>
              </a:spcBef>
              <a:spcAft>
                <a:spcPts val="0"/>
              </a:spcAft>
              <a:buAutoNum type="alphaLcParenBoth"/>
            </a:pPr>
            <a:r>
              <a:rPr lang="pt-BR" sz="2000" dirty="0">
                <a:solidFill>
                  <a:srgbClr val="595959"/>
                </a:solidFill>
                <a:ea typeface="ＭＳ Ｐゴシック" panose="020B0600070205080204" pitchFamily="34" charset="-128"/>
                <a:cs typeface="Times New Roman" panose="02020603050405020304" pitchFamily="18" charset="0"/>
              </a:rPr>
              <a:t>transações internas entre empresas; </a:t>
            </a:r>
          </a:p>
          <a:p>
            <a:pPr marL="900113" indent="-369888" algn="just" defTabSz="457200" eaLnBrk="1" fontAlgn="auto" hangingPunct="1">
              <a:spcBef>
                <a:spcPts val="0"/>
              </a:spcBef>
              <a:spcAft>
                <a:spcPts val="0"/>
              </a:spcAft>
              <a:buAutoNum type="alphaLcParenBoth"/>
            </a:pPr>
            <a:r>
              <a:rPr lang="pt-BR" sz="2000" dirty="0">
                <a:solidFill>
                  <a:srgbClr val="595959"/>
                </a:solidFill>
                <a:ea typeface="ＭＳ Ｐゴシック" panose="020B0600070205080204" pitchFamily="34" charset="-128"/>
                <a:cs typeface="Times New Roman" panose="02020603050405020304" pitchFamily="18" charset="0"/>
              </a:rPr>
              <a:t>processos trabalhistas comuns; </a:t>
            </a:r>
          </a:p>
          <a:p>
            <a:pPr marL="900113" indent="-369888" algn="just" defTabSz="457200" eaLnBrk="1" fontAlgn="auto" hangingPunct="1">
              <a:spcBef>
                <a:spcPts val="0"/>
              </a:spcBef>
              <a:spcAft>
                <a:spcPts val="0"/>
              </a:spcAft>
              <a:buAutoNum type="alphaLcParenBoth"/>
            </a:pPr>
            <a:r>
              <a:rPr lang="pt-BR" sz="2000" dirty="0">
                <a:solidFill>
                  <a:srgbClr val="595959"/>
                </a:solidFill>
                <a:ea typeface="ＭＳ Ｐゴシック" panose="020B0600070205080204" pitchFamily="34" charset="-128"/>
                <a:cs typeface="Times New Roman" panose="02020603050405020304" pitchFamily="18" charset="0"/>
              </a:rPr>
              <a:t>mesmo contador e mesma contabilidade; </a:t>
            </a:r>
          </a:p>
          <a:p>
            <a:pPr marL="900113" indent="-369888" algn="just" defTabSz="457200" eaLnBrk="1" fontAlgn="auto" hangingPunct="1">
              <a:spcBef>
                <a:spcPts val="0"/>
              </a:spcBef>
              <a:spcAft>
                <a:spcPts val="0"/>
              </a:spcAft>
              <a:buAutoNum type="alphaLcParenBoth"/>
            </a:pPr>
            <a:r>
              <a:rPr lang="pt-BR" sz="2000" dirty="0">
                <a:solidFill>
                  <a:srgbClr val="595959"/>
                </a:solidFill>
                <a:ea typeface="ＭＳ Ｐゴシック" panose="020B0600070205080204" pitchFamily="34" charset="-128"/>
                <a:cs typeface="Times New Roman" panose="02020603050405020304" pitchFamily="18" charset="0"/>
              </a:rPr>
              <a:t>compartilhamento de contas de consumo; e </a:t>
            </a:r>
          </a:p>
          <a:p>
            <a:pPr marL="900113" indent="-369888" algn="just" defTabSz="457200" eaLnBrk="1" fontAlgn="auto" hangingPunct="1">
              <a:spcBef>
                <a:spcPts val="0"/>
              </a:spcBef>
              <a:spcAft>
                <a:spcPts val="0"/>
              </a:spcAft>
              <a:buAutoNum type="alphaLcParenBoth"/>
            </a:pPr>
            <a:r>
              <a:rPr lang="pt-BR" sz="2000" dirty="0">
                <a:solidFill>
                  <a:srgbClr val="595959"/>
                </a:solidFill>
                <a:ea typeface="ＭＳ Ｐゴシック" panose="020B0600070205080204" pitchFamily="34" charset="-128"/>
                <a:cs typeface="Times New Roman" panose="02020603050405020304" pitchFamily="18" charset="0"/>
              </a:rPr>
              <a:t>compartilhamento de informações contábeis e financeiras </a:t>
            </a:r>
          </a:p>
          <a:p>
            <a:pPr algn="just" eaLnBrk="1" hangingPunct="1">
              <a:spcBef>
                <a:spcPct val="20000"/>
              </a:spcBef>
              <a:defRPr/>
            </a:pPr>
            <a:endParaRPr lang="pt-BR" sz="1800" dirty="0">
              <a:solidFill>
                <a:srgbClr val="595959"/>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b="1" dirty="0">
              <a:solidFill>
                <a:schemeClr val="accent3">
                  <a:lumMod val="50000"/>
                </a:schemeClr>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dirty="0">
              <a:solidFill>
                <a:srgbClr val="595959"/>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800" b="1" dirty="0">
              <a:solidFill>
                <a:srgbClr val="C00000"/>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800" b="1" dirty="0">
              <a:solidFill>
                <a:srgbClr val="595959"/>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800" b="1" dirty="0">
              <a:solidFill>
                <a:srgbClr val="C00000"/>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dirty="0">
              <a:solidFill>
                <a:srgbClr val="595959"/>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b="1" dirty="0">
              <a:solidFill>
                <a:srgbClr val="595959"/>
              </a:solidFill>
              <a:cs typeface="Times New Roman" panose="02020603050405020304" pitchFamily="18" charset="0"/>
            </a:endParaRPr>
          </a:p>
          <a:p>
            <a:pPr algn="just" defTabSz="457200" eaLnBrk="1" fontAlgn="auto" hangingPunct="1">
              <a:lnSpc>
                <a:spcPct val="120000"/>
              </a:lnSpc>
              <a:spcBef>
                <a:spcPts val="0"/>
              </a:spcBef>
              <a:spcAft>
                <a:spcPts val="1200"/>
              </a:spcAft>
            </a:pPr>
            <a:endParaRPr lang="pt-BR" sz="1800" dirty="0">
              <a:solidFill>
                <a:srgbClr val="595959"/>
              </a:solidFill>
              <a:cs typeface="Times New Roman" panose="02020603050405020304" pitchFamily="18" charset="0"/>
            </a:endParaRPr>
          </a:p>
        </p:txBody>
      </p:sp>
      <p:sp>
        <p:nvSpPr>
          <p:cNvPr id="5" name="TextBox 17">
            <a:extLst>
              <a:ext uri="{FF2B5EF4-FFF2-40B4-BE49-F238E27FC236}">
                <a16:creationId xmlns:a16="http://schemas.microsoft.com/office/drawing/2014/main" id="{A6DABD1A-5341-4A6A-B12B-915CB5AEB7E8}"/>
              </a:ext>
            </a:extLst>
          </p:cNvPr>
          <p:cNvSpPr txBox="1"/>
          <p:nvPr/>
        </p:nvSpPr>
        <p:spPr>
          <a:xfrm>
            <a:off x="255952" y="1218374"/>
            <a:ext cx="8715329" cy="353943"/>
          </a:xfrm>
          <a:prstGeom prst="rect">
            <a:avLst/>
          </a:prstGeom>
          <a:noFill/>
        </p:spPr>
        <p:txBody>
          <a:bodyPr wrap="square" rtlCol="0">
            <a:spAutoFit/>
          </a:bodyPr>
          <a:lstStyle/>
          <a:p>
            <a:pPr algn="just" defTabSz="457200" eaLnBrk="1" fontAlgn="auto" hangingPunct="1">
              <a:spcBef>
                <a:spcPts val="0"/>
              </a:spcBef>
              <a:spcAft>
                <a:spcPts val="0"/>
              </a:spcAft>
            </a:pPr>
            <a:r>
              <a:rPr lang="pt-BR" altLang="pt-BR" sz="1700" b="1" dirty="0">
                <a:solidFill>
                  <a:srgbClr val="595959"/>
                </a:solidFill>
                <a:cs typeface="Times New Roman" panose="02020603050405020304" pitchFamily="18" charset="0"/>
              </a:rPr>
              <a:t>Caso </a:t>
            </a:r>
            <a:r>
              <a:rPr lang="pt-BR" altLang="pt-BR" sz="1700" b="1" dirty="0" err="1">
                <a:solidFill>
                  <a:srgbClr val="595959"/>
                </a:solidFill>
                <a:cs typeface="Times New Roman" panose="02020603050405020304" pitchFamily="18" charset="0"/>
              </a:rPr>
              <a:t>Mondial</a:t>
            </a:r>
            <a:endParaRPr lang="pt-BR" sz="1800" b="1" u="sng" dirty="0">
              <a:solidFill>
                <a:srgbClr val="595959"/>
              </a:solidFill>
              <a:cs typeface="Times New Roman" panose="02020603050405020304" pitchFamily="18" charset="0"/>
            </a:endParaRPr>
          </a:p>
        </p:txBody>
      </p:sp>
    </p:spTree>
    <p:extLst>
      <p:ext uri="{BB962C8B-B14F-4D97-AF65-F5344CB8AC3E}">
        <p14:creationId xmlns:p14="http://schemas.microsoft.com/office/powerpoint/2010/main" val="37237101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19">
            <a:extLst>
              <a:ext uri="{FF2B5EF4-FFF2-40B4-BE49-F238E27FC236}">
                <a16:creationId xmlns:a16="http://schemas.microsoft.com/office/drawing/2014/main" id="{BD2D3807-F637-4A40-B729-0A409EF9FEB6}"/>
              </a:ext>
            </a:extLst>
          </p:cNvPr>
          <p:cNvSpPr txBox="1"/>
          <p:nvPr/>
        </p:nvSpPr>
        <p:spPr>
          <a:xfrm>
            <a:off x="146231" y="1806200"/>
            <a:ext cx="8806181" cy="6766724"/>
          </a:xfrm>
          <a:prstGeom prst="rect">
            <a:avLst/>
          </a:prstGeom>
          <a:noFill/>
        </p:spPr>
        <p:txBody>
          <a:bodyPr wrap="square" rtlCol="0">
            <a:spAutoFit/>
          </a:bodyPr>
          <a:lstStyle/>
          <a:p>
            <a:pPr marL="285750" indent="-285750" algn="just" defTabSz="457200" eaLnBrk="1" fontAlgn="auto" hangingPunct="1">
              <a:spcBef>
                <a:spcPts val="0"/>
              </a:spcBef>
              <a:spcAft>
                <a:spcPts val="0"/>
              </a:spcAft>
              <a:buFont typeface="Wingdings" panose="05000000000000000000" pitchFamily="2" charset="2"/>
              <a:buChar char="§"/>
            </a:pPr>
            <a:r>
              <a:rPr lang="pt-BR" sz="1800" b="1" dirty="0">
                <a:solidFill>
                  <a:srgbClr val="595959"/>
                </a:solidFill>
                <a:ea typeface="ＭＳ Ｐゴシック" panose="020B0600070205080204" pitchFamily="34" charset="-128"/>
                <a:cs typeface="Times New Roman" panose="02020603050405020304" pitchFamily="18" charset="0"/>
              </a:rPr>
              <a:t>Exigência mantida por </a:t>
            </a:r>
            <a:r>
              <a:rPr lang="pt-BR" sz="1800" b="1" u="sng" dirty="0">
                <a:solidFill>
                  <a:srgbClr val="595959"/>
                </a:solidFill>
                <a:ea typeface="ＭＳ Ｐゴシック" panose="020B0600070205080204" pitchFamily="34" charset="-128"/>
                <a:cs typeface="Times New Roman" panose="02020603050405020304" pitchFamily="18" charset="0"/>
              </a:rPr>
              <a:t>voto de qualidade</a:t>
            </a:r>
            <a:r>
              <a:rPr lang="pt-BR" sz="1800" dirty="0">
                <a:solidFill>
                  <a:srgbClr val="595959"/>
                </a:solidFill>
                <a:ea typeface="ＭＳ Ｐゴシック" panose="020B0600070205080204" pitchFamily="34" charset="-128"/>
                <a:cs typeface="Times New Roman" panose="02020603050405020304" pitchFamily="18" charset="0"/>
              </a:rPr>
              <a:t>: </a:t>
            </a:r>
          </a:p>
          <a:p>
            <a:pPr algn="just" defTabSz="457200" eaLnBrk="1" fontAlgn="auto" hangingPunct="1">
              <a:spcBef>
                <a:spcPts val="0"/>
              </a:spcBef>
              <a:spcAft>
                <a:spcPts val="0"/>
              </a:spcAft>
            </a:pPr>
            <a:endParaRPr lang="pt-BR" sz="1700" dirty="0">
              <a:solidFill>
                <a:srgbClr val="595959"/>
              </a:solidFill>
              <a:ea typeface="ＭＳ Ｐゴシック" panose="020B0600070205080204" pitchFamily="34" charset="-128"/>
              <a:cs typeface="Times New Roman" panose="02020603050405020304" pitchFamily="18" charset="0"/>
            </a:endParaRPr>
          </a:p>
          <a:p>
            <a:pPr marL="354013" algn="just" eaLnBrk="1" hangingPunct="1">
              <a:spcBef>
                <a:spcPts val="0"/>
              </a:spcBef>
              <a:spcAft>
                <a:spcPts val="0"/>
              </a:spcAft>
              <a:defRPr/>
            </a:pPr>
            <a:r>
              <a:rPr lang="pt-BR" sz="1700" i="1" dirty="0">
                <a:solidFill>
                  <a:srgbClr val="595959"/>
                </a:solidFill>
                <a:ea typeface="ＭＳ Ｐゴシック" panose="020B0600070205080204" pitchFamily="34" charset="-128"/>
                <a:cs typeface="Times New Roman" panose="02020603050405020304" pitchFamily="18" charset="0"/>
              </a:rPr>
              <a:t>“(...) CONSTRUÇÕES ARTIFICIAIS. BUSCA DESVIRTUADA DE REGIME DE TRIBUTAÇÃO MAIS FAVORÁVEL. Uma coisa é uma organização societária, entre empresas do mesmo grupo, optar por constituir uma empresa (ou mais) para importação de insumos e fabricação de produtos, e vender tais produtos para uma outra empresa (ou mais), para revender os produtos para o mercado. Optou por segregar, em empresas diversas, o ciclo da produção e venda dos produtos. A essência da liberdade negocial, sob a perspectiva dos fundamentos da Lei Maior, resta atendida. Situação completamente diferente é essa mesma organização societária, que poderia funcionar como apenas uma empresa, aproveitar­-se da segregação do ciclo de produção e venda e criar várias empresas para se valer de regimes de tributação diferenciados visando especificamente redução da carga tributária. É artificial construção no qual se concentram os dispêndios do grupo econômico em uma empresa criada sob o regime de tributação do lucro real a ponto de tornar a apuração deficitária, e se direcionam receitas em empresas com regime de tributação do lucro presumido, com base de cálculo sobre o faturamento reduzida. Pessoas jurídicas devem fabricar produtos, e não despesas artificiais.”</a:t>
            </a:r>
            <a:endParaRPr lang="pt-BR" sz="1700" b="1" i="1" dirty="0">
              <a:solidFill>
                <a:schemeClr val="accent3">
                  <a:lumMod val="50000"/>
                </a:schemeClr>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dirty="0">
              <a:solidFill>
                <a:srgbClr val="595959"/>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800" b="1" dirty="0">
              <a:solidFill>
                <a:srgbClr val="C00000"/>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800" b="1" dirty="0">
              <a:solidFill>
                <a:srgbClr val="595959"/>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800" b="1" dirty="0">
              <a:solidFill>
                <a:srgbClr val="C00000"/>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dirty="0">
              <a:solidFill>
                <a:srgbClr val="595959"/>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b="1" dirty="0">
              <a:solidFill>
                <a:srgbClr val="595959"/>
              </a:solidFill>
              <a:cs typeface="Times New Roman" panose="02020603050405020304" pitchFamily="18" charset="0"/>
            </a:endParaRPr>
          </a:p>
          <a:p>
            <a:pPr algn="just" defTabSz="457200" eaLnBrk="1" fontAlgn="auto" hangingPunct="1">
              <a:lnSpc>
                <a:spcPct val="120000"/>
              </a:lnSpc>
              <a:spcBef>
                <a:spcPts val="0"/>
              </a:spcBef>
              <a:spcAft>
                <a:spcPts val="1200"/>
              </a:spcAft>
            </a:pPr>
            <a:endParaRPr lang="pt-BR" sz="1800" dirty="0">
              <a:solidFill>
                <a:srgbClr val="595959"/>
              </a:solidFill>
              <a:cs typeface="Times New Roman" panose="02020603050405020304" pitchFamily="18" charset="0"/>
            </a:endParaRPr>
          </a:p>
        </p:txBody>
      </p:sp>
      <p:sp>
        <p:nvSpPr>
          <p:cNvPr id="5" name="TextBox 17">
            <a:extLst>
              <a:ext uri="{FF2B5EF4-FFF2-40B4-BE49-F238E27FC236}">
                <a16:creationId xmlns:a16="http://schemas.microsoft.com/office/drawing/2014/main" id="{11613EAE-ED75-4783-AA53-22D0049ECA3A}"/>
              </a:ext>
            </a:extLst>
          </p:cNvPr>
          <p:cNvSpPr txBox="1"/>
          <p:nvPr/>
        </p:nvSpPr>
        <p:spPr>
          <a:xfrm>
            <a:off x="255952" y="1218374"/>
            <a:ext cx="8715329" cy="353943"/>
          </a:xfrm>
          <a:prstGeom prst="rect">
            <a:avLst/>
          </a:prstGeom>
          <a:noFill/>
        </p:spPr>
        <p:txBody>
          <a:bodyPr wrap="square" rtlCol="0">
            <a:spAutoFit/>
          </a:bodyPr>
          <a:lstStyle/>
          <a:p>
            <a:pPr algn="just" defTabSz="457200" eaLnBrk="1" fontAlgn="auto" hangingPunct="1">
              <a:spcBef>
                <a:spcPts val="0"/>
              </a:spcBef>
              <a:spcAft>
                <a:spcPts val="0"/>
              </a:spcAft>
            </a:pPr>
            <a:r>
              <a:rPr lang="pt-BR" altLang="pt-BR" sz="1700" b="1" dirty="0">
                <a:solidFill>
                  <a:srgbClr val="595959"/>
                </a:solidFill>
                <a:cs typeface="Times New Roman" panose="02020603050405020304" pitchFamily="18" charset="0"/>
              </a:rPr>
              <a:t>Caso </a:t>
            </a:r>
            <a:r>
              <a:rPr lang="pt-BR" altLang="pt-BR" sz="1700" b="1" dirty="0" err="1">
                <a:solidFill>
                  <a:srgbClr val="595959"/>
                </a:solidFill>
                <a:cs typeface="Times New Roman" panose="02020603050405020304" pitchFamily="18" charset="0"/>
              </a:rPr>
              <a:t>Mondial</a:t>
            </a:r>
            <a:endParaRPr lang="pt-BR" sz="1800" b="1" u="sng" dirty="0">
              <a:solidFill>
                <a:srgbClr val="595959"/>
              </a:solidFill>
              <a:cs typeface="Times New Roman" panose="02020603050405020304" pitchFamily="18" charset="0"/>
            </a:endParaRPr>
          </a:p>
        </p:txBody>
      </p:sp>
    </p:spTree>
    <p:extLst>
      <p:ext uri="{BB962C8B-B14F-4D97-AF65-F5344CB8AC3E}">
        <p14:creationId xmlns:p14="http://schemas.microsoft.com/office/powerpoint/2010/main" val="7397179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bwMode="auto">
          <a:xfrm>
            <a:off x="755576" y="3356992"/>
            <a:ext cx="7344816" cy="1024383"/>
          </a:xfrm>
          <a:prstGeom prst="rect">
            <a:avLst/>
          </a:prstGeom>
          <a:noFill/>
          <a:ln w="9525" cap="flat" cmpd="sng" algn="ctr">
            <a:noFill/>
            <a:prstDash val="solid"/>
            <a:headEnd/>
            <a:tailEnd/>
          </a:ln>
          <a:effectLst/>
          <a:scene3d>
            <a:camera prst="orthographicFront">
              <a:rot lat="0" lon="0" rev="0"/>
            </a:camera>
            <a:lightRig rig="balanced" dir="t">
              <a:rot lat="0" lon="0" rev="8700000"/>
            </a:lightRig>
          </a:scene3d>
          <a:sp3d>
            <a:bevelT w="190500" h="38100"/>
          </a:sp3d>
        </p:spPr>
        <p:txBody>
          <a:bodyPr wrap="square" rtlCol="0">
            <a:spAutoFit/>
          </a:bodyPr>
          <a:lstStyle/>
          <a:p>
            <a:pPr algn="ctr" defTabSz="457200" eaLnBrk="1" fontAlgn="auto" hangingPunct="1">
              <a:lnSpc>
                <a:spcPct val="120000"/>
              </a:lnSpc>
              <a:spcBef>
                <a:spcPts val="0"/>
              </a:spcBef>
              <a:spcAft>
                <a:spcPts val="600"/>
              </a:spcAft>
              <a:defRPr/>
            </a:pPr>
            <a:r>
              <a:rPr lang="pt-BR" sz="1600" b="1" kern="0" dirty="0">
                <a:solidFill>
                  <a:srgbClr val="C00026"/>
                </a:solidFill>
                <a:latin typeface="Verdana" panose="020B0604030504040204" pitchFamily="34" charset="0"/>
                <a:ea typeface="Verdana" panose="020B0604030504040204" pitchFamily="34" charset="0"/>
                <a:cs typeface="Verdana" panose="020B0604030504040204" pitchFamily="34" charset="0"/>
              </a:rPr>
              <a:t>Devolução de participação societária e alienação de bens e direitos por sócios pessoas físicas</a:t>
            </a:r>
          </a:p>
          <a:p>
            <a:pPr marL="0" marR="0" lvl="0" indent="0" algn="ctr" defTabSz="457200" eaLnBrk="1" fontAlgn="auto" latinLnBrk="0" hangingPunct="1">
              <a:lnSpc>
                <a:spcPct val="120000"/>
              </a:lnSpc>
              <a:spcBef>
                <a:spcPts val="0"/>
              </a:spcBef>
              <a:spcAft>
                <a:spcPts val="600"/>
              </a:spcAft>
              <a:buClrTx/>
              <a:buSzTx/>
              <a:buFontTx/>
              <a:buNone/>
              <a:tabLst/>
              <a:defRPr/>
            </a:pPr>
            <a:endParaRPr lang="pt-BR" sz="1600" b="1" kern="0" dirty="0">
              <a:solidFill>
                <a:srgbClr val="C00026"/>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3845760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7">
            <a:extLst>
              <a:ext uri="{FF2B5EF4-FFF2-40B4-BE49-F238E27FC236}">
                <a16:creationId xmlns:a16="http://schemas.microsoft.com/office/drawing/2014/main" id="{A98EF6D0-E834-43C8-A0C6-15A34DC73B4A}"/>
              </a:ext>
            </a:extLst>
          </p:cNvPr>
          <p:cNvSpPr txBox="1"/>
          <p:nvPr/>
        </p:nvSpPr>
        <p:spPr>
          <a:xfrm>
            <a:off x="255952" y="1218374"/>
            <a:ext cx="8715329" cy="1392945"/>
          </a:xfrm>
          <a:prstGeom prst="rect">
            <a:avLst/>
          </a:prstGeom>
          <a:noFill/>
        </p:spPr>
        <p:txBody>
          <a:bodyPr wrap="square" rtlCol="0">
            <a:spAutoFit/>
          </a:bodyPr>
          <a:lstStyle/>
          <a:p>
            <a:pPr algn="just" defTabSz="457200" eaLnBrk="1" fontAlgn="auto" hangingPunct="1">
              <a:lnSpc>
                <a:spcPct val="120000"/>
              </a:lnSpc>
              <a:spcBef>
                <a:spcPts val="0"/>
              </a:spcBef>
              <a:spcAft>
                <a:spcPts val="0"/>
              </a:spcAft>
            </a:pPr>
            <a:r>
              <a:rPr lang="pt-BR" altLang="pt-BR" sz="1800" b="1" dirty="0">
                <a:solidFill>
                  <a:srgbClr val="595959"/>
                </a:solidFill>
                <a:cs typeface="Times New Roman" panose="02020603050405020304" pitchFamily="18" charset="0"/>
              </a:rPr>
              <a:t>Caso Suzano Petroquímica</a:t>
            </a:r>
          </a:p>
          <a:p>
            <a:pPr algn="just" defTabSz="457200" eaLnBrk="1" fontAlgn="auto" hangingPunct="1">
              <a:lnSpc>
                <a:spcPct val="120000"/>
              </a:lnSpc>
              <a:spcBef>
                <a:spcPts val="0"/>
              </a:spcBef>
              <a:spcAft>
                <a:spcPts val="0"/>
              </a:spcAft>
            </a:pPr>
            <a:endParaRPr lang="pt-BR" sz="1800" b="1" dirty="0">
              <a:solidFill>
                <a:srgbClr val="595959"/>
              </a:solidFill>
              <a:cs typeface="Times New Roman" panose="02020603050405020304" pitchFamily="18" charset="0"/>
            </a:endParaRPr>
          </a:p>
          <a:p>
            <a:pPr algn="just" defTabSz="457200" eaLnBrk="1" fontAlgn="auto" hangingPunct="1">
              <a:lnSpc>
                <a:spcPct val="120000"/>
              </a:lnSpc>
              <a:spcBef>
                <a:spcPts val="0"/>
              </a:spcBef>
              <a:spcAft>
                <a:spcPts val="0"/>
              </a:spcAft>
            </a:pPr>
            <a:r>
              <a:rPr lang="pt-BR" sz="1800" b="1" u="sng" dirty="0">
                <a:solidFill>
                  <a:srgbClr val="595959"/>
                </a:solidFill>
                <a:cs typeface="Times New Roman" panose="02020603050405020304" pitchFamily="18" charset="0"/>
              </a:rPr>
              <a:t> </a:t>
            </a:r>
          </a:p>
          <a:p>
            <a:pPr algn="just" defTabSz="457200" eaLnBrk="1" fontAlgn="auto" hangingPunct="1">
              <a:lnSpc>
                <a:spcPct val="120000"/>
              </a:lnSpc>
              <a:spcBef>
                <a:spcPts val="0"/>
              </a:spcBef>
              <a:spcAft>
                <a:spcPts val="0"/>
              </a:spcAft>
            </a:pPr>
            <a:endParaRPr lang="pt-BR" sz="1800" b="1" u="sng" dirty="0">
              <a:solidFill>
                <a:srgbClr val="595959"/>
              </a:solidFill>
              <a:cs typeface="Times New Roman" panose="02020603050405020304" pitchFamily="18" charset="0"/>
            </a:endParaRPr>
          </a:p>
        </p:txBody>
      </p:sp>
      <p:sp>
        <p:nvSpPr>
          <p:cNvPr id="10" name="TextBox 19">
            <a:extLst>
              <a:ext uri="{FF2B5EF4-FFF2-40B4-BE49-F238E27FC236}">
                <a16:creationId xmlns:a16="http://schemas.microsoft.com/office/drawing/2014/main" id="{BD2D3807-F637-4A40-B729-0A409EF9FEB6}"/>
              </a:ext>
            </a:extLst>
          </p:cNvPr>
          <p:cNvSpPr txBox="1"/>
          <p:nvPr/>
        </p:nvSpPr>
        <p:spPr>
          <a:xfrm>
            <a:off x="146231" y="1806200"/>
            <a:ext cx="8806181" cy="1226746"/>
          </a:xfrm>
          <a:prstGeom prst="rect">
            <a:avLst/>
          </a:prstGeom>
          <a:noFill/>
        </p:spPr>
        <p:txBody>
          <a:bodyPr wrap="square" rtlCol="0">
            <a:spAutoFit/>
          </a:bodyPr>
          <a:lstStyle/>
          <a:p>
            <a:pPr marL="285750" indent="-285750" algn="just" defTabSz="457200" eaLnBrk="1" fontAlgn="auto" hangingPunct="1">
              <a:spcBef>
                <a:spcPts val="0"/>
              </a:spcBef>
              <a:spcAft>
                <a:spcPts val="0"/>
              </a:spcAft>
              <a:buFont typeface="Wingdings" panose="05000000000000000000" pitchFamily="2" charset="2"/>
              <a:buChar char="§"/>
            </a:pPr>
            <a:r>
              <a:rPr lang="pt-BR" altLang="pt-BR" sz="1800" b="1" dirty="0">
                <a:solidFill>
                  <a:srgbClr val="595959"/>
                </a:solidFill>
                <a:ea typeface="ＭＳ Ｐゴシック" panose="020B0600070205080204" pitchFamily="34" charset="-128"/>
                <a:cs typeface="Times New Roman" panose="02020603050405020304" pitchFamily="18" charset="0"/>
              </a:rPr>
              <a:t>No dia 3 de agosto de 2007: a</a:t>
            </a:r>
            <a:r>
              <a:rPr lang="pt-BR" altLang="pt-BR" sz="1800" dirty="0">
                <a:solidFill>
                  <a:srgbClr val="595959"/>
                </a:solidFill>
                <a:ea typeface="ＭＳ Ｐゴシック" panose="020B0600070205080204" pitchFamily="34" charset="-128"/>
                <a:cs typeface="Times New Roman" panose="02020603050405020304" pitchFamily="18" charset="0"/>
              </a:rPr>
              <a:t>cionistas PF da </a:t>
            </a:r>
            <a:r>
              <a:rPr lang="pt-BR" altLang="pt-BR" sz="1800" b="1" dirty="0">
                <a:solidFill>
                  <a:srgbClr val="595959"/>
                </a:solidFill>
                <a:ea typeface="ＭＳ Ｐゴシック" panose="020B0600070205080204" pitchFamily="34" charset="-128"/>
                <a:cs typeface="Times New Roman" panose="02020603050405020304" pitchFamily="18" charset="0"/>
              </a:rPr>
              <a:t>Suzano</a:t>
            </a:r>
            <a:r>
              <a:rPr lang="pt-BR" altLang="pt-BR" sz="1800" dirty="0">
                <a:solidFill>
                  <a:srgbClr val="595959"/>
                </a:solidFill>
                <a:ea typeface="ＭＳ Ｐゴシック" panose="020B0600070205080204" pitchFamily="34" charset="-128"/>
                <a:cs typeface="Times New Roman" panose="02020603050405020304" pitchFamily="18" charset="0"/>
              </a:rPr>
              <a:t> assinam contrato de compra e venda do controle da empresa com a </a:t>
            </a:r>
            <a:r>
              <a:rPr lang="pt-BR" altLang="pt-BR" sz="1800" b="1" dirty="0">
                <a:solidFill>
                  <a:srgbClr val="595959"/>
                </a:solidFill>
                <a:ea typeface="ＭＳ Ｐゴシック" panose="020B0600070205080204" pitchFamily="34" charset="-128"/>
                <a:cs typeface="Times New Roman" panose="02020603050405020304" pitchFamily="18" charset="0"/>
              </a:rPr>
              <a:t>Petrobrás</a:t>
            </a:r>
            <a:endParaRPr lang="pt-BR" altLang="pt-BR" sz="1800" dirty="0">
              <a:solidFill>
                <a:srgbClr val="595959"/>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b="1" dirty="0">
              <a:solidFill>
                <a:srgbClr val="595959"/>
              </a:solidFill>
              <a:cs typeface="Times New Roman" panose="02020603050405020304" pitchFamily="18" charset="0"/>
            </a:endParaRPr>
          </a:p>
          <a:p>
            <a:pPr algn="just" defTabSz="457200" eaLnBrk="1" fontAlgn="auto" hangingPunct="1">
              <a:lnSpc>
                <a:spcPct val="120000"/>
              </a:lnSpc>
              <a:spcBef>
                <a:spcPts val="0"/>
              </a:spcBef>
              <a:spcAft>
                <a:spcPts val="0"/>
              </a:spcAft>
            </a:pPr>
            <a:endParaRPr lang="pt-BR" sz="1800" dirty="0">
              <a:solidFill>
                <a:srgbClr val="595959"/>
              </a:solidFill>
              <a:cs typeface="Times New Roman" panose="02020603050405020304" pitchFamily="18" charset="0"/>
            </a:endParaRPr>
          </a:p>
        </p:txBody>
      </p:sp>
      <p:cxnSp>
        <p:nvCxnSpPr>
          <p:cNvPr id="45" name="Conector reto 44">
            <a:extLst>
              <a:ext uri="{FF2B5EF4-FFF2-40B4-BE49-F238E27FC236}">
                <a16:creationId xmlns:a16="http://schemas.microsoft.com/office/drawing/2014/main" id="{45C94F78-F288-4C38-A847-B90A58D80784}"/>
              </a:ext>
            </a:extLst>
          </p:cNvPr>
          <p:cNvCxnSpPr>
            <a:cxnSpLocks/>
          </p:cNvCxnSpPr>
          <p:nvPr/>
        </p:nvCxnSpPr>
        <p:spPr>
          <a:xfrm>
            <a:off x="3001906" y="5957969"/>
            <a:ext cx="2592603" cy="0"/>
          </a:xfrm>
          <a:prstGeom prst="line">
            <a:avLst/>
          </a:prstGeom>
        </p:spPr>
        <p:style>
          <a:lnRef idx="1">
            <a:schemeClr val="dk1"/>
          </a:lnRef>
          <a:fillRef idx="0">
            <a:schemeClr val="dk1"/>
          </a:fillRef>
          <a:effectRef idx="0">
            <a:schemeClr val="dk1"/>
          </a:effectRef>
          <a:fontRef idx="minor">
            <a:schemeClr val="tx1"/>
          </a:fontRef>
        </p:style>
      </p:cxnSp>
      <p:sp>
        <p:nvSpPr>
          <p:cNvPr id="46" name="Elipse 45">
            <a:extLst>
              <a:ext uri="{FF2B5EF4-FFF2-40B4-BE49-F238E27FC236}">
                <a16:creationId xmlns:a16="http://schemas.microsoft.com/office/drawing/2014/main" id="{14559D97-0DAF-402B-A64D-C0DA44D25B3F}"/>
              </a:ext>
            </a:extLst>
          </p:cNvPr>
          <p:cNvSpPr/>
          <p:nvPr/>
        </p:nvSpPr>
        <p:spPr>
          <a:xfrm>
            <a:off x="2416960" y="2689373"/>
            <a:ext cx="1169894" cy="1048871"/>
          </a:xfrm>
          <a:prstGeom prst="ellipse">
            <a:avLst/>
          </a:prstGeom>
          <a:solidFill>
            <a:schemeClr val="tx1"/>
          </a:solidFill>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pt-BR" sz="1800" b="1" dirty="0">
                <a:latin typeface="Times New Roman" panose="02020603050405020304" pitchFamily="18" charset="0"/>
                <a:ea typeface="Verdana" panose="020B0604030504040204" pitchFamily="34" charset="0"/>
                <a:cs typeface="Times New Roman" panose="02020603050405020304" pitchFamily="18" charset="0"/>
              </a:rPr>
              <a:t>PF</a:t>
            </a:r>
          </a:p>
        </p:txBody>
      </p:sp>
      <p:sp>
        <p:nvSpPr>
          <p:cNvPr id="47" name="Elipse 46">
            <a:extLst>
              <a:ext uri="{FF2B5EF4-FFF2-40B4-BE49-F238E27FC236}">
                <a16:creationId xmlns:a16="http://schemas.microsoft.com/office/drawing/2014/main" id="{D70B7531-F3C6-4B8D-B042-3002ACE2AE8E}"/>
              </a:ext>
            </a:extLst>
          </p:cNvPr>
          <p:cNvSpPr/>
          <p:nvPr/>
        </p:nvSpPr>
        <p:spPr>
          <a:xfrm>
            <a:off x="5022329" y="2689373"/>
            <a:ext cx="1169894" cy="1048871"/>
          </a:xfrm>
          <a:prstGeom prst="ellipse">
            <a:avLst/>
          </a:prstGeom>
          <a:solidFill>
            <a:schemeClr val="bg1">
              <a:lumMod val="65000"/>
            </a:schemeClr>
          </a:solidFill>
          <a:ln>
            <a:solidFill>
              <a:schemeClr val="bg1">
                <a:lumMod val="65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pt-BR" sz="1800" b="1" dirty="0">
                <a:solidFill>
                  <a:schemeClr val="tx1"/>
                </a:solidFill>
                <a:latin typeface="Times New Roman" panose="02020603050405020304" pitchFamily="18" charset="0"/>
                <a:ea typeface="Verdana" panose="020B0604030504040204" pitchFamily="34" charset="0"/>
                <a:cs typeface="Times New Roman" panose="02020603050405020304" pitchFamily="18" charset="0"/>
              </a:rPr>
              <a:t>PF</a:t>
            </a:r>
          </a:p>
        </p:txBody>
      </p:sp>
      <p:sp>
        <p:nvSpPr>
          <p:cNvPr id="48" name="Retângulo de cantos arredondados 10">
            <a:extLst>
              <a:ext uri="{FF2B5EF4-FFF2-40B4-BE49-F238E27FC236}">
                <a16:creationId xmlns:a16="http://schemas.microsoft.com/office/drawing/2014/main" id="{9D89B419-4774-46E4-8C80-0B5DA0C292E7}"/>
              </a:ext>
            </a:extLst>
          </p:cNvPr>
          <p:cNvSpPr/>
          <p:nvPr/>
        </p:nvSpPr>
        <p:spPr>
          <a:xfrm>
            <a:off x="3664062" y="5534612"/>
            <a:ext cx="1324310" cy="846716"/>
          </a:xfrm>
          <a:prstGeom prst="roundRect">
            <a:avLst/>
          </a:prstGeom>
          <a:solidFill>
            <a:srgbClr val="222D33"/>
          </a:solidFill>
          <a:ln>
            <a:solidFill>
              <a:srgbClr val="222D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800" dirty="0">
                <a:latin typeface="Times New Roman" panose="02020603050405020304" pitchFamily="18" charset="0"/>
                <a:ea typeface="Verdana" panose="020B0604030504040204" pitchFamily="34" charset="0"/>
                <a:cs typeface="Times New Roman" panose="02020603050405020304" pitchFamily="18" charset="0"/>
              </a:rPr>
              <a:t>Suzano </a:t>
            </a:r>
            <a:r>
              <a:rPr lang="pt-BR" sz="1800" dirty="0" err="1">
                <a:latin typeface="Times New Roman" panose="02020603050405020304" pitchFamily="18" charset="0"/>
                <a:ea typeface="Verdana" panose="020B0604030504040204" pitchFamily="34" charset="0"/>
                <a:cs typeface="Times New Roman" panose="02020603050405020304" pitchFamily="18" charset="0"/>
              </a:rPr>
              <a:t>Petro</a:t>
            </a:r>
            <a:endParaRPr lang="pt-BR" sz="1800" dirty="0">
              <a:latin typeface="Times New Roman" panose="02020603050405020304" pitchFamily="18" charset="0"/>
              <a:ea typeface="Verdana" panose="020B0604030504040204" pitchFamily="34" charset="0"/>
              <a:cs typeface="Times New Roman" panose="02020603050405020304" pitchFamily="18" charset="0"/>
            </a:endParaRPr>
          </a:p>
        </p:txBody>
      </p:sp>
      <p:sp>
        <p:nvSpPr>
          <p:cNvPr id="49" name="Retângulo de cantos arredondados 10">
            <a:extLst>
              <a:ext uri="{FF2B5EF4-FFF2-40B4-BE49-F238E27FC236}">
                <a16:creationId xmlns:a16="http://schemas.microsoft.com/office/drawing/2014/main" id="{5B2409F7-8237-4FD5-8C71-3DF2CD7A69B0}"/>
              </a:ext>
            </a:extLst>
          </p:cNvPr>
          <p:cNvSpPr/>
          <p:nvPr/>
        </p:nvSpPr>
        <p:spPr>
          <a:xfrm>
            <a:off x="2339752" y="4213070"/>
            <a:ext cx="1324310" cy="846716"/>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pt-BR" sz="1800" dirty="0">
                <a:latin typeface="Times New Roman" panose="02020603050405020304" pitchFamily="18" charset="0"/>
                <a:ea typeface="Verdana" panose="020B0604030504040204" pitchFamily="34" charset="0"/>
                <a:cs typeface="Times New Roman" panose="02020603050405020304" pitchFamily="18" charset="0"/>
              </a:rPr>
              <a:t>Holding</a:t>
            </a:r>
          </a:p>
        </p:txBody>
      </p:sp>
      <p:sp>
        <p:nvSpPr>
          <p:cNvPr id="50" name="Retângulo de cantos arredondados 10">
            <a:extLst>
              <a:ext uri="{FF2B5EF4-FFF2-40B4-BE49-F238E27FC236}">
                <a16:creationId xmlns:a16="http://schemas.microsoft.com/office/drawing/2014/main" id="{48E30DD6-5D22-499D-9A7A-B85F0E9226A8}"/>
              </a:ext>
            </a:extLst>
          </p:cNvPr>
          <p:cNvSpPr/>
          <p:nvPr/>
        </p:nvSpPr>
        <p:spPr>
          <a:xfrm>
            <a:off x="4945120" y="4213070"/>
            <a:ext cx="1324310" cy="846716"/>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pt-BR" sz="1800" dirty="0">
                <a:latin typeface="Times New Roman" panose="02020603050405020304" pitchFamily="18" charset="0"/>
                <a:ea typeface="Verdana" panose="020B0604030504040204" pitchFamily="34" charset="0"/>
                <a:cs typeface="Times New Roman" panose="02020603050405020304" pitchFamily="18" charset="0"/>
              </a:rPr>
              <a:t>Holding</a:t>
            </a:r>
          </a:p>
        </p:txBody>
      </p:sp>
      <p:cxnSp>
        <p:nvCxnSpPr>
          <p:cNvPr id="51" name="Conector reto 50">
            <a:extLst>
              <a:ext uri="{FF2B5EF4-FFF2-40B4-BE49-F238E27FC236}">
                <a16:creationId xmlns:a16="http://schemas.microsoft.com/office/drawing/2014/main" id="{B23C9F99-DAB6-48D7-B120-14BDCBD7C9BF}"/>
              </a:ext>
            </a:extLst>
          </p:cNvPr>
          <p:cNvCxnSpPr>
            <a:cxnSpLocks/>
            <a:stCxn id="46" idx="4"/>
            <a:endCxn id="49" idx="0"/>
          </p:cNvCxnSpPr>
          <p:nvPr/>
        </p:nvCxnSpPr>
        <p:spPr>
          <a:xfrm>
            <a:off x="3001907" y="3738244"/>
            <a:ext cx="0" cy="474826"/>
          </a:xfrm>
          <a:prstGeom prst="line">
            <a:avLst/>
          </a:prstGeom>
        </p:spPr>
        <p:style>
          <a:lnRef idx="1">
            <a:schemeClr val="dk1"/>
          </a:lnRef>
          <a:fillRef idx="0">
            <a:schemeClr val="dk1"/>
          </a:fillRef>
          <a:effectRef idx="0">
            <a:schemeClr val="dk1"/>
          </a:effectRef>
          <a:fontRef idx="minor">
            <a:schemeClr val="tx1"/>
          </a:fontRef>
        </p:style>
      </p:cxnSp>
      <p:cxnSp>
        <p:nvCxnSpPr>
          <p:cNvPr id="52" name="Conector reto 51">
            <a:extLst>
              <a:ext uri="{FF2B5EF4-FFF2-40B4-BE49-F238E27FC236}">
                <a16:creationId xmlns:a16="http://schemas.microsoft.com/office/drawing/2014/main" id="{C6CE374C-9533-40F5-9915-C2FEB70B4F2C}"/>
              </a:ext>
            </a:extLst>
          </p:cNvPr>
          <p:cNvCxnSpPr>
            <a:cxnSpLocks/>
          </p:cNvCxnSpPr>
          <p:nvPr/>
        </p:nvCxnSpPr>
        <p:spPr>
          <a:xfrm>
            <a:off x="5594509" y="3738244"/>
            <a:ext cx="0" cy="474826"/>
          </a:xfrm>
          <a:prstGeom prst="line">
            <a:avLst/>
          </a:prstGeom>
        </p:spPr>
        <p:style>
          <a:lnRef idx="1">
            <a:schemeClr val="dk1"/>
          </a:lnRef>
          <a:fillRef idx="0">
            <a:schemeClr val="dk1"/>
          </a:fillRef>
          <a:effectRef idx="0">
            <a:schemeClr val="dk1"/>
          </a:effectRef>
          <a:fontRef idx="minor">
            <a:schemeClr val="tx1"/>
          </a:fontRef>
        </p:style>
      </p:cxnSp>
      <p:cxnSp>
        <p:nvCxnSpPr>
          <p:cNvPr id="53" name="Conector reto 52">
            <a:extLst>
              <a:ext uri="{FF2B5EF4-FFF2-40B4-BE49-F238E27FC236}">
                <a16:creationId xmlns:a16="http://schemas.microsoft.com/office/drawing/2014/main" id="{AC736915-A834-4FA7-9E7E-B1AF3AF471CB}"/>
              </a:ext>
            </a:extLst>
          </p:cNvPr>
          <p:cNvCxnSpPr>
            <a:cxnSpLocks/>
          </p:cNvCxnSpPr>
          <p:nvPr/>
        </p:nvCxnSpPr>
        <p:spPr>
          <a:xfrm>
            <a:off x="3001906" y="5059786"/>
            <a:ext cx="0" cy="898184"/>
          </a:xfrm>
          <a:prstGeom prst="line">
            <a:avLst/>
          </a:prstGeom>
        </p:spPr>
        <p:style>
          <a:lnRef idx="1">
            <a:schemeClr val="dk1"/>
          </a:lnRef>
          <a:fillRef idx="0">
            <a:schemeClr val="dk1"/>
          </a:fillRef>
          <a:effectRef idx="0">
            <a:schemeClr val="dk1"/>
          </a:effectRef>
          <a:fontRef idx="minor">
            <a:schemeClr val="tx1"/>
          </a:fontRef>
        </p:style>
      </p:cxnSp>
      <p:cxnSp>
        <p:nvCxnSpPr>
          <p:cNvPr id="54" name="Conector reto 53">
            <a:extLst>
              <a:ext uri="{FF2B5EF4-FFF2-40B4-BE49-F238E27FC236}">
                <a16:creationId xmlns:a16="http://schemas.microsoft.com/office/drawing/2014/main" id="{290E91E8-3652-45D6-89FA-D9C3D4935170}"/>
              </a:ext>
            </a:extLst>
          </p:cNvPr>
          <p:cNvCxnSpPr>
            <a:cxnSpLocks/>
          </p:cNvCxnSpPr>
          <p:nvPr/>
        </p:nvCxnSpPr>
        <p:spPr>
          <a:xfrm>
            <a:off x="5594509" y="5059786"/>
            <a:ext cx="0" cy="898184"/>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363326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Seta: Curva para a Direita 35">
            <a:extLst>
              <a:ext uri="{FF2B5EF4-FFF2-40B4-BE49-F238E27FC236}">
                <a16:creationId xmlns:a16="http://schemas.microsoft.com/office/drawing/2014/main" id="{A40B00FF-23CC-459E-A4CA-7EF6BC08A058}"/>
              </a:ext>
            </a:extLst>
          </p:cNvPr>
          <p:cNvSpPr/>
          <p:nvPr/>
        </p:nvSpPr>
        <p:spPr>
          <a:xfrm rot="10560396">
            <a:off x="4512781" y="3003864"/>
            <a:ext cx="570113" cy="1759316"/>
          </a:xfrm>
          <a:prstGeom prst="curvedRightArrow">
            <a:avLst/>
          </a:prstGeom>
          <a:solidFill>
            <a:srgbClr val="595959"/>
          </a:solidFill>
          <a:ln>
            <a:solidFill>
              <a:srgbClr val="5959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chemeClr val="tx1"/>
              </a:solidFill>
            </a:endParaRPr>
          </a:p>
        </p:txBody>
      </p:sp>
      <p:sp>
        <p:nvSpPr>
          <p:cNvPr id="20" name="TextBox 17">
            <a:extLst>
              <a:ext uri="{FF2B5EF4-FFF2-40B4-BE49-F238E27FC236}">
                <a16:creationId xmlns:a16="http://schemas.microsoft.com/office/drawing/2014/main" id="{A98EF6D0-E834-43C8-A0C6-15A34DC73B4A}"/>
              </a:ext>
            </a:extLst>
          </p:cNvPr>
          <p:cNvSpPr txBox="1"/>
          <p:nvPr/>
        </p:nvSpPr>
        <p:spPr>
          <a:xfrm>
            <a:off x="255952" y="1218374"/>
            <a:ext cx="8715329" cy="1392945"/>
          </a:xfrm>
          <a:prstGeom prst="rect">
            <a:avLst/>
          </a:prstGeom>
          <a:noFill/>
        </p:spPr>
        <p:txBody>
          <a:bodyPr wrap="square" rtlCol="0">
            <a:spAutoFit/>
          </a:bodyPr>
          <a:lstStyle/>
          <a:p>
            <a:pPr algn="just" defTabSz="457200" eaLnBrk="1" fontAlgn="auto" hangingPunct="1">
              <a:lnSpc>
                <a:spcPct val="120000"/>
              </a:lnSpc>
              <a:spcBef>
                <a:spcPts val="0"/>
              </a:spcBef>
              <a:spcAft>
                <a:spcPts val="0"/>
              </a:spcAft>
            </a:pPr>
            <a:r>
              <a:rPr lang="pt-BR" altLang="pt-BR" sz="1800" b="1" dirty="0">
                <a:solidFill>
                  <a:srgbClr val="595959"/>
                </a:solidFill>
                <a:cs typeface="Times New Roman" panose="02020603050405020304" pitchFamily="18" charset="0"/>
              </a:rPr>
              <a:t>Caso Suzano Petroquímica</a:t>
            </a:r>
          </a:p>
          <a:p>
            <a:pPr algn="just" defTabSz="457200" eaLnBrk="1" fontAlgn="auto" hangingPunct="1">
              <a:lnSpc>
                <a:spcPct val="120000"/>
              </a:lnSpc>
              <a:spcBef>
                <a:spcPts val="0"/>
              </a:spcBef>
              <a:spcAft>
                <a:spcPts val="0"/>
              </a:spcAft>
            </a:pPr>
            <a:endParaRPr lang="pt-BR" sz="1800" b="1" dirty="0">
              <a:solidFill>
                <a:srgbClr val="595959"/>
              </a:solidFill>
              <a:cs typeface="Times New Roman" panose="02020603050405020304" pitchFamily="18" charset="0"/>
            </a:endParaRPr>
          </a:p>
          <a:p>
            <a:pPr algn="just" defTabSz="457200" eaLnBrk="1" fontAlgn="auto" hangingPunct="1">
              <a:lnSpc>
                <a:spcPct val="120000"/>
              </a:lnSpc>
              <a:spcBef>
                <a:spcPts val="0"/>
              </a:spcBef>
              <a:spcAft>
                <a:spcPts val="0"/>
              </a:spcAft>
            </a:pPr>
            <a:r>
              <a:rPr lang="pt-BR" sz="1800" b="1" u="sng" dirty="0">
                <a:solidFill>
                  <a:srgbClr val="595959"/>
                </a:solidFill>
                <a:cs typeface="Times New Roman" panose="02020603050405020304" pitchFamily="18" charset="0"/>
              </a:rPr>
              <a:t> </a:t>
            </a:r>
          </a:p>
          <a:p>
            <a:pPr algn="just" defTabSz="457200" eaLnBrk="1" fontAlgn="auto" hangingPunct="1">
              <a:lnSpc>
                <a:spcPct val="120000"/>
              </a:lnSpc>
              <a:spcBef>
                <a:spcPts val="0"/>
              </a:spcBef>
              <a:spcAft>
                <a:spcPts val="0"/>
              </a:spcAft>
            </a:pPr>
            <a:endParaRPr lang="pt-BR" sz="1800" b="1" u="sng" dirty="0">
              <a:solidFill>
                <a:srgbClr val="595959"/>
              </a:solidFill>
              <a:cs typeface="Times New Roman" panose="02020603050405020304" pitchFamily="18" charset="0"/>
            </a:endParaRPr>
          </a:p>
        </p:txBody>
      </p:sp>
      <p:sp>
        <p:nvSpPr>
          <p:cNvPr id="10" name="TextBox 19">
            <a:extLst>
              <a:ext uri="{FF2B5EF4-FFF2-40B4-BE49-F238E27FC236}">
                <a16:creationId xmlns:a16="http://schemas.microsoft.com/office/drawing/2014/main" id="{BD2D3807-F637-4A40-B729-0A409EF9FEB6}"/>
              </a:ext>
            </a:extLst>
          </p:cNvPr>
          <p:cNvSpPr txBox="1"/>
          <p:nvPr/>
        </p:nvSpPr>
        <p:spPr>
          <a:xfrm>
            <a:off x="146231" y="1806200"/>
            <a:ext cx="8806181" cy="1734577"/>
          </a:xfrm>
          <a:prstGeom prst="rect">
            <a:avLst/>
          </a:prstGeom>
          <a:noFill/>
        </p:spPr>
        <p:txBody>
          <a:bodyPr wrap="square" rtlCol="0">
            <a:spAutoFit/>
          </a:bodyPr>
          <a:lstStyle/>
          <a:p>
            <a:pPr marL="285750" indent="-285750" algn="just" defTabSz="457200" eaLnBrk="1" fontAlgn="auto" hangingPunct="1">
              <a:spcBef>
                <a:spcPts val="0"/>
              </a:spcBef>
              <a:spcAft>
                <a:spcPts val="0"/>
              </a:spcAft>
              <a:buFont typeface="Wingdings" panose="05000000000000000000" pitchFamily="2" charset="2"/>
              <a:buChar char="§"/>
            </a:pPr>
            <a:r>
              <a:rPr lang="pt-BR" altLang="pt-BR" sz="1700" b="1" dirty="0">
                <a:solidFill>
                  <a:srgbClr val="595959"/>
                </a:solidFill>
                <a:ea typeface="ＭＳ Ｐゴシック" panose="020B0600070205080204" pitchFamily="34" charset="-128"/>
                <a:cs typeface="Times New Roman" panose="02020603050405020304" pitchFamily="18" charset="0"/>
              </a:rPr>
              <a:t>Exigência da Petrobrás para fechar o negócio</a:t>
            </a:r>
            <a:r>
              <a:rPr lang="pt-BR" altLang="pt-BR" sz="1700" dirty="0">
                <a:solidFill>
                  <a:srgbClr val="595959"/>
                </a:solidFill>
                <a:ea typeface="ＭＳ Ｐゴシック" panose="020B0600070205080204" pitchFamily="34" charset="-128"/>
                <a:cs typeface="Times New Roman" panose="02020603050405020304" pitchFamily="18" charset="0"/>
              </a:rPr>
              <a:t>: Suzano deveria passar por reorganização societária antes de transferir as ações </a:t>
            </a:r>
            <a:r>
              <a:rPr lang="pt-BR" altLang="pt-BR" sz="1700" dirty="0">
                <a:solidFill>
                  <a:srgbClr val="595959"/>
                </a:solidFill>
                <a:ea typeface="ＭＳ Ｐゴシック" panose="020B0600070205080204" pitchFamily="34" charset="-128"/>
                <a:cs typeface="Times New Roman" panose="02020603050405020304" pitchFamily="18" charset="0"/>
                <a:sym typeface="Wingdings" panose="05000000000000000000" pitchFamily="2" charset="2"/>
              </a:rPr>
              <a:t> </a:t>
            </a:r>
            <a:r>
              <a:rPr lang="pt-BR" altLang="pt-BR" sz="1700" b="1" dirty="0">
                <a:solidFill>
                  <a:srgbClr val="595959"/>
                </a:solidFill>
                <a:ea typeface="ＭＳ Ｐゴシック" panose="020B0600070205080204" pitchFamily="34" charset="-128"/>
                <a:cs typeface="Times New Roman" panose="02020603050405020304" pitchFamily="18" charset="0"/>
              </a:rPr>
              <a:t>redução de capital das Holdings com entrega das ações da Suzano às pessoas físicas</a:t>
            </a: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800" dirty="0">
              <a:solidFill>
                <a:srgbClr val="595959"/>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b="1" dirty="0">
              <a:solidFill>
                <a:srgbClr val="595959"/>
              </a:solidFill>
              <a:cs typeface="Times New Roman" panose="02020603050405020304" pitchFamily="18" charset="0"/>
            </a:endParaRPr>
          </a:p>
          <a:p>
            <a:pPr algn="just" defTabSz="457200" eaLnBrk="1" fontAlgn="auto" hangingPunct="1">
              <a:lnSpc>
                <a:spcPct val="120000"/>
              </a:lnSpc>
              <a:spcBef>
                <a:spcPts val="0"/>
              </a:spcBef>
              <a:spcAft>
                <a:spcPts val="0"/>
              </a:spcAft>
            </a:pPr>
            <a:endParaRPr lang="pt-BR" sz="1800" dirty="0">
              <a:solidFill>
                <a:srgbClr val="595959"/>
              </a:solidFill>
              <a:cs typeface="Times New Roman" panose="02020603050405020304" pitchFamily="18" charset="0"/>
            </a:endParaRPr>
          </a:p>
        </p:txBody>
      </p:sp>
      <p:cxnSp>
        <p:nvCxnSpPr>
          <p:cNvPr id="21" name="Conector reto 20">
            <a:extLst>
              <a:ext uri="{FF2B5EF4-FFF2-40B4-BE49-F238E27FC236}">
                <a16:creationId xmlns:a16="http://schemas.microsoft.com/office/drawing/2014/main" id="{89C27AAF-4AEC-42D1-9039-272029BB71F1}"/>
              </a:ext>
            </a:extLst>
          </p:cNvPr>
          <p:cNvCxnSpPr>
            <a:cxnSpLocks/>
          </p:cNvCxnSpPr>
          <p:nvPr/>
        </p:nvCxnSpPr>
        <p:spPr>
          <a:xfrm>
            <a:off x="1328703" y="5991581"/>
            <a:ext cx="2592603" cy="0"/>
          </a:xfrm>
          <a:prstGeom prst="line">
            <a:avLst/>
          </a:prstGeom>
        </p:spPr>
        <p:style>
          <a:lnRef idx="1">
            <a:schemeClr val="dk1"/>
          </a:lnRef>
          <a:fillRef idx="0">
            <a:schemeClr val="dk1"/>
          </a:fillRef>
          <a:effectRef idx="0">
            <a:schemeClr val="dk1"/>
          </a:effectRef>
          <a:fontRef idx="minor">
            <a:schemeClr val="tx1"/>
          </a:fontRef>
        </p:style>
      </p:cxnSp>
      <p:sp>
        <p:nvSpPr>
          <p:cNvPr id="22" name="Elipse 21">
            <a:extLst>
              <a:ext uri="{FF2B5EF4-FFF2-40B4-BE49-F238E27FC236}">
                <a16:creationId xmlns:a16="http://schemas.microsoft.com/office/drawing/2014/main" id="{17D6E4D6-8726-4582-B94D-F536B5C7BEDB}"/>
              </a:ext>
            </a:extLst>
          </p:cNvPr>
          <p:cNvSpPr/>
          <p:nvPr/>
        </p:nvSpPr>
        <p:spPr>
          <a:xfrm>
            <a:off x="743757" y="2722985"/>
            <a:ext cx="1169894" cy="1048871"/>
          </a:xfrm>
          <a:prstGeom prst="ellipse">
            <a:avLst/>
          </a:prstGeom>
          <a:solidFill>
            <a:schemeClr val="tx1"/>
          </a:solidFill>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pt-BR" sz="1800" b="1" dirty="0">
                <a:latin typeface="Times New Roman" panose="02020603050405020304" pitchFamily="18" charset="0"/>
                <a:ea typeface="Verdana" panose="020B0604030504040204" pitchFamily="34" charset="0"/>
                <a:cs typeface="Times New Roman" panose="02020603050405020304" pitchFamily="18" charset="0"/>
              </a:rPr>
              <a:t>PF</a:t>
            </a:r>
          </a:p>
        </p:txBody>
      </p:sp>
      <p:sp>
        <p:nvSpPr>
          <p:cNvPr id="23" name="Elipse 22">
            <a:extLst>
              <a:ext uri="{FF2B5EF4-FFF2-40B4-BE49-F238E27FC236}">
                <a16:creationId xmlns:a16="http://schemas.microsoft.com/office/drawing/2014/main" id="{C523859F-2CC3-4523-B451-113A1FFC9640}"/>
              </a:ext>
            </a:extLst>
          </p:cNvPr>
          <p:cNvSpPr/>
          <p:nvPr/>
        </p:nvSpPr>
        <p:spPr>
          <a:xfrm>
            <a:off x="3282318" y="2722985"/>
            <a:ext cx="1169894" cy="1048871"/>
          </a:xfrm>
          <a:prstGeom prst="ellipse">
            <a:avLst/>
          </a:prstGeom>
          <a:solidFill>
            <a:schemeClr val="bg1">
              <a:lumMod val="65000"/>
            </a:schemeClr>
          </a:solidFill>
          <a:ln>
            <a:solidFill>
              <a:schemeClr val="bg1">
                <a:lumMod val="65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pt-BR" sz="1800" b="1" dirty="0">
                <a:solidFill>
                  <a:schemeClr val="tx1"/>
                </a:solidFill>
                <a:latin typeface="Times New Roman" panose="02020603050405020304" pitchFamily="18" charset="0"/>
                <a:ea typeface="Verdana" panose="020B0604030504040204" pitchFamily="34" charset="0"/>
                <a:cs typeface="Times New Roman" panose="02020603050405020304" pitchFamily="18" charset="0"/>
              </a:rPr>
              <a:t>PF</a:t>
            </a:r>
          </a:p>
        </p:txBody>
      </p:sp>
      <p:sp>
        <p:nvSpPr>
          <p:cNvPr id="27" name="Retângulo de cantos arredondados 10">
            <a:extLst>
              <a:ext uri="{FF2B5EF4-FFF2-40B4-BE49-F238E27FC236}">
                <a16:creationId xmlns:a16="http://schemas.microsoft.com/office/drawing/2014/main" id="{4FECB980-DE96-46D8-90D5-1E7E0DA6524A}"/>
              </a:ext>
            </a:extLst>
          </p:cNvPr>
          <p:cNvSpPr/>
          <p:nvPr/>
        </p:nvSpPr>
        <p:spPr>
          <a:xfrm>
            <a:off x="1990859" y="5568224"/>
            <a:ext cx="1324310" cy="846716"/>
          </a:xfrm>
          <a:prstGeom prst="roundRect">
            <a:avLst/>
          </a:prstGeom>
          <a:solidFill>
            <a:srgbClr val="222D33"/>
          </a:solidFill>
          <a:ln>
            <a:solidFill>
              <a:srgbClr val="222D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800" dirty="0">
                <a:latin typeface="Times New Roman" panose="02020603050405020304" pitchFamily="18" charset="0"/>
                <a:ea typeface="Verdana" panose="020B0604030504040204" pitchFamily="34" charset="0"/>
                <a:cs typeface="Times New Roman" panose="02020603050405020304" pitchFamily="18" charset="0"/>
              </a:rPr>
              <a:t>Suzano </a:t>
            </a:r>
            <a:r>
              <a:rPr lang="pt-BR" sz="1800" dirty="0" err="1">
                <a:latin typeface="Times New Roman" panose="02020603050405020304" pitchFamily="18" charset="0"/>
                <a:ea typeface="Verdana" panose="020B0604030504040204" pitchFamily="34" charset="0"/>
                <a:cs typeface="Times New Roman" panose="02020603050405020304" pitchFamily="18" charset="0"/>
              </a:rPr>
              <a:t>Petro</a:t>
            </a:r>
            <a:endParaRPr lang="pt-BR" sz="1800" dirty="0">
              <a:latin typeface="Times New Roman" panose="02020603050405020304" pitchFamily="18" charset="0"/>
              <a:ea typeface="Verdana" panose="020B0604030504040204" pitchFamily="34" charset="0"/>
              <a:cs typeface="Times New Roman" panose="02020603050405020304" pitchFamily="18" charset="0"/>
            </a:endParaRPr>
          </a:p>
        </p:txBody>
      </p:sp>
      <p:sp>
        <p:nvSpPr>
          <p:cNvPr id="28" name="Retângulo de cantos arredondados 10">
            <a:extLst>
              <a:ext uri="{FF2B5EF4-FFF2-40B4-BE49-F238E27FC236}">
                <a16:creationId xmlns:a16="http://schemas.microsoft.com/office/drawing/2014/main" id="{4EE67942-B449-4BBA-96E1-A54E22C57DD0}"/>
              </a:ext>
            </a:extLst>
          </p:cNvPr>
          <p:cNvSpPr/>
          <p:nvPr/>
        </p:nvSpPr>
        <p:spPr>
          <a:xfrm>
            <a:off x="666549" y="4246682"/>
            <a:ext cx="1324310" cy="846716"/>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pt-BR" sz="1800" dirty="0">
                <a:latin typeface="Times New Roman" panose="02020603050405020304" pitchFamily="18" charset="0"/>
                <a:ea typeface="Verdana" panose="020B0604030504040204" pitchFamily="34" charset="0"/>
                <a:cs typeface="Times New Roman" panose="02020603050405020304" pitchFamily="18" charset="0"/>
              </a:rPr>
              <a:t>Holding</a:t>
            </a:r>
          </a:p>
        </p:txBody>
      </p:sp>
      <p:sp>
        <p:nvSpPr>
          <p:cNvPr id="30" name="Retângulo de cantos arredondados 10">
            <a:extLst>
              <a:ext uri="{FF2B5EF4-FFF2-40B4-BE49-F238E27FC236}">
                <a16:creationId xmlns:a16="http://schemas.microsoft.com/office/drawing/2014/main" id="{C351E5CA-0C24-4BA7-A62A-262470311F01}"/>
              </a:ext>
            </a:extLst>
          </p:cNvPr>
          <p:cNvSpPr/>
          <p:nvPr/>
        </p:nvSpPr>
        <p:spPr>
          <a:xfrm>
            <a:off x="3271917" y="4246682"/>
            <a:ext cx="1324310" cy="846716"/>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pt-BR" sz="1800" dirty="0">
                <a:latin typeface="Times New Roman" panose="02020603050405020304" pitchFamily="18" charset="0"/>
                <a:ea typeface="Verdana" panose="020B0604030504040204" pitchFamily="34" charset="0"/>
                <a:cs typeface="Times New Roman" panose="02020603050405020304" pitchFamily="18" charset="0"/>
              </a:rPr>
              <a:t>Holding</a:t>
            </a:r>
          </a:p>
        </p:txBody>
      </p:sp>
      <p:cxnSp>
        <p:nvCxnSpPr>
          <p:cNvPr id="31" name="Conector reto 30">
            <a:extLst>
              <a:ext uri="{FF2B5EF4-FFF2-40B4-BE49-F238E27FC236}">
                <a16:creationId xmlns:a16="http://schemas.microsoft.com/office/drawing/2014/main" id="{7B72F572-0312-4D3D-B935-039AF8B8CCE4}"/>
              </a:ext>
            </a:extLst>
          </p:cNvPr>
          <p:cNvCxnSpPr>
            <a:cxnSpLocks/>
          </p:cNvCxnSpPr>
          <p:nvPr/>
        </p:nvCxnSpPr>
        <p:spPr>
          <a:xfrm>
            <a:off x="3854498" y="3771856"/>
            <a:ext cx="0" cy="474826"/>
          </a:xfrm>
          <a:prstGeom prst="line">
            <a:avLst/>
          </a:prstGeom>
        </p:spPr>
        <p:style>
          <a:lnRef idx="1">
            <a:schemeClr val="dk1"/>
          </a:lnRef>
          <a:fillRef idx="0">
            <a:schemeClr val="dk1"/>
          </a:fillRef>
          <a:effectRef idx="0">
            <a:schemeClr val="dk1"/>
          </a:effectRef>
          <a:fontRef idx="minor">
            <a:schemeClr val="tx1"/>
          </a:fontRef>
        </p:style>
      </p:cxnSp>
      <p:cxnSp>
        <p:nvCxnSpPr>
          <p:cNvPr id="33" name="Conector reto 32">
            <a:extLst>
              <a:ext uri="{FF2B5EF4-FFF2-40B4-BE49-F238E27FC236}">
                <a16:creationId xmlns:a16="http://schemas.microsoft.com/office/drawing/2014/main" id="{8AC2745C-43A9-49EF-88DF-03A325526106}"/>
              </a:ext>
            </a:extLst>
          </p:cNvPr>
          <p:cNvCxnSpPr>
            <a:cxnSpLocks/>
          </p:cNvCxnSpPr>
          <p:nvPr/>
        </p:nvCxnSpPr>
        <p:spPr>
          <a:xfrm>
            <a:off x="1328703" y="5093398"/>
            <a:ext cx="0" cy="898184"/>
          </a:xfrm>
          <a:prstGeom prst="line">
            <a:avLst/>
          </a:prstGeom>
        </p:spPr>
        <p:style>
          <a:lnRef idx="1">
            <a:schemeClr val="dk1"/>
          </a:lnRef>
          <a:fillRef idx="0">
            <a:schemeClr val="dk1"/>
          </a:fillRef>
          <a:effectRef idx="0">
            <a:schemeClr val="dk1"/>
          </a:effectRef>
          <a:fontRef idx="minor">
            <a:schemeClr val="tx1"/>
          </a:fontRef>
        </p:style>
      </p:cxnSp>
      <p:cxnSp>
        <p:nvCxnSpPr>
          <p:cNvPr id="34" name="Conector reto 33">
            <a:extLst>
              <a:ext uri="{FF2B5EF4-FFF2-40B4-BE49-F238E27FC236}">
                <a16:creationId xmlns:a16="http://schemas.microsoft.com/office/drawing/2014/main" id="{65E8AD6A-3F56-4E24-AAAB-9B495627BF91}"/>
              </a:ext>
            </a:extLst>
          </p:cNvPr>
          <p:cNvCxnSpPr>
            <a:cxnSpLocks/>
          </p:cNvCxnSpPr>
          <p:nvPr/>
        </p:nvCxnSpPr>
        <p:spPr>
          <a:xfrm>
            <a:off x="3921306" y="5093398"/>
            <a:ext cx="0" cy="898184"/>
          </a:xfrm>
          <a:prstGeom prst="line">
            <a:avLst/>
          </a:prstGeom>
        </p:spPr>
        <p:style>
          <a:lnRef idx="1">
            <a:schemeClr val="dk1"/>
          </a:lnRef>
          <a:fillRef idx="0">
            <a:schemeClr val="dk1"/>
          </a:fillRef>
          <a:effectRef idx="0">
            <a:schemeClr val="dk1"/>
          </a:effectRef>
          <a:fontRef idx="minor">
            <a:schemeClr val="tx1"/>
          </a:fontRef>
        </p:style>
      </p:cxnSp>
      <p:sp>
        <p:nvSpPr>
          <p:cNvPr id="2" name="Seta: Curva para a Direita 1">
            <a:extLst>
              <a:ext uri="{FF2B5EF4-FFF2-40B4-BE49-F238E27FC236}">
                <a16:creationId xmlns:a16="http://schemas.microsoft.com/office/drawing/2014/main" id="{84662EC5-5487-47AD-B635-9F2ECE9DBEDC}"/>
              </a:ext>
            </a:extLst>
          </p:cNvPr>
          <p:cNvSpPr/>
          <p:nvPr/>
        </p:nvSpPr>
        <p:spPr>
          <a:xfrm rot="11039604" flipH="1">
            <a:off x="129405" y="3043946"/>
            <a:ext cx="570113" cy="1759316"/>
          </a:xfrm>
          <a:prstGeom prst="curvedRightArrow">
            <a:avLst/>
          </a:prstGeom>
          <a:solidFill>
            <a:srgbClr val="595959"/>
          </a:solidFill>
          <a:ln>
            <a:solidFill>
              <a:srgbClr val="5959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chemeClr val="tx1"/>
              </a:solidFill>
            </a:endParaRPr>
          </a:p>
        </p:txBody>
      </p:sp>
      <p:cxnSp>
        <p:nvCxnSpPr>
          <p:cNvPr id="4" name="Conector reto 3">
            <a:extLst>
              <a:ext uri="{FF2B5EF4-FFF2-40B4-BE49-F238E27FC236}">
                <a16:creationId xmlns:a16="http://schemas.microsoft.com/office/drawing/2014/main" id="{35F08319-2D0D-4D77-8EA6-9B18485D271E}"/>
              </a:ext>
            </a:extLst>
          </p:cNvPr>
          <p:cNvCxnSpPr>
            <a:cxnSpLocks/>
          </p:cNvCxnSpPr>
          <p:nvPr/>
        </p:nvCxnSpPr>
        <p:spPr>
          <a:xfrm>
            <a:off x="5193940" y="2696572"/>
            <a:ext cx="51676" cy="3718368"/>
          </a:xfrm>
          <a:prstGeom prst="line">
            <a:avLst/>
          </a:prstGeom>
          <a:ln>
            <a:solidFill>
              <a:srgbClr val="595959"/>
            </a:solidFill>
          </a:ln>
        </p:spPr>
        <p:style>
          <a:lnRef idx="1">
            <a:schemeClr val="accent1"/>
          </a:lnRef>
          <a:fillRef idx="0">
            <a:schemeClr val="accent1"/>
          </a:fillRef>
          <a:effectRef idx="0">
            <a:schemeClr val="accent1"/>
          </a:effectRef>
          <a:fontRef idx="minor">
            <a:schemeClr val="tx1"/>
          </a:fontRef>
        </p:style>
      </p:cxnSp>
      <p:sp>
        <p:nvSpPr>
          <p:cNvPr id="38" name="Elipse 37">
            <a:extLst>
              <a:ext uri="{FF2B5EF4-FFF2-40B4-BE49-F238E27FC236}">
                <a16:creationId xmlns:a16="http://schemas.microsoft.com/office/drawing/2014/main" id="{6E6749EF-654C-4B52-BEDE-F291C094368D}"/>
              </a:ext>
            </a:extLst>
          </p:cNvPr>
          <p:cNvSpPr/>
          <p:nvPr/>
        </p:nvSpPr>
        <p:spPr>
          <a:xfrm>
            <a:off x="5410821" y="2737163"/>
            <a:ext cx="1169894" cy="1048871"/>
          </a:xfrm>
          <a:prstGeom prst="ellipse">
            <a:avLst/>
          </a:prstGeom>
          <a:solidFill>
            <a:schemeClr val="tx1"/>
          </a:solidFill>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pt-BR" sz="1800" b="1" dirty="0">
                <a:latin typeface="Times New Roman" panose="02020603050405020304" pitchFamily="18" charset="0"/>
                <a:ea typeface="Verdana" panose="020B0604030504040204" pitchFamily="34" charset="0"/>
                <a:cs typeface="Times New Roman" panose="02020603050405020304" pitchFamily="18" charset="0"/>
              </a:rPr>
              <a:t>PF</a:t>
            </a:r>
          </a:p>
        </p:txBody>
      </p:sp>
      <p:sp>
        <p:nvSpPr>
          <p:cNvPr id="39" name="Elipse 38">
            <a:extLst>
              <a:ext uri="{FF2B5EF4-FFF2-40B4-BE49-F238E27FC236}">
                <a16:creationId xmlns:a16="http://schemas.microsoft.com/office/drawing/2014/main" id="{44F29722-E1C3-41C4-99D9-ACB5EBB7D0A3}"/>
              </a:ext>
            </a:extLst>
          </p:cNvPr>
          <p:cNvSpPr/>
          <p:nvPr/>
        </p:nvSpPr>
        <p:spPr>
          <a:xfrm>
            <a:off x="7740738" y="2737163"/>
            <a:ext cx="1169894" cy="1048871"/>
          </a:xfrm>
          <a:prstGeom prst="ellipse">
            <a:avLst/>
          </a:prstGeom>
          <a:solidFill>
            <a:schemeClr val="bg1">
              <a:lumMod val="65000"/>
            </a:schemeClr>
          </a:solidFill>
          <a:ln>
            <a:solidFill>
              <a:schemeClr val="bg1">
                <a:lumMod val="65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pt-BR" sz="1800" b="1" dirty="0">
                <a:solidFill>
                  <a:schemeClr val="tx1"/>
                </a:solidFill>
                <a:latin typeface="Times New Roman" panose="02020603050405020304" pitchFamily="18" charset="0"/>
                <a:ea typeface="Verdana" panose="020B0604030504040204" pitchFamily="34" charset="0"/>
                <a:cs typeface="Times New Roman" panose="02020603050405020304" pitchFamily="18" charset="0"/>
              </a:rPr>
              <a:t>PF</a:t>
            </a:r>
          </a:p>
        </p:txBody>
      </p:sp>
      <p:sp>
        <p:nvSpPr>
          <p:cNvPr id="40" name="Retângulo de cantos arredondados 10">
            <a:extLst>
              <a:ext uri="{FF2B5EF4-FFF2-40B4-BE49-F238E27FC236}">
                <a16:creationId xmlns:a16="http://schemas.microsoft.com/office/drawing/2014/main" id="{3685CBB8-B0E7-402C-9429-72BEFD3C4C89}"/>
              </a:ext>
            </a:extLst>
          </p:cNvPr>
          <p:cNvSpPr/>
          <p:nvPr/>
        </p:nvSpPr>
        <p:spPr>
          <a:xfrm>
            <a:off x="6598212" y="4397621"/>
            <a:ext cx="1324310" cy="846716"/>
          </a:xfrm>
          <a:prstGeom prst="roundRect">
            <a:avLst/>
          </a:prstGeom>
          <a:solidFill>
            <a:srgbClr val="222D33"/>
          </a:solidFill>
          <a:ln>
            <a:solidFill>
              <a:srgbClr val="222D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800" dirty="0">
                <a:latin typeface="Times New Roman" panose="02020603050405020304" pitchFamily="18" charset="0"/>
                <a:ea typeface="Verdana" panose="020B0604030504040204" pitchFamily="34" charset="0"/>
                <a:cs typeface="Times New Roman" panose="02020603050405020304" pitchFamily="18" charset="0"/>
              </a:rPr>
              <a:t>Suzano </a:t>
            </a:r>
            <a:r>
              <a:rPr lang="pt-BR" sz="1800" dirty="0" err="1">
                <a:latin typeface="Times New Roman" panose="02020603050405020304" pitchFamily="18" charset="0"/>
                <a:ea typeface="Verdana" panose="020B0604030504040204" pitchFamily="34" charset="0"/>
                <a:cs typeface="Times New Roman" panose="02020603050405020304" pitchFamily="18" charset="0"/>
              </a:rPr>
              <a:t>Petro</a:t>
            </a:r>
            <a:endParaRPr lang="pt-BR" sz="1800" dirty="0">
              <a:latin typeface="Times New Roman" panose="02020603050405020304" pitchFamily="18" charset="0"/>
              <a:ea typeface="Verdana" panose="020B0604030504040204" pitchFamily="34" charset="0"/>
              <a:cs typeface="Times New Roman" panose="02020603050405020304" pitchFamily="18" charset="0"/>
            </a:endParaRPr>
          </a:p>
        </p:txBody>
      </p:sp>
      <p:cxnSp>
        <p:nvCxnSpPr>
          <p:cNvPr id="41" name="Conector reto 40">
            <a:extLst>
              <a:ext uri="{FF2B5EF4-FFF2-40B4-BE49-F238E27FC236}">
                <a16:creationId xmlns:a16="http://schemas.microsoft.com/office/drawing/2014/main" id="{F8F08B65-D1A8-4952-A17A-3D6321C00FE3}"/>
              </a:ext>
            </a:extLst>
          </p:cNvPr>
          <p:cNvCxnSpPr>
            <a:cxnSpLocks/>
          </p:cNvCxnSpPr>
          <p:nvPr/>
        </p:nvCxnSpPr>
        <p:spPr>
          <a:xfrm>
            <a:off x="1297001" y="3767925"/>
            <a:ext cx="0" cy="474826"/>
          </a:xfrm>
          <a:prstGeom prst="line">
            <a:avLst/>
          </a:prstGeom>
        </p:spPr>
        <p:style>
          <a:lnRef idx="1">
            <a:schemeClr val="dk1"/>
          </a:lnRef>
          <a:fillRef idx="0">
            <a:schemeClr val="dk1"/>
          </a:fillRef>
          <a:effectRef idx="0">
            <a:schemeClr val="dk1"/>
          </a:effectRef>
          <a:fontRef idx="minor">
            <a:schemeClr val="tx1"/>
          </a:fontRef>
        </p:style>
      </p:cxnSp>
      <p:cxnSp>
        <p:nvCxnSpPr>
          <p:cNvPr id="42" name="Conector reto 41">
            <a:extLst>
              <a:ext uri="{FF2B5EF4-FFF2-40B4-BE49-F238E27FC236}">
                <a16:creationId xmlns:a16="http://schemas.microsoft.com/office/drawing/2014/main" id="{35384538-7A08-4BAB-8453-40C00E929020}"/>
              </a:ext>
            </a:extLst>
          </p:cNvPr>
          <p:cNvCxnSpPr>
            <a:cxnSpLocks/>
            <a:stCxn id="38" idx="4"/>
            <a:endCxn id="40" idx="0"/>
          </p:cNvCxnSpPr>
          <p:nvPr/>
        </p:nvCxnSpPr>
        <p:spPr>
          <a:xfrm>
            <a:off x="5995768" y="3786034"/>
            <a:ext cx="1264599" cy="611587"/>
          </a:xfrm>
          <a:prstGeom prst="line">
            <a:avLst/>
          </a:prstGeom>
        </p:spPr>
        <p:style>
          <a:lnRef idx="1">
            <a:schemeClr val="dk1"/>
          </a:lnRef>
          <a:fillRef idx="0">
            <a:schemeClr val="dk1"/>
          </a:fillRef>
          <a:effectRef idx="0">
            <a:schemeClr val="dk1"/>
          </a:effectRef>
          <a:fontRef idx="minor">
            <a:schemeClr val="tx1"/>
          </a:fontRef>
        </p:style>
      </p:cxnSp>
      <p:cxnSp>
        <p:nvCxnSpPr>
          <p:cNvPr id="55" name="Conector reto 54">
            <a:extLst>
              <a:ext uri="{FF2B5EF4-FFF2-40B4-BE49-F238E27FC236}">
                <a16:creationId xmlns:a16="http://schemas.microsoft.com/office/drawing/2014/main" id="{4AEB8B3D-BEDA-4AB9-AD90-7A507C31A611}"/>
              </a:ext>
            </a:extLst>
          </p:cNvPr>
          <p:cNvCxnSpPr>
            <a:cxnSpLocks/>
            <a:stCxn id="39" idx="4"/>
            <a:endCxn id="40" idx="0"/>
          </p:cNvCxnSpPr>
          <p:nvPr/>
        </p:nvCxnSpPr>
        <p:spPr>
          <a:xfrm flipH="1">
            <a:off x="7260367" y="3786034"/>
            <a:ext cx="1065318" cy="611587"/>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0391780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19">
            <a:extLst>
              <a:ext uri="{FF2B5EF4-FFF2-40B4-BE49-F238E27FC236}">
                <a16:creationId xmlns:a16="http://schemas.microsoft.com/office/drawing/2014/main" id="{BD2D3807-F637-4A40-B729-0A409EF9FEB6}"/>
              </a:ext>
            </a:extLst>
          </p:cNvPr>
          <p:cNvSpPr txBox="1"/>
          <p:nvPr/>
        </p:nvSpPr>
        <p:spPr>
          <a:xfrm>
            <a:off x="81867" y="1143994"/>
            <a:ext cx="8806181" cy="1688411"/>
          </a:xfrm>
          <a:prstGeom prst="rect">
            <a:avLst/>
          </a:prstGeom>
          <a:noFill/>
        </p:spPr>
        <p:txBody>
          <a:bodyPr wrap="square" rtlCol="0">
            <a:spAutoFit/>
          </a:bodyPr>
          <a:lstStyle/>
          <a:p>
            <a:pPr marL="285750" indent="-285750" algn="just" defTabSz="457200" eaLnBrk="1" fontAlgn="auto" hangingPunct="1">
              <a:spcBef>
                <a:spcPts val="0"/>
              </a:spcBef>
              <a:spcAft>
                <a:spcPts val="0"/>
              </a:spcAft>
              <a:buFont typeface="Wingdings" panose="05000000000000000000" pitchFamily="2" charset="2"/>
              <a:buChar char="§"/>
            </a:pPr>
            <a:r>
              <a:rPr lang="pt-BR" altLang="pt-BR" sz="1600" b="1" dirty="0">
                <a:solidFill>
                  <a:srgbClr val="595959"/>
                </a:solidFill>
                <a:ea typeface="ＭＳ Ｐゴシック" panose="020B0600070205080204" pitchFamily="34" charset="-128"/>
                <a:cs typeface="Times New Roman" panose="02020603050405020304" pitchFamily="18" charset="0"/>
              </a:rPr>
              <a:t>Exigência da Petrobrás para fechar o negócio</a:t>
            </a:r>
            <a:r>
              <a:rPr lang="pt-BR" altLang="pt-BR" sz="1600" dirty="0">
                <a:solidFill>
                  <a:srgbClr val="595959"/>
                </a:solidFill>
                <a:ea typeface="ＭＳ Ｐゴシック" panose="020B0600070205080204" pitchFamily="34" charset="-128"/>
                <a:cs typeface="Times New Roman" panose="02020603050405020304" pitchFamily="18" charset="0"/>
              </a:rPr>
              <a:t>: Suzano deveria passar por reorganização societária antes de transferir as ações </a:t>
            </a:r>
            <a:r>
              <a:rPr lang="pt-BR" altLang="pt-BR" sz="1600" dirty="0">
                <a:solidFill>
                  <a:srgbClr val="595959"/>
                </a:solidFill>
                <a:ea typeface="ＭＳ Ｐゴシック" panose="020B0600070205080204" pitchFamily="34" charset="-128"/>
                <a:cs typeface="Times New Roman" panose="02020603050405020304" pitchFamily="18" charset="0"/>
                <a:sym typeface="Wingdings" panose="05000000000000000000" pitchFamily="2" charset="2"/>
              </a:rPr>
              <a:t> </a:t>
            </a:r>
            <a:r>
              <a:rPr lang="pt-BR" altLang="pt-BR" sz="1600" b="1" dirty="0">
                <a:solidFill>
                  <a:srgbClr val="595959"/>
                </a:solidFill>
                <a:ea typeface="ＭＳ Ｐゴシック" panose="020B0600070205080204" pitchFamily="34" charset="-128"/>
                <a:cs typeface="Times New Roman" panose="02020603050405020304" pitchFamily="18" charset="0"/>
              </a:rPr>
              <a:t>criação da </a:t>
            </a:r>
            <a:r>
              <a:rPr lang="pt-BR" altLang="pt-BR" sz="1600" b="1" dirty="0" err="1">
                <a:solidFill>
                  <a:srgbClr val="595959"/>
                </a:solidFill>
                <a:ea typeface="ＭＳ Ｐゴシック" panose="020B0600070205080204" pitchFamily="34" charset="-128"/>
                <a:cs typeface="Times New Roman" panose="02020603050405020304" pitchFamily="18" charset="0"/>
              </a:rPr>
              <a:t>NewCO</a:t>
            </a:r>
            <a:r>
              <a:rPr lang="pt-BR" altLang="pt-BR" sz="1600" b="1" dirty="0">
                <a:solidFill>
                  <a:srgbClr val="595959"/>
                </a:solidFill>
                <a:ea typeface="ＭＳ Ｐゴシック" panose="020B0600070205080204" pitchFamily="34" charset="-128"/>
                <a:cs typeface="Times New Roman" panose="02020603050405020304" pitchFamily="18" charset="0"/>
              </a:rPr>
              <a:t> 1 e capitalização com a entrega das ações da Suzano e, no mesmo dia, criação da </a:t>
            </a:r>
            <a:r>
              <a:rPr lang="pt-BR" altLang="pt-BR" sz="1600" b="1" dirty="0" err="1">
                <a:solidFill>
                  <a:srgbClr val="595959"/>
                </a:solidFill>
                <a:ea typeface="ＭＳ Ｐゴシック" panose="020B0600070205080204" pitchFamily="34" charset="-128"/>
                <a:cs typeface="Times New Roman" panose="02020603050405020304" pitchFamily="18" charset="0"/>
              </a:rPr>
              <a:t>NewCO</a:t>
            </a:r>
            <a:r>
              <a:rPr lang="pt-BR" altLang="pt-BR" sz="1600" b="1" dirty="0">
                <a:solidFill>
                  <a:srgbClr val="595959"/>
                </a:solidFill>
                <a:ea typeface="ＭＳ Ｐゴシック" panose="020B0600070205080204" pitchFamily="34" charset="-128"/>
                <a:cs typeface="Times New Roman" panose="02020603050405020304" pitchFamily="18" charset="0"/>
              </a:rPr>
              <a:t> 2 e capitalização com as ações da </a:t>
            </a:r>
            <a:r>
              <a:rPr lang="pt-BR" altLang="pt-BR" sz="1600" b="1" dirty="0" err="1">
                <a:solidFill>
                  <a:srgbClr val="595959"/>
                </a:solidFill>
                <a:ea typeface="ＭＳ Ｐゴシック" panose="020B0600070205080204" pitchFamily="34" charset="-128"/>
                <a:cs typeface="Times New Roman" panose="02020603050405020304" pitchFamily="18" charset="0"/>
              </a:rPr>
              <a:t>NewCO</a:t>
            </a:r>
            <a:r>
              <a:rPr lang="pt-BR" altLang="pt-BR" sz="1600" b="1" dirty="0">
                <a:solidFill>
                  <a:srgbClr val="595959"/>
                </a:solidFill>
                <a:ea typeface="ＭＳ Ｐゴシック" panose="020B0600070205080204" pitchFamily="34" charset="-128"/>
                <a:cs typeface="Times New Roman" panose="02020603050405020304" pitchFamily="18" charset="0"/>
              </a:rPr>
              <a:t> 1</a:t>
            </a: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800" dirty="0">
              <a:solidFill>
                <a:srgbClr val="595959"/>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b="1" dirty="0">
              <a:solidFill>
                <a:srgbClr val="595959"/>
              </a:solidFill>
              <a:cs typeface="Times New Roman" panose="02020603050405020304" pitchFamily="18" charset="0"/>
            </a:endParaRPr>
          </a:p>
          <a:p>
            <a:pPr algn="just" defTabSz="457200" eaLnBrk="1" fontAlgn="auto" hangingPunct="1">
              <a:lnSpc>
                <a:spcPct val="120000"/>
              </a:lnSpc>
              <a:spcBef>
                <a:spcPts val="0"/>
              </a:spcBef>
              <a:spcAft>
                <a:spcPts val="0"/>
              </a:spcAft>
            </a:pPr>
            <a:endParaRPr lang="pt-BR" sz="1800" dirty="0">
              <a:solidFill>
                <a:srgbClr val="595959"/>
              </a:solidFill>
              <a:cs typeface="Times New Roman" panose="02020603050405020304" pitchFamily="18" charset="0"/>
            </a:endParaRPr>
          </a:p>
        </p:txBody>
      </p:sp>
      <p:sp>
        <p:nvSpPr>
          <p:cNvPr id="24" name="Elipse 23">
            <a:extLst>
              <a:ext uri="{FF2B5EF4-FFF2-40B4-BE49-F238E27FC236}">
                <a16:creationId xmlns:a16="http://schemas.microsoft.com/office/drawing/2014/main" id="{2F588BC7-94FD-49DA-B702-B2426674E12C}"/>
              </a:ext>
            </a:extLst>
          </p:cNvPr>
          <p:cNvSpPr/>
          <p:nvPr/>
        </p:nvSpPr>
        <p:spPr>
          <a:xfrm>
            <a:off x="1710386" y="2060848"/>
            <a:ext cx="1169894" cy="1048871"/>
          </a:xfrm>
          <a:prstGeom prst="ellipse">
            <a:avLst/>
          </a:prstGeom>
          <a:solidFill>
            <a:schemeClr val="tx1"/>
          </a:solidFill>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pt-BR" sz="1800" b="1" dirty="0">
                <a:latin typeface="Times New Roman" panose="02020603050405020304" pitchFamily="18" charset="0"/>
                <a:ea typeface="Verdana" panose="020B0604030504040204" pitchFamily="34" charset="0"/>
                <a:cs typeface="Times New Roman" panose="02020603050405020304" pitchFamily="18" charset="0"/>
              </a:rPr>
              <a:t>PF</a:t>
            </a:r>
          </a:p>
        </p:txBody>
      </p:sp>
      <p:sp>
        <p:nvSpPr>
          <p:cNvPr id="25" name="Elipse 24">
            <a:extLst>
              <a:ext uri="{FF2B5EF4-FFF2-40B4-BE49-F238E27FC236}">
                <a16:creationId xmlns:a16="http://schemas.microsoft.com/office/drawing/2014/main" id="{B1BB55E6-CA18-44BB-9455-53AB82A0FD2B}"/>
              </a:ext>
            </a:extLst>
          </p:cNvPr>
          <p:cNvSpPr/>
          <p:nvPr/>
        </p:nvSpPr>
        <p:spPr>
          <a:xfrm>
            <a:off x="4040303" y="2060848"/>
            <a:ext cx="1169894" cy="1048871"/>
          </a:xfrm>
          <a:prstGeom prst="ellipse">
            <a:avLst/>
          </a:prstGeom>
          <a:solidFill>
            <a:schemeClr val="bg1">
              <a:lumMod val="65000"/>
            </a:schemeClr>
          </a:solidFill>
          <a:ln>
            <a:solidFill>
              <a:schemeClr val="bg1">
                <a:lumMod val="65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pt-BR" sz="1800" b="1" dirty="0">
                <a:solidFill>
                  <a:schemeClr val="tx1"/>
                </a:solidFill>
                <a:latin typeface="Times New Roman" panose="02020603050405020304" pitchFamily="18" charset="0"/>
                <a:ea typeface="Verdana" panose="020B0604030504040204" pitchFamily="34" charset="0"/>
                <a:cs typeface="Times New Roman" panose="02020603050405020304" pitchFamily="18" charset="0"/>
              </a:rPr>
              <a:t>PF</a:t>
            </a:r>
          </a:p>
        </p:txBody>
      </p:sp>
      <p:sp>
        <p:nvSpPr>
          <p:cNvPr id="26" name="Retângulo de cantos arredondados 10">
            <a:extLst>
              <a:ext uri="{FF2B5EF4-FFF2-40B4-BE49-F238E27FC236}">
                <a16:creationId xmlns:a16="http://schemas.microsoft.com/office/drawing/2014/main" id="{5F961BE6-EB62-4E39-9833-0228DE580BBF}"/>
              </a:ext>
            </a:extLst>
          </p:cNvPr>
          <p:cNvSpPr/>
          <p:nvPr/>
        </p:nvSpPr>
        <p:spPr>
          <a:xfrm>
            <a:off x="2829204" y="5589240"/>
            <a:ext cx="1324310" cy="846716"/>
          </a:xfrm>
          <a:prstGeom prst="roundRect">
            <a:avLst/>
          </a:prstGeom>
          <a:solidFill>
            <a:srgbClr val="222D33"/>
          </a:solidFill>
          <a:ln>
            <a:solidFill>
              <a:srgbClr val="222D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800" dirty="0">
                <a:latin typeface="Times New Roman" panose="02020603050405020304" pitchFamily="18" charset="0"/>
                <a:ea typeface="Verdana" panose="020B0604030504040204" pitchFamily="34" charset="0"/>
                <a:cs typeface="Times New Roman" panose="02020603050405020304" pitchFamily="18" charset="0"/>
              </a:rPr>
              <a:t>Suzano </a:t>
            </a:r>
            <a:r>
              <a:rPr lang="pt-BR" sz="1800" dirty="0" err="1">
                <a:latin typeface="Times New Roman" panose="02020603050405020304" pitchFamily="18" charset="0"/>
                <a:ea typeface="Verdana" panose="020B0604030504040204" pitchFamily="34" charset="0"/>
                <a:cs typeface="Times New Roman" panose="02020603050405020304" pitchFamily="18" charset="0"/>
              </a:rPr>
              <a:t>Petro</a:t>
            </a:r>
            <a:endParaRPr lang="pt-BR" sz="1800" dirty="0">
              <a:latin typeface="Times New Roman" panose="02020603050405020304" pitchFamily="18" charset="0"/>
              <a:ea typeface="Verdana" panose="020B0604030504040204" pitchFamily="34" charset="0"/>
              <a:cs typeface="Times New Roman" panose="02020603050405020304" pitchFamily="18" charset="0"/>
            </a:endParaRPr>
          </a:p>
        </p:txBody>
      </p:sp>
      <p:sp>
        <p:nvSpPr>
          <p:cNvPr id="35" name="Retângulo de cantos arredondados 10">
            <a:extLst>
              <a:ext uri="{FF2B5EF4-FFF2-40B4-BE49-F238E27FC236}">
                <a16:creationId xmlns:a16="http://schemas.microsoft.com/office/drawing/2014/main" id="{B299E854-8047-4D85-94EE-4CB15A317885}"/>
              </a:ext>
            </a:extLst>
          </p:cNvPr>
          <p:cNvSpPr/>
          <p:nvPr/>
        </p:nvSpPr>
        <p:spPr>
          <a:xfrm>
            <a:off x="2833396" y="3452862"/>
            <a:ext cx="1324310" cy="846716"/>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pt-BR" sz="1800" dirty="0" err="1">
                <a:latin typeface="Times New Roman" panose="02020603050405020304" pitchFamily="18" charset="0"/>
                <a:ea typeface="Verdana" panose="020B0604030504040204" pitchFamily="34" charset="0"/>
                <a:cs typeface="Times New Roman" panose="02020603050405020304" pitchFamily="18" charset="0"/>
              </a:rPr>
              <a:t>NewCO</a:t>
            </a:r>
            <a:r>
              <a:rPr lang="pt-BR" sz="1800" dirty="0">
                <a:latin typeface="Times New Roman" panose="02020603050405020304" pitchFamily="18" charset="0"/>
                <a:ea typeface="Verdana" panose="020B0604030504040204" pitchFamily="34" charset="0"/>
                <a:cs typeface="Times New Roman" panose="02020603050405020304" pitchFamily="18" charset="0"/>
              </a:rPr>
              <a:t> 2</a:t>
            </a:r>
          </a:p>
        </p:txBody>
      </p:sp>
      <p:sp>
        <p:nvSpPr>
          <p:cNvPr id="37" name="Retângulo de cantos arredondados 10">
            <a:extLst>
              <a:ext uri="{FF2B5EF4-FFF2-40B4-BE49-F238E27FC236}">
                <a16:creationId xmlns:a16="http://schemas.microsoft.com/office/drawing/2014/main" id="{50F48A0A-D73C-454A-A356-39C0710831F3}"/>
              </a:ext>
            </a:extLst>
          </p:cNvPr>
          <p:cNvSpPr/>
          <p:nvPr/>
        </p:nvSpPr>
        <p:spPr>
          <a:xfrm>
            <a:off x="2829204" y="4545409"/>
            <a:ext cx="1324310" cy="846716"/>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pt-BR" sz="1800" dirty="0" err="1">
                <a:latin typeface="Times New Roman" panose="02020603050405020304" pitchFamily="18" charset="0"/>
                <a:ea typeface="Verdana" panose="020B0604030504040204" pitchFamily="34" charset="0"/>
                <a:cs typeface="Times New Roman" panose="02020603050405020304" pitchFamily="18" charset="0"/>
              </a:rPr>
              <a:t>NewCO</a:t>
            </a:r>
            <a:r>
              <a:rPr lang="pt-BR" sz="1800" dirty="0">
                <a:latin typeface="Times New Roman" panose="02020603050405020304" pitchFamily="18" charset="0"/>
                <a:ea typeface="Verdana" panose="020B0604030504040204" pitchFamily="34" charset="0"/>
                <a:cs typeface="Times New Roman" panose="02020603050405020304" pitchFamily="18" charset="0"/>
              </a:rPr>
              <a:t> 1</a:t>
            </a:r>
          </a:p>
        </p:txBody>
      </p:sp>
      <p:cxnSp>
        <p:nvCxnSpPr>
          <p:cNvPr id="7" name="Conector reto 6">
            <a:extLst>
              <a:ext uri="{FF2B5EF4-FFF2-40B4-BE49-F238E27FC236}">
                <a16:creationId xmlns:a16="http://schemas.microsoft.com/office/drawing/2014/main" id="{CEF93C89-4F88-43A4-B5F6-E8ADBEDB8ECF}"/>
              </a:ext>
            </a:extLst>
          </p:cNvPr>
          <p:cNvCxnSpPr>
            <a:stCxn id="24" idx="4"/>
            <a:endCxn id="35" idx="0"/>
          </p:cNvCxnSpPr>
          <p:nvPr/>
        </p:nvCxnSpPr>
        <p:spPr>
          <a:xfrm>
            <a:off x="2295333" y="3109719"/>
            <a:ext cx="1200218" cy="343143"/>
          </a:xfrm>
          <a:prstGeom prst="line">
            <a:avLst/>
          </a:prstGeom>
        </p:spPr>
        <p:style>
          <a:lnRef idx="1">
            <a:schemeClr val="dk1"/>
          </a:lnRef>
          <a:fillRef idx="0">
            <a:schemeClr val="dk1"/>
          </a:fillRef>
          <a:effectRef idx="0">
            <a:schemeClr val="dk1"/>
          </a:effectRef>
          <a:fontRef idx="minor">
            <a:schemeClr val="tx1"/>
          </a:fontRef>
        </p:style>
      </p:cxnSp>
      <p:cxnSp>
        <p:nvCxnSpPr>
          <p:cNvPr id="43" name="Conector reto 42">
            <a:extLst>
              <a:ext uri="{FF2B5EF4-FFF2-40B4-BE49-F238E27FC236}">
                <a16:creationId xmlns:a16="http://schemas.microsoft.com/office/drawing/2014/main" id="{4C7C244B-8B97-47EE-A7E7-53CE8DF3484A}"/>
              </a:ext>
            </a:extLst>
          </p:cNvPr>
          <p:cNvCxnSpPr>
            <a:cxnSpLocks/>
            <a:stCxn id="25" idx="4"/>
            <a:endCxn id="35" idx="0"/>
          </p:cNvCxnSpPr>
          <p:nvPr/>
        </p:nvCxnSpPr>
        <p:spPr>
          <a:xfrm flipH="1">
            <a:off x="3495551" y="3109719"/>
            <a:ext cx="1129699" cy="343143"/>
          </a:xfrm>
          <a:prstGeom prst="line">
            <a:avLst/>
          </a:prstGeom>
        </p:spPr>
        <p:style>
          <a:lnRef idx="1">
            <a:schemeClr val="dk1"/>
          </a:lnRef>
          <a:fillRef idx="0">
            <a:schemeClr val="dk1"/>
          </a:fillRef>
          <a:effectRef idx="0">
            <a:schemeClr val="dk1"/>
          </a:effectRef>
          <a:fontRef idx="minor">
            <a:schemeClr val="tx1"/>
          </a:fontRef>
        </p:style>
      </p:cxnSp>
      <p:cxnSp>
        <p:nvCxnSpPr>
          <p:cNvPr id="13" name="Conector reto 12">
            <a:extLst>
              <a:ext uri="{FF2B5EF4-FFF2-40B4-BE49-F238E27FC236}">
                <a16:creationId xmlns:a16="http://schemas.microsoft.com/office/drawing/2014/main" id="{EB9973D4-D9C5-44B3-9902-B561495331C8}"/>
              </a:ext>
            </a:extLst>
          </p:cNvPr>
          <p:cNvCxnSpPr>
            <a:stCxn id="35" idx="2"/>
            <a:endCxn id="37" idx="0"/>
          </p:cNvCxnSpPr>
          <p:nvPr/>
        </p:nvCxnSpPr>
        <p:spPr>
          <a:xfrm flipH="1">
            <a:off x="3491359" y="4299578"/>
            <a:ext cx="4192" cy="245831"/>
          </a:xfrm>
          <a:prstGeom prst="line">
            <a:avLst/>
          </a:prstGeom>
        </p:spPr>
        <p:style>
          <a:lnRef idx="1">
            <a:schemeClr val="dk1"/>
          </a:lnRef>
          <a:fillRef idx="0">
            <a:schemeClr val="dk1"/>
          </a:fillRef>
          <a:effectRef idx="0">
            <a:schemeClr val="dk1"/>
          </a:effectRef>
          <a:fontRef idx="minor">
            <a:schemeClr val="tx1"/>
          </a:fontRef>
        </p:style>
      </p:cxnSp>
      <p:cxnSp>
        <p:nvCxnSpPr>
          <p:cNvPr id="45" name="Conector reto 44">
            <a:extLst>
              <a:ext uri="{FF2B5EF4-FFF2-40B4-BE49-F238E27FC236}">
                <a16:creationId xmlns:a16="http://schemas.microsoft.com/office/drawing/2014/main" id="{F7967829-F963-45CB-9440-3181F8BB4508}"/>
              </a:ext>
            </a:extLst>
          </p:cNvPr>
          <p:cNvCxnSpPr>
            <a:cxnSpLocks/>
            <a:stCxn id="37" idx="2"/>
            <a:endCxn id="26" idx="0"/>
          </p:cNvCxnSpPr>
          <p:nvPr/>
        </p:nvCxnSpPr>
        <p:spPr>
          <a:xfrm>
            <a:off x="3491359" y="5392125"/>
            <a:ext cx="0" cy="197115"/>
          </a:xfrm>
          <a:prstGeom prst="line">
            <a:avLst/>
          </a:prstGeom>
        </p:spPr>
        <p:style>
          <a:lnRef idx="1">
            <a:schemeClr val="dk1"/>
          </a:lnRef>
          <a:fillRef idx="0">
            <a:schemeClr val="dk1"/>
          </a:fillRef>
          <a:effectRef idx="0">
            <a:schemeClr val="dk1"/>
          </a:effectRef>
          <a:fontRef idx="minor">
            <a:schemeClr val="tx1"/>
          </a:fontRef>
        </p:style>
      </p:cxnSp>
      <p:sp>
        <p:nvSpPr>
          <p:cNvPr id="48" name="Subtitle 2">
            <a:extLst>
              <a:ext uri="{FF2B5EF4-FFF2-40B4-BE49-F238E27FC236}">
                <a16:creationId xmlns:a16="http://schemas.microsoft.com/office/drawing/2014/main" id="{655062F6-FA5F-4E12-BB8B-F8D751BCE588}"/>
              </a:ext>
            </a:extLst>
          </p:cNvPr>
          <p:cNvSpPr txBox="1">
            <a:spLocks/>
          </p:cNvSpPr>
          <p:nvPr/>
        </p:nvSpPr>
        <p:spPr bwMode="auto">
          <a:xfrm>
            <a:off x="3582594" y="4065665"/>
            <a:ext cx="5453902" cy="1154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86" tIns="47893" rIns="95786" bIns="47893"/>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20000"/>
              </a:spcBef>
              <a:buFont typeface="Arial" panose="020B0604020202020204" pitchFamily="34" charset="0"/>
              <a:buNone/>
            </a:pPr>
            <a:r>
              <a:rPr lang="pt-BR" altLang="pt-BR" sz="1600" b="1" dirty="0">
                <a:solidFill>
                  <a:srgbClr val="595959"/>
                </a:solidFill>
                <a:ea typeface="ＭＳ Ｐゴシック" panose="020B0600070205080204" pitchFamily="34" charset="-128"/>
                <a:cs typeface="Times New Roman" panose="02020603050405020304" pitchFamily="18" charset="0"/>
              </a:rPr>
              <a:t>    NewCO2 acionista única da NewCO1</a:t>
            </a:r>
          </a:p>
          <a:p>
            <a:pPr algn="ctr" eaLnBrk="1" hangingPunct="1">
              <a:spcBef>
                <a:spcPct val="20000"/>
              </a:spcBef>
            </a:pPr>
            <a:r>
              <a:rPr lang="pt-BR" altLang="pt-BR" sz="1600" b="1" dirty="0">
                <a:solidFill>
                  <a:srgbClr val="595959"/>
                </a:solidFill>
                <a:ea typeface="ＭＳ Ｐゴシック" panose="020B0600070205080204" pitchFamily="34" charset="-128"/>
                <a:cs typeface="Times New Roman" panose="02020603050405020304" pitchFamily="18" charset="0"/>
              </a:rPr>
              <a:t>NewCO1 acionista única da Suzano</a:t>
            </a:r>
          </a:p>
          <a:p>
            <a:pPr algn="ctr" eaLnBrk="1" hangingPunct="1">
              <a:spcBef>
                <a:spcPct val="20000"/>
              </a:spcBef>
              <a:buFont typeface="Arial" panose="020B0604020202020204" pitchFamily="34" charset="0"/>
              <a:buNone/>
            </a:pPr>
            <a:endParaRPr lang="pt-BR" altLang="pt-BR" sz="1600" b="1" dirty="0">
              <a:solidFill>
                <a:srgbClr val="595959"/>
              </a:solidFill>
              <a:ea typeface="ＭＳ Ｐゴシック" panose="020B0600070205080204" pitchFamily="34" charset="-128"/>
              <a:cs typeface="Times New Roman" panose="02020603050405020304" pitchFamily="18" charset="0"/>
            </a:endParaRPr>
          </a:p>
        </p:txBody>
      </p:sp>
      <p:sp>
        <p:nvSpPr>
          <p:cNvPr id="47" name="Chave Direita 46">
            <a:extLst>
              <a:ext uri="{FF2B5EF4-FFF2-40B4-BE49-F238E27FC236}">
                <a16:creationId xmlns:a16="http://schemas.microsoft.com/office/drawing/2014/main" id="{65E75D88-4B3D-4C6E-B810-FC85615900E6}"/>
              </a:ext>
            </a:extLst>
          </p:cNvPr>
          <p:cNvSpPr/>
          <p:nvPr/>
        </p:nvSpPr>
        <p:spPr>
          <a:xfrm>
            <a:off x="4302674" y="3387033"/>
            <a:ext cx="384711" cy="2005092"/>
          </a:xfrm>
          <a:prstGeom prst="rightBrace">
            <a:avLst/>
          </a:prstGeom>
          <a:ln>
            <a:solidFill>
              <a:srgbClr val="595959"/>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Tree>
    <p:extLst>
      <p:ext uri="{BB962C8B-B14F-4D97-AF65-F5344CB8AC3E}">
        <p14:creationId xmlns:p14="http://schemas.microsoft.com/office/powerpoint/2010/main" val="4010797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fade">
                                      <p:cBhvr>
                                        <p:cTn id="7"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7">
            <a:extLst>
              <a:ext uri="{FF2B5EF4-FFF2-40B4-BE49-F238E27FC236}">
                <a16:creationId xmlns:a16="http://schemas.microsoft.com/office/drawing/2014/main" id="{A98EF6D0-E834-43C8-A0C6-15A34DC73B4A}"/>
              </a:ext>
            </a:extLst>
          </p:cNvPr>
          <p:cNvSpPr txBox="1"/>
          <p:nvPr/>
        </p:nvSpPr>
        <p:spPr>
          <a:xfrm>
            <a:off x="255952" y="1218374"/>
            <a:ext cx="8715329" cy="1392945"/>
          </a:xfrm>
          <a:prstGeom prst="rect">
            <a:avLst/>
          </a:prstGeom>
          <a:noFill/>
        </p:spPr>
        <p:txBody>
          <a:bodyPr wrap="square" rtlCol="0">
            <a:spAutoFit/>
          </a:bodyPr>
          <a:lstStyle/>
          <a:p>
            <a:pPr algn="just" defTabSz="457200" eaLnBrk="1" fontAlgn="auto" hangingPunct="1">
              <a:lnSpc>
                <a:spcPct val="120000"/>
              </a:lnSpc>
              <a:spcBef>
                <a:spcPts val="0"/>
              </a:spcBef>
              <a:spcAft>
                <a:spcPts val="0"/>
              </a:spcAft>
            </a:pPr>
            <a:r>
              <a:rPr lang="pt-BR" altLang="pt-BR" sz="1800" b="1" dirty="0">
                <a:solidFill>
                  <a:srgbClr val="595959"/>
                </a:solidFill>
                <a:cs typeface="Times New Roman" panose="02020603050405020304" pitchFamily="18" charset="0"/>
              </a:rPr>
              <a:t>Caso Suzano Petroquímica</a:t>
            </a:r>
          </a:p>
          <a:p>
            <a:pPr algn="just" defTabSz="457200" eaLnBrk="1" fontAlgn="auto" hangingPunct="1">
              <a:lnSpc>
                <a:spcPct val="120000"/>
              </a:lnSpc>
              <a:spcBef>
                <a:spcPts val="0"/>
              </a:spcBef>
              <a:spcAft>
                <a:spcPts val="0"/>
              </a:spcAft>
            </a:pPr>
            <a:endParaRPr lang="pt-BR" sz="1800" b="1" dirty="0">
              <a:solidFill>
                <a:srgbClr val="595959"/>
              </a:solidFill>
              <a:cs typeface="Times New Roman" panose="02020603050405020304" pitchFamily="18" charset="0"/>
            </a:endParaRPr>
          </a:p>
          <a:p>
            <a:pPr algn="just" defTabSz="457200" eaLnBrk="1" fontAlgn="auto" hangingPunct="1">
              <a:lnSpc>
                <a:spcPct val="120000"/>
              </a:lnSpc>
              <a:spcBef>
                <a:spcPts val="0"/>
              </a:spcBef>
              <a:spcAft>
                <a:spcPts val="0"/>
              </a:spcAft>
            </a:pPr>
            <a:r>
              <a:rPr lang="pt-BR" sz="1800" b="1" u="sng" dirty="0">
                <a:solidFill>
                  <a:srgbClr val="595959"/>
                </a:solidFill>
                <a:cs typeface="Times New Roman" panose="02020603050405020304" pitchFamily="18" charset="0"/>
              </a:rPr>
              <a:t> </a:t>
            </a:r>
          </a:p>
          <a:p>
            <a:pPr algn="just" defTabSz="457200" eaLnBrk="1" fontAlgn="auto" hangingPunct="1">
              <a:lnSpc>
                <a:spcPct val="120000"/>
              </a:lnSpc>
              <a:spcBef>
                <a:spcPts val="0"/>
              </a:spcBef>
              <a:spcAft>
                <a:spcPts val="0"/>
              </a:spcAft>
            </a:pPr>
            <a:endParaRPr lang="pt-BR" sz="1800" b="1" u="sng" dirty="0">
              <a:solidFill>
                <a:srgbClr val="595959"/>
              </a:solidFill>
              <a:cs typeface="Times New Roman" panose="02020603050405020304" pitchFamily="18" charset="0"/>
            </a:endParaRPr>
          </a:p>
        </p:txBody>
      </p:sp>
      <p:sp>
        <p:nvSpPr>
          <p:cNvPr id="10" name="TextBox 19">
            <a:extLst>
              <a:ext uri="{FF2B5EF4-FFF2-40B4-BE49-F238E27FC236}">
                <a16:creationId xmlns:a16="http://schemas.microsoft.com/office/drawing/2014/main" id="{BD2D3807-F637-4A40-B729-0A409EF9FEB6}"/>
              </a:ext>
            </a:extLst>
          </p:cNvPr>
          <p:cNvSpPr txBox="1"/>
          <p:nvPr/>
        </p:nvSpPr>
        <p:spPr>
          <a:xfrm>
            <a:off x="146231" y="1806200"/>
            <a:ext cx="8806181" cy="3134961"/>
          </a:xfrm>
          <a:prstGeom prst="rect">
            <a:avLst/>
          </a:prstGeom>
          <a:noFill/>
        </p:spPr>
        <p:txBody>
          <a:bodyPr wrap="square" rtlCol="0">
            <a:spAutoFit/>
          </a:bodyPr>
          <a:lstStyle/>
          <a:p>
            <a:pPr marL="285750" indent="-285750" algn="just" defTabSz="457200" eaLnBrk="1" fontAlgn="auto" hangingPunct="1">
              <a:spcBef>
                <a:spcPts val="0"/>
              </a:spcBef>
              <a:spcAft>
                <a:spcPts val="0"/>
              </a:spcAft>
              <a:buFont typeface="Wingdings" panose="05000000000000000000" pitchFamily="2" charset="2"/>
              <a:buChar char="§"/>
            </a:pPr>
            <a:r>
              <a:rPr lang="pt-BR" altLang="pt-BR" sz="1800" dirty="0">
                <a:solidFill>
                  <a:srgbClr val="595959"/>
                </a:solidFill>
                <a:ea typeface="ＭＳ Ｐゴシック" panose="020B0600070205080204" pitchFamily="34" charset="-128"/>
                <a:cs typeface="Times New Roman" panose="02020603050405020304" pitchFamily="18" charset="0"/>
              </a:rPr>
              <a:t>No dia 30 de novembro de 2007, </a:t>
            </a:r>
            <a:r>
              <a:rPr lang="pt-BR" altLang="pt-BR" sz="1800" dirty="0" err="1">
                <a:solidFill>
                  <a:srgbClr val="595959"/>
                </a:solidFill>
                <a:ea typeface="ＭＳ Ｐゴシック" panose="020B0600070205080204" pitchFamily="34" charset="-128"/>
                <a:cs typeface="Times New Roman" panose="02020603050405020304" pitchFamily="18" charset="0"/>
              </a:rPr>
              <a:t>NewCO</a:t>
            </a:r>
            <a:r>
              <a:rPr lang="pt-BR" altLang="pt-BR" sz="1800" dirty="0">
                <a:solidFill>
                  <a:srgbClr val="595959"/>
                </a:solidFill>
                <a:ea typeface="ＭＳ Ｐゴシック" panose="020B0600070205080204" pitchFamily="34" charset="-128"/>
                <a:cs typeface="Times New Roman" panose="02020603050405020304" pitchFamily="18" charset="0"/>
              </a:rPr>
              <a:t> 2 é </a:t>
            </a:r>
            <a:r>
              <a:rPr lang="pt-BR" altLang="pt-BR" sz="1800" u="sng" dirty="0">
                <a:solidFill>
                  <a:srgbClr val="595959"/>
                </a:solidFill>
                <a:ea typeface="ＭＳ Ｐゴシック" panose="020B0600070205080204" pitchFamily="34" charset="-128"/>
                <a:cs typeface="Times New Roman" panose="02020603050405020304" pitchFamily="18" charset="0"/>
              </a:rPr>
              <a:t>vendida</a:t>
            </a:r>
            <a:r>
              <a:rPr lang="pt-BR" altLang="pt-BR" sz="1800" dirty="0">
                <a:solidFill>
                  <a:srgbClr val="595959"/>
                </a:solidFill>
                <a:ea typeface="ＭＳ Ｐゴシック" panose="020B0600070205080204" pitchFamily="34" charset="-128"/>
                <a:cs typeface="Times New Roman" panose="02020603050405020304" pitchFamily="18" charset="0"/>
              </a:rPr>
              <a:t> à Petrobrás pelo valor de R$ 2,1 bilhões </a:t>
            </a: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800" dirty="0">
              <a:solidFill>
                <a:srgbClr val="595959"/>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r>
              <a:rPr lang="pt-BR" altLang="pt-BR" sz="1800" dirty="0">
                <a:solidFill>
                  <a:srgbClr val="595959"/>
                </a:solidFill>
                <a:ea typeface="ＭＳ Ｐゴシック" panose="020B0600070205080204" pitchFamily="34" charset="-128"/>
                <a:cs typeface="Times New Roman" panose="02020603050405020304" pitchFamily="18" charset="0"/>
              </a:rPr>
              <a:t>Valor de custo de cada ação (ordinária ou preferencial) na </a:t>
            </a:r>
            <a:r>
              <a:rPr lang="pt-BR" altLang="pt-BR" sz="1800" dirty="0" err="1">
                <a:solidFill>
                  <a:srgbClr val="595959"/>
                </a:solidFill>
                <a:ea typeface="ＭＳ Ｐゴシック" panose="020B0600070205080204" pitchFamily="34" charset="-128"/>
                <a:cs typeface="Times New Roman" panose="02020603050405020304" pitchFamily="18" charset="0"/>
              </a:rPr>
              <a:t>NewCO</a:t>
            </a:r>
            <a:r>
              <a:rPr lang="pt-BR" altLang="pt-BR" sz="1800" dirty="0">
                <a:solidFill>
                  <a:srgbClr val="595959"/>
                </a:solidFill>
                <a:ea typeface="ＭＳ Ｐゴシック" panose="020B0600070205080204" pitchFamily="34" charset="-128"/>
                <a:cs typeface="Times New Roman" panose="02020603050405020304" pitchFamily="18" charset="0"/>
              </a:rPr>
              <a:t> 2: R$ 5,08. Valor de alienação para a Petrobrás de R$ 13,27 (ordinária) e R$ 10,61 (preferencial)</a:t>
            </a: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800" dirty="0">
              <a:solidFill>
                <a:srgbClr val="595959"/>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r>
              <a:rPr lang="pt-BR" altLang="pt-BR" sz="1800" dirty="0">
                <a:solidFill>
                  <a:srgbClr val="595959"/>
                </a:solidFill>
                <a:ea typeface="ＭＳ Ｐゴシック" panose="020B0600070205080204" pitchFamily="34" charset="-128"/>
                <a:cs typeface="Times New Roman" panose="02020603050405020304" pitchFamily="18" charset="0"/>
              </a:rPr>
              <a:t>Ganho de capital tributado na pessoa física à alíquota de 15%:</a:t>
            </a: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700" dirty="0">
              <a:solidFill>
                <a:srgbClr val="595959"/>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800" dirty="0">
              <a:solidFill>
                <a:srgbClr val="595959"/>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b="1" dirty="0">
              <a:solidFill>
                <a:srgbClr val="595959"/>
              </a:solidFill>
              <a:cs typeface="Times New Roman" panose="02020603050405020304" pitchFamily="18" charset="0"/>
            </a:endParaRPr>
          </a:p>
          <a:p>
            <a:pPr algn="just" defTabSz="457200" eaLnBrk="1" fontAlgn="auto" hangingPunct="1">
              <a:lnSpc>
                <a:spcPct val="120000"/>
              </a:lnSpc>
              <a:spcBef>
                <a:spcPts val="0"/>
              </a:spcBef>
              <a:spcAft>
                <a:spcPts val="0"/>
              </a:spcAft>
            </a:pPr>
            <a:endParaRPr lang="pt-BR" sz="1800" dirty="0">
              <a:solidFill>
                <a:srgbClr val="595959"/>
              </a:solidFill>
              <a:cs typeface="Times New Roman" panose="02020603050405020304" pitchFamily="18" charset="0"/>
            </a:endParaRPr>
          </a:p>
        </p:txBody>
      </p:sp>
      <p:sp>
        <p:nvSpPr>
          <p:cNvPr id="26" name="Subtitle 2">
            <a:extLst>
              <a:ext uri="{FF2B5EF4-FFF2-40B4-BE49-F238E27FC236}">
                <a16:creationId xmlns:a16="http://schemas.microsoft.com/office/drawing/2014/main" id="{BB65AFE6-A519-482C-9F5F-DDF291916B62}"/>
              </a:ext>
            </a:extLst>
          </p:cNvPr>
          <p:cNvSpPr txBox="1">
            <a:spLocks/>
          </p:cNvSpPr>
          <p:nvPr/>
        </p:nvSpPr>
        <p:spPr bwMode="auto">
          <a:xfrm>
            <a:off x="4500339" y="7078178"/>
            <a:ext cx="2662238"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86" tIns="47893" rIns="95786" bIns="47893"/>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spcBef>
                <a:spcPct val="20000"/>
              </a:spcBef>
              <a:buFont typeface="Arial" panose="020B0604020202020204" pitchFamily="34" charset="0"/>
              <a:buNone/>
            </a:pPr>
            <a:r>
              <a:rPr lang="pt-BR" altLang="pt-BR" sz="2200" u="sng">
                <a:solidFill>
                  <a:srgbClr val="595959"/>
                </a:solidFill>
                <a:ea typeface="ＭＳ Ｐゴシック" panose="020B0600070205080204" pitchFamily="34" charset="-128"/>
                <a:cs typeface="Times New Roman" panose="02020603050405020304" pitchFamily="18" charset="0"/>
              </a:rPr>
              <a:t>          X 15% (IR-AF)</a:t>
            </a:r>
          </a:p>
          <a:p>
            <a:pPr algn="r" eaLnBrk="1" hangingPunct="1">
              <a:spcBef>
                <a:spcPct val="20000"/>
              </a:spcBef>
              <a:buFont typeface="Arial" panose="020B0604020202020204" pitchFamily="34" charset="0"/>
              <a:buNone/>
            </a:pPr>
            <a:r>
              <a:rPr lang="pt-BR" altLang="pt-BR" sz="2200" b="1">
                <a:solidFill>
                  <a:srgbClr val="595959"/>
                </a:solidFill>
                <a:ea typeface="ＭＳ Ｐゴシック" panose="020B0600070205080204" pitchFamily="34" charset="-128"/>
                <a:cs typeface="Times New Roman" panose="02020603050405020304" pitchFamily="18" charset="0"/>
              </a:rPr>
              <a:t>R$ 182.787.019,45</a:t>
            </a:r>
          </a:p>
        </p:txBody>
      </p:sp>
      <p:sp>
        <p:nvSpPr>
          <p:cNvPr id="32" name="Subtitle 2">
            <a:extLst>
              <a:ext uri="{FF2B5EF4-FFF2-40B4-BE49-F238E27FC236}">
                <a16:creationId xmlns:a16="http://schemas.microsoft.com/office/drawing/2014/main" id="{6B7651DC-7DA6-4207-8320-D523D679D759}"/>
              </a:ext>
            </a:extLst>
          </p:cNvPr>
          <p:cNvSpPr txBox="1">
            <a:spLocks/>
          </p:cNvSpPr>
          <p:nvPr/>
        </p:nvSpPr>
        <p:spPr bwMode="auto">
          <a:xfrm>
            <a:off x="2987824" y="4148221"/>
            <a:ext cx="2662237" cy="1154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86" tIns="47893" rIns="95786" bIns="47893"/>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spcBef>
                <a:spcPct val="20000"/>
              </a:spcBef>
              <a:buFont typeface="Arial" panose="020B0604020202020204" pitchFamily="34" charset="0"/>
              <a:buNone/>
            </a:pPr>
            <a:r>
              <a:rPr lang="pt-BR" altLang="pt-BR" sz="1800" dirty="0">
                <a:solidFill>
                  <a:srgbClr val="595959"/>
                </a:solidFill>
                <a:ea typeface="ＭＳ Ｐゴシック" panose="020B0600070205080204" pitchFamily="34" charset="-128"/>
                <a:cs typeface="Times New Roman" panose="02020603050405020304" pitchFamily="18" charset="0"/>
              </a:rPr>
              <a:t>R$ 2.100.402.215,96</a:t>
            </a:r>
          </a:p>
          <a:p>
            <a:pPr algn="just" eaLnBrk="1" hangingPunct="1">
              <a:spcBef>
                <a:spcPct val="20000"/>
              </a:spcBef>
              <a:buFont typeface="Arial" panose="020B0604020202020204" pitchFamily="34" charset="0"/>
              <a:buNone/>
            </a:pPr>
            <a:r>
              <a:rPr lang="pt-BR" altLang="pt-BR" sz="1800" u="sng" dirty="0">
                <a:solidFill>
                  <a:srgbClr val="595959"/>
                </a:solidFill>
                <a:ea typeface="ＭＳ Ｐゴシック" panose="020B0600070205080204" pitchFamily="34" charset="-128"/>
                <a:cs typeface="Times New Roman" panose="02020603050405020304" pitchFamily="18" charset="0"/>
              </a:rPr>
              <a:t>-(R$ 881.822.086,24)</a:t>
            </a:r>
          </a:p>
          <a:p>
            <a:pPr algn="just" eaLnBrk="1" hangingPunct="1">
              <a:spcBef>
                <a:spcPct val="20000"/>
              </a:spcBef>
              <a:buFont typeface="Arial" panose="020B0604020202020204" pitchFamily="34" charset="0"/>
              <a:buNone/>
            </a:pPr>
            <a:r>
              <a:rPr lang="pt-BR" altLang="pt-BR" sz="1800" b="1" dirty="0">
                <a:solidFill>
                  <a:srgbClr val="C00000"/>
                </a:solidFill>
                <a:ea typeface="ＭＳ Ｐゴシック" panose="020B0600070205080204" pitchFamily="34" charset="-128"/>
                <a:cs typeface="Times New Roman" panose="02020603050405020304" pitchFamily="18" charset="0"/>
              </a:rPr>
              <a:t>R$ 1.218.580.129,72</a:t>
            </a:r>
          </a:p>
        </p:txBody>
      </p:sp>
      <p:sp>
        <p:nvSpPr>
          <p:cNvPr id="35" name="Subtitle 2">
            <a:extLst>
              <a:ext uri="{FF2B5EF4-FFF2-40B4-BE49-F238E27FC236}">
                <a16:creationId xmlns:a16="http://schemas.microsoft.com/office/drawing/2014/main" id="{37255CEA-6DA5-456A-907E-BB882F1AE2C9}"/>
              </a:ext>
            </a:extLst>
          </p:cNvPr>
          <p:cNvSpPr txBox="1">
            <a:spLocks/>
          </p:cNvSpPr>
          <p:nvPr/>
        </p:nvSpPr>
        <p:spPr bwMode="auto">
          <a:xfrm>
            <a:off x="2986236" y="5372184"/>
            <a:ext cx="2662238"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86" tIns="47893" rIns="95786" bIns="47893"/>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20000"/>
              </a:spcBef>
              <a:buFont typeface="Arial" panose="020B0604020202020204" pitchFamily="34" charset="0"/>
              <a:buNone/>
            </a:pPr>
            <a:r>
              <a:rPr lang="pt-BR" altLang="pt-BR" sz="1800" u="sng" dirty="0">
                <a:solidFill>
                  <a:srgbClr val="595959"/>
                </a:solidFill>
                <a:ea typeface="ＭＳ Ｐゴシック" panose="020B0600070205080204" pitchFamily="34" charset="-128"/>
                <a:cs typeface="Times New Roman" panose="02020603050405020304" pitchFamily="18" charset="0"/>
              </a:rPr>
              <a:t>          X 15% (IR-AF)</a:t>
            </a:r>
          </a:p>
          <a:p>
            <a:pPr eaLnBrk="1" hangingPunct="1">
              <a:spcBef>
                <a:spcPct val="20000"/>
              </a:spcBef>
              <a:buFont typeface="Arial" panose="020B0604020202020204" pitchFamily="34" charset="0"/>
              <a:buNone/>
            </a:pPr>
            <a:r>
              <a:rPr lang="pt-BR" altLang="pt-BR" sz="1800" b="1" dirty="0">
                <a:solidFill>
                  <a:srgbClr val="595959"/>
                </a:solidFill>
                <a:ea typeface="ＭＳ Ｐゴシック" panose="020B0600070205080204" pitchFamily="34" charset="-128"/>
                <a:cs typeface="Times New Roman" panose="02020603050405020304" pitchFamily="18" charset="0"/>
              </a:rPr>
              <a:t>R$ 182.787.019,45</a:t>
            </a:r>
          </a:p>
        </p:txBody>
      </p:sp>
    </p:spTree>
    <p:extLst>
      <p:ext uri="{BB962C8B-B14F-4D97-AF65-F5344CB8AC3E}">
        <p14:creationId xmlns:p14="http://schemas.microsoft.com/office/powerpoint/2010/main" val="1199844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500"/>
                                        <p:tgtEl>
                                          <p:spTgt spid="2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2"/>
                                        </p:tgtEl>
                                        <p:attrNameLst>
                                          <p:attrName>style.visibility</p:attrName>
                                        </p:attrNameLst>
                                      </p:cBhvr>
                                      <p:to>
                                        <p:strVal val="visible"/>
                                      </p:to>
                                    </p:set>
                                    <p:animEffect transition="in" filter="fade">
                                      <p:cBhvr>
                                        <p:cTn id="10" dur="500"/>
                                        <p:tgtEl>
                                          <p:spTgt spid="3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fade">
                                      <p:cBhvr>
                                        <p:cTn id="15"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32" grpId="0"/>
      <p:bldP spid="3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7">
            <a:extLst>
              <a:ext uri="{FF2B5EF4-FFF2-40B4-BE49-F238E27FC236}">
                <a16:creationId xmlns:a16="http://schemas.microsoft.com/office/drawing/2014/main" id="{A98EF6D0-E834-43C8-A0C6-15A34DC73B4A}"/>
              </a:ext>
            </a:extLst>
          </p:cNvPr>
          <p:cNvSpPr txBox="1"/>
          <p:nvPr/>
        </p:nvSpPr>
        <p:spPr>
          <a:xfrm>
            <a:off x="255952" y="1218374"/>
            <a:ext cx="8715329" cy="1392945"/>
          </a:xfrm>
          <a:prstGeom prst="rect">
            <a:avLst/>
          </a:prstGeom>
          <a:noFill/>
        </p:spPr>
        <p:txBody>
          <a:bodyPr wrap="square" rtlCol="0">
            <a:spAutoFit/>
          </a:bodyPr>
          <a:lstStyle/>
          <a:p>
            <a:pPr algn="just" defTabSz="457200" eaLnBrk="1" fontAlgn="auto" hangingPunct="1">
              <a:lnSpc>
                <a:spcPct val="120000"/>
              </a:lnSpc>
              <a:spcBef>
                <a:spcPts val="0"/>
              </a:spcBef>
              <a:spcAft>
                <a:spcPts val="0"/>
              </a:spcAft>
            </a:pPr>
            <a:r>
              <a:rPr lang="pt-BR" altLang="pt-BR" sz="1800" b="1" dirty="0">
                <a:solidFill>
                  <a:srgbClr val="595959"/>
                </a:solidFill>
                <a:cs typeface="Times New Roman" panose="02020603050405020304" pitchFamily="18" charset="0"/>
              </a:rPr>
              <a:t>Caso Suzano Petroquímica</a:t>
            </a:r>
          </a:p>
          <a:p>
            <a:pPr algn="just" defTabSz="457200" eaLnBrk="1" fontAlgn="auto" hangingPunct="1">
              <a:lnSpc>
                <a:spcPct val="120000"/>
              </a:lnSpc>
              <a:spcBef>
                <a:spcPts val="0"/>
              </a:spcBef>
              <a:spcAft>
                <a:spcPts val="0"/>
              </a:spcAft>
            </a:pPr>
            <a:endParaRPr lang="pt-BR" sz="1800" b="1" dirty="0">
              <a:solidFill>
                <a:srgbClr val="595959"/>
              </a:solidFill>
              <a:cs typeface="Times New Roman" panose="02020603050405020304" pitchFamily="18" charset="0"/>
            </a:endParaRPr>
          </a:p>
          <a:p>
            <a:pPr algn="just" defTabSz="457200" eaLnBrk="1" fontAlgn="auto" hangingPunct="1">
              <a:lnSpc>
                <a:spcPct val="120000"/>
              </a:lnSpc>
              <a:spcBef>
                <a:spcPts val="0"/>
              </a:spcBef>
              <a:spcAft>
                <a:spcPts val="0"/>
              </a:spcAft>
            </a:pPr>
            <a:r>
              <a:rPr lang="pt-BR" sz="1800" b="1" u="sng" dirty="0">
                <a:solidFill>
                  <a:srgbClr val="595959"/>
                </a:solidFill>
                <a:cs typeface="Times New Roman" panose="02020603050405020304" pitchFamily="18" charset="0"/>
              </a:rPr>
              <a:t> </a:t>
            </a:r>
          </a:p>
          <a:p>
            <a:pPr algn="just" defTabSz="457200" eaLnBrk="1" fontAlgn="auto" hangingPunct="1">
              <a:lnSpc>
                <a:spcPct val="120000"/>
              </a:lnSpc>
              <a:spcBef>
                <a:spcPts val="0"/>
              </a:spcBef>
              <a:spcAft>
                <a:spcPts val="0"/>
              </a:spcAft>
            </a:pPr>
            <a:endParaRPr lang="pt-BR" sz="1800" b="1" u="sng" dirty="0">
              <a:solidFill>
                <a:srgbClr val="595959"/>
              </a:solidFill>
              <a:cs typeface="Times New Roman" panose="02020603050405020304" pitchFamily="18" charset="0"/>
            </a:endParaRPr>
          </a:p>
        </p:txBody>
      </p:sp>
      <p:sp>
        <p:nvSpPr>
          <p:cNvPr id="10" name="TextBox 19">
            <a:extLst>
              <a:ext uri="{FF2B5EF4-FFF2-40B4-BE49-F238E27FC236}">
                <a16:creationId xmlns:a16="http://schemas.microsoft.com/office/drawing/2014/main" id="{BD2D3807-F637-4A40-B729-0A409EF9FEB6}"/>
              </a:ext>
            </a:extLst>
          </p:cNvPr>
          <p:cNvSpPr txBox="1"/>
          <p:nvPr/>
        </p:nvSpPr>
        <p:spPr>
          <a:xfrm>
            <a:off x="146231" y="1806200"/>
            <a:ext cx="8806181" cy="5951116"/>
          </a:xfrm>
          <a:prstGeom prst="rect">
            <a:avLst/>
          </a:prstGeom>
          <a:noFill/>
        </p:spPr>
        <p:txBody>
          <a:bodyPr wrap="square" rtlCol="0">
            <a:spAutoFit/>
          </a:bodyPr>
          <a:lstStyle/>
          <a:p>
            <a:pPr marL="285750" indent="-285750" algn="just" defTabSz="457200" eaLnBrk="1" fontAlgn="auto" hangingPunct="1">
              <a:spcBef>
                <a:spcPts val="0"/>
              </a:spcBef>
              <a:spcAft>
                <a:spcPts val="0"/>
              </a:spcAft>
              <a:buFont typeface="Wingdings" panose="05000000000000000000" pitchFamily="2" charset="2"/>
              <a:buChar char="§"/>
            </a:pPr>
            <a:r>
              <a:rPr lang="pt-BR" altLang="pt-BR" sz="1800" b="1" dirty="0">
                <a:solidFill>
                  <a:srgbClr val="595959"/>
                </a:solidFill>
                <a:ea typeface="ＭＳ Ｐゴシック" panose="020B0600070205080204" pitchFamily="34" charset="-128"/>
                <a:cs typeface="Times New Roman" panose="02020603050405020304" pitchFamily="18" charset="0"/>
              </a:rPr>
              <a:t>Alegações da RFB</a:t>
            </a:r>
            <a:r>
              <a:rPr lang="pt-BR" altLang="pt-BR" sz="1800" dirty="0">
                <a:solidFill>
                  <a:srgbClr val="595959"/>
                </a:solidFill>
                <a:ea typeface="ＭＳ Ｐゴシック" panose="020B0600070205080204" pitchFamily="34" charset="-128"/>
                <a:cs typeface="Times New Roman" panose="02020603050405020304" pitchFamily="18" charset="0"/>
              </a:rPr>
              <a:t>:</a:t>
            </a: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800" dirty="0">
              <a:solidFill>
                <a:srgbClr val="595959"/>
              </a:solidFill>
              <a:ea typeface="ＭＳ Ｐゴシック" panose="020B0600070205080204" pitchFamily="34" charset="-128"/>
              <a:cs typeface="Times New Roman" panose="02020603050405020304" pitchFamily="18" charset="0"/>
            </a:endParaRPr>
          </a:p>
          <a:p>
            <a:pPr marL="533400" algn="just" defTabSz="457200" eaLnBrk="1" fontAlgn="auto" hangingPunct="1">
              <a:spcBef>
                <a:spcPts val="0"/>
              </a:spcBef>
              <a:spcAft>
                <a:spcPts val="0"/>
              </a:spcAft>
              <a:buFont typeface="Wingdings" panose="05000000000000000000" pitchFamily="2" charset="2"/>
              <a:buChar char="Ø"/>
            </a:pPr>
            <a:r>
              <a:rPr lang="pt-BR" altLang="pt-BR" sz="1800" dirty="0">
                <a:solidFill>
                  <a:srgbClr val="595959"/>
                </a:solidFill>
                <a:ea typeface="ＭＳ Ｐゴシック" panose="020B0600070205080204" pitchFamily="34" charset="-128"/>
                <a:cs typeface="Times New Roman" panose="02020603050405020304" pitchFamily="18" charset="0"/>
              </a:rPr>
              <a:t> A venda poderia ter sido feita de maneira mais simples e objetiva, mas, visando economia tributária, optou-se por um conjunto complexo de atos</a:t>
            </a:r>
          </a:p>
          <a:p>
            <a:pPr marL="533400" algn="just" defTabSz="457200" eaLnBrk="1" fontAlgn="auto" hangingPunct="1">
              <a:spcBef>
                <a:spcPts val="0"/>
              </a:spcBef>
              <a:spcAft>
                <a:spcPts val="0"/>
              </a:spcAft>
              <a:buFont typeface="Wingdings" panose="05000000000000000000" pitchFamily="2" charset="2"/>
              <a:buChar char="Ø"/>
            </a:pPr>
            <a:endParaRPr lang="pt-BR" altLang="pt-BR" sz="1800" dirty="0">
              <a:solidFill>
                <a:srgbClr val="595959"/>
              </a:solidFill>
              <a:ea typeface="ＭＳ Ｐゴシック" panose="020B0600070205080204" pitchFamily="34" charset="-128"/>
              <a:cs typeface="Times New Roman" panose="02020603050405020304" pitchFamily="18" charset="0"/>
            </a:endParaRPr>
          </a:p>
          <a:p>
            <a:pPr marL="533400" algn="just" defTabSz="457200" eaLnBrk="1" fontAlgn="auto" hangingPunct="1">
              <a:spcBef>
                <a:spcPts val="0"/>
              </a:spcBef>
              <a:spcAft>
                <a:spcPts val="0"/>
              </a:spcAft>
              <a:buFont typeface="Wingdings" panose="05000000000000000000" pitchFamily="2" charset="2"/>
              <a:buChar char="Ø"/>
            </a:pPr>
            <a:r>
              <a:rPr lang="pt-BR" altLang="pt-BR" sz="1800" dirty="0">
                <a:solidFill>
                  <a:srgbClr val="595959"/>
                </a:solidFill>
                <a:ea typeface="ＭＳ Ｐゴシック" panose="020B0600070205080204" pitchFamily="34" charset="-128"/>
                <a:cs typeface="Times New Roman" panose="02020603050405020304" pitchFamily="18" charset="0"/>
              </a:rPr>
              <a:t> O único objetivo das operações foi transferir o controle da Suzano para a Petrobrás</a:t>
            </a:r>
          </a:p>
          <a:p>
            <a:pPr marL="533400" algn="just" defTabSz="457200" eaLnBrk="1" fontAlgn="auto" hangingPunct="1">
              <a:spcBef>
                <a:spcPts val="0"/>
              </a:spcBef>
              <a:spcAft>
                <a:spcPts val="0"/>
              </a:spcAft>
              <a:buFont typeface="Wingdings" panose="05000000000000000000" pitchFamily="2" charset="2"/>
              <a:buChar char="Ø"/>
            </a:pPr>
            <a:endParaRPr lang="pt-BR" altLang="pt-BR" sz="1800" dirty="0">
              <a:solidFill>
                <a:srgbClr val="595959"/>
              </a:solidFill>
              <a:ea typeface="ＭＳ Ｐゴシック" panose="020B0600070205080204" pitchFamily="34" charset="-128"/>
              <a:cs typeface="Times New Roman" panose="02020603050405020304" pitchFamily="18" charset="0"/>
            </a:endParaRPr>
          </a:p>
          <a:p>
            <a:pPr marL="533400" algn="just" defTabSz="457200" eaLnBrk="1" fontAlgn="auto" hangingPunct="1">
              <a:spcBef>
                <a:spcPts val="0"/>
              </a:spcBef>
              <a:spcAft>
                <a:spcPts val="0"/>
              </a:spcAft>
              <a:buFont typeface="Wingdings" panose="05000000000000000000" pitchFamily="2" charset="2"/>
              <a:buChar char="Ø"/>
            </a:pPr>
            <a:r>
              <a:rPr lang="pt-BR" altLang="pt-BR" sz="1800" u="sng" dirty="0">
                <a:solidFill>
                  <a:srgbClr val="595959"/>
                </a:solidFill>
                <a:ea typeface="ＭＳ Ｐゴシック" panose="020B0600070205080204" pitchFamily="34" charset="-128"/>
                <a:cs typeface="Times New Roman" panose="02020603050405020304" pitchFamily="18" charset="0"/>
              </a:rPr>
              <a:t> Simulação</a:t>
            </a:r>
            <a:r>
              <a:rPr lang="pt-BR" altLang="pt-BR" sz="1800" dirty="0">
                <a:solidFill>
                  <a:srgbClr val="595959"/>
                </a:solidFill>
                <a:ea typeface="ＭＳ Ｐゴシック" panose="020B0600070205080204" pitchFamily="34" charset="-128"/>
                <a:cs typeface="Times New Roman" panose="02020603050405020304" pitchFamily="18" charset="0"/>
              </a:rPr>
              <a:t> e </a:t>
            </a:r>
            <a:r>
              <a:rPr lang="pt-BR" altLang="pt-BR" sz="1800" u="sng" dirty="0">
                <a:solidFill>
                  <a:srgbClr val="595959"/>
                </a:solidFill>
                <a:ea typeface="ＭＳ Ｐゴシック" panose="020B0600070205080204" pitchFamily="34" charset="-128"/>
                <a:cs typeface="Times New Roman" panose="02020603050405020304" pitchFamily="18" charset="0"/>
              </a:rPr>
              <a:t>fraude à lei</a:t>
            </a:r>
            <a:r>
              <a:rPr lang="pt-BR" altLang="pt-BR" sz="1800" dirty="0">
                <a:solidFill>
                  <a:srgbClr val="595959"/>
                </a:solidFill>
                <a:ea typeface="ＭＳ Ｐゴシック" panose="020B0600070205080204" pitchFamily="34" charset="-128"/>
                <a:cs typeface="Times New Roman" panose="02020603050405020304" pitchFamily="18" charset="0"/>
              </a:rPr>
              <a:t>: operações disfarçadas/fingidas que têm objetivo diverso daquele demonstrado</a:t>
            </a:r>
          </a:p>
          <a:p>
            <a:pPr marL="533400" algn="just" defTabSz="457200" eaLnBrk="1" fontAlgn="auto" hangingPunct="1">
              <a:spcBef>
                <a:spcPts val="0"/>
              </a:spcBef>
              <a:spcAft>
                <a:spcPts val="0"/>
              </a:spcAft>
              <a:buFont typeface="Wingdings" panose="05000000000000000000" pitchFamily="2" charset="2"/>
              <a:buChar char="Ø"/>
            </a:pPr>
            <a:endParaRPr lang="pt-BR" altLang="pt-BR" sz="1800" dirty="0">
              <a:solidFill>
                <a:srgbClr val="595959"/>
              </a:solidFill>
              <a:ea typeface="ＭＳ Ｐゴシック" panose="020B0600070205080204" pitchFamily="34" charset="-128"/>
              <a:cs typeface="Times New Roman" panose="02020603050405020304" pitchFamily="18" charset="0"/>
            </a:endParaRPr>
          </a:p>
          <a:p>
            <a:pPr marL="533400" algn="just" defTabSz="457200" eaLnBrk="1" fontAlgn="auto" hangingPunct="1">
              <a:spcBef>
                <a:spcPts val="0"/>
              </a:spcBef>
              <a:spcAft>
                <a:spcPts val="0"/>
              </a:spcAft>
              <a:buFont typeface="Wingdings" panose="05000000000000000000" pitchFamily="2" charset="2"/>
              <a:buChar char="Ø"/>
            </a:pPr>
            <a:r>
              <a:rPr lang="pt-BR" altLang="pt-BR" sz="1800" dirty="0">
                <a:solidFill>
                  <a:srgbClr val="595959"/>
                </a:solidFill>
                <a:ea typeface="ＭＳ Ｐゴシック" panose="020B0600070205080204" pitchFamily="34" charset="-128"/>
                <a:cs typeface="Times New Roman" panose="02020603050405020304" pitchFamily="18" charset="0"/>
              </a:rPr>
              <a:t> Ganho de capital deveria ser tributado nas Holdings: 34% sobre o ganho de capital (R$ 1.218.580.129,72) = 414.317.244,10 + multa qualificada (150%) + Selic</a:t>
            </a:r>
          </a:p>
          <a:p>
            <a:pPr marL="533400" algn="just" defTabSz="457200" eaLnBrk="1" fontAlgn="auto" hangingPunct="1">
              <a:spcBef>
                <a:spcPts val="0"/>
              </a:spcBef>
              <a:spcAft>
                <a:spcPts val="0"/>
              </a:spcAft>
              <a:buFont typeface="Wingdings" panose="05000000000000000000" pitchFamily="2" charset="2"/>
              <a:buChar char="Ø"/>
            </a:pPr>
            <a:endParaRPr lang="pt-BR" altLang="pt-BR" sz="2000" dirty="0">
              <a:solidFill>
                <a:srgbClr val="595959"/>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Ø"/>
            </a:pPr>
            <a:endParaRPr lang="pt-BR" altLang="pt-BR" sz="1800" dirty="0">
              <a:solidFill>
                <a:srgbClr val="595959"/>
              </a:solidFill>
              <a:ea typeface="ＭＳ Ｐゴシック" panose="020B0600070205080204" pitchFamily="34" charset="-128"/>
              <a:cs typeface="Times New Roman" panose="02020603050405020304" pitchFamily="18" charset="0"/>
            </a:endParaRPr>
          </a:p>
          <a:p>
            <a:pPr algn="just" defTabSz="457200" eaLnBrk="1" fontAlgn="auto" hangingPunct="1">
              <a:spcBef>
                <a:spcPts val="0"/>
              </a:spcBef>
              <a:spcAft>
                <a:spcPts val="0"/>
              </a:spcAft>
            </a:pPr>
            <a:endParaRPr lang="pt-BR" altLang="pt-BR" sz="1800" dirty="0">
              <a:solidFill>
                <a:srgbClr val="595959"/>
              </a:solidFill>
              <a:ea typeface="ＭＳ Ｐゴシック" panose="020B0600070205080204" pitchFamily="34" charset="-128"/>
              <a:cs typeface="Times New Roman" panose="02020603050405020304" pitchFamily="18" charset="0"/>
            </a:endParaRPr>
          </a:p>
          <a:p>
            <a:pPr algn="just" defTabSz="457200" eaLnBrk="1" fontAlgn="auto" hangingPunct="1">
              <a:spcBef>
                <a:spcPts val="0"/>
              </a:spcBef>
              <a:spcAft>
                <a:spcPts val="0"/>
              </a:spcAft>
            </a:pPr>
            <a:r>
              <a:rPr lang="pt-BR" altLang="pt-BR" sz="1800" dirty="0">
                <a:solidFill>
                  <a:srgbClr val="595959"/>
                </a:solidFill>
                <a:ea typeface="ＭＳ Ｐゴシック" panose="020B0600070205080204" pitchFamily="34" charset="-128"/>
                <a:cs typeface="Times New Roman" panose="02020603050405020304" pitchFamily="18" charset="0"/>
              </a:rPr>
              <a:t> </a:t>
            </a:r>
          </a:p>
          <a:p>
            <a:pPr marL="285750" indent="-285750" algn="just" defTabSz="457200" eaLnBrk="1" fontAlgn="auto" hangingPunct="1">
              <a:spcBef>
                <a:spcPts val="0"/>
              </a:spcBef>
              <a:spcAft>
                <a:spcPts val="0"/>
              </a:spcAft>
              <a:buFont typeface="Wingdings" panose="05000000000000000000" pitchFamily="2" charset="2"/>
              <a:buChar char="Ø"/>
            </a:pPr>
            <a:endParaRPr lang="pt-BR" altLang="pt-BR" sz="1800" dirty="0">
              <a:solidFill>
                <a:srgbClr val="595959"/>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700" dirty="0">
              <a:solidFill>
                <a:srgbClr val="595959"/>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800" dirty="0">
              <a:solidFill>
                <a:srgbClr val="595959"/>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b="1" dirty="0">
              <a:solidFill>
                <a:srgbClr val="595959"/>
              </a:solidFill>
              <a:cs typeface="Times New Roman" panose="02020603050405020304" pitchFamily="18" charset="0"/>
            </a:endParaRPr>
          </a:p>
          <a:p>
            <a:pPr algn="just" defTabSz="457200" eaLnBrk="1" fontAlgn="auto" hangingPunct="1">
              <a:lnSpc>
                <a:spcPct val="120000"/>
              </a:lnSpc>
              <a:spcBef>
                <a:spcPts val="0"/>
              </a:spcBef>
              <a:spcAft>
                <a:spcPts val="0"/>
              </a:spcAft>
            </a:pPr>
            <a:endParaRPr lang="pt-BR" sz="1800" dirty="0">
              <a:solidFill>
                <a:srgbClr val="595959"/>
              </a:solidFill>
              <a:cs typeface="Times New Roman" panose="02020603050405020304" pitchFamily="18" charset="0"/>
            </a:endParaRPr>
          </a:p>
        </p:txBody>
      </p:sp>
      <p:sp>
        <p:nvSpPr>
          <p:cNvPr id="26" name="Subtitle 2">
            <a:extLst>
              <a:ext uri="{FF2B5EF4-FFF2-40B4-BE49-F238E27FC236}">
                <a16:creationId xmlns:a16="http://schemas.microsoft.com/office/drawing/2014/main" id="{BB65AFE6-A519-482C-9F5F-DDF291916B62}"/>
              </a:ext>
            </a:extLst>
          </p:cNvPr>
          <p:cNvSpPr txBox="1">
            <a:spLocks/>
          </p:cNvSpPr>
          <p:nvPr/>
        </p:nvSpPr>
        <p:spPr bwMode="auto">
          <a:xfrm>
            <a:off x="4500339" y="7078178"/>
            <a:ext cx="2662238"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86" tIns="47893" rIns="95786" bIns="47893"/>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spcBef>
                <a:spcPct val="20000"/>
              </a:spcBef>
              <a:buFont typeface="Arial" panose="020B0604020202020204" pitchFamily="34" charset="0"/>
              <a:buNone/>
            </a:pPr>
            <a:r>
              <a:rPr lang="pt-BR" altLang="pt-BR" sz="2200" u="sng">
                <a:solidFill>
                  <a:srgbClr val="595959"/>
                </a:solidFill>
                <a:ea typeface="ＭＳ Ｐゴシック" panose="020B0600070205080204" pitchFamily="34" charset="-128"/>
                <a:cs typeface="Times New Roman" panose="02020603050405020304" pitchFamily="18" charset="0"/>
              </a:rPr>
              <a:t>          X 15% (IR-AF)</a:t>
            </a:r>
          </a:p>
          <a:p>
            <a:pPr algn="r" eaLnBrk="1" hangingPunct="1">
              <a:spcBef>
                <a:spcPct val="20000"/>
              </a:spcBef>
              <a:buFont typeface="Arial" panose="020B0604020202020204" pitchFamily="34" charset="0"/>
              <a:buNone/>
            </a:pPr>
            <a:r>
              <a:rPr lang="pt-BR" altLang="pt-BR" sz="2200" b="1">
                <a:solidFill>
                  <a:srgbClr val="595959"/>
                </a:solidFill>
                <a:ea typeface="ＭＳ Ｐゴシック" panose="020B0600070205080204" pitchFamily="34" charset="-128"/>
                <a:cs typeface="Times New Roman" panose="02020603050405020304" pitchFamily="18" charset="0"/>
              </a:rPr>
              <a:t>R$ 182.787.019,45</a:t>
            </a:r>
          </a:p>
        </p:txBody>
      </p:sp>
    </p:spTree>
    <p:extLst>
      <p:ext uri="{BB962C8B-B14F-4D97-AF65-F5344CB8AC3E}">
        <p14:creationId xmlns:p14="http://schemas.microsoft.com/office/powerpoint/2010/main" val="783750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7">
            <a:extLst>
              <a:ext uri="{FF2B5EF4-FFF2-40B4-BE49-F238E27FC236}">
                <a16:creationId xmlns:a16="http://schemas.microsoft.com/office/drawing/2014/main" id="{A98EF6D0-E834-43C8-A0C6-15A34DC73B4A}"/>
              </a:ext>
            </a:extLst>
          </p:cNvPr>
          <p:cNvSpPr txBox="1"/>
          <p:nvPr/>
        </p:nvSpPr>
        <p:spPr>
          <a:xfrm>
            <a:off x="255952" y="1218374"/>
            <a:ext cx="8715329" cy="1392945"/>
          </a:xfrm>
          <a:prstGeom prst="rect">
            <a:avLst/>
          </a:prstGeom>
          <a:noFill/>
        </p:spPr>
        <p:txBody>
          <a:bodyPr wrap="square" rtlCol="0">
            <a:spAutoFit/>
          </a:bodyPr>
          <a:lstStyle/>
          <a:p>
            <a:pPr algn="just" defTabSz="457200" eaLnBrk="1" fontAlgn="auto" hangingPunct="1">
              <a:lnSpc>
                <a:spcPct val="120000"/>
              </a:lnSpc>
              <a:spcBef>
                <a:spcPts val="0"/>
              </a:spcBef>
              <a:spcAft>
                <a:spcPts val="0"/>
              </a:spcAft>
            </a:pPr>
            <a:r>
              <a:rPr lang="pt-BR" altLang="pt-BR" sz="1800" b="1" dirty="0">
                <a:solidFill>
                  <a:srgbClr val="595959"/>
                </a:solidFill>
                <a:cs typeface="Times New Roman" panose="02020603050405020304" pitchFamily="18" charset="0"/>
              </a:rPr>
              <a:t>Caso Suzano Petroquímica</a:t>
            </a:r>
          </a:p>
          <a:p>
            <a:pPr algn="just" defTabSz="457200" eaLnBrk="1" fontAlgn="auto" hangingPunct="1">
              <a:lnSpc>
                <a:spcPct val="120000"/>
              </a:lnSpc>
              <a:spcBef>
                <a:spcPts val="0"/>
              </a:spcBef>
              <a:spcAft>
                <a:spcPts val="0"/>
              </a:spcAft>
            </a:pPr>
            <a:endParaRPr lang="pt-BR" sz="1800" b="1" dirty="0">
              <a:solidFill>
                <a:srgbClr val="595959"/>
              </a:solidFill>
              <a:cs typeface="Times New Roman" panose="02020603050405020304" pitchFamily="18" charset="0"/>
            </a:endParaRPr>
          </a:p>
          <a:p>
            <a:pPr algn="just" defTabSz="457200" eaLnBrk="1" fontAlgn="auto" hangingPunct="1">
              <a:lnSpc>
                <a:spcPct val="120000"/>
              </a:lnSpc>
              <a:spcBef>
                <a:spcPts val="0"/>
              </a:spcBef>
              <a:spcAft>
                <a:spcPts val="0"/>
              </a:spcAft>
            </a:pPr>
            <a:r>
              <a:rPr lang="pt-BR" sz="1800" b="1" u="sng" dirty="0">
                <a:solidFill>
                  <a:srgbClr val="595959"/>
                </a:solidFill>
                <a:cs typeface="Times New Roman" panose="02020603050405020304" pitchFamily="18" charset="0"/>
              </a:rPr>
              <a:t> </a:t>
            </a:r>
          </a:p>
          <a:p>
            <a:pPr algn="just" defTabSz="457200" eaLnBrk="1" fontAlgn="auto" hangingPunct="1">
              <a:lnSpc>
                <a:spcPct val="120000"/>
              </a:lnSpc>
              <a:spcBef>
                <a:spcPts val="0"/>
              </a:spcBef>
              <a:spcAft>
                <a:spcPts val="0"/>
              </a:spcAft>
            </a:pPr>
            <a:endParaRPr lang="pt-BR" sz="1800" b="1" u="sng" dirty="0">
              <a:solidFill>
                <a:srgbClr val="595959"/>
              </a:solidFill>
              <a:cs typeface="Times New Roman" panose="02020603050405020304" pitchFamily="18" charset="0"/>
            </a:endParaRPr>
          </a:p>
        </p:txBody>
      </p:sp>
      <p:sp>
        <p:nvSpPr>
          <p:cNvPr id="10" name="TextBox 19">
            <a:extLst>
              <a:ext uri="{FF2B5EF4-FFF2-40B4-BE49-F238E27FC236}">
                <a16:creationId xmlns:a16="http://schemas.microsoft.com/office/drawing/2014/main" id="{BD2D3807-F637-4A40-B729-0A409EF9FEB6}"/>
              </a:ext>
            </a:extLst>
          </p:cNvPr>
          <p:cNvSpPr txBox="1"/>
          <p:nvPr/>
        </p:nvSpPr>
        <p:spPr>
          <a:xfrm>
            <a:off x="146231" y="1806200"/>
            <a:ext cx="8806181" cy="7089890"/>
          </a:xfrm>
          <a:prstGeom prst="rect">
            <a:avLst/>
          </a:prstGeom>
          <a:noFill/>
        </p:spPr>
        <p:txBody>
          <a:bodyPr wrap="square" rtlCol="0">
            <a:spAutoFit/>
          </a:bodyPr>
          <a:lstStyle/>
          <a:p>
            <a:pPr marL="285750" indent="-285750" algn="just" defTabSz="457200" eaLnBrk="1" fontAlgn="auto" hangingPunct="1">
              <a:spcBef>
                <a:spcPts val="0"/>
              </a:spcBef>
              <a:spcAft>
                <a:spcPts val="0"/>
              </a:spcAft>
              <a:buFont typeface="Wingdings" panose="05000000000000000000" pitchFamily="2" charset="2"/>
              <a:buChar char="§"/>
            </a:pPr>
            <a:r>
              <a:rPr lang="pt-BR" altLang="pt-BR" sz="1800" b="1" dirty="0">
                <a:solidFill>
                  <a:srgbClr val="595959"/>
                </a:solidFill>
                <a:ea typeface="ＭＳ Ｐゴシック" panose="020B0600070205080204" pitchFamily="34" charset="-128"/>
                <a:cs typeface="Times New Roman" panose="02020603050405020304" pitchFamily="18" charset="0"/>
              </a:rPr>
              <a:t>Acórdão CARF nº </a:t>
            </a:r>
            <a:r>
              <a:rPr lang="pt-BR" sz="1800" b="1" dirty="0">
                <a:solidFill>
                  <a:schemeClr val="accent3">
                    <a:lumMod val="50000"/>
                  </a:schemeClr>
                </a:solidFill>
                <a:cs typeface="Times New Roman" panose="02020603050405020304" pitchFamily="18" charset="0"/>
              </a:rPr>
              <a:t>1301-001302, de 09/10/2013</a:t>
            </a:r>
            <a:r>
              <a:rPr lang="pt-BR" altLang="pt-BR" sz="1800" dirty="0">
                <a:solidFill>
                  <a:srgbClr val="595959"/>
                </a:solidFill>
                <a:ea typeface="ＭＳ Ｐゴシック" panose="020B0600070205080204" pitchFamily="34" charset="-128"/>
                <a:cs typeface="Times New Roman" panose="02020603050405020304" pitchFamily="18" charset="0"/>
              </a:rPr>
              <a:t>:</a:t>
            </a: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800" dirty="0">
              <a:solidFill>
                <a:srgbClr val="595959"/>
              </a:solidFill>
              <a:ea typeface="ＭＳ Ｐゴシック" panose="020B0600070205080204" pitchFamily="34" charset="-128"/>
              <a:cs typeface="Times New Roman" panose="02020603050405020304" pitchFamily="18" charset="0"/>
            </a:endParaRPr>
          </a:p>
          <a:p>
            <a:pPr marL="533400" algn="just" defTabSz="457200" eaLnBrk="1" fontAlgn="auto" hangingPunct="1">
              <a:spcBef>
                <a:spcPts val="0"/>
              </a:spcBef>
              <a:spcAft>
                <a:spcPts val="0"/>
              </a:spcAft>
              <a:buFont typeface="Wingdings" panose="05000000000000000000" pitchFamily="2" charset="2"/>
              <a:buChar char="Ø"/>
            </a:pPr>
            <a:r>
              <a:rPr lang="pt-BR" altLang="pt-BR" sz="1800" dirty="0">
                <a:solidFill>
                  <a:srgbClr val="595959"/>
                </a:solidFill>
                <a:ea typeface="ＭＳ Ｐゴシック" panose="020B0600070205080204" pitchFamily="34" charset="-128"/>
                <a:cs typeface="Times New Roman" panose="02020603050405020304" pitchFamily="18" charset="0"/>
              </a:rPr>
              <a:t> Relator (Conselheiro Fazendário Paulo </a:t>
            </a:r>
            <a:r>
              <a:rPr lang="pt-BR" altLang="pt-BR" sz="1800" dirty="0" err="1">
                <a:solidFill>
                  <a:srgbClr val="595959"/>
                </a:solidFill>
                <a:ea typeface="ＭＳ Ｐゴシック" panose="020B0600070205080204" pitchFamily="34" charset="-128"/>
                <a:cs typeface="Times New Roman" panose="02020603050405020304" pitchFamily="18" charset="0"/>
              </a:rPr>
              <a:t>Jakson</a:t>
            </a:r>
            <a:r>
              <a:rPr lang="pt-BR" altLang="pt-BR" sz="1800" dirty="0">
                <a:solidFill>
                  <a:srgbClr val="595959"/>
                </a:solidFill>
                <a:ea typeface="ＭＳ Ｐゴシック" panose="020B0600070205080204" pitchFamily="34" charset="-128"/>
                <a:cs typeface="Times New Roman" panose="02020603050405020304" pitchFamily="18" charset="0"/>
              </a:rPr>
              <a:t> da Silva Lucas): </a:t>
            </a:r>
            <a:r>
              <a:rPr lang="pt-BR" altLang="pt-BR" sz="1800" b="1" dirty="0">
                <a:solidFill>
                  <a:srgbClr val="595959"/>
                </a:solidFill>
                <a:ea typeface="ＭＳ Ｐゴシック" panose="020B0600070205080204" pitchFamily="34" charset="-128"/>
                <a:cs typeface="Times New Roman" panose="02020603050405020304" pitchFamily="18" charset="0"/>
              </a:rPr>
              <a:t>ato simulado</a:t>
            </a:r>
            <a:r>
              <a:rPr lang="pt-BR" altLang="pt-BR" sz="1800" dirty="0">
                <a:solidFill>
                  <a:srgbClr val="595959"/>
                </a:solidFill>
                <a:ea typeface="ＭＳ Ｐゴシック" panose="020B0600070205080204" pitchFamily="34" charset="-128"/>
                <a:cs typeface="Times New Roman" panose="02020603050405020304" pitchFamily="18" charset="0"/>
              </a:rPr>
              <a:t> como principal acusação das autoridades fiscais</a:t>
            </a:r>
          </a:p>
          <a:p>
            <a:pPr marL="533400" algn="just" defTabSz="457200" eaLnBrk="1" fontAlgn="auto" hangingPunct="1">
              <a:spcBef>
                <a:spcPts val="0"/>
              </a:spcBef>
              <a:spcAft>
                <a:spcPts val="0"/>
              </a:spcAft>
              <a:buFont typeface="Wingdings" panose="05000000000000000000" pitchFamily="2" charset="2"/>
              <a:buChar char="Ø"/>
            </a:pPr>
            <a:endParaRPr lang="pt-BR" altLang="pt-BR" sz="1800" dirty="0">
              <a:solidFill>
                <a:srgbClr val="595959"/>
              </a:solidFill>
              <a:ea typeface="ＭＳ Ｐゴシック" panose="020B0600070205080204" pitchFamily="34" charset="-128"/>
              <a:cs typeface="Times New Roman" panose="02020603050405020304" pitchFamily="18" charset="0"/>
            </a:endParaRPr>
          </a:p>
          <a:p>
            <a:pPr marL="533400" algn="just" defTabSz="457200" eaLnBrk="1" fontAlgn="auto" hangingPunct="1">
              <a:spcBef>
                <a:spcPts val="0"/>
              </a:spcBef>
              <a:spcAft>
                <a:spcPts val="0"/>
              </a:spcAft>
              <a:buFont typeface="Wingdings" panose="05000000000000000000" pitchFamily="2" charset="2"/>
              <a:buChar char="Ø"/>
            </a:pPr>
            <a:r>
              <a:rPr lang="pt-BR" altLang="pt-BR" sz="1800" dirty="0">
                <a:solidFill>
                  <a:srgbClr val="595959"/>
                </a:solidFill>
                <a:ea typeface="ＭＳ Ｐゴシック" panose="020B0600070205080204" pitchFamily="34" charset="-128"/>
                <a:cs typeface="Times New Roman" panose="02020603050405020304" pitchFamily="18" charset="0"/>
              </a:rPr>
              <a:t> Para a prevalência das estruturas, é necessário que haja coerência entre forma e conteúdo e que haja causa jurídica</a:t>
            </a:r>
          </a:p>
          <a:p>
            <a:pPr marL="533400" algn="just" defTabSz="457200" eaLnBrk="1" fontAlgn="auto" hangingPunct="1">
              <a:spcBef>
                <a:spcPts val="0"/>
              </a:spcBef>
              <a:spcAft>
                <a:spcPts val="0"/>
              </a:spcAft>
              <a:buFont typeface="Wingdings" panose="05000000000000000000" pitchFamily="2" charset="2"/>
              <a:buChar char="Ø"/>
            </a:pPr>
            <a:endParaRPr lang="pt-BR" altLang="pt-BR" sz="1800" dirty="0">
              <a:solidFill>
                <a:srgbClr val="595959"/>
              </a:solidFill>
              <a:ea typeface="ＭＳ Ｐゴシック" panose="020B0600070205080204" pitchFamily="34" charset="-128"/>
              <a:cs typeface="Times New Roman" panose="02020603050405020304" pitchFamily="18" charset="0"/>
            </a:endParaRPr>
          </a:p>
          <a:p>
            <a:pPr marL="533400" algn="just" defTabSz="457200" eaLnBrk="1" fontAlgn="auto" hangingPunct="1">
              <a:spcBef>
                <a:spcPts val="0"/>
              </a:spcBef>
              <a:spcAft>
                <a:spcPts val="0"/>
              </a:spcAft>
              <a:buFont typeface="Wingdings" panose="05000000000000000000" pitchFamily="2" charset="2"/>
              <a:buChar char="Ø"/>
            </a:pPr>
            <a:r>
              <a:rPr lang="pt-BR" altLang="pt-BR" sz="1800" dirty="0">
                <a:solidFill>
                  <a:srgbClr val="595959"/>
                </a:solidFill>
                <a:ea typeface="ＭＳ Ｐゴシック" panose="020B0600070205080204" pitchFamily="34" charset="-128"/>
                <a:cs typeface="Times New Roman" panose="02020603050405020304" pitchFamily="18" charset="0"/>
              </a:rPr>
              <a:t> Causa tida como existente, pois as </a:t>
            </a:r>
            <a:r>
              <a:rPr lang="pt-BR" altLang="pt-BR" sz="1800" dirty="0" err="1">
                <a:solidFill>
                  <a:srgbClr val="595959"/>
                </a:solidFill>
                <a:ea typeface="ＭＳ Ｐゴシック" panose="020B0600070205080204" pitchFamily="34" charset="-128"/>
                <a:cs typeface="Times New Roman" panose="02020603050405020304" pitchFamily="18" charset="0"/>
              </a:rPr>
              <a:t>PFs</a:t>
            </a:r>
            <a:r>
              <a:rPr lang="pt-BR" altLang="pt-BR" sz="1800" dirty="0">
                <a:solidFill>
                  <a:srgbClr val="595959"/>
                </a:solidFill>
                <a:ea typeface="ＭＳ Ｐゴシック" panose="020B0600070205080204" pitchFamily="34" charset="-128"/>
                <a:cs typeface="Times New Roman" panose="02020603050405020304" pitchFamily="18" charset="0"/>
              </a:rPr>
              <a:t> desejavam alienar sua participação e se retirar da sociedade. A redução do capital e entrega aos sócios é permitida pelo </a:t>
            </a:r>
            <a:r>
              <a:rPr lang="pt-BR" altLang="pt-BR" sz="1800" b="1" dirty="0">
                <a:solidFill>
                  <a:srgbClr val="595959"/>
                </a:solidFill>
                <a:ea typeface="ＭＳ Ｐゴシック" panose="020B0600070205080204" pitchFamily="34" charset="-128"/>
                <a:cs typeface="Times New Roman" panose="02020603050405020304" pitchFamily="18" charset="0"/>
              </a:rPr>
              <a:t>artigo 22 da Lei nº 9.249/95, </a:t>
            </a:r>
            <a:r>
              <a:rPr lang="pt-BR" altLang="pt-BR" sz="1800" dirty="0">
                <a:solidFill>
                  <a:srgbClr val="595959"/>
                </a:solidFill>
                <a:ea typeface="ＭＳ Ｐゴシック" panose="020B0600070205080204" pitchFamily="34" charset="-128"/>
                <a:cs typeface="Times New Roman" panose="02020603050405020304" pitchFamily="18" charset="0"/>
              </a:rPr>
              <a:t>e não se trata de distribuição disfarçada de lucros</a:t>
            </a:r>
          </a:p>
          <a:p>
            <a:pPr marL="533400" algn="just" defTabSz="457200" eaLnBrk="1" fontAlgn="auto" hangingPunct="1">
              <a:spcBef>
                <a:spcPts val="0"/>
              </a:spcBef>
              <a:spcAft>
                <a:spcPts val="0"/>
              </a:spcAft>
              <a:buFont typeface="Wingdings" panose="05000000000000000000" pitchFamily="2" charset="2"/>
              <a:buChar char="Ø"/>
            </a:pPr>
            <a:endParaRPr lang="pt-BR" altLang="pt-BR" sz="1800" dirty="0">
              <a:solidFill>
                <a:srgbClr val="595959"/>
              </a:solidFill>
              <a:ea typeface="ＭＳ Ｐゴシック" panose="020B0600070205080204" pitchFamily="34" charset="-128"/>
              <a:cs typeface="Times New Roman" panose="02020603050405020304" pitchFamily="18" charset="0"/>
            </a:endParaRPr>
          </a:p>
          <a:p>
            <a:pPr marL="533400" algn="just" defTabSz="457200" eaLnBrk="1" fontAlgn="auto" hangingPunct="1">
              <a:spcBef>
                <a:spcPts val="0"/>
              </a:spcBef>
              <a:spcAft>
                <a:spcPts val="0"/>
              </a:spcAft>
              <a:buFont typeface="Wingdings" panose="05000000000000000000" pitchFamily="2" charset="2"/>
              <a:buChar char="Ø"/>
            </a:pPr>
            <a:r>
              <a:rPr lang="pt-BR" altLang="pt-BR" sz="1800" dirty="0">
                <a:solidFill>
                  <a:srgbClr val="595959"/>
                </a:solidFill>
                <a:ea typeface="ＭＳ Ｐゴシック" panose="020B0600070205080204" pitchFamily="34" charset="-128"/>
                <a:cs typeface="Times New Roman" panose="02020603050405020304" pitchFamily="18" charset="0"/>
              </a:rPr>
              <a:t> </a:t>
            </a:r>
            <a:r>
              <a:rPr lang="pt-BR" altLang="pt-BR" sz="1800" b="1" dirty="0">
                <a:solidFill>
                  <a:srgbClr val="595959"/>
                </a:solidFill>
                <a:ea typeface="ＭＳ Ｐゴシック" panose="020B0600070205080204" pitchFamily="34" charset="-128"/>
                <a:cs typeface="Times New Roman" panose="02020603050405020304" pitchFamily="18" charset="0"/>
              </a:rPr>
              <a:t>Forma e conteúdo</a:t>
            </a:r>
            <a:r>
              <a:rPr lang="pt-BR" altLang="pt-BR" sz="1800" dirty="0">
                <a:solidFill>
                  <a:srgbClr val="595959"/>
                </a:solidFill>
                <a:ea typeface="ＭＳ Ｐゴシック" panose="020B0600070205080204" pitchFamily="34" charset="-128"/>
                <a:cs typeface="Times New Roman" panose="02020603050405020304" pitchFamily="18" charset="0"/>
              </a:rPr>
              <a:t>: o contrato foi assinado com a Petrobrás, mas seu fechamento estava condicionado a esta reestruturação (da perspectiva da Petrobrás, a razão era evitar a sucessão empresarial)</a:t>
            </a:r>
          </a:p>
          <a:p>
            <a:pPr marL="533400" algn="just" defTabSz="457200" eaLnBrk="1" fontAlgn="auto" hangingPunct="1">
              <a:spcBef>
                <a:spcPts val="0"/>
              </a:spcBef>
              <a:spcAft>
                <a:spcPts val="0"/>
              </a:spcAft>
              <a:buFont typeface="Wingdings" panose="05000000000000000000" pitchFamily="2" charset="2"/>
              <a:buChar char="Ø"/>
            </a:pPr>
            <a:endParaRPr lang="pt-BR" altLang="pt-BR" sz="2000" dirty="0">
              <a:solidFill>
                <a:srgbClr val="595959"/>
              </a:solidFill>
              <a:ea typeface="ＭＳ Ｐゴシック" panose="020B0600070205080204" pitchFamily="34" charset="-128"/>
              <a:cs typeface="Times New Roman" panose="02020603050405020304" pitchFamily="18" charset="0"/>
            </a:endParaRPr>
          </a:p>
          <a:p>
            <a:pPr marL="533400" algn="just" defTabSz="457200" eaLnBrk="1" fontAlgn="auto" hangingPunct="1">
              <a:spcBef>
                <a:spcPts val="0"/>
              </a:spcBef>
              <a:spcAft>
                <a:spcPts val="0"/>
              </a:spcAft>
              <a:buFont typeface="Wingdings" panose="05000000000000000000" pitchFamily="2" charset="2"/>
              <a:buChar char="Ø"/>
            </a:pPr>
            <a:endParaRPr lang="pt-BR" altLang="pt-BR" sz="2000" dirty="0">
              <a:solidFill>
                <a:srgbClr val="595959"/>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Ø"/>
            </a:pPr>
            <a:endParaRPr lang="pt-BR" altLang="pt-BR" sz="1800" dirty="0">
              <a:solidFill>
                <a:srgbClr val="595959"/>
              </a:solidFill>
              <a:ea typeface="ＭＳ Ｐゴシック" panose="020B0600070205080204" pitchFamily="34" charset="-128"/>
              <a:cs typeface="Times New Roman" panose="02020603050405020304" pitchFamily="18" charset="0"/>
            </a:endParaRPr>
          </a:p>
          <a:p>
            <a:pPr algn="just" defTabSz="457200" eaLnBrk="1" fontAlgn="auto" hangingPunct="1">
              <a:spcBef>
                <a:spcPts val="0"/>
              </a:spcBef>
              <a:spcAft>
                <a:spcPts val="0"/>
              </a:spcAft>
            </a:pPr>
            <a:endParaRPr lang="pt-BR" altLang="pt-BR" sz="1800" dirty="0">
              <a:solidFill>
                <a:srgbClr val="595959"/>
              </a:solidFill>
              <a:ea typeface="ＭＳ Ｐゴシック" panose="020B0600070205080204" pitchFamily="34" charset="-128"/>
              <a:cs typeface="Times New Roman" panose="02020603050405020304" pitchFamily="18" charset="0"/>
            </a:endParaRPr>
          </a:p>
          <a:p>
            <a:pPr algn="just" defTabSz="457200" eaLnBrk="1" fontAlgn="auto" hangingPunct="1">
              <a:spcBef>
                <a:spcPts val="0"/>
              </a:spcBef>
              <a:spcAft>
                <a:spcPts val="0"/>
              </a:spcAft>
            </a:pPr>
            <a:r>
              <a:rPr lang="pt-BR" altLang="pt-BR" sz="1800" dirty="0">
                <a:solidFill>
                  <a:srgbClr val="595959"/>
                </a:solidFill>
                <a:ea typeface="ＭＳ Ｐゴシック" panose="020B0600070205080204" pitchFamily="34" charset="-128"/>
                <a:cs typeface="Times New Roman" panose="02020603050405020304" pitchFamily="18" charset="0"/>
              </a:rPr>
              <a:t> </a:t>
            </a:r>
          </a:p>
          <a:p>
            <a:pPr marL="285750" indent="-285750" algn="just" defTabSz="457200" eaLnBrk="1" fontAlgn="auto" hangingPunct="1">
              <a:spcBef>
                <a:spcPts val="0"/>
              </a:spcBef>
              <a:spcAft>
                <a:spcPts val="0"/>
              </a:spcAft>
              <a:buFont typeface="Wingdings" panose="05000000000000000000" pitchFamily="2" charset="2"/>
              <a:buChar char="Ø"/>
            </a:pPr>
            <a:endParaRPr lang="pt-BR" altLang="pt-BR" sz="1800" dirty="0">
              <a:solidFill>
                <a:srgbClr val="595959"/>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700" dirty="0">
              <a:solidFill>
                <a:srgbClr val="595959"/>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800" dirty="0">
              <a:solidFill>
                <a:srgbClr val="595959"/>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b="1" dirty="0">
              <a:solidFill>
                <a:srgbClr val="595959"/>
              </a:solidFill>
              <a:cs typeface="Times New Roman" panose="02020603050405020304" pitchFamily="18" charset="0"/>
            </a:endParaRPr>
          </a:p>
          <a:p>
            <a:pPr algn="just" defTabSz="457200" eaLnBrk="1" fontAlgn="auto" hangingPunct="1">
              <a:lnSpc>
                <a:spcPct val="120000"/>
              </a:lnSpc>
              <a:spcBef>
                <a:spcPts val="0"/>
              </a:spcBef>
              <a:spcAft>
                <a:spcPts val="0"/>
              </a:spcAft>
            </a:pPr>
            <a:endParaRPr lang="pt-BR" sz="1800" dirty="0">
              <a:solidFill>
                <a:srgbClr val="595959"/>
              </a:solidFill>
              <a:cs typeface="Times New Roman" panose="02020603050405020304" pitchFamily="18" charset="0"/>
            </a:endParaRPr>
          </a:p>
        </p:txBody>
      </p:sp>
      <p:sp>
        <p:nvSpPr>
          <p:cNvPr id="26" name="Subtitle 2">
            <a:extLst>
              <a:ext uri="{FF2B5EF4-FFF2-40B4-BE49-F238E27FC236}">
                <a16:creationId xmlns:a16="http://schemas.microsoft.com/office/drawing/2014/main" id="{BB65AFE6-A519-482C-9F5F-DDF291916B62}"/>
              </a:ext>
            </a:extLst>
          </p:cNvPr>
          <p:cNvSpPr txBox="1">
            <a:spLocks/>
          </p:cNvSpPr>
          <p:nvPr/>
        </p:nvSpPr>
        <p:spPr bwMode="auto">
          <a:xfrm>
            <a:off x="4500339" y="7078178"/>
            <a:ext cx="2662238"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86" tIns="47893" rIns="95786" bIns="47893"/>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spcBef>
                <a:spcPct val="20000"/>
              </a:spcBef>
              <a:buFont typeface="Arial" panose="020B0604020202020204" pitchFamily="34" charset="0"/>
              <a:buNone/>
            </a:pPr>
            <a:r>
              <a:rPr lang="pt-BR" altLang="pt-BR" sz="2200" u="sng">
                <a:solidFill>
                  <a:srgbClr val="595959"/>
                </a:solidFill>
                <a:ea typeface="ＭＳ Ｐゴシック" panose="020B0600070205080204" pitchFamily="34" charset="-128"/>
                <a:cs typeface="Times New Roman" panose="02020603050405020304" pitchFamily="18" charset="0"/>
              </a:rPr>
              <a:t>          X 15% (IR-AF)</a:t>
            </a:r>
          </a:p>
          <a:p>
            <a:pPr algn="r" eaLnBrk="1" hangingPunct="1">
              <a:spcBef>
                <a:spcPct val="20000"/>
              </a:spcBef>
              <a:buFont typeface="Arial" panose="020B0604020202020204" pitchFamily="34" charset="0"/>
              <a:buNone/>
            </a:pPr>
            <a:r>
              <a:rPr lang="pt-BR" altLang="pt-BR" sz="2200" b="1">
                <a:solidFill>
                  <a:srgbClr val="595959"/>
                </a:solidFill>
                <a:ea typeface="ＭＳ Ｐゴシック" panose="020B0600070205080204" pitchFamily="34" charset="-128"/>
                <a:cs typeface="Times New Roman" panose="02020603050405020304" pitchFamily="18" charset="0"/>
              </a:rPr>
              <a:t>R$ 182.787.019,45</a:t>
            </a:r>
          </a:p>
        </p:txBody>
      </p:sp>
      <p:sp>
        <p:nvSpPr>
          <p:cNvPr id="12" name="Subtitle 2">
            <a:extLst>
              <a:ext uri="{FF2B5EF4-FFF2-40B4-BE49-F238E27FC236}">
                <a16:creationId xmlns:a16="http://schemas.microsoft.com/office/drawing/2014/main" id="{BFED0DA4-38C0-4ADB-B8FE-7FF32942B8AF}"/>
              </a:ext>
            </a:extLst>
          </p:cNvPr>
          <p:cNvSpPr txBox="1">
            <a:spLocks/>
          </p:cNvSpPr>
          <p:nvPr/>
        </p:nvSpPr>
        <p:spPr bwMode="auto">
          <a:xfrm>
            <a:off x="3820" y="7277219"/>
            <a:ext cx="8545513" cy="801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86" tIns="47893" rIns="95786" bIns="47893"/>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spcBef>
                <a:spcPct val="20000"/>
              </a:spcBef>
              <a:buFont typeface="Arial" panose="020B0604020202020204" pitchFamily="34" charset="0"/>
              <a:buNone/>
              <a:defRPr/>
            </a:pPr>
            <a:r>
              <a:rPr lang="pt-BR" altLang="pt-BR" sz="1200" b="1" dirty="0">
                <a:solidFill>
                  <a:srgbClr val="C00000"/>
                </a:solidFill>
                <a:ea typeface="ＭＳ Ｐゴシック" panose="020B0600070205080204" pitchFamily="34" charset="-128"/>
                <a:cs typeface="Times New Roman" panose="02020603050405020304" pitchFamily="18" charset="0"/>
              </a:rPr>
              <a:t>Forma e conteúdo</a:t>
            </a:r>
            <a:r>
              <a:rPr lang="pt-BR" altLang="pt-BR" sz="1200" dirty="0">
                <a:solidFill>
                  <a:srgbClr val="595959"/>
                </a:solidFill>
                <a:ea typeface="ＭＳ Ｐゴシック" panose="020B0600070205080204" pitchFamily="34" charset="-128"/>
                <a:cs typeface="Times New Roman" panose="02020603050405020304" pitchFamily="18" charset="0"/>
              </a:rPr>
              <a:t>: o contrato foi assinado com a Petrobrás </a:t>
            </a:r>
            <a:r>
              <a:rPr lang="pt-BR" altLang="pt-BR" sz="1200" i="1" dirty="0">
                <a:solidFill>
                  <a:srgbClr val="595959"/>
                </a:solidFill>
                <a:ea typeface="ＭＳ Ｐゴシック" panose="020B0600070205080204" pitchFamily="34" charset="-128"/>
                <a:cs typeface="Times New Roman" panose="02020603050405020304" pitchFamily="18" charset="0"/>
              </a:rPr>
              <a:t>(Signing</a:t>
            </a:r>
            <a:r>
              <a:rPr lang="pt-BR" altLang="pt-BR" sz="1200" dirty="0">
                <a:solidFill>
                  <a:srgbClr val="595959"/>
                </a:solidFill>
                <a:ea typeface="ＭＳ Ｐゴシック" panose="020B0600070205080204" pitchFamily="34" charset="-128"/>
                <a:cs typeface="Times New Roman" panose="02020603050405020304" pitchFamily="18" charset="0"/>
              </a:rPr>
              <a:t>)</a:t>
            </a:r>
            <a:r>
              <a:rPr lang="pt-BR" altLang="pt-BR" sz="1200" i="1" dirty="0">
                <a:solidFill>
                  <a:srgbClr val="595959"/>
                </a:solidFill>
                <a:ea typeface="ＭＳ Ｐゴシック" panose="020B0600070205080204" pitchFamily="34" charset="-128"/>
                <a:cs typeface="Times New Roman" panose="02020603050405020304" pitchFamily="18" charset="0"/>
              </a:rPr>
              <a:t>,</a:t>
            </a:r>
            <a:r>
              <a:rPr lang="pt-BR" altLang="pt-BR" sz="1200" dirty="0">
                <a:solidFill>
                  <a:srgbClr val="595959"/>
                </a:solidFill>
                <a:ea typeface="ＭＳ Ｐゴシック" panose="020B0600070205080204" pitchFamily="34" charset="-128"/>
                <a:cs typeface="Times New Roman" panose="02020603050405020304" pitchFamily="18" charset="0"/>
              </a:rPr>
              <a:t> mas seu fechamento (</a:t>
            </a:r>
            <a:r>
              <a:rPr lang="pt-BR" altLang="pt-BR" sz="1200" i="1" dirty="0">
                <a:solidFill>
                  <a:srgbClr val="595959"/>
                </a:solidFill>
                <a:ea typeface="ＭＳ Ｐゴシック" panose="020B0600070205080204" pitchFamily="34" charset="-128"/>
                <a:cs typeface="Times New Roman" panose="02020603050405020304" pitchFamily="18" charset="0"/>
              </a:rPr>
              <a:t>closing</a:t>
            </a:r>
            <a:r>
              <a:rPr lang="pt-BR" altLang="pt-BR" sz="1200" dirty="0">
                <a:solidFill>
                  <a:srgbClr val="595959"/>
                </a:solidFill>
                <a:ea typeface="ＭＳ Ｐゴシック" panose="020B0600070205080204" pitchFamily="34" charset="-128"/>
                <a:cs typeface="Times New Roman" panose="02020603050405020304" pitchFamily="18" charset="0"/>
              </a:rPr>
              <a:t>) estava condicionado a esta reestruturação</a:t>
            </a:r>
            <a:endParaRPr lang="pt-BR" altLang="pt-BR" sz="1200" b="1" dirty="0">
              <a:solidFill>
                <a:srgbClr val="595959"/>
              </a:solidFill>
              <a:ea typeface="ＭＳ Ｐゴシック" panose="020B0600070205080204" pitchFamily="34" charset="-128"/>
              <a:cs typeface="Times New Roman" panose="02020603050405020304" pitchFamily="18" charset="0"/>
            </a:endParaRPr>
          </a:p>
        </p:txBody>
      </p:sp>
    </p:spTree>
    <p:extLst>
      <p:ext uri="{BB962C8B-B14F-4D97-AF65-F5344CB8AC3E}">
        <p14:creationId xmlns:p14="http://schemas.microsoft.com/office/powerpoint/2010/main" val="1163639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1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7">
            <a:extLst>
              <a:ext uri="{FF2B5EF4-FFF2-40B4-BE49-F238E27FC236}">
                <a16:creationId xmlns:a16="http://schemas.microsoft.com/office/drawing/2014/main" id="{A98EF6D0-E834-43C8-A0C6-15A34DC73B4A}"/>
              </a:ext>
            </a:extLst>
          </p:cNvPr>
          <p:cNvSpPr txBox="1"/>
          <p:nvPr/>
        </p:nvSpPr>
        <p:spPr>
          <a:xfrm>
            <a:off x="255952" y="1218374"/>
            <a:ext cx="8715329" cy="1392945"/>
          </a:xfrm>
          <a:prstGeom prst="rect">
            <a:avLst/>
          </a:prstGeom>
          <a:noFill/>
        </p:spPr>
        <p:txBody>
          <a:bodyPr wrap="square" rtlCol="0">
            <a:spAutoFit/>
          </a:bodyPr>
          <a:lstStyle/>
          <a:p>
            <a:pPr algn="just" defTabSz="457200" eaLnBrk="1" fontAlgn="auto" hangingPunct="1">
              <a:lnSpc>
                <a:spcPct val="120000"/>
              </a:lnSpc>
              <a:spcBef>
                <a:spcPts val="0"/>
              </a:spcBef>
              <a:spcAft>
                <a:spcPts val="0"/>
              </a:spcAft>
            </a:pPr>
            <a:r>
              <a:rPr lang="pt-BR" altLang="pt-BR" sz="1800" b="1" dirty="0">
                <a:solidFill>
                  <a:srgbClr val="595959"/>
                </a:solidFill>
                <a:cs typeface="Times New Roman" panose="02020603050405020304" pitchFamily="18" charset="0"/>
              </a:rPr>
              <a:t>Caso Suzano Petroquímica</a:t>
            </a:r>
          </a:p>
          <a:p>
            <a:pPr algn="just" defTabSz="457200" eaLnBrk="1" fontAlgn="auto" hangingPunct="1">
              <a:lnSpc>
                <a:spcPct val="120000"/>
              </a:lnSpc>
              <a:spcBef>
                <a:spcPts val="0"/>
              </a:spcBef>
              <a:spcAft>
                <a:spcPts val="0"/>
              </a:spcAft>
            </a:pPr>
            <a:endParaRPr lang="pt-BR" sz="1800" b="1" dirty="0">
              <a:solidFill>
                <a:srgbClr val="595959"/>
              </a:solidFill>
              <a:cs typeface="Times New Roman" panose="02020603050405020304" pitchFamily="18" charset="0"/>
            </a:endParaRPr>
          </a:p>
          <a:p>
            <a:pPr algn="just" defTabSz="457200" eaLnBrk="1" fontAlgn="auto" hangingPunct="1">
              <a:lnSpc>
                <a:spcPct val="120000"/>
              </a:lnSpc>
              <a:spcBef>
                <a:spcPts val="0"/>
              </a:spcBef>
              <a:spcAft>
                <a:spcPts val="0"/>
              </a:spcAft>
            </a:pPr>
            <a:r>
              <a:rPr lang="pt-BR" sz="1800" b="1" u="sng" dirty="0">
                <a:solidFill>
                  <a:srgbClr val="595959"/>
                </a:solidFill>
                <a:cs typeface="Times New Roman" panose="02020603050405020304" pitchFamily="18" charset="0"/>
              </a:rPr>
              <a:t> </a:t>
            </a:r>
          </a:p>
          <a:p>
            <a:pPr algn="just" defTabSz="457200" eaLnBrk="1" fontAlgn="auto" hangingPunct="1">
              <a:lnSpc>
                <a:spcPct val="120000"/>
              </a:lnSpc>
              <a:spcBef>
                <a:spcPts val="0"/>
              </a:spcBef>
              <a:spcAft>
                <a:spcPts val="0"/>
              </a:spcAft>
            </a:pPr>
            <a:endParaRPr lang="pt-BR" sz="1800" b="1" u="sng" dirty="0">
              <a:solidFill>
                <a:srgbClr val="595959"/>
              </a:solidFill>
              <a:cs typeface="Times New Roman" panose="02020603050405020304" pitchFamily="18" charset="0"/>
            </a:endParaRPr>
          </a:p>
        </p:txBody>
      </p:sp>
      <p:sp>
        <p:nvSpPr>
          <p:cNvPr id="10" name="TextBox 19">
            <a:extLst>
              <a:ext uri="{FF2B5EF4-FFF2-40B4-BE49-F238E27FC236}">
                <a16:creationId xmlns:a16="http://schemas.microsoft.com/office/drawing/2014/main" id="{BD2D3807-F637-4A40-B729-0A409EF9FEB6}"/>
              </a:ext>
            </a:extLst>
          </p:cNvPr>
          <p:cNvSpPr txBox="1"/>
          <p:nvPr/>
        </p:nvSpPr>
        <p:spPr>
          <a:xfrm>
            <a:off x="146231" y="1806200"/>
            <a:ext cx="8806181" cy="6812891"/>
          </a:xfrm>
          <a:prstGeom prst="rect">
            <a:avLst/>
          </a:prstGeom>
          <a:noFill/>
        </p:spPr>
        <p:txBody>
          <a:bodyPr wrap="square" rtlCol="0">
            <a:spAutoFit/>
          </a:bodyPr>
          <a:lstStyle/>
          <a:p>
            <a:pPr marL="285750" indent="-285750" algn="just" defTabSz="457200" eaLnBrk="1" fontAlgn="auto" hangingPunct="1">
              <a:spcBef>
                <a:spcPts val="0"/>
              </a:spcBef>
              <a:spcAft>
                <a:spcPts val="0"/>
              </a:spcAft>
              <a:buFont typeface="Wingdings" panose="05000000000000000000" pitchFamily="2" charset="2"/>
              <a:buChar char="§"/>
            </a:pPr>
            <a:r>
              <a:rPr lang="pt-BR" altLang="pt-BR" sz="1800" b="1" dirty="0">
                <a:solidFill>
                  <a:srgbClr val="595959"/>
                </a:solidFill>
                <a:ea typeface="ＭＳ Ｐゴシック" panose="020B0600070205080204" pitchFamily="34" charset="-128"/>
                <a:cs typeface="Times New Roman" panose="02020603050405020304" pitchFamily="18" charset="0"/>
              </a:rPr>
              <a:t>Acórdão CARF nº </a:t>
            </a:r>
            <a:r>
              <a:rPr lang="pt-BR" sz="1800" b="1" dirty="0">
                <a:solidFill>
                  <a:schemeClr val="accent3">
                    <a:lumMod val="50000"/>
                  </a:schemeClr>
                </a:solidFill>
                <a:cs typeface="Times New Roman" panose="02020603050405020304" pitchFamily="18" charset="0"/>
              </a:rPr>
              <a:t>1301-001302, de 09/10/2013</a:t>
            </a:r>
            <a:r>
              <a:rPr lang="pt-BR" altLang="pt-BR" sz="1800" dirty="0">
                <a:solidFill>
                  <a:srgbClr val="595959"/>
                </a:solidFill>
                <a:ea typeface="ＭＳ Ｐゴシック" panose="020B0600070205080204" pitchFamily="34" charset="-128"/>
                <a:cs typeface="Times New Roman" panose="02020603050405020304" pitchFamily="18" charset="0"/>
              </a:rPr>
              <a:t>:</a:t>
            </a: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800" dirty="0">
              <a:solidFill>
                <a:srgbClr val="595959"/>
              </a:solidFill>
              <a:ea typeface="ＭＳ Ｐゴシック" panose="020B0600070205080204" pitchFamily="34" charset="-128"/>
              <a:cs typeface="Times New Roman" panose="02020603050405020304" pitchFamily="18" charset="0"/>
            </a:endParaRPr>
          </a:p>
          <a:p>
            <a:pPr marL="533400" lvl="1" algn="just" eaLnBrk="1" hangingPunct="1">
              <a:spcAft>
                <a:spcPts val="0"/>
              </a:spcAft>
              <a:buClr>
                <a:srgbClr val="FFFFFF"/>
              </a:buClr>
              <a:tabLst>
                <a:tab pos="722313" algn="l"/>
                <a:tab pos="1636713" algn="l"/>
                <a:tab pos="2551113" algn="l"/>
                <a:tab pos="3465513" algn="l"/>
                <a:tab pos="4379913" algn="l"/>
                <a:tab pos="5294313" algn="l"/>
                <a:tab pos="6208713" algn="l"/>
                <a:tab pos="7123113" algn="l"/>
                <a:tab pos="8037513" algn="l"/>
                <a:tab pos="8951913" algn="l"/>
                <a:tab pos="9866313" algn="l"/>
                <a:tab pos="10780713" algn="l"/>
              </a:tabLst>
              <a:defRPr/>
            </a:pPr>
            <a:r>
              <a:rPr lang="pt-BR" sz="1800" dirty="0">
                <a:solidFill>
                  <a:srgbClr val="595959"/>
                </a:solidFill>
                <a:cs typeface="Times New Roman" panose="02020603050405020304" pitchFamily="18" charset="0"/>
              </a:rPr>
              <a:t>IRPJ. ENTREGA DE BENS E DIREITOS DO ATIVO  AOS SÓCIOS E ACIONISTAS PELO VALOR CONTÁBIL. SITUAÇÃO  AUTORIZADA  PELO  ARTIGO  22  DA  LEI  Nº  9.430  DE  1996.  PROCEDIMENTO LÍCITO.</a:t>
            </a:r>
          </a:p>
          <a:p>
            <a:pPr marL="533400" lvl="1" algn="just" eaLnBrk="1" hangingPunct="1">
              <a:spcAft>
                <a:spcPts val="0"/>
              </a:spcAft>
              <a:buClr>
                <a:srgbClr val="FFFFFF"/>
              </a:buClr>
              <a:tabLst>
                <a:tab pos="722313" algn="l"/>
                <a:tab pos="1636713" algn="l"/>
                <a:tab pos="2551113" algn="l"/>
                <a:tab pos="3465513" algn="l"/>
                <a:tab pos="4379913" algn="l"/>
                <a:tab pos="5294313" algn="l"/>
                <a:tab pos="6208713" algn="l"/>
                <a:tab pos="7123113" algn="l"/>
                <a:tab pos="8037513" algn="l"/>
                <a:tab pos="8951913" algn="l"/>
                <a:tab pos="9866313" algn="l"/>
                <a:tab pos="10780713" algn="l"/>
              </a:tabLst>
              <a:defRPr/>
            </a:pPr>
            <a:r>
              <a:rPr lang="pt-BR" sz="1800" dirty="0">
                <a:solidFill>
                  <a:srgbClr val="595959"/>
                </a:solidFill>
                <a:cs typeface="Times New Roman" panose="02020603050405020304" pitchFamily="18" charset="0"/>
              </a:rPr>
              <a:t>O artigo 23 prevê a possibilidade da PF transferir a PJ, a título de integralização de capital social, bens e direitos pelo valor  constante da respectiva declaração ou pelo valor de mercado. O artigo 22, por sua vez, prevê que os bens e direitos do ativo da PJ, que forem entregues à PF, a título de  devolução de sua participação no capital social, </a:t>
            </a:r>
            <a:r>
              <a:rPr lang="pt-BR" sz="1800" b="1" dirty="0">
                <a:solidFill>
                  <a:srgbClr val="595959"/>
                </a:solidFill>
                <a:cs typeface="Times New Roman" panose="02020603050405020304" pitchFamily="18" charset="0"/>
              </a:rPr>
              <a:t>poderão ser avaliados pelo  valor contábil ou de mercado</a:t>
            </a:r>
            <a:r>
              <a:rPr lang="pt-BR" sz="1800" dirty="0">
                <a:solidFill>
                  <a:srgbClr val="595959"/>
                </a:solidFill>
                <a:cs typeface="Times New Roman" panose="02020603050405020304" pitchFamily="18" charset="0"/>
              </a:rPr>
              <a:t>. </a:t>
            </a:r>
          </a:p>
          <a:p>
            <a:pPr marL="533400" lvl="1" algn="just" eaLnBrk="1" hangingPunct="1">
              <a:spcAft>
                <a:spcPts val="0"/>
              </a:spcAft>
              <a:buClr>
                <a:srgbClr val="FFFFFF"/>
              </a:buClr>
              <a:tabLst>
                <a:tab pos="722313" algn="l"/>
                <a:tab pos="1636713" algn="l"/>
                <a:tab pos="2551113" algn="l"/>
                <a:tab pos="3465513" algn="l"/>
                <a:tab pos="4379913" algn="l"/>
                <a:tab pos="5294313" algn="l"/>
                <a:tab pos="6208713" algn="l"/>
                <a:tab pos="7123113" algn="l"/>
                <a:tab pos="8037513" algn="l"/>
                <a:tab pos="8951913" algn="l"/>
                <a:tab pos="9866313" algn="l"/>
                <a:tab pos="10780713" algn="l"/>
              </a:tabLst>
              <a:defRPr/>
            </a:pPr>
            <a:r>
              <a:rPr lang="pt-BR" sz="1800" dirty="0">
                <a:solidFill>
                  <a:srgbClr val="595959"/>
                </a:solidFill>
                <a:cs typeface="Times New Roman" panose="02020603050405020304" pitchFamily="18" charset="0"/>
              </a:rPr>
              <a:t>Ademais,  o  fato  dos  acionistas  planejarem  a  redução  do  capital  social,  celebrando contratos preliminares (...) visando  a  subsequente  alienação  de  suas  ações  a  terceiros,  tributando o ganho de capital na pessoa física, se constitui em </a:t>
            </a:r>
            <a:r>
              <a:rPr lang="pt-BR" sz="1800" b="1" dirty="0">
                <a:solidFill>
                  <a:srgbClr val="595959"/>
                </a:solidFill>
                <a:cs typeface="Times New Roman" panose="02020603050405020304" pitchFamily="18" charset="0"/>
              </a:rPr>
              <a:t>procedimento  expressamente previsto </a:t>
            </a:r>
            <a:r>
              <a:rPr lang="pt-BR" sz="1800" dirty="0">
                <a:solidFill>
                  <a:srgbClr val="595959"/>
                </a:solidFill>
                <a:cs typeface="Times New Roman" panose="02020603050405020304" pitchFamily="18" charset="0"/>
              </a:rPr>
              <a:t>no direito brasileiro.</a:t>
            </a:r>
          </a:p>
          <a:p>
            <a:pPr marL="533400" algn="just" defTabSz="457200" eaLnBrk="1" fontAlgn="auto" hangingPunct="1">
              <a:spcBef>
                <a:spcPts val="0"/>
              </a:spcBef>
              <a:spcAft>
                <a:spcPts val="0"/>
              </a:spcAft>
              <a:buFont typeface="Wingdings" panose="05000000000000000000" pitchFamily="2" charset="2"/>
              <a:buChar char="Ø"/>
            </a:pPr>
            <a:endParaRPr lang="pt-BR" altLang="pt-BR" sz="2000" dirty="0">
              <a:solidFill>
                <a:srgbClr val="595959"/>
              </a:solidFill>
              <a:ea typeface="ＭＳ Ｐゴシック" panose="020B0600070205080204" pitchFamily="34" charset="-128"/>
              <a:cs typeface="Times New Roman" panose="02020603050405020304" pitchFamily="18" charset="0"/>
            </a:endParaRPr>
          </a:p>
          <a:p>
            <a:pPr marL="533400" algn="just" defTabSz="457200" eaLnBrk="1" fontAlgn="auto" hangingPunct="1">
              <a:spcBef>
                <a:spcPts val="0"/>
              </a:spcBef>
              <a:spcAft>
                <a:spcPts val="0"/>
              </a:spcAft>
              <a:buFont typeface="Wingdings" panose="05000000000000000000" pitchFamily="2" charset="2"/>
              <a:buChar char="Ø"/>
            </a:pPr>
            <a:endParaRPr lang="pt-BR" altLang="pt-BR" sz="2000" dirty="0">
              <a:solidFill>
                <a:srgbClr val="595959"/>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Ø"/>
            </a:pPr>
            <a:endParaRPr lang="pt-BR" altLang="pt-BR" sz="1800" dirty="0">
              <a:solidFill>
                <a:srgbClr val="595959"/>
              </a:solidFill>
              <a:ea typeface="ＭＳ Ｐゴシック" panose="020B0600070205080204" pitchFamily="34" charset="-128"/>
              <a:cs typeface="Times New Roman" panose="02020603050405020304" pitchFamily="18" charset="0"/>
            </a:endParaRPr>
          </a:p>
          <a:p>
            <a:pPr algn="just" defTabSz="457200" eaLnBrk="1" fontAlgn="auto" hangingPunct="1">
              <a:spcBef>
                <a:spcPts val="0"/>
              </a:spcBef>
              <a:spcAft>
                <a:spcPts val="0"/>
              </a:spcAft>
            </a:pPr>
            <a:endParaRPr lang="pt-BR" altLang="pt-BR" sz="1800" dirty="0">
              <a:solidFill>
                <a:srgbClr val="595959"/>
              </a:solidFill>
              <a:ea typeface="ＭＳ Ｐゴシック" panose="020B0600070205080204" pitchFamily="34" charset="-128"/>
              <a:cs typeface="Times New Roman" panose="02020603050405020304" pitchFamily="18" charset="0"/>
            </a:endParaRPr>
          </a:p>
          <a:p>
            <a:pPr algn="just" defTabSz="457200" eaLnBrk="1" fontAlgn="auto" hangingPunct="1">
              <a:spcBef>
                <a:spcPts val="0"/>
              </a:spcBef>
              <a:spcAft>
                <a:spcPts val="0"/>
              </a:spcAft>
            </a:pPr>
            <a:r>
              <a:rPr lang="pt-BR" altLang="pt-BR" sz="1800" dirty="0">
                <a:solidFill>
                  <a:srgbClr val="595959"/>
                </a:solidFill>
                <a:ea typeface="ＭＳ Ｐゴシック" panose="020B0600070205080204" pitchFamily="34" charset="-128"/>
                <a:cs typeface="Times New Roman" panose="02020603050405020304" pitchFamily="18" charset="0"/>
              </a:rPr>
              <a:t> </a:t>
            </a:r>
          </a:p>
          <a:p>
            <a:pPr marL="285750" indent="-285750" algn="just" defTabSz="457200" eaLnBrk="1" fontAlgn="auto" hangingPunct="1">
              <a:spcBef>
                <a:spcPts val="0"/>
              </a:spcBef>
              <a:spcAft>
                <a:spcPts val="0"/>
              </a:spcAft>
              <a:buFont typeface="Wingdings" panose="05000000000000000000" pitchFamily="2" charset="2"/>
              <a:buChar char="Ø"/>
            </a:pPr>
            <a:endParaRPr lang="pt-BR" altLang="pt-BR" sz="1800" dirty="0">
              <a:solidFill>
                <a:srgbClr val="595959"/>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700" dirty="0">
              <a:solidFill>
                <a:srgbClr val="595959"/>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800" dirty="0">
              <a:solidFill>
                <a:srgbClr val="595959"/>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b="1" dirty="0">
              <a:solidFill>
                <a:srgbClr val="595959"/>
              </a:solidFill>
              <a:cs typeface="Times New Roman" panose="02020603050405020304" pitchFamily="18" charset="0"/>
            </a:endParaRPr>
          </a:p>
          <a:p>
            <a:pPr algn="just" defTabSz="457200" eaLnBrk="1" fontAlgn="auto" hangingPunct="1">
              <a:lnSpc>
                <a:spcPct val="120000"/>
              </a:lnSpc>
              <a:spcBef>
                <a:spcPts val="0"/>
              </a:spcBef>
              <a:spcAft>
                <a:spcPts val="0"/>
              </a:spcAft>
            </a:pPr>
            <a:endParaRPr lang="pt-BR" sz="1800" dirty="0">
              <a:solidFill>
                <a:srgbClr val="595959"/>
              </a:solidFill>
              <a:cs typeface="Times New Roman" panose="02020603050405020304" pitchFamily="18" charset="0"/>
            </a:endParaRPr>
          </a:p>
        </p:txBody>
      </p:sp>
      <p:sp>
        <p:nvSpPr>
          <p:cNvPr id="26" name="Subtitle 2">
            <a:extLst>
              <a:ext uri="{FF2B5EF4-FFF2-40B4-BE49-F238E27FC236}">
                <a16:creationId xmlns:a16="http://schemas.microsoft.com/office/drawing/2014/main" id="{BB65AFE6-A519-482C-9F5F-DDF291916B62}"/>
              </a:ext>
            </a:extLst>
          </p:cNvPr>
          <p:cNvSpPr txBox="1">
            <a:spLocks/>
          </p:cNvSpPr>
          <p:nvPr/>
        </p:nvSpPr>
        <p:spPr bwMode="auto">
          <a:xfrm>
            <a:off x="4500339" y="7078178"/>
            <a:ext cx="2662238"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86" tIns="47893" rIns="95786" bIns="47893"/>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spcBef>
                <a:spcPct val="20000"/>
              </a:spcBef>
              <a:buFont typeface="Arial" panose="020B0604020202020204" pitchFamily="34" charset="0"/>
              <a:buNone/>
            </a:pPr>
            <a:r>
              <a:rPr lang="pt-BR" altLang="pt-BR" sz="2200" u="sng">
                <a:solidFill>
                  <a:srgbClr val="595959"/>
                </a:solidFill>
                <a:ea typeface="ＭＳ Ｐゴシック" panose="020B0600070205080204" pitchFamily="34" charset="-128"/>
                <a:cs typeface="Times New Roman" panose="02020603050405020304" pitchFamily="18" charset="0"/>
              </a:rPr>
              <a:t>          X 15% (IR-AF)</a:t>
            </a:r>
          </a:p>
          <a:p>
            <a:pPr algn="r" eaLnBrk="1" hangingPunct="1">
              <a:spcBef>
                <a:spcPct val="20000"/>
              </a:spcBef>
              <a:buFont typeface="Arial" panose="020B0604020202020204" pitchFamily="34" charset="0"/>
              <a:buNone/>
            </a:pPr>
            <a:r>
              <a:rPr lang="pt-BR" altLang="pt-BR" sz="2200" b="1">
                <a:solidFill>
                  <a:srgbClr val="595959"/>
                </a:solidFill>
                <a:ea typeface="ＭＳ Ｐゴシック" panose="020B0600070205080204" pitchFamily="34" charset="-128"/>
                <a:cs typeface="Times New Roman" panose="02020603050405020304" pitchFamily="18" charset="0"/>
              </a:rPr>
              <a:t>R$ 182.787.019,45</a:t>
            </a:r>
          </a:p>
        </p:txBody>
      </p:sp>
      <p:sp>
        <p:nvSpPr>
          <p:cNvPr id="12" name="Subtitle 2">
            <a:extLst>
              <a:ext uri="{FF2B5EF4-FFF2-40B4-BE49-F238E27FC236}">
                <a16:creationId xmlns:a16="http://schemas.microsoft.com/office/drawing/2014/main" id="{BFED0DA4-38C0-4ADB-B8FE-7FF32942B8AF}"/>
              </a:ext>
            </a:extLst>
          </p:cNvPr>
          <p:cNvSpPr txBox="1">
            <a:spLocks/>
          </p:cNvSpPr>
          <p:nvPr/>
        </p:nvSpPr>
        <p:spPr bwMode="auto">
          <a:xfrm>
            <a:off x="3820" y="7277219"/>
            <a:ext cx="8545513" cy="801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86" tIns="47893" rIns="95786" bIns="47893"/>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spcBef>
                <a:spcPct val="20000"/>
              </a:spcBef>
              <a:buFont typeface="Arial" panose="020B0604020202020204" pitchFamily="34" charset="0"/>
              <a:buNone/>
              <a:defRPr/>
            </a:pPr>
            <a:r>
              <a:rPr lang="pt-BR" altLang="pt-BR" sz="1200" b="1" dirty="0">
                <a:solidFill>
                  <a:srgbClr val="C00000"/>
                </a:solidFill>
                <a:ea typeface="ＭＳ Ｐゴシック" panose="020B0600070205080204" pitchFamily="34" charset="-128"/>
                <a:cs typeface="Times New Roman" panose="02020603050405020304" pitchFamily="18" charset="0"/>
              </a:rPr>
              <a:t>Forma e conteúdo</a:t>
            </a:r>
            <a:r>
              <a:rPr lang="pt-BR" altLang="pt-BR" sz="1200" dirty="0">
                <a:solidFill>
                  <a:srgbClr val="595959"/>
                </a:solidFill>
                <a:ea typeface="ＭＳ Ｐゴシック" panose="020B0600070205080204" pitchFamily="34" charset="-128"/>
                <a:cs typeface="Times New Roman" panose="02020603050405020304" pitchFamily="18" charset="0"/>
              </a:rPr>
              <a:t>: o contrato foi assinado com a Petrobrás </a:t>
            </a:r>
            <a:r>
              <a:rPr lang="pt-BR" altLang="pt-BR" sz="1200" i="1" dirty="0">
                <a:solidFill>
                  <a:srgbClr val="595959"/>
                </a:solidFill>
                <a:ea typeface="ＭＳ Ｐゴシック" panose="020B0600070205080204" pitchFamily="34" charset="-128"/>
                <a:cs typeface="Times New Roman" panose="02020603050405020304" pitchFamily="18" charset="0"/>
              </a:rPr>
              <a:t>(Signing</a:t>
            </a:r>
            <a:r>
              <a:rPr lang="pt-BR" altLang="pt-BR" sz="1200" dirty="0">
                <a:solidFill>
                  <a:srgbClr val="595959"/>
                </a:solidFill>
                <a:ea typeface="ＭＳ Ｐゴシック" panose="020B0600070205080204" pitchFamily="34" charset="-128"/>
                <a:cs typeface="Times New Roman" panose="02020603050405020304" pitchFamily="18" charset="0"/>
              </a:rPr>
              <a:t>)</a:t>
            </a:r>
            <a:r>
              <a:rPr lang="pt-BR" altLang="pt-BR" sz="1200" i="1" dirty="0">
                <a:solidFill>
                  <a:srgbClr val="595959"/>
                </a:solidFill>
                <a:ea typeface="ＭＳ Ｐゴシック" panose="020B0600070205080204" pitchFamily="34" charset="-128"/>
                <a:cs typeface="Times New Roman" panose="02020603050405020304" pitchFamily="18" charset="0"/>
              </a:rPr>
              <a:t>,</a:t>
            </a:r>
            <a:r>
              <a:rPr lang="pt-BR" altLang="pt-BR" sz="1200" dirty="0">
                <a:solidFill>
                  <a:srgbClr val="595959"/>
                </a:solidFill>
                <a:ea typeface="ＭＳ Ｐゴシック" panose="020B0600070205080204" pitchFamily="34" charset="-128"/>
                <a:cs typeface="Times New Roman" panose="02020603050405020304" pitchFamily="18" charset="0"/>
              </a:rPr>
              <a:t> mas seu fechamento (</a:t>
            </a:r>
            <a:r>
              <a:rPr lang="pt-BR" altLang="pt-BR" sz="1200" i="1" dirty="0">
                <a:solidFill>
                  <a:srgbClr val="595959"/>
                </a:solidFill>
                <a:ea typeface="ＭＳ Ｐゴシック" panose="020B0600070205080204" pitchFamily="34" charset="-128"/>
                <a:cs typeface="Times New Roman" panose="02020603050405020304" pitchFamily="18" charset="0"/>
              </a:rPr>
              <a:t>closing</a:t>
            </a:r>
            <a:r>
              <a:rPr lang="pt-BR" altLang="pt-BR" sz="1200" dirty="0">
                <a:solidFill>
                  <a:srgbClr val="595959"/>
                </a:solidFill>
                <a:ea typeface="ＭＳ Ｐゴシック" panose="020B0600070205080204" pitchFamily="34" charset="-128"/>
                <a:cs typeface="Times New Roman" panose="02020603050405020304" pitchFamily="18" charset="0"/>
              </a:rPr>
              <a:t>) estava condicionado a esta reestruturação</a:t>
            </a:r>
            <a:endParaRPr lang="pt-BR" altLang="pt-BR" sz="1200" b="1" dirty="0">
              <a:solidFill>
                <a:srgbClr val="595959"/>
              </a:solidFill>
              <a:ea typeface="ＭＳ Ｐゴシック" panose="020B0600070205080204" pitchFamily="34" charset="-128"/>
              <a:cs typeface="Times New Roman" panose="02020603050405020304" pitchFamily="18" charset="0"/>
            </a:endParaRPr>
          </a:p>
        </p:txBody>
      </p:sp>
    </p:spTree>
    <p:extLst>
      <p:ext uri="{BB962C8B-B14F-4D97-AF65-F5344CB8AC3E}">
        <p14:creationId xmlns:p14="http://schemas.microsoft.com/office/powerpoint/2010/main" val="1303953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bwMode="auto">
          <a:xfrm>
            <a:off x="1662402" y="3356992"/>
            <a:ext cx="5479385" cy="728917"/>
          </a:xfrm>
          <a:prstGeom prst="rect">
            <a:avLst/>
          </a:prstGeom>
          <a:noFill/>
          <a:ln w="9525" cap="flat" cmpd="sng" algn="ctr">
            <a:noFill/>
            <a:prstDash val="solid"/>
            <a:headEnd/>
            <a:tailEnd/>
          </a:ln>
          <a:effectLst/>
          <a:scene3d>
            <a:camera prst="orthographicFront">
              <a:rot lat="0" lon="0" rev="0"/>
            </a:camera>
            <a:lightRig rig="balanced" dir="t">
              <a:rot lat="0" lon="0" rev="8700000"/>
            </a:lightRig>
          </a:scene3d>
          <a:sp3d>
            <a:bevelT w="190500" h="38100"/>
          </a:sp3d>
        </p:spPr>
        <p:txBody>
          <a:bodyPr wrap="none" rtlCol="0">
            <a:spAutoFit/>
          </a:bodyPr>
          <a:lstStyle/>
          <a:p>
            <a:pPr algn="ctr" defTabSz="457200" eaLnBrk="1" fontAlgn="auto" hangingPunct="1">
              <a:lnSpc>
                <a:spcPct val="120000"/>
              </a:lnSpc>
              <a:spcBef>
                <a:spcPts val="0"/>
              </a:spcBef>
              <a:spcAft>
                <a:spcPts val="600"/>
              </a:spcAft>
              <a:defRPr/>
            </a:pPr>
            <a:r>
              <a:rPr lang="pt-BR" sz="1600" b="1" kern="0" dirty="0">
                <a:solidFill>
                  <a:srgbClr val="C00026"/>
                </a:solidFill>
                <a:latin typeface="Verdana" panose="020B0604030504040204" pitchFamily="34" charset="0"/>
                <a:ea typeface="Verdana" panose="020B0604030504040204" pitchFamily="34" charset="0"/>
                <a:cs typeface="Verdana" panose="020B0604030504040204" pitchFamily="34" charset="0"/>
              </a:rPr>
              <a:t>Contextualizando o “planejamento tributário”</a:t>
            </a:r>
          </a:p>
          <a:p>
            <a:pPr marL="0" marR="0" lvl="0" indent="0" algn="ctr" defTabSz="457200" eaLnBrk="1" fontAlgn="auto" latinLnBrk="0" hangingPunct="1">
              <a:lnSpc>
                <a:spcPct val="120000"/>
              </a:lnSpc>
              <a:spcBef>
                <a:spcPts val="0"/>
              </a:spcBef>
              <a:spcAft>
                <a:spcPts val="600"/>
              </a:spcAft>
              <a:buClrTx/>
              <a:buSzTx/>
              <a:buFontTx/>
              <a:buNone/>
              <a:tabLst/>
              <a:defRPr/>
            </a:pPr>
            <a:endParaRPr lang="pt-BR" sz="1600" b="1" kern="0" dirty="0">
              <a:solidFill>
                <a:srgbClr val="C00026"/>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3647284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1052171" y="2495065"/>
            <a:ext cx="7076169" cy="1154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1840" tIns="35920" rIns="71840" bIns="35920" anchor="ctr"/>
          <a:lstStyle>
            <a:lvl1pPr>
              <a:defRPr sz="1900">
                <a:solidFill>
                  <a:schemeClr val="tx1"/>
                </a:solidFill>
                <a:latin typeface="Arial" panose="020B0604020202020204" pitchFamily="34" charset="0"/>
                <a:ea typeface="ＭＳ Ｐゴシック" panose="020B0600070205080204" pitchFamily="34" charset="-128"/>
              </a:defRPr>
            </a:lvl1pPr>
            <a:lvl2pPr marL="742950" indent="-285750">
              <a:defRPr sz="1900">
                <a:solidFill>
                  <a:schemeClr val="tx1"/>
                </a:solidFill>
                <a:latin typeface="Arial" panose="020B0604020202020204" pitchFamily="34" charset="0"/>
                <a:ea typeface="ＭＳ Ｐゴシック" panose="020B0600070205080204" pitchFamily="34" charset="-128"/>
              </a:defRPr>
            </a:lvl2pPr>
            <a:lvl3pPr marL="1143000" indent="-228600">
              <a:defRPr sz="1900">
                <a:solidFill>
                  <a:schemeClr val="tx1"/>
                </a:solidFill>
                <a:latin typeface="Arial" panose="020B0604020202020204" pitchFamily="34" charset="0"/>
                <a:ea typeface="ＭＳ Ｐゴシック" panose="020B0600070205080204" pitchFamily="34" charset="-128"/>
              </a:defRPr>
            </a:lvl3pPr>
            <a:lvl4pPr marL="1600200" indent="-228600">
              <a:defRPr sz="1900">
                <a:solidFill>
                  <a:schemeClr val="tx1"/>
                </a:solidFill>
                <a:latin typeface="Arial" panose="020B0604020202020204" pitchFamily="34" charset="0"/>
                <a:ea typeface="ＭＳ Ｐゴシック" panose="020B0600070205080204" pitchFamily="34" charset="-128"/>
              </a:defRPr>
            </a:lvl4pPr>
            <a:lvl5pPr marL="2057400" indent="-228600">
              <a:defRPr sz="1900">
                <a:solidFill>
                  <a:schemeClr val="tx1"/>
                </a:solidFill>
                <a:latin typeface="Arial" panose="020B0604020202020204" pitchFamily="34" charset="0"/>
                <a:ea typeface="ＭＳ Ｐゴシック" panose="020B0600070205080204" pitchFamily="34" charset="-128"/>
              </a:defRPr>
            </a:lvl5pPr>
            <a:lvl6pPr marL="2514600" indent="-228600" defTabSz="477838"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6pPr>
            <a:lvl7pPr marL="2971800" indent="-228600" defTabSz="477838"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7pPr>
            <a:lvl8pPr marL="3429000" indent="-228600" defTabSz="477838"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8pPr>
            <a:lvl9pPr marL="3886200" indent="-228600" defTabSz="477838"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9pPr>
          </a:lstStyle>
          <a:p>
            <a:pPr algn="ctr" eaLnBrk="1" hangingPunct="1">
              <a:spcAft>
                <a:spcPts val="1200"/>
              </a:spcAft>
              <a:defRPr/>
            </a:pPr>
            <a:r>
              <a:rPr lang="pt-BR" sz="2800" b="1" dirty="0">
                <a:solidFill>
                  <a:srgbClr val="C00000"/>
                </a:solidFill>
                <a:latin typeface="Times New Roman" panose="02020603050405020304" pitchFamily="18" charset="0"/>
                <a:cs typeface="Times New Roman" panose="02020603050405020304" pitchFamily="18" charset="0"/>
              </a:rPr>
              <a:t>Obrigado!</a:t>
            </a:r>
            <a:endParaRPr lang="pt-BR" sz="2800" b="1"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
        <p:nvSpPr>
          <p:cNvPr id="5" name="Title 1"/>
          <p:cNvSpPr txBox="1">
            <a:spLocks/>
          </p:cNvSpPr>
          <p:nvPr/>
        </p:nvSpPr>
        <p:spPr bwMode="auto">
          <a:xfrm>
            <a:off x="1015386" y="3561807"/>
            <a:ext cx="7149737" cy="22903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1840" tIns="35920" rIns="71840" bIns="35920" anchor="t"/>
          <a:lstStyle>
            <a:lvl1pPr>
              <a:defRPr sz="1900">
                <a:solidFill>
                  <a:schemeClr val="tx1"/>
                </a:solidFill>
                <a:latin typeface="Arial" panose="020B0604020202020204" pitchFamily="34" charset="0"/>
                <a:ea typeface="ＭＳ Ｐゴシック" panose="020B0600070205080204" pitchFamily="34" charset="-128"/>
              </a:defRPr>
            </a:lvl1pPr>
            <a:lvl2pPr marL="742950" indent="-285750">
              <a:defRPr sz="1900">
                <a:solidFill>
                  <a:schemeClr val="tx1"/>
                </a:solidFill>
                <a:latin typeface="Arial" panose="020B0604020202020204" pitchFamily="34" charset="0"/>
                <a:ea typeface="ＭＳ Ｐゴシック" panose="020B0600070205080204" pitchFamily="34" charset="-128"/>
              </a:defRPr>
            </a:lvl2pPr>
            <a:lvl3pPr marL="1143000" indent="-228600">
              <a:defRPr sz="1900">
                <a:solidFill>
                  <a:schemeClr val="tx1"/>
                </a:solidFill>
                <a:latin typeface="Arial" panose="020B0604020202020204" pitchFamily="34" charset="0"/>
                <a:ea typeface="ＭＳ Ｐゴシック" panose="020B0600070205080204" pitchFamily="34" charset="-128"/>
              </a:defRPr>
            </a:lvl3pPr>
            <a:lvl4pPr marL="1600200" indent="-228600">
              <a:defRPr sz="1900">
                <a:solidFill>
                  <a:schemeClr val="tx1"/>
                </a:solidFill>
                <a:latin typeface="Arial" panose="020B0604020202020204" pitchFamily="34" charset="0"/>
                <a:ea typeface="ＭＳ Ｐゴシック" panose="020B0600070205080204" pitchFamily="34" charset="-128"/>
              </a:defRPr>
            </a:lvl4pPr>
            <a:lvl5pPr marL="2057400" indent="-228600">
              <a:defRPr sz="1900">
                <a:solidFill>
                  <a:schemeClr val="tx1"/>
                </a:solidFill>
                <a:latin typeface="Arial" panose="020B0604020202020204" pitchFamily="34" charset="0"/>
                <a:ea typeface="ＭＳ Ｐゴシック" panose="020B0600070205080204" pitchFamily="34" charset="-128"/>
              </a:defRPr>
            </a:lvl5pPr>
            <a:lvl6pPr marL="2514600" indent="-228600" defTabSz="477838"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6pPr>
            <a:lvl7pPr marL="2971800" indent="-228600" defTabSz="477838"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7pPr>
            <a:lvl8pPr marL="3429000" indent="-228600" defTabSz="477838"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8pPr>
            <a:lvl9pPr marL="3886200" indent="-228600" defTabSz="477838"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9pPr>
          </a:lstStyle>
          <a:p>
            <a:pPr algn="ctr">
              <a:lnSpc>
                <a:spcPct val="150000"/>
              </a:lnSpc>
              <a:defRPr/>
            </a:pPr>
            <a:r>
              <a:rPr lang="pt-BR" sz="2000" b="1" dirty="0">
                <a:solidFill>
                  <a:schemeClr val="tx1">
                    <a:lumMod val="75000"/>
                    <a:lumOff val="25000"/>
                  </a:schemeClr>
                </a:solidFill>
                <a:latin typeface="Times New Roman" panose="02020603050405020304" pitchFamily="18" charset="0"/>
                <a:cs typeface="Times New Roman" panose="02020603050405020304" pitchFamily="18" charset="0"/>
              </a:rPr>
              <a:t>Monitores Pós-Graduação</a:t>
            </a:r>
          </a:p>
          <a:p>
            <a:pPr algn="ctr">
              <a:lnSpc>
                <a:spcPct val="150000"/>
              </a:lnSpc>
              <a:defRPr/>
            </a:pPr>
            <a:r>
              <a:rPr lang="pt-BR" sz="2000" dirty="0">
                <a:solidFill>
                  <a:schemeClr val="tx1">
                    <a:lumMod val="75000"/>
                    <a:lumOff val="25000"/>
                  </a:schemeClr>
                </a:solidFill>
                <a:latin typeface="Times New Roman" panose="02020603050405020304" pitchFamily="18" charset="0"/>
                <a:cs typeface="Times New Roman" panose="02020603050405020304" pitchFamily="18" charset="0"/>
              </a:rPr>
              <a:t>Gustavo Lian Haddad / glhaddad@usp.br</a:t>
            </a:r>
          </a:p>
          <a:p>
            <a:pPr algn="ctr">
              <a:lnSpc>
                <a:spcPct val="150000"/>
              </a:lnSpc>
              <a:defRPr/>
            </a:pPr>
            <a:r>
              <a:rPr lang="pt-BR" sz="2000" dirty="0">
                <a:solidFill>
                  <a:schemeClr val="tx1">
                    <a:lumMod val="75000"/>
                    <a:lumOff val="25000"/>
                  </a:schemeClr>
                </a:solidFill>
                <a:latin typeface="Times New Roman" panose="02020603050405020304" pitchFamily="18" charset="0"/>
                <a:cs typeface="Times New Roman" panose="02020603050405020304" pitchFamily="18" charset="0"/>
              </a:rPr>
              <a:t>Diego </a:t>
            </a:r>
            <a:r>
              <a:rPr lang="pt-BR" sz="2000" dirty="0" err="1">
                <a:solidFill>
                  <a:schemeClr val="tx1">
                    <a:lumMod val="75000"/>
                    <a:lumOff val="25000"/>
                  </a:schemeClr>
                </a:solidFill>
                <a:latin typeface="Times New Roman" panose="02020603050405020304" pitchFamily="18" charset="0"/>
                <a:cs typeface="Times New Roman" panose="02020603050405020304" pitchFamily="18" charset="0"/>
              </a:rPr>
              <a:t>Aubin</a:t>
            </a:r>
            <a:r>
              <a:rPr lang="pt-BR" sz="20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pt-BR" sz="2000" dirty="0" err="1">
                <a:solidFill>
                  <a:schemeClr val="tx1">
                    <a:lumMod val="75000"/>
                    <a:lumOff val="25000"/>
                  </a:schemeClr>
                </a:solidFill>
                <a:latin typeface="Times New Roman" panose="02020603050405020304" pitchFamily="18" charset="0"/>
                <a:cs typeface="Times New Roman" panose="02020603050405020304" pitchFamily="18" charset="0"/>
              </a:rPr>
              <a:t>Miguita</a:t>
            </a:r>
            <a:r>
              <a:rPr lang="pt-BR" sz="2000" dirty="0">
                <a:solidFill>
                  <a:schemeClr val="tx1">
                    <a:lumMod val="75000"/>
                    <a:lumOff val="25000"/>
                  </a:schemeClr>
                </a:solidFill>
                <a:latin typeface="Times New Roman" panose="02020603050405020304" pitchFamily="18" charset="0"/>
                <a:cs typeface="Times New Roman" panose="02020603050405020304" pitchFamily="18" charset="0"/>
              </a:rPr>
              <a:t> / dmiguita@vbso.com.br</a:t>
            </a:r>
          </a:p>
          <a:p>
            <a:pPr algn="ctr">
              <a:lnSpc>
                <a:spcPct val="150000"/>
              </a:lnSpc>
              <a:defRPr/>
            </a:pPr>
            <a:r>
              <a:rPr lang="pt-BR" sz="2000" b="1" dirty="0">
                <a:solidFill>
                  <a:schemeClr val="tx1">
                    <a:lumMod val="75000"/>
                    <a:lumOff val="25000"/>
                  </a:schemeClr>
                </a:solidFill>
                <a:latin typeface="Times New Roman" panose="02020603050405020304" pitchFamily="18" charset="0"/>
                <a:cs typeface="Times New Roman" panose="02020603050405020304" pitchFamily="18" charset="0"/>
              </a:rPr>
              <a:t>Monitor Graduação</a:t>
            </a:r>
          </a:p>
          <a:p>
            <a:pPr algn="ctr">
              <a:lnSpc>
                <a:spcPct val="150000"/>
              </a:lnSpc>
              <a:defRPr/>
            </a:pPr>
            <a:r>
              <a:rPr lang="pt-BR" sz="2000" dirty="0">
                <a:solidFill>
                  <a:schemeClr val="tx1">
                    <a:lumMod val="75000"/>
                    <a:lumOff val="25000"/>
                  </a:schemeClr>
                </a:solidFill>
                <a:latin typeface="Times New Roman" panose="02020603050405020304" pitchFamily="18" charset="0"/>
                <a:cs typeface="Times New Roman" panose="02020603050405020304" pitchFamily="18" charset="0"/>
              </a:rPr>
              <a:t>Vitor Manuel F. de L. Castro / vitor.manuel.castro@usp.br</a:t>
            </a:r>
          </a:p>
          <a:p>
            <a:pPr algn="ctr">
              <a:lnSpc>
                <a:spcPct val="150000"/>
              </a:lnSpc>
              <a:defRPr/>
            </a:pPr>
            <a:r>
              <a:rPr lang="pt-BR" sz="1600" dirty="0">
                <a:solidFill>
                  <a:schemeClr val="tx1">
                    <a:lumMod val="75000"/>
                    <a:lumOff val="25000"/>
                  </a:schemeClr>
                </a:solidFill>
                <a:latin typeface="Times New Roman" panose="02020603050405020304" pitchFamily="18" charset="0"/>
                <a:cs typeface="Times New Roman" panose="02020603050405020304" pitchFamily="18" charset="0"/>
              </a:rPr>
              <a:t>Apresentação atualizada pelos monitores em Maio de 2019</a:t>
            </a:r>
          </a:p>
        </p:txBody>
      </p:sp>
    </p:spTree>
    <p:extLst>
      <p:ext uri="{BB962C8B-B14F-4D97-AF65-F5344CB8AC3E}">
        <p14:creationId xmlns:p14="http://schemas.microsoft.com/office/powerpoint/2010/main" val="40165920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7">
            <a:extLst>
              <a:ext uri="{FF2B5EF4-FFF2-40B4-BE49-F238E27FC236}">
                <a16:creationId xmlns:a16="http://schemas.microsoft.com/office/drawing/2014/main" id="{A98EF6D0-E834-43C8-A0C6-15A34DC73B4A}"/>
              </a:ext>
            </a:extLst>
          </p:cNvPr>
          <p:cNvSpPr txBox="1"/>
          <p:nvPr/>
        </p:nvSpPr>
        <p:spPr>
          <a:xfrm>
            <a:off x="255952" y="1218374"/>
            <a:ext cx="8715329" cy="1359218"/>
          </a:xfrm>
          <a:prstGeom prst="rect">
            <a:avLst/>
          </a:prstGeom>
          <a:noFill/>
        </p:spPr>
        <p:txBody>
          <a:bodyPr wrap="square" rtlCol="0">
            <a:spAutoFit/>
          </a:bodyPr>
          <a:lstStyle/>
          <a:p>
            <a:pPr algn="just" defTabSz="457200" eaLnBrk="1" fontAlgn="auto" hangingPunct="1">
              <a:lnSpc>
                <a:spcPct val="120000"/>
              </a:lnSpc>
              <a:spcBef>
                <a:spcPts val="0"/>
              </a:spcBef>
              <a:spcAft>
                <a:spcPts val="0"/>
              </a:spcAft>
            </a:pPr>
            <a:r>
              <a:rPr lang="pt-BR" altLang="pt-BR" sz="1800" b="1" dirty="0">
                <a:solidFill>
                  <a:srgbClr val="595959"/>
                </a:solidFill>
                <a:cs typeface="Times New Roman" panose="02020603050405020304" pitchFamily="18" charset="0"/>
              </a:rPr>
              <a:t>Planejamento tributário do ponto de vista do gestor da empresa</a:t>
            </a:r>
          </a:p>
          <a:p>
            <a:pPr algn="just" defTabSz="457200" eaLnBrk="1" fontAlgn="auto" hangingPunct="1">
              <a:lnSpc>
                <a:spcPct val="120000"/>
              </a:lnSpc>
              <a:spcBef>
                <a:spcPts val="0"/>
              </a:spcBef>
              <a:spcAft>
                <a:spcPts val="0"/>
              </a:spcAft>
            </a:pPr>
            <a:endParaRPr lang="pt-BR" sz="1800" b="1" dirty="0">
              <a:solidFill>
                <a:srgbClr val="595959"/>
              </a:solidFill>
              <a:cs typeface="Times New Roman" panose="02020603050405020304" pitchFamily="18" charset="0"/>
            </a:endParaRPr>
          </a:p>
          <a:p>
            <a:pPr algn="just" defTabSz="457200" eaLnBrk="1" fontAlgn="auto" hangingPunct="1">
              <a:lnSpc>
                <a:spcPct val="120000"/>
              </a:lnSpc>
              <a:spcBef>
                <a:spcPts val="0"/>
              </a:spcBef>
              <a:spcAft>
                <a:spcPts val="0"/>
              </a:spcAft>
            </a:pPr>
            <a:r>
              <a:rPr lang="pt-BR" sz="1800" b="1" u="sng" dirty="0">
                <a:solidFill>
                  <a:srgbClr val="595959"/>
                </a:solidFill>
                <a:cs typeface="Times New Roman" panose="02020603050405020304" pitchFamily="18" charset="0"/>
              </a:rPr>
              <a:t> </a:t>
            </a:r>
          </a:p>
          <a:p>
            <a:pPr algn="just" defTabSz="457200" eaLnBrk="1" fontAlgn="auto" hangingPunct="1">
              <a:lnSpc>
                <a:spcPct val="120000"/>
              </a:lnSpc>
              <a:spcBef>
                <a:spcPts val="0"/>
              </a:spcBef>
              <a:spcAft>
                <a:spcPts val="0"/>
              </a:spcAft>
            </a:pPr>
            <a:endParaRPr lang="pt-BR" sz="1600" b="1" u="sng" dirty="0">
              <a:solidFill>
                <a:srgbClr val="595959"/>
              </a:solidFill>
              <a:cs typeface="Times New Roman" panose="02020603050405020304" pitchFamily="18" charset="0"/>
            </a:endParaRPr>
          </a:p>
        </p:txBody>
      </p:sp>
      <p:sp>
        <p:nvSpPr>
          <p:cNvPr id="21" name="TextBox 19">
            <a:extLst>
              <a:ext uri="{FF2B5EF4-FFF2-40B4-BE49-F238E27FC236}">
                <a16:creationId xmlns:a16="http://schemas.microsoft.com/office/drawing/2014/main" id="{CE19BBB8-7B2B-4B5F-AF14-EBF499DE451C}"/>
              </a:ext>
            </a:extLst>
          </p:cNvPr>
          <p:cNvSpPr txBox="1"/>
          <p:nvPr/>
        </p:nvSpPr>
        <p:spPr>
          <a:xfrm>
            <a:off x="146231" y="1806200"/>
            <a:ext cx="8806181" cy="5935727"/>
          </a:xfrm>
          <a:prstGeom prst="rect">
            <a:avLst/>
          </a:prstGeom>
          <a:noFill/>
        </p:spPr>
        <p:txBody>
          <a:bodyPr wrap="square" rtlCol="0">
            <a:spAutoFit/>
          </a:bodyPr>
          <a:lstStyle/>
          <a:p>
            <a:pPr marL="285750" indent="-285750" algn="just" defTabSz="457200" eaLnBrk="1" fontAlgn="auto" hangingPunct="1">
              <a:spcBef>
                <a:spcPts val="0"/>
              </a:spcBef>
              <a:spcAft>
                <a:spcPts val="0"/>
              </a:spcAft>
              <a:buFont typeface="Wingdings" panose="05000000000000000000" pitchFamily="2" charset="2"/>
              <a:buChar char="§"/>
            </a:pPr>
            <a:r>
              <a:rPr lang="pt-BR" altLang="pt-BR" sz="1800" dirty="0">
                <a:solidFill>
                  <a:srgbClr val="595959"/>
                </a:solidFill>
                <a:cs typeface="Times New Roman" panose="02020603050405020304" pitchFamily="18" charset="0"/>
              </a:rPr>
              <a:t>As ações e omissões dos administradores devem ser pautadas pela cláusula “</a:t>
            </a:r>
            <a:r>
              <a:rPr lang="pt-BR" altLang="pt-BR" sz="1800" i="1" dirty="0">
                <a:solidFill>
                  <a:srgbClr val="595959"/>
                </a:solidFill>
                <a:cs typeface="Times New Roman" panose="02020603050405020304" pitchFamily="18" charset="0"/>
              </a:rPr>
              <a:t>business </a:t>
            </a:r>
            <a:r>
              <a:rPr lang="pt-BR" altLang="pt-BR" sz="1800" i="1" dirty="0" err="1">
                <a:solidFill>
                  <a:srgbClr val="595959"/>
                </a:solidFill>
                <a:cs typeface="Times New Roman" panose="02020603050405020304" pitchFamily="18" charset="0"/>
              </a:rPr>
              <a:t>judgment</a:t>
            </a:r>
            <a:r>
              <a:rPr lang="pt-BR" altLang="pt-BR" sz="1800" i="1" dirty="0">
                <a:solidFill>
                  <a:srgbClr val="595959"/>
                </a:solidFill>
                <a:cs typeface="Times New Roman" panose="02020603050405020304" pitchFamily="18" charset="0"/>
              </a:rPr>
              <a:t> </a:t>
            </a:r>
            <a:r>
              <a:rPr lang="pt-BR" altLang="pt-BR" sz="1800" i="1" dirty="0" err="1">
                <a:solidFill>
                  <a:srgbClr val="595959"/>
                </a:solidFill>
                <a:cs typeface="Times New Roman" panose="02020603050405020304" pitchFamily="18" charset="0"/>
              </a:rPr>
              <a:t>rule</a:t>
            </a:r>
            <a:r>
              <a:rPr lang="pt-BR" altLang="pt-BR" sz="1800" dirty="0">
                <a:solidFill>
                  <a:srgbClr val="595959"/>
                </a:solidFill>
                <a:cs typeface="Times New Roman" panose="02020603050405020304" pitchFamily="18" charset="0"/>
              </a:rPr>
              <a:t>”: ninguém pode ser compelido a escolher a alternativa mais custosa (Edmar Andrade)</a:t>
            </a: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800" b="1" dirty="0">
              <a:solidFill>
                <a:srgbClr val="595959"/>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r>
              <a:rPr lang="pt-BR" sz="1800" dirty="0">
                <a:solidFill>
                  <a:srgbClr val="595959"/>
                </a:solidFill>
                <a:cs typeface="Times New Roman" panose="02020603050405020304" pitchFamily="18" charset="0"/>
              </a:rPr>
              <a:t>Planejamento tributário como dever: direito não deve condenar a destreza fiscal (“</a:t>
            </a:r>
            <a:r>
              <a:rPr lang="pt-BR" sz="1800" i="1" dirty="0" err="1">
                <a:solidFill>
                  <a:srgbClr val="595959"/>
                </a:solidFill>
                <a:cs typeface="Times New Roman" panose="02020603050405020304" pitchFamily="18" charset="0"/>
              </a:rPr>
              <a:t>dextérité</a:t>
            </a:r>
            <a:r>
              <a:rPr lang="pt-BR" sz="1800" i="1" dirty="0">
                <a:solidFill>
                  <a:srgbClr val="595959"/>
                </a:solidFill>
                <a:cs typeface="Times New Roman" panose="02020603050405020304" pitchFamily="18" charset="0"/>
              </a:rPr>
              <a:t> </a:t>
            </a:r>
            <a:r>
              <a:rPr lang="pt-BR" sz="1800" i="1" dirty="0" err="1">
                <a:solidFill>
                  <a:srgbClr val="595959"/>
                </a:solidFill>
                <a:cs typeface="Times New Roman" panose="02020603050405020304" pitchFamily="18" charset="0"/>
              </a:rPr>
              <a:t>fiscale</a:t>
            </a:r>
            <a:r>
              <a:rPr lang="pt-BR" sz="1800" dirty="0">
                <a:solidFill>
                  <a:srgbClr val="595959"/>
                </a:solidFill>
                <a:cs typeface="Times New Roman" panose="02020603050405020304" pitchFamily="18" charset="0"/>
              </a:rPr>
              <a:t>”), a criatividade da iniciativa privada</a:t>
            </a:r>
          </a:p>
          <a:p>
            <a:pPr marL="285750" indent="-285750" algn="just" defTabSz="457200" eaLnBrk="1" fontAlgn="auto" hangingPunct="1">
              <a:spcBef>
                <a:spcPts val="0"/>
              </a:spcBef>
              <a:spcAft>
                <a:spcPts val="0"/>
              </a:spcAft>
              <a:buFont typeface="Wingdings" panose="05000000000000000000" pitchFamily="2" charset="2"/>
              <a:buChar char="§"/>
            </a:pPr>
            <a:endParaRPr lang="pt-BR" sz="1800" dirty="0">
              <a:solidFill>
                <a:srgbClr val="595959"/>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r>
              <a:rPr lang="pt-BR" sz="1800" dirty="0">
                <a:solidFill>
                  <a:srgbClr val="595959"/>
                </a:solidFill>
                <a:cs typeface="Times New Roman" panose="02020603050405020304" pitchFamily="18" charset="0"/>
              </a:rPr>
              <a:t>Lei nº 6.404/76 - (LSA):</a:t>
            </a:r>
          </a:p>
          <a:p>
            <a:pPr marL="266700" algn="just" defTabSz="457200" eaLnBrk="1" fontAlgn="auto" hangingPunct="1">
              <a:spcBef>
                <a:spcPts val="0"/>
              </a:spcBef>
              <a:spcAft>
                <a:spcPts val="0"/>
              </a:spcAft>
            </a:pPr>
            <a:r>
              <a:rPr lang="pt-BR" sz="1800" dirty="0">
                <a:solidFill>
                  <a:srgbClr val="595959"/>
                </a:solidFill>
                <a:cs typeface="Times New Roman" panose="02020603050405020304" pitchFamily="18" charset="0"/>
              </a:rPr>
              <a:t>SEÇÃO IV - Deveres e Responsabilidades</a:t>
            </a:r>
          </a:p>
          <a:p>
            <a:pPr marL="266700" algn="just" defTabSz="457200" eaLnBrk="1" fontAlgn="auto" hangingPunct="1">
              <a:spcBef>
                <a:spcPts val="0"/>
              </a:spcBef>
              <a:spcAft>
                <a:spcPts val="0"/>
              </a:spcAft>
            </a:pPr>
            <a:r>
              <a:rPr lang="pt-BR" sz="1800" dirty="0">
                <a:solidFill>
                  <a:srgbClr val="595959"/>
                </a:solidFill>
                <a:cs typeface="Times New Roman" panose="02020603050405020304" pitchFamily="18" charset="0"/>
              </a:rPr>
              <a:t>Art. 153 (Dever de Diligência). O administrador da companhia deve empregar, no exercício de suas funções, o cuidado e diligência que todo homem ativo e probo costuma empregar na administração dos seus próprios negócios</a:t>
            </a:r>
          </a:p>
          <a:p>
            <a:pPr algn="just" defTabSz="457200" eaLnBrk="1" fontAlgn="auto" hangingPunct="1">
              <a:spcBef>
                <a:spcPts val="0"/>
              </a:spcBef>
              <a:spcAft>
                <a:spcPts val="0"/>
              </a:spcAft>
            </a:pPr>
            <a:endParaRPr lang="pt-BR" sz="1800" dirty="0">
              <a:solidFill>
                <a:srgbClr val="595959"/>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r>
              <a:rPr lang="pt-BR" sz="1800" dirty="0">
                <a:solidFill>
                  <a:srgbClr val="595959"/>
                </a:solidFill>
                <a:cs typeface="Times New Roman" panose="02020603050405020304" pitchFamily="18" charset="0"/>
              </a:rPr>
              <a:t>Artigo 170 da Constituição Federal: </a:t>
            </a:r>
            <a:r>
              <a:rPr lang="pt-BR" altLang="pt-BR" sz="1800" dirty="0">
                <a:solidFill>
                  <a:srgbClr val="595959"/>
                </a:solidFill>
                <a:cs typeface="Times New Roman" panose="02020603050405020304" pitchFamily="18" charset="0"/>
              </a:rPr>
              <a:t>livre iniciativa como fundamento da ordem econômica. Dever-direito do contribuinte organizar o seu negócio</a:t>
            </a:r>
            <a:endParaRPr lang="pt-BR" altLang="pt-BR" sz="1800" dirty="0">
              <a:solidFill>
                <a:srgbClr val="C00000"/>
              </a:solidFill>
              <a:cs typeface="Times New Roman" panose="02020603050405020304" pitchFamily="18" charset="0"/>
            </a:endParaRPr>
          </a:p>
          <a:p>
            <a:pPr marL="266700" algn="just" defTabSz="457200" eaLnBrk="1" fontAlgn="auto" hangingPunct="1">
              <a:spcBef>
                <a:spcPts val="0"/>
              </a:spcBef>
              <a:spcAft>
                <a:spcPts val="0"/>
              </a:spcAft>
            </a:pPr>
            <a:endParaRPr lang="pt-BR" sz="1800" dirty="0">
              <a:solidFill>
                <a:srgbClr val="595959"/>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800" b="1" dirty="0">
              <a:solidFill>
                <a:srgbClr val="595959"/>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800" b="1" dirty="0">
              <a:solidFill>
                <a:srgbClr val="C00000"/>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dirty="0">
              <a:solidFill>
                <a:srgbClr val="595959"/>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b="1" dirty="0">
              <a:solidFill>
                <a:srgbClr val="595959"/>
              </a:solidFill>
              <a:cs typeface="Times New Roman" panose="02020603050405020304" pitchFamily="18" charset="0"/>
            </a:endParaRPr>
          </a:p>
          <a:p>
            <a:pPr algn="just" defTabSz="457200" eaLnBrk="1" fontAlgn="auto" hangingPunct="1">
              <a:lnSpc>
                <a:spcPct val="120000"/>
              </a:lnSpc>
              <a:spcBef>
                <a:spcPts val="0"/>
              </a:spcBef>
              <a:spcAft>
                <a:spcPts val="1200"/>
              </a:spcAft>
            </a:pPr>
            <a:endParaRPr lang="pt-BR" sz="1800" dirty="0">
              <a:solidFill>
                <a:srgbClr val="595959"/>
              </a:solidFill>
              <a:cs typeface="Times New Roman" panose="02020603050405020304" pitchFamily="18" charset="0"/>
            </a:endParaRPr>
          </a:p>
        </p:txBody>
      </p:sp>
    </p:spTree>
    <p:extLst>
      <p:ext uri="{BB962C8B-B14F-4D97-AF65-F5344CB8AC3E}">
        <p14:creationId xmlns:p14="http://schemas.microsoft.com/office/powerpoint/2010/main" val="73969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7">
            <a:extLst>
              <a:ext uri="{FF2B5EF4-FFF2-40B4-BE49-F238E27FC236}">
                <a16:creationId xmlns:a16="http://schemas.microsoft.com/office/drawing/2014/main" id="{A98EF6D0-E834-43C8-A0C6-15A34DC73B4A}"/>
              </a:ext>
            </a:extLst>
          </p:cNvPr>
          <p:cNvSpPr txBox="1"/>
          <p:nvPr/>
        </p:nvSpPr>
        <p:spPr>
          <a:xfrm>
            <a:off x="255952" y="1218374"/>
            <a:ext cx="8715329" cy="1392945"/>
          </a:xfrm>
          <a:prstGeom prst="rect">
            <a:avLst/>
          </a:prstGeom>
          <a:noFill/>
        </p:spPr>
        <p:txBody>
          <a:bodyPr wrap="square" rtlCol="0">
            <a:spAutoFit/>
          </a:bodyPr>
          <a:lstStyle/>
          <a:p>
            <a:pPr algn="just" defTabSz="457200" eaLnBrk="1" fontAlgn="auto" hangingPunct="1">
              <a:lnSpc>
                <a:spcPct val="120000"/>
              </a:lnSpc>
              <a:spcBef>
                <a:spcPts val="0"/>
              </a:spcBef>
              <a:spcAft>
                <a:spcPts val="0"/>
              </a:spcAft>
            </a:pPr>
            <a:r>
              <a:rPr lang="pt-BR" altLang="pt-BR" sz="1800" b="1" dirty="0">
                <a:solidFill>
                  <a:srgbClr val="595959"/>
                </a:solidFill>
                <a:cs typeface="Times New Roman" panose="02020603050405020304" pitchFamily="18" charset="0"/>
              </a:rPr>
              <a:t>Tratamento jurídico do planejamento tributário</a:t>
            </a:r>
          </a:p>
          <a:p>
            <a:pPr algn="just" defTabSz="457200" eaLnBrk="1" fontAlgn="auto" hangingPunct="1">
              <a:lnSpc>
                <a:spcPct val="120000"/>
              </a:lnSpc>
              <a:spcBef>
                <a:spcPts val="0"/>
              </a:spcBef>
              <a:spcAft>
                <a:spcPts val="0"/>
              </a:spcAft>
            </a:pPr>
            <a:endParaRPr lang="pt-BR" sz="1800" b="1" dirty="0">
              <a:solidFill>
                <a:srgbClr val="595959"/>
              </a:solidFill>
              <a:cs typeface="Times New Roman" panose="02020603050405020304" pitchFamily="18" charset="0"/>
            </a:endParaRPr>
          </a:p>
          <a:p>
            <a:pPr algn="just" defTabSz="457200" eaLnBrk="1" fontAlgn="auto" hangingPunct="1">
              <a:lnSpc>
                <a:spcPct val="120000"/>
              </a:lnSpc>
              <a:spcBef>
                <a:spcPts val="0"/>
              </a:spcBef>
              <a:spcAft>
                <a:spcPts val="0"/>
              </a:spcAft>
            </a:pPr>
            <a:r>
              <a:rPr lang="pt-BR" sz="1800" b="1" u="sng" dirty="0">
                <a:solidFill>
                  <a:srgbClr val="595959"/>
                </a:solidFill>
                <a:cs typeface="Times New Roman" panose="02020603050405020304" pitchFamily="18" charset="0"/>
              </a:rPr>
              <a:t> </a:t>
            </a:r>
          </a:p>
          <a:p>
            <a:pPr algn="just" defTabSz="457200" eaLnBrk="1" fontAlgn="auto" hangingPunct="1">
              <a:lnSpc>
                <a:spcPct val="120000"/>
              </a:lnSpc>
              <a:spcBef>
                <a:spcPts val="0"/>
              </a:spcBef>
              <a:spcAft>
                <a:spcPts val="0"/>
              </a:spcAft>
            </a:pPr>
            <a:endParaRPr lang="pt-BR" sz="1800" b="1" u="sng" dirty="0">
              <a:solidFill>
                <a:srgbClr val="595959"/>
              </a:solidFill>
              <a:cs typeface="Times New Roman" panose="02020603050405020304" pitchFamily="18" charset="0"/>
            </a:endParaRPr>
          </a:p>
        </p:txBody>
      </p:sp>
      <p:sp>
        <p:nvSpPr>
          <p:cNvPr id="32" name="Subtitle 2">
            <a:extLst>
              <a:ext uri="{FF2B5EF4-FFF2-40B4-BE49-F238E27FC236}">
                <a16:creationId xmlns:a16="http://schemas.microsoft.com/office/drawing/2014/main" id="{7324A802-5612-433E-A30E-AF2F30B98863}"/>
              </a:ext>
            </a:extLst>
          </p:cNvPr>
          <p:cNvSpPr txBox="1">
            <a:spLocks/>
          </p:cNvSpPr>
          <p:nvPr/>
        </p:nvSpPr>
        <p:spPr bwMode="auto">
          <a:xfrm>
            <a:off x="831850" y="1851025"/>
            <a:ext cx="1898650" cy="503238"/>
          </a:xfrm>
          <a:prstGeom prst="rect">
            <a:avLst/>
          </a:prstGeom>
          <a:solidFill>
            <a:schemeClr val="bg1">
              <a:lumMod val="75000"/>
            </a:schemeClr>
          </a:solidFill>
          <a:ln>
            <a:noFill/>
          </a:ln>
        </p:spPr>
        <p:txBody>
          <a:bodyPr lIns="95786" tIns="47893" rIns="95786" bIns="47893"/>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gn="ctr" eaLnBrk="1" hangingPunct="1">
              <a:lnSpc>
                <a:spcPct val="100000"/>
              </a:lnSpc>
              <a:spcBef>
                <a:spcPct val="20000"/>
              </a:spcBef>
              <a:buFont typeface="Arial" panose="020B0604020202020204" pitchFamily="34" charset="0"/>
              <a:buNone/>
              <a:defRPr/>
            </a:pPr>
            <a:r>
              <a:rPr lang="pt-BR" altLang="pt-BR" sz="1800" b="1" dirty="0">
                <a:solidFill>
                  <a:srgbClr val="C00000"/>
                </a:solidFill>
                <a:latin typeface="Times New Roman" panose="02020603050405020304" pitchFamily="18" charset="0"/>
                <a:ea typeface="ＭＳ Ｐゴシック" panose="020B0600070205080204" pitchFamily="34" charset="-128"/>
                <a:cs typeface="Times New Roman" panose="02020603050405020304" pitchFamily="18" charset="0"/>
              </a:rPr>
              <a:t>Opção fiscal</a:t>
            </a:r>
          </a:p>
        </p:txBody>
      </p:sp>
      <p:sp>
        <p:nvSpPr>
          <p:cNvPr id="33" name="Subtitle 2">
            <a:extLst>
              <a:ext uri="{FF2B5EF4-FFF2-40B4-BE49-F238E27FC236}">
                <a16:creationId xmlns:a16="http://schemas.microsoft.com/office/drawing/2014/main" id="{708A7E9A-A935-4C2F-8B96-F48E8DA2D4E9}"/>
              </a:ext>
            </a:extLst>
          </p:cNvPr>
          <p:cNvSpPr txBox="1">
            <a:spLocks/>
          </p:cNvSpPr>
          <p:nvPr/>
        </p:nvSpPr>
        <p:spPr bwMode="auto">
          <a:xfrm>
            <a:off x="6443663" y="1851025"/>
            <a:ext cx="1900237" cy="503238"/>
          </a:xfrm>
          <a:prstGeom prst="rect">
            <a:avLst/>
          </a:prstGeom>
          <a:solidFill>
            <a:schemeClr val="bg1">
              <a:lumMod val="75000"/>
            </a:schemeClr>
          </a:solidFill>
          <a:ln>
            <a:noFill/>
          </a:ln>
        </p:spPr>
        <p:txBody>
          <a:bodyPr lIns="95786" tIns="47893" rIns="95786" bIns="47893"/>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gn="ctr" eaLnBrk="1" hangingPunct="1">
              <a:lnSpc>
                <a:spcPct val="100000"/>
              </a:lnSpc>
              <a:spcBef>
                <a:spcPct val="20000"/>
              </a:spcBef>
              <a:buFont typeface="Arial" panose="020B0604020202020204" pitchFamily="34" charset="0"/>
              <a:buNone/>
              <a:defRPr/>
            </a:pPr>
            <a:r>
              <a:rPr lang="pt-BR" altLang="pt-BR" sz="1800" b="1" dirty="0">
                <a:solidFill>
                  <a:srgbClr val="C00000"/>
                </a:solidFill>
                <a:latin typeface="Times New Roman" panose="02020603050405020304" pitchFamily="18" charset="0"/>
                <a:ea typeface="ＭＳ Ｐゴシック" panose="020B0600070205080204" pitchFamily="34" charset="-128"/>
                <a:cs typeface="Times New Roman" panose="02020603050405020304" pitchFamily="18" charset="0"/>
              </a:rPr>
              <a:t>Fraude/Ilícito</a:t>
            </a:r>
          </a:p>
        </p:txBody>
      </p:sp>
      <p:cxnSp>
        <p:nvCxnSpPr>
          <p:cNvPr id="34" name="Conector reto 33">
            <a:extLst>
              <a:ext uri="{FF2B5EF4-FFF2-40B4-BE49-F238E27FC236}">
                <a16:creationId xmlns:a16="http://schemas.microsoft.com/office/drawing/2014/main" id="{7F539C55-88DE-4FD0-8B1C-B67D32F238B3}"/>
              </a:ext>
            </a:extLst>
          </p:cNvPr>
          <p:cNvCxnSpPr>
            <a:stCxn id="32" idx="3"/>
            <a:endCxn id="33" idx="1"/>
          </p:cNvCxnSpPr>
          <p:nvPr/>
        </p:nvCxnSpPr>
        <p:spPr>
          <a:xfrm>
            <a:off x="2730500" y="2101850"/>
            <a:ext cx="3713163"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pic>
        <p:nvPicPr>
          <p:cNvPr id="35" name="Imagem 22">
            <a:extLst>
              <a:ext uri="{FF2B5EF4-FFF2-40B4-BE49-F238E27FC236}">
                <a16:creationId xmlns:a16="http://schemas.microsoft.com/office/drawing/2014/main" id="{36D590C9-B76F-4B37-B3E9-4F434C46D77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197350" y="1744663"/>
            <a:ext cx="735013" cy="71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Imagem 13">
            <a:extLst>
              <a:ext uri="{FF2B5EF4-FFF2-40B4-BE49-F238E27FC236}">
                <a16:creationId xmlns:a16="http://schemas.microsoft.com/office/drawing/2014/main" id="{EF23CC85-0821-4BB5-A2FF-BEA7916018C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585913" y="2439988"/>
            <a:ext cx="3905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Imagem 13">
            <a:extLst>
              <a:ext uri="{FF2B5EF4-FFF2-40B4-BE49-F238E27FC236}">
                <a16:creationId xmlns:a16="http://schemas.microsoft.com/office/drawing/2014/main" id="{69C4A36A-2941-40C0-AB3C-2CD7094077A7}"/>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197725" y="2473325"/>
            <a:ext cx="3905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 name="Subtitle 2">
            <a:extLst>
              <a:ext uri="{FF2B5EF4-FFF2-40B4-BE49-F238E27FC236}">
                <a16:creationId xmlns:a16="http://schemas.microsoft.com/office/drawing/2014/main" id="{C27178A2-A1D5-4177-AC81-9BAEFDFCE941}"/>
              </a:ext>
            </a:extLst>
          </p:cNvPr>
          <p:cNvSpPr txBox="1">
            <a:spLocks/>
          </p:cNvSpPr>
          <p:nvPr/>
        </p:nvSpPr>
        <p:spPr bwMode="auto">
          <a:xfrm>
            <a:off x="250825" y="3068638"/>
            <a:ext cx="3055938" cy="1008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86" tIns="47893" rIns="95786" bIns="47893"/>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20000"/>
              </a:spcBef>
              <a:buFont typeface="Arial" panose="020B0604020202020204" pitchFamily="34" charset="0"/>
              <a:buNone/>
            </a:pPr>
            <a:r>
              <a:rPr lang="pt-BR" altLang="pt-BR" sz="1800" i="1" dirty="0">
                <a:solidFill>
                  <a:srgbClr val="595959"/>
                </a:solidFill>
                <a:ea typeface="ＭＳ Ｐゴシック" panose="020B0600070205080204" pitchFamily="34" charset="-128"/>
                <a:cs typeface="Times New Roman" panose="02020603050405020304" pitchFamily="18" charset="0"/>
              </a:rPr>
              <a:t>Exemplo</a:t>
            </a:r>
            <a:r>
              <a:rPr lang="pt-BR" altLang="pt-BR" sz="1800" dirty="0">
                <a:solidFill>
                  <a:srgbClr val="595959"/>
                </a:solidFill>
                <a:ea typeface="ＭＳ Ｐゴシック" panose="020B0600070205080204" pitchFamily="34" charset="-128"/>
                <a:cs typeface="Times New Roman" panose="02020603050405020304" pitchFamily="18" charset="0"/>
              </a:rPr>
              <a:t>: Opção por regime mais benéfico ou aproveitamento de um incentivo fiscal</a:t>
            </a:r>
            <a:endParaRPr lang="en-US" altLang="pt-BR" sz="1800" dirty="0">
              <a:solidFill>
                <a:srgbClr val="595959"/>
              </a:solidFill>
              <a:ea typeface="ＭＳ Ｐゴシック" panose="020B0600070205080204" pitchFamily="34" charset="-128"/>
              <a:cs typeface="Times New Roman" panose="02020603050405020304" pitchFamily="18" charset="0"/>
            </a:endParaRPr>
          </a:p>
        </p:txBody>
      </p:sp>
      <p:sp>
        <p:nvSpPr>
          <p:cNvPr id="39" name="Subtitle 2">
            <a:extLst>
              <a:ext uri="{FF2B5EF4-FFF2-40B4-BE49-F238E27FC236}">
                <a16:creationId xmlns:a16="http://schemas.microsoft.com/office/drawing/2014/main" id="{7A2F0C60-2D94-4936-B683-698F3BE065D1}"/>
              </a:ext>
            </a:extLst>
          </p:cNvPr>
          <p:cNvSpPr txBox="1">
            <a:spLocks/>
          </p:cNvSpPr>
          <p:nvPr/>
        </p:nvSpPr>
        <p:spPr bwMode="auto">
          <a:xfrm>
            <a:off x="6084888" y="3068638"/>
            <a:ext cx="2622550" cy="1008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86" tIns="47893" rIns="95786" bIns="47893"/>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20000"/>
              </a:spcBef>
              <a:buFont typeface="Arial" panose="020B0604020202020204" pitchFamily="34" charset="0"/>
              <a:buNone/>
            </a:pPr>
            <a:r>
              <a:rPr lang="pt-BR" altLang="pt-BR" sz="1800" i="1" dirty="0">
                <a:solidFill>
                  <a:srgbClr val="595959"/>
                </a:solidFill>
                <a:ea typeface="ＭＳ Ｐゴシック" panose="020B0600070205080204" pitchFamily="34" charset="-128"/>
                <a:cs typeface="Times New Roman" panose="02020603050405020304" pitchFamily="18" charset="0"/>
              </a:rPr>
              <a:t>Exemplo</a:t>
            </a:r>
            <a:r>
              <a:rPr lang="pt-BR" altLang="pt-BR" sz="1800" dirty="0">
                <a:solidFill>
                  <a:srgbClr val="595959"/>
                </a:solidFill>
                <a:ea typeface="ＭＳ Ｐゴシック" panose="020B0600070205080204" pitchFamily="34" charset="-128"/>
                <a:cs typeface="Times New Roman" panose="02020603050405020304" pitchFamily="18" charset="0"/>
              </a:rPr>
              <a:t>: “Calçar” notas fiscais, ou abrir filial inexistente (falso ideal)</a:t>
            </a:r>
            <a:endParaRPr lang="en-US" altLang="pt-BR" sz="1800" dirty="0">
              <a:solidFill>
                <a:srgbClr val="595959"/>
              </a:solidFill>
              <a:ea typeface="ＭＳ Ｐゴシック" panose="020B0600070205080204" pitchFamily="34" charset="-128"/>
              <a:cs typeface="Times New Roman" panose="02020603050405020304" pitchFamily="18" charset="0"/>
            </a:endParaRPr>
          </a:p>
        </p:txBody>
      </p:sp>
      <p:pic>
        <p:nvPicPr>
          <p:cNvPr id="40" name="Imagem 16">
            <a:extLst>
              <a:ext uri="{FF2B5EF4-FFF2-40B4-BE49-F238E27FC236}">
                <a16:creationId xmlns:a16="http://schemas.microsoft.com/office/drawing/2014/main" id="{4E1C1A15-A111-4C53-9D24-F84A0CB708DF}"/>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397375" y="2565400"/>
            <a:ext cx="3905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 name="Imagem 18">
            <a:extLst>
              <a:ext uri="{FF2B5EF4-FFF2-40B4-BE49-F238E27FC236}">
                <a16:creationId xmlns:a16="http://schemas.microsoft.com/office/drawing/2014/main" id="{9F28BACC-8E1E-44D3-B4A2-1DF7A7DE4F4C}"/>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397375" y="4037013"/>
            <a:ext cx="3905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2" name="Subtitle 2">
            <a:extLst>
              <a:ext uri="{FF2B5EF4-FFF2-40B4-BE49-F238E27FC236}">
                <a16:creationId xmlns:a16="http://schemas.microsoft.com/office/drawing/2014/main" id="{83A64D5F-8B25-4B75-A54B-0F267DCAF519}"/>
              </a:ext>
            </a:extLst>
          </p:cNvPr>
          <p:cNvSpPr txBox="1">
            <a:spLocks/>
          </p:cNvSpPr>
          <p:nvPr/>
        </p:nvSpPr>
        <p:spPr bwMode="auto">
          <a:xfrm>
            <a:off x="293688" y="4652963"/>
            <a:ext cx="8599487" cy="147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86" tIns="47893" rIns="95786" bIns="47893"/>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20000"/>
              </a:spcBef>
              <a:buFont typeface="Arial" panose="020B0604020202020204" pitchFamily="34" charset="0"/>
              <a:buNone/>
            </a:pPr>
            <a:r>
              <a:rPr lang="pt-BR" altLang="pt-BR" sz="1800" b="1">
                <a:solidFill>
                  <a:srgbClr val="595959"/>
                </a:solidFill>
                <a:ea typeface="ＭＳ Ｐゴシック" panose="020B0600070205080204" pitchFamily="34" charset="-128"/>
                <a:cs typeface="Times New Roman" panose="02020603050405020304" pitchFamily="18" charset="0"/>
              </a:rPr>
              <a:t>O planejamento tributário não é nenhum deles</a:t>
            </a:r>
          </a:p>
          <a:p>
            <a:pPr algn="ctr" eaLnBrk="1" hangingPunct="1">
              <a:spcBef>
                <a:spcPct val="20000"/>
              </a:spcBef>
              <a:buFont typeface="Arial" panose="020B0604020202020204" pitchFamily="34" charset="0"/>
              <a:buNone/>
            </a:pPr>
            <a:r>
              <a:rPr lang="pt-BR" altLang="pt-BR" sz="1800">
                <a:solidFill>
                  <a:srgbClr val="595959"/>
                </a:solidFill>
                <a:ea typeface="ＭＳ Ｐゴシック" panose="020B0600070205080204" pitchFamily="34" charset="-128"/>
                <a:cs typeface="Times New Roman" panose="02020603050405020304" pitchFamily="18" charset="0"/>
              </a:rPr>
              <a:t>“Cogita-se do particular que se vale de </a:t>
            </a:r>
            <a:r>
              <a:rPr lang="pt-BR" altLang="pt-BR" sz="1800" b="1">
                <a:solidFill>
                  <a:srgbClr val="595959"/>
                </a:solidFill>
                <a:ea typeface="ＭＳ Ｐゴシック" panose="020B0600070205080204" pitchFamily="34" charset="-128"/>
                <a:cs typeface="Times New Roman" panose="02020603050405020304" pitchFamily="18" charset="0"/>
              </a:rPr>
              <a:t>lacunas</a:t>
            </a:r>
            <a:r>
              <a:rPr lang="pt-BR" altLang="pt-BR" sz="1800">
                <a:solidFill>
                  <a:srgbClr val="595959"/>
                </a:solidFill>
                <a:ea typeface="ＭＳ Ｐゴシック" panose="020B0600070205080204" pitchFamily="34" charset="-128"/>
                <a:cs typeface="Times New Roman" panose="02020603050405020304" pitchFamily="18" charset="0"/>
              </a:rPr>
              <a:t>, de </a:t>
            </a:r>
            <a:r>
              <a:rPr lang="pt-BR" altLang="pt-BR" sz="1800" b="1">
                <a:solidFill>
                  <a:srgbClr val="595959"/>
                </a:solidFill>
                <a:ea typeface="ＭＳ Ｐゴシック" panose="020B0600070205080204" pitchFamily="34" charset="-128"/>
                <a:cs typeface="Times New Roman" panose="02020603050405020304" pitchFamily="18" charset="0"/>
              </a:rPr>
              <a:t>textos mal redigidos</a:t>
            </a:r>
            <a:r>
              <a:rPr lang="pt-BR" altLang="pt-BR" sz="1800">
                <a:solidFill>
                  <a:srgbClr val="595959"/>
                </a:solidFill>
                <a:ea typeface="ＭＳ Ｐゴシック" panose="020B0600070205080204" pitchFamily="34" charset="-128"/>
                <a:cs typeface="Times New Roman" panose="02020603050405020304" pitchFamily="18" charset="0"/>
              </a:rPr>
              <a:t>, do </a:t>
            </a:r>
            <a:r>
              <a:rPr lang="pt-BR" altLang="pt-BR" sz="1800" b="1">
                <a:solidFill>
                  <a:srgbClr val="595959"/>
                </a:solidFill>
                <a:ea typeface="ＭＳ Ｐゴシック" panose="020B0600070205080204" pitchFamily="34" charset="-128"/>
                <a:cs typeface="Times New Roman" panose="02020603050405020304" pitchFamily="18" charset="0"/>
              </a:rPr>
              <a:t>formalismo</a:t>
            </a:r>
            <a:r>
              <a:rPr lang="pt-BR" altLang="pt-BR" sz="1800">
                <a:solidFill>
                  <a:srgbClr val="595959"/>
                </a:solidFill>
                <a:ea typeface="ＭＳ Ｐゴシック" panose="020B0600070205080204" pitchFamily="34" charset="-128"/>
                <a:cs typeface="Times New Roman" panose="02020603050405020304" pitchFamily="18" charset="0"/>
              </a:rPr>
              <a:t> oriundo do histórico positivista do ordenamento tributário ou de </a:t>
            </a:r>
            <a:r>
              <a:rPr lang="pt-BR" altLang="pt-BR" sz="1800" b="1">
                <a:solidFill>
                  <a:srgbClr val="595959"/>
                </a:solidFill>
                <a:ea typeface="ＭＳ Ｐゴシック" panose="020B0600070205080204" pitchFamily="34" charset="-128"/>
                <a:cs typeface="Times New Roman" panose="02020603050405020304" pitchFamily="18" charset="0"/>
              </a:rPr>
              <a:t>práticas inusitadas </a:t>
            </a:r>
            <a:r>
              <a:rPr lang="pt-BR" altLang="pt-BR" sz="1800">
                <a:solidFill>
                  <a:srgbClr val="595959"/>
                </a:solidFill>
                <a:ea typeface="ＭＳ Ｐゴシック" panose="020B0600070205080204" pitchFamily="34" charset="-128"/>
                <a:cs typeface="Times New Roman" panose="02020603050405020304" pitchFamily="18" charset="0"/>
              </a:rPr>
              <a:t>como forma de reduzir a sua tributação” – L.E.Schoueri</a:t>
            </a:r>
            <a:endParaRPr lang="en-US" altLang="pt-BR" sz="1800">
              <a:solidFill>
                <a:srgbClr val="595959"/>
              </a:solidFill>
              <a:ea typeface="ＭＳ Ｐゴシック" panose="020B0600070205080204" pitchFamily="34" charset="-128"/>
              <a:cs typeface="Times New Roman" panose="02020603050405020304" pitchFamily="18" charset="0"/>
            </a:endParaRPr>
          </a:p>
        </p:txBody>
      </p:sp>
    </p:spTree>
    <p:extLst>
      <p:ext uri="{BB962C8B-B14F-4D97-AF65-F5344CB8AC3E}">
        <p14:creationId xmlns:p14="http://schemas.microsoft.com/office/powerpoint/2010/main" val="3866765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7">
            <a:extLst>
              <a:ext uri="{FF2B5EF4-FFF2-40B4-BE49-F238E27FC236}">
                <a16:creationId xmlns:a16="http://schemas.microsoft.com/office/drawing/2014/main" id="{A98EF6D0-E834-43C8-A0C6-15A34DC73B4A}"/>
              </a:ext>
            </a:extLst>
          </p:cNvPr>
          <p:cNvSpPr txBox="1"/>
          <p:nvPr/>
        </p:nvSpPr>
        <p:spPr>
          <a:xfrm>
            <a:off x="255952" y="1218374"/>
            <a:ext cx="8715329" cy="1392945"/>
          </a:xfrm>
          <a:prstGeom prst="rect">
            <a:avLst/>
          </a:prstGeom>
          <a:noFill/>
        </p:spPr>
        <p:txBody>
          <a:bodyPr wrap="square" rtlCol="0">
            <a:spAutoFit/>
          </a:bodyPr>
          <a:lstStyle/>
          <a:p>
            <a:pPr algn="just" defTabSz="457200" eaLnBrk="1" fontAlgn="auto" hangingPunct="1">
              <a:lnSpc>
                <a:spcPct val="120000"/>
              </a:lnSpc>
              <a:spcBef>
                <a:spcPts val="0"/>
              </a:spcBef>
              <a:spcAft>
                <a:spcPts val="0"/>
              </a:spcAft>
            </a:pPr>
            <a:r>
              <a:rPr lang="pt-BR" altLang="pt-BR" sz="1800" b="1" dirty="0">
                <a:solidFill>
                  <a:srgbClr val="595959"/>
                </a:solidFill>
                <a:cs typeface="Times New Roman" panose="02020603050405020304" pitchFamily="18" charset="0"/>
              </a:rPr>
              <a:t>Tratamento jurídico do planejamento tributário</a:t>
            </a:r>
          </a:p>
          <a:p>
            <a:pPr algn="just" defTabSz="457200" eaLnBrk="1" fontAlgn="auto" hangingPunct="1">
              <a:lnSpc>
                <a:spcPct val="120000"/>
              </a:lnSpc>
              <a:spcBef>
                <a:spcPts val="0"/>
              </a:spcBef>
              <a:spcAft>
                <a:spcPts val="0"/>
              </a:spcAft>
            </a:pPr>
            <a:endParaRPr lang="pt-BR" sz="1800" b="1" dirty="0">
              <a:solidFill>
                <a:srgbClr val="595959"/>
              </a:solidFill>
              <a:cs typeface="Times New Roman" panose="02020603050405020304" pitchFamily="18" charset="0"/>
            </a:endParaRPr>
          </a:p>
          <a:p>
            <a:pPr algn="just" defTabSz="457200" eaLnBrk="1" fontAlgn="auto" hangingPunct="1">
              <a:lnSpc>
                <a:spcPct val="120000"/>
              </a:lnSpc>
              <a:spcBef>
                <a:spcPts val="0"/>
              </a:spcBef>
              <a:spcAft>
                <a:spcPts val="0"/>
              </a:spcAft>
            </a:pPr>
            <a:r>
              <a:rPr lang="pt-BR" sz="1800" b="1" u="sng" dirty="0">
                <a:solidFill>
                  <a:srgbClr val="595959"/>
                </a:solidFill>
                <a:cs typeface="Times New Roman" panose="02020603050405020304" pitchFamily="18" charset="0"/>
              </a:rPr>
              <a:t> </a:t>
            </a:r>
          </a:p>
          <a:p>
            <a:pPr algn="just" defTabSz="457200" eaLnBrk="1" fontAlgn="auto" hangingPunct="1">
              <a:lnSpc>
                <a:spcPct val="120000"/>
              </a:lnSpc>
              <a:spcBef>
                <a:spcPts val="0"/>
              </a:spcBef>
              <a:spcAft>
                <a:spcPts val="0"/>
              </a:spcAft>
            </a:pPr>
            <a:endParaRPr lang="pt-BR" sz="1800" b="1" u="sng" dirty="0">
              <a:solidFill>
                <a:srgbClr val="595959"/>
              </a:solidFill>
              <a:cs typeface="Times New Roman" panose="02020603050405020304" pitchFamily="18" charset="0"/>
            </a:endParaRPr>
          </a:p>
        </p:txBody>
      </p:sp>
      <p:sp>
        <p:nvSpPr>
          <p:cNvPr id="10" name="TextBox 19">
            <a:extLst>
              <a:ext uri="{FF2B5EF4-FFF2-40B4-BE49-F238E27FC236}">
                <a16:creationId xmlns:a16="http://schemas.microsoft.com/office/drawing/2014/main" id="{BD2D3807-F637-4A40-B729-0A409EF9FEB6}"/>
              </a:ext>
            </a:extLst>
          </p:cNvPr>
          <p:cNvSpPr txBox="1"/>
          <p:nvPr/>
        </p:nvSpPr>
        <p:spPr>
          <a:xfrm>
            <a:off x="146231" y="1806200"/>
            <a:ext cx="8806181" cy="6551281"/>
          </a:xfrm>
          <a:prstGeom prst="rect">
            <a:avLst/>
          </a:prstGeom>
          <a:noFill/>
        </p:spPr>
        <p:txBody>
          <a:bodyPr wrap="square" rtlCol="0">
            <a:spAutoFit/>
          </a:bodyPr>
          <a:lstStyle/>
          <a:p>
            <a:pPr marL="285750" indent="-285750" algn="just" defTabSz="457200" eaLnBrk="1" fontAlgn="auto" hangingPunct="1">
              <a:spcBef>
                <a:spcPts val="0"/>
              </a:spcBef>
              <a:spcAft>
                <a:spcPts val="0"/>
              </a:spcAft>
              <a:buFont typeface="Wingdings" panose="05000000000000000000" pitchFamily="2" charset="2"/>
              <a:buChar char="§"/>
            </a:pPr>
            <a:r>
              <a:rPr lang="pt-BR" altLang="pt-BR" sz="1700" b="1" dirty="0">
                <a:solidFill>
                  <a:srgbClr val="595959"/>
                </a:solidFill>
                <a:ea typeface="ＭＳ Ｐゴシック" panose="020B0600070205080204" pitchFamily="34" charset="-128"/>
                <a:cs typeface="Times New Roman" panose="02020603050405020304" pitchFamily="18" charset="0"/>
              </a:rPr>
              <a:t>Lei Complementar nº 104/2001 – Alteração CTN – Art. 116, §ú. </a:t>
            </a:r>
            <a:r>
              <a:rPr lang="pt-BR" altLang="pt-BR" sz="1700" dirty="0">
                <a:solidFill>
                  <a:srgbClr val="595959"/>
                </a:solidFill>
                <a:ea typeface="ＭＳ Ｐゴシック" panose="020B0600070205080204" pitchFamily="34" charset="-128"/>
                <a:cs typeface="Times New Roman" panose="02020603050405020304" pitchFamily="18" charset="0"/>
              </a:rPr>
              <a:t>A autoridade administrativa poderá </a:t>
            </a:r>
            <a:r>
              <a:rPr lang="pt-BR" altLang="pt-BR" sz="1700" b="1" dirty="0">
                <a:solidFill>
                  <a:srgbClr val="595959"/>
                </a:solidFill>
                <a:ea typeface="ＭＳ Ｐゴシック" panose="020B0600070205080204" pitchFamily="34" charset="-128"/>
                <a:cs typeface="Times New Roman" panose="02020603050405020304" pitchFamily="18" charset="0"/>
              </a:rPr>
              <a:t>desconsiderar</a:t>
            </a:r>
            <a:r>
              <a:rPr lang="pt-BR" altLang="pt-BR" sz="1700" dirty="0">
                <a:solidFill>
                  <a:srgbClr val="595959"/>
                </a:solidFill>
                <a:ea typeface="ＭＳ Ｐゴシック" panose="020B0600070205080204" pitchFamily="34" charset="-128"/>
                <a:cs typeface="Times New Roman" panose="02020603050405020304" pitchFamily="18" charset="0"/>
              </a:rPr>
              <a:t> atos ou negócios jurídicos praticados com a finalidade de </a:t>
            </a:r>
            <a:r>
              <a:rPr lang="pt-BR" altLang="pt-BR" sz="1700" b="1" dirty="0">
                <a:solidFill>
                  <a:srgbClr val="595959"/>
                </a:solidFill>
                <a:ea typeface="ＭＳ Ｐゴシック" panose="020B0600070205080204" pitchFamily="34" charset="-128"/>
                <a:cs typeface="Times New Roman" panose="02020603050405020304" pitchFamily="18" charset="0"/>
              </a:rPr>
              <a:t>dissimular</a:t>
            </a:r>
            <a:r>
              <a:rPr lang="pt-BR" altLang="pt-BR" sz="1700" dirty="0">
                <a:solidFill>
                  <a:srgbClr val="595959"/>
                </a:solidFill>
                <a:ea typeface="ＭＳ Ｐゴシック" panose="020B0600070205080204" pitchFamily="34" charset="-128"/>
                <a:cs typeface="Times New Roman" panose="02020603050405020304" pitchFamily="18" charset="0"/>
              </a:rPr>
              <a:t> a ocorrência do fato gerador do tributo ou a natureza dos elementos constitutivos da obrigação tributária, </a:t>
            </a:r>
            <a:r>
              <a:rPr lang="pt-BR" altLang="pt-BR" sz="1700" b="1" dirty="0">
                <a:solidFill>
                  <a:srgbClr val="595959"/>
                </a:solidFill>
                <a:ea typeface="ＭＳ Ｐゴシック" panose="020B0600070205080204" pitchFamily="34" charset="-128"/>
                <a:cs typeface="Times New Roman" panose="02020603050405020304" pitchFamily="18" charset="0"/>
              </a:rPr>
              <a:t>observados os procedimentos a serem estabelecidos em lei ordinária</a:t>
            </a: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700" b="1" dirty="0">
              <a:solidFill>
                <a:srgbClr val="595959"/>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r>
              <a:rPr lang="pt-BR" altLang="pt-BR" sz="1700" b="1" dirty="0">
                <a:solidFill>
                  <a:srgbClr val="595959"/>
                </a:solidFill>
                <a:ea typeface="ＭＳ Ｐゴシック" panose="020B0600070205080204" pitchFamily="34" charset="-128"/>
                <a:cs typeface="Times New Roman" panose="02020603050405020304" pitchFamily="18" charset="0"/>
              </a:rPr>
              <a:t>Dissimular:</a:t>
            </a:r>
          </a:p>
          <a:p>
            <a:pPr marL="285750" indent="-285750" algn="just" defTabSz="457200" eaLnBrk="1" fontAlgn="auto" hangingPunct="1">
              <a:spcBef>
                <a:spcPts val="0"/>
              </a:spcBef>
              <a:spcAft>
                <a:spcPts val="0"/>
              </a:spcAft>
              <a:buFont typeface="Wingdings" panose="05000000000000000000" pitchFamily="2" charset="2"/>
              <a:buChar char="§"/>
            </a:pPr>
            <a:endParaRPr lang="pt-BR" sz="1700" b="1" dirty="0">
              <a:solidFill>
                <a:srgbClr val="595959"/>
              </a:solidFill>
              <a:ea typeface="ＭＳ Ｐゴシック" panose="020B0600070205080204" pitchFamily="34" charset="-128"/>
              <a:cs typeface="Times New Roman" panose="02020603050405020304" pitchFamily="18" charset="0"/>
            </a:endParaRPr>
          </a:p>
          <a:p>
            <a:pPr marL="723900" algn="just" defTabSz="457200" eaLnBrk="1" fontAlgn="auto" hangingPunct="1">
              <a:spcBef>
                <a:spcPts val="0"/>
              </a:spcBef>
              <a:spcAft>
                <a:spcPts val="0"/>
              </a:spcAft>
              <a:buFont typeface="Wingdings" panose="05000000000000000000" pitchFamily="2" charset="2"/>
              <a:buChar char="Ø"/>
            </a:pPr>
            <a:r>
              <a:rPr lang="pt-BR" sz="1700" dirty="0">
                <a:solidFill>
                  <a:srgbClr val="595959"/>
                </a:solidFill>
                <a:cs typeface="Times New Roman" panose="02020603050405020304" pitchFamily="18" charset="0"/>
              </a:rPr>
              <a:t>Hipótese: afasta-se aquilo que foi </a:t>
            </a:r>
            <a:r>
              <a:rPr lang="pt-BR" sz="1700" b="1" dirty="0">
                <a:solidFill>
                  <a:srgbClr val="595959"/>
                </a:solidFill>
                <a:cs typeface="Times New Roman" panose="02020603050405020304" pitchFamily="18" charset="0"/>
              </a:rPr>
              <a:t>simulado</a:t>
            </a:r>
            <a:r>
              <a:rPr lang="pt-BR" sz="1700" dirty="0">
                <a:solidFill>
                  <a:srgbClr val="595959"/>
                </a:solidFill>
                <a:cs typeface="Times New Roman" panose="02020603050405020304" pitchFamily="18" charset="0"/>
              </a:rPr>
              <a:t> (mostrado a público) e se atinge o que foi </a:t>
            </a:r>
            <a:r>
              <a:rPr lang="pt-BR" sz="1700" b="1" dirty="0">
                <a:solidFill>
                  <a:srgbClr val="595959"/>
                </a:solidFill>
                <a:cs typeface="Times New Roman" panose="02020603050405020304" pitchFamily="18" charset="0"/>
              </a:rPr>
              <a:t>dissimulado</a:t>
            </a:r>
            <a:r>
              <a:rPr lang="pt-BR" sz="1700" dirty="0">
                <a:solidFill>
                  <a:srgbClr val="595959"/>
                </a:solidFill>
                <a:cs typeface="Times New Roman" panose="02020603050405020304" pitchFamily="18" charset="0"/>
              </a:rPr>
              <a:t> (escondido)</a:t>
            </a:r>
            <a:endParaRPr lang="pt-BR" sz="1700" dirty="0">
              <a:solidFill>
                <a:schemeClr val="accent3">
                  <a:lumMod val="50000"/>
                </a:schemeClr>
              </a:solidFill>
              <a:cs typeface="Times New Roman" panose="02020603050405020304" pitchFamily="18" charset="0"/>
            </a:endParaRPr>
          </a:p>
          <a:p>
            <a:pPr marL="723900" algn="just" defTabSz="457200" eaLnBrk="1" fontAlgn="auto" hangingPunct="1">
              <a:spcBef>
                <a:spcPts val="0"/>
              </a:spcBef>
              <a:spcAft>
                <a:spcPts val="0"/>
              </a:spcAft>
              <a:buFont typeface="Wingdings" panose="05000000000000000000" pitchFamily="2" charset="2"/>
              <a:buChar char="Ø"/>
            </a:pPr>
            <a:endParaRPr lang="pt-BR" sz="1700" dirty="0">
              <a:solidFill>
                <a:schemeClr val="accent3">
                  <a:lumMod val="50000"/>
                </a:schemeClr>
              </a:solidFill>
              <a:cs typeface="Times New Roman" panose="02020603050405020304" pitchFamily="18" charset="0"/>
            </a:endParaRPr>
          </a:p>
          <a:p>
            <a:pPr marL="723900" algn="just" defTabSz="457200" eaLnBrk="1" fontAlgn="auto" hangingPunct="1">
              <a:spcBef>
                <a:spcPts val="0"/>
              </a:spcBef>
              <a:spcAft>
                <a:spcPts val="0"/>
              </a:spcAft>
              <a:buFont typeface="Wingdings" panose="05000000000000000000" pitchFamily="2" charset="2"/>
              <a:buChar char="Ø"/>
            </a:pPr>
            <a:r>
              <a:rPr lang="pt-BR" sz="1700" dirty="0">
                <a:solidFill>
                  <a:schemeClr val="accent3">
                    <a:lumMod val="50000"/>
                  </a:schemeClr>
                </a:solidFill>
                <a:cs typeface="Times New Roman" panose="02020603050405020304" pitchFamily="18" charset="0"/>
              </a:rPr>
              <a:t>Refere-se a um instituto de direito civil (</a:t>
            </a:r>
            <a:r>
              <a:rPr lang="pt-BR" sz="1700" i="1" dirty="0">
                <a:solidFill>
                  <a:schemeClr val="accent3">
                    <a:lumMod val="50000"/>
                  </a:schemeClr>
                </a:solidFill>
                <a:cs typeface="Times New Roman" panose="02020603050405020304" pitchFamily="18" charset="0"/>
              </a:rPr>
              <a:t>simulação</a:t>
            </a:r>
            <a:r>
              <a:rPr lang="pt-BR" sz="1700" dirty="0">
                <a:solidFill>
                  <a:schemeClr val="accent3">
                    <a:lumMod val="50000"/>
                  </a:schemeClr>
                </a:solidFill>
                <a:cs typeface="Times New Roman" panose="02020603050405020304" pitchFamily="18" charset="0"/>
              </a:rPr>
              <a:t>): não se trata de “norma geral </a:t>
            </a:r>
            <a:r>
              <a:rPr lang="pt-BR" sz="1700" dirty="0" err="1">
                <a:solidFill>
                  <a:schemeClr val="accent3">
                    <a:lumMod val="50000"/>
                  </a:schemeClr>
                </a:solidFill>
                <a:cs typeface="Times New Roman" panose="02020603050405020304" pitchFamily="18" charset="0"/>
              </a:rPr>
              <a:t>antielisiva</a:t>
            </a:r>
            <a:r>
              <a:rPr lang="pt-BR" sz="1700" dirty="0">
                <a:solidFill>
                  <a:schemeClr val="accent3">
                    <a:lumMod val="50000"/>
                  </a:schemeClr>
                </a:solidFill>
                <a:cs typeface="Times New Roman" panose="02020603050405020304" pitchFamily="18" charset="0"/>
              </a:rPr>
              <a:t>”, mas meramente de norma </a:t>
            </a:r>
            <a:r>
              <a:rPr lang="pt-BR" sz="1700" dirty="0" err="1">
                <a:solidFill>
                  <a:schemeClr val="accent3">
                    <a:lumMod val="50000"/>
                  </a:schemeClr>
                </a:solidFill>
                <a:cs typeface="Times New Roman" panose="02020603050405020304" pitchFamily="18" charset="0"/>
              </a:rPr>
              <a:t>antissimulação</a:t>
            </a:r>
            <a:endParaRPr lang="pt-BR" sz="1700" dirty="0">
              <a:solidFill>
                <a:schemeClr val="accent3">
                  <a:lumMod val="50000"/>
                </a:schemeClr>
              </a:solidFill>
              <a:cs typeface="Times New Roman" panose="02020603050405020304" pitchFamily="18" charset="0"/>
            </a:endParaRPr>
          </a:p>
          <a:p>
            <a:pPr marL="723900" algn="just" defTabSz="457200" eaLnBrk="1" fontAlgn="auto" hangingPunct="1">
              <a:spcBef>
                <a:spcPts val="0"/>
              </a:spcBef>
              <a:spcAft>
                <a:spcPts val="0"/>
              </a:spcAft>
              <a:buFont typeface="Wingdings" panose="05000000000000000000" pitchFamily="2" charset="2"/>
              <a:buChar char="Ø"/>
            </a:pPr>
            <a:endParaRPr lang="pt-BR" sz="1700" dirty="0">
              <a:solidFill>
                <a:schemeClr val="accent3">
                  <a:lumMod val="50000"/>
                </a:schemeClr>
              </a:solidFill>
              <a:cs typeface="Times New Roman" panose="02020603050405020304" pitchFamily="18" charset="0"/>
            </a:endParaRPr>
          </a:p>
          <a:p>
            <a:pPr marL="723900" algn="just" defTabSz="457200" eaLnBrk="1" fontAlgn="auto" hangingPunct="1">
              <a:spcBef>
                <a:spcPts val="0"/>
              </a:spcBef>
              <a:spcAft>
                <a:spcPts val="0"/>
              </a:spcAft>
              <a:buFont typeface="Wingdings" panose="05000000000000000000" pitchFamily="2" charset="2"/>
              <a:buChar char="Ø"/>
            </a:pPr>
            <a:r>
              <a:rPr lang="pt-BR" sz="1700" b="1" u="sng" dirty="0">
                <a:solidFill>
                  <a:schemeClr val="accent3">
                    <a:lumMod val="50000"/>
                  </a:schemeClr>
                </a:solidFill>
                <a:cs typeface="Times New Roman" panose="02020603050405020304" pitchFamily="18" charset="0"/>
              </a:rPr>
              <a:t>Logo</a:t>
            </a:r>
            <a:r>
              <a:rPr lang="pt-BR" sz="1700" dirty="0">
                <a:solidFill>
                  <a:schemeClr val="accent3">
                    <a:lumMod val="50000"/>
                  </a:schemeClr>
                </a:solidFill>
                <a:cs typeface="Times New Roman" panose="02020603050405020304" pitchFamily="18" charset="0"/>
              </a:rPr>
              <a:t>: única inovação é a </a:t>
            </a:r>
            <a:r>
              <a:rPr lang="pt-BR" sz="1700" b="1" dirty="0">
                <a:solidFill>
                  <a:schemeClr val="accent3">
                    <a:lumMod val="50000"/>
                  </a:schemeClr>
                </a:solidFill>
                <a:cs typeface="Times New Roman" panose="02020603050405020304" pitchFamily="18" charset="0"/>
              </a:rPr>
              <a:t>exigência de procedimento</a:t>
            </a:r>
          </a:p>
          <a:p>
            <a:pPr marL="285750" indent="-285750" algn="just" defTabSz="457200" eaLnBrk="1" fontAlgn="auto" hangingPunct="1">
              <a:spcBef>
                <a:spcPts val="0"/>
              </a:spcBef>
              <a:spcAft>
                <a:spcPts val="0"/>
              </a:spcAft>
              <a:buFont typeface="Wingdings" panose="05000000000000000000" pitchFamily="2" charset="2"/>
              <a:buChar char="Ø"/>
            </a:pPr>
            <a:endParaRPr lang="pt-BR" sz="1800" dirty="0">
              <a:solidFill>
                <a:schemeClr val="accent3">
                  <a:lumMod val="50000"/>
                </a:schemeClr>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b="1" dirty="0">
              <a:solidFill>
                <a:schemeClr val="accent3">
                  <a:lumMod val="50000"/>
                </a:schemeClr>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b="1" dirty="0">
              <a:solidFill>
                <a:schemeClr val="accent3">
                  <a:lumMod val="50000"/>
                </a:schemeClr>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dirty="0">
              <a:solidFill>
                <a:srgbClr val="595959"/>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800" b="1" dirty="0">
              <a:solidFill>
                <a:srgbClr val="C00000"/>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800" b="1" dirty="0">
              <a:solidFill>
                <a:srgbClr val="595959"/>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800" b="1" dirty="0">
              <a:solidFill>
                <a:srgbClr val="C00000"/>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dirty="0">
              <a:solidFill>
                <a:srgbClr val="595959"/>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b="1" dirty="0">
              <a:solidFill>
                <a:srgbClr val="595959"/>
              </a:solidFill>
              <a:cs typeface="Times New Roman" panose="02020603050405020304" pitchFamily="18" charset="0"/>
            </a:endParaRPr>
          </a:p>
          <a:p>
            <a:pPr algn="just" defTabSz="457200" eaLnBrk="1" fontAlgn="auto" hangingPunct="1">
              <a:lnSpc>
                <a:spcPct val="120000"/>
              </a:lnSpc>
              <a:spcBef>
                <a:spcPts val="0"/>
              </a:spcBef>
              <a:spcAft>
                <a:spcPts val="1200"/>
              </a:spcAft>
            </a:pPr>
            <a:endParaRPr lang="pt-BR" sz="1800" dirty="0">
              <a:solidFill>
                <a:srgbClr val="595959"/>
              </a:solidFill>
              <a:cs typeface="Times New Roman" panose="02020603050405020304" pitchFamily="18" charset="0"/>
            </a:endParaRPr>
          </a:p>
        </p:txBody>
      </p:sp>
    </p:spTree>
    <p:extLst>
      <p:ext uri="{BB962C8B-B14F-4D97-AF65-F5344CB8AC3E}">
        <p14:creationId xmlns:p14="http://schemas.microsoft.com/office/powerpoint/2010/main" val="5910559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7">
            <a:extLst>
              <a:ext uri="{FF2B5EF4-FFF2-40B4-BE49-F238E27FC236}">
                <a16:creationId xmlns:a16="http://schemas.microsoft.com/office/drawing/2014/main" id="{A98EF6D0-E834-43C8-A0C6-15A34DC73B4A}"/>
              </a:ext>
            </a:extLst>
          </p:cNvPr>
          <p:cNvSpPr txBox="1"/>
          <p:nvPr/>
        </p:nvSpPr>
        <p:spPr>
          <a:xfrm>
            <a:off x="255952" y="1218374"/>
            <a:ext cx="8715329" cy="1421928"/>
          </a:xfrm>
          <a:prstGeom prst="rect">
            <a:avLst/>
          </a:prstGeom>
          <a:noFill/>
        </p:spPr>
        <p:txBody>
          <a:bodyPr wrap="square" rtlCol="0">
            <a:spAutoFit/>
          </a:bodyPr>
          <a:lstStyle/>
          <a:p>
            <a:pPr algn="just" defTabSz="457200" eaLnBrk="1" fontAlgn="auto" hangingPunct="1">
              <a:lnSpc>
                <a:spcPct val="120000"/>
              </a:lnSpc>
              <a:spcBef>
                <a:spcPts val="0"/>
              </a:spcBef>
              <a:spcAft>
                <a:spcPts val="0"/>
              </a:spcAft>
            </a:pPr>
            <a:r>
              <a:rPr lang="pt-BR" altLang="pt-BR" sz="1800" b="1" dirty="0">
                <a:solidFill>
                  <a:srgbClr val="595959"/>
                </a:solidFill>
                <a:cs typeface="Times New Roman" panose="02020603050405020304" pitchFamily="18" charset="0"/>
              </a:rPr>
              <a:t>Combate à evasão fiscal no CTN e na legislação ordinária</a:t>
            </a:r>
          </a:p>
          <a:p>
            <a:pPr algn="just" defTabSz="457200" eaLnBrk="1" fontAlgn="auto" hangingPunct="1">
              <a:lnSpc>
                <a:spcPct val="120000"/>
              </a:lnSpc>
              <a:spcBef>
                <a:spcPts val="0"/>
              </a:spcBef>
              <a:spcAft>
                <a:spcPts val="0"/>
              </a:spcAft>
            </a:pPr>
            <a:endParaRPr lang="pt-BR" sz="1800" b="1" dirty="0">
              <a:solidFill>
                <a:srgbClr val="595959"/>
              </a:solidFill>
              <a:cs typeface="Times New Roman" panose="02020603050405020304" pitchFamily="18" charset="0"/>
            </a:endParaRPr>
          </a:p>
          <a:p>
            <a:pPr algn="just" defTabSz="457200" eaLnBrk="1" fontAlgn="auto" hangingPunct="1">
              <a:lnSpc>
                <a:spcPct val="120000"/>
              </a:lnSpc>
              <a:spcBef>
                <a:spcPts val="0"/>
              </a:spcBef>
              <a:spcAft>
                <a:spcPts val="0"/>
              </a:spcAft>
            </a:pPr>
            <a:r>
              <a:rPr lang="pt-BR" sz="1800" b="1" u="sng" dirty="0">
                <a:solidFill>
                  <a:srgbClr val="595959"/>
                </a:solidFill>
                <a:cs typeface="Times New Roman" panose="02020603050405020304" pitchFamily="18" charset="0"/>
              </a:rPr>
              <a:t> </a:t>
            </a:r>
          </a:p>
          <a:p>
            <a:pPr algn="just" defTabSz="457200" eaLnBrk="1" fontAlgn="auto" hangingPunct="1">
              <a:lnSpc>
                <a:spcPct val="120000"/>
              </a:lnSpc>
              <a:spcBef>
                <a:spcPts val="0"/>
              </a:spcBef>
              <a:spcAft>
                <a:spcPts val="0"/>
              </a:spcAft>
            </a:pPr>
            <a:endParaRPr lang="pt-BR" sz="1800" b="1" u="sng" dirty="0">
              <a:solidFill>
                <a:srgbClr val="595959"/>
              </a:solidFill>
              <a:cs typeface="Times New Roman" panose="02020603050405020304" pitchFamily="18" charset="0"/>
            </a:endParaRPr>
          </a:p>
        </p:txBody>
      </p:sp>
      <p:sp>
        <p:nvSpPr>
          <p:cNvPr id="10" name="TextBox 19">
            <a:extLst>
              <a:ext uri="{FF2B5EF4-FFF2-40B4-BE49-F238E27FC236}">
                <a16:creationId xmlns:a16="http://schemas.microsoft.com/office/drawing/2014/main" id="{BD2D3807-F637-4A40-B729-0A409EF9FEB6}"/>
              </a:ext>
            </a:extLst>
          </p:cNvPr>
          <p:cNvSpPr txBox="1"/>
          <p:nvPr/>
        </p:nvSpPr>
        <p:spPr>
          <a:xfrm>
            <a:off x="146231" y="1806200"/>
            <a:ext cx="8806181" cy="7642092"/>
          </a:xfrm>
          <a:prstGeom prst="rect">
            <a:avLst/>
          </a:prstGeom>
          <a:noFill/>
        </p:spPr>
        <p:txBody>
          <a:bodyPr wrap="square" rtlCol="0">
            <a:spAutoFit/>
          </a:bodyPr>
          <a:lstStyle/>
          <a:p>
            <a:pPr marL="285750" indent="-285750" algn="just" defTabSz="457200" eaLnBrk="1" fontAlgn="auto" hangingPunct="1">
              <a:spcBef>
                <a:spcPts val="0"/>
              </a:spcBef>
              <a:spcAft>
                <a:spcPts val="0"/>
              </a:spcAft>
              <a:buFont typeface="Wingdings" panose="05000000000000000000" pitchFamily="2" charset="2"/>
              <a:buChar char="§"/>
            </a:pPr>
            <a:r>
              <a:rPr lang="pt-BR" altLang="pt-BR" sz="1600" b="1" dirty="0">
                <a:solidFill>
                  <a:srgbClr val="595959"/>
                </a:solidFill>
                <a:ea typeface="ＭＳ Ｐゴシック" panose="020B0600070205080204" pitchFamily="34" charset="-128"/>
                <a:cs typeface="Times New Roman" panose="02020603050405020304" pitchFamily="18" charset="0"/>
              </a:rPr>
              <a:t>Artigo 149, inciso VII, do CTN:</a:t>
            </a:r>
          </a:p>
          <a:p>
            <a:pPr algn="just" defTabSz="457200" eaLnBrk="1" fontAlgn="auto" hangingPunct="1">
              <a:spcBef>
                <a:spcPts val="0"/>
              </a:spcBef>
              <a:spcAft>
                <a:spcPts val="0"/>
              </a:spcAft>
            </a:pPr>
            <a:endParaRPr lang="pt-BR" altLang="pt-BR" sz="1600" b="1" dirty="0">
              <a:solidFill>
                <a:srgbClr val="595959"/>
              </a:solidFill>
              <a:ea typeface="ＭＳ Ｐゴシック" panose="020B0600070205080204" pitchFamily="34" charset="-128"/>
              <a:cs typeface="Times New Roman" panose="02020603050405020304" pitchFamily="18" charset="0"/>
            </a:endParaRPr>
          </a:p>
          <a:p>
            <a:pPr marL="714375" algn="just" defTabSz="457200" eaLnBrk="1" fontAlgn="auto" hangingPunct="1">
              <a:spcBef>
                <a:spcPts val="0"/>
              </a:spcBef>
              <a:spcAft>
                <a:spcPts val="0"/>
              </a:spcAft>
            </a:pPr>
            <a:r>
              <a:rPr lang="pt-BR" sz="1600" i="1" dirty="0">
                <a:solidFill>
                  <a:srgbClr val="595959"/>
                </a:solidFill>
                <a:ea typeface="ＭＳ Ｐゴシック" panose="020B0600070205080204" pitchFamily="34" charset="-128"/>
                <a:cs typeface="Times New Roman" panose="02020603050405020304" pitchFamily="18" charset="0"/>
              </a:rPr>
              <a:t>Art. 149. O lançamento é efetuado e revisto de ofício pela autoridade administrativa nos seguintes casos:</a:t>
            </a:r>
          </a:p>
          <a:p>
            <a:pPr marL="714375" algn="just" defTabSz="457200" eaLnBrk="1" fontAlgn="auto" hangingPunct="1">
              <a:spcBef>
                <a:spcPts val="0"/>
              </a:spcBef>
              <a:spcAft>
                <a:spcPts val="0"/>
              </a:spcAft>
            </a:pPr>
            <a:r>
              <a:rPr lang="pt-BR" sz="1600" i="1" dirty="0">
                <a:solidFill>
                  <a:srgbClr val="595959"/>
                </a:solidFill>
                <a:ea typeface="ＭＳ Ｐゴシック" panose="020B0600070205080204" pitchFamily="34" charset="-128"/>
                <a:cs typeface="Times New Roman" panose="02020603050405020304" pitchFamily="18" charset="0"/>
              </a:rPr>
              <a:t>VII - quando se comprove que o sujeito passivo, ou terceiro em benefício daquele, agiu com dolo, fraude ou simulação</a:t>
            </a:r>
            <a:endParaRPr lang="pt-BR" altLang="pt-BR" sz="1600" b="1" dirty="0">
              <a:solidFill>
                <a:srgbClr val="595959"/>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600" b="1" dirty="0">
              <a:solidFill>
                <a:srgbClr val="595959"/>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r>
              <a:rPr lang="pt-BR" altLang="pt-BR" sz="1600" b="1" dirty="0">
                <a:solidFill>
                  <a:srgbClr val="595959"/>
                </a:solidFill>
                <a:ea typeface="ＭＳ Ｐゴシック" panose="020B0600070205080204" pitchFamily="34" charset="-128"/>
                <a:cs typeface="Times New Roman" panose="02020603050405020304" pitchFamily="18" charset="0"/>
              </a:rPr>
              <a:t>Qualificação da multa de ofício – artigo 44 da Lei nº 9.430/96:</a:t>
            </a:r>
          </a:p>
          <a:p>
            <a:pPr marL="285750" indent="-285750" algn="just" defTabSz="457200" eaLnBrk="1" fontAlgn="auto" hangingPunct="1">
              <a:spcBef>
                <a:spcPts val="0"/>
              </a:spcBef>
              <a:spcAft>
                <a:spcPts val="0"/>
              </a:spcAft>
              <a:buFont typeface="Wingdings" panose="05000000000000000000" pitchFamily="2" charset="2"/>
              <a:buChar char="§"/>
            </a:pPr>
            <a:endParaRPr lang="pt-BR" sz="1600" b="1" dirty="0">
              <a:solidFill>
                <a:srgbClr val="595959"/>
              </a:solidFill>
              <a:ea typeface="ＭＳ Ｐゴシック" panose="020B0600070205080204" pitchFamily="34" charset="-128"/>
              <a:cs typeface="Times New Roman" panose="02020603050405020304" pitchFamily="18" charset="0"/>
            </a:endParaRPr>
          </a:p>
          <a:p>
            <a:pPr marL="714375"/>
            <a:r>
              <a:rPr lang="pt-BR" sz="1600" i="1" dirty="0">
                <a:solidFill>
                  <a:srgbClr val="595959"/>
                </a:solidFill>
                <a:ea typeface="ＭＳ Ｐゴシック" panose="020B0600070205080204" pitchFamily="34" charset="-128"/>
                <a:cs typeface="Times New Roman" panose="02020603050405020304" pitchFamily="18" charset="0"/>
              </a:rPr>
              <a:t>Art. 44.  Nos casos de lançamento de ofício, serão aplicadas as seguintes multas:               </a:t>
            </a:r>
          </a:p>
          <a:p>
            <a:pPr marL="714375"/>
            <a:r>
              <a:rPr lang="pt-BR" sz="1600" i="1" dirty="0">
                <a:solidFill>
                  <a:srgbClr val="595959"/>
                </a:solidFill>
                <a:ea typeface="ＭＳ Ｐゴシック" panose="020B0600070205080204" pitchFamily="34" charset="-128"/>
                <a:cs typeface="Times New Roman" panose="02020603050405020304" pitchFamily="18" charset="0"/>
              </a:rPr>
              <a:t>I - de 75% (setenta e cinco por cento) sobre a totalidade ou diferença de imposto ou contribuição nos casos de falta de pagamento ou recolhimento, de falta de declaração e nos de declaração inexata;</a:t>
            </a:r>
          </a:p>
          <a:p>
            <a:pPr marL="714375"/>
            <a:r>
              <a:rPr lang="pt-BR" sz="1600" i="1" dirty="0">
                <a:solidFill>
                  <a:srgbClr val="595959"/>
                </a:solidFill>
                <a:ea typeface="ＭＳ Ｐゴシック" panose="020B0600070205080204" pitchFamily="34" charset="-128"/>
                <a:cs typeface="Times New Roman" panose="02020603050405020304" pitchFamily="18" charset="0"/>
              </a:rPr>
              <a:t> </a:t>
            </a:r>
          </a:p>
          <a:p>
            <a:pPr marL="714375"/>
            <a:r>
              <a:rPr lang="pt-BR" sz="1600" i="1" dirty="0">
                <a:solidFill>
                  <a:srgbClr val="595959"/>
                </a:solidFill>
                <a:ea typeface="ＭＳ Ｐゴシック" panose="020B0600070205080204" pitchFamily="34" charset="-128"/>
                <a:cs typeface="Times New Roman" panose="02020603050405020304" pitchFamily="18" charset="0"/>
              </a:rPr>
              <a:t>§ 1o  O percentual de multa de que trata o inciso I do caput deste artigo será duplicado nos casos previstos nos </a:t>
            </a:r>
            <a:r>
              <a:rPr lang="pt-BR" sz="1600" i="1" dirty="0" err="1">
                <a:solidFill>
                  <a:srgbClr val="595959"/>
                </a:solidFill>
                <a:ea typeface="ＭＳ Ｐゴシック" panose="020B0600070205080204" pitchFamily="34" charset="-128"/>
                <a:cs typeface="Times New Roman" panose="02020603050405020304" pitchFamily="18" charset="0"/>
                <a:hlinkClick r:id="rId3"/>
              </a:rPr>
              <a:t>arts</a:t>
            </a:r>
            <a:r>
              <a:rPr lang="pt-BR" sz="1600" i="1" dirty="0">
                <a:solidFill>
                  <a:srgbClr val="595959"/>
                </a:solidFill>
                <a:ea typeface="ＭＳ Ｐゴシック" panose="020B0600070205080204" pitchFamily="34" charset="-128"/>
                <a:cs typeface="Times New Roman" panose="02020603050405020304" pitchFamily="18" charset="0"/>
                <a:hlinkClick r:id="rId3"/>
              </a:rPr>
              <a:t>. 71, 72 e 73 da Lei no 4.502, de 30 de novembro de 1964</a:t>
            </a:r>
            <a:r>
              <a:rPr lang="pt-BR" sz="1600" i="1" dirty="0">
                <a:solidFill>
                  <a:srgbClr val="595959"/>
                </a:solidFill>
                <a:ea typeface="ＭＳ Ｐゴシック" panose="020B0600070205080204" pitchFamily="34" charset="-128"/>
                <a:cs typeface="Times New Roman" panose="02020603050405020304" pitchFamily="18" charset="0"/>
              </a:rPr>
              <a:t> [sonegação, fraude e conluio], independentemente de outras penalidades administrativas ou criminais cabíveis</a:t>
            </a:r>
            <a:r>
              <a:rPr lang="pt-BR" sz="1600" dirty="0"/>
              <a:t>.   </a:t>
            </a:r>
            <a:r>
              <a:rPr lang="pt-BR" sz="1800" dirty="0"/>
              <a:t>                        </a:t>
            </a:r>
          </a:p>
          <a:p>
            <a:pPr marL="285750" indent="-285750" algn="just" defTabSz="457200" eaLnBrk="1" fontAlgn="auto" hangingPunct="1">
              <a:spcBef>
                <a:spcPts val="0"/>
              </a:spcBef>
              <a:spcAft>
                <a:spcPts val="0"/>
              </a:spcAft>
              <a:buFont typeface="Wingdings" panose="05000000000000000000" pitchFamily="2" charset="2"/>
              <a:buChar char="§"/>
            </a:pPr>
            <a:endParaRPr lang="pt-BR" sz="1700" b="1" dirty="0">
              <a:solidFill>
                <a:schemeClr val="accent3">
                  <a:lumMod val="50000"/>
                </a:schemeClr>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Ø"/>
            </a:pPr>
            <a:endParaRPr lang="pt-BR" sz="1800" dirty="0">
              <a:solidFill>
                <a:schemeClr val="accent3">
                  <a:lumMod val="50000"/>
                </a:schemeClr>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b="1" dirty="0">
              <a:solidFill>
                <a:schemeClr val="accent3">
                  <a:lumMod val="50000"/>
                </a:schemeClr>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b="1" dirty="0">
              <a:solidFill>
                <a:schemeClr val="accent3">
                  <a:lumMod val="50000"/>
                </a:schemeClr>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dirty="0">
              <a:solidFill>
                <a:srgbClr val="595959"/>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800" b="1" dirty="0">
              <a:solidFill>
                <a:srgbClr val="C00000"/>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800" b="1" dirty="0">
              <a:solidFill>
                <a:srgbClr val="595959"/>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800" b="1" dirty="0">
              <a:solidFill>
                <a:srgbClr val="C00000"/>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dirty="0">
              <a:solidFill>
                <a:srgbClr val="595959"/>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b="1" dirty="0">
              <a:solidFill>
                <a:srgbClr val="595959"/>
              </a:solidFill>
              <a:cs typeface="Times New Roman" panose="02020603050405020304" pitchFamily="18" charset="0"/>
            </a:endParaRPr>
          </a:p>
          <a:p>
            <a:pPr algn="just" defTabSz="457200" eaLnBrk="1" fontAlgn="auto" hangingPunct="1">
              <a:lnSpc>
                <a:spcPct val="120000"/>
              </a:lnSpc>
              <a:spcBef>
                <a:spcPts val="0"/>
              </a:spcBef>
              <a:spcAft>
                <a:spcPts val="1200"/>
              </a:spcAft>
            </a:pPr>
            <a:endParaRPr lang="pt-BR" sz="1800" dirty="0">
              <a:solidFill>
                <a:srgbClr val="595959"/>
              </a:solidFill>
              <a:cs typeface="Times New Roman" panose="02020603050405020304" pitchFamily="18" charset="0"/>
            </a:endParaRPr>
          </a:p>
        </p:txBody>
      </p:sp>
    </p:spTree>
    <p:extLst>
      <p:ext uri="{BB962C8B-B14F-4D97-AF65-F5344CB8AC3E}">
        <p14:creationId xmlns:p14="http://schemas.microsoft.com/office/powerpoint/2010/main" val="8683980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7">
            <a:extLst>
              <a:ext uri="{FF2B5EF4-FFF2-40B4-BE49-F238E27FC236}">
                <a16:creationId xmlns:a16="http://schemas.microsoft.com/office/drawing/2014/main" id="{A98EF6D0-E834-43C8-A0C6-15A34DC73B4A}"/>
              </a:ext>
            </a:extLst>
          </p:cNvPr>
          <p:cNvSpPr txBox="1"/>
          <p:nvPr/>
        </p:nvSpPr>
        <p:spPr>
          <a:xfrm>
            <a:off x="255952" y="1218374"/>
            <a:ext cx="8715329" cy="395749"/>
          </a:xfrm>
          <a:prstGeom prst="rect">
            <a:avLst/>
          </a:prstGeom>
          <a:noFill/>
        </p:spPr>
        <p:txBody>
          <a:bodyPr wrap="square" rtlCol="0">
            <a:spAutoFit/>
          </a:bodyPr>
          <a:lstStyle/>
          <a:p>
            <a:pPr algn="just" defTabSz="457200" eaLnBrk="1" fontAlgn="auto" hangingPunct="1">
              <a:lnSpc>
                <a:spcPct val="120000"/>
              </a:lnSpc>
              <a:spcBef>
                <a:spcPts val="0"/>
              </a:spcBef>
              <a:spcAft>
                <a:spcPts val="0"/>
              </a:spcAft>
            </a:pPr>
            <a:r>
              <a:rPr lang="pt-BR" altLang="pt-BR" sz="1800" b="1" dirty="0">
                <a:solidFill>
                  <a:srgbClr val="595959"/>
                </a:solidFill>
                <a:cs typeface="Times New Roman" panose="02020603050405020304" pitchFamily="18" charset="0"/>
              </a:rPr>
              <a:t>A posição do fisco com relação ao planejamento tributário</a:t>
            </a:r>
            <a:endParaRPr lang="pt-BR" sz="1800" b="1" u="sng" dirty="0">
              <a:solidFill>
                <a:srgbClr val="595959"/>
              </a:solidFill>
              <a:cs typeface="Times New Roman" panose="02020603050405020304" pitchFamily="18" charset="0"/>
            </a:endParaRPr>
          </a:p>
        </p:txBody>
      </p:sp>
      <p:sp>
        <p:nvSpPr>
          <p:cNvPr id="10" name="TextBox 19">
            <a:extLst>
              <a:ext uri="{FF2B5EF4-FFF2-40B4-BE49-F238E27FC236}">
                <a16:creationId xmlns:a16="http://schemas.microsoft.com/office/drawing/2014/main" id="{BD2D3807-F637-4A40-B729-0A409EF9FEB6}"/>
              </a:ext>
            </a:extLst>
          </p:cNvPr>
          <p:cNvSpPr txBox="1"/>
          <p:nvPr/>
        </p:nvSpPr>
        <p:spPr>
          <a:xfrm>
            <a:off x="146231" y="1806200"/>
            <a:ext cx="8806181" cy="7043723"/>
          </a:xfrm>
          <a:prstGeom prst="rect">
            <a:avLst/>
          </a:prstGeom>
          <a:noFill/>
        </p:spPr>
        <p:txBody>
          <a:bodyPr wrap="square" rtlCol="0">
            <a:spAutoFit/>
          </a:bodyPr>
          <a:lstStyle/>
          <a:p>
            <a:pPr marL="285750" indent="-285750" algn="just" defTabSz="457200" eaLnBrk="1" fontAlgn="auto" hangingPunct="1">
              <a:spcBef>
                <a:spcPts val="0"/>
              </a:spcBef>
              <a:spcAft>
                <a:spcPts val="0"/>
              </a:spcAft>
              <a:buFont typeface="Wingdings" panose="05000000000000000000" pitchFamily="2" charset="2"/>
              <a:buChar char="§"/>
            </a:pPr>
            <a:r>
              <a:rPr lang="pt-BR" sz="1600" dirty="0">
                <a:solidFill>
                  <a:srgbClr val="595959"/>
                </a:solidFill>
                <a:ea typeface="ＭＳ Ｐゴシック" panose="020B0600070205080204" pitchFamily="34" charset="-128"/>
                <a:cs typeface="Times New Roman" panose="02020603050405020304" pitchFamily="18" charset="0"/>
              </a:rPr>
              <a:t>Eficácia positiva do princípio da capacidade contributiva e dever fundamental de pagar tributos</a:t>
            </a:r>
          </a:p>
          <a:p>
            <a:pPr marL="285750" indent="-285750" algn="just" defTabSz="457200" eaLnBrk="1" fontAlgn="auto" hangingPunct="1">
              <a:spcBef>
                <a:spcPts val="0"/>
              </a:spcBef>
              <a:spcAft>
                <a:spcPts val="0"/>
              </a:spcAft>
              <a:buFont typeface="Wingdings" panose="05000000000000000000" pitchFamily="2" charset="2"/>
              <a:buChar char="§"/>
            </a:pPr>
            <a:endParaRPr lang="pt-BR" sz="1600" dirty="0">
              <a:solidFill>
                <a:srgbClr val="595959"/>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r>
              <a:rPr lang="pt-BR" sz="1600" dirty="0">
                <a:solidFill>
                  <a:srgbClr val="595959"/>
                </a:solidFill>
                <a:cs typeface="Times New Roman" panose="02020603050405020304" pitchFamily="18" charset="0"/>
              </a:rPr>
              <a:t>Recurso a figuras importadas de outros países e analogia a institutos do Direito Privado:  abuso de direito, abuso de forma, fraude à lei, teoria da substância econômica e do propósito negocial</a:t>
            </a:r>
            <a:endParaRPr lang="pt-BR" sz="1600" dirty="0">
              <a:solidFill>
                <a:srgbClr val="595959"/>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600" dirty="0">
              <a:solidFill>
                <a:srgbClr val="595959"/>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r>
              <a:rPr lang="pt-BR" sz="1600" dirty="0">
                <a:solidFill>
                  <a:srgbClr val="595959"/>
                </a:solidFill>
                <a:ea typeface="ＭＳ Ｐゴシック" panose="020B0600070205080204" pitchFamily="34" charset="-128"/>
                <a:cs typeface="Times New Roman" panose="02020603050405020304" pitchFamily="18" charset="0"/>
              </a:rPr>
              <a:t>Desconsideração, para fins tributários, de atos e negócios jurídicos que, embora válidos na forma, apresentem motivação – única ou preponderante – fiscal</a:t>
            </a:r>
          </a:p>
          <a:p>
            <a:pPr marL="285750" indent="-285750" algn="just" defTabSz="457200" eaLnBrk="1" fontAlgn="auto" hangingPunct="1">
              <a:spcBef>
                <a:spcPts val="0"/>
              </a:spcBef>
              <a:spcAft>
                <a:spcPts val="0"/>
              </a:spcAft>
              <a:buFont typeface="Wingdings" panose="05000000000000000000" pitchFamily="2" charset="2"/>
              <a:buChar char="§"/>
            </a:pPr>
            <a:endParaRPr lang="pt-BR" sz="1600" dirty="0">
              <a:solidFill>
                <a:srgbClr val="595959"/>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r>
              <a:rPr lang="pt-BR" sz="1600" dirty="0">
                <a:solidFill>
                  <a:srgbClr val="595959"/>
                </a:solidFill>
                <a:cs typeface="Times New Roman" panose="02020603050405020304" pitchFamily="18" charset="0"/>
              </a:rPr>
              <a:t>Questionamento das formas adotadas pelos contribuintes quando consideradas anormais ou complexas para os fins a que se propõem</a:t>
            </a:r>
          </a:p>
          <a:p>
            <a:pPr algn="just" defTabSz="457200" eaLnBrk="1" fontAlgn="auto" hangingPunct="1">
              <a:spcBef>
                <a:spcPts val="0"/>
              </a:spcBef>
              <a:spcAft>
                <a:spcPts val="0"/>
              </a:spcAft>
            </a:pPr>
            <a:endParaRPr lang="pt-BR" sz="1600" dirty="0">
              <a:solidFill>
                <a:srgbClr val="595959"/>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r>
              <a:rPr lang="pt-BR" sz="1600" dirty="0">
                <a:solidFill>
                  <a:srgbClr val="595959"/>
                </a:solidFill>
                <a:cs typeface="Times New Roman" panose="02020603050405020304" pitchFamily="18" charset="0"/>
              </a:rPr>
              <a:t>Ausência de uniformidade na doutrina e na jurisprudência a respeito das premissas adotadas em relação à aceitação e aplicação dos institutos:  repercussões práticas desfavoráveis aos contribuintes e insegurança jurídica </a:t>
            </a:r>
          </a:p>
          <a:p>
            <a:pPr marL="285750" indent="-285750" algn="just" defTabSz="457200" eaLnBrk="1" fontAlgn="auto" hangingPunct="1">
              <a:spcBef>
                <a:spcPts val="0"/>
              </a:spcBef>
              <a:spcAft>
                <a:spcPts val="0"/>
              </a:spcAft>
              <a:buFont typeface="Wingdings" panose="05000000000000000000" pitchFamily="2" charset="2"/>
              <a:buChar char="§"/>
            </a:pPr>
            <a:endParaRPr lang="pt-BR" sz="1600" dirty="0">
              <a:solidFill>
                <a:srgbClr val="595959"/>
              </a:solidFill>
              <a:cs typeface="Times New Roman" panose="02020603050405020304" pitchFamily="18" charset="0"/>
              <a:sym typeface="Wingdings" panose="05000000000000000000" pitchFamily="2" charset="2"/>
            </a:endParaRPr>
          </a:p>
          <a:p>
            <a:pPr marL="285750" indent="-285750" algn="just" defTabSz="457200" eaLnBrk="1" fontAlgn="auto" hangingPunct="1">
              <a:spcBef>
                <a:spcPts val="0"/>
              </a:spcBef>
              <a:spcAft>
                <a:spcPts val="0"/>
              </a:spcAft>
              <a:buFont typeface="Wingdings" panose="05000000000000000000" pitchFamily="2" charset="2"/>
              <a:buChar char="§"/>
            </a:pPr>
            <a:r>
              <a:rPr lang="pt-BR" sz="1600" dirty="0">
                <a:solidFill>
                  <a:srgbClr val="595959"/>
                </a:solidFill>
                <a:cs typeface="Times New Roman" panose="02020603050405020304" pitchFamily="18" charset="0"/>
                <a:sym typeface="Wingdings" panose="05000000000000000000" pitchFamily="2" charset="2"/>
              </a:rPr>
              <a:t>Combate à evasão fiscal deve ser realizado, mas, na prática, as autoridades fiscais questionam operações sofisticadas e sem nenhuma patologia, atribuindo a elas a pecha de simuladas/fraudulentas/abusivas</a:t>
            </a:r>
            <a:endParaRPr lang="pt-BR" sz="1600" dirty="0">
              <a:solidFill>
                <a:srgbClr val="595959"/>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dirty="0">
              <a:solidFill>
                <a:schemeClr val="accent3">
                  <a:lumMod val="50000"/>
                </a:schemeClr>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dirty="0">
              <a:solidFill>
                <a:schemeClr val="accent3">
                  <a:lumMod val="50000"/>
                </a:schemeClr>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dirty="0">
              <a:solidFill>
                <a:srgbClr val="595959"/>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800" b="1" dirty="0">
              <a:solidFill>
                <a:srgbClr val="C00000"/>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800" b="1" dirty="0">
              <a:solidFill>
                <a:srgbClr val="595959"/>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800" b="1" dirty="0">
              <a:solidFill>
                <a:srgbClr val="C00000"/>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dirty="0">
              <a:solidFill>
                <a:srgbClr val="595959"/>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b="1" dirty="0">
              <a:solidFill>
                <a:srgbClr val="595959"/>
              </a:solidFill>
              <a:cs typeface="Times New Roman" panose="02020603050405020304" pitchFamily="18" charset="0"/>
            </a:endParaRPr>
          </a:p>
          <a:p>
            <a:pPr algn="just" defTabSz="457200" eaLnBrk="1" fontAlgn="auto" hangingPunct="1">
              <a:lnSpc>
                <a:spcPct val="120000"/>
              </a:lnSpc>
              <a:spcBef>
                <a:spcPts val="0"/>
              </a:spcBef>
              <a:spcAft>
                <a:spcPts val="1200"/>
              </a:spcAft>
            </a:pPr>
            <a:endParaRPr lang="pt-BR" sz="1800" dirty="0">
              <a:solidFill>
                <a:srgbClr val="595959"/>
              </a:solidFill>
              <a:cs typeface="Times New Roman" panose="02020603050405020304" pitchFamily="18" charset="0"/>
            </a:endParaRPr>
          </a:p>
        </p:txBody>
      </p:sp>
    </p:spTree>
    <p:extLst>
      <p:ext uri="{BB962C8B-B14F-4D97-AF65-F5344CB8AC3E}">
        <p14:creationId xmlns:p14="http://schemas.microsoft.com/office/powerpoint/2010/main" val="3599559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7">
            <a:extLst>
              <a:ext uri="{FF2B5EF4-FFF2-40B4-BE49-F238E27FC236}">
                <a16:creationId xmlns:a16="http://schemas.microsoft.com/office/drawing/2014/main" id="{A98EF6D0-E834-43C8-A0C6-15A34DC73B4A}"/>
              </a:ext>
            </a:extLst>
          </p:cNvPr>
          <p:cNvSpPr txBox="1"/>
          <p:nvPr/>
        </p:nvSpPr>
        <p:spPr>
          <a:xfrm>
            <a:off x="255952" y="1218374"/>
            <a:ext cx="8715329" cy="1392945"/>
          </a:xfrm>
          <a:prstGeom prst="rect">
            <a:avLst/>
          </a:prstGeom>
          <a:noFill/>
        </p:spPr>
        <p:txBody>
          <a:bodyPr wrap="square" rtlCol="0">
            <a:spAutoFit/>
          </a:bodyPr>
          <a:lstStyle/>
          <a:p>
            <a:pPr algn="just" defTabSz="457200" eaLnBrk="1" fontAlgn="auto" hangingPunct="1">
              <a:lnSpc>
                <a:spcPct val="120000"/>
              </a:lnSpc>
              <a:spcBef>
                <a:spcPts val="0"/>
              </a:spcBef>
              <a:spcAft>
                <a:spcPts val="0"/>
              </a:spcAft>
            </a:pPr>
            <a:r>
              <a:rPr lang="pt-BR" altLang="pt-BR" sz="1800" b="1" dirty="0">
                <a:solidFill>
                  <a:srgbClr val="595959"/>
                </a:solidFill>
                <a:cs typeface="Times New Roman" panose="02020603050405020304" pitchFamily="18" charset="0"/>
              </a:rPr>
              <a:t>Visão pragmática das discussões na esfera administrativa na atualidade</a:t>
            </a:r>
          </a:p>
          <a:p>
            <a:pPr algn="just" defTabSz="457200" eaLnBrk="1" fontAlgn="auto" hangingPunct="1">
              <a:lnSpc>
                <a:spcPct val="120000"/>
              </a:lnSpc>
              <a:spcBef>
                <a:spcPts val="0"/>
              </a:spcBef>
              <a:spcAft>
                <a:spcPts val="0"/>
              </a:spcAft>
            </a:pPr>
            <a:endParaRPr lang="pt-BR" sz="1800" b="1" dirty="0">
              <a:solidFill>
                <a:srgbClr val="595959"/>
              </a:solidFill>
              <a:cs typeface="Times New Roman" panose="02020603050405020304" pitchFamily="18" charset="0"/>
            </a:endParaRPr>
          </a:p>
          <a:p>
            <a:pPr algn="just" defTabSz="457200" eaLnBrk="1" fontAlgn="auto" hangingPunct="1">
              <a:lnSpc>
                <a:spcPct val="120000"/>
              </a:lnSpc>
              <a:spcBef>
                <a:spcPts val="0"/>
              </a:spcBef>
              <a:spcAft>
                <a:spcPts val="0"/>
              </a:spcAft>
            </a:pPr>
            <a:r>
              <a:rPr lang="pt-BR" sz="1800" b="1" u="sng" dirty="0">
                <a:solidFill>
                  <a:srgbClr val="595959"/>
                </a:solidFill>
                <a:cs typeface="Times New Roman" panose="02020603050405020304" pitchFamily="18" charset="0"/>
              </a:rPr>
              <a:t> </a:t>
            </a:r>
          </a:p>
          <a:p>
            <a:pPr algn="just" defTabSz="457200" eaLnBrk="1" fontAlgn="auto" hangingPunct="1">
              <a:lnSpc>
                <a:spcPct val="120000"/>
              </a:lnSpc>
              <a:spcBef>
                <a:spcPts val="0"/>
              </a:spcBef>
              <a:spcAft>
                <a:spcPts val="0"/>
              </a:spcAft>
            </a:pPr>
            <a:endParaRPr lang="pt-BR" sz="1800" b="1" u="sng" dirty="0">
              <a:solidFill>
                <a:srgbClr val="595959"/>
              </a:solidFill>
              <a:cs typeface="Times New Roman" panose="02020603050405020304" pitchFamily="18" charset="0"/>
            </a:endParaRPr>
          </a:p>
        </p:txBody>
      </p:sp>
      <p:sp>
        <p:nvSpPr>
          <p:cNvPr id="10" name="TextBox 19">
            <a:extLst>
              <a:ext uri="{FF2B5EF4-FFF2-40B4-BE49-F238E27FC236}">
                <a16:creationId xmlns:a16="http://schemas.microsoft.com/office/drawing/2014/main" id="{BD2D3807-F637-4A40-B729-0A409EF9FEB6}"/>
              </a:ext>
            </a:extLst>
          </p:cNvPr>
          <p:cNvSpPr txBox="1"/>
          <p:nvPr/>
        </p:nvSpPr>
        <p:spPr>
          <a:xfrm>
            <a:off x="146231" y="1806200"/>
            <a:ext cx="8806181" cy="7813165"/>
          </a:xfrm>
          <a:prstGeom prst="rect">
            <a:avLst/>
          </a:prstGeom>
          <a:noFill/>
        </p:spPr>
        <p:txBody>
          <a:bodyPr wrap="square" rtlCol="0">
            <a:spAutoFit/>
          </a:bodyPr>
          <a:lstStyle/>
          <a:p>
            <a:pPr marL="285750" indent="-285750" algn="just" defTabSz="457200" eaLnBrk="1" fontAlgn="auto" hangingPunct="1">
              <a:spcBef>
                <a:spcPts val="0"/>
              </a:spcBef>
              <a:spcAft>
                <a:spcPts val="0"/>
              </a:spcAft>
              <a:buFont typeface="Wingdings" panose="05000000000000000000" pitchFamily="2" charset="2"/>
              <a:buChar char="§"/>
            </a:pPr>
            <a:r>
              <a:rPr lang="pt-BR" altLang="pt-BR" sz="1700" b="1" dirty="0">
                <a:solidFill>
                  <a:srgbClr val="595959"/>
                </a:solidFill>
                <a:ea typeface="ＭＳ Ｐゴシック" panose="020B0600070205080204" pitchFamily="34" charset="-128"/>
                <a:cs typeface="Times New Roman" panose="02020603050405020304" pitchFamily="18" charset="0"/>
              </a:rPr>
              <a:t>Critérios não positivados orientam a fiscalização tributária e influenciam os órgãos julgadores: “</a:t>
            </a:r>
            <a:r>
              <a:rPr lang="pt-BR" altLang="pt-BR" sz="1700" dirty="0">
                <a:solidFill>
                  <a:srgbClr val="595959"/>
                </a:solidFill>
                <a:ea typeface="ＭＳ Ｐゴシック" panose="020B0600070205080204" pitchFamily="34" charset="-128"/>
                <a:cs typeface="Times New Roman" panose="02020603050405020304" pitchFamily="18" charset="0"/>
              </a:rPr>
              <a:t>substância econômica”; “propósito negocial”; motivos extra tributários</a:t>
            </a: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700" b="1" dirty="0">
              <a:solidFill>
                <a:srgbClr val="595959"/>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r>
              <a:rPr lang="pt-BR" altLang="pt-BR" sz="1700" b="1" dirty="0">
                <a:solidFill>
                  <a:srgbClr val="595959"/>
                </a:solidFill>
                <a:ea typeface="ＭＳ Ｐゴシック" panose="020B0600070205080204" pitchFamily="34" charset="-128"/>
                <a:cs typeface="Times New Roman" panose="02020603050405020304" pitchFamily="18" charset="0"/>
              </a:rPr>
              <a:t>Simulação e fraude: </a:t>
            </a:r>
            <a:r>
              <a:rPr lang="pt-BR" altLang="pt-BR" sz="1700" dirty="0">
                <a:solidFill>
                  <a:srgbClr val="595959"/>
                </a:solidFill>
                <a:ea typeface="ＭＳ Ｐゴシック" panose="020B0600070205080204" pitchFamily="34" charset="-128"/>
                <a:cs typeface="Times New Roman" panose="02020603050405020304" pitchFamily="18" charset="0"/>
              </a:rPr>
              <a:t> em geral, operações desconsideradas pela fiscalização são julgadas sob a ótica da fraude ou da simulação (e, muitas vezes, com recurso à “simulação” como disfarce à teoria do “propósito negocial”), mas ainda há casos – autuações e julgamentos – que se valem de figuras cuja aplicação ao Direito Tributário é questionável: abuso de forma, abuso de direito, fraude à lei, eficácia positiva da capacidade contributiva </a:t>
            </a:r>
            <a:r>
              <a:rPr lang="pt-BR" altLang="pt-BR" sz="1700" dirty="0" err="1">
                <a:solidFill>
                  <a:srgbClr val="595959"/>
                </a:solidFill>
                <a:ea typeface="ＭＳ Ｐゴシック" panose="020B0600070205080204" pitchFamily="34" charset="-128"/>
                <a:cs typeface="Times New Roman" panose="02020603050405020304" pitchFamily="18" charset="0"/>
              </a:rPr>
              <a:t>etc</a:t>
            </a:r>
            <a:endParaRPr lang="pt-BR" altLang="pt-BR" sz="1700" dirty="0">
              <a:solidFill>
                <a:srgbClr val="595959"/>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700" dirty="0">
              <a:solidFill>
                <a:srgbClr val="595959"/>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r>
              <a:rPr lang="pt-BR" altLang="pt-BR" sz="1700" b="1" dirty="0">
                <a:solidFill>
                  <a:srgbClr val="595959"/>
                </a:solidFill>
                <a:ea typeface="ＭＳ Ｐゴシック" panose="020B0600070205080204" pitchFamily="34" charset="-128"/>
                <a:cs typeface="Times New Roman" panose="02020603050405020304" pitchFamily="18" charset="0"/>
              </a:rPr>
              <a:t>Qualificação da multa de ofício como praxe</a:t>
            </a:r>
            <a:r>
              <a:rPr lang="pt-BR" altLang="pt-BR" sz="1700" dirty="0">
                <a:solidFill>
                  <a:srgbClr val="595959"/>
                </a:solidFill>
                <a:ea typeface="ＭＳ Ｐゴシック" panose="020B0600070205080204" pitchFamily="34" charset="-128"/>
                <a:cs typeface="Times New Roman" panose="02020603050405020304" pitchFamily="18" charset="0"/>
              </a:rPr>
              <a:t>: cerca de um terço das autuações são acompanhadas de representação fiscal para fins penais; recentemente; reviravolta de temas (ágio de “privatização”, por exemplo), com reestabelecimento de multas qualificadas pela Câmara Superior de Recursos Fiscais</a:t>
            </a: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700" dirty="0">
              <a:solidFill>
                <a:srgbClr val="595959"/>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r>
              <a:rPr lang="pt-BR" altLang="pt-BR" sz="1700" b="1" dirty="0">
                <a:solidFill>
                  <a:srgbClr val="595959"/>
                </a:solidFill>
                <a:ea typeface="ＭＳ Ｐゴシック" panose="020B0600070205080204" pitchFamily="34" charset="-128"/>
                <a:cs typeface="Times New Roman" panose="02020603050405020304" pitchFamily="18" charset="0"/>
              </a:rPr>
              <a:t>Voto de qualidade</a:t>
            </a:r>
            <a:r>
              <a:rPr lang="pt-BR" altLang="pt-BR" sz="1700" dirty="0">
                <a:solidFill>
                  <a:srgbClr val="595959"/>
                </a:solidFill>
                <a:ea typeface="ＭＳ Ｐゴシック" panose="020B0600070205080204" pitchFamily="34" charset="-128"/>
                <a:cs typeface="Times New Roman" panose="02020603050405020304" pitchFamily="18" charset="0"/>
              </a:rPr>
              <a:t>: no caso de empate, voto de minerva é do presidente da turma de julgamento, sempre representante da Fazenda Nacional </a:t>
            </a: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500" dirty="0">
              <a:solidFill>
                <a:srgbClr val="595959"/>
              </a:solidFill>
              <a:ea typeface="ＭＳ Ｐゴシック" panose="020B0600070205080204" pitchFamily="34" charset="-128"/>
              <a:cs typeface="Times New Roman" panose="02020603050405020304" pitchFamily="18" charset="0"/>
            </a:endParaRPr>
          </a:p>
          <a:p>
            <a:pPr algn="just" defTabSz="457200" eaLnBrk="1" fontAlgn="auto" hangingPunct="1">
              <a:spcBef>
                <a:spcPts val="0"/>
              </a:spcBef>
              <a:spcAft>
                <a:spcPts val="0"/>
              </a:spcAft>
            </a:pPr>
            <a:endParaRPr lang="pt-BR" altLang="pt-BR" sz="1700" dirty="0">
              <a:solidFill>
                <a:srgbClr val="595959"/>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Ø"/>
            </a:pPr>
            <a:endParaRPr lang="pt-BR" sz="1800" dirty="0">
              <a:solidFill>
                <a:schemeClr val="accent3">
                  <a:lumMod val="50000"/>
                </a:schemeClr>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b="1" dirty="0">
              <a:solidFill>
                <a:schemeClr val="accent3">
                  <a:lumMod val="50000"/>
                </a:schemeClr>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b="1" dirty="0">
              <a:solidFill>
                <a:schemeClr val="accent3">
                  <a:lumMod val="50000"/>
                </a:schemeClr>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dirty="0">
              <a:solidFill>
                <a:srgbClr val="595959"/>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800" b="1" dirty="0">
              <a:solidFill>
                <a:srgbClr val="C00000"/>
              </a:solidFill>
              <a:ea typeface="ＭＳ Ｐゴシック" panose="020B0600070205080204" pitchFamily="34" charset="-128"/>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800" b="1" dirty="0">
              <a:solidFill>
                <a:srgbClr val="595959"/>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altLang="pt-BR" sz="1800" b="1" dirty="0">
              <a:solidFill>
                <a:srgbClr val="C00000"/>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dirty="0">
              <a:solidFill>
                <a:srgbClr val="595959"/>
              </a:solidFill>
              <a:cs typeface="Times New Roman" panose="02020603050405020304" pitchFamily="18" charset="0"/>
            </a:endParaRPr>
          </a:p>
          <a:p>
            <a:pPr marL="285750" indent="-285750" algn="just" defTabSz="457200" eaLnBrk="1" fontAlgn="auto" hangingPunct="1">
              <a:spcBef>
                <a:spcPts val="0"/>
              </a:spcBef>
              <a:spcAft>
                <a:spcPts val="0"/>
              </a:spcAft>
              <a:buFont typeface="Wingdings" panose="05000000000000000000" pitchFamily="2" charset="2"/>
              <a:buChar char="§"/>
            </a:pPr>
            <a:endParaRPr lang="pt-BR" sz="1800" b="1" dirty="0">
              <a:solidFill>
                <a:srgbClr val="595959"/>
              </a:solidFill>
              <a:cs typeface="Times New Roman" panose="02020603050405020304" pitchFamily="18" charset="0"/>
            </a:endParaRPr>
          </a:p>
          <a:p>
            <a:pPr algn="just" defTabSz="457200" eaLnBrk="1" fontAlgn="auto" hangingPunct="1">
              <a:lnSpc>
                <a:spcPct val="120000"/>
              </a:lnSpc>
              <a:spcBef>
                <a:spcPts val="0"/>
              </a:spcBef>
              <a:spcAft>
                <a:spcPts val="1200"/>
              </a:spcAft>
            </a:pPr>
            <a:endParaRPr lang="pt-BR" sz="1800" dirty="0">
              <a:solidFill>
                <a:srgbClr val="595959"/>
              </a:solidFill>
              <a:cs typeface="Times New Roman" panose="02020603050405020304" pitchFamily="18" charset="0"/>
            </a:endParaRPr>
          </a:p>
        </p:txBody>
      </p:sp>
    </p:spTree>
    <p:extLst>
      <p:ext uri="{BB962C8B-B14F-4D97-AF65-F5344CB8AC3E}">
        <p14:creationId xmlns:p14="http://schemas.microsoft.com/office/powerpoint/2010/main" val="2566001282"/>
      </p:ext>
    </p:extLst>
  </p:cSld>
  <p:clrMapOvr>
    <a:masterClrMapping/>
  </p:clrMapOvr>
</p:sld>
</file>

<file path=ppt/theme/theme1.xml><?xml version="1.0" encoding="utf-8"?>
<a:theme xmlns:a="http://schemas.openxmlformats.org/drawingml/2006/main" name="Personalizar design">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A5A5A5"/>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6</TotalTime>
  <Words>2929</Words>
  <Application>Microsoft Office PowerPoint</Application>
  <PresentationFormat>Apresentação na tela (4:3)</PresentationFormat>
  <Paragraphs>439</Paragraphs>
  <Slides>30</Slides>
  <Notes>30</Notes>
  <HiddenSlides>0</HiddenSlides>
  <MMClips>0</MMClips>
  <ScaleCrop>false</ScaleCrop>
  <HeadingPairs>
    <vt:vector size="6" baseType="variant">
      <vt:variant>
        <vt:lpstr>Fontes usadas</vt:lpstr>
      </vt:variant>
      <vt:variant>
        <vt:i4>7</vt:i4>
      </vt:variant>
      <vt:variant>
        <vt:lpstr>Tema</vt:lpstr>
      </vt:variant>
      <vt:variant>
        <vt:i4>1</vt:i4>
      </vt:variant>
      <vt:variant>
        <vt:lpstr>Títulos de slides</vt:lpstr>
      </vt:variant>
      <vt:variant>
        <vt:i4>30</vt:i4>
      </vt:variant>
    </vt:vector>
  </HeadingPairs>
  <TitlesOfParts>
    <vt:vector size="38" baseType="lpstr">
      <vt:lpstr>ＭＳ Ｐゴシック</vt:lpstr>
      <vt:lpstr>Arial</vt:lpstr>
      <vt:lpstr>Calibri</vt:lpstr>
      <vt:lpstr>Symbol</vt:lpstr>
      <vt:lpstr>Times New Roman</vt:lpstr>
      <vt:lpstr>Verdana</vt:lpstr>
      <vt:lpstr>Wingdings</vt:lpstr>
      <vt:lpstr>Personalizar design</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Perdido Brother 's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IMPOSTO DE RENDA - PESSOAS FÍSICAS</dc:title>
  <dc:creator>Evandro</dc:creator>
  <cp:lastModifiedBy>Lucas Adam Martinez Faria</cp:lastModifiedBy>
  <cp:revision>1035</cp:revision>
  <cp:lastPrinted>2018-05-17T19:24:45Z</cp:lastPrinted>
  <dcterms:created xsi:type="dcterms:W3CDTF">2000-08-13T15:03:49Z</dcterms:created>
  <dcterms:modified xsi:type="dcterms:W3CDTF">2020-02-28T17:32:26Z</dcterms:modified>
</cp:coreProperties>
</file>