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9"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71"/>
  </p:normalViewPr>
  <p:slideViewPr>
    <p:cSldViewPr>
      <p:cViewPr varScale="1">
        <p:scale>
          <a:sx n="91" d="100"/>
          <a:sy n="91" d="100"/>
        </p:scale>
        <p:origin x="84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6D6E7221-97D3-4929-ABD2-CCD1F516A8A4}" type="datetimeFigureOut">
              <a:rPr lang="en-GB" smtClean="0"/>
              <a:pPr/>
              <a:t>01/06/2018</a:t>
            </a:fld>
            <a:endParaRPr lang="en-GB"/>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148DB26C-6A99-4FDC-A31E-B71C189F9BC1}" type="slidenum">
              <a:rPr lang="en-GB" smtClean="0"/>
              <a:pPr/>
              <a:t>‹#›</a:t>
            </a:fld>
            <a:endParaRPr lang="en-GB"/>
          </a:p>
        </p:txBody>
      </p:sp>
    </p:spTree>
    <p:extLst>
      <p:ext uri="{BB962C8B-B14F-4D97-AF65-F5344CB8AC3E}">
        <p14:creationId xmlns:p14="http://schemas.microsoft.com/office/powerpoint/2010/main" val="2844598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913BB5C2-78D0-4ADE-8D35-A77084AA8A6E}" type="datetimeFigureOut">
              <a:rPr lang="en-US" smtClean="0"/>
              <a:pPr/>
              <a:t>6/1/18</a:t>
            </a:fld>
            <a:endParaRPr lang="en-U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4508FEE9-88A6-4D9B-80BC-701A24DEB70D}" type="slidenum">
              <a:rPr lang="en-US" smtClean="0"/>
              <a:pPr/>
              <a:t>‹#›</a:t>
            </a:fld>
            <a:endParaRPr lang="en-US"/>
          </a:p>
        </p:txBody>
      </p:sp>
    </p:spTree>
    <p:extLst>
      <p:ext uri="{BB962C8B-B14F-4D97-AF65-F5344CB8AC3E}">
        <p14:creationId xmlns:p14="http://schemas.microsoft.com/office/powerpoint/2010/main" val="3218739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08FEE9-88A6-4D9B-80BC-701A24DEB70D}"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1964 Coup in Brazil</a:t>
            </a:r>
          </a:p>
        </p:txBody>
      </p:sp>
      <p:sp>
        <p:nvSpPr>
          <p:cNvPr id="5" name="Content Placeholder 4"/>
          <p:cNvSpPr>
            <a:spLocks noGrp="1"/>
          </p:cNvSpPr>
          <p:nvPr>
            <p:ph sz="half" idx="1"/>
          </p:nvPr>
        </p:nvSpPr>
        <p:spPr/>
        <p:txBody>
          <a:bodyPr/>
          <a:lstStyle/>
          <a:p>
            <a:pPr>
              <a:buNone/>
            </a:pPr>
            <a:r>
              <a:rPr lang="en-US" dirty="0"/>
              <a:t>   </a:t>
            </a:r>
          </a:p>
          <a:p>
            <a:pPr>
              <a:buNone/>
            </a:pPr>
            <a:endParaRPr lang="en-US" dirty="0"/>
          </a:p>
          <a:p>
            <a:pPr>
              <a:buNone/>
            </a:pPr>
            <a:endParaRPr lang="en-US" dirty="0"/>
          </a:p>
          <a:p>
            <a:pPr>
              <a:buNone/>
            </a:pPr>
            <a:endParaRPr lang="en-US" dirty="0"/>
          </a:p>
          <a:p>
            <a:pPr>
              <a:buNone/>
            </a:pPr>
            <a:endParaRPr lang="en-US" dirty="0"/>
          </a:p>
          <a:p>
            <a:pPr>
              <a:buNone/>
            </a:pPr>
            <a:r>
              <a:rPr lang="en-US" dirty="0"/>
              <a:t>            A.W. Pereira</a:t>
            </a:r>
          </a:p>
          <a:p>
            <a:pPr algn="ctr">
              <a:buNone/>
            </a:pPr>
            <a:r>
              <a:rPr lang="en-US" dirty="0"/>
              <a:t>1/6/18</a:t>
            </a:r>
          </a:p>
          <a:p>
            <a:pPr>
              <a:buNone/>
            </a:pPr>
            <a:r>
              <a:rPr lang="en-US" dirty="0"/>
              <a:t>  </a:t>
            </a:r>
          </a:p>
        </p:txBody>
      </p:sp>
      <p:pic>
        <p:nvPicPr>
          <p:cNvPr id="7" name="Picture 5" descr="I:\NavyJob\ItamaratyPalace.jpg"/>
          <p:cNvPicPr>
            <a:picLocks noGrp="1" noChangeAspect="1" noChangeArrowheads="1"/>
          </p:cNvPicPr>
          <p:nvPr>
            <p:ph sz="half" idx="2"/>
          </p:nvPr>
        </p:nvPicPr>
        <p:blipFill>
          <a:blip r:embed="rId2" cstate="print"/>
          <a:srcRect/>
          <a:stretch>
            <a:fillRect/>
          </a:stretch>
        </p:blipFill>
        <p:spPr bwMode="auto">
          <a:xfrm>
            <a:off x="4419600" y="2743200"/>
            <a:ext cx="5242560" cy="393192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Causes of the coup: theoretical perspectives</a:t>
            </a:r>
          </a:p>
        </p:txBody>
      </p:sp>
      <p:sp>
        <p:nvSpPr>
          <p:cNvPr id="3" name="Content Placeholder 2"/>
          <p:cNvSpPr>
            <a:spLocks noGrp="1"/>
          </p:cNvSpPr>
          <p:nvPr>
            <p:ph idx="1"/>
          </p:nvPr>
        </p:nvSpPr>
        <p:spPr/>
        <p:txBody>
          <a:bodyPr>
            <a:normAutofit fontScale="92500" lnSpcReduction="10000"/>
          </a:bodyPr>
          <a:lstStyle/>
          <a:p>
            <a:r>
              <a:rPr lang="en-US" dirty="0"/>
              <a:t>Changes in military self-image (</a:t>
            </a:r>
            <a:r>
              <a:rPr lang="en-US" dirty="0" err="1"/>
              <a:t>Stepan</a:t>
            </a:r>
            <a:r>
              <a:rPr lang="en-US" dirty="0"/>
              <a:t>: the “new professionalism” and the ESG)</a:t>
            </a:r>
          </a:p>
          <a:p>
            <a:r>
              <a:rPr lang="en-US" dirty="0"/>
              <a:t>Bottlenecks in the strategy of “dependent capitalist accumulation” (O’Donnell and “bureaucratic authoritarianism)</a:t>
            </a:r>
          </a:p>
          <a:p>
            <a:r>
              <a:rPr lang="en-US" dirty="0"/>
              <a:t>Mistaken tactics by </a:t>
            </a:r>
            <a:r>
              <a:rPr lang="en-US" dirty="0" err="1"/>
              <a:t>Goulart</a:t>
            </a:r>
            <a:r>
              <a:rPr lang="en-US" dirty="0"/>
              <a:t> and his supporters (Cohen and patterns of strategic interaction)</a:t>
            </a:r>
          </a:p>
          <a:p>
            <a:r>
              <a:rPr lang="en-US" dirty="0"/>
              <a:t>US Cold War strategy and structural differences between the US and Brazilian economies (Moniz </a:t>
            </a:r>
            <a:r>
              <a:rPr lang="en-US" dirty="0" err="1"/>
              <a:t>Bandeira</a:t>
            </a:r>
            <a:r>
              <a:rPr lang="en-US" dirty="0"/>
              <a:t> et al).</a:t>
            </a:r>
          </a:p>
          <a:p>
            <a:endParaRPr lang="en-US" dirty="0"/>
          </a:p>
        </p:txBody>
      </p:sp>
    </p:spTree>
    <p:extLst>
      <p:ext uri="{BB962C8B-B14F-4D97-AF65-F5344CB8AC3E}">
        <p14:creationId xmlns:p14="http://schemas.microsoft.com/office/powerpoint/2010/main" val="1370037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perspective</a:t>
            </a:r>
          </a:p>
        </p:txBody>
      </p:sp>
      <p:sp>
        <p:nvSpPr>
          <p:cNvPr id="3" name="Content Placeholder 2"/>
          <p:cNvSpPr>
            <a:spLocks noGrp="1"/>
          </p:cNvSpPr>
          <p:nvPr>
            <p:ph idx="1"/>
          </p:nvPr>
        </p:nvSpPr>
        <p:spPr/>
        <p:txBody>
          <a:bodyPr/>
          <a:lstStyle/>
          <a:p>
            <a:r>
              <a:rPr lang="en-US" dirty="0"/>
              <a:t>Maria de </a:t>
            </a:r>
            <a:r>
              <a:rPr lang="en-US" dirty="0" err="1"/>
              <a:t>Carmo</a:t>
            </a:r>
            <a:r>
              <a:rPr lang="en-US" dirty="0"/>
              <a:t> </a:t>
            </a:r>
            <a:r>
              <a:rPr lang="en-US" dirty="0" err="1"/>
              <a:t>Campelo</a:t>
            </a:r>
            <a:r>
              <a:rPr lang="en-US" dirty="0"/>
              <a:t> de Souza: the vote share of the right declined steadily in the period 1945-64. </a:t>
            </a:r>
          </a:p>
          <a:p>
            <a:endParaRPr lang="en-US" dirty="0"/>
          </a:p>
        </p:txBody>
      </p:sp>
    </p:spTree>
    <p:extLst>
      <p:ext uri="{BB962C8B-B14F-4D97-AF65-F5344CB8AC3E}">
        <p14:creationId xmlns:p14="http://schemas.microsoft.com/office/powerpoint/2010/main" val="1352128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Views of the dictatorship: the benign perspective</a:t>
            </a:r>
          </a:p>
        </p:txBody>
      </p:sp>
      <p:sp>
        <p:nvSpPr>
          <p:cNvPr id="3" name="Content Placeholder 2"/>
          <p:cNvSpPr>
            <a:spLocks noGrp="1"/>
          </p:cNvSpPr>
          <p:nvPr>
            <p:ph idx="1"/>
          </p:nvPr>
        </p:nvSpPr>
        <p:spPr/>
        <p:txBody>
          <a:bodyPr/>
          <a:lstStyle/>
          <a:p>
            <a:r>
              <a:rPr lang="en-US" dirty="0"/>
              <a:t>It was not a dictatorship; the “revolution” was necessary to save Brazil from Communism.</a:t>
            </a:r>
          </a:p>
          <a:p>
            <a:r>
              <a:rPr lang="en-US" dirty="0"/>
              <a:t>The regime was basically liberal and pro-democratic. </a:t>
            </a:r>
          </a:p>
          <a:p>
            <a:r>
              <a:rPr lang="en-US" dirty="0"/>
              <a:t>See </a:t>
            </a:r>
            <a:r>
              <a:rPr lang="en-US" dirty="0" err="1"/>
              <a:t>Lico</a:t>
            </a:r>
            <a:r>
              <a:rPr lang="en-US" dirty="0"/>
              <a:t> </a:t>
            </a:r>
            <a:r>
              <a:rPr lang="en-US" dirty="0" err="1"/>
              <a:t>Maciel</a:t>
            </a:r>
            <a:r>
              <a:rPr lang="en-US" dirty="0"/>
              <a:t>, </a:t>
            </a:r>
            <a:r>
              <a:rPr lang="en-US" u="sng" dirty="0" err="1"/>
              <a:t>Orvil</a:t>
            </a:r>
            <a:r>
              <a:rPr lang="en-US" u="sng" dirty="0"/>
              <a:t>: </a:t>
            </a:r>
            <a:r>
              <a:rPr lang="en-US" u="sng" dirty="0" err="1"/>
              <a:t>Tentativas</a:t>
            </a:r>
            <a:r>
              <a:rPr lang="en-US" u="sng" dirty="0"/>
              <a:t> de </a:t>
            </a:r>
            <a:r>
              <a:rPr lang="en-US" u="sng" dirty="0" err="1"/>
              <a:t>Tomada</a:t>
            </a:r>
            <a:r>
              <a:rPr lang="en-US" u="sng" dirty="0"/>
              <a:t> de </a:t>
            </a:r>
            <a:r>
              <a:rPr lang="en-US" u="sng" dirty="0" err="1"/>
              <a:t>Poder</a:t>
            </a:r>
            <a:r>
              <a:rPr lang="en-US" dirty="0"/>
              <a:t> (2012). </a:t>
            </a:r>
          </a:p>
          <a:p>
            <a:endParaRPr lang="en-US" dirty="0"/>
          </a:p>
        </p:txBody>
      </p:sp>
    </p:spTree>
    <p:extLst>
      <p:ext uri="{BB962C8B-B14F-4D97-AF65-F5344CB8AC3E}">
        <p14:creationId xmlns:p14="http://schemas.microsoft.com/office/powerpoint/2010/main" val="294334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view: a “</a:t>
            </a:r>
            <a:r>
              <a:rPr lang="en-US" dirty="0" err="1"/>
              <a:t>dictablanda</a:t>
            </a:r>
            <a:r>
              <a:rPr lang="en-US" dirty="0"/>
              <a:t>”</a:t>
            </a:r>
          </a:p>
        </p:txBody>
      </p:sp>
      <p:sp>
        <p:nvSpPr>
          <p:cNvPr id="3" name="Content Placeholder 2"/>
          <p:cNvSpPr>
            <a:spLocks noGrp="1"/>
          </p:cNvSpPr>
          <p:nvPr>
            <p:ph idx="1"/>
          </p:nvPr>
        </p:nvSpPr>
        <p:spPr/>
        <p:txBody>
          <a:bodyPr>
            <a:normAutofit fontScale="77500" lnSpcReduction="20000"/>
          </a:bodyPr>
          <a:lstStyle/>
          <a:p>
            <a:r>
              <a:rPr lang="en-US" dirty="0"/>
              <a:t>Extremism on the right and the left destroyed the republic. </a:t>
            </a:r>
          </a:p>
          <a:p>
            <a:r>
              <a:rPr lang="en-US" dirty="0"/>
              <a:t>The coup was relatively nonviolent; during the regime few were killed compared to Argentina and Chile.</a:t>
            </a:r>
          </a:p>
          <a:p>
            <a:r>
              <a:rPr lang="en-US" dirty="0"/>
              <a:t>The regime was fairly popular and tolerant of criticism.</a:t>
            </a:r>
          </a:p>
          <a:p>
            <a:r>
              <a:rPr lang="en-US" dirty="0"/>
              <a:t>It became more repressive because of the armed left.</a:t>
            </a:r>
          </a:p>
          <a:p>
            <a:r>
              <a:rPr lang="en-US" dirty="0"/>
              <a:t>It was only a dictatorship when AI-5 was in force (1968-79).</a:t>
            </a:r>
          </a:p>
          <a:p>
            <a:r>
              <a:rPr lang="en-US" dirty="0"/>
              <a:t>It maintained a functioning Congress and judiciary, and held elections for lower offices.</a:t>
            </a:r>
          </a:p>
          <a:p>
            <a:r>
              <a:rPr lang="en-US" dirty="0"/>
              <a:t>The regime was an economic success.</a:t>
            </a:r>
          </a:p>
          <a:p>
            <a:r>
              <a:rPr lang="en-US" dirty="0"/>
              <a:t>The 1979 Amnesty was a price worth paying for the transition to democracy. </a:t>
            </a:r>
          </a:p>
          <a:p>
            <a:r>
              <a:rPr lang="en-US" dirty="0"/>
              <a:t>See Marco Antonio Villa, </a:t>
            </a:r>
            <a:r>
              <a:rPr lang="en-US" u="sng" dirty="0" err="1"/>
              <a:t>Ditadura</a:t>
            </a:r>
            <a:r>
              <a:rPr lang="en-US" u="sng" dirty="0"/>
              <a:t> a </a:t>
            </a:r>
            <a:r>
              <a:rPr lang="en-US" u="sng" dirty="0" err="1"/>
              <a:t>Brasileira</a:t>
            </a:r>
            <a:r>
              <a:rPr lang="en-US" u="sng" dirty="0"/>
              <a:t>.</a:t>
            </a:r>
          </a:p>
          <a:p>
            <a:endParaRPr lang="en-US" dirty="0"/>
          </a:p>
        </p:txBody>
      </p:sp>
    </p:spTree>
    <p:extLst>
      <p:ext uri="{BB962C8B-B14F-4D97-AF65-F5344CB8AC3E}">
        <p14:creationId xmlns:p14="http://schemas.microsoft.com/office/powerpoint/2010/main" val="13050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more critical view</a:t>
            </a:r>
          </a:p>
        </p:txBody>
      </p:sp>
      <p:sp>
        <p:nvSpPr>
          <p:cNvPr id="3" name="Content Placeholder 2"/>
          <p:cNvSpPr>
            <a:spLocks noGrp="1"/>
          </p:cNvSpPr>
          <p:nvPr>
            <p:ph idx="1"/>
          </p:nvPr>
        </p:nvSpPr>
        <p:spPr/>
        <p:txBody>
          <a:bodyPr>
            <a:normAutofit fontScale="92500" lnSpcReduction="20000"/>
          </a:bodyPr>
          <a:lstStyle/>
          <a:p>
            <a:r>
              <a:rPr lang="en-US" dirty="0"/>
              <a:t>The 1964 coup was pernicious for the entire region.</a:t>
            </a:r>
          </a:p>
          <a:p>
            <a:r>
              <a:rPr lang="en-US" dirty="0" err="1"/>
              <a:t>Goulart’s</a:t>
            </a:r>
            <a:r>
              <a:rPr lang="en-US" dirty="0"/>
              <a:t> attempts at reform represented the aspirations of those marginalized in the Second Republic (especially the rural poor).</a:t>
            </a:r>
          </a:p>
          <a:p>
            <a:r>
              <a:rPr lang="en-US" dirty="0"/>
              <a:t>The security apparatus grew and engaged in widespread torture.</a:t>
            </a:r>
          </a:p>
          <a:p>
            <a:r>
              <a:rPr lang="en-US" dirty="0"/>
              <a:t>The armed left arose in part because of the regime’s closing down of public space.</a:t>
            </a:r>
          </a:p>
          <a:p>
            <a:r>
              <a:rPr lang="en-US" dirty="0"/>
              <a:t>The regime’s treatment of the opposition was arbitrary and left authoritarian legacies.</a:t>
            </a:r>
          </a:p>
          <a:p>
            <a:endParaRPr lang="en-US" dirty="0"/>
          </a:p>
          <a:p>
            <a:endParaRPr lang="en-US" dirty="0"/>
          </a:p>
        </p:txBody>
      </p:sp>
    </p:spTree>
    <p:extLst>
      <p:ext uri="{BB962C8B-B14F-4D97-AF65-F5344CB8AC3E}">
        <p14:creationId xmlns:p14="http://schemas.microsoft.com/office/powerpoint/2010/main" val="830261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Coups in Latin America</a:t>
            </a:r>
          </a:p>
        </p:txBody>
      </p:sp>
      <p:sp>
        <p:nvSpPr>
          <p:cNvPr id="3" name="Content Placeholder 2"/>
          <p:cNvSpPr>
            <a:spLocks noGrp="1"/>
          </p:cNvSpPr>
          <p:nvPr>
            <p:ph idx="1"/>
          </p:nvPr>
        </p:nvSpPr>
        <p:spPr/>
        <p:txBody>
          <a:bodyPr/>
          <a:lstStyle/>
          <a:p>
            <a:r>
              <a:rPr lang="en-US" dirty="0"/>
              <a:t>1964: Bolivia</a:t>
            </a:r>
          </a:p>
          <a:p>
            <a:r>
              <a:rPr lang="en-US" dirty="0"/>
              <a:t>1966: Argentina</a:t>
            </a:r>
          </a:p>
          <a:p>
            <a:r>
              <a:rPr lang="en-US" dirty="0"/>
              <a:t>1968: Panama and Peru </a:t>
            </a:r>
          </a:p>
          <a:p>
            <a:r>
              <a:rPr lang="en-US" dirty="0"/>
              <a:t>1973: Chile and Uruguay</a:t>
            </a:r>
          </a:p>
          <a:p>
            <a:r>
              <a:rPr lang="en-US" dirty="0"/>
              <a:t>1975: Peru</a:t>
            </a:r>
          </a:p>
          <a:p>
            <a:r>
              <a:rPr lang="en-US" dirty="0"/>
              <a:t>1976: Argentina and Ecuador </a:t>
            </a:r>
          </a:p>
          <a:p>
            <a:r>
              <a:rPr lang="en-US" dirty="0"/>
              <a:t>1980: Bolivia </a:t>
            </a:r>
          </a:p>
        </p:txBody>
      </p:sp>
    </p:spTree>
    <p:extLst>
      <p:ext uri="{BB962C8B-B14F-4D97-AF65-F5344CB8AC3E}">
        <p14:creationId xmlns:p14="http://schemas.microsoft.com/office/powerpoint/2010/main" val="1062766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dictatorship’s foreign policies</a:t>
            </a:r>
          </a:p>
        </p:txBody>
      </p:sp>
      <p:sp>
        <p:nvSpPr>
          <p:cNvPr id="3" name="Content Placeholder 2"/>
          <p:cNvSpPr>
            <a:spLocks noGrp="1"/>
          </p:cNvSpPr>
          <p:nvPr>
            <p:ph idx="1"/>
          </p:nvPr>
        </p:nvSpPr>
        <p:spPr/>
        <p:txBody>
          <a:bodyPr>
            <a:normAutofit lnSpcReduction="10000"/>
          </a:bodyPr>
          <a:lstStyle/>
          <a:p>
            <a:r>
              <a:rPr lang="en-US" dirty="0"/>
              <a:t>Alternation between proximity to and distance from the USA</a:t>
            </a:r>
          </a:p>
          <a:p>
            <a:r>
              <a:rPr lang="en-US" dirty="0"/>
              <a:t>Proximity under Castelo </a:t>
            </a:r>
            <a:r>
              <a:rPr lang="en-US" dirty="0" err="1"/>
              <a:t>Branco</a:t>
            </a:r>
            <a:r>
              <a:rPr lang="en-US" dirty="0"/>
              <a:t> (Brazil sends troops to support the US occupation of the Dominican Republic)</a:t>
            </a:r>
          </a:p>
          <a:p>
            <a:r>
              <a:rPr lang="en-US" dirty="0"/>
              <a:t>The kidnaping of the US Ambassador in 1969: tensions</a:t>
            </a:r>
          </a:p>
          <a:p>
            <a:r>
              <a:rPr lang="en-US" dirty="0"/>
              <a:t>Matias </a:t>
            </a:r>
            <a:r>
              <a:rPr lang="en-US" dirty="0" err="1"/>
              <a:t>Spektor</a:t>
            </a:r>
            <a:r>
              <a:rPr lang="en-US" dirty="0"/>
              <a:t>, Kissinger and Brazil: Brazil resists an overtly “sub-imperial” role</a:t>
            </a:r>
          </a:p>
        </p:txBody>
      </p:sp>
    </p:spTree>
    <p:extLst>
      <p:ext uri="{BB962C8B-B14F-4D97-AF65-F5344CB8AC3E}">
        <p14:creationId xmlns:p14="http://schemas.microsoft.com/office/powerpoint/2010/main" val="1278993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dictatorship’s foreign policies (2)</a:t>
            </a:r>
          </a:p>
        </p:txBody>
      </p:sp>
      <p:sp>
        <p:nvSpPr>
          <p:cNvPr id="3" name="Content Placeholder 2"/>
          <p:cNvSpPr>
            <a:spLocks noGrp="1"/>
          </p:cNvSpPr>
          <p:nvPr>
            <p:ph idx="1"/>
          </p:nvPr>
        </p:nvSpPr>
        <p:spPr/>
        <p:txBody>
          <a:bodyPr>
            <a:normAutofit lnSpcReduction="10000"/>
          </a:bodyPr>
          <a:lstStyle/>
          <a:p>
            <a:r>
              <a:rPr lang="en-US" dirty="0"/>
              <a:t>Brazil quickly recognized the MPLA government in Angola in 1975</a:t>
            </a:r>
          </a:p>
          <a:p>
            <a:r>
              <a:rPr lang="en-US" dirty="0"/>
              <a:t>Geisel: tensions with the Carter administration over human rights and the nuclear agreement with West Germany</a:t>
            </a:r>
          </a:p>
          <a:p>
            <a:r>
              <a:rPr lang="en-US" dirty="0"/>
              <a:t>Reagan 1980: Jeanne Kirkpatrick, Dictatorships and Double Standards</a:t>
            </a:r>
          </a:p>
          <a:p>
            <a:r>
              <a:rPr lang="en-US" dirty="0"/>
              <a:t>The Brazilian regime transition takes place with little US influence.</a:t>
            </a:r>
          </a:p>
        </p:txBody>
      </p:sp>
    </p:spTree>
    <p:extLst>
      <p:ext uri="{BB962C8B-B14F-4D97-AF65-F5344CB8AC3E}">
        <p14:creationId xmlns:p14="http://schemas.microsoft.com/office/powerpoint/2010/main" val="1302069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Memories of military rule</a:t>
            </a:r>
          </a:p>
        </p:txBody>
      </p:sp>
      <p:pic>
        <p:nvPicPr>
          <p:cNvPr id="4" name="Content Placeholder 3"/>
          <p:cNvPicPr>
            <a:picLocks noGrp="1" noChangeAspect="1"/>
          </p:cNvPicPr>
          <p:nvPr>
            <p:ph idx="1"/>
          </p:nvPr>
        </p:nvPicPr>
        <p:blipFill>
          <a:blip r:embed="rId2"/>
          <a:stretch>
            <a:fillRect/>
          </a:stretch>
        </p:blipFill>
        <p:spPr>
          <a:xfrm>
            <a:off x="1554691" y="1600200"/>
            <a:ext cx="6034617" cy="4525963"/>
          </a:xfrm>
          <a:prstGeom prst="rect">
            <a:avLst/>
          </a:prstGeom>
        </p:spPr>
      </p:pic>
    </p:spTree>
    <p:extLst>
      <p:ext uri="{BB962C8B-B14F-4D97-AF65-F5344CB8AC3E}">
        <p14:creationId xmlns:p14="http://schemas.microsoft.com/office/powerpoint/2010/main" val="851444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sz="half" idx="1"/>
          </p:nvPr>
        </p:nvSpPr>
        <p:spPr/>
        <p:txBody>
          <a:bodyPr>
            <a:normAutofit fontScale="92500" lnSpcReduction="20000"/>
          </a:bodyPr>
          <a:lstStyle/>
          <a:p>
            <a:r>
              <a:rPr lang="en-US" dirty="0"/>
              <a:t>1  What were the long-term and immediate causes of the military coup in Brazil?</a:t>
            </a:r>
          </a:p>
          <a:p>
            <a:r>
              <a:rPr lang="en-US" dirty="0"/>
              <a:t>How significant was US support for the coup?</a:t>
            </a:r>
          </a:p>
          <a:p>
            <a:r>
              <a:rPr lang="en-US" dirty="0"/>
              <a:t>To what extent was the coup a “critical juncture” in Brazil’s and the region’s trajectory?</a:t>
            </a:r>
          </a:p>
          <a:p>
            <a:r>
              <a:rPr lang="en-US" dirty="0"/>
              <a:t>What did the coup mean for Brazilian foreign policy?</a:t>
            </a:r>
          </a:p>
          <a:p>
            <a:endParaRPr lang="en-US" dirty="0"/>
          </a:p>
        </p:txBody>
      </p:sp>
      <p:pic>
        <p:nvPicPr>
          <p:cNvPr id="5" name="Picture 6" descr="http://www.brazilmiami.org/eng/images/coatofarms.jpg"/>
          <p:cNvPicPr>
            <a:picLocks noGrp="1" noChangeAspect="1" noChangeArrowheads="1"/>
          </p:cNvPicPr>
          <p:nvPr>
            <p:ph sz="half" idx="2"/>
          </p:nvPr>
        </p:nvPicPr>
        <p:blipFill>
          <a:blip r:embed="rId3" cstate="print"/>
          <a:srcRect/>
          <a:stretch>
            <a:fillRect/>
          </a:stretch>
        </p:blipFill>
        <p:spPr bwMode="auto">
          <a:xfrm>
            <a:off x="4876800" y="1828800"/>
            <a:ext cx="3871629" cy="438912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Outline</a:t>
            </a:r>
          </a:p>
        </p:txBody>
      </p:sp>
      <p:sp>
        <p:nvSpPr>
          <p:cNvPr id="8" name="Content Placeholder 7"/>
          <p:cNvSpPr>
            <a:spLocks noGrp="1"/>
          </p:cNvSpPr>
          <p:nvPr>
            <p:ph idx="1"/>
          </p:nvPr>
        </p:nvSpPr>
        <p:spPr/>
        <p:txBody>
          <a:bodyPr/>
          <a:lstStyle/>
          <a:p>
            <a:r>
              <a:rPr lang="en-US" dirty="0"/>
              <a:t>The </a:t>
            </a:r>
            <a:r>
              <a:rPr lang="en-US" dirty="0" err="1"/>
              <a:t>Goulart</a:t>
            </a:r>
            <a:r>
              <a:rPr lang="en-US" dirty="0"/>
              <a:t> presidency</a:t>
            </a:r>
          </a:p>
          <a:p>
            <a:r>
              <a:rPr lang="en-US" dirty="0"/>
              <a:t>The US role in the coup</a:t>
            </a:r>
          </a:p>
          <a:p>
            <a:r>
              <a:rPr lang="en-US" dirty="0"/>
              <a:t>Perspectives on the coup’s causes</a:t>
            </a:r>
          </a:p>
          <a:p>
            <a:r>
              <a:rPr lang="en-US" dirty="0"/>
              <a:t>Perspectives on the dictatorship and its regional impact</a:t>
            </a:r>
          </a:p>
          <a:p>
            <a:r>
              <a:rPr lang="en-US" dirty="0"/>
              <a:t>The dictatorship’s foreign policy</a:t>
            </a:r>
          </a:p>
        </p:txBody>
      </p:sp>
    </p:spTree>
    <p:extLst>
      <p:ext uri="{BB962C8B-B14F-4D97-AF65-F5344CB8AC3E}">
        <p14:creationId xmlns:p14="http://schemas.microsoft.com/office/powerpoint/2010/main" val="1102438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President Joao </a:t>
            </a:r>
            <a:r>
              <a:rPr lang="en-US" dirty="0" err="1"/>
              <a:t>Goulart</a:t>
            </a:r>
            <a:r>
              <a:rPr lang="en-US" dirty="0"/>
              <a:t> and First Lady Maria Teresa </a:t>
            </a:r>
            <a:r>
              <a:rPr lang="en-US" dirty="0" err="1"/>
              <a:t>Fontela</a:t>
            </a:r>
            <a:r>
              <a:rPr lang="en-US" dirty="0"/>
              <a:t> </a:t>
            </a:r>
            <a:r>
              <a:rPr lang="en-US" dirty="0" err="1"/>
              <a:t>Goulart</a:t>
            </a:r>
            <a:r>
              <a:rPr lang="en-US" dirty="0"/>
              <a:t> </a:t>
            </a:r>
          </a:p>
        </p:txBody>
      </p:sp>
      <p:pic>
        <p:nvPicPr>
          <p:cNvPr id="4" name="Picture 2" descr="I:\Brazil2009\jango.jpg"/>
          <p:cNvPicPr>
            <a:picLocks noGrp="1" noChangeAspect="1" noChangeArrowheads="1"/>
          </p:cNvPicPr>
          <p:nvPr>
            <p:ph idx="1"/>
          </p:nvPr>
        </p:nvPicPr>
        <p:blipFill>
          <a:blip r:embed="rId2" cstate="print"/>
          <a:srcRect/>
          <a:stretch>
            <a:fillRect/>
          </a:stretch>
        </p:blipFill>
        <p:spPr bwMode="auto">
          <a:xfrm>
            <a:off x="1990585" y="1981200"/>
            <a:ext cx="4854715" cy="3539331"/>
          </a:xfrm>
          <a:prstGeom prst="rect">
            <a:avLst/>
          </a:prstGeom>
          <a:noFill/>
        </p:spPr>
      </p:pic>
    </p:spTree>
    <p:extLst>
      <p:ext uri="{BB962C8B-B14F-4D97-AF65-F5344CB8AC3E}">
        <p14:creationId xmlns:p14="http://schemas.microsoft.com/office/powerpoint/2010/main" val="2068612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Goulart</a:t>
            </a:r>
            <a:r>
              <a:rPr lang="en-US" dirty="0"/>
              <a:t> presidency</a:t>
            </a:r>
          </a:p>
        </p:txBody>
      </p:sp>
      <p:sp>
        <p:nvSpPr>
          <p:cNvPr id="3" name="Content Placeholder 2"/>
          <p:cNvSpPr>
            <a:spLocks noGrp="1"/>
          </p:cNvSpPr>
          <p:nvPr>
            <p:ph idx="1"/>
          </p:nvPr>
        </p:nvSpPr>
        <p:spPr/>
        <p:txBody>
          <a:bodyPr>
            <a:normAutofit fontScale="85000" lnSpcReduction="20000"/>
          </a:bodyPr>
          <a:lstStyle/>
          <a:p>
            <a:r>
              <a:rPr lang="en-US" dirty="0"/>
              <a:t>Non-aligned foreign policy, nationalism, and populism</a:t>
            </a:r>
          </a:p>
          <a:p>
            <a:r>
              <a:rPr lang="en-US" dirty="0"/>
              <a:t>Foreign Minister and later Treasury Minister San Tiago </a:t>
            </a:r>
            <a:r>
              <a:rPr lang="en-US" dirty="0" err="1"/>
              <a:t>Dantas</a:t>
            </a:r>
            <a:r>
              <a:rPr lang="en-US" dirty="0"/>
              <a:t>: “political leftism, financial </a:t>
            </a:r>
            <a:r>
              <a:rPr lang="en-US" dirty="0" err="1"/>
              <a:t>rightism</a:t>
            </a:r>
            <a:r>
              <a:rPr lang="en-US" dirty="0"/>
              <a:t>”</a:t>
            </a:r>
          </a:p>
          <a:p>
            <a:r>
              <a:rPr lang="en-US" dirty="0"/>
              <a:t>Rural trade unionization and application of labor laws to the countryside; Peasant Leagues press for land reform; PCB influence in the labor movement</a:t>
            </a:r>
          </a:p>
          <a:p>
            <a:r>
              <a:rPr lang="en-US" dirty="0"/>
              <a:t>Informal recognition of the CGT (labor confederation)</a:t>
            </a:r>
          </a:p>
          <a:p>
            <a:r>
              <a:rPr lang="en-US" dirty="0"/>
              <a:t>Nationalization of AMFORP (a subsidiary of ITT) without compensation in 1962</a:t>
            </a:r>
          </a:p>
          <a:p>
            <a:r>
              <a:rPr lang="en-US" dirty="0"/>
              <a:t>1963 settlement: Brazil pays for AMFORP</a:t>
            </a:r>
          </a:p>
          <a:p>
            <a:r>
              <a:rPr lang="en-US" dirty="0"/>
              <a:t>Rising inflation, declining foreign investment</a:t>
            </a:r>
          </a:p>
        </p:txBody>
      </p:sp>
    </p:spTree>
    <p:extLst>
      <p:ext uri="{BB962C8B-B14F-4D97-AF65-F5344CB8AC3E}">
        <p14:creationId xmlns:p14="http://schemas.microsoft.com/office/powerpoint/2010/main" val="1550097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Goulart</a:t>
            </a:r>
            <a:r>
              <a:rPr lang="en-US"/>
              <a:t> presidency (2)</a:t>
            </a:r>
          </a:p>
        </p:txBody>
      </p:sp>
      <p:sp>
        <p:nvSpPr>
          <p:cNvPr id="3" name="Content Placeholder 2"/>
          <p:cNvSpPr>
            <a:spLocks noGrp="1"/>
          </p:cNvSpPr>
          <p:nvPr>
            <p:ph idx="1"/>
          </p:nvPr>
        </p:nvSpPr>
        <p:spPr/>
        <p:txBody>
          <a:bodyPr>
            <a:normAutofit fontScale="77500" lnSpcReduction="20000"/>
          </a:bodyPr>
          <a:lstStyle/>
          <a:p>
            <a:r>
              <a:rPr lang="en-US" dirty="0"/>
              <a:t>1962: a bill to limit the remittance of profits of MNCs to 10% of registered capital is introduced in Congress</a:t>
            </a:r>
          </a:p>
          <a:p>
            <a:r>
              <a:rPr lang="en-US" dirty="0"/>
              <a:t>1962: CIA funding of right-wing candidates in gubernatorial and Congressional elections (?)</a:t>
            </a:r>
          </a:p>
          <a:p>
            <a:r>
              <a:rPr lang="en-US" dirty="0"/>
              <a:t>AIFLD funding of conservative trade unions</a:t>
            </a:r>
          </a:p>
          <a:p>
            <a:r>
              <a:rPr lang="en-US" dirty="0"/>
              <a:t>Early 1963: the </a:t>
            </a:r>
            <a:r>
              <a:rPr lang="en-US" dirty="0" err="1"/>
              <a:t>Dantas</a:t>
            </a:r>
            <a:r>
              <a:rPr lang="en-US" dirty="0"/>
              <a:t>-Bell agreement, a stabilization package, limits Brazilian spending</a:t>
            </a:r>
          </a:p>
          <a:p>
            <a:r>
              <a:rPr lang="en-US" dirty="0"/>
              <a:t>June 1963: </a:t>
            </a:r>
            <a:r>
              <a:rPr lang="en-US" dirty="0" err="1"/>
              <a:t>Goulart</a:t>
            </a:r>
            <a:r>
              <a:rPr lang="en-US" dirty="0"/>
              <a:t> abandons the restrictions of </a:t>
            </a:r>
            <a:r>
              <a:rPr lang="en-US" dirty="0" err="1"/>
              <a:t>Dantas</a:t>
            </a:r>
            <a:r>
              <a:rPr lang="en-US" dirty="0"/>
              <a:t>-Bell</a:t>
            </a:r>
          </a:p>
          <a:p>
            <a:r>
              <a:rPr lang="en-US" dirty="0"/>
              <a:t>1963: US government aid limited to “islands of sanity” in states; none goes to Federal government</a:t>
            </a:r>
          </a:p>
          <a:p>
            <a:r>
              <a:rPr lang="en-US" dirty="0"/>
              <a:t>1964: </a:t>
            </a:r>
            <a:r>
              <a:rPr lang="en-US" dirty="0" err="1"/>
              <a:t>Goulart</a:t>
            </a:r>
            <a:r>
              <a:rPr lang="en-US" dirty="0"/>
              <a:t> signs the profit remittance bill </a:t>
            </a:r>
          </a:p>
          <a:p>
            <a:endParaRPr lang="en-US" dirty="0"/>
          </a:p>
        </p:txBody>
      </p:sp>
    </p:spTree>
    <p:extLst>
      <p:ext uri="{BB962C8B-B14F-4D97-AF65-F5344CB8AC3E}">
        <p14:creationId xmlns:p14="http://schemas.microsoft.com/office/powerpoint/2010/main" val="44961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ides of March</a:t>
            </a:r>
          </a:p>
        </p:txBody>
      </p:sp>
      <p:sp>
        <p:nvSpPr>
          <p:cNvPr id="3" name="Content Placeholder 2"/>
          <p:cNvSpPr>
            <a:spLocks noGrp="1"/>
          </p:cNvSpPr>
          <p:nvPr>
            <p:ph idx="1"/>
          </p:nvPr>
        </p:nvSpPr>
        <p:spPr/>
        <p:txBody>
          <a:bodyPr>
            <a:normAutofit fontScale="85000" lnSpcReduction="20000"/>
          </a:bodyPr>
          <a:lstStyle/>
          <a:p>
            <a:r>
              <a:rPr lang="en-US" dirty="0"/>
              <a:t>The middle class protests: the “March for Family, Liberty and God” in Sao Paulo</a:t>
            </a:r>
          </a:p>
          <a:p>
            <a:r>
              <a:rPr lang="en-US" dirty="0"/>
              <a:t>March 13 1964: </a:t>
            </a:r>
            <a:r>
              <a:rPr lang="en-US" dirty="0" err="1"/>
              <a:t>Goulart</a:t>
            </a:r>
            <a:r>
              <a:rPr lang="en-US" dirty="0"/>
              <a:t> announces “base reforms” including the </a:t>
            </a:r>
            <a:r>
              <a:rPr lang="en-US" dirty="0" err="1"/>
              <a:t>nationalizatin</a:t>
            </a:r>
            <a:r>
              <a:rPr lang="en-US" dirty="0"/>
              <a:t> of oil refineries and the expropriation of land adjacent to Federal highways, railways and reservoirs</a:t>
            </a:r>
          </a:p>
          <a:p>
            <a:r>
              <a:rPr lang="en-US" dirty="0"/>
              <a:t>March 30 1964: At the Automobile Club of Brazil in Rio, </a:t>
            </a:r>
            <a:r>
              <a:rPr lang="en-US" dirty="0" err="1"/>
              <a:t>Goulart</a:t>
            </a:r>
            <a:r>
              <a:rPr lang="en-US" dirty="0"/>
              <a:t> gives a combative speech in defense of his base reforms and supports the sergeants’ revolt inside the armed forces</a:t>
            </a:r>
          </a:p>
          <a:p>
            <a:r>
              <a:rPr lang="en-US" dirty="0"/>
              <a:t>Opposition to </a:t>
            </a:r>
            <a:r>
              <a:rPr lang="en-US" dirty="0" err="1"/>
              <a:t>Goulart</a:t>
            </a:r>
            <a:r>
              <a:rPr lang="en-US" dirty="0"/>
              <a:t> from governors: </a:t>
            </a:r>
            <a:r>
              <a:rPr lang="en-US" dirty="0" err="1"/>
              <a:t>Adhemar</a:t>
            </a:r>
            <a:r>
              <a:rPr lang="en-US" dirty="0"/>
              <a:t> de Barros (SP), Carlos </a:t>
            </a:r>
            <a:r>
              <a:rPr lang="en-US" dirty="0" err="1"/>
              <a:t>Lacerda</a:t>
            </a:r>
            <a:r>
              <a:rPr lang="en-US" dirty="0"/>
              <a:t> (RJ), </a:t>
            </a:r>
            <a:r>
              <a:rPr lang="en-US" dirty="0" err="1"/>
              <a:t>Magalhaes</a:t>
            </a:r>
            <a:r>
              <a:rPr lang="en-US"/>
              <a:t> Pinto (MG)</a:t>
            </a:r>
          </a:p>
          <a:p>
            <a:endParaRPr lang="en-US"/>
          </a:p>
        </p:txBody>
      </p:sp>
    </p:spTree>
    <p:extLst>
      <p:ext uri="{BB962C8B-B14F-4D97-AF65-F5344CB8AC3E}">
        <p14:creationId xmlns:p14="http://schemas.microsoft.com/office/powerpoint/2010/main" val="401136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 role</a:t>
            </a:r>
          </a:p>
        </p:txBody>
      </p:sp>
      <p:sp>
        <p:nvSpPr>
          <p:cNvPr id="3" name="Content Placeholder 2"/>
          <p:cNvSpPr>
            <a:spLocks noGrp="1"/>
          </p:cNvSpPr>
          <p:nvPr>
            <p:ph idx="1"/>
          </p:nvPr>
        </p:nvSpPr>
        <p:spPr/>
        <p:txBody>
          <a:bodyPr>
            <a:normAutofit fontScale="92500" lnSpcReduction="10000"/>
          </a:bodyPr>
          <a:lstStyle/>
          <a:p>
            <a:r>
              <a:rPr lang="en-US" dirty="0"/>
              <a:t>The waning days of the “Alliance for Progress.”</a:t>
            </a:r>
          </a:p>
          <a:p>
            <a:r>
              <a:rPr lang="en-US" dirty="0"/>
              <a:t>The Panama crisis in January 1964: LBJ under pressure regarding his Latin American policy.</a:t>
            </a:r>
          </a:p>
          <a:p>
            <a:r>
              <a:rPr lang="en-US"/>
              <a:t>Assistant Secretary of State for Inter-American Affairs Thomas Mann to his US ambassadors to Latin American countries March 20 1964: “military and right-wing dictatorships will no longer be punished by non-recognition when they overthrow democratic regimes” (The Mann Doctrine).</a:t>
            </a:r>
          </a:p>
          <a:p>
            <a:endParaRPr lang="en-US"/>
          </a:p>
        </p:txBody>
      </p:sp>
    </p:spTree>
    <p:extLst>
      <p:ext uri="{BB962C8B-B14F-4D97-AF65-F5344CB8AC3E}">
        <p14:creationId xmlns:p14="http://schemas.microsoft.com/office/powerpoint/2010/main" val="2072324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normAutofit fontScale="90000"/>
          </a:bodyPr>
          <a:lstStyle/>
          <a:p>
            <a:r>
              <a:rPr lang="en-US" dirty="0"/>
              <a:t>LBJ to Undersecretary of State for Economic and Agricultural Affairs George Ball, 31/03/64</a:t>
            </a:r>
          </a:p>
        </p:txBody>
      </p:sp>
      <p:sp>
        <p:nvSpPr>
          <p:cNvPr id="3" name="Content Placeholder 2"/>
          <p:cNvSpPr>
            <a:spLocks noGrp="1"/>
          </p:cNvSpPr>
          <p:nvPr>
            <p:ph idx="1"/>
          </p:nvPr>
        </p:nvSpPr>
        <p:spPr/>
        <p:txBody>
          <a:bodyPr/>
          <a:lstStyle/>
          <a:p>
            <a:endParaRPr lang="en-US" dirty="0"/>
          </a:p>
          <a:p>
            <a:r>
              <a:rPr lang="en-US" dirty="0"/>
              <a:t>“I think that we ought to take every step that we can, be prepared to do everything that we need to do, as we were in Panama, if that is at all feasible….I’d put everybody there, anyone that has any imagination or ingenuity…we just can’t take this one and I’d get right on top of it and stick my neck out a little.”</a:t>
            </a:r>
          </a:p>
          <a:p>
            <a:endParaRPr lang="en-US" dirty="0"/>
          </a:p>
        </p:txBody>
      </p:sp>
    </p:spTree>
    <p:extLst>
      <p:ext uri="{BB962C8B-B14F-4D97-AF65-F5344CB8AC3E}">
        <p14:creationId xmlns:p14="http://schemas.microsoft.com/office/powerpoint/2010/main" val="320439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1036</Words>
  <Application>Microsoft Macintosh PowerPoint</Application>
  <PresentationFormat>On-screen Show (4:3)</PresentationFormat>
  <Paragraphs>96</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The 1964 Coup in Brazil</vt:lpstr>
      <vt:lpstr>Question</vt:lpstr>
      <vt:lpstr>Outline</vt:lpstr>
      <vt:lpstr>President Joao Goulart and First Lady Maria Teresa Fontela Goulart </vt:lpstr>
      <vt:lpstr>The Goulart presidency</vt:lpstr>
      <vt:lpstr>The Goulart presidency (2)</vt:lpstr>
      <vt:lpstr>The ides of March</vt:lpstr>
      <vt:lpstr>The US role</vt:lpstr>
      <vt:lpstr>LBJ to Undersecretary of State for Economic and Agricultural Affairs George Ball, 31/03/64</vt:lpstr>
      <vt:lpstr>Causes of the coup: theoretical perspectives</vt:lpstr>
      <vt:lpstr>Another perspective</vt:lpstr>
      <vt:lpstr>Views of the dictatorship: the benign perspective</vt:lpstr>
      <vt:lpstr>Another view: a “dictablanda”</vt:lpstr>
      <vt:lpstr>A more critical view</vt:lpstr>
      <vt:lpstr>Some Coups in Latin America</vt:lpstr>
      <vt:lpstr>The dictatorship’s foreign policies</vt:lpstr>
      <vt:lpstr>The dictatorship’s foreign policies (2)</vt:lpstr>
      <vt:lpstr>Memories of military rule</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BRAZIL</dc:title>
  <dc:creator>Daddy</dc:creator>
  <cp:lastModifiedBy>Microsoft Office User</cp:lastModifiedBy>
  <cp:revision>86</cp:revision>
  <dcterms:created xsi:type="dcterms:W3CDTF">2006-08-16T00:00:00Z</dcterms:created>
  <dcterms:modified xsi:type="dcterms:W3CDTF">2018-06-01T00:40:11Z</dcterms:modified>
</cp:coreProperties>
</file>