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6" r:id="rId4"/>
    <p:sldId id="279" r:id="rId5"/>
    <p:sldId id="280" r:id="rId6"/>
    <p:sldId id="258" r:id="rId7"/>
    <p:sldId id="259" r:id="rId8"/>
    <p:sldId id="260" r:id="rId9"/>
    <p:sldId id="263" r:id="rId10"/>
    <p:sldId id="261" r:id="rId11"/>
    <p:sldId id="264" r:id="rId12"/>
    <p:sldId id="265" r:id="rId13"/>
    <p:sldId id="270" r:id="rId14"/>
    <p:sldId id="271" r:id="rId15"/>
    <p:sldId id="273" r:id="rId16"/>
    <p:sldId id="262" r:id="rId17"/>
    <p:sldId id="266" r:id="rId18"/>
    <p:sldId id="267" r:id="rId19"/>
    <p:sldId id="268" r:id="rId20"/>
    <p:sldId id="274" r:id="rId21"/>
    <p:sldId id="278" r:id="rId22"/>
    <p:sldId id="277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5" autoAdjust="0"/>
    <p:restoredTop sz="94660"/>
  </p:normalViewPr>
  <p:slideViewPr>
    <p:cSldViewPr>
      <p:cViewPr varScale="1">
        <p:scale>
          <a:sx n="68" d="100"/>
          <a:sy n="68" d="100"/>
        </p:scale>
        <p:origin x="-145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F4162-DED1-47F2-9741-28D5D25E7418}" type="datetimeFigureOut">
              <a:rPr lang="pt-BR" smtClean="0"/>
              <a:pPr/>
              <a:t>13/01/2021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02ED66-5AA5-48A0-BABE-BB2C642CAB2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i="1" dirty="0" err="1" smtClean="0"/>
              <a:t>Cómo</a:t>
            </a:r>
            <a:r>
              <a:rPr lang="pt-BR" i="1" dirty="0" smtClean="0"/>
              <a:t> </a:t>
            </a:r>
            <a:r>
              <a:rPr lang="pt-BR" i="1" dirty="0" err="1" smtClean="0"/>
              <a:t>estudio</a:t>
            </a:r>
            <a:r>
              <a:rPr lang="pt-BR" i="1" dirty="0" smtClean="0"/>
              <a:t> </a:t>
            </a:r>
            <a:r>
              <a:rPr lang="pt-BR" i="1" dirty="0" err="1" smtClean="0"/>
              <a:t>español</a:t>
            </a:r>
            <a:endParaRPr lang="pt-BR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Ámbito</a:t>
            </a:r>
            <a:r>
              <a:rPr lang="pt-BR" dirty="0" smtClean="0"/>
              <a:t> 9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66967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755576" y="2348880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2400" u="sng" dirty="0" smtClean="0">
                <a:solidFill>
                  <a:schemeClr val="accent2"/>
                </a:solidFill>
              </a:rPr>
              <a:t>A mí</a:t>
            </a:r>
            <a:r>
              <a:rPr lang="es-ES_tradnl" sz="2400" dirty="0" smtClean="0">
                <a:solidFill>
                  <a:schemeClr val="accent2"/>
                </a:solidFill>
              </a:rPr>
              <a:t>  estudiar </a:t>
            </a:r>
            <a:r>
              <a:rPr lang="es-ES_tradnl" sz="2400" u="sng" dirty="0" smtClean="0">
                <a:solidFill>
                  <a:schemeClr val="accent2"/>
                </a:solidFill>
              </a:rPr>
              <a:t>me cuesta </a:t>
            </a:r>
            <a:r>
              <a:rPr lang="es-ES_tradnl" sz="2400" dirty="0" smtClean="0">
                <a:solidFill>
                  <a:schemeClr val="accent2"/>
                </a:solidFill>
              </a:rPr>
              <a:t>mucho. </a:t>
            </a:r>
          </a:p>
          <a:p>
            <a:pPr algn="ctr"/>
            <a:r>
              <a:rPr lang="es-ES_tradnl" sz="2400" u="sng" dirty="0" smtClean="0">
                <a:solidFill>
                  <a:schemeClr val="accent2"/>
                </a:solidFill>
              </a:rPr>
              <a:t>A mí me cuesta </a:t>
            </a:r>
            <a:r>
              <a:rPr lang="es-ES_tradnl" sz="2400" dirty="0" smtClean="0">
                <a:solidFill>
                  <a:schemeClr val="accent2"/>
                </a:solidFill>
              </a:rPr>
              <a:t>mucho estudiar. (</a:t>
            </a:r>
            <a:r>
              <a:rPr lang="es-ES_tradnl" sz="2400" b="1" dirty="0" smtClean="0">
                <a:solidFill>
                  <a:schemeClr val="accent2"/>
                </a:solidFill>
              </a:rPr>
              <a:t>sintaxis oblicua</a:t>
            </a:r>
            <a:r>
              <a:rPr lang="es-ES_tradnl" sz="2400" dirty="0" smtClean="0">
                <a:solidFill>
                  <a:schemeClr val="accent2"/>
                </a:solidFill>
              </a:rPr>
              <a:t>)</a:t>
            </a:r>
          </a:p>
          <a:p>
            <a:pPr algn="ctr"/>
            <a:r>
              <a:rPr lang="es-ES_tradnl" sz="1400" b="1" dirty="0" smtClean="0">
                <a:solidFill>
                  <a:schemeClr val="accent1"/>
                </a:solidFill>
              </a:rPr>
              <a:t>* Ir para las diapositivas siguientes. </a:t>
            </a:r>
          </a:p>
          <a:p>
            <a:r>
              <a:rPr lang="es-BO" sz="2400" dirty="0" smtClean="0"/>
              <a:t>Entonces, para aprender tengo que hacer de todo: </a:t>
            </a:r>
          </a:p>
          <a:p>
            <a:r>
              <a:rPr lang="es-BO" sz="2400" dirty="0" smtClean="0"/>
              <a:t>	Estudiar</a:t>
            </a:r>
            <a:r>
              <a:rPr lang="es-BO" sz="2400" dirty="0" smtClean="0"/>
              <a:t>,</a:t>
            </a:r>
          </a:p>
          <a:p>
            <a:r>
              <a:rPr lang="es-BO" sz="2400" dirty="0" smtClean="0"/>
              <a:t>	aprender </a:t>
            </a:r>
            <a:r>
              <a:rPr lang="es-BO" sz="2400" dirty="0" smtClean="0"/>
              <a:t>palabras de memoria,</a:t>
            </a:r>
          </a:p>
          <a:p>
            <a:r>
              <a:rPr lang="es-BO" sz="2400" dirty="0" smtClean="0"/>
              <a:t>	escuchar </a:t>
            </a:r>
            <a:r>
              <a:rPr lang="es-BO" sz="2400" dirty="0" err="1" smtClean="0"/>
              <a:t>cassettes</a:t>
            </a:r>
            <a:r>
              <a:rPr lang="es-BO" sz="2400" dirty="0" smtClean="0"/>
              <a:t>,</a:t>
            </a:r>
          </a:p>
          <a:p>
            <a:r>
              <a:rPr lang="es-BO" sz="2400" dirty="0" smtClean="0"/>
              <a:t>	escribir </a:t>
            </a:r>
            <a:r>
              <a:rPr lang="es-BO" sz="2400" dirty="0" smtClean="0"/>
              <a:t>muchas veces las cosas que sé,</a:t>
            </a:r>
          </a:p>
          <a:p>
            <a:r>
              <a:rPr lang="es-BO" sz="2400" dirty="0" smtClean="0"/>
              <a:t>	leer</a:t>
            </a:r>
            <a:r>
              <a:rPr lang="es-BO" sz="2400" dirty="0" smtClean="0"/>
              <a:t>, </a:t>
            </a:r>
          </a:p>
          <a:p>
            <a:r>
              <a:rPr lang="es-BO" sz="2400" dirty="0" smtClean="0"/>
              <a:t>	ponerme </a:t>
            </a:r>
            <a:r>
              <a:rPr lang="es-BO" sz="2400" dirty="0" smtClean="0"/>
              <a:t>canciones,</a:t>
            </a:r>
          </a:p>
          <a:p>
            <a:r>
              <a:rPr lang="es-BO" sz="2400" dirty="0" smtClean="0"/>
              <a:t>	pero </a:t>
            </a:r>
            <a:r>
              <a:rPr lang="es-BO" sz="2400" dirty="0" smtClean="0"/>
              <a:t>dos o tres meses después se me olvida todo.</a:t>
            </a:r>
          </a:p>
          <a:p>
            <a:r>
              <a:rPr lang="es-BO" sz="2400" dirty="0" smtClean="0"/>
              <a:t>No sé qué hacer....</a:t>
            </a:r>
            <a:endParaRPr lang="es-BO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ítulo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001000" cy="1216025"/>
          </a:xfrm>
        </p:spPr>
        <p:txBody>
          <a:bodyPr/>
          <a:lstStyle/>
          <a:p>
            <a:pPr algn="ctr"/>
            <a:r>
              <a:rPr lang="pt-BR" altLang="pt-BR" sz="3200" noProof="1" smtClean="0">
                <a:solidFill>
                  <a:schemeClr val="accent2"/>
                </a:solidFill>
              </a:rPr>
              <a:t>Sintaxis “recta” / sintaxis “oblicua” en portugués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endParaRPr lang="es-PY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s-PY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pt-BR" i="1" dirty="0" smtClean="0"/>
              <a:t>(</a:t>
            </a:r>
            <a:r>
              <a:rPr lang="pt-BR" i="1" u="sng" dirty="0" smtClean="0">
                <a:solidFill>
                  <a:schemeClr val="accent6"/>
                </a:solidFill>
              </a:rPr>
              <a:t>Eu</a:t>
            </a:r>
            <a:r>
              <a:rPr lang="pt-BR" i="1" dirty="0" smtClean="0"/>
              <a:t>) Gostari</a:t>
            </a:r>
            <a:r>
              <a:rPr lang="pt-BR" i="1" u="sng" dirty="0" smtClean="0"/>
              <a:t>a</a:t>
            </a:r>
            <a:r>
              <a:rPr lang="pt-BR" i="1" dirty="0" smtClean="0"/>
              <a:t> de uma fruta.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i="1" dirty="0" smtClean="0"/>
              <a:t>(</a:t>
            </a:r>
            <a:r>
              <a:rPr lang="pt-BR" i="1" dirty="0" smtClean="0">
                <a:solidFill>
                  <a:schemeClr val="accent6"/>
                </a:solidFill>
              </a:rPr>
              <a:t>Nós</a:t>
            </a:r>
            <a:r>
              <a:rPr lang="pt-BR" i="1" dirty="0" smtClean="0"/>
              <a:t>) gostaríamos de algumas  bebidas.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s-PY" i="1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pt-BR" i="1" dirty="0" smtClean="0">
                <a:solidFill>
                  <a:schemeClr val="accent6"/>
                </a:solidFill>
              </a:rPr>
              <a:t>Me</a:t>
            </a:r>
            <a:r>
              <a:rPr lang="pt-BR" i="1" dirty="0" smtClean="0"/>
              <a:t> apetec</a:t>
            </a:r>
            <a:r>
              <a:rPr lang="pt-BR" i="1" u="sng" dirty="0" smtClean="0"/>
              <a:t>e</a:t>
            </a:r>
            <a:r>
              <a:rPr lang="pt-BR" i="1" dirty="0" smtClean="0"/>
              <a:t> </a:t>
            </a:r>
            <a:r>
              <a:rPr lang="pt-BR" i="1" u="sng" dirty="0" smtClean="0"/>
              <a:t>uma fruta</a:t>
            </a:r>
            <a:r>
              <a:rPr lang="pt-BR" i="1" dirty="0" smtClean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i="1" dirty="0" smtClean="0">
                <a:solidFill>
                  <a:schemeClr val="accent6"/>
                </a:solidFill>
              </a:rPr>
              <a:t>Me </a:t>
            </a:r>
            <a:r>
              <a:rPr lang="pt-BR" i="1" dirty="0" smtClean="0"/>
              <a:t>apetec</a:t>
            </a:r>
            <a:r>
              <a:rPr lang="pt-BR" i="1" u="sng" dirty="0" smtClean="0"/>
              <a:t>em</a:t>
            </a:r>
            <a:r>
              <a:rPr lang="pt-BR" i="1" dirty="0" smtClean="0"/>
              <a:t> </a:t>
            </a:r>
            <a:r>
              <a:rPr lang="pt-BR" i="1" u="sng" dirty="0" smtClean="0"/>
              <a:t>umas uvas frescas</a:t>
            </a:r>
            <a:r>
              <a:rPr lang="pt-BR" i="1" dirty="0" smtClean="0"/>
              <a:t>.  </a:t>
            </a:r>
            <a:endParaRPr lang="pt-BR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altLang="pt-BR" sz="2800" noProof="1" smtClean="0">
                <a:solidFill>
                  <a:schemeClr val="accent2"/>
                </a:solidFill>
              </a:rPr>
              <a:t>Sintaxis “recta” / sintaxis “oblicua” en portugués</a:t>
            </a:r>
            <a:endParaRPr lang="pt-BR" altLang="pt-BR" sz="2800" dirty="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pt-BR" sz="2800" i="1" u="sng" dirty="0" smtClean="0"/>
              <a:t>Viajar</a:t>
            </a:r>
            <a:r>
              <a:rPr lang="pt-BR" sz="2800" i="1" dirty="0" smtClean="0"/>
              <a:t> </a:t>
            </a:r>
            <a:r>
              <a:rPr lang="pt-BR" sz="2800" i="1" dirty="0" smtClean="0">
                <a:solidFill>
                  <a:schemeClr val="accent6"/>
                </a:solidFill>
              </a:rPr>
              <a:t>me fascin</a:t>
            </a:r>
            <a:r>
              <a:rPr lang="pt-BR" sz="2800" b="1" i="1" u="sng" dirty="0" smtClean="0">
                <a:solidFill>
                  <a:schemeClr val="accent6"/>
                </a:solidFill>
              </a:rPr>
              <a:t>a</a:t>
            </a:r>
            <a:r>
              <a:rPr lang="pt-BR" sz="2800" i="1" dirty="0" smtClean="0"/>
              <a:t>.                                  </a:t>
            </a:r>
            <a:r>
              <a:rPr lang="pt-BR" sz="2800" b="1" i="1" u="sng" dirty="0" smtClean="0">
                <a:solidFill>
                  <a:schemeClr val="accent1">
                    <a:lumMod val="50000"/>
                  </a:schemeClr>
                </a:solidFill>
              </a:rPr>
              <a:t>Eu</a:t>
            </a:r>
            <a:r>
              <a:rPr lang="pt-BR" sz="2800" b="1" i="1" dirty="0" smtClean="0">
                <a:solidFill>
                  <a:schemeClr val="accent1">
                    <a:lumMod val="50000"/>
                  </a:schemeClr>
                </a:solidFill>
              </a:rPr>
              <a:t> adoro viajar.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t-BR" sz="2800" i="1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pt-BR" sz="2800" i="1" u="sng" dirty="0" smtClean="0"/>
              <a:t>Esse sapato </a:t>
            </a:r>
            <a:r>
              <a:rPr lang="pt-BR" sz="2800" i="1" dirty="0" smtClean="0">
                <a:solidFill>
                  <a:schemeClr val="accent6"/>
                </a:solidFill>
              </a:rPr>
              <a:t>est</a:t>
            </a:r>
            <a:r>
              <a:rPr lang="pt-BR" sz="2800" i="1" u="sng" dirty="0" smtClean="0">
                <a:solidFill>
                  <a:schemeClr val="accent6"/>
                </a:solidFill>
              </a:rPr>
              <a:t>á</a:t>
            </a:r>
            <a:r>
              <a:rPr lang="pt-BR" sz="2800" i="1" dirty="0" smtClean="0">
                <a:solidFill>
                  <a:schemeClr val="accent6"/>
                </a:solidFill>
              </a:rPr>
              <a:t> me incomodando</a:t>
            </a:r>
            <a:r>
              <a:rPr lang="pt-BR" sz="2800" i="1" dirty="0" smtClean="0"/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i="1" dirty="0" smtClean="0"/>
              <a:t>Não tenho vontade de comer, porém </a:t>
            </a:r>
            <a:r>
              <a:rPr lang="pt-BR" sz="2800" i="1" u="sng" dirty="0" smtClean="0"/>
              <a:t>uma fruta</a:t>
            </a:r>
            <a:r>
              <a:rPr lang="pt-BR" sz="2800" i="1" dirty="0" smtClean="0"/>
              <a:t> </a:t>
            </a:r>
            <a:r>
              <a:rPr lang="pt-BR" sz="2800" i="1" dirty="0" smtClean="0">
                <a:solidFill>
                  <a:schemeClr val="accent6"/>
                </a:solidFill>
              </a:rPr>
              <a:t>me apetec</a:t>
            </a:r>
            <a:r>
              <a:rPr lang="pt-BR" sz="2800" b="1" i="1" u="sng" dirty="0" smtClean="0">
                <a:solidFill>
                  <a:schemeClr val="accent6"/>
                </a:solidFill>
              </a:rPr>
              <a:t>e</a:t>
            </a:r>
            <a:r>
              <a:rPr lang="pt-BR" sz="2800" i="1" dirty="0" smtClean="0"/>
              <a:t>. (me apetece uma fruta).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i="1" u="sng" dirty="0" smtClean="0"/>
              <a:t>Sua falta de compromisso com a sociedade</a:t>
            </a:r>
            <a:r>
              <a:rPr lang="pt-BR" sz="2800" i="1" dirty="0" smtClean="0"/>
              <a:t> e </a:t>
            </a:r>
            <a:r>
              <a:rPr lang="pt-BR" sz="2800" i="1" u="sng" dirty="0" smtClean="0"/>
              <a:t>seu desleixo</a:t>
            </a:r>
            <a:r>
              <a:rPr lang="pt-BR" sz="2800" i="1" dirty="0" smtClean="0"/>
              <a:t> </a:t>
            </a:r>
            <a:r>
              <a:rPr lang="pt-BR" sz="2800" i="1" dirty="0" smtClean="0">
                <a:solidFill>
                  <a:schemeClr val="accent6"/>
                </a:solidFill>
              </a:rPr>
              <a:t>nos tir</a:t>
            </a:r>
            <a:r>
              <a:rPr lang="pt-BR" sz="2800" b="1" i="1" u="sng" dirty="0" smtClean="0">
                <a:solidFill>
                  <a:schemeClr val="accent6"/>
                </a:solidFill>
              </a:rPr>
              <a:t>am</a:t>
            </a:r>
            <a:r>
              <a:rPr lang="pt-BR" sz="2800" i="1" dirty="0" smtClean="0">
                <a:solidFill>
                  <a:schemeClr val="accent6"/>
                </a:solidFill>
              </a:rPr>
              <a:t> do sério</a:t>
            </a:r>
            <a:r>
              <a:rPr lang="pt-BR" sz="2800" i="1" dirty="0" smtClean="0"/>
              <a:t>.</a:t>
            </a:r>
          </a:p>
          <a:p>
            <a:pPr marL="0" indent="0" algn="just">
              <a:buFont typeface="Wingdings" pitchFamily="2" charset="2"/>
              <a:buNone/>
              <a:defRPr/>
            </a:pPr>
            <a:r>
              <a:rPr lang="pt-BR" sz="2800" i="1" u="sng" dirty="0" smtClean="0"/>
              <a:t>O ritmo</a:t>
            </a:r>
            <a:r>
              <a:rPr lang="pt-BR" sz="2800" i="1" dirty="0" smtClean="0"/>
              <a:t> de São Paulo </a:t>
            </a:r>
            <a:r>
              <a:rPr lang="pt-BR" sz="2800" i="1" dirty="0" smtClean="0">
                <a:solidFill>
                  <a:schemeClr val="accent6"/>
                </a:solidFill>
              </a:rPr>
              <a:t>te/lhe cans</a:t>
            </a:r>
            <a:r>
              <a:rPr lang="pt-BR" sz="2800" b="1" i="1" u="sng" dirty="0" smtClean="0">
                <a:solidFill>
                  <a:schemeClr val="accent6"/>
                </a:solidFill>
              </a:rPr>
              <a:t>a</a:t>
            </a:r>
            <a:r>
              <a:rPr lang="pt-BR" sz="2800" i="1" dirty="0" smtClean="0"/>
              <a:t>.</a:t>
            </a:r>
            <a:endParaRPr lang="pt-BR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Título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pt-BR" altLang="pt-BR" sz="3200" noProof="1" smtClean="0"/>
              <a:t>Groppi</a:t>
            </a:r>
            <a:r>
              <a:rPr lang="pt-BR" altLang="pt-BR" sz="3200" smtClean="0"/>
              <a:t>, 2013</a:t>
            </a:r>
            <a:br>
              <a:rPr lang="pt-BR" altLang="pt-BR" sz="3200" smtClean="0"/>
            </a:br>
            <a:endParaRPr lang="pt-BR" altLang="pt-BR" sz="32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738" y="1752600"/>
            <a:ext cx="8080375" cy="4267200"/>
          </a:xfrm>
        </p:spPr>
        <p:txBody>
          <a:bodyPr>
            <a:normAutofit lnSpcReduction="10000"/>
          </a:bodyPr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3200" dirty="0" smtClean="0"/>
              <a:t>a</a:t>
            </a:r>
            <a:r>
              <a:rPr lang="pt-BR" sz="3200" dirty="0"/>
              <a:t>. Eu gosto do cinema brasileiro.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s-ES" sz="3200" dirty="0"/>
              <a:t>b. Me gusta el cine brasileño </a:t>
            </a:r>
            <a:endParaRPr lang="es-ES" sz="32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s-ES" sz="2000" dirty="0"/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200" dirty="0" smtClean="0"/>
              <a:t>Eu </a:t>
            </a:r>
            <a:r>
              <a:rPr lang="pt-BR" sz="3200" dirty="0"/>
              <a:t>gosto do cinema brasileiro. </a:t>
            </a:r>
            <a:r>
              <a:rPr lang="pt-BR" sz="2000" b="1" dirty="0" smtClean="0">
                <a:solidFill>
                  <a:schemeClr val="tx2"/>
                </a:solidFill>
              </a:rPr>
              <a:t>tema </a:t>
            </a:r>
            <a:r>
              <a:rPr lang="pt-BR" sz="2000" b="1" dirty="0" smtClean="0"/>
              <a:t> </a:t>
            </a:r>
            <a:r>
              <a:rPr lang="pt-BR" sz="2000" dirty="0" smtClean="0"/>
              <a:t>                   </a:t>
            </a:r>
            <a:r>
              <a:rPr lang="pt-BR" sz="2000" b="1" dirty="0" smtClean="0">
                <a:solidFill>
                  <a:schemeClr val="accent6"/>
                </a:solidFill>
              </a:rPr>
              <a:t>Experimentador</a:t>
            </a:r>
          </a:p>
          <a:p>
            <a:pPr marL="0" indent="0">
              <a:buFont typeface="Wingdings" pitchFamily="2" charset="2"/>
              <a:buNone/>
              <a:defRPr/>
            </a:pPr>
            <a:endParaRPr lang="pt-BR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s-ES" sz="3200" dirty="0" smtClean="0"/>
              <a:t>Me </a:t>
            </a:r>
            <a:r>
              <a:rPr lang="es-ES" sz="3200" dirty="0"/>
              <a:t>gusta el cine brasileño. </a:t>
            </a:r>
            <a:endParaRPr lang="es-ES" sz="32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pt-BR" sz="2000" b="1" dirty="0" smtClean="0">
                <a:solidFill>
                  <a:schemeClr val="accent6"/>
                </a:solidFill>
              </a:rPr>
              <a:t>Experimentador  </a:t>
            </a:r>
            <a:r>
              <a:rPr lang="pt-BR" sz="2000" dirty="0" smtClean="0">
                <a:solidFill>
                  <a:schemeClr val="accent6"/>
                </a:solidFill>
              </a:rPr>
              <a:t>              </a:t>
            </a:r>
            <a:r>
              <a:rPr lang="pt-BR" sz="2000" dirty="0" smtClean="0"/>
              <a:t>                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Tema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Me </a:t>
            </a:r>
            <a:r>
              <a:rPr lang="pt-BR" sz="3600" b="1" dirty="0" err="1" smtClean="0">
                <a:solidFill>
                  <a:schemeClr val="accent5">
                    <a:lumMod val="50000"/>
                  </a:schemeClr>
                </a:solidFill>
              </a:rPr>
              <a:t>gustan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3600" b="1" dirty="0" err="1" smtClean="0">
                <a:solidFill>
                  <a:schemeClr val="accent5">
                    <a:lumMod val="50000"/>
                  </a:schemeClr>
                </a:solidFill>
              </a:rPr>
              <a:t>las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 películas </a:t>
            </a:r>
            <a:r>
              <a:rPr lang="pt-BR" sz="3600" b="1" dirty="0" err="1" smtClean="0">
                <a:solidFill>
                  <a:schemeClr val="accent5">
                    <a:lumMod val="50000"/>
                  </a:schemeClr>
                </a:solidFill>
              </a:rPr>
              <a:t>brasileñas</a:t>
            </a:r>
            <a:r>
              <a:rPr lang="pt-BR" sz="36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pt-BR" sz="36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Elipse 3"/>
          <p:cNvSpPr/>
          <p:nvPr/>
        </p:nvSpPr>
        <p:spPr>
          <a:xfrm>
            <a:off x="467544" y="3068960"/>
            <a:ext cx="720725" cy="76835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5" name="Elipse 4"/>
          <p:cNvSpPr/>
          <p:nvPr/>
        </p:nvSpPr>
        <p:spPr>
          <a:xfrm>
            <a:off x="2699792" y="2996952"/>
            <a:ext cx="3490913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Elipse 5"/>
          <p:cNvSpPr/>
          <p:nvPr/>
        </p:nvSpPr>
        <p:spPr>
          <a:xfrm>
            <a:off x="467544" y="4293096"/>
            <a:ext cx="914400" cy="590550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195736" y="4077072"/>
            <a:ext cx="3254375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Título 1"/>
          <p:cNvSpPr>
            <a:spLocks noGrp="1"/>
          </p:cNvSpPr>
          <p:nvPr>
            <p:ph type="title"/>
          </p:nvPr>
        </p:nvSpPr>
        <p:spPr>
          <a:xfrm>
            <a:off x="539750" y="333375"/>
            <a:ext cx="8001000" cy="1216025"/>
          </a:xfrm>
        </p:spPr>
        <p:txBody>
          <a:bodyPr/>
          <a:lstStyle/>
          <a:p>
            <a:r>
              <a:rPr lang="pt-BR" altLang="pt-BR" sz="3200" noProof="1" smtClean="0"/>
              <a:t>Groppi</a:t>
            </a:r>
            <a:r>
              <a:rPr lang="pt-BR" altLang="pt-BR" sz="3200" smtClean="0"/>
              <a:t>, 2013</a:t>
            </a:r>
            <a:br>
              <a:rPr lang="pt-BR" altLang="pt-BR" sz="3200" smtClean="0"/>
            </a:br>
            <a:endParaRPr lang="pt-BR" altLang="pt-BR" sz="3200" smtClean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66738" y="1752600"/>
            <a:ext cx="8080375" cy="4267200"/>
          </a:xfrm>
        </p:spPr>
        <p:txBody>
          <a:bodyPr/>
          <a:lstStyle/>
          <a:p>
            <a:pPr marL="0" indent="0">
              <a:buFont typeface="Wingdings" pitchFamily="2" charset="2"/>
              <a:buNone/>
              <a:defRPr/>
            </a:pPr>
            <a:r>
              <a:rPr lang="pt-BR" sz="2000" dirty="0" smtClean="0"/>
              <a:t> </a:t>
            </a:r>
            <a:r>
              <a:rPr lang="pt-BR" sz="3200" u="sng" dirty="0" smtClean="0"/>
              <a:t>Eu</a:t>
            </a:r>
            <a:r>
              <a:rPr lang="pt-BR" sz="3200" dirty="0" smtClean="0"/>
              <a:t> gosto </a:t>
            </a:r>
            <a:r>
              <a:rPr lang="pt-BR" sz="3200" u="sng" dirty="0"/>
              <a:t>do cinema brasileiro</a:t>
            </a:r>
            <a:r>
              <a:rPr lang="pt-BR" sz="3200" dirty="0"/>
              <a:t>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2000" dirty="0" smtClean="0"/>
              <a:t>      </a:t>
            </a:r>
            <a:r>
              <a:rPr lang="pt-BR" sz="2000" noProof="1" smtClean="0"/>
              <a:t>Sujeto   </a:t>
            </a:r>
            <a:r>
              <a:rPr lang="pt-BR" sz="2000" dirty="0" smtClean="0"/>
              <a:t>                            Complemento </a:t>
            </a:r>
            <a:r>
              <a:rPr lang="pt-BR" sz="2000" dirty="0" err="1" smtClean="0"/>
              <a:t>del</a:t>
            </a:r>
            <a:r>
              <a:rPr lang="pt-BR" sz="2000" dirty="0" smtClean="0"/>
              <a:t> verbo</a:t>
            </a:r>
            <a:endParaRPr lang="pt-BR" sz="2000" dirty="0"/>
          </a:p>
          <a:p>
            <a:pPr marL="0" indent="0">
              <a:buFont typeface="Wingdings" pitchFamily="2" charset="2"/>
              <a:buNone/>
              <a:defRPr/>
            </a:pPr>
            <a:endParaRPr lang="es-ES" sz="20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s-ES" sz="2000" dirty="0"/>
          </a:p>
          <a:p>
            <a:pPr marL="0" indent="0">
              <a:buFont typeface="Wingdings" pitchFamily="2" charset="2"/>
              <a:buNone/>
              <a:defRPr/>
            </a:pPr>
            <a:endParaRPr lang="es-ES" sz="2000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s-ES" sz="2000" dirty="0" smtClean="0"/>
              <a:t> </a:t>
            </a:r>
            <a:r>
              <a:rPr lang="es-ES" sz="3200" dirty="0"/>
              <a:t>Me gusta el cine brasileño.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pt-BR" sz="1200" dirty="0" smtClean="0"/>
              <a:t>      Complemento   </a:t>
            </a:r>
            <a:r>
              <a:rPr lang="pt-BR" sz="1200" dirty="0" err="1" smtClean="0"/>
              <a:t>del</a:t>
            </a:r>
            <a:r>
              <a:rPr lang="pt-BR" sz="1200" dirty="0" smtClean="0"/>
              <a:t> verbo                             </a:t>
            </a:r>
            <a:r>
              <a:rPr lang="pt-BR" sz="2000" noProof="1" smtClean="0"/>
              <a:t>Sujeto</a:t>
            </a:r>
            <a:r>
              <a:rPr lang="pt-BR" sz="2000" dirty="0" smtClean="0"/>
              <a:t> </a:t>
            </a:r>
          </a:p>
          <a:p>
            <a:pPr>
              <a:defRPr/>
            </a:pP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  <a:p>
            <a:pPr>
              <a:defRPr/>
            </a:pPr>
            <a:r>
              <a:rPr lang="pt-BR" sz="2000" b="1" u="sng" dirty="0" err="1" smtClean="0">
                <a:solidFill>
                  <a:schemeClr val="accent5">
                    <a:lumMod val="50000"/>
                  </a:schemeClr>
                </a:solidFill>
              </a:rPr>
              <a:t>Gusto</a:t>
            </a:r>
            <a:r>
              <a:rPr lang="pt-BR" sz="2000" b="1" u="sng" dirty="0" smtClean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cine </a:t>
            </a:r>
            <a:r>
              <a:rPr lang="pt-BR" sz="2000" b="1" dirty="0" err="1" smtClean="0">
                <a:solidFill>
                  <a:schemeClr val="accent5">
                    <a:lumMod val="50000"/>
                  </a:schemeClr>
                </a:solidFill>
              </a:rPr>
              <a:t>brasileño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. Se </a:t>
            </a:r>
            <a:r>
              <a:rPr lang="pt-BR" sz="2000" b="1" dirty="0" err="1" smtClean="0">
                <a:solidFill>
                  <a:schemeClr val="accent5">
                    <a:lumMod val="50000"/>
                  </a:schemeClr>
                </a:solidFill>
              </a:rPr>
              <a:t>podría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pt-BR" sz="2000" b="1" dirty="0" err="1" smtClean="0">
                <a:solidFill>
                  <a:schemeClr val="accent5">
                    <a:lumMod val="50000"/>
                  </a:schemeClr>
                </a:solidFill>
              </a:rPr>
              <a:t>llegar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 a </a:t>
            </a:r>
            <a:r>
              <a:rPr lang="pt-BR" sz="2000" b="1" dirty="0" err="1" smtClean="0">
                <a:solidFill>
                  <a:schemeClr val="accent5">
                    <a:lumMod val="50000"/>
                  </a:schemeClr>
                </a:solidFill>
              </a:rPr>
              <a:t>decir</a:t>
            </a:r>
            <a:r>
              <a:rPr lang="pt-BR" sz="2000" b="1" dirty="0" smtClean="0">
                <a:solidFill>
                  <a:schemeClr val="accent5">
                    <a:lumMod val="50000"/>
                  </a:schemeClr>
                </a:solidFill>
              </a:rPr>
              <a:t>. </a:t>
            </a:r>
            <a:endParaRPr lang="pt-BR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539552" y="3789040"/>
            <a:ext cx="792162" cy="592138"/>
          </a:xfrm>
          <a:prstGeom prst="ellipse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7" name="Elipse 6"/>
          <p:cNvSpPr/>
          <p:nvPr/>
        </p:nvSpPr>
        <p:spPr>
          <a:xfrm>
            <a:off x="2339752" y="3573016"/>
            <a:ext cx="2808288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pt-BR" sz="2400" dirty="0" smtClean="0"/>
              <a:t>En </a:t>
            </a:r>
            <a:r>
              <a:rPr lang="pt-BR" sz="2400" dirty="0" err="1" smtClean="0"/>
              <a:t>español</a:t>
            </a:r>
            <a:r>
              <a:rPr lang="pt-BR" sz="2400" dirty="0" smtClean="0"/>
              <a:t> </a:t>
            </a:r>
            <a:br>
              <a:rPr lang="pt-BR" sz="2400" dirty="0" smtClean="0"/>
            </a:b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pt-BR" b="1" dirty="0" smtClean="0">
                <a:solidFill>
                  <a:schemeClr val="accent1"/>
                </a:solidFill>
              </a:rPr>
              <a:t>Formas en </a:t>
            </a:r>
            <a:r>
              <a:rPr lang="pt-BR" b="1" dirty="0" err="1" smtClean="0">
                <a:solidFill>
                  <a:schemeClr val="accent1"/>
                </a:solidFill>
              </a:rPr>
              <a:t>sintaxis</a:t>
            </a:r>
            <a:r>
              <a:rPr lang="pt-BR" b="1" dirty="0" smtClean="0">
                <a:solidFill>
                  <a:schemeClr val="accent1"/>
                </a:solidFill>
              </a:rPr>
              <a:t> </a:t>
            </a:r>
            <a:r>
              <a:rPr lang="pt-BR" b="1" dirty="0" err="1" smtClean="0">
                <a:solidFill>
                  <a:schemeClr val="accent1"/>
                </a:solidFill>
              </a:rPr>
              <a:t>recta</a:t>
            </a:r>
            <a:endParaRPr lang="pt-BR" b="1" dirty="0" smtClean="0">
              <a:solidFill>
                <a:schemeClr val="accent1"/>
              </a:solidFill>
            </a:endParaRPr>
          </a:p>
          <a:p>
            <a:r>
              <a:rPr lang="pt-BR" dirty="0" err="1" smtClean="0">
                <a:solidFill>
                  <a:schemeClr val="accent1"/>
                </a:solidFill>
              </a:rPr>
              <a:t>Odio</a:t>
            </a:r>
            <a:r>
              <a:rPr lang="pt-BR" dirty="0" smtClean="0"/>
              <a:t> </a:t>
            </a:r>
            <a:r>
              <a:rPr lang="pt-BR" dirty="0" err="1" smtClean="0"/>
              <a:t>la</a:t>
            </a:r>
            <a:r>
              <a:rPr lang="pt-BR" dirty="0" smtClean="0"/>
              <a:t> gramática.</a:t>
            </a:r>
          </a:p>
          <a:p>
            <a:r>
              <a:rPr lang="pt-BR" dirty="0" smtClean="0">
                <a:solidFill>
                  <a:schemeClr val="accent1"/>
                </a:solidFill>
              </a:rPr>
              <a:t>Amo</a:t>
            </a:r>
            <a:r>
              <a:rPr lang="pt-BR" dirty="0" smtClean="0"/>
              <a:t> </a:t>
            </a:r>
            <a:r>
              <a:rPr lang="pt-BR" dirty="0" err="1" smtClean="0"/>
              <a:t>estudiar</a:t>
            </a:r>
            <a:r>
              <a:rPr lang="pt-BR" dirty="0" smtClean="0"/>
              <a:t> </a:t>
            </a:r>
            <a:r>
              <a:rPr lang="pt-BR" dirty="0" err="1" smtClean="0"/>
              <a:t>con</a:t>
            </a:r>
            <a:r>
              <a:rPr lang="pt-BR" dirty="0" smtClean="0"/>
              <a:t> </a:t>
            </a:r>
            <a:r>
              <a:rPr lang="pt-BR" dirty="0" err="1" smtClean="0"/>
              <a:t>canciones</a:t>
            </a:r>
            <a:r>
              <a:rPr lang="pt-BR" dirty="0" smtClean="0"/>
              <a:t>.</a:t>
            </a:r>
          </a:p>
          <a:p>
            <a:r>
              <a:rPr lang="pt-BR" dirty="0" err="1" smtClean="0">
                <a:solidFill>
                  <a:schemeClr val="accent1"/>
                </a:solidFill>
              </a:rPr>
              <a:t>Prefiero</a:t>
            </a:r>
            <a:r>
              <a:rPr lang="pt-BR" dirty="0" smtClean="0"/>
              <a:t> </a:t>
            </a:r>
            <a:r>
              <a:rPr lang="pt-BR" dirty="0" err="1" smtClean="0"/>
              <a:t>hablar</a:t>
            </a:r>
            <a:r>
              <a:rPr lang="pt-BR" dirty="0" smtClean="0"/>
              <a:t> de </a:t>
            </a:r>
            <a:r>
              <a:rPr lang="pt-BR" dirty="0" err="1" smtClean="0"/>
              <a:t>deslices</a:t>
            </a:r>
            <a:r>
              <a:rPr lang="pt-BR" dirty="0" smtClean="0"/>
              <a:t> y no de </a:t>
            </a:r>
            <a:r>
              <a:rPr lang="pt-BR" dirty="0" err="1" smtClean="0"/>
              <a:t>errores</a:t>
            </a:r>
            <a:r>
              <a:rPr lang="pt-BR" dirty="0" smtClean="0"/>
              <a:t>. </a:t>
            </a:r>
          </a:p>
          <a:p>
            <a:pPr algn="ctr">
              <a:buNone/>
            </a:pPr>
            <a:endParaRPr lang="pt-BR" b="1" dirty="0" smtClean="0">
              <a:solidFill>
                <a:schemeClr val="accent2"/>
              </a:solidFill>
            </a:endParaRPr>
          </a:p>
          <a:p>
            <a:pPr algn="ctr">
              <a:buNone/>
            </a:pPr>
            <a:r>
              <a:rPr lang="pt-BR" b="1" dirty="0" smtClean="0">
                <a:solidFill>
                  <a:schemeClr val="accent2"/>
                </a:solidFill>
              </a:rPr>
              <a:t>Formas en </a:t>
            </a:r>
            <a:r>
              <a:rPr lang="pt-BR" b="1" dirty="0" err="1" smtClean="0">
                <a:solidFill>
                  <a:schemeClr val="accent2"/>
                </a:solidFill>
              </a:rPr>
              <a:t>sintaxis</a:t>
            </a:r>
            <a:r>
              <a:rPr lang="pt-BR" b="1" dirty="0" smtClean="0">
                <a:solidFill>
                  <a:schemeClr val="accent2"/>
                </a:solidFill>
              </a:rPr>
              <a:t> </a:t>
            </a:r>
            <a:r>
              <a:rPr lang="pt-BR" b="1" dirty="0" err="1" smtClean="0">
                <a:solidFill>
                  <a:schemeClr val="accent2"/>
                </a:solidFill>
              </a:rPr>
              <a:t>oblicua</a:t>
            </a:r>
            <a:endParaRPr lang="pt-BR" b="1" dirty="0" smtClean="0">
              <a:solidFill>
                <a:schemeClr val="accent2"/>
              </a:solidFill>
            </a:endParaRPr>
          </a:p>
          <a:p>
            <a:r>
              <a:rPr lang="pt-BR" dirty="0" smtClean="0"/>
              <a:t>Me alegro </a:t>
            </a:r>
            <a:r>
              <a:rPr lang="pt-BR" dirty="0" err="1" smtClean="0"/>
              <a:t>cuando</a:t>
            </a:r>
            <a:r>
              <a:rPr lang="pt-BR" dirty="0" smtClean="0"/>
              <a:t> los </a:t>
            </a:r>
            <a:r>
              <a:rPr lang="pt-BR" dirty="0" err="1" smtClean="0"/>
              <a:t>ejercicios</a:t>
            </a:r>
            <a:r>
              <a:rPr lang="pt-BR" dirty="0" smtClean="0"/>
              <a:t> </a:t>
            </a:r>
            <a:r>
              <a:rPr lang="pt-BR" dirty="0" smtClean="0">
                <a:solidFill>
                  <a:schemeClr val="accent2"/>
                </a:solidFill>
              </a:rPr>
              <a:t>me </a:t>
            </a:r>
            <a:r>
              <a:rPr lang="pt-BR" dirty="0" err="1" smtClean="0">
                <a:solidFill>
                  <a:schemeClr val="accent2"/>
                </a:solidFill>
              </a:rPr>
              <a:t>salen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bien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>
                <a:solidFill>
                  <a:schemeClr val="accent2"/>
                </a:solidFill>
              </a:rPr>
              <a:t>Me </a:t>
            </a:r>
            <a:r>
              <a:rPr lang="pt-BR" dirty="0" err="1" smtClean="0">
                <a:solidFill>
                  <a:schemeClr val="accent2"/>
                </a:solidFill>
              </a:rPr>
              <a:t>viene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>
                <a:solidFill>
                  <a:schemeClr val="accent2"/>
                </a:solidFill>
              </a:rPr>
              <a:t>bien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/>
              <a:t>escuchar</a:t>
            </a:r>
            <a:r>
              <a:rPr lang="pt-BR" dirty="0" smtClean="0"/>
              <a:t> </a:t>
            </a:r>
            <a:r>
              <a:rPr lang="pt-BR" dirty="0" err="1" smtClean="0"/>
              <a:t>canciones</a:t>
            </a:r>
            <a:r>
              <a:rPr lang="pt-BR" dirty="0" smtClean="0"/>
              <a:t>. </a:t>
            </a:r>
            <a:r>
              <a:rPr lang="pt-BR" dirty="0" err="1" smtClean="0"/>
              <a:t>Siempre</a:t>
            </a:r>
            <a:r>
              <a:rPr lang="pt-BR" dirty="0" smtClean="0"/>
              <a:t> aprendo </a:t>
            </a:r>
            <a:r>
              <a:rPr lang="pt-BR" dirty="0" err="1" smtClean="0"/>
              <a:t>mucho</a:t>
            </a:r>
            <a:r>
              <a:rPr lang="pt-BR" dirty="0" smtClean="0"/>
              <a:t> </a:t>
            </a:r>
            <a:r>
              <a:rPr lang="pt-BR" dirty="0" err="1" smtClean="0"/>
              <a:t>al</a:t>
            </a:r>
            <a:r>
              <a:rPr lang="pt-BR" dirty="0" smtClean="0"/>
              <a:t> </a:t>
            </a:r>
            <a:r>
              <a:rPr lang="pt-BR" dirty="0" err="1" smtClean="0"/>
              <a:t>compás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ritmo y de </a:t>
            </a:r>
            <a:r>
              <a:rPr lang="pt-BR" dirty="0" err="1" smtClean="0"/>
              <a:t>la</a:t>
            </a:r>
            <a:r>
              <a:rPr lang="pt-BR" dirty="0" smtClean="0"/>
              <a:t> música. </a:t>
            </a:r>
          </a:p>
          <a:p>
            <a:r>
              <a:rPr lang="pt-BR" dirty="0" smtClean="0">
                <a:solidFill>
                  <a:schemeClr val="accent2"/>
                </a:solidFill>
              </a:rPr>
              <a:t>Me resulta difícil </a:t>
            </a:r>
            <a:r>
              <a:rPr lang="pt-BR" dirty="0" err="1" smtClean="0"/>
              <a:t>estudiar</a:t>
            </a:r>
            <a:r>
              <a:rPr lang="pt-BR" dirty="0" smtClean="0"/>
              <a:t> </a:t>
            </a:r>
            <a:r>
              <a:rPr lang="pt-BR" dirty="0" err="1" smtClean="0"/>
              <a:t>solamente</a:t>
            </a:r>
            <a:r>
              <a:rPr lang="pt-BR" dirty="0" smtClean="0"/>
              <a:t> </a:t>
            </a:r>
            <a:r>
              <a:rPr lang="pt-BR" dirty="0" err="1" smtClean="0"/>
              <a:t>reglas</a:t>
            </a:r>
            <a:r>
              <a:rPr lang="pt-BR" dirty="0" smtClean="0"/>
              <a:t>.</a:t>
            </a:r>
          </a:p>
          <a:p>
            <a:r>
              <a:rPr lang="pt-BR" dirty="0" smtClean="0">
                <a:solidFill>
                  <a:schemeClr val="accent2"/>
                </a:solidFill>
              </a:rPr>
              <a:t>Me </a:t>
            </a:r>
            <a:r>
              <a:rPr lang="pt-BR" dirty="0" err="1" smtClean="0">
                <a:solidFill>
                  <a:schemeClr val="accent2"/>
                </a:solidFill>
              </a:rPr>
              <a:t>revienta</a:t>
            </a:r>
            <a:r>
              <a:rPr lang="pt-BR" dirty="0" smtClean="0">
                <a:solidFill>
                  <a:schemeClr val="accent2"/>
                </a:solidFill>
              </a:rPr>
              <a:t> </a:t>
            </a:r>
            <a:r>
              <a:rPr lang="pt-BR" dirty="0" err="1" smtClean="0"/>
              <a:t>estudiar</a:t>
            </a:r>
            <a:r>
              <a:rPr lang="pt-BR" dirty="0" smtClean="0"/>
              <a:t> </a:t>
            </a:r>
            <a:r>
              <a:rPr lang="pt-BR" dirty="0" err="1" smtClean="0"/>
              <a:t>reglas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>
                <a:solidFill>
                  <a:schemeClr val="accent2"/>
                </a:solidFill>
              </a:rPr>
              <a:t>Me parece </a:t>
            </a:r>
            <a:r>
              <a:rPr lang="pt-BR" dirty="0" err="1" smtClean="0">
                <a:solidFill>
                  <a:schemeClr val="accent2"/>
                </a:solidFill>
              </a:rPr>
              <a:t>muy</a:t>
            </a:r>
            <a:r>
              <a:rPr lang="pt-BR" dirty="0" smtClean="0">
                <a:solidFill>
                  <a:schemeClr val="accent2"/>
                </a:solidFill>
              </a:rPr>
              <a:t> rico </a:t>
            </a:r>
            <a:r>
              <a:rPr lang="pt-BR" dirty="0" smtClean="0"/>
              <a:t>ver películas </a:t>
            </a:r>
            <a:r>
              <a:rPr lang="pt-BR" dirty="0" err="1" smtClean="0"/>
              <a:t>con</a:t>
            </a:r>
            <a:r>
              <a:rPr lang="pt-BR" dirty="0" smtClean="0"/>
              <a:t> subtítulos en esta etapa. </a:t>
            </a:r>
          </a:p>
          <a:p>
            <a:pPr algn="just"/>
            <a:r>
              <a:rPr lang="pt-BR" dirty="0" smtClean="0"/>
              <a:t>Me </a:t>
            </a:r>
            <a:r>
              <a:rPr lang="pt-BR" dirty="0" err="1" smtClean="0"/>
              <a:t>parecen</a:t>
            </a:r>
            <a:r>
              <a:rPr lang="pt-BR" dirty="0" smtClean="0"/>
              <a:t> </a:t>
            </a:r>
            <a:r>
              <a:rPr lang="pt-BR" dirty="0" err="1" smtClean="0"/>
              <a:t>muy</a:t>
            </a:r>
            <a:r>
              <a:rPr lang="pt-BR" dirty="0" smtClean="0"/>
              <a:t> </a:t>
            </a:r>
            <a:r>
              <a:rPr lang="pt-BR" dirty="0" err="1" smtClean="0"/>
              <a:t>buenas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películas </a:t>
            </a:r>
            <a:r>
              <a:rPr lang="pt-BR" dirty="0" err="1" smtClean="0"/>
              <a:t>brasileñas</a:t>
            </a:r>
            <a:r>
              <a:rPr lang="pt-BR" dirty="0" smtClean="0"/>
              <a:t>.  </a:t>
            </a:r>
          </a:p>
          <a:p>
            <a:pPr algn="just"/>
            <a:r>
              <a:rPr lang="pt-BR" dirty="0" smtClean="0">
                <a:solidFill>
                  <a:schemeClr val="accent2"/>
                </a:solidFill>
              </a:rPr>
              <a:t>Me fascina </a:t>
            </a:r>
            <a:r>
              <a:rPr lang="pt-BR" u="sng" dirty="0" err="1" smtClean="0"/>
              <a:t>conocer</a:t>
            </a:r>
            <a:r>
              <a:rPr lang="pt-BR" u="sng" dirty="0" smtClean="0"/>
              <a:t> </a:t>
            </a:r>
            <a:r>
              <a:rPr lang="pt-BR" dirty="0" err="1" smtClean="0"/>
              <a:t>nuevas</a:t>
            </a:r>
            <a:r>
              <a:rPr lang="pt-BR" dirty="0" smtClean="0"/>
              <a:t> formas de </a:t>
            </a:r>
            <a:r>
              <a:rPr lang="pt-BR" dirty="0" err="1" smtClean="0"/>
              <a:t>decir</a:t>
            </a:r>
            <a:r>
              <a:rPr lang="pt-BR" dirty="0" smtClean="0"/>
              <a:t> en </a:t>
            </a:r>
            <a:r>
              <a:rPr lang="pt-BR" dirty="0" err="1" smtClean="0"/>
              <a:t>español</a:t>
            </a:r>
            <a:r>
              <a:rPr lang="pt-BR" dirty="0" smtClean="0"/>
              <a:t>. </a:t>
            </a:r>
          </a:p>
          <a:p>
            <a:pPr algn="just"/>
            <a:r>
              <a:rPr lang="pt-BR" dirty="0" smtClean="0"/>
              <a:t>Me </a:t>
            </a:r>
            <a:r>
              <a:rPr lang="pt-BR" dirty="0" err="1" smtClean="0"/>
              <a:t>fascinan</a:t>
            </a:r>
            <a:r>
              <a:rPr lang="pt-BR" dirty="0" smtClean="0"/>
              <a:t> </a:t>
            </a:r>
            <a:r>
              <a:rPr lang="pt-BR" dirty="0" err="1" smtClean="0"/>
              <a:t>las</a:t>
            </a:r>
            <a:r>
              <a:rPr lang="pt-BR" dirty="0" smtClean="0"/>
              <a:t> uvas. </a:t>
            </a:r>
          </a:p>
          <a:p>
            <a:pPr algn="just"/>
            <a:r>
              <a:rPr lang="pt-BR" dirty="0" smtClean="0"/>
              <a:t>No </a:t>
            </a:r>
            <a:r>
              <a:rPr lang="pt-BR" dirty="0" smtClean="0">
                <a:solidFill>
                  <a:schemeClr val="accent2"/>
                </a:solidFill>
              </a:rPr>
              <a:t>me molesta </a:t>
            </a:r>
            <a:r>
              <a:rPr lang="pt-BR" dirty="0" smtClean="0"/>
              <a:t>cometer </a:t>
            </a:r>
            <a:r>
              <a:rPr lang="pt-BR" dirty="0" err="1" smtClean="0"/>
              <a:t>errores</a:t>
            </a:r>
            <a:r>
              <a:rPr lang="pt-BR" dirty="0" smtClean="0"/>
              <a:t>. No </a:t>
            </a:r>
            <a:r>
              <a:rPr lang="pt-BR" dirty="0" smtClean="0">
                <a:solidFill>
                  <a:schemeClr val="accent2"/>
                </a:solidFill>
              </a:rPr>
              <a:t>me molesta </a:t>
            </a:r>
            <a:r>
              <a:rPr lang="pt-BR" dirty="0" err="1" smtClean="0"/>
              <a:t>equivocarme</a:t>
            </a:r>
            <a:r>
              <a:rPr lang="pt-BR" dirty="0" smtClean="0"/>
              <a:t>. </a:t>
            </a:r>
            <a:r>
              <a:rPr lang="pt-BR" dirty="0" err="1" smtClean="0"/>
              <a:t>Entiendo</a:t>
            </a:r>
            <a:r>
              <a:rPr lang="pt-BR" dirty="0" smtClean="0"/>
              <a:t> que forma parte </a:t>
            </a:r>
            <a:r>
              <a:rPr lang="pt-BR" dirty="0" err="1" smtClean="0"/>
              <a:t>del</a:t>
            </a:r>
            <a:r>
              <a:rPr lang="pt-BR" dirty="0" smtClean="0"/>
              <a:t> </a:t>
            </a:r>
            <a:r>
              <a:rPr lang="pt-BR" dirty="0" err="1" smtClean="0"/>
              <a:t>aprendizaje</a:t>
            </a:r>
            <a:r>
              <a:rPr lang="pt-BR" dirty="0" smtClean="0"/>
              <a:t>.</a:t>
            </a:r>
          </a:p>
          <a:p>
            <a:pPr algn="just"/>
            <a:r>
              <a:rPr lang="pt-BR" dirty="0" smtClean="0">
                <a:solidFill>
                  <a:schemeClr val="accent2"/>
                </a:solidFill>
              </a:rPr>
              <a:t>Me preocupa </a:t>
            </a:r>
            <a:r>
              <a:rPr lang="pt-BR" dirty="0" err="1" smtClean="0"/>
              <a:t>estudiar</a:t>
            </a:r>
            <a:r>
              <a:rPr lang="pt-BR" dirty="0" smtClean="0"/>
              <a:t> </a:t>
            </a:r>
            <a:r>
              <a:rPr lang="pt-BR" dirty="0" err="1" smtClean="0"/>
              <a:t>poco</a:t>
            </a:r>
            <a:r>
              <a:rPr lang="pt-BR" dirty="0" smtClean="0"/>
              <a:t>. 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es-ES_tradnl" dirty="0" smtClean="0"/>
              <a:t>Aprendo estudiando gramática. </a:t>
            </a:r>
          </a:p>
          <a:p>
            <a:r>
              <a:rPr lang="es-ES_tradnl" dirty="0" smtClean="0"/>
              <a:t>Con la gramática </a:t>
            </a:r>
            <a:r>
              <a:rPr lang="es-ES_tradnl" b="1" dirty="0" smtClean="0"/>
              <a:t>lo entiendo todo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Luego, </a:t>
            </a:r>
            <a:r>
              <a:rPr lang="es-ES_tradnl" dirty="0" smtClean="0">
                <a:solidFill>
                  <a:schemeClr val="accent2"/>
                </a:solidFill>
              </a:rPr>
              <a:t>hablar </a:t>
            </a:r>
            <a:r>
              <a:rPr lang="es-ES_tradnl" i="1" u="sng" dirty="0" smtClean="0">
                <a:solidFill>
                  <a:schemeClr val="accent2"/>
                </a:solidFill>
              </a:rPr>
              <a:t>me cuesta un poco más</a:t>
            </a:r>
            <a:r>
              <a:rPr lang="es-ES_tradnl" dirty="0" smtClean="0"/>
              <a:t>, ¿no?</a:t>
            </a:r>
          </a:p>
          <a:p>
            <a:r>
              <a:rPr lang="es-ES_tradnl" dirty="0" smtClean="0"/>
              <a:t>Cuando sé los verbos, unos cuantos adjetivos y reglas, muchas reglas, ya está. </a:t>
            </a:r>
            <a:endParaRPr lang="es-ES_trad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88640"/>
            <a:ext cx="432048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La </a:t>
            </a:r>
            <a:r>
              <a:rPr lang="pt-BR" dirty="0" err="1" smtClean="0"/>
              <a:t>declaración</a:t>
            </a:r>
            <a:r>
              <a:rPr lang="pt-BR" dirty="0" smtClean="0"/>
              <a:t> de Keila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BO" dirty="0" smtClean="0"/>
              <a:t>Bueno, lo que más hago para estudiar español es ver series, leer textos y practicar con mis amigos. En cuanto a las series, las veo siempre por la noche, pues me gusta tener un tiempo al cual denomino “ocio productivo” que es cuando veo algunas producciones (películas, series, vídeos, </a:t>
            </a:r>
            <a:r>
              <a:rPr lang="es-BO" dirty="0" err="1" smtClean="0"/>
              <a:t>etc</a:t>
            </a:r>
            <a:r>
              <a:rPr lang="es-BO" dirty="0" smtClean="0"/>
              <a:t>) en español de diferentes países, ya sea de España o de Argentina o de Colombia, de México, etc. Para mí, eso funciona muy bien, ya que me acuerdo que empecé a verlas subtituladas, las pausaba cuando no entendía alguna frase, buscaba el significado de nuevas palabras, las apuntaba, pero ahora las veo sin subtítulos y es muy raro que necesite buscar significados. Hoy en día en lo que más me centro es en aprender diferentes modismos, escuchar diversos acentos y conocer nuevos actores que hablan español.</a:t>
            </a:r>
          </a:p>
          <a:p>
            <a:endParaRPr lang="es-BO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rmAutofit/>
          </a:bodyPr>
          <a:lstStyle/>
          <a:p>
            <a:r>
              <a:rPr lang="pt-BR" sz="2400" dirty="0" err="1" smtClean="0"/>
              <a:t>Producción</a:t>
            </a:r>
            <a:r>
              <a:rPr lang="pt-BR" sz="2400" dirty="0" smtClean="0"/>
              <a:t> de una </a:t>
            </a:r>
            <a:r>
              <a:rPr lang="pt-BR" sz="2400" dirty="0" err="1" smtClean="0"/>
              <a:t>declaración</a:t>
            </a:r>
            <a:r>
              <a:rPr lang="pt-BR" sz="2400" dirty="0" smtClean="0"/>
              <a:t>:</a:t>
            </a:r>
            <a:br>
              <a:rPr lang="pt-BR" sz="2400" dirty="0" smtClean="0"/>
            </a:br>
            <a:r>
              <a:rPr lang="pt-BR" sz="2400" dirty="0" smtClean="0"/>
              <a:t>¿</a:t>
            </a:r>
            <a:r>
              <a:rPr lang="pt-BR" sz="2400" dirty="0" err="1" smtClean="0"/>
              <a:t>Cómo</a:t>
            </a:r>
            <a:r>
              <a:rPr lang="pt-BR" sz="2400" dirty="0" smtClean="0"/>
              <a:t> </a:t>
            </a:r>
            <a:r>
              <a:rPr lang="pt-BR" sz="2400" dirty="0" err="1" smtClean="0"/>
              <a:t>estudio</a:t>
            </a:r>
            <a:r>
              <a:rPr lang="pt-BR" sz="2400" dirty="0" smtClean="0"/>
              <a:t> </a:t>
            </a:r>
            <a:r>
              <a:rPr lang="pt-BR" sz="2400" dirty="0" err="1" smtClean="0"/>
              <a:t>español</a:t>
            </a:r>
            <a:r>
              <a:rPr lang="pt-BR" sz="2400" dirty="0" smtClean="0"/>
              <a:t>?	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96752"/>
            <a:ext cx="8435280" cy="4929411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BO" smtClean="0"/>
              <a:t>Pensando en que serían contratados por una editorial de libros didácticos en español van a preparar el texto base sobre el cual después se harían algunas reformulaciones. El objetivo final es la grabación de los fragmentos tal como aparece em Ámbito 9.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BO" smtClean="0"/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BO" smtClean="0"/>
              <a:t>El guión (“roteiro”) incluye: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BO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s-BO" smtClean="0">
                <a:solidFill>
                  <a:schemeClr val="tx2"/>
                </a:solidFill>
              </a:rPr>
              <a:t>¿Por qué estudio español y cómo lo hago?</a:t>
            </a:r>
          </a:p>
          <a:p>
            <a:pPr marL="0" indent="0" algn="ctr">
              <a:spcBef>
                <a:spcPts val="0"/>
              </a:spcBef>
              <a:buNone/>
            </a:pPr>
            <a:endParaRPr lang="es-BO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FontTx/>
              <a:buChar char="-"/>
            </a:pPr>
            <a:r>
              <a:rPr lang="es-BO" smtClean="0"/>
              <a:t>Recuerden que son universitarios, que se están preparando para ser docentes / investigadores. (Y recuerden también toda la reflexión que hicieron con Priscila acerca del texto de Revuz, que no estudian en una escuela de lenguas). </a:t>
            </a:r>
            <a:endParaRPr lang="es-BO"/>
          </a:p>
        </p:txBody>
      </p:sp>
      <p:sp>
        <p:nvSpPr>
          <p:cNvPr id="4" name="Seta para a direita 3"/>
          <p:cNvSpPr/>
          <p:nvPr/>
        </p:nvSpPr>
        <p:spPr>
          <a:xfrm>
            <a:off x="8028384" y="645333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¿</a:t>
            </a:r>
            <a:r>
              <a:rPr lang="pt-BR" sz="2400" dirty="0" err="1" smtClean="0"/>
              <a:t>Cómo</a:t>
            </a:r>
            <a:r>
              <a:rPr lang="pt-BR" sz="2400" dirty="0" smtClean="0"/>
              <a:t> </a:t>
            </a:r>
            <a:r>
              <a:rPr lang="pt-BR" sz="2400" dirty="0" err="1" smtClean="0"/>
              <a:t>estudio</a:t>
            </a:r>
            <a:r>
              <a:rPr lang="pt-BR" sz="2400" dirty="0" smtClean="0"/>
              <a:t> </a:t>
            </a:r>
            <a:r>
              <a:rPr lang="pt-BR" sz="2400" dirty="0" err="1" smtClean="0"/>
              <a:t>español</a:t>
            </a:r>
            <a:r>
              <a:rPr lang="pt-BR" sz="2400" dirty="0" smtClean="0"/>
              <a:t>?         </a:t>
            </a:r>
            <a:endParaRPr lang="pt-BR" sz="2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052736"/>
            <a:ext cx="8435280" cy="50734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CO" dirty="0" smtClean="0">
                <a:solidFill>
                  <a:schemeClr val="tx2"/>
                </a:solidFill>
              </a:rPr>
              <a:t>En la descripción de las acciones y actitudes vas a movilizar parte de lo que has escuchado y otras posibilidades que pueden no haber aparecido.</a:t>
            </a:r>
          </a:p>
          <a:p>
            <a:pPr marL="0" indent="0" algn="just">
              <a:spcBef>
                <a:spcPts val="0"/>
              </a:spcBef>
              <a:buNone/>
            </a:pPr>
            <a:endParaRPr lang="es-CO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O" dirty="0" smtClean="0">
                <a:solidFill>
                  <a:schemeClr val="tx2"/>
                </a:solidFill>
              </a:rPr>
              <a:t>Desde el punto de vista lingüístico: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CO" dirty="0" smtClean="0">
                <a:solidFill>
                  <a:schemeClr val="tx2"/>
                </a:solidFill>
              </a:rPr>
              <a:t>i) vas a hablar en el </a:t>
            </a:r>
            <a:r>
              <a:rPr lang="es-CO" b="1" dirty="0" smtClean="0">
                <a:solidFill>
                  <a:schemeClr val="tx2"/>
                </a:solidFill>
              </a:rPr>
              <a:t>presente del indicativo </a:t>
            </a:r>
            <a:r>
              <a:rPr lang="es-CO" dirty="0" smtClean="0">
                <a:solidFill>
                  <a:schemeClr val="tx2"/>
                </a:solidFill>
              </a:rPr>
              <a:t>(usando por lo menos un verbo irregular, que vas a subrayar); 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es-CO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O" dirty="0" err="1" smtClean="0">
                <a:solidFill>
                  <a:schemeClr val="tx2"/>
                </a:solidFill>
              </a:rPr>
              <a:t>ii</a:t>
            </a:r>
            <a:r>
              <a:rPr lang="es-CO" dirty="0" smtClean="0">
                <a:solidFill>
                  <a:schemeClr val="tx2"/>
                </a:solidFill>
              </a:rPr>
              <a:t>) vas a tratar de trabajar teniendo en cuenta el uso del </a:t>
            </a:r>
            <a:r>
              <a:rPr lang="es-CO" b="1" dirty="0" smtClean="0">
                <a:solidFill>
                  <a:schemeClr val="tx2"/>
                </a:solidFill>
              </a:rPr>
              <a:t>pronombre tónico </a:t>
            </a:r>
            <a:r>
              <a:rPr lang="es-CO" dirty="0" smtClean="0">
                <a:solidFill>
                  <a:schemeClr val="tx2"/>
                </a:solidFill>
              </a:rPr>
              <a:t>(en la posición de sujeto gramatical, en este caso “yo”)) y de los átonos (en la posición de complemento directo, para retomar al lado del verbo determinado objeto ya mencionado, ver la diapositiva 2)</a:t>
            </a:r>
          </a:p>
          <a:p>
            <a:pPr marL="0" indent="0" algn="just">
              <a:spcBef>
                <a:spcPts val="0"/>
              </a:spcBef>
              <a:buFontTx/>
              <a:buChar char="-"/>
            </a:pPr>
            <a:endParaRPr lang="es-CO" dirty="0" smtClean="0">
              <a:solidFill>
                <a:schemeClr val="tx2"/>
              </a:solidFill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s-CO" dirty="0" err="1" smtClean="0">
                <a:solidFill>
                  <a:schemeClr val="tx2"/>
                </a:solidFill>
              </a:rPr>
              <a:t>iii</a:t>
            </a:r>
            <a:r>
              <a:rPr lang="es-CO" dirty="0" smtClean="0">
                <a:solidFill>
                  <a:schemeClr val="tx2"/>
                </a:solidFill>
              </a:rPr>
              <a:t>) van a usar un verbo de lo que denominamos “sintaxis oblicua”: me parece, me gusta, me encanta, me viene bien, me molesta, me aburre. </a:t>
            </a:r>
            <a:endParaRPr lang="es-CO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996952"/>
            <a:ext cx="8784976" cy="3528392"/>
          </a:xfrm>
        </p:spPr>
        <p:txBody>
          <a:bodyPr/>
          <a:lstStyle/>
          <a:p>
            <a:pPr>
              <a:buNone/>
            </a:pPr>
            <a:r>
              <a:rPr lang="es-CR" sz="2800" dirty="0" smtClean="0"/>
              <a:t>Todas </a:t>
            </a:r>
            <a:r>
              <a:rPr lang="es-CR" sz="2800" b="1" dirty="0" smtClean="0">
                <a:solidFill>
                  <a:schemeClr val="accent2"/>
                </a:solidFill>
              </a:rPr>
              <a:t>las palabras nuevas </a:t>
            </a:r>
            <a:r>
              <a:rPr lang="es-CR" sz="2800" dirty="0" smtClean="0"/>
              <a:t>que oigo </a:t>
            </a:r>
          </a:p>
          <a:p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escribo</a:t>
            </a:r>
            <a:r>
              <a:rPr lang="es-CR" sz="2800" dirty="0" smtClean="0"/>
              <a:t> en una libreta o en un papel o donde sea</a:t>
            </a:r>
          </a:p>
          <a:p>
            <a:r>
              <a:rPr lang="es-CR" sz="2800" dirty="0"/>
              <a:t>a</a:t>
            </a:r>
            <a:r>
              <a:rPr lang="es-CR" sz="2800" dirty="0" smtClean="0"/>
              <a:t>l llegar a casa,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busco</a:t>
            </a:r>
            <a:r>
              <a:rPr lang="es-CR" sz="2800" dirty="0" smtClean="0"/>
              <a:t> en el diccionario</a:t>
            </a:r>
          </a:p>
          <a:p>
            <a:r>
              <a:rPr lang="es-CR" sz="2800" dirty="0"/>
              <a:t>a</a:t>
            </a:r>
            <a:r>
              <a:rPr lang="es-CR" sz="2800" dirty="0" smtClean="0"/>
              <a:t>sí </a:t>
            </a:r>
            <a:r>
              <a:rPr lang="es-CR" sz="2800" b="1" u="sng" dirty="0" smtClean="0"/>
              <a:t>me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b="1" u="sng" dirty="0" smtClean="0"/>
              <a:t> </a:t>
            </a:r>
            <a:r>
              <a:rPr lang="es-CR" sz="2800" u="sng" dirty="0" smtClean="0"/>
              <a:t>aprendo</a:t>
            </a:r>
            <a:r>
              <a:rPr lang="es-CR" sz="2800" dirty="0" smtClean="0"/>
              <a:t> de memoria</a:t>
            </a:r>
          </a:p>
          <a:p>
            <a:r>
              <a:rPr lang="es-CR" sz="2800" dirty="0"/>
              <a:t>c</a:t>
            </a:r>
            <a:r>
              <a:rPr lang="es-CR" sz="2800" dirty="0" smtClean="0"/>
              <a:t>uando hablo,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digo</a:t>
            </a:r>
            <a:r>
              <a:rPr lang="es-CR" sz="2800" dirty="0" smtClean="0"/>
              <a:t> / busco la oportunidad para </a:t>
            </a:r>
            <a:r>
              <a:rPr lang="es-CR" sz="2800" u="sng" dirty="0" smtClean="0"/>
              <a:t>decir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</a:p>
          <a:p>
            <a:r>
              <a:rPr lang="es-CR" sz="2800" b="1" u="sng" dirty="0">
                <a:solidFill>
                  <a:schemeClr val="accent2"/>
                </a:solidFill>
              </a:rPr>
              <a:t>l</a:t>
            </a:r>
            <a:r>
              <a:rPr lang="es-CR" sz="2800" b="1" u="sng" dirty="0" smtClean="0">
                <a:solidFill>
                  <a:schemeClr val="accent2"/>
                </a:solidFill>
              </a:rPr>
              <a:t>as</a:t>
            </a:r>
            <a:r>
              <a:rPr lang="es-CR" sz="2800" b="1" u="sng" dirty="0" smtClean="0"/>
              <a:t> </a:t>
            </a:r>
            <a:r>
              <a:rPr lang="es-CR" sz="2800" u="sng" dirty="0" smtClean="0"/>
              <a:t>uso </a:t>
            </a:r>
            <a:r>
              <a:rPr lang="es-CR" sz="2800" dirty="0" smtClean="0"/>
              <a:t>y no </a:t>
            </a:r>
            <a:r>
              <a:rPr lang="es-CR" sz="2800" b="1" u="sng" dirty="0" smtClean="0"/>
              <a:t>me</a:t>
            </a:r>
            <a:r>
              <a:rPr lang="es-CR" sz="2800" u="sng" dirty="0" smtClean="0"/>
              <a:t> [</a:t>
            </a:r>
            <a:r>
              <a:rPr lang="es-CR" sz="2800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] olvido</a:t>
            </a:r>
          </a:p>
          <a:p>
            <a:pPr>
              <a:buNone/>
            </a:pPr>
            <a:endParaRPr lang="es-C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0"/>
            <a:ext cx="5688632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s-EC" b="1" dirty="0" smtClean="0"/>
              <a:t>La lista de acciones o actitudes que surgió de nuestro encuentro el 29 de abril</a:t>
            </a:r>
          </a:p>
          <a:p>
            <a:pPr algn="ctr">
              <a:buNone/>
            </a:pPr>
            <a:endParaRPr lang="es-EC" b="1" dirty="0" smtClean="0"/>
          </a:p>
          <a:p>
            <a:pPr algn="ctr">
              <a:buNone/>
            </a:pPr>
            <a:endParaRPr lang="es-EC" b="1" dirty="0" smtClean="0"/>
          </a:p>
          <a:p>
            <a:r>
              <a:rPr lang="es-EC" dirty="0" smtClean="0"/>
              <a:t>hacer lecturas de textos en diversos géneros</a:t>
            </a:r>
          </a:p>
          <a:p>
            <a:r>
              <a:rPr lang="es-EC" dirty="0" smtClean="0"/>
              <a:t>leer el diario </a:t>
            </a:r>
          </a:p>
          <a:p>
            <a:r>
              <a:rPr lang="es-EC" dirty="0" smtClean="0"/>
              <a:t>organizar mis apuntes, mis anotaciones</a:t>
            </a:r>
          </a:p>
          <a:p>
            <a:r>
              <a:rPr lang="es-EC" dirty="0" smtClean="0"/>
              <a:t>hacer cuadros o fichas</a:t>
            </a:r>
          </a:p>
          <a:p>
            <a:pPr algn="just"/>
            <a:r>
              <a:rPr lang="es-EC" dirty="0" smtClean="0"/>
              <a:t>escuchar canciones y</a:t>
            </a:r>
            <a:r>
              <a:rPr lang="es-EC" b="1" dirty="0" smtClean="0"/>
              <a:t> cantar</a:t>
            </a:r>
            <a:r>
              <a:rPr lang="es-EC" b="1" u="sng" dirty="0" smtClean="0"/>
              <a:t>las</a:t>
            </a:r>
            <a:r>
              <a:rPr lang="es-EC" dirty="0" smtClean="0"/>
              <a:t>. Escucho canciones y después </a:t>
            </a:r>
            <a:r>
              <a:rPr lang="es-EC" b="1" u="sng" dirty="0" smtClean="0"/>
              <a:t>las</a:t>
            </a:r>
            <a:r>
              <a:rPr lang="es-EC" b="1" dirty="0" smtClean="0"/>
              <a:t> canto</a:t>
            </a:r>
            <a:r>
              <a:rPr lang="es-EC" dirty="0" smtClean="0"/>
              <a:t>. </a:t>
            </a:r>
          </a:p>
          <a:p>
            <a:pPr algn="just"/>
            <a:r>
              <a:rPr lang="es-EC" dirty="0" smtClean="0"/>
              <a:t>leer en voz alta</a:t>
            </a:r>
          </a:p>
          <a:p>
            <a:pPr algn="just"/>
            <a:r>
              <a:rPr lang="es-EC" dirty="0" smtClean="0"/>
              <a:t>ver videos </a:t>
            </a:r>
          </a:p>
          <a:p>
            <a:pPr algn="just"/>
            <a:r>
              <a:rPr lang="es-EC" dirty="0" smtClean="0"/>
              <a:t>ver películas y series</a:t>
            </a:r>
          </a:p>
          <a:p>
            <a:pPr algn="just"/>
            <a:r>
              <a:rPr lang="es-EC" dirty="0" smtClean="0"/>
              <a:t>tener clases, ir a las clases, escuchar las clases/verlas</a:t>
            </a:r>
          </a:p>
          <a:p>
            <a:pPr algn="just"/>
            <a:r>
              <a:rPr lang="es-EC" dirty="0" smtClean="0"/>
              <a:t>hablar con nativos / hacer amigos hispanohablantes</a:t>
            </a:r>
          </a:p>
          <a:p>
            <a:pPr algn="just"/>
            <a:r>
              <a:rPr lang="es-EC" dirty="0" smtClean="0"/>
              <a:t>usar una gramática como base</a:t>
            </a:r>
          </a:p>
          <a:p>
            <a:pPr algn="just"/>
            <a:r>
              <a:rPr lang="es-EC" dirty="0" smtClean="0"/>
              <a:t>hacer resúmenes</a:t>
            </a:r>
          </a:p>
          <a:p>
            <a:pPr algn="just"/>
            <a:r>
              <a:rPr lang="es-EC" dirty="0" smtClean="0"/>
              <a:t>practicar permanentemente</a:t>
            </a:r>
          </a:p>
          <a:p>
            <a:pPr algn="just"/>
            <a:r>
              <a:rPr lang="es-EC" dirty="0" smtClean="0"/>
              <a:t>hacer las tareas, revisar la lectura realizada por el </a:t>
            </a:r>
            <a:r>
              <a:rPr lang="es-EC" dirty="0" err="1" smtClean="0"/>
              <a:t>professor</a:t>
            </a:r>
            <a:endParaRPr lang="es-EC" dirty="0" smtClean="0"/>
          </a:p>
          <a:p>
            <a:pPr algn="just"/>
            <a:r>
              <a:rPr lang="es-EC" dirty="0" smtClean="0"/>
              <a:t>pensar en inmersiones </a:t>
            </a:r>
          </a:p>
          <a:p>
            <a:pPr algn="just"/>
            <a:r>
              <a:rPr lang="es-EC" dirty="0" smtClean="0"/>
              <a:t>hablar con otro, hablar con el compañero, hablar con el profesor</a:t>
            </a:r>
          </a:p>
          <a:p>
            <a:pPr algn="just"/>
            <a:endParaRPr lang="es-EC" dirty="0" smtClean="0"/>
          </a:p>
          <a:p>
            <a:pPr algn="just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144000" cy="5649491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endParaRPr lang="es-EC" dirty="0" smtClean="0"/>
          </a:p>
          <a:p>
            <a:pPr marL="0" indent="0">
              <a:spcBef>
                <a:spcPts val="0"/>
              </a:spcBef>
              <a:buNone/>
            </a:pPr>
            <a:endParaRPr lang="es-EC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s-EC" dirty="0" smtClean="0"/>
              <a:t>En la próxima diapositiva pueden ver la declaración de Priscila, que nos cuenta cómo estudió cuando hizo el grado en Letras, por eso, utiliza el pasado. Presten atención a formas que pueden serles muy útiles para la composición del trabajo. </a:t>
            </a:r>
          </a:p>
          <a:p>
            <a:pPr marL="0" indent="0">
              <a:spcBef>
                <a:spcPts val="0"/>
              </a:spcBef>
              <a:buNone/>
            </a:pPr>
            <a:endParaRPr lang="es-EC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s-EC" dirty="0" smtClean="0">
                <a:solidFill>
                  <a:schemeClr val="accent1"/>
                </a:solidFill>
              </a:rPr>
              <a:t>↓</a:t>
            </a:r>
            <a:endParaRPr lang="es-EC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192688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s-ES" dirty="0" smtClean="0">
                <a:latin typeface="Garamond" panose="02020404030301010803" pitchFamily="18" charset="0"/>
              </a:rPr>
              <a:t>Al principio, no me gustaba mucho el español, entonces no estudiaba de manera muy ordenada, sino que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leía mucho </a:t>
            </a:r>
            <a:r>
              <a:rPr lang="es-ES" dirty="0" smtClean="0">
                <a:latin typeface="Garamond" panose="02020404030301010803" pitchFamily="18" charset="0"/>
              </a:rPr>
              <a:t>la literatura y trataba de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buscar</a:t>
            </a:r>
            <a:r>
              <a:rPr lang="es-ES" b="1" dirty="0" smtClean="0">
                <a:latin typeface="Garamond" panose="02020404030301010803" pitchFamily="18" charset="0"/>
              </a:rPr>
              <a:t> </a:t>
            </a:r>
            <a:r>
              <a:rPr lang="es-ES" dirty="0" smtClean="0">
                <a:latin typeface="Garamond" panose="02020404030301010803" pitchFamily="18" charset="0"/>
              </a:rPr>
              <a:t>el conocimiento que me hacía falta en los cuentos literarios y  en el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diccionario</a:t>
            </a:r>
            <a:r>
              <a:rPr lang="es-ES" dirty="0" smtClean="0">
                <a:latin typeface="Garamond" panose="02020404030301010803" pitchFamily="18" charset="0"/>
              </a:rPr>
              <a:t>. En las clases de literatura y de lengua que se impartían en español, aunque no supiera la lengua,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intentaba escribir en español</a:t>
            </a:r>
            <a:r>
              <a:rPr lang="es-ES" dirty="0" smtClean="0">
                <a:latin typeface="Garamond" panose="02020404030301010803" pitchFamily="18" charset="0"/>
              </a:rPr>
              <a:t>, eso me ayudó mucho. Les doy mucho valor a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mis apuntes de clase</a:t>
            </a:r>
            <a:r>
              <a:rPr lang="es-ES" dirty="0" smtClean="0">
                <a:latin typeface="Garamond" panose="02020404030301010803" pitchFamily="18" charset="0"/>
              </a:rPr>
              <a:t>, todavía los tengo y los uso para preparar clases. La música también era muy importante, empecé a conectarme con una identidad diferente a través de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la música</a:t>
            </a:r>
            <a:r>
              <a:rPr lang="es-ES" b="1" dirty="0" smtClean="0">
                <a:latin typeface="Garamond" panose="02020404030301010803" pitchFamily="18" charset="0"/>
              </a:rPr>
              <a:t> </a:t>
            </a:r>
            <a:r>
              <a:rPr lang="es-ES" dirty="0" smtClean="0">
                <a:latin typeface="Garamond" panose="02020404030301010803" pitchFamily="18" charset="0"/>
              </a:rPr>
              <a:t>latinoamericana y me encantab</a:t>
            </a:r>
            <a:r>
              <a:rPr lang="es-ES" b="1" dirty="0" smtClean="0">
                <a:latin typeface="Garamond" panose="02020404030301010803" pitchFamily="18" charset="0"/>
              </a:rPr>
              <a:t>an</a:t>
            </a:r>
            <a:r>
              <a:rPr lang="es-ES" dirty="0" smtClean="0">
                <a:latin typeface="Garamond" panose="02020404030301010803" pitchFamily="18" charset="0"/>
              </a:rPr>
              <a:t> las conexiones de cantantes brasileños </a:t>
            </a:r>
            <a:r>
              <a:rPr lang="es-ES" b="1" dirty="0" smtClean="0">
                <a:latin typeface="Garamond" panose="02020404030301010803" pitchFamily="18" charset="0"/>
              </a:rPr>
              <a:t>e</a:t>
            </a:r>
            <a:r>
              <a:rPr lang="es-ES" dirty="0" smtClean="0">
                <a:latin typeface="Garamond" panose="02020404030301010803" pitchFamily="18" charset="0"/>
              </a:rPr>
              <a:t> hispanoamericanos,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las escuchaba </a:t>
            </a:r>
            <a:r>
              <a:rPr lang="es-ES" b="1" dirty="0" smtClean="0">
                <a:latin typeface="Garamond" panose="02020404030301010803" pitchFamily="18" charset="0"/>
              </a:rPr>
              <a:t>e</a:t>
            </a:r>
            <a:r>
              <a:rPr lang="es-ES" dirty="0" smtClean="0">
                <a:latin typeface="Garamond" panose="02020404030301010803" pitchFamily="18" charset="0"/>
              </a:rPr>
              <a:t> intentaba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aprender a cantarlas, imitaba el sonido, el acento</a:t>
            </a:r>
            <a:r>
              <a:rPr lang="es-ES" dirty="0" smtClean="0">
                <a:latin typeface="Garamond" panose="02020404030301010803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dirty="0" smtClean="0">
                <a:latin typeface="Garamond" panose="02020404030301010803" pitchFamily="18" charset="0"/>
              </a:rPr>
              <a:t>	Lo que solía hacer era, mientras caminaba de mi casa a la universidad</a:t>
            </a:r>
            <a:r>
              <a:rPr lang="es-ES" b="1" dirty="0" smtClean="0">
                <a:latin typeface="Garamond" panose="02020404030301010803" pitchFamily="18" charset="0"/>
              </a:rPr>
              <a:t>,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hablaba sola</a:t>
            </a:r>
            <a:r>
              <a:rPr lang="es-ES" b="1" dirty="0" smtClean="0">
                <a:latin typeface="Garamond" panose="02020404030301010803" pitchFamily="18" charset="0"/>
              </a:rPr>
              <a:t> </a:t>
            </a:r>
            <a:r>
              <a:rPr lang="es-ES" dirty="0" smtClean="0">
                <a:latin typeface="Garamond" panose="02020404030301010803" pitchFamily="18" charset="0"/>
              </a:rPr>
              <a:t>en español (o más bien </a:t>
            </a:r>
            <a:r>
              <a:rPr lang="es-ES" dirty="0" err="1" smtClean="0">
                <a:latin typeface="Garamond" panose="02020404030301010803" pitchFamily="18" charset="0"/>
              </a:rPr>
              <a:t>portuñol</a:t>
            </a:r>
            <a:r>
              <a:rPr lang="es-ES" dirty="0" smtClean="0">
                <a:latin typeface="Garamond" panose="02020404030301010803" pitchFamily="18" charset="0"/>
              </a:rPr>
              <a:t>) todo lo que estuviera pensando, mirando hacia atrás, me parece que eso, por una parte, fue lo que me hizo cambiar la mirada. El hecho de que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quisiera hablar y expresarme</a:t>
            </a:r>
            <a:r>
              <a:rPr lang="es-ES" dirty="0" smtClean="0">
                <a:latin typeface="Garamond" panose="02020404030301010803" pitchFamily="18" charset="0"/>
              </a:rPr>
              <a:t>, aunque sola, en español, me puso en una posición de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deseo</a:t>
            </a:r>
            <a:r>
              <a:rPr lang="es-ES" dirty="0" smtClean="0">
                <a:latin typeface="Garamond" panose="02020404030301010803" pitchFamily="18" charset="0"/>
              </a:rPr>
              <a:t> frente a la lengua, no solo a la literatura.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s-ES" dirty="0" smtClean="0">
                <a:latin typeface="Garamond" panose="02020404030301010803" pitchFamily="18" charset="0"/>
              </a:rPr>
              <a:t>	Y el deseo fue lo más importante, deseo de comprender, de “ser”. Entonces empecé a estudiar la lengua de otras maneras.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Trabajaba mucho en las actividades </a:t>
            </a:r>
            <a:r>
              <a:rPr lang="es-ES" dirty="0" smtClean="0">
                <a:latin typeface="Garamond" panose="02020404030301010803" pitchFamily="18" charset="0"/>
              </a:rPr>
              <a:t>hechas en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clase</a:t>
            </a:r>
            <a:r>
              <a:rPr lang="es-ES" dirty="0" smtClean="0">
                <a:latin typeface="Garamond" panose="02020404030301010803" pitchFamily="18" charset="0"/>
              </a:rPr>
              <a:t>, le prestaba mucha atención a la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gramática y su uso</a:t>
            </a:r>
            <a:r>
              <a:rPr lang="es-ES" dirty="0" smtClean="0">
                <a:latin typeface="Garamond" panose="02020404030301010803" pitchFamily="18" charset="0"/>
              </a:rPr>
              <a:t>. Empecé a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ver películas </a:t>
            </a:r>
            <a:r>
              <a:rPr lang="es-ES" dirty="0" smtClean="0">
                <a:latin typeface="Garamond" panose="02020404030301010803" pitchFamily="18" charset="0"/>
              </a:rPr>
              <a:t>y tratar de escucharlas bien </a:t>
            </a:r>
            <a:r>
              <a:rPr lang="es-ES" smtClean="0">
                <a:latin typeface="Garamond" panose="02020404030301010803" pitchFamily="18" charset="0"/>
              </a:rPr>
              <a:t>y </a:t>
            </a:r>
            <a:r>
              <a:rPr lang="es-ES" b="1" smtClean="0">
                <a:solidFill>
                  <a:srgbClr val="FF0000"/>
                </a:solidFill>
                <a:latin typeface="Garamond" panose="02020404030301010803" pitchFamily="18" charset="0"/>
              </a:rPr>
              <a:t>acostumbrarme </a:t>
            </a:r>
            <a:r>
              <a:rPr lang="es-ES" b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el oído </a:t>
            </a:r>
            <a:r>
              <a:rPr lang="es-ES" dirty="0" smtClean="0">
                <a:latin typeface="Garamond" panose="02020404030301010803" pitchFamily="18" charset="0"/>
              </a:rPr>
              <a:t>y después el habla al idioma.</a:t>
            </a:r>
          </a:p>
          <a:p>
            <a:pPr marL="0" indent="0" algn="r">
              <a:spcBef>
                <a:spcPts val="0"/>
              </a:spcBef>
              <a:buNone/>
            </a:pPr>
            <a:r>
              <a:rPr lang="es-ES" sz="2900" dirty="0" smtClean="0">
                <a:latin typeface="Garamond" panose="02020404030301010803" pitchFamily="18" charset="0"/>
              </a:rPr>
              <a:t>Priscila Genelhú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404664"/>
            <a:ext cx="8784976" cy="6120680"/>
          </a:xfrm>
        </p:spPr>
        <p:txBody>
          <a:bodyPr>
            <a:normAutofit fontScale="92500"/>
          </a:bodyPr>
          <a:lstStyle/>
          <a:p>
            <a:pPr>
              <a:buNone/>
            </a:pPr>
            <a:endParaRPr lang="es-CR" sz="2800" dirty="0" smtClean="0"/>
          </a:p>
          <a:p>
            <a:pPr>
              <a:buNone/>
            </a:pPr>
            <a:endParaRPr lang="es-CR" sz="2800" dirty="0" smtClean="0"/>
          </a:p>
          <a:p>
            <a:pPr>
              <a:buNone/>
            </a:pPr>
            <a:r>
              <a:rPr lang="es-CR" sz="2800" dirty="0" smtClean="0"/>
              <a:t>Todas </a:t>
            </a:r>
            <a:r>
              <a:rPr lang="es-CR" sz="2800" b="1" dirty="0" smtClean="0">
                <a:solidFill>
                  <a:schemeClr val="accent2"/>
                </a:solidFill>
              </a:rPr>
              <a:t>las palabras nuevas </a:t>
            </a:r>
            <a:r>
              <a:rPr lang="es-CR" sz="2800" dirty="0" smtClean="0"/>
              <a:t>que oigo </a:t>
            </a:r>
          </a:p>
          <a:p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escribo</a:t>
            </a:r>
            <a:r>
              <a:rPr lang="es-CR" sz="2800" dirty="0" smtClean="0"/>
              <a:t> en una libreta o en un papel o donde sea</a:t>
            </a:r>
          </a:p>
          <a:p>
            <a:r>
              <a:rPr lang="es-CR" sz="2800" dirty="0"/>
              <a:t>a</a:t>
            </a:r>
            <a:r>
              <a:rPr lang="es-CR" sz="2800" dirty="0" smtClean="0"/>
              <a:t>l llegar a casa,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busco</a:t>
            </a:r>
            <a:r>
              <a:rPr lang="es-CR" sz="2800" dirty="0" smtClean="0"/>
              <a:t> en el diccionario</a:t>
            </a:r>
          </a:p>
          <a:p>
            <a:r>
              <a:rPr lang="es-CR" sz="2800" dirty="0"/>
              <a:t>a</a:t>
            </a:r>
            <a:r>
              <a:rPr lang="es-CR" sz="2800" dirty="0" smtClean="0"/>
              <a:t>sí </a:t>
            </a:r>
            <a:r>
              <a:rPr lang="es-CR" sz="2800" b="1" u="sng" dirty="0" smtClean="0"/>
              <a:t>me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b="1" u="sng" dirty="0" smtClean="0"/>
              <a:t> </a:t>
            </a:r>
            <a:r>
              <a:rPr lang="es-CR" sz="2800" u="sng" dirty="0" smtClean="0"/>
              <a:t>aprendo</a:t>
            </a:r>
            <a:r>
              <a:rPr lang="es-CR" sz="2800" dirty="0" smtClean="0"/>
              <a:t> de memoria</a:t>
            </a:r>
          </a:p>
          <a:p>
            <a:r>
              <a:rPr lang="es-CR" sz="2800" dirty="0"/>
              <a:t>c</a:t>
            </a:r>
            <a:r>
              <a:rPr lang="es-CR" sz="2800" dirty="0" smtClean="0"/>
              <a:t>uando hablo, 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 digo</a:t>
            </a:r>
            <a:r>
              <a:rPr lang="es-CR" sz="2800" dirty="0" smtClean="0"/>
              <a:t> / busco la oportunidad para </a:t>
            </a:r>
            <a:r>
              <a:rPr lang="es-CR" sz="2800" u="sng" dirty="0" smtClean="0"/>
              <a:t>decir</a:t>
            </a:r>
            <a:r>
              <a:rPr lang="es-CR" sz="2800" b="1" u="sng" dirty="0" smtClean="0">
                <a:solidFill>
                  <a:schemeClr val="accent2"/>
                </a:solidFill>
              </a:rPr>
              <a:t>las</a:t>
            </a:r>
          </a:p>
          <a:p>
            <a:r>
              <a:rPr lang="es-CR" sz="2800" b="1" u="sng" dirty="0">
                <a:solidFill>
                  <a:schemeClr val="accent2"/>
                </a:solidFill>
              </a:rPr>
              <a:t>l</a:t>
            </a:r>
            <a:r>
              <a:rPr lang="es-CR" sz="2800" b="1" u="sng" dirty="0" smtClean="0">
                <a:solidFill>
                  <a:schemeClr val="accent2"/>
                </a:solidFill>
              </a:rPr>
              <a:t>as</a:t>
            </a:r>
            <a:r>
              <a:rPr lang="es-CR" sz="2800" b="1" u="sng" dirty="0" smtClean="0"/>
              <a:t> </a:t>
            </a:r>
            <a:r>
              <a:rPr lang="es-CR" sz="2800" u="sng" dirty="0" smtClean="0"/>
              <a:t>uso </a:t>
            </a:r>
            <a:r>
              <a:rPr lang="es-CR" sz="2800" dirty="0" smtClean="0"/>
              <a:t>y no </a:t>
            </a:r>
            <a:r>
              <a:rPr lang="es-CR" sz="2800" b="1" u="sng" dirty="0" smtClean="0"/>
              <a:t>me</a:t>
            </a:r>
            <a:r>
              <a:rPr lang="es-CR" sz="2800" u="sng" dirty="0" smtClean="0"/>
              <a:t> [</a:t>
            </a:r>
            <a:r>
              <a:rPr lang="es-CR" sz="2800" u="sng" dirty="0" smtClean="0">
                <a:solidFill>
                  <a:schemeClr val="accent2"/>
                </a:solidFill>
              </a:rPr>
              <a:t>las</a:t>
            </a:r>
            <a:r>
              <a:rPr lang="es-CR" sz="2800" u="sng" dirty="0" smtClean="0"/>
              <a:t>] olvido</a:t>
            </a:r>
          </a:p>
          <a:p>
            <a:endParaRPr lang="es-CR" sz="2800" u="sng" dirty="0" smtClean="0"/>
          </a:p>
          <a:p>
            <a:pPr algn="just">
              <a:buNone/>
            </a:pPr>
            <a:r>
              <a:rPr lang="es-CR" sz="2800" dirty="0" smtClean="0">
                <a:solidFill>
                  <a:schemeClr val="accent2"/>
                </a:solidFill>
              </a:rPr>
              <a:t>las</a:t>
            </a:r>
            <a:r>
              <a:rPr lang="es-CR" sz="2800" dirty="0" smtClean="0"/>
              <a:t> es un </a:t>
            </a:r>
            <a:r>
              <a:rPr lang="es-CR" sz="2800" b="1" dirty="0" smtClean="0"/>
              <a:t>pronombre</a:t>
            </a:r>
            <a:r>
              <a:rPr lang="es-CR" sz="2800" dirty="0" smtClean="0"/>
              <a:t>, que está cumpliendo el papel del complemento directo al lado del verbo. </a:t>
            </a:r>
            <a:r>
              <a:rPr lang="es-CR" sz="2800" b="1" dirty="0" smtClean="0"/>
              <a:t>No es un artículo</a:t>
            </a:r>
            <a:r>
              <a:rPr lang="es-CR" sz="2800" dirty="0" smtClean="0"/>
              <a:t>, como lo sería en estos casos:</a:t>
            </a:r>
          </a:p>
          <a:p>
            <a:pPr algn="ctr">
              <a:buNone/>
            </a:pPr>
            <a:r>
              <a:rPr lang="es-CR" sz="2800" i="1" u="sng" dirty="0" smtClean="0"/>
              <a:t>las</a:t>
            </a:r>
            <a:r>
              <a:rPr lang="es-CR" sz="2800" i="1" dirty="0" smtClean="0"/>
              <a:t> libretas, </a:t>
            </a:r>
            <a:r>
              <a:rPr lang="es-CR" sz="2800" i="1" u="sng" dirty="0" smtClean="0"/>
              <a:t>las</a:t>
            </a:r>
            <a:r>
              <a:rPr lang="es-CR" sz="2800" i="1" dirty="0" smtClean="0"/>
              <a:t> clases, </a:t>
            </a:r>
            <a:r>
              <a:rPr lang="es-CR" sz="2800" i="1" u="sng" dirty="0" smtClean="0"/>
              <a:t>las</a:t>
            </a:r>
            <a:r>
              <a:rPr lang="es-CR" sz="2800" i="1" dirty="0" smtClean="0"/>
              <a:t> palabras</a:t>
            </a:r>
            <a:r>
              <a:rPr lang="es-CR" sz="2800" dirty="0" smtClean="0"/>
              <a:t> </a:t>
            </a:r>
          </a:p>
          <a:p>
            <a:pPr>
              <a:buNone/>
            </a:pPr>
            <a:endParaRPr lang="es-CR" dirty="0"/>
          </a:p>
        </p:txBody>
      </p:sp>
      <p:sp>
        <p:nvSpPr>
          <p:cNvPr id="4" name="CaixaDeTexto 3"/>
          <p:cNvSpPr txBox="1"/>
          <p:nvPr/>
        </p:nvSpPr>
        <p:spPr>
          <a:xfrm>
            <a:off x="0" y="0"/>
            <a:ext cx="8892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 err="1" smtClean="0"/>
              <a:t>Atención</a:t>
            </a:r>
            <a:r>
              <a:rPr lang="pt-BR" dirty="0" smtClean="0"/>
              <a:t> a </a:t>
            </a:r>
            <a:r>
              <a:rPr lang="pt-BR" dirty="0" err="1" smtClean="0"/>
              <a:t>esto</a:t>
            </a:r>
            <a:r>
              <a:rPr lang="pt-BR" dirty="0" smtClean="0"/>
              <a:t>, que responde a una </a:t>
            </a:r>
            <a:r>
              <a:rPr lang="pt-BR" dirty="0" err="1" smtClean="0"/>
              <a:t>pregunta</a:t>
            </a:r>
            <a:r>
              <a:rPr lang="pt-BR" dirty="0" smtClean="0"/>
              <a:t> </a:t>
            </a:r>
            <a:r>
              <a:rPr lang="pt-BR" dirty="0" err="1" smtClean="0"/>
              <a:t>hecha</a:t>
            </a:r>
            <a:r>
              <a:rPr lang="pt-BR" dirty="0" smtClean="0"/>
              <a:t> en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encuentro</a:t>
            </a:r>
            <a:r>
              <a:rPr lang="pt-BR" dirty="0" smtClean="0"/>
              <a:t> </a:t>
            </a:r>
            <a:r>
              <a:rPr lang="pt-BR" dirty="0" err="1" smtClean="0"/>
              <a:t>del</a:t>
            </a:r>
            <a:r>
              <a:rPr lang="pt-BR" dirty="0" smtClean="0"/>
              <a:t> 29 de abril.</a:t>
            </a:r>
          </a:p>
          <a:p>
            <a:pPr algn="ctr"/>
            <a:r>
              <a:rPr lang="pt-BR" dirty="0" smtClean="0"/>
              <a:t>La </a:t>
            </a:r>
            <a:r>
              <a:rPr lang="pt-BR" dirty="0" err="1" smtClean="0"/>
              <a:t>explicación</a:t>
            </a:r>
            <a:r>
              <a:rPr lang="pt-BR" dirty="0" smtClean="0"/>
              <a:t> </a:t>
            </a:r>
            <a:r>
              <a:rPr lang="pt-BR" dirty="0" err="1" smtClean="0"/>
              <a:t>va</a:t>
            </a:r>
            <a:r>
              <a:rPr lang="pt-BR" dirty="0" smtClean="0"/>
              <a:t> hasta </a:t>
            </a:r>
            <a:r>
              <a:rPr lang="pt-BR" dirty="0" err="1" smtClean="0"/>
              <a:t>la</a:t>
            </a:r>
            <a:r>
              <a:rPr lang="pt-BR" dirty="0" smtClean="0"/>
              <a:t> </a:t>
            </a:r>
            <a:r>
              <a:rPr lang="pt-BR" dirty="0" err="1" smtClean="0"/>
              <a:t>diapositiva</a:t>
            </a:r>
            <a:r>
              <a:rPr lang="pt-BR" dirty="0" smtClean="0"/>
              <a:t> 5, en </a:t>
            </a:r>
            <a:r>
              <a:rPr lang="pt-BR" dirty="0" err="1" smtClean="0"/>
              <a:t>la</a:t>
            </a:r>
            <a:r>
              <a:rPr lang="pt-BR" dirty="0" smtClean="0"/>
              <a:t> que </a:t>
            </a:r>
            <a:r>
              <a:rPr lang="pt-BR" dirty="0" err="1" smtClean="0"/>
              <a:t>ponemos</a:t>
            </a:r>
            <a:r>
              <a:rPr lang="pt-BR" dirty="0" smtClean="0"/>
              <a:t> </a:t>
            </a:r>
            <a:r>
              <a:rPr lang="pt-BR" dirty="0" err="1" smtClean="0"/>
              <a:t>el</a:t>
            </a:r>
            <a:r>
              <a:rPr lang="pt-BR" dirty="0" smtClean="0"/>
              <a:t> </a:t>
            </a:r>
            <a:r>
              <a:rPr lang="pt-BR" dirty="0" err="1" smtClean="0"/>
              <a:t>cuadro</a:t>
            </a:r>
            <a:r>
              <a:rPr lang="pt-BR" dirty="0" smtClean="0"/>
              <a:t> de los </a:t>
            </a:r>
            <a:r>
              <a:rPr lang="pt-BR" dirty="0" err="1" smtClean="0"/>
              <a:t>pronombres</a:t>
            </a:r>
            <a:r>
              <a:rPr lang="pt-BR" dirty="0" smtClean="0"/>
              <a:t>.  </a:t>
            </a:r>
            <a:endParaRPr lang="pt-BR" dirty="0"/>
          </a:p>
        </p:txBody>
      </p:sp>
      <p:sp>
        <p:nvSpPr>
          <p:cNvPr id="5" name="Seta para baixo 4"/>
          <p:cNvSpPr/>
          <p:nvPr/>
        </p:nvSpPr>
        <p:spPr>
          <a:xfrm>
            <a:off x="4283968" y="620688"/>
            <a:ext cx="360040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s-CR" dirty="0" smtClean="0"/>
              <a:t>Recuerden que los artículos son cinco en español. Cuatro acompañan los sustantivos (no verbos). Revisen la clase 2 y la 4, que están en el </a:t>
            </a:r>
            <a:r>
              <a:rPr lang="es-CR" dirty="0" err="1" smtClean="0"/>
              <a:t>moodle</a:t>
            </a:r>
            <a:r>
              <a:rPr lang="es-CR" dirty="0" smtClean="0"/>
              <a:t>:</a:t>
            </a:r>
          </a:p>
          <a:p>
            <a:pPr algn="ctr">
              <a:buNone/>
            </a:pPr>
            <a:r>
              <a:rPr lang="es-CR" sz="2800" b="1" dirty="0" smtClean="0">
                <a:solidFill>
                  <a:schemeClr val="accent1"/>
                </a:solidFill>
              </a:rPr>
              <a:t>el</a:t>
            </a:r>
            <a:r>
              <a:rPr lang="es-CR" sz="2800" dirty="0" smtClean="0">
                <a:solidFill>
                  <a:schemeClr val="accent1"/>
                </a:solidFill>
              </a:rPr>
              <a:t> libro, el cuaderno, el lápiz</a:t>
            </a:r>
          </a:p>
          <a:p>
            <a:pPr algn="ctr">
              <a:buNone/>
            </a:pPr>
            <a:r>
              <a:rPr lang="es-CR" sz="2800" b="1" dirty="0" smtClean="0">
                <a:solidFill>
                  <a:schemeClr val="accent1"/>
                </a:solidFill>
              </a:rPr>
              <a:t>la</a:t>
            </a:r>
            <a:r>
              <a:rPr lang="es-CR" sz="2800" dirty="0" smtClean="0">
                <a:solidFill>
                  <a:schemeClr val="accent1"/>
                </a:solidFill>
              </a:rPr>
              <a:t> casa, la libreta, la canción</a:t>
            </a:r>
          </a:p>
          <a:p>
            <a:pPr algn="ctr">
              <a:buNone/>
            </a:pPr>
            <a:endParaRPr lang="es-CR" sz="2800" dirty="0" smtClean="0">
              <a:solidFill>
                <a:schemeClr val="accent1"/>
              </a:solidFill>
            </a:endParaRPr>
          </a:p>
          <a:p>
            <a:pPr algn="ctr">
              <a:buNone/>
            </a:pPr>
            <a:r>
              <a:rPr lang="es-CR" sz="2800" b="1" dirty="0" smtClean="0">
                <a:solidFill>
                  <a:schemeClr val="accent1"/>
                </a:solidFill>
              </a:rPr>
              <a:t>los</a:t>
            </a:r>
            <a:r>
              <a:rPr lang="es-CR" sz="2800" dirty="0" smtClean="0">
                <a:solidFill>
                  <a:schemeClr val="accent1"/>
                </a:solidFill>
              </a:rPr>
              <a:t> libros, los cuadernos, los lápices</a:t>
            </a:r>
          </a:p>
          <a:p>
            <a:pPr algn="ctr">
              <a:buNone/>
            </a:pPr>
            <a:r>
              <a:rPr lang="es-CR" sz="2800" b="1" dirty="0" smtClean="0">
                <a:solidFill>
                  <a:schemeClr val="accent1"/>
                </a:solidFill>
              </a:rPr>
              <a:t>las</a:t>
            </a:r>
            <a:r>
              <a:rPr lang="es-CR" sz="2800" dirty="0" smtClean="0">
                <a:solidFill>
                  <a:schemeClr val="accent1"/>
                </a:solidFill>
              </a:rPr>
              <a:t> casas, las leches, las canciones </a:t>
            </a:r>
          </a:p>
          <a:p>
            <a:pPr algn="just">
              <a:buNone/>
            </a:pPr>
            <a:r>
              <a:rPr lang="es-CR" dirty="0" smtClean="0"/>
              <a:t>El quinto es el llamado neutro “lo”, que acompaña adjetivos o adverbios: </a:t>
            </a:r>
          </a:p>
          <a:p>
            <a:pPr algn="just">
              <a:buNone/>
            </a:pPr>
            <a:r>
              <a:rPr lang="es-CR" dirty="0" smtClean="0">
                <a:solidFill>
                  <a:schemeClr val="accent1"/>
                </a:solidFill>
              </a:rPr>
              <a:t>			</a:t>
            </a:r>
            <a:r>
              <a:rPr lang="es-CR" sz="2800" b="1" dirty="0" smtClean="0">
                <a:solidFill>
                  <a:schemeClr val="accent1"/>
                </a:solidFill>
              </a:rPr>
              <a:t>lo</a:t>
            </a:r>
            <a:r>
              <a:rPr lang="es-CR" sz="2800" dirty="0" smtClean="0">
                <a:solidFill>
                  <a:schemeClr val="accent1"/>
                </a:solidFill>
              </a:rPr>
              <a:t> verde, lo lindo, lo importante. </a:t>
            </a:r>
          </a:p>
          <a:p>
            <a:pPr algn="just">
              <a:buNone/>
            </a:pPr>
            <a:endParaRPr lang="es-CR" dirty="0" smtClean="0"/>
          </a:p>
          <a:p>
            <a:pPr algn="just">
              <a:buNone/>
            </a:pPr>
            <a:r>
              <a:rPr lang="es-CR" dirty="0" smtClean="0"/>
              <a:t>En la próxima diapositiva colocamos el cuadro de los pronombres, para que vean las formas. </a:t>
            </a:r>
          </a:p>
          <a:p>
            <a:endParaRPr lang="es-CR" dirty="0"/>
          </a:p>
        </p:txBody>
      </p:sp>
      <p:sp>
        <p:nvSpPr>
          <p:cNvPr id="4" name="CaixaDeTexto 3"/>
          <p:cNvSpPr txBox="1"/>
          <p:nvPr/>
        </p:nvSpPr>
        <p:spPr>
          <a:xfrm>
            <a:off x="2267744" y="188640"/>
            <a:ext cx="43578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err="1" smtClean="0"/>
              <a:t>Un</a:t>
            </a:r>
            <a:r>
              <a:rPr lang="pt-BR" dirty="0" smtClean="0"/>
              <a:t> </a:t>
            </a:r>
            <a:r>
              <a:rPr lang="pt-BR" dirty="0" err="1" smtClean="0"/>
              <a:t>paréntesis</a:t>
            </a:r>
            <a:r>
              <a:rPr lang="pt-BR" dirty="0" smtClean="0"/>
              <a:t> sobre los artículos en </a:t>
            </a:r>
            <a:r>
              <a:rPr lang="pt-BR" dirty="0" err="1" smtClean="0"/>
              <a:t>español</a:t>
            </a:r>
            <a:r>
              <a:rPr lang="pt-BR" dirty="0" smtClean="0"/>
              <a:t>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764704"/>
            <a:ext cx="7560840" cy="52037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/>
          <a:lstStyle/>
          <a:p>
            <a:r>
              <a:rPr lang="es-CR" dirty="0" smtClean="0"/>
              <a:t>vuelvo a casa </a:t>
            </a:r>
            <a:r>
              <a:rPr lang="es-CR" u="sng" dirty="0" smtClean="0"/>
              <a:t>en</a:t>
            </a:r>
            <a:r>
              <a:rPr lang="es-CR" dirty="0" smtClean="0"/>
              <a:t> autobús </a:t>
            </a:r>
            <a:r>
              <a:rPr lang="es-CR" sz="2400" dirty="0" smtClean="0">
                <a:solidFill>
                  <a:schemeClr val="accent2"/>
                </a:solidFill>
              </a:rPr>
              <a:t>(no se dice: “</a:t>
            </a:r>
            <a:r>
              <a:rPr lang="es-CR" sz="2400" u="sng" dirty="0" smtClean="0">
                <a:solidFill>
                  <a:schemeClr val="accent2"/>
                </a:solidFill>
              </a:rPr>
              <a:t>de </a:t>
            </a:r>
            <a:r>
              <a:rPr lang="es-CR" sz="2400" dirty="0" smtClean="0">
                <a:solidFill>
                  <a:schemeClr val="accent2"/>
                </a:solidFill>
              </a:rPr>
              <a:t>autobús”)</a:t>
            </a:r>
          </a:p>
          <a:p>
            <a:pPr algn="just"/>
            <a:r>
              <a:rPr lang="es-CR" dirty="0" smtClean="0"/>
              <a:t>pienso todo lo que hemos estudiado y me imagino a </a:t>
            </a:r>
            <a:r>
              <a:rPr lang="es-CR" b="1" dirty="0" smtClean="0"/>
              <a:t>alguien</a:t>
            </a:r>
            <a:r>
              <a:rPr lang="es-CR" dirty="0" smtClean="0"/>
              <a:t> que me hace </a:t>
            </a:r>
            <a:r>
              <a:rPr lang="es-CR" dirty="0" smtClean="0">
                <a:solidFill>
                  <a:schemeClr val="accent2"/>
                </a:solidFill>
              </a:rPr>
              <a:t>preguntas </a:t>
            </a:r>
            <a:r>
              <a:rPr lang="es-CR" dirty="0" smtClean="0"/>
              <a:t>y </a:t>
            </a:r>
            <a:r>
              <a:rPr lang="es-CR" b="1" dirty="0" smtClean="0"/>
              <a:t>yo</a:t>
            </a:r>
            <a:r>
              <a:rPr lang="es-CR" dirty="0" smtClean="0"/>
              <a:t> </a:t>
            </a:r>
            <a:r>
              <a:rPr lang="es-CR" b="1" u="sng" dirty="0" smtClean="0">
                <a:solidFill>
                  <a:schemeClr val="accent2"/>
                </a:solidFill>
              </a:rPr>
              <a:t>las</a:t>
            </a:r>
            <a:r>
              <a:rPr lang="es-CR" u="sng" dirty="0" smtClean="0"/>
              <a:t> contesto</a:t>
            </a:r>
          </a:p>
          <a:p>
            <a:endParaRPr lang="pt-B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260648"/>
            <a:ext cx="5328592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0928"/>
            <a:ext cx="8229600" cy="334523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CR" dirty="0" smtClean="0"/>
              <a:t>escucho muchas canciones en inglés, por ejemplo. </a:t>
            </a:r>
          </a:p>
          <a:p>
            <a:pPr algn="just"/>
            <a:r>
              <a:rPr lang="es-CR" b="1" dirty="0" smtClean="0">
                <a:solidFill>
                  <a:schemeClr val="accent1"/>
                </a:solidFill>
              </a:rPr>
              <a:t>(me) aprendo la letra de memoria</a:t>
            </a:r>
          </a:p>
          <a:p>
            <a:pPr algn="just"/>
            <a:r>
              <a:rPr lang="es-CR" u="sng" dirty="0" smtClean="0"/>
              <a:t>primero</a:t>
            </a:r>
            <a:r>
              <a:rPr lang="es-CR" dirty="0" smtClean="0"/>
              <a:t>, intento saber </a:t>
            </a:r>
            <a:r>
              <a:rPr lang="es-CR" b="1" dirty="0" smtClean="0"/>
              <a:t>qué</a:t>
            </a:r>
            <a:r>
              <a:rPr lang="es-CR" dirty="0" smtClean="0"/>
              <a:t> significa cada frase y, </a:t>
            </a:r>
            <a:r>
              <a:rPr lang="es-CR" u="sng" dirty="0" smtClean="0"/>
              <a:t>luego</a:t>
            </a:r>
            <a:r>
              <a:rPr lang="es-CR" dirty="0" smtClean="0"/>
              <a:t>, </a:t>
            </a:r>
            <a:r>
              <a:rPr lang="es-CR" b="1" dirty="0" smtClean="0"/>
              <a:t>me aprendo </a:t>
            </a:r>
            <a:r>
              <a:rPr lang="es-CR" dirty="0" smtClean="0"/>
              <a:t>la letra de memoria</a:t>
            </a:r>
          </a:p>
          <a:p>
            <a:pPr algn="just"/>
            <a:r>
              <a:rPr lang="es-CR" dirty="0" smtClean="0"/>
              <a:t>y esto va muy bien</a:t>
            </a:r>
          </a:p>
          <a:p>
            <a:pPr algn="just"/>
            <a:r>
              <a:rPr lang="es-CR" dirty="0" smtClean="0"/>
              <a:t>aprendo mucho así. </a:t>
            </a:r>
            <a:endParaRPr lang="es-C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32656"/>
            <a:ext cx="5544616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08920"/>
            <a:ext cx="8229600" cy="3417243"/>
          </a:xfrm>
        </p:spPr>
        <p:txBody>
          <a:bodyPr>
            <a:normAutofit fontScale="92500" lnSpcReduction="10000"/>
          </a:bodyPr>
          <a:lstStyle/>
          <a:p>
            <a:r>
              <a:rPr lang="es-ES_tradnl" dirty="0" smtClean="0"/>
              <a:t>Leo mucho, muchísimo</a:t>
            </a:r>
          </a:p>
          <a:p>
            <a:r>
              <a:rPr lang="es-ES_tradnl" dirty="0" smtClean="0"/>
              <a:t>compro </a:t>
            </a:r>
            <a:r>
              <a:rPr lang="es-ES_tradnl" dirty="0" smtClean="0">
                <a:solidFill>
                  <a:schemeClr val="accent2"/>
                </a:solidFill>
              </a:rPr>
              <a:t>novelas fáciles en francés y en inglés </a:t>
            </a:r>
            <a:r>
              <a:rPr lang="es-ES_tradnl" dirty="0" smtClean="0"/>
              <a:t>y </a:t>
            </a:r>
            <a:r>
              <a:rPr lang="es-ES_tradnl" b="1" u="sng" dirty="0" smtClean="0">
                <a:solidFill>
                  <a:schemeClr val="accent2"/>
                </a:solidFill>
              </a:rPr>
              <a:t>las</a:t>
            </a:r>
            <a:r>
              <a:rPr lang="es-ES_tradnl" u="sng" dirty="0" smtClean="0"/>
              <a:t> leo</a:t>
            </a:r>
            <a:r>
              <a:rPr lang="es-ES_tradnl" dirty="0" smtClean="0"/>
              <a:t>. </a:t>
            </a:r>
          </a:p>
          <a:p>
            <a:r>
              <a:rPr lang="es-ES_tradnl" dirty="0" smtClean="0"/>
              <a:t>Pero no </a:t>
            </a:r>
            <a:r>
              <a:rPr lang="es-ES_tradnl" b="1" dirty="0" smtClean="0"/>
              <a:t>busco las palabras </a:t>
            </a:r>
            <a:r>
              <a:rPr lang="es-ES_tradnl" dirty="0" smtClean="0"/>
              <a:t>en el diccionario, intento adivinar lo que significan por el contexto. </a:t>
            </a:r>
          </a:p>
          <a:p>
            <a:r>
              <a:rPr lang="es-ES_tradnl" b="1" dirty="0" smtClean="0"/>
              <a:t>busco el verbo en el diccionario</a:t>
            </a:r>
          </a:p>
          <a:p>
            <a:r>
              <a:rPr lang="es-ES_tradnl" dirty="0" smtClean="0"/>
              <a:t>el verbo o alguna expresión </a:t>
            </a:r>
            <a:r>
              <a:rPr lang="es-ES_tradnl" b="1" dirty="0" smtClean="0"/>
              <a:t>rara</a:t>
            </a:r>
            <a:r>
              <a:rPr lang="es-ES_tradnl" dirty="0" smtClean="0"/>
              <a:t>. </a:t>
            </a:r>
            <a:endParaRPr lang="es-ES_trad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260648"/>
            <a:ext cx="62646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5445224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>
                <a:solidFill>
                  <a:schemeClr val="accent1"/>
                </a:solidFill>
              </a:rPr>
              <a:t>intentar</a:t>
            </a:r>
            <a:r>
              <a:rPr lang="es-ES" dirty="0" smtClean="0"/>
              <a:t> Del lat. </a:t>
            </a:r>
            <a:r>
              <a:rPr lang="es-ES" i="1" dirty="0" err="1" smtClean="0"/>
              <a:t>intentāre</a:t>
            </a:r>
            <a:r>
              <a:rPr lang="es-ES" dirty="0" smtClean="0"/>
              <a:t> 'dirigir hacia'.</a:t>
            </a:r>
          </a:p>
          <a:p>
            <a:r>
              <a:rPr lang="es-ES" b="1" dirty="0" smtClean="0"/>
              <a:t>1. </a:t>
            </a:r>
            <a:r>
              <a:rPr lang="es-ES" dirty="0" err="1" smtClean="0"/>
              <a:t>tr</a:t>
            </a:r>
            <a:r>
              <a:rPr lang="es-ES" dirty="0" smtClean="0"/>
              <a:t>. Tener ánimo de hacer algo.</a:t>
            </a:r>
          </a:p>
          <a:p>
            <a:r>
              <a:rPr lang="es-ES" b="1" dirty="0" smtClean="0"/>
              <a:t>2. </a:t>
            </a:r>
            <a:r>
              <a:rPr lang="es-ES" dirty="0" err="1" smtClean="0"/>
              <a:t>tr</a:t>
            </a:r>
            <a:r>
              <a:rPr lang="es-ES" dirty="0" smtClean="0"/>
              <a:t>. Preparar, iniciar la ejecución de algo.</a:t>
            </a:r>
          </a:p>
          <a:p>
            <a:r>
              <a:rPr lang="es-ES" b="1" dirty="0" smtClean="0"/>
              <a:t>3. </a:t>
            </a:r>
            <a:r>
              <a:rPr lang="es-ES" dirty="0" err="1" smtClean="0"/>
              <a:t>tr</a:t>
            </a:r>
            <a:r>
              <a:rPr lang="es-ES" dirty="0" smtClean="0"/>
              <a:t>. Procurar o pretender.</a:t>
            </a:r>
          </a:p>
          <a:p>
            <a:pPr algn="r">
              <a:buNone/>
            </a:pPr>
            <a:r>
              <a:rPr lang="pt-BR" dirty="0" smtClean="0"/>
              <a:t>DLE (RAE)</a:t>
            </a:r>
          </a:p>
          <a:p>
            <a:pPr algn="just">
              <a:buNone/>
            </a:pPr>
            <a:endParaRPr lang="pt-BR" i="1" dirty="0" smtClean="0">
              <a:solidFill>
                <a:schemeClr val="tx2"/>
              </a:solidFill>
            </a:endParaRPr>
          </a:p>
          <a:p>
            <a:pPr algn="just">
              <a:buNone/>
            </a:pPr>
            <a:r>
              <a:rPr lang="es-CR" i="1" dirty="0" smtClean="0">
                <a:solidFill>
                  <a:schemeClr val="tx2"/>
                </a:solidFill>
              </a:rPr>
              <a:t>Se puede decir: “</a:t>
            </a:r>
            <a:r>
              <a:rPr lang="es-CR" b="1" i="1" dirty="0" smtClean="0">
                <a:solidFill>
                  <a:schemeClr val="tx2"/>
                </a:solidFill>
              </a:rPr>
              <a:t>Intento</a:t>
            </a:r>
            <a:r>
              <a:rPr lang="es-CR" i="1" dirty="0" smtClean="0">
                <a:solidFill>
                  <a:schemeClr val="tx2"/>
                </a:solidFill>
              </a:rPr>
              <a:t> hacer el semestre de la mejor forma posible”.</a:t>
            </a:r>
          </a:p>
          <a:p>
            <a:pPr algn="just">
              <a:buNone/>
            </a:pPr>
            <a:r>
              <a:rPr lang="es-CR" i="1" dirty="0" smtClean="0">
                <a:solidFill>
                  <a:schemeClr val="tx2"/>
                </a:solidFill>
              </a:rPr>
              <a:t>“</a:t>
            </a:r>
            <a:r>
              <a:rPr lang="es-CR" b="1" i="1" dirty="0" smtClean="0">
                <a:solidFill>
                  <a:schemeClr val="tx2"/>
                </a:solidFill>
              </a:rPr>
              <a:t>Hago esfuerzos </a:t>
            </a:r>
            <a:r>
              <a:rPr lang="es-CR" i="1" dirty="0" smtClean="0">
                <a:solidFill>
                  <a:schemeClr val="tx2"/>
                </a:solidFill>
              </a:rPr>
              <a:t>para eso.”</a:t>
            </a:r>
          </a:p>
          <a:p>
            <a:pPr algn="just">
              <a:buNone/>
            </a:pPr>
            <a:r>
              <a:rPr lang="es-CR" i="1" dirty="0" smtClean="0">
                <a:solidFill>
                  <a:schemeClr val="tx2"/>
                </a:solidFill>
              </a:rPr>
              <a:t>“</a:t>
            </a:r>
            <a:r>
              <a:rPr lang="es-CR" b="1" i="1" dirty="0" smtClean="0">
                <a:solidFill>
                  <a:schemeClr val="tx2"/>
                </a:solidFill>
              </a:rPr>
              <a:t>Trato de cursar las materias </a:t>
            </a:r>
            <a:r>
              <a:rPr lang="es-CR" i="1" dirty="0" smtClean="0">
                <a:solidFill>
                  <a:schemeClr val="tx2"/>
                </a:solidFill>
              </a:rPr>
              <a:t>de la mejor forma posible”.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971600" y="404664"/>
            <a:ext cx="778315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dirty="0" smtClean="0"/>
              <a:t>Sobre </a:t>
            </a:r>
            <a:r>
              <a:rPr lang="es-CR" sz="2400" i="1" dirty="0" smtClean="0"/>
              <a:t>tentar </a:t>
            </a:r>
            <a:r>
              <a:rPr lang="es-CR" sz="2400" dirty="0" smtClean="0"/>
              <a:t>del portugués , em español: </a:t>
            </a:r>
            <a:r>
              <a:rPr lang="es-CR" sz="2400" b="1" dirty="0" smtClean="0"/>
              <a:t>intentar</a:t>
            </a:r>
            <a:r>
              <a:rPr lang="es-CR" sz="2400" dirty="0" smtClean="0"/>
              <a:t>, </a:t>
            </a:r>
            <a:r>
              <a:rPr lang="es-CR" sz="2400" b="1" dirty="0" smtClean="0"/>
              <a:t>tratar de</a:t>
            </a:r>
            <a:r>
              <a:rPr lang="es-CR" sz="2400" dirty="0" smtClean="0"/>
              <a:t>, </a:t>
            </a:r>
          </a:p>
          <a:p>
            <a:r>
              <a:rPr lang="es-CR" sz="2400" b="1" dirty="0" smtClean="0"/>
              <a:t>hacer esfuerzos para</a:t>
            </a:r>
            <a:endParaRPr lang="es-CR" sz="2400" b="1" dirty="0"/>
          </a:p>
        </p:txBody>
      </p:sp>
      <p:sp>
        <p:nvSpPr>
          <p:cNvPr id="6" name="Divisa 5"/>
          <p:cNvSpPr/>
          <p:nvPr/>
        </p:nvSpPr>
        <p:spPr>
          <a:xfrm>
            <a:off x="395536" y="404664"/>
            <a:ext cx="484632" cy="484632"/>
          </a:xfrm>
          <a:prstGeom prst="chevron">
            <a:avLst>
              <a:gd name="adj" fmla="val 558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2623</TotalTime>
  <Words>1407</Words>
  <Application>Microsoft Office PowerPoint</Application>
  <PresentationFormat>Apresentação na tela (4:3)</PresentationFormat>
  <Paragraphs>170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Cómo estudio español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Sintaxis “recta” / sintaxis “oblicua” en portugués</vt:lpstr>
      <vt:lpstr>Sintaxis “recta” / sintaxis “oblicua” en portugués</vt:lpstr>
      <vt:lpstr>Groppi, 2013 </vt:lpstr>
      <vt:lpstr>Groppi, 2013 </vt:lpstr>
      <vt:lpstr>En español  </vt:lpstr>
      <vt:lpstr>Slide 16</vt:lpstr>
      <vt:lpstr>La declaración de Keila</vt:lpstr>
      <vt:lpstr>Producción de una declaración: ¿Cómo estudio español? </vt:lpstr>
      <vt:lpstr>¿Cómo estudio español?         </vt:lpstr>
      <vt:lpstr>Slide 20</vt:lpstr>
      <vt:lpstr>Slide 21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Como aprendo español</dc:title>
  <dc:creator>Maite</dc:creator>
  <cp:lastModifiedBy>Maite</cp:lastModifiedBy>
  <cp:revision>223</cp:revision>
  <dcterms:created xsi:type="dcterms:W3CDTF">2020-04-19T18:34:30Z</dcterms:created>
  <dcterms:modified xsi:type="dcterms:W3CDTF">2021-01-13T12:27:46Z</dcterms:modified>
</cp:coreProperties>
</file>