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74" r:id="rId4"/>
    <p:sldId id="260" r:id="rId5"/>
    <p:sldId id="261" r:id="rId6"/>
    <p:sldId id="269" r:id="rId7"/>
    <p:sldId id="270" r:id="rId8"/>
    <p:sldId id="271" r:id="rId9"/>
    <p:sldId id="273" r:id="rId10"/>
    <p:sldId id="272" r:id="rId11"/>
    <p:sldId id="268" r:id="rId12"/>
    <p:sldId id="266" r:id="rId13"/>
    <p:sldId id="262" r:id="rId14"/>
    <p:sldId id="263" r:id="rId15"/>
    <p:sldId id="264" r:id="rId16"/>
    <p:sldId id="265" r:id="rId17"/>
    <p:sldId id="267" r:id="rId1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CAE6F-D289-4A05-94AA-7AE717B636E3}" type="datetimeFigureOut">
              <a:rPr lang="pt-BR" smtClean="0"/>
              <a:t>19/03/2017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2018-CE37-4A0B-9712-125800FD8D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1049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CAE6F-D289-4A05-94AA-7AE717B636E3}" type="datetimeFigureOut">
              <a:rPr lang="pt-BR" smtClean="0"/>
              <a:t>19/03/2017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2018-CE37-4A0B-9712-125800FD8D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0511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CAE6F-D289-4A05-94AA-7AE717B636E3}" type="datetimeFigureOut">
              <a:rPr lang="pt-BR" smtClean="0"/>
              <a:t>19/03/2017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2018-CE37-4A0B-9712-125800FD8D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4020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CAE6F-D289-4A05-94AA-7AE717B636E3}" type="datetimeFigureOut">
              <a:rPr lang="pt-BR" smtClean="0"/>
              <a:t>19/03/2017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2018-CE37-4A0B-9712-125800FD8D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9046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CAE6F-D289-4A05-94AA-7AE717B636E3}" type="datetimeFigureOut">
              <a:rPr lang="pt-BR" smtClean="0"/>
              <a:t>19/03/2017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2018-CE37-4A0B-9712-125800FD8D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9894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CAE6F-D289-4A05-94AA-7AE717B636E3}" type="datetimeFigureOut">
              <a:rPr lang="pt-BR" smtClean="0"/>
              <a:t>19/03/2017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2018-CE37-4A0B-9712-125800FD8D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7359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CAE6F-D289-4A05-94AA-7AE717B636E3}" type="datetimeFigureOut">
              <a:rPr lang="pt-BR" smtClean="0"/>
              <a:t>19/03/2017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2018-CE37-4A0B-9712-125800FD8D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1749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CAE6F-D289-4A05-94AA-7AE717B636E3}" type="datetimeFigureOut">
              <a:rPr lang="pt-BR" smtClean="0"/>
              <a:t>19/03/2017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2018-CE37-4A0B-9712-125800FD8D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5673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CAE6F-D289-4A05-94AA-7AE717B636E3}" type="datetimeFigureOut">
              <a:rPr lang="pt-BR" smtClean="0"/>
              <a:t>19/03/2017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2018-CE37-4A0B-9712-125800FD8D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2611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CAE6F-D289-4A05-94AA-7AE717B636E3}" type="datetimeFigureOut">
              <a:rPr lang="pt-BR" smtClean="0"/>
              <a:t>19/03/2017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2018-CE37-4A0B-9712-125800FD8D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4888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CAE6F-D289-4A05-94AA-7AE717B636E3}" type="datetimeFigureOut">
              <a:rPr lang="pt-BR" smtClean="0"/>
              <a:t>19/03/2017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2018-CE37-4A0B-9712-125800FD8D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4199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CAE6F-D289-4A05-94AA-7AE717B636E3}" type="datetimeFigureOut">
              <a:rPr lang="pt-BR" smtClean="0"/>
              <a:t>19/03/2017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F2018-CE37-4A0B-9712-125800FD8D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4871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 smtClean="0"/>
              <a:t>Chapter</a:t>
            </a:r>
            <a:r>
              <a:rPr lang="pt-BR" dirty="0" smtClean="0"/>
              <a:t> 2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9932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>
                <a:solidFill>
                  <a:srgbClr val="FF0000"/>
                </a:solidFill>
              </a:rPr>
              <a:t>Aside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r>
              <a:rPr lang="pt-BR" dirty="0" err="1" smtClean="0">
                <a:solidFill>
                  <a:srgbClr val="FF0000"/>
                </a:solidFill>
              </a:rPr>
              <a:t>comment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Davies </a:t>
            </a:r>
            <a:r>
              <a:rPr lang="pt-BR" dirty="0" err="1" smtClean="0"/>
              <a:t>seems</a:t>
            </a:r>
            <a:r>
              <a:rPr lang="pt-BR" dirty="0" smtClean="0"/>
              <a:t> </a:t>
            </a: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dirty="0" err="1" smtClean="0"/>
              <a:t>have</a:t>
            </a:r>
            <a:r>
              <a:rPr lang="pt-BR" dirty="0" smtClean="0"/>
              <a:t> a </a:t>
            </a:r>
            <a:r>
              <a:rPr lang="pt-BR" dirty="0" err="1" smtClean="0"/>
              <a:t>contradictory</a:t>
            </a:r>
            <a:r>
              <a:rPr lang="pt-BR" dirty="0" smtClean="0"/>
              <a:t> </a:t>
            </a:r>
            <a:r>
              <a:rPr lang="pt-BR" dirty="0" err="1" smtClean="0"/>
              <a:t>discourse</a:t>
            </a:r>
            <a:r>
              <a:rPr lang="pt-BR" dirty="0" smtClean="0"/>
              <a:t> in </a:t>
            </a:r>
            <a:r>
              <a:rPr lang="pt-BR" dirty="0" err="1" smtClean="0"/>
              <a:t>his</a:t>
            </a:r>
            <a:r>
              <a:rPr lang="pt-BR" dirty="0" smtClean="0"/>
              <a:t> book</a:t>
            </a:r>
          </a:p>
          <a:p>
            <a:r>
              <a:rPr lang="pt-BR" dirty="0" smtClean="0"/>
              <a:t>He </a:t>
            </a:r>
            <a:r>
              <a:rPr lang="pt-BR" dirty="0" err="1" smtClean="0"/>
              <a:t>wants</a:t>
            </a:r>
            <a:r>
              <a:rPr lang="pt-BR" dirty="0" smtClean="0"/>
              <a:t> </a:t>
            </a: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dirty="0" err="1" smtClean="0"/>
              <a:t>give</a:t>
            </a:r>
            <a:r>
              <a:rPr lang="pt-BR" dirty="0" smtClean="0"/>
              <a:t> </a:t>
            </a:r>
            <a:r>
              <a:rPr lang="pt-BR" dirty="0" err="1" smtClean="0"/>
              <a:t>importance</a:t>
            </a:r>
            <a:r>
              <a:rPr lang="pt-BR" dirty="0" smtClean="0"/>
              <a:t> </a:t>
            </a: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dirty="0" err="1" smtClean="0"/>
              <a:t>context</a:t>
            </a:r>
            <a:r>
              <a:rPr lang="pt-BR" dirty="0" smtClean="0"/>
              <a:t> </a:t>
            </a:r>
            <a:r>
              <a:rPr lang="pt-BR" dirty="0" err="1" smtClean="0"/>
              <a:t>but</a:t>
            </a:r>
            <a:r>
              <a:rPr lang="pt-BR" dirty="0" smtClean="0"/>
              <a:t> </a:t>
            </a:r>
            <a:r>
              <a:rPr lang="pt-BR" dirty="0" err="1" smtClean="0"/>
              <a:t>at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same</a:t>
            </a:r>
            <a:r>
              <a:rPr lang="pt-BR" dirty="0" smtClean="0"/>
              <a:t> time </a:t>
            </a:r>
            <a:r>
              <a:rPr lang="pt-BR" dirty="0" err="1" smtClean="0"/>
              <a:t>wants</a:t>
            </a:r>
            <a:r>
              <a:rPr lang="pt-BR" dirty="0" smtClean="0"/>
              <a:t> </a:t>
            </a:r>
            <a:r>
              <a:rPr lang="pt-BR" dirty="0" err="1" smtClean="0"/>
              <a:t>to</a:t>
            </a:r>
            <a:r>
              <a:rPr lang="pt-BR" dirty="0" smtClean="0"/>
              <a:t> use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produce</a:t>
            </a:r>
            <a:r>
              <a:rPr lang="pt-BR" dirty="0" smtClean="0"/>
              <a:t> general </a:t>
            </a:r>
            <a:r>
              <a:rPr lang="pt-BR" dirty="0" err="1" smtClean="0"/>
              <a:t>theories</a:t>
            </a:r>
            <a:r>
              <a:rPr lang="pt-BR" dirty="0" smtClean="0"/>
              <a:t>.</a:t>
            </a:r>
          </a:p>
          <a:p>
            <a:r>
              <a:rPr lang="pt-BR" dirty="0" smtClean="0"/>
              <a:t>He </a:t>
            </a:r>
            <a:r>
              <a:rPr lang="pt-BR" dirty="0" err="1" smtClean="0"/>
              <a:t>avoids</a:t>
            </a:r>
            <a:r>
              <a:rPr lang="pt-BR" dirty="0" smtClean="0"/>
              <a:t> </a:t>
            </a: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dirty="0" err="1" smtClean="0"/>
              <a:t>be</a:t>
            </a:r>
            <a:r>
              <a:rPr lang="pt-BR" dirty="0" smtClean="0"/>
              <a:t> </a:t>
            </a:r>
            <a:r>
              <a:rPr lang="pt-BR" dirty="0" err="1" smtClean="0"/>
              <a:t>involved</a:t>
            </a:r>
            <a:r>
              <a:rPr lang="pt-BR" dirty="0" smtClean="0"/>
              <a:t> </a:t>
            </a:r>
            <a:r>
              <a:rPr lang="pt-BR" dirty="0" err="1" smtClean="0"/>
              <a:t>with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issue</a:t>
            </a:r>
            <a:r>
              <a:rPr lang="pt-BR" dirty="0" smtClean="0"/>
              <a:t> </a:t>
            </a:r>
            <a:r>
              <a:rPr lang="pt-BR" dirty="0" err="1" smtClean="0"/>
              <a:t>under</a:t>
            </a:r>
            <a:r>
              <a:rPr lang="pt-BR" dirty="0" smtClean="0"/>
              <a:t> </a:t>
            </a:r>
            <a:r>
              <a:rPr lang="pt-BR" dirty="0" err="1" smtClean="0"/>
              <a:t>investigation</a:t>
            </a:r>
            <a:r>
              <a:rPr lang="pt-BR" dirty="0" smtClean="0"/>
              <a:t> in a </a:t>
            </a:r>
            <a:r>
              <a:rPr lang="pt-BR" dirty="0" err="1" smtClean="0"/>
              <a:t>very</a:t>
            </a:r>
            <a:r>
              <a:rPr lang="pt-BR" dirty="0" smtClean="0"/>
              <a:t> </a:t>
            </a:r>
            <a:r>
              <a:rPr lang="pt-BR" dirty="0" err="1" smtClean="0"/>
              <a:t>traditional</a:t>
            </a:r>
            <a:r>
              <a:rPr lang="pt-BR" dirty="0" smtClean="0"/>
              <a:t> approach </a:t>
            </a:r>
            <a:r>
              <a:rPr lang="pt-BR" dirty="0" err="1" smtClean="0"/>
              <a:t>to</a:t>
            </a:r>
            <a:r>
              <a:rPr lang="pt-BR" dirty="0" smtClean="0"/>
              <a:t> Science: </a:t>
            </a:r>
            <a:r>
              <a:rPr lang="pt-BR" dirty="0" err="1" smtClean="0"/>
              <a:t>objectivity</a:t>
            </a:r>
            <a:r>
              <a:rPr lang="pt-BR" dirty="0" smtClean="0"/>
              <a:t>, </a:t>
            </a:r>
            <a:r>
              <a:rPr lang="pt-BR" dirty="0" err="1" smtClean="0"/>
              <a:t>neutrality</a:t>
            </a:r>
            <a:endParaRPr lang="pt-BR" dirty="0" smtClean="0"/>
          </a:p>
          <a:p>
            <a:r>
              <a:rPr lang="pt-BR" dirty="0" err="1" smtClean="0"/>
              <a:t>Ethics</a:t>
            </a:r>
            <a:r>
              <a:rPr lang="pt-BR" dirty="0" smtClean="0"/>
              <a:t> </a:t>
            </a:r>
            <a:r>
              <a:rPr lang="pt-BR" dirty="0" err="1" smtClean="0"/>
              <a:t>is</a:t>
            </a:r>
            <a:r>
              <a:rPr lang="pt-BR" dirty="0" smtClean="0"/>
              <a:t> </a:t>
            </a:r>
            <a:r>
              <a:rPr lang="pt-BR" dirty="0" err="1" smtClean="0"/>
              <a:t>not</a:t>
            </a:r>
            <a:r>
              <a:rPr lang="pt-BR" dirty="0" smtClean="0"/>
              <a:t> </a:t>
            </a:r>
            <a:r>
              <a:rPr lang="pt-BR" dirty="0" err="1" smtClean="0"/>
              <a:t>addressed</a:t>
            </a:r>
            <a:r>
              <a:rPr lang="pt-BR" dirty="0" smtClean="0"/>
              <a:t> in </a:t>
            </a:r>
            <a:r>
              <a:rPr lang="pt-BR" dirty="0" err="1" smtClean="0"/>
              <a:t>the</a:t>
            </a:r>
            <a:r>
              <a:rPr lang="pt-BR" dirty="0" smtClean="0"/>
              <a:t> book(?)</a:t>
            </a:r>
          </a:p>
          <a:p>
            <a:r>
              <a:rPr lang="pt-BR" dirty="0" err="1" smtClean="0"/>
              <a:t>Definitions</a:t>
            </a:r>
            <a:r>
              <a:rPr lang="pt-BR" dirty="0" smtClean="0"/>
              <a:t> swing </a:t>
            </a:r>
            <a:r>
              <a:rPr lang="pt-BR" dirty="0" err="1" smtClean="0"/>
              <a:t>between</a:t>
            </a:r>
            <a:r>
              <a:rPr lang="pt-BR" dirty="0" smtClean="0"/>
              <a:t> more </a:t>
            </a:r>
            <a:r>
              <a:rPr lang="pt-BR" dirty="0" err="1" smtClean="0"/>
              <a:t>theory</a:t>
            </a:r>
            <a:r>
              <a:rPr lang="pt-BR" dirty="0" smtClean="0"/>
              <a:t> </a:t>
            </a:r>
            <a:r>
              <a:rPr lang="pt-BR" dirty="0" err="1" smtClean="0"/>
              <a:t>driven</a:t>
            </a:r>
            <a:r>
              <a:rPr lang="pt-BR" dirty="0" smtClean="0"/>
              <a:t> (</a:t>
            </a:r>
            <a:r>
              <a:rPr lang="pt-BR" dirty="0" err="1" smtClean="0"/>
              <a:t>study</a:t>
            </a:r>
            <a:r>
              <a:rPr lang="pt-BR" dirty="0" smtClean="0"/>
              <a:t>, </a:t>
            </a:r>
            <a:r>
              <a:rPr lang="pt-BR" dirty="0" err="1" smtClean="0"/>
              <a:t>investigate</a:t>
            </a:r>
            <a:r>
              <a:rPr lang="pt-BR" dirty="0" smtClean="0"/>
              <a:t>, </a:t>
            </a:r>
            <a:r>
              <a:rPr lang="pt-BR" dirty="0" err="1" smtClean="0"/>
              <a:t>ask</a:t>
            </a:r>
            <a:r>
              <a:rPr lang="pt-BR" dirty="0" smtClean="0"/>
              <a:t> </a:t>
            </a:r>
            <a:r>
              <a:rPr lang="pt-BR" dirty="0" err="1" smtClean="0"/>
              <a:t>questions</a:t>
            </a:r>
            <a:r>
              <a:rPr lang="pt-BR" dirty="0" smtClean="0"/>
              <a:t>) </a:t>
            </a: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dirty="0" err="1" smtClean="0"/>
              <a:t>act</a:t>
            </a:r>
            <a:r>
              <a:rPr lang="pt-BR" dirty="0" smtClean="0"/>
              <a:t> </a:t>
            </a:r>
            <a:r>
              <a:rPr lang="pt-BR" dirty="0" err="1" smtClean="0"/>
              <a:t>upon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world (solve, </a:t>
            </a:r>
            <a:r>
              <a:rPr lang="pt-BR" dirty="0" err="1" smtClean="0"/>
              <a:t>ameliorate</a:t>
            </a:r>
            <a:r>
              <a:rPr lang="pt-BR" dirty="0" smtClean="0"/>
              <a:t>) </a:t>
            </a:r>
            <a:r>
              <a:rPr lang="pt-BR" dirty="0" err="1" smtClean="0"/>
              <a:t>which</a:t>
            </a:r>
            <a:r>
              <a:rPr lang="pt-BR" dirty="0" smtClean="0"/>
              <a:t> </a:t>
            </a:r>
            <a:r>
              <a:rPr lang="pt-BR" dirty="0" err="1" smtClean="0"/>
              <a:t>gives</a:t>
            </a:r>
            <a:r>
              <a:rPr lang="pt-BR" dirty="0" smtClean="0"/>
              <a:t> AL a </a:t>
            </a:r>
            <a:r>
              <a:rPr lang="pt-BR" dirty="0" err="1" smtClean="0"/>
              <a:t>comfortable</a:t>
            </a:r>
            <a:r>
              <a:rPr lang="pt-BR" dirty="0" smtClean="0"/>
              <a:t> </a:t>
            </a:r>
            <a:r>
              <a:rPr lang="pt-BR" dirty="0" err="1" smtClean="0"/>
              <a:t>situation</a:t>
            </a:r>
            <a:r>
              <a:rPr lang="pt-BR" dirty="0" smtClean="0"/>
              <a:t>. </a:t>
            </a:r>
            <a:r>
              <a:rPr lang="pt-BR" dirty="0" err="1" smtClean="0"/>
              <a:t>What</a:t>
            </a:r>
            <a:r>
              <a:rPr lang="pt-BR" dirty="0" smtClean="0"/>
              <a:t> </a:t>
            </a:r>
            <a:r>
              <a:rPr lang="pt-BR" dirty="0" err="1" smtClean="0"/>
              <a:t>is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boundary</a:t>
            </a:r>
            <a:r>
              <a:rPr lang="pt-BR" dirty="0" smtClean="0"/>
              <a:t> </a:t>
            </a:r>
            <a:r>
              <a:rPr lang="pt-BR" dirty="0" err="1" smtClean="0"/>
              <a:t>between</a:t>
            </a:r>
            <a:r>
              <a:rPr lang="pt-BR" dirty="0" smtClean="0"/>
              <a:t> </a:t>
            </a:r>
            <a:r>
              <a:rPr lang="pt-BR" dirty="0" err="1" smtClean="0"/>
              <a:t>studying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solving</a:t>
            </a:r>
            <a:r>
              <a:rPr lang="pt-BR" dirty="0" smtClean="0"/>
              <a:t>? Who /</a:t>
            </a:r>
            <a:r>
              <a:rPr lang="pt-BR" dirty="0" err="1" smtClean="0"/>
              <a:t>what</a:t>
            </a:r>
            <a:r>
              <a:rPr lang="pt-BR" dirty="0" smtClean="0"/>
              <a:t> determines </a:t>
            </a:r>
            <a:r>
              <a:rPr lang="pt-BR" dirty="0" err="1" smtClean="0"/>
              <a:t>that</a:t>
            </a:r>
            <a:r>
              <a:rPr lang="pt-BR" dirty="0" smtClean="0"/>
              <a:t>? </a:t>
            </a:r>
            <a:r>
              <a:rPr lang="pt-BR" dirty="0" err="1" smtClean="0"/>
              <a:t>These</a:t>
            </a:r>
            <a:r>
              <a:rPr lang="pt-BR" dirty="0" smtClean="0"/>
              <a:t> are </a:t>
            </a:r>
            <a:r>
              <a:rPr lang="pt-BR" dirty="0" err="1" smtClean="0"/>
              <a:t>not</a:t>
            </a:r>
            <a:r>
              <a:rPr lang="pt-BR" dirty="0" smtClean="0"/>
              <a:t> </a:t>
            </a:r>
            <a:r>
              <a:rPr lang="pt-BR" dirty="0" err="1" smtClean="0"/>
              <a:t>discussed</a:t>
            </a:r>
            <a:r>
              <a:rPr lang="pt-BR" dirty="0" smtClean="0"/>
              <a:t> </a:t>
            </a:r>
            <a:r>
              <a:rPr lang="pt-BR" dirty="0" err="1" smtClean="0"/>
              <a:t>by</a:t>
            </a:r>
            <a:r>
              <a:rPr lang="pt-BR" dirty="0" smtClean="0"/>
              <a:t> Davies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485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“</a:t>
            </a:r>
            <a:r>
              <a:rPr lang="pt-BR" dirty="0" err="1" smtClean="0"/>
              <a:t>Research</a:t>
            </a:r>
            <a:r>
              <a:rPr lang="pt-BR" dirty="0" smtClean="0"/>
              <a:t> </a:t>
            </a:r>
            <a:r>
              <a:rPr lang="pt-BR" dirty="0" err="1" smtClean="0"/>
              <a:t>such</a:t>
            </a:r>
            <a:r>
              <a:rPr lang="pt-BR" dirty="0" smtClean="0"/>
              <a:t> as </a:t>
            </a:r>
            <a:r>
              <a:rPr lang="pt-BR" dirty="0" err="1" smtClean="0"/>
              <a:t>Bialystok´s</a:t>
            </a:r>
            <a:r>
              <a:rPr lang="pt-BR" dirty="0" smtClean="0"/>
              <a:t> </a:t>
            </a:r>
            <a:r>
              <a:rPr lang="pt-BR" dirty="0" err="1" smtClean="0"/>
              <a:t>is</a:t>
            </a:r>
            <a:r>
              <a:rPr lang="pt-BR" dirty="0" smtClean="0"/>
              <a:t> </a:t>
            </a:r>
            <a:r>
              <a:rPr lang="pt-BR" dirty="0" err="1" smtClean="0"/>
              <a:t>unlikely</a:t>
            </a:r>
            <a:r>
              <a:rPr lang="pt-BR" dirty="0" smtClean="0"/>
              <a:t> </a:t>
            </a: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dirty="0" err="1" smtClean="0"/>
              <a:t>have</a:t>
            </a:r>
            <a:r>
              <a:rPr lang="pt-BR" dirty="0" smtClean="0"/>
              <a:t> </a:t>
            </a:r>
            <a:r>
              <a:rPr lang="pt-BR" dirty="0" err="1" smtClean="0"/>
              <a:t>direct</a:t>
            </a:r>
            <a:r>
              <a:rPr lang="pt-BR" dirty="0" smtClean="0"/>
              <a:t> </a:t>
            </a:r>
            <a:r>
              <a:rPr lang="pt-BR" dirty="0" err="1" smtClean="0"/>
              <a:t>application</a:t>
            </a:r>
            <a:r>
              <a:rPr lang="pt-BR" dirty="0" smtClean="0"/>
              <a:t> </a:t>
            </a: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dirty="0" err="1" smtClean="0"/>
              <a:t>second</a:t>
            </a:r>
            <a:r>
              <a:rPr lang="pt-BR" dirty="0" smtClean="0"/>
              <a:t> </a:t>
            </a:r>
            <a:r>
              <a:rPr lang="pt-BR" dirty="0" err="1" smtClean="0"/>
              <a:t>language</a:t>
            </a:r>
            <a:r>
              <a:rPr lang="pt-BR" dirty="0" smtClean="0"/>
              <a:t> </a:t>
            </a:r>
            <a:r>
              <a:rPr lang="pt-BR" dirty="0" err="1" smtClean="0"/>
              <a:t>teaching</a:t>
            </a:r>
            <a:r>
              <a:rPr lang="pt-BR" dirty="0" smtClean="0"/>
              <a:t>. </a:t>
            </a:r>
            <a:r>
              <a:rPr lang="pt-BR" dirty="0" err="1" smtClean="0"/>
              <a:t>But</a:t>
            </a:r>
            <a:r>
              <a:rPr lang="pt-BR" dirty="0" smtClean="0"/>
              <a:t> </a:t>
            </a:r>
            <a:r>
              <a:rPr lang="pt-BR" dirty="0" err="1" smtClean="0"/>
              <a:t>that</a:t>
            </a:r>
            <a:r>
              <a:rPr lang="pt-BR" dirty="0" smtClean="0"/>
              <a:t> </a:t>
            </a:r>
            <a:r>
              <a:rPr lang="pt-BR" dirty="0" err="1" smtClean="0"/>
              <a:t>is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course</a:t>
            </a:r>
            <a:r>
              <a:rPr lang="pt-BR" dirty="0" smtClean="0"/>
              <a:t> </a:t>
            </a:r>
            <a:r>
              <a:rPr lang="pt-BR" dirty="0" err="1" smtClean="0"/>
              <a:t>not</a:t>
            </a:r>
            <a:r>
              <a:rPr lang="pt-BR" dirty="0" smtClean="0"/>
              <a:t> its </a:t>
            </a:r>
            <a:r>
              <a:rPr lang="pt-BR" dirty="0" err="1" smtClean="0"/>
              <a:t>purpose.And</a:t>
            </a:r>
            <a:r>
              <a:rPr lang="pt-BR" dirty="0"/>
              <a:t> </a:t>
            </a:r>
            <a:r>
              <a:rPr lang="pt-BR" dirty="0" err="1" smtClean="0"/>
              <a:t>yet</a:t>
            </a:r>
            <a:r>
              <a:rPr lang="pt-BR" dirty="0" smtClean="0"/>
              <a:t> it </a:t>
            </a:r>
            <a:r>
              <a:rPr lang="pt-BR" dirty="0" err="1" smtClean="0"/>
              <a:t>belongs</a:t>
            </a:r>
            <a:r>
              <a:rPr lang="pt-BR" dirty="0" smtClean="0"/>
              <a:t> </a:t>
            </a:r>
            <a:r>
              <a:rPr lang="pt-BR" dirty="0" err="1" smtClean="0"/>
              <a:t>firmly</a:t>
            </a:r>
            <a:r>
              <a:rPr lang="pt-BR" dirty="0" smtClean="0"/>
              <a:t> </a:t>
            </a:r>
            <a:r>
              <a:rPr lang="pt-BR" dirty="0" err="1" smtClean="0"/>
              <a:t>within</a:t>
            </a:r>
            <a:r>
              <a:rPr lang="pt-BR" dirty="0" smtClean="0"/>
              <a:t> AL (...). P.40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883450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From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problems</a:t>
            </a:r>
            <a:r>
              <a:rPr lang="pt-BR" dirty="0" smtClean="0"/>
              <a:t> </a:t>
            </a:r>
            <a:r>
              <a:rPr lang="pt-BR" dirty="0" err="1" smtClean="0"/>
              <a:t>described</a:t>
            </a:r>
            <a:r>
              <a:rPr lang="pt-BR" dirty="0" smtClean="0"/>
              <a:t> </a:t>
            </a:r>
            <a:r>
              <a:rPr lang="pt-BR" dirty="0" err="1" smtClean="0"/>
              <a:t>which</a:t>
            </a:r>
            <a:r>
              <a:rPr lang="pt-BR" dirty="0" smtClean="0"/>
              <a:t> </a:t>
            </a:r>
            <a:r>
              <a:rPr lang="pt-BR" dirty="0" err="1" smtClean="0"/>
              <a:t>ones</a:t>
            </a:r>
            <a:r>
              <a:rPr lang="pt-BR" dirty="0" smtClean="0"/>
              <a:t>  show </a:t>
            </a:r>
            <a:r>
              <a:rPr lang="pt-BR" dirty="0" err="1" smtClean="0"/>
              <a:t>an</a:t>
            </a:r>
            <a:r>
              <a:rPr lang="pt-BR" dirty="0" smtClean="0"/>
              <a:t> </a:t>
            </a:r>
            <a:r>
              <a:rPr lang="pt-BR" dirty="0" err="1" smtClean="0"/>
              <a:t>action</a:t>
            </a:r>
            <a:r>
              <a:rPr lang="pt-BR" dirty="0" smtClean="0"/>
              <a:t> </a:t>
            </a:r>
            <a:r>
              <a:rPr lang="pt-BR" dirty="0" err="1" smtClean="0"/>
              <a:t>towards</a:t>
            </a:r>
            <a:r>
              <a:rPr lang="pt-BR" dirty="0" smtClean="0"/>
              <a:t> </a:t>
            </a:r>
            <a:r>
              <a:rPr lang="pt-BR" dirty="0" err="1" smtClean="0"/>
              <a:t>changing</a:t>
            </a:r>
            <a:r>
              <a:rPr lang="pt-BR" dirty="0" smtClean="0"/>
              <a:t>?</a:t>
            </a:r>
          </a:p>
          <a:p>
            <a:r>
              <a:rPr lang="pt-BR" dirty="0" err="1" smtClean="0"/>
              <a:t>Theory</a:t>
            </a:r>
            <a:r>
              <a:rPr lang="pt-BR" dirty="0" smtClean="0"/>
              <a:t> </a:t>
            </a:r>
            <a:r>
              <a:rPr lang="pt-BR" dirty="0" err="1" smtClean="0"/>
              <a:t>production</a:t>
            </a:r>
            <a:r>
              <a:rPr lang="pt-BR" dirty="0" smtClean="0"/>
              <a:t>/</a:t>
            </a:r>
            <a:r>
              <a:rPr lang="pt-BR" dirty="0" err="1" smtClean="0"/>
              <a:t>contribution</a:t>
            </a:r>
            <a:endParaRPr lang="pt-BR" dirty="0" smtClean="0"/>
          </a:p>
          <a:p>
            <a:r>
              <a:rPr lang="pt-BR" dirty="0" err="1" smtClean="0"/>
              <a:t>Reflection</a:t>
            </a:r>
            <a:r>
              <a:rPr lang="pt-BR" dirty="0" smtClean="0"/>
              <a:t>?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2955555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Contributions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AL </a:t>
            </a: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4 </a:t>
            </a:r>
            <a:r>
              <a:rPr lang="pt-BR" dirty="0" err="1" smtClean="0"/>
              <a:t>problems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b="1" dirty="0" err="1" smtClean="0"/>
              <a:t>Problem</a:t>
            </a:r>
            <a:r>
              <a:rPr lang="pt-BR" b="1" dirty="0" smtClean="0"/>
              <a:t> 1:</a:t>
            </a:r>
          </a:p>
          <a:p>
            <a:pPr marL="0" indent="0">
              <a:buNone/>
            </a:pPr>
            <a:r>
              <a:rPr lang="pt-BR" dirty="0" err="1" smtClean="0"/>
              <a:t>Language-program</a:t>
            </a:r>
            <a:r>
              <a:rPr lang="pt-BR" dirty="0" smtClean="0"/>
              <a:t> </a:t>
            </a:r>
            <a:r>
              <a:rPr lang="pt-BR" dirty="0" err="1" smtClean="0"/>
              <a:t>evaluation</a:t>
            </a:r>
            <a:endParaRPr lang="pt-BR" dirty="0" smtClean="0"/>
          </a:p>
          <a:p>
            <a:pPr marL="0" indent="0">
              <a:buNone/>
            </a:pPr>
            <a:r>
              <a:rPr lang="pt-BR" dirty="0" err="1" smtClean="0">
                <a:solidFill>
                  <a:schemeClr val="accent1"/>
                </a:solidFill>
              </a:rPr>
              <a:t>Contribution</a:t>
            </a:r>
            <a:r>
              <a:rPr lang="pt-BR" dirty="0" smtClean="0">
                <a:solidFill>
                  <a:schemeClr val="accent1"/>
                </a:solidFill>
              </a:rPr>
              <a:t>(</a:t>
            </a:r>
            <a:r>
              <a:rPr lang="pt-BR" dirty="0" err="1" smtClean="0">
                <a:solidFill>
                  <a:schemeClr val="accent1"/>
                </a:solidFill>
              </a:rPr>
              <a:t>action</a:t>
            </a:r>
            <a:r>
              <a:rPr lang="pt-BR" dirty="0">
                <a:solidFill>
                  <a:schemeClr val="accent1"/>
                </a:solidFill>
              </a:rPr>
              <a:t>)</a:t>
            </a:r>
            <a:endParaRPr lang="pt-BR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pt-BR" dirty="0" smtClean="0"/>
              <a:t>Design </a:t>
            </a:r>
            <a:r>
              <a:rPr lang="pt-BR" dirty="0" err="1" smtClean="0"/>
              <a:t>criteria</a:t>
            </a:r>
            <a:r>
              <a:rPr lang="pt-BR" dirty="0" smtClean="0"/>
              <a:t> for </a:t>
            </a:r>
            <a:r>
              <a:rPr lang="pt-BR" dirty="0" err="1" smtClean="0"/>
              <a:t>evaluation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courses</a:t>
            </a:r>
            <a:endParaRPr lang="pt-BR" dirty="0" smtClean="0"/>
          </a:p>
          <a:p>
            <a:pPr marL="0" indent="0">
              <a:buNone/>
            </a:pPr>
            <a:r>
              <a:rPr lang="pt-BR" b="1" dirty="0" err="1" smtClean="0"/>
              <a:t>Problem</a:t>
            </a:r>
            <a:r>
              <a:rPr lang="pt-BR" b="1" dirty="0" smtClean="0"/>
              <a:t> 2:</a:t>
            </a:r>
          </a:p>
          <a:p>
            <a:pPr marL="0" indent="0">
              <a:buNone/>
            </a:pPr>
            <a:r>
              <a:rPr lang="pt-BR" dirty="0" err="1" smtClean="0"/>
              <a:t>Literacy</a:t>
            </a:r>
            <a:r>
              <a:rPr lang="pt-BR" dirty="0" smtClean="0"/>
              <a:t> </a:t>
            </a:r>
            <a:r>
              <a:rPr lang="pt-BR" dirty="0" err="1" smtClean="0"/>
              <a:t>acquisition</a:t>
            </a:r>
            <a:endParaRPr lang="pt-BR" dirty="0" smtClean="0"/>
          </a:p>
          <a:p>
            <a:pPr marL="0" indent="0">
              <a:buNone/>
            </a:pPr>
            <a:r>
              <a:rPr lang="pt-BR" dirty="0" err="1" smtClean="0">
                <a:solidFill>
                  <a:schemeClr val="accent1"/>
                </a:solidFill>
              </a:rPr>
              <a:t>Contribution</a:t>
            </a:r>
            <a:r>
              <a:rPr lang="pt-BR" dirty="0" smtClean="0">
                <a:solidFill>
                  <a:schemeClr val="accent1"/>
                </a:solidFill>
              </a:rPr>
              <a:t> (</a:t>
            </a:r>
            <a:r>
              <a:rPr lang="pt-BR" dirty="0" err="1" smtClean="0">
                <a:solidFill>
                  <a:schemeClr val="accent1"/>
                </a:solidFill>
              </a:rPr>
              <a:t>theory</a:t>
            </a:r>
            <a:r>
              <a:rPr lang="pt-BR" dirty="0" smtClean="0">
                <a:solidFill>
                  <a:schemeClr val="accent1"/>
                </a:solidFill>
              </a:rPr>
              <a:t>, </a:t>
            </a:r>
            <a:r>
              <a:rPr lang="pt-BR" dirty="0" err="1" smtClean="0">
                <a:solidFill>
                  <a:schemeClr val="accent1"/>
                </a:solidFill>
              </a:rPr>
              <a:t>reflection</a:t>
            </a:r>
            <a:r>
              <a:rPr lang="pt-BR" dirty="0" smtClean="0">
                <a:solidFill>
                  <a:schemeClr val="accent1"/>
                </a:solidFill>
              </a:rPr>
              <a:t>)</a:t>
            </a:r>
          </a:p>
          <a:p>
            <a:pPr marL="0" indent="0">
              <a:buNone/>
            </a:pPr>
            <a:r>
              <a:rPr lang="pt-BR" dirty="0" err="1" smtClean="0"/>
              <a:t>Critical</a:t>
            </a:r>
            <a:r>
              <a:rPr lang="pt-BR" dirty="0" smtClean="0"/>
              <a:t> </a:t>
            </a:r>
            <a:r>
              <a:rPr lang="pt-BR" dirty="0" err="1" smtClean="0"/>
              <a:t>review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studies</a:t>
            </a:r>
            <a:endParaRPr lang="pt-BR" dirty="0" smtClean="0"/>
          </a:p>
          <a:p>
            <a:pPr marL="0" indent="0">
              <a:buNone/>
            </a:pPr>
            <a:r>
              <a:rPr lang="pt-BR" dirty="0" err="1" smtClean="0"/>
              <a:t>Demystification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role </a:t>
            </a:r>
            <a:r>
              <a:rPr lang="pt-BR" dirty="0" err="1" smtClean="0"/>
              <a:t>of</a:t>
            </a:r>
            <a:r>
              <a:rPr lang="pt-BR" dirty="0" smtClean="0"/>
              <a:t> L1 </a:t>
            </a:r>
            <a:r>
              <a:rPr lang="pt-BR" dirty="0" err="1" smtClean="0"/>
              <a:t>literacy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42413754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Contributions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AL </a:t>
            </a: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4 </a:t>
            </a:r>
            <a:r>
              <a:rPr lang="pt-BR" dirty="0" err="1" smtClean="0"/>
              <a:t>problems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 err="1" smtClean="0"/>
              <a:t>Problem</a:t>
            </a:r>
            <a:r>
              <a:rPr lang="pt-BR" b="1" dirty="0" smtClean="0"/>
              <a:t> 4:</a:t>
            </a:r>
          </a:p>
          <a:p>
            <a:pPr marL="0" indent="0">
              <a:buNone/>
            </a:pPr>
            <a:r>
              <a:rPr lang="pt-BR" dirty="0" err="1"/>
              <a:t>P</a:t>
            </a:r>
            <a:r>
              <a:rPr lang="pt-BR" dirty="0" err="1" smtClean="0"/>
              <a:t>edagogical</a:t>
            </a:r>
            <a:r>
              <a:rPr lang="pt-BR" dirty="0" smtClean="0"/>
              <a:t> </a:t>
            </a:r>
            <a:r>
              <a:rPr lang="pt-BR" dirty="0" err="1" smtClean="0"/>
              <a:t>grammar</a:t>
            </a:r>
            <a:endParaRPr lang="pt-BR" dirty="0" smtClean="0"/>
          </a:p>
          <a:p>
            <a:pPr marL="0" indent="0">
              <a:buNone/>
            </a:pPr>
            <a:r>
              <a:rPr lang="pt-BR" dirty="0" err="1" smtClean="0">
                <a:solidFill>
                  <a:schemeClr val="accent1"/>
                </a:solidFill>
              </a:rPr>
              <a:t>Contribution</a:t>
            </a:r>
            <a:r>
              <a:rPr lang="pt-BR" dirty="0" smtClean="0">
                <a:solidFill>
                  <a:schemeClr val="accent1"/>
                </a:solidFill>
              </a:rPr>
              <a:t> (</a:t>
            </a:r>
            <a:r>
              <a:rPr lang="pt-BR" dirty="0" err="1" smtClean="0">
                <a:solidFill>
                  <a:schemeClr val="accent1"/>
                </a:solidFill>
              </a:rPr>
              <a:t>action</a:t>
            </a:r>
            <a:r>
              <a:rPr lang="pt-BR" dirty="0" smtClean="0">
                <a:solidFill>
                  <a:schemeClr val="accent1"/>
                </a:solidFill>
              </a:rPr>
              <a:t>)</a:t>
            </a:r>
          </a:p>
          <a:p>
            <a:pPr marL="0" indent="0">
              <a:buNone/>
            </a:pPr>
            <a:r>
              <a:rPr lang="pt-BR" dirty="0" err="1" smtClean="0"/>
              <a:t>To</a:t>
            </a:r>
            <a:r>
              <a:rPr lang="pt-BR" dirty="0" smtClean="0"/>
              <a:t> design </a:t>
            </a:r>
            <a:r>
              <a:rPr lang="pt-BR" dirty="0" err="1" smtClean="0"/>
              <a:t>one</a:t>
            </a:r>
            <a:r>
              <a:rPr lang="pt-BR" dirty="0" smtClean="0"/>
              <a:t> </a:t>
            </a: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dirty="0" err="1" smtClean="0"/>
              <a:t>meet</a:t>
            </a:r>
            <a:r>
              <a:rPr lang="pt-BR" dirty="0" smtClean="0"/>
              <a:t> </a:t>
            </a:r>
            <a:r>
              <a:rPr lang="pt-BR" dirty="0" err="1" smtClean="0"/>
              <a:t>demands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material </a:t>
            </a:r>
            <a:r>
              <a:rPr lang="pt-BR" dirty="0" err="1" smtClean="0"/>
              <a:t>writers</a:t>
            </a:r>
            <a:r>
              <a:rPr lang="pt-BR" dirty="0" smtClean="0"/>
              <a:t>, </a:t>
            </a:r>
            <a:r>
              <a:rPr lang="pt-BR" dirty="0" err="1" smtClean="0"/>
              <a:t>syllabus</a:t>
            </a:r>
            <a:r>
              <a:rPr lang="pt-BR" dirty="0" smtClean="0"/>
              <a:t> designers </a:t>
            </a:r>
          </a:p>
        </p:txBody>
      </p:sp>
    </p:spTree>
    <p:extLst>
      <p:ext uri="{BB962C8B-B14F-4D97-AF65-F5344CB8AC3E}">
        <p14:creationId xmlns:p14="http://schemas.microsoft.com/office/powerpoint/2010/main" val="23769589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 err="1" smtClean="0"/>
              <a:t>Problem</a:t>
            </a:r>
            <a:r>
              <a:rPr lang="pt-BR" b="1" dirty="0" smtClean="0"/>
              <a:t> 5:</a:t>
            </a:r>
          </a:p>
          <a:p>
            <a:pPr marL="0" indent="0">
              <a:buNone/>
            </a:pPr>
            <a:r>
              <a:rPr lang="pt-BR" dirty="0" err="1" smtClean="0"/>
              <a:t>Workplace</a:t>
            </a:r>
            <a:r>
              <a:rPr lang="pt-BR" dirty="0" smtClean="0"/>
              <a:t> communication</a:t>
            </a:r>
          </a:p>
          <a:p>
            <a:pPr marL="0" indent="0">
              <a:buNone/>
            </a:pPr>
            <a:r>
              <a:rPr lang="pt-BR" dirty="0" err="1" smtClean="0">
                <a:solidFill>
                  <a:schemeClr val="accent1"/>
                </a:solidFill>
              </a:rPr>
              <a:t>Contribution</a:t>
            </a:r>
            <a:r>
              <a:rPr lang="pt-BR" dirty="0" smtClean="0">
                <a:solidFill>
                  <a:schemeClr val="accent1"/>
                </a:solidFill>
              </a:rPr>
              <a:t> (</a:t>
            </a:r>
            <a:r>
              <a:rPr lang="pt-BR" dirty="0" err="1" smtClean="0">
                <a:solidFill>
                  <a:schemeClr val="accent1"/>
                </a:solidFill>
              </a:rPr>
              <a:t>theory</a:t>
            </a:r>
            <a:r>
              <a:rPr lang="pt-BR" dirty="0" smtClean="0">
                <a:solidFill>
                  <a:schemeClr val="accent1"/>
                </a:solidFill>
              </a:rPr>
              <a:t> , </a:t>
            </a:r>
            <a:r>
              <a:rPr lang="pt-BR" dirty="0" err="1" smtClean="0">
                <a:solidFill>
                  <a:schemeClr val="accent1"/>
                </a:solidFill>
              </a:rPr>
              <a:t>action</a:t>
            </a:r>
            <a:r>
              <a:rPr lang="pt-BR" dirty="0" smtClean="0">
                <a:solidFill>
                  <a:schemeClr val="accent1"/>
                </a:solidFill>
              </a:rPr>
              <a:t>)</a:t>
            </a:r>
          </a:p>
          <a:p>
            <a:pPr>
              <a:buFontTx/>
              <a:buChar char="-"/>
            </a:pPr>
            <a:r>
              <a:rPr lang="pt-BR" dirty="0" smtClean="0"/>
              <a:t>“</a:t>
            </a: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dirty="0" err="1" smtClean="0"/>
              <a:t>understand</a:t>
            </a:r>
            <a:r>
              <a:rPr lang="pt-BR" dirty="0" smtClean="0"/>
              <a:t> </a:t>
            </a:r>
            <a:r>
              <a:rPr lang="pt-BR" dirty="0" err="1" smtClean="0"/>
              <a:t>better</a:t>
            </a:r>
            <a:r>
              <a:rPr lang="pt-BR" dirty="0" smtClean="0"/>
              <a:t> </a:t>
            </a:r>
            <a:r>
              <a:rPr lang="pt-BR" dirty="0" err="1" smtClean="0"/>
              <a:t>how</a:t>
            </a:r>
            <a:r>
              <a:rPr lang="pt-BR" dirty="0" smtClean="0"/>
              <a:t> </a:t>
            </a:r>
            <a:r>
              <a:rPr lang="pt-BR" dirty="0" err="1" smtClean="0"/>
              <a:t>language</a:t>
            </a:r>
            <a:r>
              <a:rPr lang="pt-BR" dirty="0" smtClean="0"/>
              <a:t> </a:t>
            </a:r>
            <a:r>
              <a:rPr lang="pt-BR" dirty="0" err="1" smtClean="0"/>
              <a:t>works</a:t>
            </a:r>
            <a:endParaRPr lang="pt-BR" dirty="0" smtClean="0"/>
          </a:p>
          <a:p>
            <a:pPr>
              <a:buFontTx/>
              <a:buChar char="-"/>
            </a:pP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dirty="0" err="1" smtClean="0"/>
              <a:t>provide</a:t>
            </a:r>
            <a:r>
              <a:rPr lang="pt-BR" dirty="0" smtClean="0"/>
              <a:t> input </a:t>
            </a: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design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materials</a:t>
            </a:r>
            <a:endParaRPr lang="pt-BR" dirty="0" smtClean="0"/>
          </a:p>
          <a:p>
            <a:pPr>
              <a:buFontTx/>
              <a:buChar char="-"/>
            </a:pP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dirty="0" err="1" smtClean="0"/>
              <a:t>provide</a:t>
            </a:r>
            <a:r>
              <a:rPr lang="pt-BR" dirty="0" smtClean="0"/>
              <a:t> </a:t>
            </a:r>
            <a:r>
              <a:rPr lang="pt-BR" dirty="0" err="1" smtClean="0"/>
              <a:t>advice</a:t>
            </a:r>
            <a:r>
              <a:rPr lang="pt-BR" dirty="0" smtClean="0"/>
              <a:t> for administrators </a:t>
            </a:r>
            <a:r>
              <a:rPr lang="pt-BR" dirty="0" err="1" smtClean="0"/>
              <a:t>about</a:t>
            </a:r>
            <a:r>
              <a:rPr lang="pt-BR" dirty="0" smtClean="0"/>
              <a:t> </a:t>
            </a:r>
            <a:r>
              <a:rPr lang="pt-BR" dirty="0" err="1" smtClean="0"/>
              <a:t>miscommunication</a:t>
            </a:r>
            <a:r>
              <a:rPr lang="pt-BR" dirty="0" smtClean="0"/>
              <a:t>” p.23</a:t>
            </a:r>
          </a:p>
          <a:p>
            <a:pPr marL="0" indent="0">
              <a:buNone/>
            </a:pPr>
            <a:r>
              <a:rPr lang="pt-BR" dirty="0" smtClean="0"/>
              <a:t>AL </a:t>
            </a:r>
            <a:r>
              <a:rPr lang="pt-BR" dirty="0" err="1" smtClean="0"/>
              <a:t>working</a:t>
            </a:r>
            <a:r>
              <a:rPr lang="pt-BR" dirty="0" smtClean="0"/>
              <a:t> </a:t>
            </a:r>
            <a:r>
              <a:rPr lang="pt-BR" dirty="0" err="1" smtClean="0"/>
              <a:t>with</a:t>
            </a:r>
            <a:r>
              <a:rPr lang="pt-BR" dirty="0" smtClean="0"/>
              <a:t> </a:t>
            </a:r>
            <a:r>
              <a:rPr lang="pt-BR" dirty="0" err="1" smtClean="0"/>
              <a:t>other</a:t>
            </a:r>
            <a:r>
              <a:rPr lang="pt-BR" dirty="0" smtClean="0"/>
              <a:t> </a:t>
            </a:r>
            <a:r>
              <a:rPr lang="pt-BR" dirty="0" err="1" smtClean="0"/>
              <a:t>professionals</a:t>
            </a:r>
            <a:r>
              <a:rPr lang="pt-BR" dirty="0" smtClean="0"/>
              <a:t> </a:t>
            </a:r>
          </a:p>
          <a:p>
            <a:pPr marL="0" indent="0">
              <a:buNone/>
            </a:pPr>
            <a:r>
              <a:rPr lang="pt-BR" dirty="0" err="1" smtClean="0"/>
              <a:t>Theory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practice</a:t>
            </a:r>
            <a:r>
              <a:rPr lang="pt-BR" dirty="0" smtClean="0"/>
              <a:t> are </a:t>
            </a:r>
            <a:r>
              <a:rPr lang="pt-BR" dirty="0" err="1" smtClean="0"/>
              <a:t>integrated</a:t>
            </a:r>
            <a:r>
              <a:rPr lang="pt-BR" dirty="0" smtClean="0"/>
              <a:t> p.23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301251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 err="1" smtClean="0"/>
              <a:t>Problem</a:t>
            </a:r>
            <a:r>
              <a:rPr lang="pt-BR" b="1" dirty="0" smtClean="0"/>
              <a:t> 6:</a:t>
            </a:r>
          </a:p>
          <a:p>
            <a:pPr marL="0" indent="0">
              <a:buNone/>
            </a:pPr>
            <a:r>
              <a:rPr lang="pt-BR" dirty="0" err="1" smtClean="0"/>
              <a:t>Critical</a:t>
            </a:r>
            <a:r>
              <a:rPr lang="pt-BR" dirty="0" smtClean="0"/>
              <a:t> </a:t>
            </a:r>
            <a:r>
              <a:rPr lang="pt-BR" dirty="0" err="1" smtClean="0"/>
              <a:t>pedagogy</a:t>
            </a:r>
            <a:r>
              <a:rPr lang="pt-BR" dirty="0" smtClean="0"/>
              <a:t> (</a:t>
            </a:r>
            <a:r>
              <a:rPr lang="pt-BR" dirty="0" err="1" smtClean="0"/>
              <a:t>field</a:t>
            </a:r>
            <a:r>
              <a:rPr lang="pt-BR" dirty="0" smtClean="0"/>
              <a:t> </a:t>
            </a:r>
            <a:r>
              <a:rPr lang="pt-BR" dirty="0" err="1" smtClean="0"/>
              <a:t>not</a:t>
            </a:r>
            <a:r>
              <a:rPr lang="pt-BR" dirty="0" smtClean="0"/>
              <a:t> </a:t>
            </a:r>
            <a:r>
              <a:rPr lang="pt-BR" dirty="0" err="1" smtClean="0"/>
              <a:t>really</a:t>
            </a:r>
            <a:r>
              <a:rPr lang="pt-BR" dirty="0" smtClean="0"/>
              <a:t> a </a:t>
            </a:r>
            <a:r>
              <a:rPr lang="pt-BR" dirty="0" err="1" smtClean="0"/>
              <a:t>problem</a:t>
            </a:r>
            <a:r>
              <a:rPr lang="pt-BR" dirty="0" smtClean="0"/>
              <a:t>)</a:t>
            </a:r>
          </a:p>
          <a:p>
            <a:pPr marL="0" indent="0">
              <a:buNone/>
            </a:pPr>
            <a:r>
              <a:rPr lang="pt-BR" dirty="0" err="1" smtClean="0">
                <a:solidFill>
                  <a:schemeClr val="accent1"/>
                </a:solidFill>
              </a:rPr>
              <a:t>Contribution</a:t>
            </a:r>
            <a:r>
              <a:rPr lang="pt-BR" dirty="0" smtClean="0">
                <a:solidFill>
                  <a:schemeClr val="accent1"/>
                </a:solidFill>
              </a:rPr>
              <a:t> (</a:t>
            </a:r>
            <a:r>
              <a:rPr lang="pt-BR" dirty="0" err="1" smtClean="0">
                <a:solidFill>
                  <a:schemeClr val="accent1"/>
                </a:solidFill>
              </a:rPr>
              <a:t>reflection</a:t>
            </a:r>
            <a:r>
              <a:rPr lang="pt-BR" dirty="0" smtClean="0">
                <a:solidFill>
                  <a:schemeClr val="accent1"/>
                </a:solidFill>
              </a:rPr>
              <a:t>)</a:t>
            </a:r>
          </a:p>
          <a:p>
            <a:pPr marL="0" indent="0">
              <a:buNone/>
            </a:pPr>
            <a:r>
              <a:rPr lang="pt-BR" dirty="0" err="1" smtClean="0"/>
              <a:t>Education</a:t>
            </a:r>
            <a:r>
              <a:rPr lang="pt-BR" dirty="0" smtClean="0"/>
              <a:t> </a:t>
            </a:r>
            <a:r>
              <a:rPr lang="pt-BR" dirty="0" err="1" smtClean="0"/>
              <a:t>is</a:t>
            </a:r>
            <a:r>
              <a:rPr lang="pt-BR" dirty="0" smtClean="0"/>
              <a:t> </a:t>
            </a:r>
            <a:r>
              <a:rPr lang="pt-BR" dirty="0" err="1" smtClean="0"/>
              <a:t>political</a:t>
            </a:r>
            <a:endParaRPr lang="pt-BR" dirty="0" smtClean="0"/>
          </a:p>
          <a:p>
            <a:pPr marL="0" indent="0">
              <a:buNone/>
            </a:pPr>
            <a:r>
              <a:rPr lang="pt-BR" dirty="0" err="1" smtClean="0"/>
              <a:t>English</a:t>
            </a:r>
            <a:r>
              <a:rPr lang="pt-BR" dirty="0" smtClean="0"/>
              <a:t> use </a:t>
            </a:r>
            <a:r>
              <a:rPr lang="pt-BR" dirty="0" err="1" smtClean="0"/>
              <a:t>is</a:t>
            </a:r>
            <a:r>
              <a:rPr lang="pt-BR" dirty="0" smtClean="0"/>
              <a:t> </a:t>
            </a:r>
            <a:r>
              <a:rPr lang="pt-BR" dirty="0" err="1" smtClean="0"/>
              <a:t>context</a:t>
            </a:r>
            <a:r>
              <a:rPr lang="pt-BR" dirty="0" smtClean="0"/>
              <a:t> </a:t>
            </a:r>
            <a:r>
              <a:rPr lang="pt-BR" dirty="0" err="1" smtClean="0"/>
              <a:t>bound</a:t>
            </a:r>
            <a:endParaRPr lang="pt-BR" dirty="0" smtClean="0"/>
          </a:p>
          <a:p>
            <a:pPr marL="0" indent="0">
              <a:buNone/>
            </a:pPr>
            <a:r>
              <a:rPr lang="pt-BR" dirty="0" err="1" smtClean="0"/>
              <a:t>Critical</a:t>
            </a:r>
            <a:r>
              <a:rPr lang="pt-BR" dirty="0" smtClean="0"/>
              <a:t> </a:t>
            </a:r>
            <a:r>
              <a:rPr lang="pt-BR" dirty="0" err="1" smtClean="0"/>
              <a:t>towards</a:t>
            </a:r>
            <a:r>
              <a:rPr lang="pt-BR" dirty="0" smtClean="0"/>
              <a:t> ELT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87302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Davies´perspective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47789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Skills</a:t>
            </a:r>
            <a:r>
              <a:rPr lang="pt-BR" dirty="0" smtClean="0"/>
              <a:t> </a:t>
            </a:r>
            <a:r>
              <a:rPr lang="pt-BR" dirty="0" err="1" smtClean="0"/>
              <a:t>needed</a:t>
            </a:r>
            <a:r>
              <a:rPr lang="pt-BR" dirty="0" smtClean="0"/>
              <a:t>: AL </a:t>
            </a:r>
            <a:r>
              <a:rPr lang="pt-BR" dirty="0" err="1" smtClean="0"/>
              <a:t>own</a:t>
            </a:r>
            <a:r>
              <a:rPr lang="pt-BR" dirty="0" smtClean="0"/>
              <a:t> </a:t>
            </a:r>
            <a:r>
              <a:rPr lang="pt-BR" dirty="0" err="1" smtClean="0"/>
              <a:t>reflection</a:t>
            </a:r>
            <a:r>
              <a:rPr lang="pt-BR" dirty="0" smtClean="0"/>
              <a:t> </a:t>
            </a:r>
            <a:r>
              <a:rPr lang="pt-BR" dirty="0" err="1" smtClean="0"/>
              <a:t>on</a:t>
            </a:r>
            <a:r>
              <a:rPr lang="pt-BR" dirty="0" smtClean="0"/>
              <a:t> </a:t>
            </a:r>
            <a:r>
              <a:rPr lang="pt-BR" dirty="0" err="1" smtClean="0"/>
              <a:t>their</a:t>
            </a:r>
            <a:r>
              <a:rPr lang="pt-BR" dirty="0" smtClean="0"/>
              <a:t> </a:t>
            </a:r>
            <a:r>
              <a:rPr lang="pt-BR" dirty="0" err="1" smtClean="0"/>
              <a:t>own</a:t>
            </a:r>
            <a:r>
              <a:rPr lang="pt-BR" dirty="0" smtClean="0"/>
              <a:t> </a:t>
            </a:r>
            <a:r>
              <a:rPr lang="pt-BR" dirty="0" err="1" smtClean="0"/>
              <a:t>problems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2485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Take</a:t>
            </a:r>
            <a:r>
              <a:rPr lang="pt-BR" dirty="0"/>
              <a:t> home </a:t>
            </a:r>
            <a:r>
              <a:rPr lang="pt-BR" dirty="0" err="1" smtClean="0"/>
              <a:t>exercise</a:t>
            </a:r>
            <a:r>
              <a:rPr lang="pt-BR" dirty="0" smtClean="0"/>
              <a:t>: </a:t>
            </a:r>
            <a:r>
              <a:rPr lang="pt-BR" dirty="0" err="1" smtClean="0"/>
              <a:t>exam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err="1"/>
              <a:t>Instructions</a:t>
            </a:r>
            <a:endParaRPr lang="pt-BR" dirty="0"/>
          </a:p>
          <a:p>
            <a:r>
              <a:rPr lang="pt-BR" dirty="0" err="1" smtClean="0"/>
              <a:t>Read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following</a:t>
            </a:r>
            <a:r>
              <a:rPr lang="pt-BR" dirty="0" smtClean="0"/>
              <a:t> </a:t>
            </a:r>
            <a:r>
              <a:rPr lang="pt-BR" dirty="0" err="1" smtClean="0"/>
              <a:t>excerpts</a:t>
            </a:r>
            <a:r>
              <a:rPr lang="pt-BR" dirty="0" smtClean="0"/>
              <a:t> </a:t>
            </a:r>
            <a:r>
              <a:rPr lang="pt-BR" dirty="0" err="1" smtClean="0"/>
              <a:t>from</a:t>
            </a:r>
            <a:r>
              <a:rPr lang="pt-BR" dirty="0" smtClean="0"/>
              <a:t> </a:t>
            </a:r>
            <a:r>
              <a:rPr lang="pt-BR" dirty="0" err="1" smtClean="0"/>
              <a:t>chapter</a:t>
            </a:r>
            <a:r>
              <a:rPr lang="pt-BR" dirty="0" smtClean="0"/>
              <a:t> 2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answer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following</a:t>
            </a:r>
            <a:r>
              <a:rPr lang="pt-BR" dirty="0" smtClean="0"/>
              <a:t>:</a:t>
            </a:r>
          </a:p>
          <a:p>
            <a:endParaRPr lang="pt-BR" dirty="0"/>
          </a:p>
          <a:p>
            <a:r>
              <a:rPr lang="pt-BR" dirty="0" err="1" smtClean="0"/>
              <a:t>What</a:t>
            </a:r>
            <a:r>
              <a:rPr lang="pt-BR" dirty="0" smtClean="0"/>
              <a:t> </a:t>
            </a:r>
            <a:r>
              <a:rPr lang="pt-BR" dirty="0" err="1" smtClean="0"/>
              <a:t>is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relationship</a:t>
            </a:r>
            <a:r>
              <a:rPr lang="pt-BR" dirty="0" smtClean="0"/>
              <a:t> </a:t>
            </a:r>
            <a:r>
              <a:rPr lang="pt-BR" dirty="0" err="1" smtClean="0"/>
              <a:t>between</a:t>
            </a:r>
            <a:r>
              <a:rPr lang="pt-BR" dirty="0" smtClean="0"/>
              <a:t> </a:t>
            </a:r>
            <a:r>
              <a:rPr lang="pt-BR" dirty="0" err="1" smtClean="0"/>
              <a:t>theory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practice</a:t>
            </a:r>
            <a:r>
              <a:rPr lang="pt-BR" dirty="0" smtClean="0"/>
              <a:t> </a:t>
            </a:r>
            <a:r>
              <a:rPr lang="pt-BR" dirty="0" err="1" smtClean="0"/>
              <a:t>advocated</a:t>
            </a:r>
            <a:r>
              <a:rPr lang="pt-BR" dirty="0" smtClean="0"/>
              <a:t> </a:t>
            </a:r>
            <a:r>
              <a:rPr lang="pt-BR" dirty="0" err="1" smtClean="0"/>
              <a:t>by</a:t>
            </a:r>
            <a:r>
              <a:rPr lang="pt-BR" dirty="0" smtClean="0"/>
              <a:t> A. Davies´ </a:t>
            </a:r>
            <a:r>
              <a:rPr lang="pt-BR" dirty="0" err="1" smtClean="0"/>
              <a:t>view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AL?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67935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Excerpts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“</a:t>
            </a:r>
            <a:r>
              <a:rPr lang="pt-BR" dirty="0" err="1" smtClean="0"/>
              <a:t>Applied</a:t>
            </a:r>
            <a:r>
              <a:rPr lang="pt-BR" dirty="0" smtClean="0"/>
              <a:t> </a:t>
            </a:r>
            <a:r>
              <a:rPr lang="pt-BR" dirty="0" err="1" smtClean="0"/>
              <a:t>linguistics</a:t>
            </a:r>
            <a:r>
              <a:rPr lang="pt-BR" dirty="0" smtClean="0"/>
              <a:t> </a:t>
            </a:r>
            <a:r>
              <a:rPr lang="pt-BR" dirty="0" err="1" smtClean="0"/>
              <a:t>may</a:t>
            </a:r>
            <a:r>
              <a:rPr lang="pt-BR" dirty="0" smtClean="0"/>
              <a:t> </a:t>
            </a:r>
            <a:r>
              <a:rPr lang="pt-BR" dirty="0" err="1" smtClean="0"/>
              <a:t>seem</a:t>
            </a:r>
            <a:r>
              <a:rPr lang="pt-BR" dirty="0" smtClean="0"/>
              <a:t> a </a:t>
            </a:r>
            <a:r>
              <a:rPr lang="pt-BR" dirty="0" err="1" smtClean="0"/>
              <a:t>long</a:t>
            </a:r>
            <a:r>
              <a:rPr lang="pt-BR" dirty="0" smtClean="0"/>
              <a:t> </a:t>
            </a:r>
            <a:r>
              <a:rPr lang="pt-BR" dirty="0" err="1" smtClean="0"/>
              <a:t>way</a:t>
            </a:r>
            <a:r>
              <a:rPr lang="pt-BR" dirty="0" smtClean="0"/>
              <a:t> </a:t>
            </a:r>
            <a:r>
              <a:rPr lang="pt-BR" dirty="0" err="1" smtClean="0"/>
              <a:t>from</a:t>
            </a:r>
            <a:r>
              <a:rPr lang="pt-BR" dirty="0" smtClean="0"/>
              <a:t> </a:t>
            </a:r>
            <a:r>
              <a:rPr lang="pt-BR" dirty="0" err="1" smtClean="0"/>
              <a:t>Quakerism</a:t>
            </a:r>
            <a:r>
              <a:rPr lang="pt-BR" dirty="0" smtClean="0"/>
              <a:t> </a:t>
            </a:r>
            <a:r>
              <a:rPr lang="pt-BR" dirty="0" err="1" smtClean="0"/>
              <a:t>but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insistence</a:t>
            </a:r>
            <a:r>
              <a:rPr lang="pt-BR" dirty="0" smtClean="0"/>
              <a:t> </a:t>
            </a:r>
            <a:r>
              <a:rPr lang="pt-BR" dirty="0" err="1" smtClean="0"/>
              <a:t>on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necessity</a:t>
            </a:r>
            <a:r>
              <a:rPr lang="pt-BR" dirty="0" smtClean="0"/>
              <a:t> </a:t>
            </a: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dirty="0" err="1" smtClean="0"/>
              <a:t>begin</a:t>
            </a:r>
            <a:r>
              <a:rPr lang="pt-BR" dirty="0" smtClean="0"/>
              <a:t> </a:t>
            </a:r>
            <a:r>
              <a:rPr lang="pt-BR" dirty="0" err="1" smtClean="0"/>
              <a:t>with</a:t>
            </a:r>
            <a:r>
              <a:rPr lang="pt-BR" dirty="0" smtClean="0"/>
              <a:t> </a:t>
            </a:r>
            <a:r>
              <a:rPr lang="pt-BR" dirty="0" err="1" smtClean="0"/>
              <a:t>experience</a:t>
            </a:r>
            <a:r>
              <a:rPr lang="pt-BR" dirty="0" smtClean="0"/>
              <a:t> </a:t>
            </a:r>
            <a:r>
              <a:rPr lang="pt-BR" dirty="0" err="1" smtClean="0"/>
              <a:t>is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link. As </a:t>
            </a:r>
            <a:r>
              <a:rPr lang="pt-BR" dirty="0" err="1" smtClean="0"/>
              <a:t>we</a:t>
            </a:r>
            <a:r>
              <a:rPr lang="pt-BR" dirty="0" smtClean="0"/>
              <a:t> </a:t>
            </a:r>
            <a:r>
              <a:rPr lang="pt-BR" dirty="0" err="1" smtClean="0"/>
              <a:t>shall</a:t>
            </a:r>
            <a:r>
              <a:rPr lang="pt-BR" dirty="0" smtClean="0"/>
              <a:t> </a:t>
            </a:r>
            <a:r>
              <a:rPr lang="pt-BR" dirty="0" err="1" smtClean="0"/>
              <a:t>see</a:t>
            </a:r>
            <a:r>
              <a:rPr lang="pt-BR" dirty="0" smtClean="0"/>
              <a:t>, (...) AL </a:t>
            </a:r>
            <a:r>
              <a:rPr lang="pt-BR" dirty="0" err="1" smtClean="0"/>
              <a:t>has</a:t>
            </a:r>
            <a:r>
              <a:rPr lang="pt-BR" dirty="0" smtClean="0"/>
              <a:t> </a:t>
            </a:r>
            <a:r>
              <a:rPr lang="pt-BR" dirty="0" err="1" smtClean="0"/>
              <a:t>found</a:t>
            </a:r>
            <a:r>
              <a:rPr lang="pt-BR" dirty="0" smtClean="0"/>
              <a:t> its </a:t>
            </a:r>
            <a:r>
              <a:rPr lang="pt-BR" dirty="0" err="1" smtClean="0"/>
              <a:t>own</a:t>
            </a:r>
            <a:r>
              <a:rPr lang="pt-BR" dirty="0" smtClean="0"/>
              <a:t> </a:t>
            </a:r>
            <a:r>
              <a:rPr lang="pt-BR" dirty="0" err="1" smtClean="0"/>
              <a:t>need</a:t>
            </a:r>
            <a:r>
              <a:rPr lang="pt-BR" dirty="0" smtClean="0"/>
              <a:t> for </a:t>
            </a:r>
            <a:r>
              <a:rPr lang="pt-BR" dirty="0" err="1" smtClean="0"/>
              <a:t>theorising</a:t>
            </a:r>
            <a:r>
              <a:rPr lang="pt-BR" dirty="0" smtClean="0"/>
              <a:t>. The </a:t>
            </a:r>
            <a:r>
              <a:rPr lang="pt-BR" dirty="0" err="1" smtClean="0"/>
              <a:t>insistence</a:t>
            </a:r>
            <a:r>
              <a:rPr lang="pt-BR" dirty="0" smtClean="0"/>
              <a:t> </a:t>
            </a:r>
            <a:r>
              <a:rPr lang="pt-BR" dirty="0" err="1" smtClean="0"/>
              <a:t>on</a:t>
            </a:r>
            <a:r>
              <a:rPr lang="pt-BR" dirty="0" smtClean="0"/>
              <a:t> </a:t>
            </a:r>
            <a:r>
              <a:rPr lang="pt-BR" dirty="0" err="1" smtClean="0"/>
              <a:t>function</a:t>
            </a:r>
            <a:r>
              <a:rPr lang="pt-BR" dirty="0" smtClean="0"/>
              <a:t>, </a:t>
            </a:r>
            <a:r>
              <a:rPr lang="pt-BR" dirty="0" err="1" smtClean="0"/>
              <a:t>the</a:t>
            </a:r>
            <a:r>
              <a:rPr lang="pt-BR" dirty="0" smtClean="0"/>
              <a:t> appeal </a:t>
            </a: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dirty="0" err="1" smtClean="0"/>
              <a:t>looking</a:t>
            </a:r>
            <a:r>
              <a:rPr lang="pt-BR" dirty="0" smtClean="0"/>
              <a:t> </a:t>
            </a:r>
            <a:r>
              <a:rPr lang="pt-BR" dirty="0" err="1" smtClean="0"/>
              <a:t>at</a:t>
            </a:r>
            <a:r>
              <a:rPr lang="pt-BR" dirty="0" smtClean="0"/>
              <a:t> </a:t>
            </a:r>
            <a:r>
              <a:rPr lang="pt-BR" dirty="0" err="1" smtClean="0"/>
              <a:t>what</a:t>
            </a:r>
            <a:r>
              <a:rPr lang="pt-BR" dirty="0" smtClean="0"/>
              <a:t> </a:t>
            </a:r>
            <a:r>
              <a:rPr lang="pt-BR" dirty="0" err="1" smtClean="0"/>
              <a:t>applied</a:t>
            </a:r>
            <a:r>
              <a:rPr lang="pt-BR" dirty="0" smtClean="0"/>
              <a:t> </a:t>
            </a:r>
            <a:r>
              <a:rPr lang="pt-BR" dirty="0" err="1" smtClean="0"/>
              <a:t>linguists</a:t>
            </a:r>
            <a:r>
              <a:rPr lang="pt-BR" dirty="0" smtClean="0"/>
              <a:t> do, </a:t>
            </a:r>
            <a:r>
              <a:rPr lang="pt-BR" dirty="0" err="1" smtClean="0"/>
              <a:t>at</a:t>
            </a:r>
            <a:r>
              <a:rPr lang="pt-BR" dirty="0" smtClean="0"/>
              <a:t> </a:t>
            </a:r>
            <a:r>
              <a:rPr lang="pt-BR" dirty="0" err="1" smtClean="0"/>
              <a:t>their</a:t>
            </a:r>
            <a:r>
              <a:rPr lang="pt-BR" dirty="0" smtClean="0"/>
              <a:t> </a:t>
            </a:r>
            <a:r>
              <a:rPr lang="pt-BR" dirty="0" err="1" smtClean="0"/>
              <a:t>actual</a:t>
            </a:r>
            <a:r>
              <a:rPr lang="pt-BR" dirty="0" smtClean="0"/>
              <a:t> </a:t>
            </a:r>
            <a:r>
              <a:rPr lang="pt-BR" dirty="0" err="1" smtClean="0"/>
              <a:t>experience</a:t>
            </a:r>
            <a:r>
              <a:rPr lang="pt-BR" dirty="0" smtClean="0"/>
              <a:t> </a:t>
            </a:r>
            <a:r>
              <a:rPr lang="pt-BR" dirty="0" err="1" smtClean="0"/>
              <a:t>rather</a:t>
            </a:r>
            <a:r>
              <a:rPr lang="pt-BR" dirty="0" smtClean="0"/>
              <a:t> </a:t>
            </a:r>
            <a:r>
              <a:rPr lang="pt-BR" dirty="0" err="1" smtClean="0"/>
              <a:t>than</a:t>
            </a:r>
            <a:r>
              <a:rPr lang="pt-BR" dirty="0" smtClean="0"/>
              <a:t> </a:t>
            </a:r>
            <a:r>
              <a:rPr lang="pt-BR" dirty="0" err="1" smtClean="0"/>
              <a:t>what</a:t>
            </a:r>
            <a:r>
              <a:rPr lang="pt-BR" dirty="0" smtClean="0"/>
              <a:t> </a:t>
            </a:r>
            <a:r>
              <a:rPr lang="pt-BR" dirty="0" err="1" smtClean="0"/>
              <a:t>they</a:t>
            </a:r>
            <a:r>
              <a:rPr lang="pt-BR" dirty="0" smtClean="0"/>
              <a:t> </a:t>
            </a:r>
            <a:r>
              <a:rPr lang="pt-BR" dirty="0" err="1" smtClean="0"/>
              <a:t>say</a:t>
            </a:r>
            <a:r>
              <a:rPr lang="pt-BR" dirty="0" smtClean="0"/>
              <a:t> </a:t>
            </a:r>
            <a:r>
              <a:rPr lang="pt-BR" dirty="0" err="1" smtClean="0"/>
              <a:t>they</a:t>
            </a:r>
            <a:r>
              <a:rPr lang="pt-BR" dirty="0" smtClean="0"/>
              <a:t> do, </a:t>
            </a:r>
            <a:r>
              <a:rPr lang="pt-BR" dirty="0" err="1" smtClean="0"/>
              <a:t>these</a:t>
            </a:r>
            <a:r>
              <a:rPr lang="pt-BR" dirty="0" smtClean="0"/>
              <a:t> are </a:t>
            </a:r>
            <a:r>
              <a:rPr lang="pt-BR" dirty="0" err="1" smtClean="0"/>
              <a:t>also</a:t>
            </a:r>
            <a:r>
              <a:rPr lang="pt-BR" dirty="0" smtClean="0"/>
              <a:t> close </a:t>
            </a:r>
            <a:r>
              <a:rPr lang="pt-BR" dirty="0" err="1" smtClean="0"/>
              <a:t>parallels</a:t>
            </a:r>
            <a:r>
              <a:rPr lang="pt-BR" dirty="0" smtClean="0"/>
              <a:t>.”(p.14)</a:t>
            </a:r>
          </a:p>
          <a:p>
            <a:r>
              <a:rPr lang="pt-BR" dirty="0" smtClean="0"/>
              <a:t>“</a:t>
            </a:r>
            <a:r>
              <a:rPr lang="pt-BR" dirty="0" err="1" smtClean="0"/>
              <a:t>What</a:t>
            </a:r>
            <a:r>
              <a:rPr lang="pt-BR" dirty="0" smtClean="0"/>
              <a:t> </a:t>
            </a:r>
            <a:r>
              <a:rPr lang="pt-BR" dirty="0" err="1" smtClean="0"/>
              <a:t>they</a:t>
            </a:r>
            <a:r>
              <a:rPr lang="pt-BR" dirty="0" smtClean="0"/>
              <a:t> [</a:t>
            </a:r>
            <a:r>
              <a:rPr lang="pt-BR" dirty="0" err="1" smtClean="0"/>
              <a:t>graduate</a:t>
            </a:r>
            <a:r>
              <a:rPr lang="pt-BR" dirty="0" smtClean="0"/>
              <a:t> </a:t>
            </a:r>
            <a:r>
              <a:rPr lang="pt-BR" dirty="0" err="1" smtClean="0"/>
              <a:t>sts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AL] </a:t>
            </a:r>
            <a:r>
              <a:rPr lang="pt-BR" dirty="0" err="1" smtClean="0"/>
              <a:t>find</a:t>
            </a:r>
            <a:r>
              <a:rPr lang="pt-BR" dirty="0" smtClean="0"/>
              <a:t> </a:t>
            </a:r>
            <a:r>
              <a:rPr lang="pt-BR" dirty="0" err="1" smtClean="0"/>
              <a:t>is</a:t>
            </a:r>
            <a:r>
              <a:rPr lang="pt-BR" dirty="0" smtClean="0"/>
              <a:t> </a:t>
            </a:r>
            <a:r>
              <a:rPr lang="pt-BR" dirty="0" err="1" smtClean="0"/>
              <a:t>that</a:t>
            </a:r>
            <a:r>
              <a:rPr lang="pt-BR" dirty="0" smtClean="0"/>
              <a:t> no </a:t>
            </a:r>
            <a:r>
              <a:rPr lang="pt-BR" dirty="0" err="1" smtClean="0"/>
              <a:t>solutions</a:t>
            </a:r>
            <a:r>
              <a:rPr lang="pt-BR" dirty="0" smtClean="0"/>
              <a:t> are </a:t>
            </a:r>
            <a:r>
              <a:rPr lang="pt-BR" dirty="0" err="1" smtClean="0"/>
              <a:t>provided</a:t>
            </a:r>
            <a:r>
              <a:rPr lang="pt-BR" dirty="0" smtClean="0"/>
              <a:t> </a:t>
            </a:r>
            <a:r>
              <a:rPr lang="pt-BR" dirty="0" err="1" smtClean="0"/>
              <a:t>but</a:t>
            </a:r>
            <a:r>
              <a:rPr lang="pt-BR" dirty="0" smtClean="0"/>
              <a:t> </a:t>
            </a:r>
            <a:r>
              <a:rPr lang="pt-BR" dirty="0" err="1" smtClean="0"/>
              <a:t>explanations</a:t>
            </a:r>
            <a:r>
              <a:rPr lang="pt-BR" dirty="0" smtClean="0"/>
              <a:t> are” (p.15)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6073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Excerpts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“</a:t>
            </a:r>
            <a:r>
              <a:rPr lang="pt-BR" dirty="0" err="1" smtClean="0"/>
              <a:t>This</a:t>
            </a:r>
            <a:r>
              <a:rPr lang="pt-BR" dirty="0" smtClean="0"/>
              <a:t> [</a:t>
            </a:r>
            <a:r>
              <a:rPr lang="pt-BR" dirty="0" err="1" smtClean="0"/>
              <a:t>generalizing</a:t>
            </a:r>
            <a:r>
              <a:rPr lang="pt-BR" dirty="0" smtClean="0"/>
              <a:t>] </a:t>
            </a:r>
            <a:r>
              <a:rPr lang="pt-BR" dirty="0" err="1" smtClean="0"/>
              <a:t>is</a:t>
            </a:r>
            <a:r>
              <a:rPr lang="pt-BR" dirty="0" smtClean="0"/>
              <a:t> </a:t>
            </a:r>
            <a:r>
              <a:rPr lang="pt-BR" dirty="0" err="1" smtClean="0"/>
              <a:t>both</a:t>
            </a:r>
            <a:r>
              <a:rPr lang="pt-BR" dirty="0" smtClean="0"/>
              <a:t> </a:t>
            </a:r>
            <a:r>
              <a:rPr lang="pt-BR" dirty="0" err="1" smtClean="0"/>
              <a:t>releasing</a:t>
            </a:r>
            <a:r>
              <a:rPr lang="pt-BR" dirty="0" smtClean="0"/>
              <a:t> </a:t>
            </a:r>
            <a:r>
              <a:rPr lang="pt-BR" dirty="0" err="1" smtClean="0"/>
              <a:t>personally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effective</a:t>
            </a:r>
            <a:r>
              <a:rPr lang="pt-BR" dirty="0" smtClean="0"/>
              <a:t> </a:t>
            </a:r>
            <a:r>
              <a:rPr lang="pt-BR" dirty="0" err="1" smtClean="0"/>
              <a:t>academicaly</a:t>
            </a:r>
            <a:r>
              <a:rPr lang="pt-BR" dirty="0" smtClean="0"/>
              <a:t> </a:t>
            </a:r>
            <a:r>
              <a:rPr lang="pt-BR" dirty="0" err="1" smtClean="0"/>
              <a:t>because</a:t>
            </a:r>
            <a:r>
              <a:rPr lang="pt-BR" dirty="0" smtClean="0"/>
              <a:t> it </a:t>
            </a:r>
            <a:r>
              <a:rPr lang="pt-BR" dirty="0" err="1" smtClean="0"/>
              <a:t>permits</a:t>
            </a:r>
            <a:r>
              <a:rPr lang="pt-BR" dirty="0" smtClean="0"/>
              <a:t> </a:t>
            </a:r>
            <a:r>
              <a:rPr lang="pt-BR" dirty="0" err="1" smtClean="0"/>
              <a:t>objectivity</a:t>
            </a:r>
            <a:r>
              <a:rPr lang="pt-BR" dirty="0" smtClean="0"/>
              <a:t>. </a:t>
            </a:r>
            <a:r>
              <a:rPr lang="pt-BR" dirty="0" err="1" smtClean="0"/>
              <a:t>And</a:t>
            </a:r>
            <a:r>
              <a:rPr lang="pt-BR" dirty="0" smtClean="0"/>
              <a:t> in </a:t>
            </a:r>
            <a:r>
              <a:rPr lang="pt-BR" dirty="0" err="1" smtClean="0"/>
              <a:t>turn</a:t>
            </a:r>
            <a:r>
              <a:rPr lang="pt-BR" dirty="0"/>
              <a:t> </a:t>
            </a:r>
            <a:r>
              <a:rPr lang="pt-BR" dirty="0" err="1" smtClean="0"/>
              <a:t>objectivity</a:t>
            </a:r>
            <a:r>
              <a:rPr lang="pt-BR" dirty="0" smtClean="0"/>
              <a:t> </a:t>
            </a:r>
            <a:r>
              <a:rPr lang="pt-BR" dirty="0" err="1" smtClean="0"/>
              <a:t>clears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way</a:t>
            </a:r>
            <a:r>
              <a:rPr lang="pt-BR" dirty="0" smtClean="0"/>
              <a:t> for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kind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theorising</a:t>
            </a:r>
            <a:r>
              <a:rPr lang="pt-BR" dirty="0" smtClean="0"/>
              <a:t>  </a:t>
            </a:r>
            <a:r>
              <a:rPr lang="pt-BR" dirty="0" err="1" smtClean="0"/>
              <a:t>which</a:t>
            </a:r>
            <a:r>
              <a:rPr lang="pt-BR" dirty="0" smtClean="0"/>
              <a:t> </a:t>
            </a:r>
            <a:r>
              <a:rPr lang="pt-BR" dirty="0" err="1" smtClean="0"/>
              <a:t>illuminates</a:t>
            </a:r>
            <a:r>
              <a:rPr lang="pt-BR" dirty="0" smtClean="0"/>
              <a:t> </a:t>
            </a:r>
            <a:r>
              <a:rPr lang="pt-BR" dirty="0" err="1" smtClean="0"/>
              <a:t>experience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is</a:t>
            </a:r>
            <a:r>
              <a:rPr lang="pt-BR" dirty="0" smtClean="0"/>
              <a:t> </a:t>
            </a:r>
            <a:r>
              <a:rPr lang="pt-BR" dirty="0" err="1" smtClean="0"/>
              <a:t>changed</a:t>
            </a:r>
            <a:r>
              <a:rPr lang="pt-BR" dirty="0" smtClean="0"/>
              <a:t> </a:t>
            </a:r>
            <a:r>
              <a:rPr lang="pt-BR" dirty="0" err="1" smtClean="0"/>
              <a:t>by</a:t>
            </a:r>
            <a:r>
              <a:rPr lang="pt-BR" dirty="0" smtClean="0"/>
              <a:t> it” P:16</a:t>
            </a:r>
          </a:p>
          <a:p>
            <a:pPr marL="0" indent="0">
              <a:buNone/>
            </a:pPr>
            <a:r>
              <a:rPr lang="pt-BR" dirty="0" smtClean="0"/>
              <a:t>“It [</a:t>
            </a:r>
            <a:r>
              <a:rPr lang="pt-BR" dirty="0" err="1" smtClean="0"/>
              <a:t>Haugen´s</a:t>
            </a:r>
            <a:r>
              <a:rPr lang="pt-BR" dirty="0" smtClean="0"/>
              <a:t> </a:t>
            </a:r>
            <a:r>
              <a:rPr lang="pt-BR" dirty="0" err="1" smtClean="0"/>
              <a:t>work</a:t>
            </a:r>
            <a:r>
              <a:rPr lang="pt-BR" dirty="0" smtClean="0"/>
              <a:t>] abstracts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theorises</a:t>
            </a:r>
            <a:r>
              <a:rPr lang="pt-BR" dirty="0" smtClean="0"/>
              <a:t> </a:t>
            </a:r>
            <a:r>
              <a:rPr lang="pt-BR" dirty="0" err="1" smtClean="0"/>
              <a:t>from</a:t>
            </a:r>
            <a:r>
              <a:rPr lang="pt-BR" dirty="0" smtClean="0"/>
              <a:t> </a:t>
            </a:r>
            <a:r>
              <a:rPr lang="pt-BR" dirty="0" err="1" smtClean="0"/>
              <a:t>actual</a:t>
            </a:r>
            <a:r>
              <a:rPr lang="pt-BR" dirty="0" smtClean="0"/>
              <a:t> </a:t>
            </a:r>
            <a:r>
              <a:rPr lang="pt-BR" dirty="0" err="1" smtClean="0"/>
              <a:t>language</a:t>
            </a:r>
            <a:r>
              <a:rPr lang="pt-BR" dirty="0" smtClean="0"/>
              <a:t> data(...). It </a:t>
            </a:r>
            <a:r>
              <a:rPr lang="pt-BR" dirty="0" err="1" smtClean="0"/>
              <a:t>is</a:t>
            </a:r>
            <a:r>
              <a:rPr lang="pt-BR" dirty="0" smtClean="0"/>
              <a:t> </a:t>
            </a:r>
            <a:r>
              <a:rPr lang="pt-BR" dirty="0" err="1" smtClean="0"/>
              <a:t>this</a:t>
            </a:r>
            <a:r>
              <a:rPr lang="pt-BR" dirty="0" smtClean="0"/>
              <a:t> </a:t>
            </a:r>
            <a:r>
              <a:rPr lang="pt-BR" dirty="0" err="1" smtClean="0"/>
              <a:t>actualization</a:t>
            </a:r>
            <a:r>
              <a:rPr lang="pt-BR" dirty="0" smtClean="0"/>
              <a:t> </a:t>
            </a:r>
            <a:r>
              <a:rPr lang="pt-BR" dirty="0" err="1" smtClean="0"/>
              <a:t>which</a:t>
            </a:r>
            <a:r>
              <a:rPr lang="pt-BR" dirty="0" smtClean="0"/>
              <a:t> </a:t>
            </a:r>
            <a:r>
              <a:rPr lang="pt-BR" dirty="0" err="1" smtClean="0"/>
              <a:t>gives</a:t>
            </a:r>
            <a:r>
              <a:rPr lang="pt-BR" dirty="0" smtClean="0"/>
              <a:t> its </a:t>
            </a:r>
            <a:r>
              <a:rPr lang="pt-BR" dirty="0" err="1" smtClean="0"/>
              <a:t>robustness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which</a:t>
            </a:r>
            <a:r>
              <a:rPr lang="pt-BR" dirty="0" smtClean="0"/>
              <a:t> </a:t>
            </a:r>
            <a:r>
              <a:rPr lang="pt-BR" dirty="0" err="1" smtClean="0"/>
              <a:t>makes</a:t>
            </a:r>
            <a:r>
              <a:rPr lang="pt-BR" dirty="0" smtClean="0"/>
              <a:t> it </a:t>
            </a:r>
            <a:r>
              <a:rPr lang="pt-BR" dirty="0" err="1" smtClean="0"/>
              <a:t>an</a:t>
            </a:r>
            <a:r>
              <a:rPr lang="pt-BR" dirty="0" smtClean="0"/>
              <a:t> </a:t>
            </a:r>
            <a:r>
              <a:rPr lang="pt-BR" dirty="0" err="1" smtClean="0"/>
              <a:t>applied-linguistic</a:t>
            </a:r>
            <a:r>
              <a:rPr lang="pt-BR" dirty="0" smtClean="0"/>
              <a:t> </a:t>
            </a:r>
            <a:r>
              <a:rPr lang="pt-BR" dirty="0" err="1" smtClean="0"/>
              <a:t>endeavour</a:t>
            </a:r>
            <a:r>
              <a:rPr lang="pt-BR" dirty="0" smtClean="0"/>
              <a:t>. It </a:t>
            </a:r>
            <a:r>
              <a:rPr lang="pt-BR" dirty="0" err="1" smtClean="0"/>
              <a:t>is</a:t>
            </a:r>
            <a:r>
              <a:rPr lang="pt-BR" dirty="0" smtClean="0"/>
              <a:t> </a:t>
            </a:r>
            <a:r>
              <a:rPr lang="pt-BR" dirty="0" err="1" smtClean="0"/>
              <a:t>not</a:t>
            </a:r>
            <a:r>
              <a:rPr lang="pt-BR" dirty="0" smtClean="0"/>
              <a:t> </a:t>
            </a:r>
            <a:r>
              <a:rPr lang="pt-BR" dirty="0" err="1" smtClean="0"/>
              <a:t>linguistics</a:t>
            </a:r>
            <a:r>
              <a:rPr lang="pt-BR" dirty="0" smtClean="0"/>
              <a:t> </a:t>
            </a:r>
            <a:r>
              <a:rPr lang="pt-BR" dirty="0" err="1" smtClean="0"/>
              <a:t>alone</a:t>
            </a:r>
            <a:r>
              <a:rPr lang="pt-BR" dirty="0" smtClean="0"/>
              <a:t>, </a:t>
            </a:r>
            <a:r>
              <a:rPr lang="pt-BR" dirty="0" err="1" smtClean="0"/>
              <a:t>not</a:t>
            </a:r>
            <a:r>
              <a:rPr lang="pt-BR" dirty="0" smtClean="0"/>
              <a:t> </a:t>
            </a:r>
            <a:r>
              <a:rPr lang="pt-BR" dirty="0" err="1" smtClean="0"/>
              <a:t>political</a:t>
            </a:r>
            <a:r>
              <a:rPr lang="pt-BR" dirty="0" smtClean="0"/>
              <a:t> </a:t>
            </a:r>
            <a:r>
              <a:rPr lang="pt-BR" dirty="0" err="1"/>
              <a:t>s</a:t>
            </a:r>
            <a:r>
              <a:rPr lang="pt-BR" dirty="0" err="1" smtClean="0"/>
              <a:t>cience</a:t>
            </a:r>
            <a:r>
              <a:rPr lang="pt-BR" dirty="0" smtClean="0"/>
              <a:t> </a:t>
            </a:r>
            <a:r>
              <a:rPr lang="pt-BR" dirty="0" err="1" smtClean="0"/>
              <a:t>alone</a:t>
            </a:r>
            <a:r>
              <a:rPr lang="pt-BR" dirty="0" smtClean="0"/>
              <a:t> </a:t>
            </a:r>
            <a:r>
              <a:rPr lang="pt-BR" dirty="0" err="1" smtClean="0"/>
              <a:t>nor</a:t>
            </a:r>
            <a:r>
              <a:rPr lang="pt-BR" dirty="0" smtClean="0"/>
              <a:t> </a:t>
            </a:r>
            <a:r>
              <a:rPr lang="pt-BR" dirty="0" err="1" smtClean="0"/>
              <a:t>sociology</a:t>
            </a:r>
            <a:r>
              <a:rPr lang="pt-BR" dirty="0" smtClean="0"/>
              <a:t> </a:t>
            </a:r>
            <a:r>
              <a:rPr lang="pt-BR" dirty="0" err="1" smtClean="0"/>
              <a:t>alone</a:t>
            </a:r>
            <a:r>
              <a:rPr lang="pt-BR" dirty="0" smtClean="0"/>
              <a:t>. It </a:t>
            </a:r>
            <a:r>
              <a:rPr lang="pt-BR" dirty="0" err="1" smtClean="0"/>
              <a:t>is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bringing</a:t>
            </a:r>
            <a:r>
              <a:rPr lang="pt-BR" dirty="0" smtClean="0"/>
              <a:t> </a:t>
            </a:r>
            <a:r>
              <a:rPr lang="pt-BR" dirty="0" err="1" smtClean="0"/>
              <a:t>together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these</a:t>
            </a:r>
            <a:r>
              <a:rPr lang="pt-BR" dirty="0" smtClean="0"/>
              <a:t> </a:t>
            </a:r>
            <a:r>
              <a:rPr lang="pt-BR" dirty="0" err="1" smtClean="0"/>
              <a:t>viewpoints</a:t>
            </a:r>
            <a:r>
              <a:rPr lang="pt-BR" dirty="0" smtClean="0"/>
              <a:t> </a:t>
            </a: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dirty="0" err="1" smtClean="0"/>
              <a:t>focus</a:t>
            </a:r>
            <a:r>
              <a:rPr lang="pt-BR" dirty="0" smtClean="0"/>
              <a:t> </a:t>
            </a:r>
            <a:r>
              <a:rPr lang="pt-BR" dirty="0" err="1" smtClean="0"/>
              <a:t>on</a:t>
            </a:r>
            <a:r>
              <a:rPr lang="pt-BR" dirty="0" smtClean="0"/>
              <a:t> a </a:t>
            </a:r>
            <a:r>
              <a:rPr lang="pt-BR" dirty="0" err="1" smtClean="0"/>
              <a:t>language</a:t>
            </a:r>
            <a:r>
              <a:rPr lang="pt-BR" dirty="0" smtClean="0"/>
              <a:t> </a:t>
            </a:r>
            <a:r>
              <a:rPr lang="pt-BR" dirty="0" err="1" smtClean="0"/>
              <a:t>problem</a:t>
            </a:r>
            <a:r>
              <a:rPr lang="pt-BR" dirty="0" smtClean="0"/>
              <a:t> in </a:t>
            </a:r>
            <a:r>
              <a:rPr lang="pt-BR" dirty="0" err="1" smtClean="0"/>
              <a:t>society</a:t>
            </a:r>
            <a:r>
              <a:rPr lang="pt-BR" dirty="0" smtClean="0"/>
              <a:t> </a:t>
            </a:r>
            <a:r>
              <a:rPr lang="pt-BR" dirty="0" err="1" smtClean="0"/>
              <a:t>which</a:t>
            </a:r>
            <a:r>
              <a:rPr lang="pt-BR" dirty="0" smtClean="0"/>
              <a:t> </a:t>
            </a:r>
            <a:r>
              <a:rPr lang="pt-BR" dirty="0" err="1" smtClean="0"/>
              <a:t>allows</a:t>
            </a:r>
            <a:r>
              <a:rPr lang="pt-BR" dirty="0" smtClean="0"/>
              <a:t> </a:t>
            </a:r>
            <a:r>
              <a:rPr lang="pt-BR" dirty="0" err="1" smtClean="0"/>
              <a:t>us</a:t>
            </a:r>
            <a:r>
              <a:rPr lang="pt-BR" dirty="0" smtClean="0"/>
              <a:t> </a:t>
            </a: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dirty="0" err="1" smtClean="0"/>
              <a:t>call</a:t>
            </a:r>
            <a:r>
              <a:rPr lang="pt-BR" dirty="0" smtClean="0"/>
              <a:t> it </a:t>
            </a:r>
            <a:r>
              <a:rPr lang="pt-BR" dirty="0" err="1" smtClean="0"/>
              <a:t>applied</a:t>
            </a:r>
            <a:r>
              <a:rPr lang="pt-BR" dirty="0" smtClean="0"/>
              <a:t> </a:t>
            </a:r>
            <a:r>
              <a:rPr lang="pt-BR" dirty="0" err="1" smtClean="0"/>
              <a:t>linguistics</a:t>
            </a:r>
            <a:r>
              <a:rPr lang="pt-BR" dirty="0" smtClean="0"/>
              <a:t>”. P.35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44669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From</a:t>
            </a:r>
            <a:r>
              <a:rPr lang="pt-BR" dirty="0" smtClean="0"/>
              <a:t> </a:t>
            </a:r>
            <a:r>
              <a:rPr lang="pt-BR" dirty="0" err="1" smtClean="0"/>
              <a:t>chapter</a:t>
            </a:r>
            <a:r>
              <a:rPr lang="pt-BR" dirty="0" smtClean="0"/>
              <a:t> 4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“The </a:t>
            </a:r>
            <a:r>
              <a:rPr lang="pt-BR" dirty="0" err="1" smtClean="0"/>
              <a:t>association´s</a:t>
            </a:r>
            <a:r>
              <a:rPr lang="pt-BR" dirty="0" smtClean="0"/>
              <a:t> </a:t>
            </a:r>
            <a:r>
              <a:rPr lang="pt-BR" dirty="0" err="1" smtClean="0"/>
              <a:t>purpose</a:t>
            </a:r>
            <a:r>
              <a:rPr lang="pt-BR" dirty="0" smtClean="0"/>
              <a:t> </a:t>
            </a:r>
            <a:r>
              <a:rPr lang="pt-BR" dirty="0" err="1" smtClean="0"/>
              <a:t>is</a:t>
            </a:r>
            <a:r>
              <a:rPr lang="pt-BR" dirty="0" smtClean="0"/>
              <a:t> </a:t>
            </a: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dirty="0" err="1" smtClean="0"/>
              <a:t>promote</a:t>
            </a:r>
            <a:r>
              <a:rPr lang="pt-BR" dirty="0" smtClean="0"/>
              <a:t> </a:t>
            </a:r>
            <a:r>
              <a:rPr lang="pt-BR" dirty="0" err="1" smtClean="0"/>
              <a:t>research</a:t>
            </a:r>
            <a:r>
              <a:rPr lang="pt-BR" dirty="0" smtClean="0"/>
              <a:t> in </a:t>
            </a:r>
            <a:r>
              <a:rPr lang="pt-BR" dirty="0" err="1" smtClean="0"/>
              <a:t>the</a:t>
            </a:r>
            <a:r>
              <a:rPr lang="pt-BR" dirty="0" smtClean="0"/>
              <a:t> área </a:t>
            </a:r>
            <a:r>
              <a:rPr lang="pt-BR" dirty="0" err="1" smtClean="0"/>
              <a:t>of</a:t>
            </a:r>
            <a:r>
              <a:rPr lang="pt-BR" dirty="0" smtClean="0"/>
              <a:t> AL, for </a:t>
            </a:r>
            <a:r>
              <a:rPr lang="pt-BR" dirty="0" err="1" smtClean="0"/>
              <a:t>example</a:t>
            </a:r>
            <a:r>
              <a:rPr lang="pt-BR" dirty="0" smtClean="0"/>
              <a:t> </a:t>
            </a:r>
            <a:r>
              <a:rPr lang="pt-BR" dirty="0" err="1" smtClean="0"/>
              <a:t>language</a:t>
            </a:r>
            <a:r>
              <a:rPr lang="pt-BR" dirty="0" smtClean="0"/>
              <a:t> </a:t>
            </a:r>
            <a:r>
              <a:rPr lang="pt-BR" dirty="0" err="1" smtClean="0"/>
              <a:t>learning</a:t>
            </a:r>
            <a:r>
              <a:rPr lang="pt-BR" dirty="0"/>
              <a:t> </a:t>
            </a:r>
            <a:r>
              <a:rPr lang="pt-BR" dirty="0" smtClean="0"/>
              <a:t>(</a:t>
            </a:r>
            <a:r>
              <a:rPr lang="pt-BR" dirty="0" smtClean="0"/>
              <a:t>...) </a:t>
            </a: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dirty="0" err="1" smtClean="0"/>
              <a:t>publish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results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this</a:t>
            </a:r>
            <a:r>
              <a:rPr lang="pt-BR" dirty="0" smtClean="0"/>
              <a:t> </a:t>
            </a:r>
            <a:r>
              <a:rPr lang="pt-BR" dirty="0" err="1" smtClean="0"/>
              <a:t>research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dirty="0" err="1" smtClean="0"/>
              <a:t>promote</a:t>
            </a:r>
            <a:r>
              <a:rPr lang="pt-BR" dirty="0" smtClean="0"/>
              <a:t> </a:t>
            </a:r>
            <a:r>
              <a:rPr lang="pt-BR" dirty="0" err="1" smtClean="0"/>
              <a:t>international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interdisciplinary</a:t>
            </a:r>
            <a:r>
              <a:rPr lang="pt-BR" dirty="0" smtClean="0"/>
              <a:t> </a:t>
            </a:r>
            <a:r>
              <a:rPr lang="pt-BR" dirty="0" err="1" smtClean="0"/>
              <a:t>cooperation</a:t>
            </a:r>
            <a:r>
              <a:rPr lang="pt-BR" dirty="0" smtClean="0"/>
              <a:t> in </a:t>
            </a:r>
            <a:r>
              <a:rPr lang="pt-BR" dirty="0" err="1" smtClean="0"/>
              <a:t>these</a:t>
            </a:r>
            <a:r>
              <a:rPr lang="pt-BR" dirty="0" smtClean="0"/>
              <a:t> </a:t>
            </a:r>
            <a:r>
              <a:rPr lang="pt-BR" dirty="0" err="1" smtClean="0"/>
              <a:t>areas</a:t>
            </a:r>
            <a:r>
              <a:rPr lang="pt-BR" dirty="0" smtClean="0"/>
              <a:t>” (p.64)</a:t>
            </a:r>
          </a:p>
          <a:p>
            <a:r>
              <a:rPr lang="pt-BR" dirty="0"/>
              <a:t> </a:t>
            </a:r>
            <a:r>
              <a:rPr lang="pt-BR" dirty="0" smtClean="0"/>
              <a:t>Kaplan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/>
              <a:t>W</a:t>
            </a:r>
            <a:r>
              <a:rPr lang="pt-BR" dirty="0" err="1" smtClean="0"/>
              <a:t>iddowson</a:t>
            </a:r>
            <a:r>
              <a:rPr lang="pt-BR" dirty="0" smtClean="0"/>
              <a:t> </a:t>
            </a:r>
            <a:r>
              <a:rPr lang="pt-BR" dirty="0" smtClean="0"/>
              <a:t>(1992) p. 64</a:t>
            </a:r>
          </a:p>
          <a:p>
            <a:pPr marL="0" indent="0">
              <a:buNone/>
            </a:pPr>
            <a:r>
              <a:rPr lang="pt-BR" dirty="0" smtClean="0"/>
              <a:t>“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application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linguistic</a:t>
            </a:r>
            <a:r>
              <a:rPr lang="pt-BR" dirty="0" smtClean="0"/>
              <a:t> </a:t>
            </a:r>
            <a:r>
              <a:rPr lang="pt-BR" dirty="0" err="1" smtClean="0"/>
              <a:t>knowledge</a:t>
            </a:r>
            <a:r>
              <a:rPr lang="pt-BR" dirty="0" smtClean="0"/>
              <a:t> </a:t>
            </a:r>
            <a:r>
              <a:rPr lang="pt-BR" dirty="0" err="1" smtClean="0"/>
              <a:t>to</a:t>
            </a:r>
            <a:r>
              <a:rPr lang="pt-BR" dirty="0" smtClean="0"/>
              <a:t> real-world </a:t>
            </a:r>
            <a:r>
              <a:rPr lang="pt-BR" dirty="0" err="1" smtClean="0"/>
              <a:t>problems</a:t>
            </a:r>
            <a:r>
              <a:rPr lang="pt-BR" dirty="0" smtClean="0"/>
              <a:t> (...). </a:t>
            </a:r>
            <a:r>
              <a:rPr lang="pt-BR" dirty="0" err="1" smtClean="0"/>
              <a:t>Applied</a:t>
            </a:r>
            <a:r>
              <a:rPr lang="pt-BR" dirty="0" smtClean="0"/>
              <a:t> </a:t>
            </a:r>
            <a:r>
              <a:rPr lang="pt-BR" dirty="0" err="1" smtClean="0"/>
              <a:t>is</a:t>
            </a:r>
            <a:r>
              <a:rPr lang="pt-BR" dirty="0" smtClean="0"/>
              <a:t> a </a:t>
            </a:r>
            <a:r>
              <a:rPr lang="pt-BR" dirty="0" err="1" smtClean="0"/>
              <a:t>technology</a:t>
            </a:r>
            <a:r>
              <a:rPr lang="pt-BR" dirty="0" smtClean="0"/>
              <a:t> </a:t>
            </a:r>
            <a:r>
              <a:rPr lang="pt-BR" dirty="0" err="1" smtClean="0"/>
              <a:t>which</a:t>
            </a:r>
            <a:r>
              <a:rPr lang="pt-BR" dirty="0" smtClean="0"/>
              <a:t> </a:t>
            </a:r>
            <a:r>
              <a:rPr lang="pt-BR" dirty="0" err="1" smtClean="0"/>
              <a:t>makes</a:t>
            </a:r>
            <a:r>
              <a:rPr lang="pt-BR" dirty="0" smtClean="0"/>
              <a:t> abstract </a:t>
            </a:r>
            <a:r>
              <a:rPr lang="pt-BR" dirty="0" err="1" smtClean="0"/>
              <a:t>ideas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research</a:t>
            </a:r>
            <a:r>
              <a:rPr lang="pt-BR" dirty="0" smtClean="0"/>
              <a:t> </a:t>
            </a:r>
            <a:r>
              <a:rPr lang="pt-BR" dirty="0" err="1" smtClean="0"/>
              <a:t>findings</a:t>
            </a:r>
            <a:r>
              <a:rPr lang="pt-BR" dirty="0" smtClean="0"/>
              <a:t> </a:t>
            </a:r>
            <a:r>
              <a:rPr lang="pt-BR" dirty="0" err="1" smtClean="0"/>
              <a:t>accessible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relevant</a:t>
            </a:r>
            <a:r>
              <a:rPr lang="pt-BR" dirty="0" smtClean="0"/>
              <a:t> </a:t>
            </a: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real world; it </a:t>
            </a:r>
            <a:r>
              <a:rPr lang="pt-BR" dirty="0" err="1" smtClean="0"/>
              <a:t>mediates</a:t>
            </a:r>
            <a:r>
              <a:rPr lang="pt-BR" dirty="0" smtClean="0"/>
              <a:t> </a:t>
            </a:r>
            <a:r>
              <a:rPr lang="pt-BR" dirty="0" err="1" smtClean="0"/>
              <a:t>between</a:t>
            </a:r>
            <a:r>
              <a:rPr lang="pt-BR" dirty="0" smtClean="0"/>
              <a:t> </a:t>
            </a:r>
            <a:r>
              <a:rPr lang="pt-BR" dirty="0" err="1" smtClean="0"/>
              <a:t>theory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practice</a:t>
            </a:r>
            <a:r>
              <a:rPr lang="pt-BR" dirty="0" smtClean="0"/>
              <a:t>”.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6342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“In </a:t>
            </a:r>
            <a:r>
              <a:rPr lang="pt-BR" dirty="0" err="1" smtClean="0"/>
              <a:t>all</a:t>
            </a:r>
            <a:r>
              <a:rPr lang="pt-BR" dirty="0" smtClean="0"/>
              <a:t> four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these</a:t>
            </a:r>
            <a:r>
              <a:rPr lang="pt-BR" dirty="0" smtClean="0"/>
              <a:t> </a:t>
            </a:r>
            <a:r>
              <a:rPr lang="pt-BR" dirty="0" err="1" smtClean="0"/>
              <a:t>areas</a:t>
            </a:r>
            <a:r>
              <a:rPr lang="pt-BR" dirty="0" smtClean="0"/>
              <a:t> (...)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thrust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applied</a:t>
            </a:r>
            <a:r>
              <a:rPr lang="pt-BR" dirty="0" smtClean="0"/>
              <a:t> </a:t>
            </a:r>
            <a:r>
              <a:rPr lang="pt-BR" dirty="0" err="1" smtClean="0"/>
              <a:t>linguistic</a:t>
            </a:r>
            <a:r>
              <a:rPr lang="pt-BR" dirty="0" smtClean="0"/>
              <a:t> </a:t>
            </a:r>
            <a:r>
              <a:rPr lang="pt-BR" dirty="0" err="1" smtClean="0"/>
              <a:t>activity</a:t>
            </a:r>
            <a:r>
              <a:rPr lang="pt-BR" dirty="0" smtClean="0"/>
              <a:t> </a:t>
            </a:r>
            <a:r>
              <a:rPr lang="pt-BR" dirty="0" err="1" smtClean="0"/>
              <a:t>is</a:t>
            </a:r>
            <a:r>
              <a:rPr lang="pt-BR" dirty="0" smtClean="0"/>
              <a:t> </a:t>
            </a: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dirty="0" err="1" smtClean="0"/>
              <a:t>extend</a:t>
            </a:r>
            <a:r>
              <a:rPr lang="pt-BR" dirty="0" smtClean="0"/>
              <a:t> </a:t>
            </a:r>
            <a:r>
              <a:rPr lang="pt-BR" dirty="0" err="1" smtClean="0"/>
              <a:t>our</a:t>
            </a:r>
            <a:r>
              <a:rPr lang="pt-BR" dirty="0" smtClean="0"/>
              <a:t> </a:t>
            </a:r>
            <a:r>
              <a:rPr lang="pt-BR" dirty="0" err="1" smtClean="0"/>
              <a:t>knowledge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what</a:t>
            </a:r>
            <a:r>
              <a:rPr lang="pt-BR" dirty="0" smtClean="0"/>
              <a:t> it </a:t>
            </a:r>
            <a:r>
              <a:rPr lang="pt-BR" dirty="0" err="1" smtClean="0"/>
              <a:t>is</a:t>
            </a:r>
            <a:r>
              <a:rPr lang="pt-BR" dirty="0" smtClean="0"/>
              <a:t> </a:t>
            </a:r>
            <a:r>
              <a:rPr lang="pt-BR" dirty="0" err="1" smtClean="0"/>
              <a:t>that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learner</a:t>
            </a:r>
            <a:r>
              <a:rPr lang="pt-BR" dirty="0" smtClean="0"/>
              <a:t> </a:t>
            </a:r>
            <a:r>
              <a:rPr lang="pt-BR" dirty="0" err="1" smtClean="0"/>
              <a:t>is</a:t>
            </a:r>
            <a:r>
              <a:rPr lang="pt-BR" dirty="0" smtClean="0"/>
              <a:t> </a:t>
            </a:r>
            <a:r>
              <a:rPr lang="pt-BR" dirty="0" err="1" smtClean="0"/>
              <a:t>learning</a:t>
            </a:r>
            <a:r>
              <a:rPr lang="pt-BR" dirty="0"/>
              <a:t> </a:t>
            </a:r>
            <a:r>
              <a:rPr lang="pt-BR" dirty="0" smtClean="0"/>
              <a:t>(...). </a:t>
            </a:r>
            <a:r>
              <a:rPr lang="en-US" dirty="0"/>
              <a:t>I</a:t>
            </a:r>
            <a:r>
              <a:rPr lang="en-US" dirty="0" smtClean="0"/>
              <a:t>n addition to </a:t>
            </a:r>
            <a:r>
              <a:rPr lang="en-US" dirty="0"/>
              <a:t>the evidence from linguistics, the applied linguist is also and equally </a:t>
            </a:r>
            <a:r>
              <a:rPr lang="en-US" dirty="0" smtClean="0"/>
              <a:t>interested in </a:t>
            </a:r>
            <a:r>
              <a:rPr lang="en-US" dirty="0"/>
              <a:t>the learning and the </a:t>
            </a:r>
            <a:r>
              <a:rPr lang="en-US" dirty="0" smtClean="0"/>
              <a:t>context</a:t>
            </a:r>
            <a:r>
              <a:rPr lang="pt-BR" dirty="0" smtClean="0"/>
              <a:t>.” </a:t>
            </a:r>
            <a:r>
              <a:rPr lang="pt-BR" dirty="0"/>
              <a:t>(</a:t>
            </a:r>
            <a:r>
              <a:rPr lang="pt-BR" dirty="0" smtClean="0"/>
              <a:t>p.83)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546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“The </a:t>
            </a:r>
            <a:r>
              <a:rPr lang="pt-BR" dirty="0" err="1" smtClean="0"/>
              <a:t>chief</a:t>
            </a:r>
            <a:r>
              <a:rPr lang="pt-BR" dirty="0" smtClean="0"/>
              <a:t> role </a:t>
            </a:r>
            <a:r>
              <a:rPr lang="pt-BR" dirty="0" err="1" smtClean="0"/>
              <a:t>of</a:t>
            </a:r>
            <a:r>
              <a:rPr lang="pt-BR" dirty="0" smtClean="0"/>
              <a:t> AL in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field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teaching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learning</a:t>
            </a:r>
            <a:r>
              <a:rPr lang="pt-BR" dirty="0" smtClean="0"/>
              <a:t> </a:t>
            </a:r>
            <a:r>
              <a:rPr lang="pt-BR" dirty="0" err="1" smtClean="0"/>
              <a:t>is</a:t>
            </a:r>
            <a:r>
              <a:rPr lang="pt-BR" dirty="0" smtClean="0"/>
              <a:t>, as </a:t>
            </a:r>
            <a:r>
              <a:rPr lang="pt-BR" dirty="0" err="1" smtClean="0"/>
              <a:t>elsewhere</a:t>
            </a:r>
            <a:r>
              <a:rPr lang="pt-BR" dirty="0" smtClean="0"/>
              <a:t>, </a:t>
            </a: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dirty="0" err="1" smtClean="0"/>
              <a:t>ask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right</a:t>
            </a:r>
            <a:r>
              <a:rPr lang="pt-BR" dirty="0" smtClean="0"/>
              <a:t> </a:t>
            </a:r>
            <a:r>
              <a:rPr lang="pt-BR" dirty="0" err="1" smtClean="0"/>
              <a:t>questions</a:t>
            </a:r>
            <a:r>
              <a:rPr lang="pt-BR" dirty="0" smtClean="0"/>
              <a:t> </a:t>
            </a:r>
            <a:r>
              <a:rPr lang="pt-BR" dirty="0" err="1" smtClean="0"/>
              <a:t>about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enterprise</a:t>
            </a:r>
            <a:r>
              <a:rPr lang="pt-BR" dirty="0" smtClean="0"/>
              <a:t> </a:t>
            </a:r>
            <a:r>
              <a:rPr lang="pt-BR" dirty="0" err="1" smtClean="0"/>
              <a:t>under</a:t>
            </a:r>
            <a:r>
              <a:rPr lang="pt-BR" dirty="0" smtClean="0"/>
              <a:t> </a:t>
            </a:r>
            <a:r>
              <a:rPr lang="pt-BR" dirty="0" err="1" smtClean="0"/>
              <a:t>discussion</a:t>
            </a:r>
            <a:r>
              <a:rPr lang="pt-BR" dirty="0" smtClean="0"/>
              <a:t> in its </a:t>
            </a:r>
            <a:r>
              <a:rPr lang="pt-BR" dirty="0" err="1" smtClean="0"/>
              <a:t>own</a:t>
            </a:r>
            <a:r>
              <a:rPr lang="pt-BR" dirty="0" smtClean="0"/>
              <a:t> </a:t>
            </a:r>
            <a:r>
              <a:rPr lang="pt-BR" dirty="0" err="1" smtClean="0"/>
              <a:t>context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at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same</a:t>
            </a:r>
            <a:r>
              <a:rPr lang="pt-BR" dirty="0" smtClean="0"/>
              <a:t> time </a:t>
            </a: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dirty="0" err="1" smtClean="0"/>
              <a:t>ensure</a:t>
            </a:r>
            <a:r>
              <a:rPr lang="pt-BR" dirty="0" smtClean="0"/>
              <a:t> </a:t>
            </a:r>
            <a:r>
              <a:rPr lang="pt-BR" dirty="0" err="1" smtClean="0"/>
              <a:t>that</a:t>
            </a:r>
            <a:r>
              <a:rPr lang="pt-BR" dirty="0" smtClean="0"/>
              <a:t> in </a:t>
            </a:r>
            <a:r>
              <a:rPr lang="pt-BR" dirty="0" err="1" smtClean="0"/>
              <a:t>spite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its </a:t>
            </a:r>
            <a:r>
              <a:rPr lang="pt-BR" dirty="0" err="1" smtClean="0"/>
              <a:t>particularities</a:t>
            </a:r>
            <a:r>
              <a:rPr lang="pt-BR" dirty="0" smtClean="0"/>
              <a:t>,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enterprise</a:t>
            </a:r>
            <a:r>
              <a:rPr lang="pt-BR" dirty="0" smtClean="0"/>
              <a:t> </a:t>
            </a:r>
            <a:r>
              <a:rPr lang="pt-BR" dirty="0" err="1" smtClean="0"/>
              <a:t>is</a:t>
            </a:r>
            <a:r>
              <a:rPr lang="pt-BR" dirty="0" smtClean="0"/>
              <a:t> </a:t>
            </a:r>
            <a:r>
              <a:rPr lang="pt-BR" dirty="0" err="1" smtClean="0"/>
              <a:t>approached</a:t>
            </a:r>
            <a:r>
              <a:rPr lang="pt-BR" dirty="0" smtClean="0"/>
              <a:t> as </a:t>
            </a:r>
            <a:r>
              <a:rPr lang="pt-BR" dirty="0" err="1" smtClean="0"/>
              <a:t>an</a:t>
            </a:r>
            <a:r>
              <a:rPr lang="pt-BR" dirty="0" smtClean="0"/>
              <a:t> </a:t>
            </a:r>
            <a:r>
              <a:rPr lang="pt-BR" dirty="0" err="1" smtClean="0"/>
              <a:t>example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general system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language</a:t>
            </a:r>
            <a:r>
              <a:rPr lang="pt-BR" dirty="0" smtClean="0"/>
              <a:t> </a:t>
            </a:r>
            <a:r>
              <a:rPr lang="pt-BR" dirty="0" err="1" smtClean="0"/>
              <a:t>teaching</a:t>
            </a:r>
            <a:r>
              <a:rPr lang="pt-BR" dirty="0" smtClean="0"/>
              <a:t> </a:t>
            </a: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dirty="0" err="1" smtClean="0"/>
              <a:t>which</a:t>
            </a:r>
            <a:r>
              <a:rPr lang="pt-BR" dirty="0" smtClean="0"/>
              <a:t> it </a:t>
            </a:r>
            <a:r>
              <a:rPr lang="pt-BR" dirty="0" err="1" smtClean="0"/>
              <a:t>belongs</a:t>
            </a:r>
            <a:r>
              <a:rPr lang="pt-BR" dirty="0" smtClean="0"/>
              <a:t>”. P.91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61757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The </a:t>
            </a:r>
            <a:r>
              <a:rPr lang="pt-BR" dirty="0" err="1" smtClean="0"/>
              <a:t>attraction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AL </a:t>
            </a:r>
            <a:r>
              <a:rPr lang="pt-BR" dirty="0" err="1" smtClean="0"/>
              <a:t>is</a:t>
            </a:r>
            <a:r>
              <a:rPr lang="pt-BR" dirty="0" smtClean="0"/>
              <a:t> </a:t>
            </a:r>
            <a:r>
              <a:rPr lang="pt-BR" dirty="0" err="1" smtClean="0"/>
              <a:t>precisely</a:t>
            </a:r>
            <a:r>
              <a:rPr lang="pt-BR" dirty="0" smtClean="0"/>
              <a:t> </a:t>
            </a:r>
            <a:r>
              <a:rPr lang="pt-BR" dirty="0" err="1" smtClean="0"/>
              <a:t>that</a:t>
            </a:r>
            <a:r>
              <a:rPr lang="pt-BR" dirty="0" smtClean="0"/>
              <a:t> it </a:t>
            </a:r>
            <a:r>
              <a:rPr lang="pt-BR" dirty="0" err="1" smtClean="0"/>
              <a:t>is</a:t>
            </a:r>
            <a:r>
              <a:rPr lang="pt-BR" dirty="0" smtClean="0"/>
              <a:t> a </a:t>
            </a:r>
            <a:r>
              <a:rPr lang="pt-BR" dirty="0" err="1" smtClean="0"/>
              <a:t>theorising</a:t>
            </a:r>
            <a:r>
              <a:rPr lang="pt-BR" dirty="0" smtClean="0"/>
              <a:t> </a:t>
            </a:r>
            <a:r>
              <a:rPr lang="pt-BR" dirty="0" err="1" smtClean="0"/>
              <a:t>activity</a:t>
            </a:r>
            <a:r>
              <a:rPr lang="pt-BR" dirty="0" smtClean="0"/>
              <a:t>, </a:t>
            </a:r>
            <a:r>
              <a:rPr lang="pt-BR" dirty="0" err="1" smtClean="0"/>
              <a:t>moving</a:t>
            </a:r>
            <a:r>
              <a:rPr lang="pt-BR" dirty="0" smtClean="0"/>
              <a:t> </a:t>
            </a:r>
            <a:r>
              <a:rPr lang="pt-BR" dirty="0" err="1" smtClean="0"/>
              <a:t>from</a:t>
            </a:r>
            <a:r>
              <a:rPr lang="pt-BR" dirty="0" smtClean="0"/>
              <a:t> </a:t>
            </a:r>
            <a:r>
              <a:rPr lang="pt-BR" dirty="0" err="1" smtClean="0"/>
              <a:t>practice</a:t>
            </a:r>
            <a:r>
              <a:rPr lang="pt-BR" dirty="0" smtClean="0"/>
              <a:t> </a:t>
            </a: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dirty="0" err="1" smtClean="0"/>
              <a:t>theory</a:t>
            </a:r>
            <a:r>
              <a:rPr lang="pt-BR" dirty="0" smtClean="0"/>
              <a:t>, </a:t>
            </a:r>
            <a:r>
              <a:rPr lang="pt-BR" dirty="0" err="1" smtClean="0"/>
              <a:t>janus-like</a:t>
            </a:r>
            <a:r>
              <a:rPr lang="pt-BR" dirty="0" smtClean="0"/>
              <a:t>, </a:t>
            </a:r>
            <a:r>
              <a:rPr lang="pt-BR" dirty="0" err="1" smtClean="0"/>
              <a:t>offering</a:t>
            </a:r>
            <a:r>
              <a:rPr lang="pt-BR" dirty="0" smtClean="0"/>
              <a:t> a framework for </a:t>
            </a:r>
            <a:r>
              <a:rPr lang="pt-BR" dirty="0" err="1" smtClean="0"/>
              <a:t>explanation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a </a:t>
            </a:r>
            <a:r>
              <a:rPr lang="pt-BR" dirty="0" err="1" smtClean="0"/>
              <a:t>blueprint</a:t>
            </a:r>
            <a:r>
              <a:rPr lang="pt-BR" dirty="0" smtClean="0"/>
              <a:t> for </a:t>
            </a:r>
            <a:r>
              <a:rPr lang="pt-BR" dirty="0" err="1" smtClean="0"/>
              <a:t>action</a:t>
            </a:r>
            <a:r>
              <a:rPr lang="pt-BR" dirty="0" smtClean="0"/>
              <a:t>”. (p.119)</a:t>
            </a:r>
          </a:p>
          <a:p>
            <a:pPr marL="0" indent="0">
              <a:buNone/>
            </a:pPr>
            <a:r>
              <a:rPr lang="pt-BR" dirty="0" smtClean="0"/>
              <a:t>Janus: </a:t>
            </a:r>
            <a:r>
              <a:rPr lang="pt-BR" dirty="0" err="1" smtClean="0"/>
              <a:t>god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gates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“[</a:t>
            </a:r>
            <a:r>
              <a:rPr lang="pt-BR" dirty="0" err="1" smtClean="0"/>
              <a:t>Corder</a:t>
            </a:r>
            <a:r>
              <a:rPr lang="pt-BR" dirty="0" smtClean="0"/>
              <a:t> ]´s AL </a:t>
            </a:r>
            <a:r>
              <a:rPr lang="pt-BR" dirty="0" err="1" smtClean="0"/>
              <a:t>is</a:t>
            </a:r>
            <a:r>
              <a:rPr lang="pt-BR" dirty="0" smtClean="0"/>
              <a:t> </a:t>
            </a:r>
            <a:r>
              <a:rPr lang="pt-BR" dirty="0" err="1" smtClean="0"/>
              <a:t>really</a:t>
            </a:r>
            <a:r>
              <a:rPr lang="pt-BR" dirty="0" smtClean="0"/>
              <a:t> </a:t>
            </a:r>
            <a:r>
              <a:rPr lang="pt-BR" dirty="0" err="1" smtClean="0"/>
              <a:t>concerned</a:t>
            </a:r>
            <a:r>
              <a:rPr lang="pt-BR" dirty="0" smtClean="0"/>
              <a:t> </a:t>
            </a:r>
            <a:r>
              <a:rPr lang="pt-BR" dirty="0" err="1" smtClean="0"/>
              <a:t>with</a:t>
            </a:r>
            <a:r>
              <a:rPr lang="pt-BR" dirty="0" smtClean="0"/>
              <a:t> approaches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questions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not</a:t>
            </a:r>
            <a:r>
              <a:rPr lang="pt-BR" dirty="0" smtClean="0"/>
              <a:t> </a:t>
            </a:r>
            <a:r>
              <a:rPr lang="pt-BR" dirty="0" err="1" smtClean="0"/>
              <a:t>with</a:t>
            </a:r>
            <a:r>
              <a:rPr lang="pt-BR" dirty="0" smtClean="0"/>
              <a:t>  </a:t>
            </a:r>
            <a:r>
              <a:rPr lang="pt-BR" dirty="0" err="1" smtClean="0"/>
              <a:t>solutions</a:t>
            </a:r>
            <a:r>
              <a:rPr lang="pt-BR" dirty="0" smtClean="0"/>
              <a:t>”. P.137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61656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831</Words>
  <Application>Microsoft Office PowerPoint</Application>
  <PresentationFormat>Widescreen</PresentationFormat>
  <Paragraphs>62</Paragraphs>
  <Slides>17</Slides>
  <Notes>0</Notes>
  <HiddenSlides>1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Tema do Office</vt:lpstr>
      <vt:lpstr>Chapter 2</vt:lpstr>
      <vt:lpstr>Apresentação do PowerPoint</vt:lpstr>
      <vt:lpstr>Take home exercise: exam </vt:lpstr>
      <vt:lpstr>Excerpts</vt:lpstr>
      <vt:lpstr>Excerpts</vt:lpstr>
      <vt:lpstr>From chapter 4</vt:lpstr>
      <vt:lpstr>Apresentação do PowerPoint</vt:lpstr>
      <vt:lpstr>Apresentação do PowerPoint</vt:lpstr>
      <vt:lpstr>Apresentação do PowerPoint</vt:lpstr>
      <vt:lpstr>Aside comment</vt:lpstr>
      <vt:lpstr>Apresentação do PowerPoint</vt:lpstr>
      <vt:lpstr>Apresentação do PowerPoint</vt:lpstr>
      <vt:lpstr>Contributions of AL to the 4 problems</vt:lpstr>
      <vt:lpstr>Contributions of AL to the 4 problems</vt:lpstr>
      <vt:lpstr>Apresentação do PowerPoint</vt:lpstr>
      <vt:lpstr>Apresentação do PowerPoint</vt:lpstr>
      <vt:lpstr>Davies´perspective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</dc:title>
  <dc:creator>João Carlos da Rosa</dc:creator>
  <cp:lastModifiedBy>João Carlos da Rosa</cp:lastModifiedBy>
  <cp:revision>30</cp:revision>
  <dcterms:created xsi:type="dcterms:W3CDTF">2016-02-29T19:50:42Z</dcterms:created>
  <dcterms:modified xsi:type="dcterms:W3CDTF">2017-03-19T20:00:55Z</dcterms:modified>
</cp:coreProperties>
</file>