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notesMasterIdLst>
    <p:notesMasterId r:id="rId24"/>
  </p:notesMasterIdLst>
  <p:sldIdLst>
    <p:sldId id="256" r:id="rId2"/>
    <p:sldId id="406" r:id="rId3"/>
    <p:sldId id="407" r:id="rId4"/>
    <p:sldId id="258" r:id="rId5"/>
    <p:sldId id="314" r:id="rId6"/>
    <p:sldId id="398" r:id="rId7"/>
    <p:sldId id="418" r:id="rId8"/>
    <p:sldId id="390" r:id="rId9"/>
    <p:sldId id="394" r:id="rId10"/>
    <p:sldId id="419" r:id="rId11"/>
    <p:sldId id="315" r:id="rId12"/>
    <p:sldId id="420" r:id="rId13"/>
    <p:sldId id="399" r:id="rId14"/>
    <p:sldId id="396" r:id="rId15"/>
    <p:sldId id="397" r:id="rId16"/>
    <p:sldId id="417" r:id="rId17"/>
    <p:sldId id="415" r:id="rId18"/>
    <p:sldId id="409" r:id="rId19"/>
    <p:sldId id="410" r:id="rId20"/>
    <p:sldId id="411" r:id="rId21"/>
    <p:sldId id="421" r:id="rId22"/>
    <p:sldId id="301" r:id="rId2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4660"/>
  </p:normalViewPr>
  <p:slideViewPr>
    <p:cSldViewPr>
      <p:cViewPr varScale="1">
        <p:scale>
          <a:sx n="115" d="100"/>
          <a:sy n="115" d="100"/>
        </p:scale>
        <p:origin x="181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2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2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89EB15-CA0B-4C69-9500-99690EE7B35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77F042-735C-4E9F-9436-858647000673}" type="slidenum">
              <a:rPr lang="pt-BR" altLang="pt-BR" smtClean="0"/>
              <a:pPr>
                <a:spcBef>
                  <a:spcPct val="0"/>
                </a:spcBef>
              </a:pPr>
              <a:t>1</a:t>
            </a:fld>
            <a:endParaRPr lang="pt-BR" altLang="pt-BR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6A170E0-2DC3-4020-8D1C-41247429B4E9}" type="slidenum">
              <a:rPr lang="pt-BR" altLang="pt-BR" smtClean="0"/>
              <a:pPr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E35EA81-BC1D-4C45-A5A1-AE7CE740C81A}" type="slidenum">
              <a:rPr lang="pt-BR" altLang="pt-BR" smtClean="0"/>
              <a:pPr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F5A8B4-6473-4914-BA12-B01FBBB87571}" type="slidenum">
              <a:rPr lang="pt-BR" altLang="pt-BR" smtClean="0"/>
              <a:pPr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F49EF9-35E8-4ECD-9580-07ADE193F0CF}" type="slidenum">
              <a:rPr lang="pt-BR" altLang="pt-BR" smtClean="0"/>
              <a:pPr>
                <a:spcBef>
                  <a:spcPct val="0"/>
                </a:spcBef>
              </a:pPr>
              <a:t>13</a:t>
            </a:fld>
            <a:endParaRPr lang="pt-BR" altLang="pt-BR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1422B3-68B1-4E02-805E-1D0DD8610EE9}" type="slidenum">
              <a:rPr lang="pt-BR" altLang="pt-BR" smtClean="0"/>
              <a:pPr>
                <a:spcBef>
                  <a:spcPct val="0"/>
                </a:spcBef>
              </a:pPr>
              <a:t>14</a:t>
            </a:fld>
            <a:endParaRPr lang="pt-BR" altLang="pt-BR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7EB7D5-7DA3-4D29-A9E1-A63D1DE556B2}" type="slidenum">
              <a:rPr lang="pt-BR" altLang="pt-BR" smtClean="0"/>
              <a:pPr>
                <a:spcBef>
                  <a:spcPct val="0"/>
                </a:spcBef>
              </a:pPr>
              <a:t>15</a:t>
            </a:fld>
            <a:endParaRPr lang="pt-BR" altLang="pt-BR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641361-6FDE-451C-8FD3-A91F087E2FDC}" type="slidenum">
              <a:rPr lang="pt-BR" altLang="pt-BR" smtClean="0"/>
              <a:pPr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693C9C-6D38-4C7A-9D57-48FD3D886EF8}" type="slidenum">
              <a:rPr lang="pt-BR" altLang="pt-BR" smtClean="0"/>
              <a:pPr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95BC270-C4C0-45D0-804E-29CB487D8160}" type="slidenum">
              <a:rPr lang="pt-BR" altLang="pt-BR" smtClean="0"/>
              <a:pPr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DB2906-27E2-47FD-9F63-6D3A709FFEE3}" type="slidenum">
              <a:rPr lang="pt-BR" altLang="pt-BR" smtClean="0"/>
              <a:pPr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2E9D357-7087-4F02-93FB-2967E09147F2}" type="slidenum">
              <a:rPr lang="pt-BR" altLang="pt-BR" smtClean="0"/>
              <a:pPr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77F1BD-4CF5-4BBE-AC8D-D209E94F5F5F}" type="slidenum">
              <a:rPr lang="pt-BR" altLang="pt-BR" smtClean="0"/>
              <a:pPr>
                <a:spcBef>
                  <a:spcPct val="0"/>
                </a:spcBef>
              </a:pPr>
              <a:t>20</a:t>
            </a:fld>
            <a:endParaRPr lang="pt-BR" altLang="pt-BR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C43EDA-5A9E-4AE5-9B4D-2550E294E8E3}" type="slidenum">
              <a:rPr lang="pt-BR" altLang="pt-BR" smtClean="0"/>
              <a:pPr>
                <a:spcBef>
                  <a:spcPct val="0"/>
                </a:spcBef>
              </a:pPr>
              <a:t>21</a:t>
            </a:fld>
            <a:endParaRPr lang="pt-BR" altLang="pt-B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65C9954-291A-4E8B-BC6F-4A5E480F77EE}" type="slidenum">
              <a:rPr lang="pt-BR" altLang="pt-BR" smtClean="0"/>
              <a:pPr>
                <a:spcBef>
                  <a:spcPct val="0"/>
                </a:spcBef>
              </a:pPr>
              <a:t>22</a:t>
            </a:fld>
            <a:endParaRPr lang="pt-BR" altLang="pt-B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D7932F-81BA-4F78-A651-4ED957AD4EF7}" type="slidenum">
              <a:rPr lang="pt-BR" altLang="pt-BR" smtClean="0"/>
              <a:pPr>
                <a:spcBef>
                  <a:spcPct val="0"/>
                </a:spcBef>
              </a:pPr>
              <a:t>3</a:t>
            </a:fld>
            <a:endParaRPr lang="pt-BR" altLang="pt-BR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057CAA-253B-4DFC-A4F3-D5ABD7D79531}" type="slidenum">
              <a:rPr lang="pt-BR" altLang="pt-BR" smtClean="0"/>
              <a:pPr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EBD54C-4457-4214-83A9-D7F2020DA9AF}" type="slidenum">
              <a:rPr lang="pt-BR" altLang="pt-BR" smtClean="0"/>
              <a:pPr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769206-77F1-4EBA-835D-9CA12E756E3B}" type="slidenum">
              <a:rPr lang="pt-BR" altLang="pt-BR" smtClean="0"/>
              <a:pPr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51E802-2156-410A-839E-20E3BD4394F4}" type="slidenum">
              <a:rPr lang="pt-BR" altLang="pt-BR" smtClean="0"/>
              <a:pPr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37607CE-17E2-416C-B970-F324465EE1D8}" type="slidenum">
              <a:rPr lang="pt-BR" altLang="pt-BR" smtClean="0"/>
              <a:pPr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88E602D-E690-415C-8EB7-AD7504112B19}" type="slidenum">
              <a:rPr lang="pt-BR" altLang="pt-BR" smtClean="0"/>
              <a:pPr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pt-BR" altLang="pt-BR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sp>
        <p:nvSpPr>
          <p:cNvPr id="114712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pt-BR" noProof="0" smtClean="0"/>
              <a:t>Clique para editar o estilo do título mestre</a:t>
            </a:r>
          </a:p>
        </p:txBody>
      </p:sp>
      <p:sp>
        <p:nvSpPr>
          <p:cNvPr id="114713" name="Rectangle 2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pt-BR" noProof="0" smtClean="0"/>
              <a:t>Clique para editar o estilo do subtítulo mestre</a:t>
            </a: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60CD2-E8E9-465A-AD38-2AA0405E36E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6342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DF9EA-9A2D-4F04-871A-3B6D8A7D0E3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141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7AC45-D079-498E-BC82-E5784660F4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92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D22F-0B4F-4C67-8ADE-5A0F798686A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7448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3B202-6DD7-4DC9-8933-62BC075EDF6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41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73D67-4C15-4326-881C-BD79D9517BD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1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E4A7-F11E-4579-9086-15318E5B39E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9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09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A6BA0-AB65-41DC-82AB-1ECA01FAC98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2119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68EDD-1356-4BA5-88C8-02A52CB4EAF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978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044F5-31CB-491E-9A50-FDF5011BDA2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85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8E7EE-87AD-42B4-A86D-0BC39310695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456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113667" name="Rectangle 3"/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033" name="Rectangle 4"/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34" name="Rectangle 5"/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36" name="Rectangle 7"/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37" name="Rectangle 8"/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13673" name="Rectangle 9"/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13674" name="Rectangle 10"/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040" name="Rectangle 11"/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41" name="Rectangle 12"/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42" name="Rectangle 13"/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43" name="Rectangle 14"/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13679" name="Rectangle 15"/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045" name="Rectangle 16"/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13681" name="Rectangle 17"/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047" name="Rectangle 18"/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13683" name="Rectangle 19"/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pt-BR"/>
            </a:p>
          </p:txBody>
        </p:sp>
        <p:sp>
          <p:nvSpPr>
            <p:cNvPr id="1049" name="Rectangle 20"/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50" name="Rectangle 21"/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>
                <a:defRPr/>
              </a:pPr>
              <a:endParaRPr lang="pt-BR" altLang="pt-BR" smtClean="0"/>
            </a:p>
          </p:txBody>
        </p:sp>
        <p:sp>
          <p:nvSpPr>
            <p:cNvPr id="1051" name="Freeform 22"/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13687" name="Freeform 23"/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1" hangingPunct="1">
                <a:defRPr/>
              </a:pPr>
              <a:endParaRPr lang="pt-BR"/>
            </a:p>
          </p:txBody>
        </p:sp>
      </p:grpSp>
      <p:sp>
        <p:nvSpPr>
          <p:cNvPr id="113688" name="Rectangle 2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13689" name="Rectangle 2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1369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13691" name="Rectangle 2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B1E8F65-33FF-423D-A4D3-E33A920F46D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113692" name="Rectangle 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8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8.m4a"/><Relationship Id="rId7" Type="http://schemas.openxmlformats.org/officeDocument/2006/relationships/image" Target="../media/image25.png"/><Relationship Id="rId2" Type="http://schemas.microsoft.com/office/2007/relationships/media" Target="../media/media18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cepolina.com/imagemgratis/ai/a-Cubos.de.gelo.frio.BG-Natureza.aigua.neve.htm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-26988"/>
            <a:ext cx="8134350" cy="1828801"/>
          </a:xfrm>
        </p:spPr>
        <p:txBody>
          <a:bodyPr/>
          <a:lstStyle/>
          <a:p>
            <a:pPr eaLnBrk="1" hangingPunct="1">
              <a:defRPr/>
            </a:pPr>
            <a:r>
              <a:rPr lang="pt-BR" sz="4400" smtClean="0"/>
              <a:t>Água em alimentos</a:t>
            </a:r>
            <a:endParaRPr lang="pt-B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132388"/>
            <a:ext cx="7561262" cy="1752600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dirty="0" smtClean="0"/>
              <a:t>Paulo J. do A. Sobral </a:t>
            </a:r>
          </a:p>
          <a:p>
            <a:pPr algn="l" eaLnBrk="1" hangingPunct="1">
              <a:defRPr/>
            </a:pPr>
            <a:r>
              <a:rPr lang="pt-BR" sz="2800" dirty="0" smtClean="0"/>
              <a:t>Departamento de Engenharia de Alimentos</a:t>
            </a:r>
          </a:p>
          <a:p>
            <a:pPr algn="l" eaLnBrk="1" hangingPunct="1">
              <a:defRPr/>
            </a:pPr>
            <a:r>
              <a:rPr lang="pt-BR" sz="2800" dirty="0" smtClean="0"/>
              <a:t>FZEA – USP, Outubro de 2020. </a:t>
            </a:r>
          </a:p>
        </p:txBody>
      </p:sp>
      <p:pic>
        <p:nvPicPr>
          <p:cNvPr id="4100" name="Picture 6" descr="agua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0" y="1916113"/>
            <a:ext cx="27336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%c3%a1gu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280193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melanc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332038"/>
            <a:ext cx="30956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6416" y="26253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0"/>
            <a:ext cx="647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4513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3800" smtClean="0"/>
              <a:t>Interações entre água e moléculas polares não ionizáveis</a:t>
            </a:r>
          </a:p>
        </p:txBody>
      </p:sp>
      <p:pic>
        <p:nvPicPr>
          <p:cNvPr id="2457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557338"/>
            <a:ext cx="401955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368" y="11826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539750" y="1052513"/>
            <a:ext cx="8280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tx2"/>
                </a:solidFill>
              </a:rPr>
              <a:t>Para a trealose: uma molécula desse dissacarídeo interage diretamente com 10 moléculas de água, pelo menos.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511425"/>
            <a:ext cx="65468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35038"/>
            <a:ext cx="6192838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9302" name="Rectangle 6"/>
          <p:cNvSpPr>
            <a:spLocks noGrp="1" noChangeArrowheads="1"/>
          </p:cNvSpPr>
          <p:nvPr>
            <p:ph type="title"/>
          </p:nvPr>
        </p:nvSpPr>
        <p:spPr>
          <a:xfrm>
            <a:off x="381000" y="115888"/>
            <a:ext cx="8229600" cy="1139825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2800" smtClean="0"/>
              <a:t>Hidratação de macromoléculas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14498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115888"/>
            <a:ext cx="6170612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3158" name="Rectangle 6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2520950" cy="4735512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3800" smtClean="0"/>
              <a:t>Interações </a:t>
            </a:r>
            <a:br>
              <a:rPr lang="pt-BR" sz="3800" smtClean="0"/>
            </a:br>
            <a:r>
              <a:rPr lang="pt-BR" sz="3800" smtClean="0"/>
              <a:t>entre água </a:t>
            </a:r>
            <a:br>
              <a:rPr lang="pt-BR" sz="3800" smtClean="0"/>
            </a:br>
            <a:r>
              <a:rPr lang="pt-BR" sz="3800" smtClean="0"/>
              <a:t>e moléculas </a:t>
            </a:r>
            <a:br>
              <a:rPr lang="pt-BR" sz="3800" smtClean="0"/>
            </a:br>
            <a:r>
              <a:rPr lang="pt-BR" sz="3800" smtClean="0"/>
              <a:t>polares </a:t>
            </a:r>
            <a:br>
              <a:rPr lang="pt-BR" sz="3800" smtClean="0"/>
            </a:br>
            <a:r>
              <a:rPr lang="pt-BR" sz="3800" smtClean="0"/>
              <a:t>ionizáveis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5" name="Rectangle 5"/>
          <p:cNvSpPr>
            <a:spLocks noGrp="1" noChangeArrowheads="1"/>
          </p:cNvSpPr>
          <p:nvPr>
            <p:ph type="title"/>
          </p:nvPr>
        </p:nvSpPr>
        <p:spPr>
          <a:xfrm>
            <a:off x="4787900" y="260350"/>
            <a:ext cx="4176713" cy="1152525"/>
          </a:xfrm>
        </p:spPr>
        <p:txBody>
          <a:bodyPr/>
          <a:lstStyle/>
          <a:p>
            <a:pPr algn="l" eaLnBrk="1" hangingPunct="1">
              <a:defRPr/>
            </a:pPr>
            <a:r>
              <a:rPr lang="pt-BR" sz="3800" smtClean="0"/>
              <a:t>Interações entre </a:t>
            </a:r>
            <a:br>
              <a:rPr lang="pt-BR" sz="3800" smtClean="0"/>
            </a:br>
            <a:r>
              <a:rPr lang="pt-BR" sz="3800" smtClean="0"/>
              <a:t>água e eletrólitos</a:t>
            </a:r>
          </a:p>
        </p:txBody>
      </p:sp>
      <p:pic>
        <p:nvPicPr>
          <p:cNvPr id="3277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83076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 descr="nac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933825"/>
            <a:ext cx="47625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560" y="60212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pt-BR" sz="3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Propriedades estruturantes da água em alimentos – legumes e frutas</a:t>
            </a:r>
          </a:p>
        </p:txBody>
      </p:sp>
      <p:pic>
        <p:nvPicPr>
          <p:cNvPr id="3481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44675"/>
            <a:ext cx="50419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9"/>
          <p:cNvSpPr txBox="1">
            <a:spLocks noChangeArrowheads="1"/>
          </p:cNvSpPr>
          <p:nvPr/>
        </p:nvSpPr>
        <p:spPr bwMode="auto">
          <a:xfrm>
            <a:off x="5076825" y="1878013"/>
            <a:ext cx="406717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>
                <a:solidFill>
                  <a:schemeClr val="tx2"/>
                </a:solidFill>
              </a:rPr>
              <a:t>A parte central da célula é geralmente ocupada p/ 1 reservatório liquido, limitado p/ 1 envelope elástico.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>
                <a:solidFill>
                  <a:schemeClr val="tx2"/>
                </a:solidFill>
              </a:rPr>
              <a:t>O vacúolo é a estrutura de estocagem das oses (glic. e frut.), a sacarose e ác. orgânicos.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>
                <a:solidFill>
                  <a:schemeClr val="tx2"/>
                </a:solidFill>
              </a:rPr>
              <a:t>Amido no amiloplasto.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>
                <a:solidFill>
                  <a:schemeClr val="tx2"/>
                </a:solidFill>
              </a:rPr>
              <a:t>As paredes são constituídas de celuloses dispostas aleatoriamente, formando microfibrilas, que são recobertas por uma matriz gelificada de pectinas, hemiceluloses e glicoproteínas.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60783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2" name="Rectangle 6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pt-BR" sz="3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Propriedades estruturantes da água em alimentos - carne</a:t>
            </a:r>
          </a:p>
        </p:txBody>
      </p:sp>
      <p:pic>
        <p:nvPicPr>
          <p:cNvPr id="3686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412875"/>
            <a:ext cx="6653213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10"/>
          <p:cNvSpPr txBox="1">
            <a:spLocks noChangeArrowheads="1"/>
          </p:cNvSpPr>
          <p:nvPr/>
        </p:nvSpPr>
        <p:spPr bwMode="auto">
          <a:xfrm>
            <a:off x="2411413" y="6308725"/>
            <a:ext cx="4327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O músculo contém de 65 a 80% de água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3"/>
          <p:cNvGraphicFramePr>
            <a:graphicFrameLocks noChangeAspect="1"/>
          </p:cNvGraphicFramePr>
          <p:nvPr/>
        </p:nvGraphicFramePr>
        <p:xfrm>
          <a:off x="1905000" y="2209800"/>
          <a:ext cx="3803650" cy="359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0" name="Imagem de Bitmap" r:id="rId6" imgW="2666667" imgH="2521905" progId="Paint.Picture">
                  <p:embed/>
                </p:oleObj>
              </mc:Choice>
              <mc:Fallback>
                <p:oleObj name="Imagem de Bitmap" r:id="rId6" imgW="2666667" imgH="2521905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209800"/>
                        <a:ext cx="3803650" cy="359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980113" y="4079875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 dirty="0">
                <a:solidFill>
                  <a:schemeClr val="tx2"/>
                </a:solidFill>
              </a:rPr>
              <a:t>Grupo heme</a:t>
            </a:r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 flipH="1">
            <a:off x="5257800" y="2667000"/>
            <a:ext cx="533400" cy="7620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5410200" y="4343400"/>
            <a:ext cx="457200" cy="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4403725" y="6019800"/>
            <a:ext cx="1712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 dirty="0">
                <a:solidFill>
                  <a:schemeClr val="tx2"/>
                </a:solidFill>
              </a:rPr>
              <a:t>Anéis </a:t>
            </a:r>
            <a:r>
              <a:rPr lang="pt-BR" kern="0" dirty="0" err="1">
                <a:solidFill>
                  <a:schemeClr val="tx2"/>
                </a:solidFill>
              </a:rPr>
              <a:t>pirrólicos</a:t>
            </a:r>
            <a:endParaRPr lang="pt-BR" kern="0" dirty="0">
              <a:solidFill>
                <a:schemeClr val="tx2"/>
              </a:solidFill>
            </a:endParaRPr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4800600" y="4572000"/>
            <a:ext cx="381000" cy="144780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3962400" y="5257800"/>
            <a:ext cx="228600" cy="838200"/>
          </a:xfrm>
          <a:prstGeom prst="line">
            <a:avLst/>
          </a:prstGeom>
          <a:noFill/>
          <a:ln w="9525">
            <a:solidFill>
              <a:srgbClr val="66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kern="0">
              <a:solidFill>
                <a:sysClr val="windowText" lastClr="000000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4114800" y="1447800"/>
            <a:ext cx="2233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kern="0" dirty="0">
                <a:solidFill>
                  <a:schemeClr val="tx2"/>
                </a:solidFill>
              </a:rPr>
              <a:t>PM: 16 - 18 </a:t>
            </a:r>
            <a:r>
              <a:rPr lang="pt-BR" kern="0" dirty="0" err="1">
                <a:solidFill>
                  <a:schemeClr val="tx2"/>
                </a:solidFill>
              </a:rPr>
              <a:t>kDa</a:t>
            </a:r>
            <a:endParaRPr lang="pt-BR" kern="0" dirty="0">
              <a:solidFill>
                <a:schemeClr val="tx2"/>
              </a:solidFill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2954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pt-BR" sz="4200" ker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Mioglobina</a:t>
            </a:r>
            <a:endParaRPr lang="pt-BR" sz="4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923" name="Text Box 4"/>
          <p:cNvSpPr txBox="1">
            <a:spLocks noChangeArrowheads="1"/>
          </p:cNvSpPr>
          <p:nvPr/>
        </p:nvSpPr>
        <p:spPr bwMode="auto">
          <a:xfrm>
            <a:off x="5715000" y="2209800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chemeClr val="tx2"/>
                </a:solidFill>
              </a:rPr>
              <a:t>Proteína: mioglobina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4368" y="51813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15" name="Rectangle 11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pt-BR" sz="3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Água em produtos lácteos</a:t>
            </a:r>
          </a:p>
        </p:txBody>
      </p:sp>
      <p:sp>
        <p:nvSpPr>
          <p:cNvPr id="40963" name="Text Box 14"/>
          <p:cNvSpPr txBox="1">
            <a:spLocks noChangeArrowheads="1"/>
          </p:cNvSpPr>
          <p:nvPr/>
        </p:nvSpPr>
        <p:spPr bwMode="auto">
          <a:xfrm>
            <a:off x="1401763" y="1995488"/>
            <a:ext cx="64103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000">
                <a:solidFill>
                  <a:schemeClr val="tx2"/>
                </a:solidFill>
              </a:rPr>
              <a:t>A água é o constituinte maior do leite (~90%).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0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pt-BR" altLang="pt-BR" sz="2000">
                <a:solidFill>
                  <a:schemeClr val="tx2"/>
                </a:solidFill>
              </a:rPr>
              <a:t>Ela contém lactose, sais e proteínas solúveis em solução.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endParaRPr lang="pt-BR" altLang="pt-BR" sz="20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pt-BR" altLang="pt-BR" sz="2000">
                <a:solidFill>
                  <a:schemeClr val="tx2"/>
                </a:solidFill>
              </a:rPr>
              <a:t>É elemento de dispersão das micelas de caseína e dos glóbulos de gordura.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3825" y="2645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em-titulo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23749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7" descr="%C3%A1gu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557338"/>
            <a:ext cx="3048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Cubos de gelo frio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454525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0392" y="2603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784225"/>
            <a:ext cx="6256338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11"/>
          <p:cNvSpPr txBox="1">
            <a:spLocks noChangeArrowheads="1"/>
          </p:cNvSpPr>
          <p:nvPr/>
        </p:nvSpPr>
        <p:spPr bwMode="auto">
          <a:xfrm>
            <a:off x="519113" y="13557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1800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479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79500"/>
            <a:ext cx="6408738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8"/>
          <p:cNvSpPr txBox="1">
            <a:spLocks noChangeArrowheads="1"/>
          </p:cNvSpPr>
          <p:nvPr/>
        </p:nvSpPr>
        <p:spPr bwMode="auto">
          <a:xfrm>
            <a:off x="3640138" y="541338"/>
            <a:ext cx="18684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Água em queijos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11093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9"/>
          <p:cNvSpPr txBox="1">
            <a:spLocks noChangeArrowheads="1"/>
          </p:cNvSpPr>
          <p:nvPr/>
        </p:nvSpPr>
        <p:spPr bwMode="auto">
          <a:xfrm>
            <a:off x="2776538" y="2417763"/>
            <a:ext cx="37004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400"/>
              <a:t>Para Atividade de Água....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AG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8"/>
            <a:ext cx="4103688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7" descr="espuma_mar-thum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02038"/>
            <a:ext cx="307181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mtClean="0"/>
              <a:t>Estrutura da água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755650" y="1557338"/>
            <a:ext cx="82804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>
                <a:solidFill>
                  <a:schemeClr val="tx2"/>
                </a:solidFill>
              </a:rPr>
              <a:t>A forma da molécula da água foi conhecida em 1956: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 smtClean="0">
                <a:solidFill>
                  <a:schemeClr val="tx2"/>
                </a:solidFill>
              </a:rPr>
              <a:t>- </a:t>
            </a:r>
            <a:r>
              <a:rPr lang="pt-BR" altLang="pt-BR" sz="2800" dirty="0">
                <a:solidFill>
                  <a:schemeClr val="tx2"/>
                </a:solidFill>
              </a:rPr>
              <a:t>Compasso com eixo de rotação ocupado pelo oxigênio e as pontas com átomos de hidrogênio.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 smtClean="0">
                <a:solidFill>
                  <a:schemeClr val="tx2"/>
                </a:solidFill>
              </a:rPr>
              <a:t>- Distância </a:t>
            </a:r>
            <a:r>
              <a:rPr lang="pt-BR" altLang="pt-BR" sz="2800" dirty="0">
                <a:solidFill>
                  <a:schemeClr val="tx2"/>
                </a:solidFill>
              </a:rPr>
              <a:t>entre eixo e pontas</a:t>
            </a:r>
            <a:r>
              <a:rPr lang="pt-BR" altLang="pt-BR" sz="2800" dirty="0" smtClean="0">
                <a:solidFill>
                  <a:schemeClr val="tx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 smtClean="0">
                <a:solidFill>
                  <a:schemeClr val="tx2"/>
                </a:solidFill>
              </a:rPr>
              <a:t>0,09572 </a:t>
            </a:r>
            <a:r>
              <a:rPr lang="pt-BR" altLang="pt-BR" sz="2800" dirty="0" err="1">
                <a:solidFill>
                  <a:schemeClr val="tx2"/>
                </a:solidFill>
              </a:rPr>
              <a:t>nm</a:t>
            </a:r>
            <a:r>
              <a:rPr lang="pt-BR" altLang="pt-BR" sz="2800" dirty="0">
                <a:solidFill>
                  <a:schemeClr val="tx2"/>
                </a:solidFill>
              </a:rPr>
              <a:t> (0,0003 </a:t>
            </a:r>
            <a:r>
              <a:rPr lang="pt-BR" altLang="pt-BR" sz="2800" dirty="0" err="1">
                <a:solidFill>
                  <a:schemeClr val="tx2"/>
                </a:solidFill>
              </a:rPr>
              <a:t>nm</a:t>
            </a:r>
            <a:r>
              <a:rPr lang="pt-BR" altLang="pt-BR" sz="2800" dirty="0">
                <a:solidFill>
                  <a:schemeClr val="tx2"/>
                </a:solidFill>
              </a:rPr>
              <a:t>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 smtClean="0">
                <a:solidFill>
                  <a:schemeClr val="tx2"/>
                </a:solidFill>
              </a:rPr>
              <a:t>- Ângulo </a:t>
            </a:r>
            <a:r>
              <a:rPr lang="pt-BR" altLang="pt-BR" sz="2800" dirty="0">
                <a:solidFill>
                  <a:schemeClr val="tx2"/>
                </a:solidFill>
              </a:rPr>
              <a:t>de abertura do </a:t>
            </a:r>
            <a:r>
              <a:rPr lang="pt-BR" altLang="pt-BR" sz="2800" dirty="0" smtClean="0">
                <a:solidFill>
                  <a:schemeClr val="tx2"/>
                </a:solidFill>
              </a:rPr>
              <a:t>com-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 dirty="0" smtClean="0">
                <a:solidFill>
                  <a:schemeClr val="tx2"/>
                </a:solidFill>
              </a:rPr>
              <a:t>passo</a:t>
            </a:r>
            <a:r>
              <a:rPr lang="pt-BR" altLang="pt-BR" sz="2800" dirty="0">
                <a:solidFill>
                  <a:schemeClr val="tx2"/>
                </a:solidFill>
              </a:rPr>
              <a:t>: 104,52º(0,05)	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800" dirty="0">
              <a:solidFill>
                <a:schemeClr val="tx2"/>
              </a:solidFill>
            </a:endParaRPr>
          </a:p>
        </p:txBody>
      </p:sp>
      <p:pic>
        <p:nvPicPr>
          <p:cNvPr id="39938" name="Picture 2" descr="Compasso reto de 8&quot; Importada - Casa do Meca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477058"/>
            <a:ext cx="3336317" cy="333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429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4988"/>
            <a:ext cx="849788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/>
          <p:cNvSpPr txBox="1">
            <a:spLocks noChangeArrowheads="1"/>
          </p:cNvSpPr>
          <p:nvPr/>
        </p:nvSpPr>
        <p:spPr bwMode="auto">
          <a:xfrm>
            <a:off x="323850" y="1543050"/>
            <a:ext cx="350361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chemeClr val="accent2"/>
                </a:solidFill>
              </a:rPr>
              <a:t>Interações de hidrogênio: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>
                <a:solidFill>
                  <a:schemeClr val="accent2"/>
                </a:solidFill>
              </a:rPr>
              <a:t>-energia de 10 a 40 kJ/mol.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pt-BR" altLang="pt-BR" sz="1800">
                <a:solidFill>
                  <a:schemeClr val="accent2"/>
                </a:solidFill>
              </a:rPr>
              <a:t>duração de 3x10</a:t>
            </a:r>
            <a:r>
              <a:rPr lang="pt-BR" altLang="pt-BR" sz="1800" baseline="30000">
                <a:solidFill>
                  <a:schemeClr val="accent2"/>
                </a:solidFill>
              </a:rPr>
              <a:t>-3</a:t>
            </a:r>
            <a:r>
              <a:rPr lang="pt-BR" altLang="pt-BR" sz="1800">
                <a:solidFill>
                  <a:schemeClr val="accent2"/>
                </a:solidFill>
              </a:rPr>
              <a:t> s (80ºC)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pt-BR" altLang="pt-BR" sz="1800">
                <a:solidFill>
                  <a:schemeClr val="accent2"/>
                </a:solidFill>
              </a:rPr>
              <a:t>Energia de ativação 10,9 kJ/mol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pt-BR" altLang="pt-BR" sz="1800">
                <a:solidFill>
                  <a:schemeClr val="accent2"/>
                </a:solidFill>
              </a:rPr>
              <a:t>Daa= 2,4x10</a:t>
            </a:r>
            <a:r>
              <a:rPr lang="pt-BR" altLang="pt-BR" sz="1800" baseline="30000">
                <a:solidFill>
                  <a:schemeClr val="accent2"/>
                </a:solidFill>
              </a:rPr>
              <a:t>-5</a:t>
            </a:r>
            <a:r>
              <a:rPr lang="pt-BR" altLang="pt-BR" sz="1800">
                <a:solidFill>
                  <a:schemeClr val="accent2"/>
                </a:solidFill>
              </a:rPr>
              <a:t> cm</a:t>
            </a:r>
            <a:r>
              <a:rPr lang="pt-BR" altLang="pt-BR" sz="1800" baseline="30000">
                <a:solidFill>
                  <a:schemeClr val="accent2"/>
                </a:solidFill>
              </a:rPr>
              <a:t>2</a:t>
            </a:r>
            <a:r>
              <a:rPr lang="pt-BR" altLang="pt-BR" sz="1800">
                <a:solidFill>
                  <a:schemeClr val="accent2"/>
                </a:solidFill>
              </a:rPr>
              <a:t>/s (T amb.)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114425"/>
            <a:ext cx="66960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18864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image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373538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>
            <a:off x="3584575" y="13335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/>
              <a:t>Estrutura do gelo</a:t>
            </a:r>
          </a:p>
        </p:txBody>
      </p:sp>
      <p:pic>
        <p:nvPicPr>
          <p:cNvPr id="16388" name="Picture 7" descr="crist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1989138"/>
            <a:ext cx="3578225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6336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3800" smtClean="0"/>
              <a:t>Interações entre água e constituintes dos alimentos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11188" y="1803400"/>
            <a:ext cx="82804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tx2"/>
                </a:solidFill>
              </a:rPr>
              <a:t>No caso de alimentos, o estudo das interações entre a água e os solutos, e mesmo dos solutos entre si, é necessário para a compreensão de vários mecanismos, como por exemplo: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tx2"/>
                </a:solidFill>
              </a:rPr>
              <a:t>	- Conformação e funcionalidade de proteinas.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tx2"/>
                </a:solidFill>
              </a:rPr>
              <a:t>	- Separação de fases entre constituintes.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tx2"/>
                </a:solidFill>
              </a:rPr>
              <a:t>	- Associação ligante-receptor (ex.: enzimas-substratos).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2800">
                <a:solidFill>
                  <a:schemeClr val="tx2"/>
                </a:solidFill>
              </a:rPr>
              <a:t>	- Solubilidade dos solutos.	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2800">
              <a:solidFill>
                <a:schemeClr val="tx2"/>
              </a:solidFill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86850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56038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pt-BR" smtClean="0"/>
              <a:t>Interações entre água e moléculas apolares</a:t>
            </a:r>
          </a:p>
        </p:txBody>
      </p:sp>
      <p:pic>
        <p:nvPicPr>
          <p:cNvPr id="2048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16138"/>
            <a:ext cx="6048375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2555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rtina de seda">
  <a:themeElements>
    <a:clrScheme name="Cortina de seda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ortina de sed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ortina de seda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ina de seda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ina de seda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ina de seda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ina de seda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ina de seda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ina de seda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tina de seda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tina de seda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379</Words>
  <Application>Microsoft Office PowerPoint</Application>
  <PresentationFormat>Apresentação na tela (4:3)</PresentationFormat>
  <Paragraphs>71</Paragraphs>
  <Slides>22</Slides>
  <Notes>22</Notes>
  <HiddenSlides>0</HiddenSlides>
  <MMClips>22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Tahoma</vt:lpstr>
      <vt:lpstr>Wingdings</vt:lpstr>
      <vt:lpstr>Cortina de seda</vt:lpstr>
      <vt:lpstr>Imagem de Bitmap</vt:lpstr>
      <vt:lpstr>Água em alimentos</vt:lpstr>
      <vt:lpstr>Apresentação do PowerPoint</vt:lpstr>
      <vt:lpstr>Apresentação do PowerPoint</vt:lpstr>
      <vt:lpstr>Estrutura da água</vt:lpstr>
      <vt:lpstr>Apresentação do PowerPoint</vt:lpstr>
      <vt:lpstr>Apresentação do PowerPoint</vt:lpstr>
      <vt:lpstr>Apresentação do PowerPoint</vt:lpstr>
      <vt:lpstr>Interações entre água e constituintes dos alimentos</vt:lpstr>
      <vt:lpstr>Interações entre água e moléculas apolares</vt:lpstr>
      <vt:lpstr>Apresentação do PowerPoint</vt:lpstr>
      <vt:lpstr>Interações entre água e moléculas polares não ionizáveis</vt:lpstr>
      <vt:lpstr>Apresentação do PowerPoint</vt:lpstr>
      <vt:lpstr>Hidratação de macromoléculas</vt:lpstr>
      <vt:lpstr>Interações  entre água  e moléculas  polares  ionizáveis</vt:lpstr>
      <vt:lpstr>Interações entre  água e eletrólitos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fzea-usp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APLICAÇÃO DE CALORIMETRIA DIFERENCIAL DE VARREDURA EM ALIMENTOS E BIOMATERIAIS</dc:title>
  <dc:creator>sobral1</dc:creator>
  <cp:lastModifiedBy>PJSobral</cp:lastModifiedBy>
  <cp:revision>138</cp:revision>
  <dcterms:created xsi:type="dcterms:W3CDTF">2003-10-28T17:41:14Z</dcterms:created>
  <dcterms:modified xsi:type="dcterms:W3CDTF">2020-09-18T19:58:04Z</dcterms:modified>
</cp:coreProperties>
</file>