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6" r:id="rId2"/>
    <p:sldId id="276" r:id="rId3"/>
    <p:sldId id="269" r:id="rId4"/>
    <p:sldId id="278" r:id="rId5"/>
    <p:sldId id="273" r:id="rId6"/>
    <p:sldId id="271" r:id="rId7"/>
    <p:sldId id="264" r:id="rId8"/>
    <p:sldId id="268" r:id="rId9"/>
    <p:sldId id="267" r:id="rId10"/>
    <p:sldId id="265" r:id="rId11"/>
    <p:sldId id="274" r:id="rId12"/>
    <p:sldId id="257" r:id="rId13"/>
    <p:sldId id="259" r:id="rId14"/>
    <p:sldId id="275" r:id="rId15"/>
  </p:sldIdLst>
  <p:sldSz cx="9144000" cy="6858000" type="screen4x3"/>
  <p:notesSz cx="6881813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0000"/>
    <a:srgbClr val="FFDE75"/>
    <a:srgbClr val="FF9900"/>
    <a:srgbClr val="5BFFD4"/>
    <a:srgbClr val="00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4" d="100"/>
          <a:sy n="74" d="100"/>
        </p:scale>
        <p:origin x="17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defTabSz="935467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t" anchorCtr="0" compatLnSpc="1">
            <a:prstTxWarp prst="textNoShape">
              <a:avLst/>
            </a:prstTxWarp>
          </a:bodyPr>
          <a:lstStyle>
            <a:lvl1pPr algn="r" defTabSz="935467">
              <a:defRPr sz="1300"/>
            </a:lvl1pPr>
          </a:lstStyle>
          <a:p>
            <a:pPr>
              <a:defRPr/>
            </a:pPr>
            <a:fld id="{D742F4E3-04C9-439A-AA9F-23D78B513CDC}" type="datetimeFigureOut">
              <a:rPr lang="pt-BR"/>
              <a:pPr>
                <a:defRPr/>
              </a:pPr>
              <a:t>03/08/2015</a:t>
            </a:fld>
            <a:endParaRPr lang="pt-BR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1025"/>
            <a:ext cx="2982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b" anchorCtr="0" compatLnSpc="1">
            <a:prstTxWarp prst="textNoShape">
              <a:avLst/>
            </a:prstTxWarp>
          </a:bodyPr>
          <a:lstStyle>
            <a:lvl1pPr defTabSz="935467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71025"/>
            <a:ext cx="29829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1" tIns="46735" rIns="93471" bIns="46735" numCol="1" anchor="b" anchorCtr="0" compatLnSpc="1">
            <a:prstTxWarp prst="textNoShape">
              <a:avLst/>
            </a:prstTxWarp>
          </a:bodyPr>
          <a:lstStyle>
            <a:lvl1pPr algn="r" defTabSz="935467">
              <a:defRPr sz="1300"/>
            </a:lvl1pPr>
          </a:lstStyle>
          <a:p>
            <a:pPr>
              <a:defRPr/>
            </a:pPr>
            <a:fld id="{C07AD59D-4D3E-4AFA-BC8A-BCD27EA096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5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F3C95-9CF4-4AD2-BF0B-FE5728F7A0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44F8C-110B-416F-894E-C838B7B342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70CD7-5148-4E17-99F0-268DE12B5A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A2656-7D53-4342-8BC0-7BBA93D0A4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5370-C476-4EAE-B86A-5FCBF8AD29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2435-0EF2-41A9-A340-63A7C72EC7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9CAD-088E-4E2F-A309-908F764406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4B0E-6A1A-4D7D-B41E-C905185F44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2443-C4E8-46FE-88A5-415CD44CA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1422-DB7C-46B6-B7FA-540AC10E8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80748-0F3C-407C-A30F-05EB7E08AE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59B48F-6B6A-475D-A30A-7BC64B8170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xIiw9B2Jd8" TargetMode="External"/><Relationship Id="rId2" Type="http://schemas.openxmlformats.org/officeDocument/2006/relationships/hyperlink" Target="https://www.youtube.com/watch?v=2E9osuJqOz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7S6Khmpda3E" TargetMode="External"/><Relationship Id="rId5" Type="http://schemas.openxmlformats.org/officeDocument/2006/relationships/hyperlink" Target="https://www.youtube.com/watch?v=Gg1K2UKJwWc" TargetMode="External"/><Relationship Id="rId4" Type="http://schemas.openxmlformats.org/officeDocument/2006/relationships/hyperlink" Target="https://www.youtube.com/watch?v=W1NBxqYjB1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hyperlink" Target="http://www.sesisp.org.br/cidyr/" TargetMode="Externa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ndoeducacaofisica.com/livros/books/1444/cover.png" TargetMode="External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2.png"/><Relationship Id="rId21" Type="http://schemas.openxmlformats.org/officeDocument/2006/relationships/image" Target="../media/image23.jpeg"/><Relationship Id="rId7" Type="http://schemas.openxmlformats.org/officeDocument/2006/relationships/image" Target="../media/image15.png"/><Relationship Id="rId12" Type="http://schemas.openxmlformats.org/officeDocument/2006/relationships/hyperlink" Target="http://www.mundoeducacaofisica.com/livros/books/1450/cover.png" TargetMode="External"/><Relationship Id="rId17" Type="http://schemas.openxmlformats.org/officeDocument/2006/relationships/hyperlink" Target="http://www.mundoeducacaofisica.com/livros/books/309/cover.png" TargetMode="External"/><Relationship Id="rId2" Type="http://schemas.openxmlformats.org/officeDocument/2006/relationships/hyperlink" Target="http://www.mundoeducacaofisica.com/livros/books/1291/cover.png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hyperlink" Target="http://www.mundoeducacaofisica.com/livros/books/350/cover.png" TargetMode="External"/><Relationship Id="rId15" Type="http://schemas.openxmlformats.org/officeDocument/2006/relationships/hyperlink" Target="http://www.mundoeducacaofisica.com/livros/books/1626/cover.png" TargetMode="External"/><Relationship Id="rId10" Type="http://schemas.openxmlformats.org/officeDocument/2006/relationships/hyperlink" Target="http://www.mundoeducacaofisica.com/livros/books/594/cover.png" TargetMode="External"/><Relationship Id="rId19" Type="http://schemas.openxmlformats.org/officeDocument/2006/relationships/hyperlink" Target="http://www.mundoeducacaofisica.com/livros/books/687/cover.png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5536" y="206084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190000"/>
              </a:lnSpc>
              <a:spcBef>
                <a:spcPct val="50000"/>
              </a:spcBef>
            </a:pPr>
            <a:r>
              <a:rPr lang="pt-BR" b="1" dirty="0">
                <a:latin typeface="Comic Sans MS" pitchFamily="66" charset="0"/>
                <a:cs typeface="Times New Roman" pitchFamily="18" charset="0"/>
              </a:rPr>
              <a:t>DIMENSÕES ECONÔMICAS E ADMINISTRATIVAS DA EDUCAÇÃO FÍSICA E DO ESPORTE</a:t>
            </a:r>
            <a:endParaRPr lang="pt-BR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5BFFD4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 dirty="0">
                <a:latin typeface="Comic Sans MS" pitchFamily="66" charset="0"/>
                <a:cs typeface="Times New Roman" pitchFamily="18" charset="0"/>
              </a:rPr>
              <a:t>EEFEUSP - Departamento de Esporte</a:t>
            </a: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 dirty="0">
                <a:latin typeface="Comic Sans MS" pitchFamily="66" charset="0"/>
                <a:cs typeface="Times New Roman" pitchFamily="18" charset="0"/>
              </a:rPr>
              <a:t>Disciplina: EFE 0153 DIMENSÕES ECONÔMICAS E ADMINISTRATIVAS DA EDUCAÇÃO FÍSICA E DO ESPORTE</a:t>
            </a:r>
            <a:endParaRPr lang="en-GB" sz="1200" dirty="0">
              <a:cs typeface="Times New Roman" pitchFamily="18" charset="0"/>
            </a:endParaRPr>
          </a:p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200" b="1" dirty="0">
                <a:latin typeface="Comic Sans MS" pitchFamily="66" charset="0"/>
                <a:cs typeface="Times New Roman" pitchFamily="18" charset="0"/>
              </a:rPr>
              <a:t>Professora responsável: Dra. Flávia da Cunha Bastos</a:t>
            </a:r>
            <a:endParaRPr lang="en-GB" sz="1200" dirty="0"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63688" y="5013176"/>
            <a:ext cx="1368152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hlinkClick r:id="rId2"/>
              </a:rPr>
              <a:t>ACRE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4509120"/>
            <a:ext cx="194421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3"/>
              </a:rPr>
              <a:t>ACADEMIA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059832" y="5517232"/>
            <a:ext cx="1781944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4"/>
              </a:rPr>
              <a:t>CORRIDA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644008" y="6021288"/>
            <a:ext cx="2627784" cy="4616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5"/>
              </a:rPr>
              <a:t>PARAISO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425952" y="6396335"/>
            <a:ext cx="27180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6"/>
              </a:rPr>
              <a:t>LUCIANO HULK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713"/>
            <a:ext cx="9144000" cy="67405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MARKETING/EVENTOS</a:t>
            </a:r>
          </a:p>
          <a:p>
            <a:pPr eaLnBrk="0" hangingPunct="0">
              <a:defRPr/>
            </a:pP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600" b="1" dirty="0">
                <a:latin typeface="Calibri" pitchFamily="34" charset="0"/>
              </a:rPr>
              <a:t>Areias, João Henrique. Uma bela jogada : 20 anos de marketing esportivo / João Henrique Areias --  Rio de Janeiro : Outras Letras, 2009. </a:t>
            </a:r>
          </a:p>
          <a:p>
            <a:pPr eaLnBrk="0" hangingPunct="0">
              <a:defRPr/>
            </a:pP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 err="1">
                <a:latin typeface="Calibri" pitchFamily="34" charset="0"/>
                <a:cs typeface="Arial" pitchFamily="34" charset="0"/>
              </a:rPr>
              <a:t>Contursi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E.B. 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Marketing </a:t>
            </a:r>
            <a:r>
              <a:rPr lang="en-US" sz="1600" b="1" u="sng" dirty="0" err="1">
                <a:latin typeface="Calibri" pitchFamily="34" charset="0"/>
                <a:cs typeface="Arial" pitchFamily="34" charset="0"/>
              </a:rPr>
              <a:t>Esportivo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.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Sprint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Editora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Ltda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, Rio de Janeiro, 1996.</a:t>
            </a:r>
          </a:p>
          <a:p>
            <a:pPr eaLnBrk="0" hangingPunct="0">
              <a:defRPr/>
            </a:pPr>
            <a:endParaRPr lang="pt-BR" sz="1600" b="1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pt-BR" sz="1600" b="1" dirty="0">
                <a:latin typeface="Calibri" pitchFamily="34" charset="0"/>
              </a:rPr>
              <a:t>Legados de megaeventos esportivos . </a:t>
            </a:r>
            <a:r>
              <a:rPr lang="pt-BR" sz="1600" b="1" dirty="0" err="1">
                <a:latin typeface="Calibri" pitchFamily="34" charset="0"/>
              </a:rPr>
              <a:t>Rejane</a:t>
            </a:r>
            <a:r>
              <a:rPr lang="pt-BR" sz="1600" b="1" dirty="0">
                <a:latin typeface="Calibri" pitchFamily="34" charset="0"/>
              </a:rPr>
              <a:t> Penna Rodrigues...[</a:t>
            </a:r>
            <a:r>
              <a:rPr lang="pt-BR" sz="1600" b="1" dirty="0" err="1">
                <a:latin typeface="Calibri" pitchFamily="34" charset="0"/>
              </a:rPr>
              <a:t>et</a:t>
            </a:r>
            <a:r>
              <a:rPr lang="pt-BR" sz="1600" b="1" dirty="0">
                <a:latin typeface="Calibri" pitchFamily="34" charset="0"/>
              </a:rPr>
              <a:t> al.] ; editores Lamartine P. </a:t>
            </a:r>
            <a:r>
              <a:rPr lang="pt-BR" sz="1600" b="1" dirty="0" err="1">
                <a:latin typeface="Calibri" pitchFamily="34" charset="0"/>
              </a:rPr>
              <a:t>DaCosta</a:t>
            </a:r>
            <a:r>
              <a:rPr lang="pt-BR" sz="1600" b="1" dirty="0">
                <a:latin typeface="Calibri" pitchFamily="34" charset="0"/>
              </a:rPr>
              <a:t>...[</a:t>
            </a:r>
            <a:r>
              <a:rPr lang="pt-BR" sz="1600" b="1" dirty="0" err="1">
                <a:latin typeface="Calibri" pitchFamily="34" charset="0"/>
              </a:rPr>
              <a:t>et</a:t>
            </a:r>
            <a:r>
              <a:rPr lang="pt-BR" sz="1600" b="1" dirty="0">
                <a:latin typeface="Calibri" pitchFamily="34" charset="0"/>
              </a:rPr>
              <a:t> al.] --  Brasília : Ministério do Esporte, 2008.</a:t>
            </a:r>
            <a:endParaRPr lang="pt-BR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pt-BR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600" b="1" dirty="0">
                <a:latin typeface="Calibri" pitchFamily="34" charset="0"/>
                <a:cs typeface="Arial" pitchFamily="34" charset="0"/>
              </a:rPr>
              <a:t>Melo Neto,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F.P.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b="1" u="sng" dirty="0">
                <a:latin typeface="Calibri" pitchFamily="34" charset="0"/>
                <a:cs typeface="Arial" pitchFamily="34" charset="0"/>
              </a:rPr>
              <a:t>Marketing Esportivo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. Rio de Janeiro, Record, 1995.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pt-BR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600" b="1" dirty="0">
                <a:latin typeface="Calibri" pitchFamily="34" charset="0"/>
                <a:cs typeface="Arial" pitchFamily="34" charset="0"/>
              </a:rPr>
              <a:t>Melo Neto,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F.P.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b="1" u="sng" dirty="0">
                <a:latin typeface="Calibri" pitchFamily="34" charset="0"/>
                <a:cs typeface="Arial" pitchFamily="34" charset="0"/>
              </a:rPr>
              <a:t>Marketing de Eventos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. Rio de Janeiro, Editora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Sprint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Ltda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, 1998.</a:t>
            </a:r>
          </a:p>
          <a:p>
            <a:pPr eaLnBrk="0" hangingPunct="0">
              <a:defRPr/>
            </a:pP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pt-BR" sz="1600" b="1" dirty="0">
                <a:latin typeface="Calibri" pitchFamily="34" charset="0"/>
              </a:rPr>
              <a:t>Morgan, M. J.   Marketing esportivo / São Paulo : </a:t>
            </a:r>
            <a:r>
              <a:rPr lang="pt-BR" sz="1600" b="1" dirty="0" err="1">
                <a:latin typeface="Calibri" pitchFamily="34" charset="0"/>
              </a:rPr>
              <a:t>Thomson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Learning</a:t>
            </a:r>
            <a:r>
              <a:rPr lang="pt-BR" sz="1600" b="1" dirty="0">
                <a:latin typeface="Calibri" pitchFamily="34" charset="0"/>
              </a:rPr>
              <a:t>, 2008.</a:t>
            </a:r>
          </a:p>
          <a:p>
            <a:pPr eaLnBrk="0" hangingPunct="0">
              <a:defRPr/>
            </a:pPr>
            <a:endParaRPr lang="pt-BR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pt-BR" sz="1600" b="1" dirty="0" err="1">
                <a:latin typeface="Calibri" pitchFamily="34" charset="0"/>
                <a:cs typeface="Arial" pitchFamily="34" charset="0"/>
              </a:rPr>
              <a:t>Pozzi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,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L.F.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b="1" u="sng" dirty="0">
                <a:latin typeface="Calibri" pitchFamily="34" charset="0"/>
                <a:cs typeface="Arial" pitchFamily="34" charset="0"/>
              </a:rPr>
              <a:t>A grande jogada – teoria e prática do marketing esportivo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. São Paulo, Editora Globo S.A., 1998.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Shank, M.D. 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Sports Marketing. A strategic perspective.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New York, </a:t>
            </a:r>
            <a:r>
              <a:rPr lang="en-US" sz="1600" b="1" dirty="0" err="1">
                <a:latin typeface="Calibri" pitchFamily="34" charset="0"/>
                <a:cs typeface="Arial" pitchFamily="34" charset="0"/>
              </a:rPr>
              <a:t>Prenctice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Hall, 1999.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 err="1">
                <a:latin typeface="Calibri" pitchFamily="34" charset="0"/>
                <a:cs typeface="Arial" pitchFamily="34" charset="0"/>
              </a:rPr>
              <a:t>Soucie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D. (Ed.) 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Research in Sport Management: implications for sport administrators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. </a:t>
            </a:r>
            <a:r>
              <a:rPr lang="en-US" sz="1600" b="1" dirty="0" err="1">
                <a:latin typeface="Calibri" pitchFamily="34" charset="0"/>
                <a:cs typeface="Arial" pitchFamily="34" charset="0"/>
              </a:rPr>
              <a:t>Schorndorf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</a:t>
            </a:r>
            <a:r>
              <a:rPr lang="en-US" sz="1600" b="1" dirty="0" err="1">
                <a:latin typeface="Calibri" pitchFamily="34" charset="0"/>
                <a:cs typeface="Arial" pitchFamily="34" charset="0"/>
              </a:rPr>
              <a:t>Hofmannn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Calibri" pitchFamily="34" charset="0"/>
                <a:cs typeface="Arial" pitchFamily="34" charset="0"/>
              </a:rPr>
              <a:t>Verlag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1998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pt-BR" sz="1600" b="1" dirty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pt-BR" sz="1600" b="1" dirty="0" err="1">
                <a:latin typeface="Calibri" pitchFamily="34" charset="0"/>
              </a:rPr>
              <a:t>Stotlar</a:t>
            </a:r>
            <a:r>
              <a:rPr lang="pt-BR" sz="1600" b="1" dirty="0">
                <a:latin typeface="Calibri" pitchFamily="34" charset="0"/>
              </a:rPr>
              <a:t>, D. K. </a:t>
            </a:r>
            <a:r>
              <a:rPr lang="pt-BR" sz="1600" b="1" dirty="0" err="1">
                <a:latin typeface="Calibri" pitchFamily="34" charset="0"/>
              </a:rPr>
              <a:t>Developing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successful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sport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sponsorship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plans</a:t>
            </a:r>
            <a:r>
              <a:rPr lang="pt-BR" sz="1600" b="1" dirty="0">
                <a:latin typeface="Calibri" pitchFamily="34" charset="0"/>
              </a:rPr>
              <a:t>. </a:t>
            </a:r>
            <a:r>
              <a:rPr lang="pt-BR" sz="1600" b="1" dirty="0" err="1">
                <a:latin typeface="Calibri" pitchFamily="34" charset="0"/>
              </a:rPr>
              <a:t>Morgantown</a:t>
            </a:r>
            <a:r>
              <a:rPr lang="pt-BR" sz="1600" b="1" dirty="0">
                <a:latin typeface="Calibri" pitchFamily="34" charset="0"/>
              </a:rPr>
              <a:t>, WV </a:t>
            </a:r>
            <a:r>
              <a:rPr lang="pt-BR" sz="1600" b="1" dirty="0" err="1">
                <a:latin typeface="Calibri" pitchFamily="34" charset="0"/>
              </a:rPr>
              <a:t>Fitness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Information</a:t>
            </a:r>
            <a:r>
              <a:rPr lang="pt-BR" sz="1600" b="1" dirty="0">
                <a:latin typeface="Calibri" pitchFamily="34" charset="0"/>
              </a:rPr>
              <a:t> </a:t>
            </a:r>
            <a:r>
              <a:rPr lang="pt-BR" sz="1600" b="1" dirty="0" err="1">
                <a:latin typeface="Calibri" pitchFamily="34" charset="0"/>
              </a:rPr>
              <a:t>Technology</a:t>
            </a:r>
            <a:r>
              <a:rPr lang="pt-BR" sz="1600" b="1" dirty="0">
                <a:latin typeface="Calibri" pitchFamily="34" charset="0"/>
              </a:rPr>
              <a:t> c2009.</a:t>
            </a:r>
          </a:p>
          <a:p>
            <a:pPr eaLnBrk="0" hangingPunct="0">
              <a:defRPr/>
            </a:pPr>
            <a:endParaRPr lang="en-US" sz="1600" b="1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1600" b="1" dirty="0" err="1">
                <a:latin typeface="Calibri" pitchFamily="34" charset="0"/>
                <a:cs typeface="Arial" pitchFamily="34" charset="0"/>
              </a:rPr>
              <a:t>Verry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M. </a:t>
            </a:r>
            <a:r>
              <a:rPr lang="en-US" sz="1600" b="1" u="sng" dirty="0" err="1">
                <a:latin typeface="Calibri" pitchFamily="34" charset="0"/>
                <a:cs typeface="Arial" pitchFamily="34" charset="0"/>
              </a:rPr>
              <a:t>Sportmarketing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 (For Fitness). </a:t>
            </a:r>
            <a:r>
              <a:rPr lang="pt-BR" sz="1600" b="1" u="sng" dirty="0">
                <a:latin typeface="Calibri" pitchFamily="34" charset="0"/>
                <a:cs typeface="Arial" pitchFamily="34" charset="0"/>
              </a:rPr>
              <a:t>Marketing para sua Academia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. Rio de Janeiro,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Sprint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, 1997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10243" name="Retângulo 4"/>
          <p:cNvSpPr>
            <a:spLocks noChangeArrowheads="1"/>
          </p:cNvSpPr>
          <p:nvPr/>
        </p:nvSpPr>
        <p:spPr bwMode="auto">
          <a:xfrm>
            <a:off x="2555776" y="476672"/>
            <a:ext cx="6048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omic Sans MS" pitchFamily="66" charset="0"/>
                <a:cs typeface="Arial" pitchFamily="34" charset="0"/>
              </a:rPr>
              <a:t>BIBLIOGRAFIA COMPLEMENTAR</a:t>
            </a:r>
            <a:endParaRPr lang="pt-BR"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49513"/>
            <a:ext cx="9144000" cy="452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FITNESS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s-ES_tradnl" sz="1600" b="1" dirty="0">
                <a:latin typeface="Calibri" pitchFamily="34" charset="0"/>
              </a:rPr>
              <a:t>ANTUNES, F.; SABA, F</a:t>
            </a:r>
            <a:r>
              <a:rPr lang="es-ES_tradnl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Gestão em Atendimento: manual prático para academias e centros esportivos. São Paulo: Editora 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Manole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 2003.</a:t>
            </a:r>
            <a:endParaRPr lang="pt-BR" sz="16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BERTEVELLO, G. Qualidade no Atendimento da Academia. São Paulo: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1999.</a:t>
            </a: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PT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CAPINUSSU, J. M.; DA COSTA, L. P. Administração e Marketing nas Academias de Ginástica. Rio de Janeiro: Editora Ibrasa, 1989. </a:t>
            </a:r>
            <a:endParaRPr lang="pt-BR" sz="16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NOBRE, L. (Re) Projetando a Academia de Ginástica. São Paulo: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1999.</a:t>
            </a:r>
            <a:endParaRPr lang="pt-BR" sz="16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PEREIRA, M. Administração sem Segredo: Sua Academia Rumo ao Sucesso. 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São Paulo: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2005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16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SABA, F. Liderança e Gestão para Academias e Clubes Esportivos. 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São Paulo: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Editora, 2005.</a:t>
            </a:r>
            <a:endParaRPr lang="pt-BR" sz="1600" b="1" dirty="0">
              <a:latin typeface="Calibri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SABA, F.; PIMENTA,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M.T.C.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Vendas e Retenção: 83 lições para academias e clubes esportivos. São Paulo,</a:t>
            </a:r>
            <a:br>
              <a:rPr lang="pt-BR" sz="16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Editora </a:t>
            </a:r>
            <a:r>
              <a:rPr lang="pt-BR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Phorte</a:t>
            </a:r>
            <a:r>
              <a:rPr lang="pt-BR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, 2008.</a:t>
            </a:r>
            <a:endParaRPr lang="pt-BR" sz="1600" b="1" dirty="0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528" bIns="0">
            <a:spAutoFit/>
          </a:bodyPr>
          <a:lstStyle/>
          <a:p>
            <a:pPr algn="just" eaLnBrk="0" hangingPunct="0"/>
            <a:r>
              <a:rPr lang="pt-BR" sz="1600" b="1" dirty="0" err="1">
                <a:latin typeface="Calibri" pitchFamily="34" charset="0"/>
                <a:cs typeface="Arial" pitchFamily="34" charset="0"/>
              </a:rPr>
              <a:t>Capinussu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, </a:t>
            </a:r>
            <a:r>
              <a:rPr lang="pt-BR" sz="1600" b="1" dirty="0" err="1">
                <a:latin typeface="Calibri" pitchFamily="34" charset="0"/>
                <a:cs typeface="Arial" pitchFamily="34" charset="0"/>
              </a:rPr>
              <a:t>J.M.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b="1" u="sng" dirty="0">
                <a:latin typeface="Calibri" pitchFamily="34" charset="0"/>
                <a:cs typeface="Arial" pitchFamily="34" charset="0"/>
              </a:rPr>
              <a:t>Moderna organização da Educação Física e Desportos.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 São Paulo, IBRASA, 1992.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1600" b="1" dirty="0" err="1">
                <a:latin typeface="Calibri" pitchFamily="34" charset="0"/>
                <a:cs typeface="Arial" pitchFamily="34" charset="0"/>
              </a:rPr>
              <a:t>Horine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L. 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Administration of Physical Education and Sport Programs.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Madison, WCB Brown &amp; Benchmark, 1995.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1600" b="1" dirty="0" err="1">
                <a:latin typeface="Calibri" pitchFamily="34" charset="0"/>
                <a:cs typeface="Arial" pitchFamily="34" charset="0"/>
              </a:rPr>
              <a:t>Leith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, L.M. 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Coaches Guide to Sport Administration.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Illinois, Leisure Press, 1990.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es-ES_tradnl" sz="12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s-ES_tradnl" sz="1600" b="1" dirty="0">
                <a:latin typeface="Calibri" pitchFamily="34" charset="0"/>
                <a:cs typeface="Arial" pitchFamily="34" charset="0"/>
              </a:rPr>
              <a:t>Morales, I. R.  </a:t>
            </a:r>
            <a:r>
              <a:rPr lang="pt-BR" sz="1600" b="1" u="sng" dirty="0">
                <a:latin typeface="Calibri" pitchFamily="34" charset="0"/>
                <a:cs typeface="Arial" pitchFamily="34" charset="0"/>
              </a:rPr>
              <a:t>Liderança e Administração Esportiva</a:t>
            </a:r>
            <a:r>
              <a:rPr lang="pt-BR" sz="1600" b="1" dirty="0">
                <a:latin typeface="Calibri" pitchFamily="34" charset="0"/>
                <a:cs typeface="Arial" pitchFamily="34" charset="0"/>
              </a:rPr>
              <a:t>. São Paulo: Ícone, 1997.</a:t>
            </a:r>
            <a:endParaRPr lang="en-GB" sz="1600" b="1" dirty="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endParaRPr lang="pt-BR" sz="1200" b="1" dirty="0">
              <a:latin typeface="Calibri" pitchFamily="34" charset="0"/>
              <a:cs typeface="Arial" pitchFamily="34" charset="0"/>
            </a:endParaRPr>
          </a:p>
          <a:p>
            <a:pPr algn="just" eaLnBrk="0" hangingPunct="0"/>
            <a:r>
              <a:rPr lang="en-US" sz="1600" b="1" dirty="0">
                <a:latin typeface="Calibri" pitchFamily="34" charset="0"/>
                <a:cs typeface="Arial" pitchFamily="34" charset="0"/>
              </a:rPr>
              <a:t>Zeigler, E.F. </a:t>
            </a:r>
            <a:r>
              <a:rPr lang="en-US" sz="1600" b="1" u="sng" dirty="0">
                <a:latin typeface="Calibri" pitchFamily="34" charset="0"/>
                <a:cs typeface="Arial" pitchFamily="34" charset="0"/>
              </a:rPr>
              <a:t>Decision-Making in Physical Education and Athletics Administration. A Case Method Approach.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Calibri" pitchFamily="34" charset="0"/>
                <a:cs typeface="Arial" pitchFamily="34" charset="0"/>
              </a:rPr>
              <a:t>Stipes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 Publishing Company, 1982.</a:t>
            </a:r>
            <a:endParaRPr lang="pt-BR" sz="1600" b="1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solidFill>
            <a:srgbClr val="5BFFD4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pt-BR" sz="1600" b="1">
                <a:latin typeface="Comic Sans MS" pitchFamily="66" charset="0"/>
                <a:cs typeface="Times New Roman" pitchFamily="18" charset="0"/>
              </a:rPr>
              <a:t>DIMENSÕES ECONÔMICAS E ADMINISTRATIVAS </a:t>
            </a:r>
            <a:br>
              <a:rPr lang="pt-BR" sz="1600" b="1">
                <a:latin typeface="Comic Sans MS" pitchFamily="66" charset="0"/>
                <a:cs typeface="Times New Roman" pitchFamily="18" charset="0"/>
              </a:rPr>
            </a:br>
            <a:r>
              <a:rPr lang="pt-BR" sz="1600" b="1">
                <a:latin typeface="Comic Sans MS" pitchFamily="66" charset="0"/>
                <a:cs typeface="Times New Roman" pitchFamily="18" charset="0"/>
              </a:rPr>
              <a:t>DA EDUCAÇÃO FÍSICA E DO ESPORTE</a:t>
            </a:r>
            <a:br>
              <a:rPr lang="pt-BR" sz="1600" b="1">
                <a:latin typeface="Comic Sans MS" pitchFamily="66" charset="0"/>
                <a:cs typeface="Times New Roman" pitchFamily="18" charset="0"/>
              </a:rPr>
            </a:br>
            <a:r>
              <a:rPr lang="pt-BR" sz="1600">
                <a:latin typeface="Comic Sans MS" pitchFamily="66" charset="0"/>
                <a:cs typeface="Times New Roman" pitchFamily="18" charset="0"/>
              </a:rPr>
              <a:t>Prof. Resp.: Profa.  Dra. Flávia da Cunha Bastos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0825" y="1395348"/>
            <a:ext cx="8893175" cy="50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1600" b="1" dirty="0">
                <a:latin typeface="Comic Sans MS" pitchFamily="66" charset="0"/>
                <a:cs typeface="Times New Roman" pitchFamily="18" charset="0"/>
              </a:rPr>
              <a:t>CONTEÚDO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CONCEITOS E PRINCÍPIOS DE ADMINISTRAÇÃO E ECONOMIA </a:t>
            </a: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NA </a:t>
            </a:r>
            <a:r>
              <a:rPr lang="pt-BR" sz="1400" b="1" dirty="0">
                <a:latin typeface="Comic Sans MS" pitchFamily="66" charset="0"/>
                <a:cs typeface="Arial" pitchFamily="34" charset="0"/>
              </a:rPr>
              <a:t>EDUCAÇÃO FÍSICA E </a:t>
            </a: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NO </a:t>
            </a:r>
            <a:r>
              <a:rPr lang="pt-BR" sz="1400" b="1" dirty="0">
                <a:latin typeface="Comic Sans MS" pitchFamily="66" charset="0"/>
                <a:cs typeface="Arial" pitchFamily="34" charset="0"/>
              </a:rPr>
              <a:t>ESPORTE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Times New Roman" pitchFamily="18" charset="0"/>
              </a:rPr>
              <a:t>CAMPOS DE ATUAÇÃO E CAPACIDADES E HABILIDADES DO GESTOR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latin typeface="Comic Sans MS" pitchFamily="66" charset="0"/>
                <a:cs typeface="Times New Roman" pitchFamily="18" charset="0"/>
              </a:rPr>
              <a:t>CONCEITOS E INSTRUMENTOS DE PLANEJAMENTO </a:t>
            </a:r>
            <a:endParaRPr lang="pt-BR" sz="1400" b="1" dirty="0">
              <a:latin typeface="Comic Sans MS" pitchFamily="66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Times New Roman" pitchFamily="18" charset="0"/>
              </a:rPr>
              <a:t>PRINCÍPIOS E ESTRUTURAS DA ORGANIZAÇÃO</a:t>
            </a:r>
            <a:r>
              <a:rPr lang="pt-BR" sz="1400" b="1" dirty="0">
                <a:latin typeface="Comic Sans MS" pitchFamily="66" charset="0"/>
                <a:cs typeface="Tahoma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PRINCÍPIOS E INSTRUMENTOS DE DIREÇÃO, RECURSOS HUMANOS,</a:t>
            </a:r>
            <a:r>
              <a:rPr lang="pt-BR" sz="1400" b="1" dirty="0">
                <a:latin typeface="Comic Sans MS" pitchFamily="66" charset="0"/>
                <a:cs typeface="Times New Roman" pitchFamily="18" charset="0"/>
              </a:rPr>
              <a:t> LIDERANÇA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PRINCÍPIOS E INSTRUMENTOS DE AVALIAÇÃO E CONTROLE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>
                <a:latin typeface="Comic Sans MS" pitchFamily="66" charset="0"/>
                <a:cs typeface="Arial" pitchFamily="34" charset="0"/>
              </a:rPr>
              <a:t>GESTÃO DE </a:t>
            </a: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ENTIDADES/ORGANIZAÇÕES E INSTALAÇÕES ESPORTIVAS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t-BR" sz="1400" b="1" dirty="0" smtClean="0">
                <a:latin typeface="Comic Sans MS" pitchFamily="66" charset="0"/>
                <a:cs typeface="Arial" pitchFamily="34" charset="0"/>
              </a:rPr>
              <a:t>MARKETING E GESTÃO DE EVENTOS</a:t>
            </a:r>
            <a:endParaRPr lang="pt-BR" sz="1400" b="1" dirty="0">
              <a:latin typeface="Comic Sans MS" pitchFamily="66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omic Sans MS" pitchFamily="66" charset="0"/>
                <a:cs typeface="Arial" pitchFamily="34" charset="0"/>
              </a:rPr>
              <a:t>ANÁLISE COMPARADA DA GESTÃO DO ESPORTE / SEGMENTOS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Comic Sans MS" pitchFamily="66" charset="0"/>
                <a:cs typeface="Arial" pitchFamily="34" charset="0"/>
              </a:rPr>
              <a:t>TEMAS ESPECIAIS</a:t>
            </a:r>
            <a:endParaRPr lang="pt-BR" sz="14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512" y="1219393"/>
            <a:ext cx="896448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 algn="ctr">
              <a:spcBef>
                <a:spcPct val="50000"/>
              </a:spcBef>
              <a:defRPr/>
            </a:pPr>
            <a:r>
              <a:rPr lang="pt-BR" sz="1600" b="1" dirty="0" smtClean="0">
                <a:latin typeface="Arial" pitchFamily="34" charset="0"/>
                <a:cs typeface="Times New Roman" pitchFamily="18" charset="0"/>
              </a:rPr>
              <a:t>ATIVIDADES / AVALIAÇÃO</a:t>
            </a:r>
          </a:p>
          <a:p>
            <a:pPr marL="284163" indent="-284163" algn="ctr">
              <a:spcBef>
                <a:spcPct val="50000"/>
              </a:spcBef>
              <a:defRPr/>
            </a:pPr>
            <a:endParaRPr lang="pt-BR" sz="1600" b="1" dirty="0">
              <a:latin typeface="Arial" pitchFamily="34" charset="0"/>
              <a:cs typeface="Times New Roman" pitchFamily="18" charset="0"/>
            </a:endParaRPr>
          </a:p>
          <a:p>
            <a:pPr marL="284163" indent="-284163" algn="just">
              <a:spcBef>
                <a:spcPct val="50000"/>
              </a:spcBef>
              <a:defRPr/>
            </a:pPr>
            <a:r>
              <a:rPr lang="pt-BR" sz="800" b="1" dirty="0">
                <a:latin typeface="Arial" pitchFamily="34" charset="0"/>
                <a:cs typeface="Arial" pitchFamily="34" charset="0"/>
              </a:rPr>
              <a:t> 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 algn="just">
              <a:spcBef>
                <a:spcPct val="50000"/>
              </a:spcBef>
              <a:buFontTx/>
              <a:buAutoNum type="arabicPeriod"/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Prova  – valor 20%</a:t>
            </a:r>
          </a:p>
          <a:p>
            <a:pPr marL="284163" indent="-284163" algn="just">
              <a:spcBef>
                <a:spcPct val="50000"/>
              </a:spcBef>
              <a:defRPr/>
            </a:pPr>
            <a:endParaRPr lang="en-GB" sz="1600" b="1" dirty="0">
              <a:solidFill>
                <a:srgbClr val="FF0000"/>
              </a:solidFill>
              <a:latin typeface="Letter Gothic" charset="0"/>
              <a:cs typeface="Times New Roman" pitchFamily="18" charset="0"/>
            </a:endParaRPr>
          </a:p>
          <a:p>
            <a:pPr marL="284163" indent="-284163" algn="just">
              <a:spcBef>
                <a:spcPct val="50000"/>
              </a:spcBef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2. 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Visita/entrevista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 relatório sobre Gestão – em grupo – valor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20%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Elaboração e apresentação de Projeto de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Evento – em grupo – valor 20%</a:t>
            </a:r>
          </a:p>
          <a:p>
            <a:pPr marL="284163" indent="-284163">
              <a:spcBef>
                <a:spcPct val="50000"/>
              </a:spcBef>
              <a:defRPr/>
            </a:pPr>
            <a:endParaRPr lang="pt-BR" sz="1600" b="1" dirty="0" smtClean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4. Plano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negócios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em duplas – valor 15% </a:t>
            </a:r>
          </a:p>
          <a:p>
            <a:pPr marL="284163" indent="-284163">
              <a:spcBef>
                <a:spcPct val="50000"/>
              </a:spcBef>
              <a:defRPr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5. Leitura e apresentação de texto – individual – valor 15%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 marL="284163" indent="-284163">
              <a:spcBef>
                <a:spcPct val="50000"/>
              </a:spcBef>
              <a:defRPr/>
            </a:pP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Atividades práticas –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tarefas e exercícios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– valor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%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737683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200000"/>
              </a:lnSpc>
            </a:pPr>
            <a:r>
              <a:rPr kumimoji="0" lang="pt-B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BASTOS, F. C.;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MAZZEI, L. C. Gestão do Esporte no Brasil: desafios e perspectivas In: </a:t>
            </a:r>
            <a:r>
              <a:rPr lang="pt-BR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BASTOS, F. C.; MAZZEI, L. C.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Gestão do Esporte no Brasil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desafios e perspectivas.1 ed.São Paulo : Ícone, 2012, v.1, p. 5-19.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15816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683568" y="3964994"/>
            <a:ext cx="5869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https://www.youtube.com/watch?v=8xIiw9B2Jd8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3568" y="3460938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https://www.youtube.com/watch?v=2E9osuJqOzk</a:t>
            </a:r>
          </a:p>
        </p:txBody>
      </p:sp>
      <p:sp>
        <p:nvSpPr>
          <p:cNvPr id="8" name="Retângulo 7"/>
          <p:cNvSpPr/>
          <p:nvPr/>
        </p:nvSpPr>
        <p:spPr>
          <a:xfrm>
            <a:off x="683568" y="4508127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https://www.youtube.com/watch?v=W1NBxqYjB1U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3568" y="5073297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https://www.youtube.com/watch?v=Gg1K2UKJwWc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683568" y="566124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https://www.youtube.com/watch?v=7S6Khmpda3E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8088"/>
            <a:ext cx="8229600" cy="738664"/>
          </a:xfrm>
          <a:solidFill>
            <a:srgbClr val="FF3300"/>
          </a:solidFill>
        </p:spPr>
        <p:txBody>
          <a:bodyPr/>
          <a:lstStyle/>
          <a:p>
            <a:pPr marL="6453188" indent="-6453188">
              <a:spcBef>
                <a:spcPts val="600"/>
              </a:spcBef>
            </a:pPr>
            <a:r>
              <a:rPr lang="pt-B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Gestão do Esporte</a:t>
            </a:r>
            <a: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Rocha, Bastos, 2011</a:t>
            </a:r>
            <a:endParaRPr lang="pt-BR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53285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/>
          </a:p>
        </p:txBody>
      </p:sp>
      <p:pic>
        <p:nvPicPr>
          <p:cNvPr id="4" name="Picture 9" descr="gepecom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453337"/>
            <a:ext cx="360040" cy="372157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1198493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ÁREA DE INVESTIGAÇÃO ACADÊMICA RECENTE 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83568" y="2066072"/>
            <a:ext cx="77768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PESQUISA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&gt; METADE DA DÉCADA DE 80, TRABALHOS COM MAIS RIGOR CIENTÍFICO COMEÇARAM A SER PUBLICADOS EM PERIÓDICOS ESPECÍFICOS DA ÁREA.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3224" y="4365104"/>
            <a:ext cx="7776864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FORMAÇÃO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pt-BR" sz="2000" b="1" dirty="0" smtClean="0">
                <a:latin typeface="Calibri" panose="020F0502020204030204" pitchFamily="34" charset="0"/>
              </a:rPr>
              <a:t>OS PRIMEIROS PROGRAMAS ACADÊMICOS DE “SPORT MANAGEMENT” FORAM CRIADOS NOS ESTADOS UNIDOS, NO FINAL DA DÉCADA DE 60, PARA ATENDER DEMANDAS DO ESPORTE PROFISSIONAL E UNIVERSITÁRIO AMERICANO (CHELLADURAI, 2009) </a:t>
            </a:r>
            <a:endParaRPr lang="pt-BR" sz="2000" b="1" dirty="0">
              <a:latin typeface="Calibri" panose="020F0502020204030204" pitchFamily="34" charset="0"/>
            </a:endParaRPr>
          </a:p>
        </p:txBody>
      </p:sp>
      <p:sp>
        <p:nvSpPr>
          <p:cNvPr id="8" name="Seta em curva para a direita 7"/>
          <p:cNvSpPr/>
          <p:nvPr/>
        </p:nvSpPr>
        <p:spPr>
          <a:xfrm>
            <a:off x="35496" y="2924944"/>
            <a:ext cx="792088" cy="187220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em curva para a direita 9"/>
          <p:cNvSpPr/>
          <p:nvPr/>
        </p:nvSpPr>
        <p:spPr>
          <a:xfrm rot="10800000">
            <a:off x="8316416" y="2852936"/>
            <a:ext cx="792088" cy="1872208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3528" y="44624"/>
            <a:ext cx="8534400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DIMENSÕES </a:t>
            </a:r>
            <a:r>
              <a:rPr lang="pt-BR" sz="1000" b="1" dirty="0">
                <a:latin typeface="Comic Sans MS" pitchFamily="66" charset="0"/>
                <a:cs typeface="Times New Roman" pitchFamily="18" charset="0"/>
              </a:rPr>
              <a:t>ECONÔMICAS E ADMINISTRATIVAS DA EDUCAÇÃO FÍSICA E DO </a:t>
            </a: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ESPORTE</a:t>
            </a:r>
            <a:endParaRPr lang="en-GB" sz="1000" dirty="0">
              <a:cs typeface="Times New Roman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124744"/>
            <a:ext cx="8686800" cy="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rIns="47610">
            <a:spAutoFit/>
          </a:bodyPr>
          <a:lstStyle/>
          <a:p>
            <a:endParaRPr lang="pt-BR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28600" y="1355278"/>
            <a:ext cx="8686800" cy="53860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rIns="47610">
            <a:spAutoFit/>
          </a:bodyPr>
          <a:lstStyle/>
          <a:p>
            <a:pPr algn="just" fontAlgn="t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2003 - EEFEUSP (Grupo de Estudos e Pesquisa em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Gestão do Esporte) - GEPAE</a:t>
            </a:r>
            <a:endParaRPr lang="pt-BR" sz="18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Líder(es) do grupo: 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Flávia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Bastos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, Cacilda Amaral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                                                  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2005-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UnB (Gestão e Marketing da Educação Física, Saúde, Esporte e Lazer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</a:t>
            </a:r>
            <a:endParaRPr lang="pt-BR" sz="18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</a:t>
            </a:r>
            <a:r>
              <a:rPr lang="pt-BR" sz="1800" b="1" dirty="0" err="1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es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 do grupo: 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Paulo Henrique </a:t>
            </a:r>
            <a:r>
              <a:rPr lang="pt-BR" sz="1800" dirty="0" err="1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Azevêdo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 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2009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- UF do Pará (Centro de Estudos em Gestão Desportiva). 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</a:t>
            </a:r>
            <a:r>
              <a:rPr lang="pt-BR" sz="1800" b="1" dirty="0" err="1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es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) do grupo: 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18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Christian Pinheiro da Costa, José Pedro </a:t>
            </a:r>
            <a:r>
              <a:rPr lang="pt-BR" sz="1800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Sarmento</a:t>
            </a:r>
            <a:endParaRPr lang="pt-BR" sz="1800" dirty="0">
              <a:solidFill>
                <a:srgbClr val="000000"/>
              </a:solidFill>
              <a:latin typeface="Calibri" pitchFamily="34" charset="0"/>
              <a:cs typeface="Courier New" pitchFamily="49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000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 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2010 – UFPE - LABGESPP</a:t>
            </a:r>
            <a:r>
              <a:rPr lang="ar-SA" sz="1800" dirty="0">
                <a:latin typeface="Calibri" pitchFamily="34" charset="0"/>
                <a:cs typeface="Arial" pitchFamily="34" charset="0"/>
              </a:rPr>
              <a:t>‏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- Laboratório em Gestão Esportiva e Políticas Públicas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latin typeface="Calibri" pitchFamily="34" charset="0"/>
                <a:cs typeface="Arial" pitchFamily="34" charset="0"/>
              </a:rPr>
              <a:t> Líder(</a:t>
            </a:r>
            <a:r>
              <a:rPr lang="pt-BR" sz="1800" b="1" dirty="0" err="1">
                <a:latin typeface="Calibri" pitchFamily="34" charset="0"/>
                <a:cs typeface="Arial" pitchFamily="34" charset="0"/>
              </a:rPr>
              <a:t>es</a:t>
            </a:r>
            <a:r>
              <a:rPr lang="pt-BR" sz="1800" b="1" dirty="0">
                <a:latin typeface="Calibri" pitchFamily="34" charset="0"/>
                <a:cs typeface="Arial" pitchFamily="34" charset="0"/>
              </a:rPr>
              <a:t>) do grupo: </a:t>
            </a:r>
            <a:r>
              <a:rPr lang="pt-BR" sz="1800" dirty="0" err="1">
                <a:latin typeface="Calibri" pitchFamily="34" charset="0"/>
                <a:cs typeface="Arial" pitchFamily="34" charset="0"/>
              </a:rPr>
              <a:t>Vilde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Gomes de Menezes</a:t>
            </a: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>
                <a:latin typeface="Calibri" pitchFamily="34" charset="0"/>
              </a:rPr>
              <a:t>2011-  EEFERP – USP (Grupo </a:t>
            </a:r>
            <a:r>
              <a:rPr lang="pt-BR" sz="1800" dirty="0">
                <a:latin typeface="Calibri" pitchFamily="34" charset="0"/>
              </a:rPr>
              <a:t>de Estudos em Gestão do </a:t>
            </a:r>
            <a:r>
              <a:rPr lang="pt-BR" sz="1800" dirty="0" smtClean="0">
                <a:latin typeface="Calibri" pitchFamily="34" charset="0"/>
              </a:rPr>
              <a:t>Esporte)</a:t>
            </a:r>
            <a:endParaRPr lang="pt-BR" sz="1800" dirty="0">
              <a:latin typeface="Calibri" pitchFamily="34" charset="0"/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latin typeface="Calibri" pitchFamily="34" charset="0"/>
              </a:rPr>
              <a:t>Líder do </a:t>
            </a:r>
            <a:r>
              <a:rPr lang="pt-BR" sz="1800" b="1" dirty="0" smtClean="0">
                <a:latin typeface="Calibri" pitchFamily="34" charset="0"/>
              </a:rPr>
              <a:t>grupo</a:t>
            </a:r>
            <a:r>
              <a:rPr lang="pt-BR" sz="1800" dirty="0">
                <a:latin typeface="Calibri" pitchFamily="34" charset="0"/>
              </a:rPr>
              <a:t>: </a:t>
            </a:r>
            <a:r>
              <a:rPr lang="pt-BR" sz="1800" dirty="0" smtClean="0">
                <a:latin typeface="Calibri" pitchFamily="34" charset="0"/>
              </a:rPr>
              <a:t>Cláudio </a:t>
            </a:r>
            <a:r>
              <a:rPr lang="pt-BR" sz="1800" dirty="0" smtClean="0">
                <a:latin typeface="Calibri" pitchFamily="34" charset="0"/>
              </a:rPr>
              <a:t>Rocha</a:t>
            </a: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dirty="0" smtClean="0">
                <a:latin typeface="Calibri" pitchFamily="34" charset="0"/>
                <a:cs typeface="Arial" pitchFamily="34" charset="0"/>
              </a:rPr>
              <a:t>2014 – EEFEUSP (Grupo de Estudos e Pesquisa em Comunicação 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e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Marketing 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do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Esporte</a:t>
            </a:r>
            <a:r>
              <a:rPr lang="pt-BR" sz="1800" dirty="0" smtClean="0">
                <a:latin typeface="Calibri" pitchFamily="34" charset="0"/>
              </a:rPr>
              <a:t>) - GEPECOM</a:t>
            </a:r>
            <a:endParaRPr lang="pt-BR" sz="1800" dirty="0">
              <a:latin typeface="Calibri" pitchFamily="34" charset="0"/>
              <a:cs typeface="Arial" pitchFamily="34" charset="0"/>
            </a:endParaRPr>
          </a:p>
          <a:p>
            <a:pPr algn="just" eaLnBrk="0" fontAlgn="t" hangingPunct="0"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Líder(es) do g</a:t>
            </a:r>
            <a:r>
              <a:rPr lang="pt-BR" sz="1800" b="1" dirty="0" smtClean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rupo</a:t>
            </a:r>
            <a:r>
              <a:rPr lang="pt-BR" sz="1800" b="1" dirty="0">
                <a:solidFill>
                  <a:srgbClr val="000000"/>
                </a:solidFill>
                <a:latin typeface="Calibri" pitchFamily="34" charset="0"/>
                <a:cs typeface="Courier New" pitchFamily="49" charset="0"/>
              </a:rPr>
              <a:t>: 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Ary José Rocco Júnior </a:t>
            </a:r>
            <a:r>
              <a:rPr lang="pt-BR" sz="1800" dirty="0" smtClean="0">
                <a:latin typeface="Calibri" pitchFamily="34" charset="0"/>
                <a:cs typeface="Arial" pitchFamily="34" charset="0"/>
              </a:rPr>
              <a:t>, Leandro </a:t>
            </a:r>
            <a:r>
              <a:rPr lang="pt-BR" sz="1800" dirty="0" err="1" smtClean="0">
                <a:latin typeface="Calibri" pitchFamily="34" charset="0"/>
                <a:cs typeface="Arial" pitchFamily="34" charset="0"/>
              </a:rPr>
              <a:t>Mazzei</a:t>
            </a:r>
            <a:endParaRPr lang="pt-BR" sz="180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228600" y="1052736"/>
            <a:ext cx="8686800" cy="0"/>
            <a:chOff x="0" y="0"/>
            <a:chExt cx="5760" cy="0"/>
          </a:xfrm>
        </p:grpSpPr>
        <p:sp>
          <p:nvSpPr>
            <p:cNvPr id="4102" name="Rectangle 3"/>
            <p:cNvSpPr>
              <a:spLocks noChangeArrowheads="1"/>
            </p:cNvSpPr>
            <p:nvPr/>
          </p:nvSpPr>
          <p:spPr bwMode="auto">
            <a:xfrm>
              <a:off x="56" y="0"/>
              <a:ext cx="5704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410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195736" y="476672"/>
            <a:ext cx="476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  <a:latin typeface="Comic Sans MS" pitchFamily="66" charset="0"/>
              </a:rPr>
              <a:t>GRUPOS DE ESTUDO BRASIL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epecom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453337"/>
            <a:ext cx="360040" cy="372157"/>
          </a:xfrm>
          <a:prstGeom prst="rect">
            <a:avLst/>
          </a:prstGeom>
          <a:noFill/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40011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75047"/>
            <a:ext cx="8229600" cy="461665"/>
          </a:xfrm>
        </p:spPr>
        <p:txBody>
          <a:bodyPr/>
          <a:lstStyle/>
          <a:p>
            <a:r>
              <a:rPr lang="pt-BR" sz="2800" b="1" dirty="0" smtClean="0">
                <a:latin typeface="Calibri" panose="020F0502020204030204" pitchFamily="34" charset="0"/>
              </a:rPr>
              <a:t>ENTIDADES INTERNACIONAIS</a:t>
            </a:r>
            <a:endParaRPr lang="pt-BR" sz="2800" b="1" dirty="0">
              <a:latin typeface="Calibri" panose="020F0502020204030204" pitchFamily="34" charset="0"/>
            </a:endParaRPr>
          </a:p>
        </p:txBody>
      </p:sp>
      <p:sp>
        <p:nvSpPr>
          <p:cNvPr id="7" name="Rectangle 1030"/>
          <p:cNvSpPr>
            <a:spLocks noChangeArrowheads="1"/>
          </p:cNvSpPr>
          <p:nvPr/>
        </p:nvSpPr>
        <p:spPr bwMode="auto">
          <a:xfrm>
            <a:off x="0" y="1700807"/>
            <a:ext cx="9144000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1" eaLnBrk="0" fontAlgn="t" hangingPunct="0"/>
            <a:r>
              <a:rPr lang="pt-BR" dirty="0" smtClean="0">
                <a:solidFill>
                  <a:srgbClr val="006600"/>
                </a:solidFill>
              </a:rPr>
              <a:t> </a:t>
            </a:r>
          </a:p>
          <a:p>
            <a:pPr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North American Sport Management </a:t>
            </a:r>
            <a:r>
              <a:rPr lang="pt-BR" dirty="0" err="1" smtClean="0">
                <a:solidFill>
                  <a:srgbClr val="006600"/>
                </a:solidFill>
              </a:rPr>
              <a:t>Association</a:t>
            </a:r>
            <a:r>
              <a:rPr lang="pt-BR" dirty="0" smtClean="0">
                <a:solidFill>
                  <a:srgbClr val="006600"/>
                </a:solidFill>
              </a:rPr>
              <a:t> (NAASSM) </a:t>
            </a:r>
          </a:p>
          <a:p>
            <a:pPr lvl="1" eaLnBrk="0" fontAlgn="t" hangingPunct="0"/>
            <a:endParaRPr lang="pt-BR" dirty="0" smtClean="0">
              <a:solidFill>
                <a:srgbClr val="006600"/>
              </a:solidFill>
            </a:endParaRPr>
          </a:p>
          <a:p>
            <a:pPr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 smtClean="0">
                <a:solidFill>
                  <a:srgbClr val="006600"/>
                </a:solidFill>
              </a:rPr>
              <a:t>European</a:t>
            </a: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Association</a:t>
            </a:r>
            <a:r>
              <a:rPr lang="pt-BR" dirty="0">
                <a:solidFill>
                  <a:srgbClr val="006600"/>
                </a:solidFill>
              </a:rPr>
              <a:t>  </a:t>
            </a:r>
            <a:r>
              <a:rPr lang="pt-BR" dirty="0" err="1">
                <a:solidFill>
                  <a:srgbClr val="006600"/>
                </a:solidFill>
              </a:rPr>
              <a:t>or</a:t>
            </a:r>
            <a:r>
              <a:rPr lang="pt-BR" dirty="0">
                <a:solidFill>
                  <a:srgbClr val="006600"/>
                </a:solidFill>
              </a:rPr>
              <a:t> Sport Management </a:t>
            </a:r>
            <a:endParaRPr lang="pt-BR" dirty="0" smtClean="0">
              <a:solidFill>
                <a:srgbClr val="006600"/>
              </a:solidFill>
            </a:endParaRPr>
          </a:p>
          <a:p>
            <a:pPr lvl="1" eaLnBrk="0" fontAlgn="t" hangingPunct="0"/>
            <a:endParaRPr lang="pt-BR" dirty="0">
              <a:solidFill>
                <a:srgbClr val="006600"/>
              </a:solidFill>
            </a:endParaRPr>
          </a:p>
          <a:p>
            <a:pPr lvl="1" eaLnBrk="0" fontAlgn="t" hangingPunct="0">
              <a:buFontTx/>
              <a:buChar char="•"/>
            </a:pPr>
            <a:r>
              <a:rPr lang="pt-BR" dirty="0">
                <a:solidFill>
                  <a:srgbClr val="006600"/>
                </a:solidFill>
              </a:rPr>
              <a:t> Sport Management </a:t>
            </a:r>
            <a:r>
              <a:rPr lang="pt-BR" dirty="0" err="1">
                <a:solidFill>
                  <a:srgbClr val="006600"/>
                </a:solidFill>
              </a:rPr>
              <a:t>Association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of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r>
              <a:rPr lang="pt-BR" dirty="0" smtClean="0">
                <a:solidFill>
                  <a:srgbClr val="006600"/>
                </a:solidFill>
              </a:rPr>
              <a:t>   </a:t>
            </a:r>
            <a:r>
              <a:rPr lang="pt-BR" dirty="0" err="1" smtClean="0">
                <a:solidFill>
                  <a:srgbClr val="006600"/>
                </a:solidFill>
              </a:rPr>
              <a:t>Australia</a:t>
            </a: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>
                <a:solidFill>
                  <a:srgbClr val="006600"/>
                </a:solidFill>
              </a:rPr>
              <a:t>&amp; New </a:t>
            </a:r>
            <a:r>
              <a:rPr lang="pt-BR" dirty="0" err="1">
                <a:solidFill>
                  <a:srgbClr val="006600"/>
                </a:solidFill>
              </a:rPr>
              <a:t>Zealand</a:t>
            </a:r>
            <a:r>
              <a:rPr lang="pt-BR" dirty="0">
                <a:solidFill>
                  <a:srgbClr val="006600"/>
                </a:solidFill>
              </a:rPr>
              <a:t> </a:t>
            </a:r>
          </a:p>
          <a:p>
            <a:pPr lvl="1" eaLnBrk="0" fontAlgn="t" hangingPunct="0">
              <a:buFontTx/>
              <a:buChar char="•"/>
            </a:pPr>
            <a:endParaRPr lang="pt-BR" dirty="0" smtClean="0">
              <a:solidFill>
                <a:srgbClr val="006600"/>
              </a:solidFill>
            </a:endParaRPr>
          </a:p>
          <a:p>
            <a:pPr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Asian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Association</a:t>
            </a:r>
            <a:r>
              <a:rPr lang="pt-BR" dirty="0">
                <a:solidFill>
                  <a:srgbClr val="006600"/>
                </a:solidFill>
              </a:rPr>
              <a:t> for Sport Management </a:t>
            </a:r>
            <a:endParaRPr lang="pt-BR" dirty="0" smtClean="0">
              <a:solidFill>
                <a:srgbClr val="006600"/>
              </a:solidFill>
            </a:endParaRPr>
          </a:p>
          <a:p>
            <a:pPr lvl="1" eaLnBrk="0" fontAlgn="t" hangingPunct="0">
              <a:buFontTx/>
              <a:buChar char="•"/>
            </a:pPr>
            <a:endParaRPr lang="pt-BR" dirty="0">
              <a:solidFill>
                <a:srgbClr val="006600"/>
              </a:solidFill>
            </a:endParaRPr>
          </a:p>
          <a:p>
            <a:pPr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Latin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American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Organization</a:t>
            </a:r>
            <a:r>
              <a:rPr lang="pt-BR" dirty="0">
                <a:solidFill>
                  <a:srgbClr val="006600"/>
                </a:solidFill>
              </a:rPr>
              <a:t> in Sport Management  </a:t>
            </a:r>
            <a:r>
              <a:rPr lang="pt-BR" dirty="0" smtClean="0">
                <a:solidFill>
                  <a:srgbClr val="006600"/>
                </a:solidFill>
              </a:rPr>
              <a:t>2009</a:t>
            </a:r>
          </a:p>
          <a:p>
            <a:pPr lvl="1" eaLnBrk="0" fontAlgn="t" hangingPunct="0">
              <a:buFontTx/>
              <a:buChar char="•"/>
            </a:pPr>
            <a:endParaRPr lang="pt-BR" dirty="0">
              <a:solidFill>
                <a:srgbClr val="006600"/>
              </a:solidFill>
            </a:endParaRPr>
          </a:p>
          <a:p>
            <a:pPr lvl="1" eaLnBrk="0" fontAlgn="t" hangingPunct="0">
              <a:buFontTx/>
              <a:buChar char="•"/>
            </a:pPr>
            <a:r>
              <a:rPr lang="pt-BR" dirty="0" smtClean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International</a:t>
            </a:r>
            <a:r>
              <a:rPr lang="pt-BR" dirty="0">
                <a:solidFill>
                  <a:srgbClr val="006600"/>
                </a:solidFill>
              </a:rPr>
              <a:t> </a:t>
            </a:r>
            <a:r>
              <a:rPr lang="pt-BR" dirty="0" err="1">
                <a:solidFill>
                  <a:srgbClr val="006600"/>
                </a:solidFill>
              </a:rPr>
              <a:t>Sports</a:t>
            </a:r>
            <a:r>
              <a:rPr lang="pt-BR" dirty="0">
                <a:solidFill>
                  <a:srgbClr val="006600"/>
                </a:solidFill>
              </a:rPr>
              <a:t> Management </a:t>
            </a:r>
            <a:r>
              <a:rPr lang="pt-BR" dirty="0" err="1">
                <a:solidFill>
                  <a:srgbClr val="006600"/>
                </a:solidFill>
              </a:rPr>
              <a:t>Africa</a:t>
            </a:r>
            <a:r>
              <a:rPr lang="pt-BR" dirty="0">
                <a:solidFill>
                  <a:srgbClr val="006600"/>
                </a:solidFill>
              </a:rPr>
              <a:t>, (ISMA) 2007</a:t>
            </a:r>
          </a:p>
          <a:p>
            <a:pPr eaLnBrk="0" hangingPunct="0"/>
            <a:endParaRPr lang="pt-BR" dirty="0">
              <a:solidFill>
                <a:srgbClr val="006600"/>
              </a:solidFill>
            </a:endParaRPr>
          </a:p>
        </p:txBody>
      </p:sp>
      <p:grpSp>
        <p:nvGrpSpPr>
          <p:cNvPr id="9" name="Group 1031"/>
          <p:cNvGrpSpPr>
            <a:grpSpLocks/>
          </p:cNvGrpSpPr>
          <p:nvPr/>
        </p:nvGrpSpPr>
        <p:grpSpPr bwMode="auto">
          <a:xfrm>
            <a:off x="298556" y="869329"/>
            <a:ext cx="8567972" cy="739030"/>
            <a:chOff x="-181" y="37"/>
            <a:chExt cx="3461" cy="673"/>
          </a:xfrm>
        </p:grpSpPr>
        <p:sp>
          <p:nvSpPr>
            <p:cNvPr id="11" name="Rectangle 1027"/>
            <p:cNvSpPr>
              <a:spLocks noChangeArrowheads="1"/>
            </p:cNvSpPr>
            <p:nvPr/>
          </p:nvSpPr>
          <p:spPr bwMode="auto">
            <a:xfrm>
              <a:off x="-181" y="37"/>
              <a:ext cx="3461" cy="6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t" hangingPunct="0"/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WASM </a:t>
              </a:r>
            </a:p>
            <a:p>
              <a:pPr eaLnBrk="0" fontAlgn="t" hangingPunct="0"/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World </a:t>
              </a:r>
              <a:r>
                <a:rPr lang="pt-BR" dirty="0" err="1" smtClean="0">
                  <a:solidFill>
                    <a:srgbClr val="FF0000"/>
                  </a:solidFill>
                  <a:latin typeface="+mn-lt"/>
                </a:rPr>
                <a:t>Association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pt-BR" dirty="0" err="1" smtClean="0">
                  <a:solidFill>
                    <a:srgbClr val="FF0000"/>
                  </a:solidFill>
                  <a:latin typeface="+mn-lt"/>
                </a:rPr>
                <a:t>of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 Sport </a:t>
              </a:r>
              <a:r>
                <a:rPr lang="pt-BR" dirty="0">
                  <a:solidFill>
                    <a:srgbClr val="FF0000"/>
                  </a:solidFill>
                  <a:latin typeface="+mn-lt"/>
                </a:rPr>
                <a:t>Management </a:t>
              </a:r>
              <a:r>
                <a:rPr lang="pt-BR" dirty="0" smtClean="0">
                  <a:solidFill>
                    <a:srgbClr val="FF0000"/>
                  </a:solidFill>
                  <a:latin typeface="+mn-lt"/>
                </a:rPr>
                <a:t>2012</a:t>
              </a:r>
              <a:endParaRPr lang="pt-BR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Rectangle 1028"/>
            <p:cNvSpPr>
              <a:spLocks noChangeArrowheads="1"/>
            </p:cNvSpPr>
            <p:nvPr/>
          </p:nvSpPr>
          <p:spPr bwMode="auto">
            <a:xfrm>
              <a:off x="0" y="422"/>
              <a:ext cx="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58700" tIns="634800" rIns="158700" bIns="317400">
              <a:spAutoFit/>
            </a:bodyPr>
            <a:lstStyle/>
            <a:p>
              <a:endParaRPr lang="pt-BR"/>
            </a:p>
          </p:txBody>
        </p: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348" y="424709"/>
            <a:ext cx="1381132" cy="117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285" y="1810908"/>
            <a:ext cx="1029715" cy="792088"/>
          </a:xfrm>
          <a:prstGeom prst="rect">
            <a:avLst/>
          </a:prstGeom>
          <a:noFill/>
        </p:spPr>
      </p:pic>
      <p:pic>
        <p:nvPicPr>
          <p:cNvPr id="15" name="Picture 1035" descr="http://www.easm.net/images/logo_ea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3616" y="2598047"/>
            <a:ext cx="11525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38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3740" y="3659489"/>
            <a:ext cx="2339752" cy="57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98901"/>
              </p:ext>
            </p:extLst>
          </p:nvPr>
        </p:nvGraphicFramePr>
        <p:xfrm>
          <a:off x="6160250" y="4524485"/>
          <a:ext cx="1359256" cy="56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m de bitmap" r:id="rId9" imgW="2952381" imgH="1743318" progId="PBrush">
                  <p:embed/>
                </p:oleObj>
              </mc:Choice>
              <mc:Fallback>
                <p:oleObj name="Imagem de bitmap" r:id="rId9" imgW="2952381" imgH="174331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0250" y="4524485"/>
                        <a:ext cx="1359256" cy="566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6" descr="F:\ABRAGESP\logo alged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9059" y="5291630"/>
            <a:ext cx="1476375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http://www.ismafrika.com/images/index_r3_c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375" y="5828675"/>
            <a:ext cx="833143" cy="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0" y="0"/>
            <a:ext cx="9144000" cy="332656"/>
          </a:xfrm>
          <a:prstGeom prst="rect">
            <a:avLst/>
          </a:prstGeom>
          <a:solidFill>
            <a:srgbClr val="5BFFD4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23528" y="44624"/>
            <a:ext cx="8534400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82600" indent="-482600" algn="ctr">
              <a:lnSpc>
                <a:spcPct val="80000"/>
              </a:lnSpc>
              <a:spcBef>
                <a:spcPct val="50000"/>
              </a:spcBef>
            </a:pP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DIMENSÕES </a:t>
            </a:r>
            <a:r>
              <a:rPr lang="pt-BR" sz="1000" b="1" dirty="0">
                <a:latin typeface="Comic Sans MS" pitchFamily="66" charset="0"/>
                <a:cs typeface="Times New Roman" pitchFamily="18" charset="0"/>
              </a:rPr>
              <a:t>ECONÔMICAS E ADMINISTRATIVAS DA EDUCAÇÃO FÍSICA E DO </a:t>
            </a:r>
            <a:r>
              <a:rPr lang="pt-BR" sz="1000" b="1" dirty="0" smtClean="0">
                <a:latin typeface="Comic Sans MS" pitchFamily="66" charset="0"/>
                <a:cs typeface="Times New Roman" pitchFamily="18" charset="0"/>
              </a:rPr>
              <a:t>ESPORTE</a:t>
            </a:r>
            <a:endParaRPr lang="en-GB" sz="1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8" descr="LOGO ABRAGESP 20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013325"/>
            <a:ext cx="4622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3467100" y="2895600"/>
            <a:ext cx="2209800" cy="1676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187624" y="404664"/>
            <a:ext cx="6813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 dirty="0">
                <a:solidFill>
                  <a:srgbClr val="FF9900"/>
                </a:solidFill>
                <a:latin typeface="Tahoma" pitchFamily="34" charset="0"/>
              </a:rPr>
              <a:t>REDE ORGANIZAÇÕES</a:t>
            </a:r>
          </a:p>
        </p:txBody>
      </p:sp>
      <p:pic>
        <p:nvPicPr>
          <p:cNvPr id="5125" name="Picture 5" descr="F:\ABRAGESP\cropped-aigd_logo-2-c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343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:\ABRAGESP\logo alge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9200"/>
            <a:ext cx="42973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67100" y="34290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4000" b="1">
                <a:solidFill>
                  <a:schemeClr val="hlink"/>
                </a:solidFill>
                <a:latin typeface="Tahoma" pitchFamily="34" charset="0"/>
              </a:rPr>
              <a:t>REDE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048000" y="2362200"/>
            <a:ext cx="3048000" cy="2743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63500" cap="rnd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0"/>
          <p:cNvSpPr>
            <a:spLocks noChangeArrowheads="1"/>
          </p:cNvSpPr>
          <p:nvPr/>
        </p:nvSpPr>
        <p:spPr bwMode="auto">
          <a:xfrm>
            <a:off x="0" y="1484784"/>
            <a:ext cx="9144000" cy="51552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Ins="47610">
            <a:spAutoFit/>
          </a:bodyPr>
          <a:lstStyle/>
          <a:p>
            <a:pPr algn="ctr" fontAlgn="t"/>
            <a:endParaRPr lang="es-ES_tradnl" sz="1400" b="1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/>
            <a:endParaRPr lang="es-ES_tradnl" sz="1400" b="1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endParaRPr lang="pt-BR" sz="1400" b="1" dirty="0" smtClean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Congresso </a:t>
            </a:r>
            <a:r>
              <a:rPr lang="pt-BR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Brasileiro de Gestão do Esporte - ABRAGESP</a:t>
            </a:r>
            <a:endParaRPr lang="pt-BR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Bienal 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2015 – Rio de Janeiro</a:t>
            </a:r>
          </a:p>
          <a:p>
            <a:pPr algn="ctr" fontAlgn="t">
              <a:lnSpc>
                <a:spcPct val="150000"/>
              </a:lnSpc>
            </a:pPr>
            <a:endParaRPr lang="es-ES_tradnl" sz="1400" b="1" dirty="0" smtClean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IV </a:t>
            </a:r>
            <a:r>
              <a:rPr lang="es-ES_tradnl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Congreso de ALGEDE (Asociación Latinoamericana de </a:t>
            </a:r>
            <a:r>
              <a:rPr lang="es-ES_tradnl" sz="1400" b="1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Gerencia </a:t>
            </a:r>
            <a:r>
              <a:rPr lang="es-ES_tradnl" sz="1400" b="1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Deportiva) </a:t>
            </a:r>
            <a:endParaRPr lang="pt-BR" sz="1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pt-BR" sz="1400" dirty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 </a:t>
            </a:r>
            <a:r>
              <a:rPr lang="pt-BR" sz="1400" dirty="0" smtClean="0">
                <a:solidFill>
                  <a:srgbClr val="000000"/>
                </a:solidFill>
                <a:latin typeface="Arial" pitchFamily="34" charset="0"/>
                <a:cs typeface="Courier New" pitchFamily="49" charset="0"/>
              </a:rPr>
              <a:t>Bienal 2015 – São Paulo EEFE</a:t>
            </a:r>
            <a:endParaRPr lang="pt-BR" sz="14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>
              <a:lnSpc>
                <a:spcPct val="15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EASM Conference</a:t>
            </a:r>
          </a:p>
          <a:p>
            <a:pPr algn="ctr" fontAlgn="t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Annual -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setembro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NASSM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Conference</a:t>
            </a:r>
          </a:p>
          <a:p>
            <a:pPr algn="ctr" fontAlgn="t">
              <a:lnSpc>
                <a:spcPct val="15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Annual -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junho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 fontAlgn="t">
              <a:lnSpc>
                <a:spcPct val="150000"/>
              </a:lnSpc>
            </a:pPr>
            <a:endParaRPr lang="pt-BR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t"/>
            <a:endParaRPr lang="pt-BR" sz="1400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  <a:p>
            <a:pPr algn="ctr" fontAlgn="t"/>
            <a:endParaRPr lang="pt-BR" sz="1400" dirty="0">
              <a:solidFill>
                <a:srgbClr val="000000"/>
              </a:solidFill>
              <a:latin typeface="Arial" pitchFamily="34" charset="0"/>
              <a:cs typeface="Courier New" pitchFamily="49" charset="0"/>
            </a:endParaRPr>
          </a:p>
        </p:txBody>
      </p:sp>
      <p:sp>
        <p:nvSpPr>
          <p:cNvPr id="6147" name="Text Box 2051"/>
          <p:cNvSpPr txBox="1">
            <a:spLocks noChangeArrowheads="1"/>
          </p:cNvSpPr>
          <p:nvPr/>
        </p:nvSpPr>
        <p:spPr bwMode="auto">
          <a:xfrm>
            <a:off x="1835696" y="836712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  <a:latin typeface="Comic Sans MS" pitchFamily="66" charset="0"/>
              </a:rPr>
              <a:t>EVENTOS TÉCNICO/CIENTÍFICOS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60648"/>
            <a:ext cx="885825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28528" bIns="0">
            <a:spAutoFit/>
          </a:bodyPr>
          <a:lstStyle/>
          <a:p>
            <a:pPr>
              <a:lnSpc>
                <a:spcPct val="90000"/>
              </a:lnSpc>
            </a:pPr>
            <a:endParaRPr lang="pt-BR" sz="1800" b="1" dirty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1800" b="1" dirty="0">
                <a:latin typeface="Comic Sans MS" pitchFamily="66" charset="0"/>
                <a:cs typeface="Arial" pitchFamily="34" charset="0"/>
              </a:rPr>
              <a:t>Bibliografia básica</a:t>
            </a:r>
          </a:p>
          <a:p>
            <a:pPr>
              <a:lnSpc>
                <a:spcPct val="90000"/>
              </a:lnSpc>
            </a:pPr>
            <a:endParaRPr lang="en-GB" sz="1800" b="1" dirty="0">
              <a:latin typeface="Comic Sans MS" pitchFamily="66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GB" sz="1800" b="1" dirty="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BRASIL, SEED,MEC. </a:t>
            </a:r>
            <a:r>
              <a:rPr lang="pt-BR" sz="1800" u="sng" dirty="0">
                <a:latin typeface="Calibri" pitchFamily="34" charset="0"/>
                <a:cs typeface="Arial" pitchFamily="34" charset="0"/>
              </a:rPr>
              <a:t>EDUCAÇÃO FÍSICA E DESPORTOS. ADMINISTRAÇÃO.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BRASÍLIA, SEED/MEC/, S.D. </a:t>
            </a:r>
          </a:p>
          <a:p>
            <a:pPr eaLnBrk="0" hangingPunct="0">
              <a:lnSpc>
                <a:spcPct val="90000"/>
              </a:lnSpc>
            </a:pPr>
            <a:endParaRPr lang="en-GB" sz="12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BRUNORO, </a:t>
            </a:r>
            <a:r>
              <a:rPr lang="pt-BR" sz="1800" dirty="0" err="1">
                <a:latin typeface="Calibri" pitchFamily="34" charset="0"/>
                <a:cs typeface="Arial" pitchFamily="34" charset="0"/>
              </a:rPr>
              <a:t>J.C.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&amp; AFIF, A. </a:t>
            </a:r>
            <a:r>
              <a:rPr lang="pt-BR" sz="18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FUTEBOL</a:t>
            </a:r>
            <a:r>
              <a:rPr lang="pt-BR" sz="1800" u="sng" dirty="0">
                <a:latin typeface="Calibri" pitchFamily="34" charset="0"/>
                <a:cs typeface="Arial" pitchFamily="34" charset="0"/>
              </a:rPr>
              <a:t>. 100% PROFISSIONAL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. SÃO PAULO, ED. GENTE, 1997.</a:t>
            </a:r>
            <a:endParaRPr lang="en-GB" sz="18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endParaRPr lang="pt-BR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CAPINUSSU, </a:t>
            </a:r>
            <a:r>
              <a:rPr lang="pt-BR" sz="1800" dirty="0" err="1">
                <a:latin typeface="Calibri" pitchFamily="34" charset="0"/>
                <a:cs typeface="Arial" pitchFamily="34" charset="0"/>
              </a:rPr>
              <a:t>J.M.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8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COMPETIÇÕES ESPORTIVAS</a:t>
            </a:r>
            <a:r>
              <a:rPr lang="pt-BR" sz="1800" u="sng" dirty="0">
                <a:latin typeface="Calibri" pitchFamily="34" charset="0"/>
                <a:cs typeface="Arial" pitchFamily="34" charset="0"/>
              </a:rPr>
              <a:t>. ORGANIZAÇÃO E ESQUEMAS.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 SÃO PAULO, IBRASA, 1986.</a:t>
            </a:r>
            <a:endParaRPr lang="en-GB" sz="18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endParaRPr lang="pt-BR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CARREIRO, E. A. </a:t>
            </a:r>
            <a:r>
              <a:rPr lang="pt-BR" sz="1800" u="sng" dirty="0">
                <a:latin typeface="Calibri" pitchFamily="34" charset="0"/>
              </a:rPr>
              <a:t>GESTÃO DA EDUCAÇÃO FÍSICA E ESPORTE</a:t>
            </a:r>
            <a:r>
              <a:rPr lang="pt-BR" sz="1800" dirty="0">
                <a:latin typeface="Calibri" pitchFamily="34" charset="0"/>
              </a:rPr>
              <a:t>. RIO DE JANEIRO : GUANABARA KOOGAN, 2007.</a:t>
            </a:r>
            <a:endParaRPr lang="pt-BR" sz="18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pt-BR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</a:rPr>
              <a:t>CORREIA, A.; SACAVÉM, A.; COLAÇO, A. MANUAL 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DE FITNESS &amp; MARKETING</a:t>
            </a:r>
            <a:r>
              <a:rPr lang="pt-BR" sz="1800" dirty="0">
                <a:latin typeface="Calibri" pitchFamily="34" charset="0"/>
              </a:rPr>
              <a:t> : PARA A COMPETITIVIDADE DOS GINÁSIOS E HEALTH CLUBS / LISBOA : VISÃO E CONTEXTO, 2006.</a:t>
            </a:r>
          </a:p>
          <a:p>
            <a:pPr eaLnBrk="0" hangingPunct="0">
              <a:lnSpc>
                <a:spcPct val="90000"/>
              </a:lnSpc>
            </a:pPr>
            <a:endParaRPr lang="en-US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1800" dirty="0">
                <a:latin typeface="Calibri" pitchFamily="34" charset="0"/>
                <a:cs typeface="Arial" pitchFamily="34" charset="0"/>
              </a:rPr>
              <a:t>DAVIS, K.A. </a:t>
            </a:r>
            <a:r>
              <a:rPr lang="en-US" sz="1800" u="sng" dirty="0">
                <a:latin typeface="Calibri" pitchFamily="34" charset="0"/>
                <a:cs typeface="Arial" pitchFamily="34" charset="0"/>
              </a:rPr>
              <a:t>SPORT MANAGEMENT. SUCCESSFUL </a:t>
            </a:r>
            <a:r>
              <a:rPr lang="en-US" sz="18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PRIVATE SECTOR BUSINESS </a:t>
            </a:r>
            <a:r>
              <a:rPr lang="en-US" sz="1800" u="sng" dirty="0">
                <a:latin typeface="Calibri" pitchFamily="34" charset="0"/>
                <a:cs typeface="Arial" pitchFamily="34" charset="0"/>
              </a:rPr>
              <a:t>STRATEGIES</a:t>
            </a:r>
            <a:r>
              <a:rPr lang="en-US" sz="1800" dirty="0">
                <a:latin typeface="Calibri" pitchFamily="34" charset="0"/>
                <a:cs typeface="Arial" pitchFamily="34" charset="0"/>
              </a:rPr>
              <a:t>. 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MADISON, WCB, 1994.</a:t>
            </a:r>
            <a:endParaRPr lang="en-GB" sz="18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endParaRPr lang="pt-BR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DORADO, A.; GALLARDO, L. </a:t>
            </a:r>
            <a:r>
              <a:rPr lang="pt-BR" sz="1800" u="sng" dirty="0">
                <a:latin typeface="Calibri" pitchFamily="34" charset="0"/>
                <a:cs typeface="Arial" pitchFamily="34" charset="0"/>
              </a:rPr>
              <a:t>LA GESTIÓN DEL DEPORTE A TRAVÉS DE LA </a:t>
            </a:r>
            <a:r>
              <a:rPr lang="pt-BR" sz="18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CALIDAD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. BIBLIOTECA GESTOR DEPORTIVO. BARCELONA: INDE PUBLICACIONES, 2005, 173P.</a:t>
            </a:r>
          </a:p>
          <a:p>
            <a:pPr eaLnBrk="0" hangingPunct="0">
              <a:lnSpc>
                <a:spcPct val="90000"/>
              </a:lnSpc>
            </a:pPr>
            <a:endParaRPr lang="pt-BR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</a:rPr>
              <a:t>ESCHENFELDER, M. J. </a:t>
            </a:r>
            <a:r>
              <a:rPr lang="pt-BR" sz="1800" dirty="0">
                <a:solidFill>
                  <a:srgbClr val="FF0000"/>
                </a:solidFill>
                <a:latin typeface="Calibri" pitchFamily="34" charset="0"/>
              </a:rPr>
              <a:t>ECONOMICS </a:t>
            </a:r>
            <a:r>
              <a:rPr lang="pt-BR" sz="1800" dirty="0">
                <a:latin typeface="Calibri" pitchFamily="34" charset="0"/>
              </a:rPr>
              <a:t>OF SPORT / MARK J. ESCHENFELDER, MING LI --  MORGANTOWN, WV : FITNESS INFORMATION TECHNOLOGY, C2007</a:t>
            </a:r>
            <a:endParaRPr lang="pt-BR" sz="18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pt-BR" sz="12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Calibri" pitchFamily="34" charset="0"/>
                <a:cs typeface="Arial" pitchFamily="34" charset="0"/>
              </a:rPr>
              <a:t>GARCÍA, S.; GARCÍA, E. </a:t>
            </a:r>
            <a:r>
              <a:rPr lang="pt-BR" sz="1800" u="sng" dirty="0">
                <a:latin typeface="Calibri" pitchFamily="34" charset="0"/>
                <a:cs typeface="Arial" pitchFamily="34" charset="0"/>
              </a:rPr>
              <a:t>LOS </a:t>
            </a:r>
            <a:r>
              <a:rPr lang="pt-BR" sz="18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RECURSOS HUMANOS </a:t>
            </a:r>
            <a:r>
              <a:rPr lang="pt-BR" sz="1800" u="sng" dirty="0">
                <a:latin typeface="Calibri" pitchFamily="34" charset="0"/>
                <a:cs typeface="Arial" pitchFamily="34" charset="0"/>
              </a:rPr>
              <a:t>APLICADOS A LA GESTIÓN DEPORTIVA</a:t>
            </a:r>
            <a:r>
              <a:rPr lang="pt-BR" sz="1800" dirty="0">
                <a:latin typeface="Calibri" pitchFamily="34" charset="0"/>
                <a:cs typeface="Arial" pitchFamily="34" charset="0"/>
              </a:rPr>
              <a:t>.  BIBLIOTECA GESTOR DEPORTIVO. BARCELONA: INDE PUBLICACIONES, 2007, 187P.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5463" y="404664"/>
            <a:ext cx="89644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600" dirty="0">
                <a:latin typeface="Calibri" pitchFamily="34" charset="0"/>
              </a:rPr>
              <a:t>HOFFMAN, S. J.; HARRIS, J. C. (ORG). </a:t>
            </a:r>
            <a:r>
              <a:rPr lang="pt-BR" sz="1600" dirty="0">
                <a:solidFill>
                  <a:srgbClr val="FF0000"/>
                </a:solidFill>
                <a:latin typeface="Calibri" pitchFamily="34" charset="0"/>
              </a:rPr>
              <a:t>PROFISSÕES RELACIONADAS À ADMINISTRAÇÃO ESPORTIVA</a:t>
            </a:r>
            <a:r>
              <a:rPr lang="pt-BR" sz="1600" dirty="0"/>
              <a:t>. </a:t>
            </a:r>
            <a:r>
              <a:rPr lang="pt-BR" sz="1600" u="sng" dirty="0">
                <a:latin typeface="Calibri" pitchFamily="34" charset="0"/>
              </a:rPr>
              <a:t>CINESIOLOGIA : O ESTUDO DA ATIVIDADE FÍSICA</a:t>
            </a:r>
            <a:r>
              <a:rPr lang="pt-BR" sz="1600" dirty="0">
                <a:latin typeface="Calibri" pitchFamily="34" charset="0"/>
              </a:rPr>
              <a:t>. [TRADUÇÃO DE] VAGNER RASO.  PORTO ALEGRE : ARTMED, 2002 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pt-BR" sz="800" dirty="0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LEONARD, R.  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THE ADMINSTRATIVE SIDE OF COACHING</a:t>
            </a:r>
            <a:r>
              <a:rPr lang="en-US" sz="1600" dirty="0">
                <a:latin typeface="Calibri" pitchFamily="34" charset="0"/>
              </a:rPr>
              <a:t> : APPLYING BUSINESS CONCEPTS TO ATHLETIC PROGRAM ADMINISTRATION AND COACHING / RICHARD LEONARD --  MORGANTOWN, WV : FITNESS INFORMATION TECHNOLOGY, 2008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sz="800" dirty="0" smtClean="0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MATTAR, M.F.; MATTAR, F. N. (ORGS.) </a:t>
            </a:r>
            <a:r>
              <a:rPr lang="pt-BR" sz="1600" dirty="0" smtClean="0">
                <a:latin typeface="Calibri" panose="020F0502020204030204" pitchFamily="34" charset="0"/>
              </a:rPr>
              <a:t>GESTÃO DE NEGÓCIOS ESPORTIVOS. SÃO PAULO: ELSEVIER, 2013</a:t>
            </a:r>
            <a:endParaRPr lang="pt-BR" sz="1600" dirty="0" smtClean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pt-BR" sz="800" dirty="0" smtClean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600" dirty="0" smtClean="0">
                <a:latin typeface="Calibri" pitchFamily="34" charset="0"/>
                <a:cs typeface="Arial" pitchFamily="34" charset="0"/>
              </a:rPr>
              <a:t>MAZZEI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, L. C.; BASTOS, F. C. (ORGS.)  GESTÃO DO ESPORTE NO BRASIL: DESAFOS E PERSPECTIVAS. SÃO PAULO: </a:t>
            </a:r>
            <a:r>
              <a:rPr lang="pt-BR" sz="1600" dirty="0" smtClean="0">
                <a:latin typeface="Calibri" pitchFamily="34" charset="0"/>
                <a:cs typeface="Arial" pitchFamily="34" charset="0"/>
              </a:rPr>
              <a:t>ÍCONE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, 2012.</a:t>
            </a:r>
            <a:br>
              <a:rPr lang="pt-BR" sz="1600" dirty="0">
                <a:latin typeface="Calibri" pitchFamily="34" charset="0"/>
                <a:cs typeface="Arial" pitchFamily="34" charset="0"/>
              </a:rPr>
            </a:br>
            <a:endParaRPr lang="pt-BR" sz="16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600" dirty="0">
                <a:latin typeface="Calibri" pitchFamily="34" charset="0"/>
                <a:cs typeface="Arial" pitchFamily="34" charset="0"/>
              </a:rPr>
              <a:t>MELO NETO, </a:t>
            </a:r>
            <a:r>
              <a:rPr lang="pt-BR" sz="1600" dirty="0" err="1">
                <a:latin typeface="Calibri" pitchFamily="34" charset="0"/>
                <a:cs typeface="Arial" pitchFamily="34" charset="0"/>
              </a:rPr>
              <a:t>F.P.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  </a:t>
            </a:r>
            <a:r>
              <a:rPr lang="pt-BR" sz="1600" u="sng" dirty="0">
                <a:latin typeface="Calibri" pitchFamily="34" charset="0"/>
                <a:cs typeface="Arial" pitchFamily="34" charset="0"/>
              </a:rPr>
              <a:t>ADMINISTRAÇÃO E MARKETING DE </a:t>
            </a:r>
            <a:r>
              <a:rPr lang="pt-BR" sz="16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CLUBES ESPORTIVOS</a:t>
            </a:r>
            <a:r>
              <a:rPr lang="pt-BR" sz="1600" u="sng" dirty="0">
                <a:latin typeface="Calibri" pitchFamily="34" charset="0"/>
                <a:cs typeface="Arial" pitchFamily="34" charset="0"/>
              </a:rPr>
              <a:t>.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  RIO DE JANEIRO, SPRINT, 1998.</a:t>
            </a:r>
            <a:endParaRPr lang="en-GB" sz="16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sz="8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OLSON, J. R. 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FACILITY AND EQUIPMENT </a:t>
            </a:r>
            <a:r>
              <a:rPr lang="en-US" sz="1600" u="sng" dirty="0">
                <a:latin typeface="Calibri" pitchFamily="34" charset="0"/>
                <a:cs typeface="Arial" pitchFamily="34" charset="0"/>
              </a:rPr>
              <a:t>MANAGEMENT FOR SPORT DIRECTORS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. CHAMPAIGN, IL: HUMAN KINETICS, 1997, 151P.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en-US" sz="8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latin typeface="Calibri" pitchFamily="34" charset="0"/>
                <a:cs typeface="Arial" pitchFamily="34" charset="0"/>
              </a:rPr>
              <a:t>PARKS, J.B.; ZANGER, B.K. </a:t>
            </a:r>
            <a:r>
              <a:rPr lang="en-US" sz="1600" u="sng" dirty="0">
                <a:latin typeface="Calibri" pitchFamily="34" charset="0"/>
                <a:cs typeface="Arial" pitchFamily="34" charset="0"/>
              </a:rPr>
              <a:t>SPORT &amp; </a:t>
            </a:r>
            <a:r>
              <a:rPr lang="en-US" sz="16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FITNESS</a:t>
            </a:r>
            <a:r>
              <a:rPr lang="en-US" sz="1600" u="sng" dirty="0">
                <a:latin typeface="Calibri" pitchFamily="34" charset="0"/>
                <a:cs typeface="Arial" pitchFamily="34" charset="0"/>
              </a:rPr>
              <a:t> MANAGEMENT</a:t>
            </a:r>
            <a:r>
              <a:rPr lang="en-US" sz="1600" dirty="0">
                <a:latin typeface="Calibri" pitchFamily="34" charset="0"/>
                <a:cs typeface="Arial" pitchFamily="34" charset="0"/>
              </a:rPr>
              <a:t>. CAREER STRATEGIES AND PROFISSIONAL CONTENT. ILLINOIS, HUMAN KINETICS, 1990.</a:t>
            </a:r>
            <a:endParaRPr lang="en-GB" sz="16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pt-BR" sz="8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600" dirty="0">
                <a:latin typeface="Calibri" pitchFamily="34" charset="0"/>
                <a:cs typeface="Arial" pitchFamily="34" charset="0"/>
              </a:rPr>
              <a:t>REZENDE, </a:t>
            </a:r>
            <a:r>
              <a:rPr lang="pt-BR" sz="1600" dirty="0" err="1">
                <a:latin typeface="Calibri" pitchFamily="34" charset="0"/>
                <a:cs typeface="Arial" pitchFamily="34" charset="0"/>
              </a:rPr>
              <a:t>J.R.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u="sng" dirty="0">
                <a:latin typeface="Calibri" pitchFamily="34" charset="0"/>
                <a:cs typeface="Arial" pitchFamily="34" charset="0"/>
              </a:rPr>
              <a:t>ORGANIZAÇÃO E ADMINISTRAÇÃO NO ESPORTE.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 RIO DE JANEIRO, SPRINT, 2000.</a:t>
            </a:r>
            <a:endParaRPr lang="en-GB" sz="16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pt-BR" sz="800" dirty="0">
              <a:latin typeface="Calibri" pitchFamily="34" charset="0"/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600" dirty="0">
                <a:latin typeface="Calibri" pitchFamily="34" charset="0"/>
                <a:cs typeface="Arial" pitchFamily="34" charset="0"/>
              </a:rPr>
              <a:t>ROCHE, </a:t>
            </a:r>
            <a:r>
              <a:rPr lang="pt-BR" sz="1600" dirty="0" err="1">
                <a:latin typeface="Calibri" pitchFamily="34" charset="0"/>
                <a:cs typeface="Arial" pitchFamily="34" charset="0"/>
              </a:rPr>
              <a:t>F.P.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 </a:t>
            </a:r>
            <a:r>
              <a:rPr lang="pt-BR" sz="1600" u="sng" dirty="0">
                <a:latin typeface="Calibri" pitchFamily="34" charset="0"/>
                <a:cs typeface="Arial" pitchFamily="34" charset="0"/>
              </a:rPr>
              <a:t>GESTÃO DESPORTIVA: </a:t>
            </a:r>
            <a:r>
              <a:rPr lang="pt-BR" sz="1600" u="sng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PLANEJAMENTO ESTRATÉGICO </a:t>
            </a:r>
            <a:r>
              <a:rPr lang="pt-BR" sz="1600" u="sng" dirty="0">
                <a:latin typeface="Calibri" pitchFamily="34" charset="0"/>
                <a:cs typeface="Arial" pitchFamily="34" charset="0"/>
              </a:rPr>
              <a:t>NAS ORGANIZAÇÕES DESPORTIVAS</a:t>
            </a:r>
            <a:r>
              <a:rPr lang="pt-BR" sz="1600" dirty="0">
                <a:latin typeface="Calibri" pitchFamily="34" charset="0"/>
                <a:cs typeface="Arial" pitchFamily="34" charset="0"/>
              </a:rPr>
              <a:t>. 2ª ED.  PORTO ALEGRE: ARTMED, 2002.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JOURNAL OF SPORTS MANAGEMENT, JOURNAL OF SPORTS ECONOMICS, INTERNATIONAL JOURNAL OF SPORTS MARKETING &amp; SPONSORSHIP, </a:t>
            </a:r>
            <a:r>
              <a:rPr lang="pt-BR" sz="1200" b="1" dirty="0">
                <a:latin typeface="Calibri" pitchFamily="34" charset="0"/>
                <a:cs typeface="Arial" pitchFamily="34" charset="0"/>
              </a:rPr>
              <a:t>CADERNOS DE ESPORTE E ECONOMIA DOS PRINCIPAIS JORNAIS, REVISTAS SEMANAIS COMO VEJA, ÉPOCA,  ISTO É,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200" b="1" dirty="0">
                <a:latin typeface="Calibri" pitchFamily="34" charset="0"/>
                <a:cs typeface="Arial" pitchFamily="34" charset="0"/>
              </a:rPr>
              <a:t>PESQUISA EM “SITES” DA INTERNET,   CENTRO ESPORTIVO VIRTUAL CEV.ORG.BR,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www.mundoeducacaofisica.com/livros/books/1291/cov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88640"/>
            <a:ext cx="19796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7" descr="Educação Física no Ensino Superior - Gestão da Educação Física e Espor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628775"/>
            <a:ext cx="27368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http://www.mundoeducacaofisica.com/livros/books/350/cove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1979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http://www.mundoeducacaofisica.com/livros/books/316/cov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810000"/>
            <a:ext cx="2298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http://www.mundoeducacaofisica.com/livros/books/1444/cover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http://www.mundoeducacaofisica.com/livros/books/594/cover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362200"/>
            <a:ext cx="2268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 descr="http://www.mundoeducacaofisica.com/livros/books/1450/cover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4400"/>
            <a:ext cx="1531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7" descr="http://www.mundoeducacaofisica.com/livros/books/1610/cove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57800" y="3500438"/>
            <a:ext cx="21145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9" descr="http://www.mundoeducacaofisica.com/livros/books/1626/cover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0"/>
            <a:ext cx="25923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http://www.mundoeducacaofisica.com/livros/books/309/cover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24075" y="1916113"/>
            <a:ext cx="32400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1" descr="http://www.mundoeducacaofisica.com/livros/books/687/cover.p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0288" y="4459288"/>
            <a:ext cx="1763712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http://t0.gstatic.com/images?q=tbn:ANd9GcSsscguqSp4rhk707asZZg6N4Z11bx1zRHDxggvOKVoep2RZXpX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913" y="4221163"/>
            <a:ext cx="19446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3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332656"/>
            </a:xfrm>
            <a:prstGeom prst="rect">
              <a:avLst/>
            </a:prstGeom>
            <a:solidFill>
              <a:srgbClr val="5BFFD4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23528" y="44624"/>
              <a:ext cx="8534400" cy="216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82600" indent="-482600" algn="ctr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DIMENSÕES </a:t>
              </a:r>
              <a:r>
                <a:rPr lang="pt-BR" sz="1000" b="1" dirty="0">
                  <a:latin typeface="Comic Sans MS" pitchFamily="66" charset="0"/>
                  <a:cs typeface="Times New Roman" pitchFamily="18" charset="0"/>
                </a:rPr>
                <a:t>ECONÔMICAS E ADMINISTRATIVAS DA EDUCAÇÃO FÍSICA E DO </a:t>
              </a:r>
              <a:r>
                <a:rPr lang="pt-BR" sz="1000" b="1" dirty="0" smtClean="0">
                  <a:latin typeface="Comic Sans MS" pitchFamily="66" charset="0"/>
                  <a:cs typeface="Times New Roman" pitchFamily="18" charset="0"/>
                </a:rPr>
                <a:t>ESPORTE</a:t>
              </a:r>
              <a:endParaRPr lang="en-GB" sz="1000" dirty="0"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885</Words>
  <Application>Microsoft Office PowerPoint</Application>
  <PresentationFormat>Apresentação na tela (4:3)</PresentationFormat>
  <Paragraphs>193</Paragraphs>
  <Slides>14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Letter Gothic</vt:lpstr>
      <vt:lpstr>Tahoma</vt:lpstr>
      <vt:lpstr>Times New Roman</vt:lpstr>
      <vt:lpstr>Estrutura padrão</vt:lpstr>
      <vt:lpstr>Imagem de bitmap</vt:lpstr>
      <vt:lpstr>Apresentação do PowerPoint</vt:lpstr>
      <vt:lpstr>Gestão do Esporte Rocha, Bastos, 2011</vt:lpstr>
      <vt:lpstr>Apresentação do PowerPoint</vt:lpstr>
      <vt:lpstr>ENTIDADES INTERNACIONAIS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flaviabastos</dc:creator>
  <cp:lastModifiedBy>Flávia Bastos</cp:lastModifiedBy>
  <cp:revision>84</cp:revision>
  <dcterms:created xsi:type="dcterms:W3CDTF">2005-07-29T20:25:06Z</dcterms:created>
  <dcterms:modified xsi:type="dcterms:W3CDTF">2015-08-03T20:15:30Z</dcterms:modified>
</cp:coreProperties>
</file>