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Deus-filho</a:t>
          </a:r>
        </a:p>
        <a:p>
          <a:r>
            <a:rPr lang="pt-BR" dirty="0" smtClean="0"/>
            <a:t>Também humano e portanto limitado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Deus-pai</a:t>
          </a:r>
        </a:p>
        <a:p>
          <a:r>
            <a:rPr lang="pt-BR" dirty="0" smtClean="0"/>
            <a:t>Infinito e inatingível</a:t>
          </a:r>
        </a:p>
        <a:p>
          <a:r>
            <a:rPr lang="pt-BR" dirty="0" smtClean="0"/>
            <a:t>(o ser) </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custT="1"/>
      <dgm:spPr/>
      <dgm:t>
        <a:bodyPr/>
        <a:lstStyle/>
        <a:p>
          <a:r>
            <a:rPr lang="pt-BR" sz="2000" dirty="0" smtClean="0"/>
            <a:t>Terceira pessoa </a:t>
          </a:r>
          <a:r>
            <a:rPr lang="pt-BR" sz="1600" dirty="0" smtClean="0"/>
            <a:t>(Maria, Espírito Santo - a personificação do amor) </a:t>
          </a:r>
          <a:endParaRPr lang="pt-BR" sz="1600"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100418" custRadScaleInc="-788">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524052"/>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EBE182A8-BC5C-4967-B026-9B0B8C2D1923}" type="presOf" srcId="{CC0B0869-1B8F-4324-B36A-58C766DE01C5}" destId="{ABF86548-2860-4230-B125-165110558115}"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23882BC-BACE-47EB-896B-15C8DCB465D3}" type="presOf" srcId="{28D2543F-8EB5-4D2C-9677-7F39098CAE9A}" destId="{2E0B8A1B-4341-4050-A33C-AD6A6960064D}" srcOrd="0" destOrd="0" presId="urn:microsoft.com/office/officeart/2005/8/layout/cycle2"/>
    <dgm:cxn modelId="{C8B4D240-587E-41B0-9A11-A4FF7CA05280}" type="presOf" srcId="{8E75397A-C46B-47DF-B922-15A2F18F7707}" destId="{BF425305-3CCD-4633-BE57-2EA0B6F296EC}"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451C9494-E2D3-42AD-9A83-73CC4FB9EE88}" type="presOf" srcId="{F8716E80-88D1-4269-81C1-3DF7ABEE7401}" destId="{9AEE4246-F084-4336-BDF3-F8AEC5527081}" srcOrd="0" destOrd="0" presId="urn:microsoft.com/office/officeart/2005/8/layout/cycle2"/>
    <dgm:cxn modelId="{52EEC26D-F0A4-4D80-8DC3-1ACEA2DCEDD7}" type="presOf" srcId="{32AE8CF5-1C3A-42C3-9CF2-F84EB5E26762}" destId="{00D575CA-A42B-4556-9275-22914B93F72F}" srcOrd="0" destOrd="0" presId="urn:microsoft.com/office/officeart/2005/8/layout/cycle2"/>
    <dgm:cxn modelId="{82D46921-EBF8-4CE6-A96F-B328F4FDB376}" type="presOf" srcId="{F8716E80-88D1-4269-81C1-3DF7ABEE7401}" destId="{0004D6E4-168C-4469-9AC3-C12CC1F23980}" srcOrd="1"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CB206FA0-E571-4889-A955-C2BAAE8C3729}" type="presOf" srcId="{CC0B0869-1B8F-4324-B36A-58C766DE01C5}" destId="{012E849F-2E90-4366-A894-EDD688E7203C}" srcOrd="0" destOrd="0" presId="urn:microsoft.com/office/officeart/2005/8/layout/cycle2"/>
    <dgm:cxn modelId="{8EF397F4-BF33-450E-8BEA-E7C05DCFD71C}" type="presOf" srcId="{39BA1784-06F8-4170-BA03-CAF36336D659}" destId="{9DF72E93-3BD4-4DB0-8CC7-C9790F314144}" srcOrd="0" destOrd="0" presId="urn:microsoft.com/office/officeart/2005/8/layout/cycle2"/>
    <dgm:cxn modelId="{58DA31E1-F164-40D1-BD85-5D4BA8EBF425}" type="presOf" srcId="{28D2543F-8EB5-4D2C-9677-7F39098CAE9A}" destId="{605ABF85-881C-425A-B3F5-8DCAC77C01B2}" srcOrd="1" destOrd="0" presId="urn:microsoft.com/office/officeart/2005/8/layout/cycle2"/>
    <dgm:cxn modelId="{DCC42288-E556-4FBC-90DB-F09BE63CA199}" type="presOf" srcId="{470C55C8-9F2C-4BC4-B005-D7445BE34AAB}" destId="{2F9BE72B-7528-40CB-8348-CE7956B10A83}" srcOrd="0" destOrd="0" presId="urn:microsoft.com/office/officeart/2005/8/layout/cycle2"/>
    <dgm:cxn modelId="{09B39CEE-D16D-45BD-8B68-2B6E578CA038}" type="presParOf" srcId="{2F9BE72B-7528-40CB-8348-CE7956B10A83}" destId="{BF425305-3CCD-4633-BE57-2EA0B6F296EC}" srcOrd="0" destOrd="0" presId="urn:microsoft.com/office/officeart/2005/8/layout/cycle2"/>
    <dgm:cxn modelId="{881B3CA2-6054-42BE-87C0-7DFA0400A00F}" type="presParOf" srcId="{2F9BE72B-7528-40CB-8348-CE7956B10A83}" destId="{2E0B8A1B-4341-4050-A33C-AD6A6960064D}" srcOrd="1" destOrd="0" presId="urn:microsoft.com/office/officeart/2005/8/layout/cycle2"/>
    <dgm:cxn modelId="{1E0D92FC-817C-4092-8839-C6E2A18B116F}" type="presParOf" srcId="{2E0B8A1B-4341-4050-A33C-AD6A6960064D}" destId="{605ABF85-881C-425A-B3F5-8DCAC77C01B2}" srcOrd="0" destOrd="0" presId="urn:microsoft.com/office/officeart/2005/8/layout/cycle2"/>
    <dgm:cxn modelId="{C97E6246-8F7E-41E0-950C-13B30863DEAF}" type="presParOf" srcId="{2F9BE72B-7528-40CB-8348-CE7956B10A83}" destId="{00D575CA-A42B-4556-9275-22914B93F72F}" srcOrd="2" destOrd="0" presId="urn:microsoft.com/office/officeart/2005/8/layout/cycle2"/>
    <dgm:cxn modelId="{45FFAA3C-B8E9-4325-90A7-B9CB7B92697B}" type="presParOf" srcId="{2F9BE72B-7528-40CB-8348-CE7956B10A83}" destId="{012E849F-2E90-4366-A894-EDD688E7203C}" srcOrd="3" destOrd="0" presId="urn:microsoft.com/office/officeart/2005/8/layout/cycle2"/>
    <dgm:cxn modelId="{08A225EF-712C-4B69-9131-18EEED7E3A7C}" type="presParOf" srcId="{012E849F-2E90-4366-A894-EDD688E7203C}" destId="{ABF86548-2860-4230-B125-165110558115}" srcOrd="0" destOrd="0" presId="urn:microsoft.com/office/officeart/2005/8/layout/cycle2"/>
    <dgm:cxn modelId="{E6AFB81F-10BE-4A93-BDB3-0D8806C1C991}" type="presParOf" srcId="{2F9BE72B-7528-40CB-8348-CE7956B10A83}" destId="{9DF72E93-3BD4-4DB0-8CC7-C9790F314144}" srcOrd="4" destOrd="0" presId="urn:microsoft.com/office/officeart/2005/8/layout/cycle2"/>
    <dgm:cxn modelId="{9F2EDBD7-902C-4360-9DB7-8E4E9B85DEA6}" type="presParOf" srcId="{2F9BE72B-7528-40CB-8348-CE7956B10A83}" destId="{9AEE4246-F084-4336-BDF3-F8AEC5527081}" srcOrd="5" destOrd="0" presId="urn:microsoft.com/office/officeart/2005/8/layout/cycle2"/>
    <dgm:cxn modelId="{7258F640-1E2F-4049-9452-CAD4DAFA1DBF}"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smtClean="0"/>
            <a:t>Valor de troca</a:t>
          </a:r>
        </a:p>
        <a:p>
          <a:r>
            <a:rPr lang="pt-BR" dirty="0" smtClean="0"/>
            <a:t>(quantitativo e homogêneo)</a:t>
          </a:r>
          <a:endParaRPr lang="pt-BR" dirty="0"/>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smtClean="0"/>
            <a:t>Valor de uso (quantidades e qualidades materiais, heterogêneo)</a:t>
          </a:r>
          <a:endParaRPr lang="pt-BR" dirty="0"/>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dgm:spPr/>
      <dgm:t>
        <a:bodyPr/>
        <a:lstStyle/>
        <a:p>
          <a:r>
            <a:rPr lang="pt-BR" dirty="0" smtClean="0"/>
            <a:t>Valor</a:t>
          </a:r>
        </a:p>
        <a:p>
          <a:r>
            <a:rPr lang="pt-BR" dirty="0" smtClean="0"/>
            <a:t> (imaterial e relacional, “tempo de trabalho socialmente necessário)</a:t>
          </a:r>
          <a:endParaRPr lang="pt-BR" dirty="0"/>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t>
        <a:bodyPr/>
        <a:lstStyle/>
        <a:p>
          <a:endParaRPr lang="pt-BR"/>
        </a:p>
      </dgm:t>
    </dgm:pt>
    <dgm:pt modelId="{BF425305-3CCD-4633-BE57-2EA0B6F296EC}" type="pres">
      <dgm:prSet presAssocID="{8E75397A-C46B-47DF-B922-15A2F18F7707}" presName="node" presStyleLbl="node1" presStyleIdx="0" presStyleCnt="3" custRadScaleRad="99821" custRadScaleInc="192170">
        <dgm:presLayoutVars>
          <dgm:bulletEnabled val="1"/>
        </dgm:presLayoutVars>
      </dgm:prSet>
      <dgm:spPr/>
      <dgm:t>
        <a:bodyPr/>
        <a:lstStyle/>
        <a:p>
          <a:endParaRPr lang="pt-BR"/>
        </a:p>
      </dgm:t>
    </dgm:pt>
    <dgm:pt modelId="{2E0B8A1B-4341-4050-A33C-AD6A6960064D}" type="pres">
      <dgm:prSet presAssocID="{28D2543F-8EB5-4D2C-9677-7F39098CAE9A}" presName="sibTrans" presStyleLbl="sibTrans2D1" presStyleIdx="0" presStyleCnt="3" custAng="10361655"/>
      <dgm:spPr/>
      <dgm:t>
        <a:bodyPr/>
        <a:lstStyle/>
        <a:p>
          <a:endParaRPr lang="pt-BR"/>
        </a:p>
      </dgm:t>
    </dgm:pt>
    <dgm:pt modelId="{605ABF85-881C-425A-B3F5-8DCAC77C01B2}" type="pres">
      <dgm:prSet presAssocID="{28D2543F-8EB5-4D2C-9677-7F39098CAE9A}" presName="connectorText" presStyleLbl="sibTrans2D1" presStyleIdx="0" presStyleCnt="3"/>
      <dgm:spPr/>
      <dgm:t>
        <a:bodyPr/>
        <a:lstStyle/>
        <a:p>
          <a:endParaRPr lang="pt-BR"/>
        </a:p>
      </dgm:t>
    </dgm:pt>
    <dgm:pt modelId="{00D575CA-A42B-4556-9275-22914B93F72F}" type="pres">
      <dgm:prSet presAssocID="{32AE8CF5-1C3A-42C3-9CF2-F84EB5E26762}" presName="node" presStyleLbl="node1" presStyleIdx="1" presStyleCnt="3" custRadScaleRad="89518" custRadScaleInc="-204464">
        <dgm:presLayoutVars>
          <dgm:bulletEnabled val="1"/>
        </dgm:presLayoutVars>
      </dgm:prSet>
      <dgm:spPr/>
      <dgm:t>
        <a:bodyPr/>
        <a:lstStyle/>
        <a:p>
          <a:endParaRPr lang="pt-BR"/>
        </a:p>
      </dgm:t>
    </dgm:pt>
    <dgm:pt modelId="{012E849F-2E90-4366-A894-EDD688E7203C}" type="pres">
      <dgm:prSet presAssocID="{CC0B0869-1B8F-4324-B36A-58C766DE01C5}" presName="sibTrans" presStyleLbl="sibTrans2D1" presStyleIdx="1" presStyleCnt="3" custAng="10800000"/>
      <dgm:spPr/>
      <dgm:t>
        <a:bodyPr/>
        <a:lstStyle/>
        <a:p>
          <a:endParaRPr lang="pt-BR"/>
        </a:p>
      </dgm:t>
    </dgm:pt>
    <dgm:pt modelId="{ABF86548-2860-4230-B125-165110558115}" type="pres">
      <dgm:prSet presAssocID="{CC0B0869-1B8F-4324-B36A-58C766DE01C5}" presName="connectorText" presStyleLbl="sibTrans2D1" presStyleIdx="1" presStyleCnt="3"/>
      <dgm:spPr/>
      <dgm:t>
        <a:bodyPr/>
        <a:lstStyle/>
        <a:p>
          <a:endParaRPr lang="pt-BR"/>
        </a:p>
      </dgm:t>
    </dgm:pt>
    <dgm:pt modelId="{9DF72E93-3BD4-4DB0-8CC7-C9790F314144}" type="pres">
      <dgm:prSet presAssocID="{39BA1784-06F8-4170-BA03-CAF36336D659}" presName="node" presStyleLbl="node1" presStyleIdx="2" presStyleCnt="3">
        <dgm:presLayoutVars>
          <dgm:bulletEnabled val="1"/>
        </dgm:presLayoutVars>
      </dgm:prSet>
      <dgm:spPr/>
      <dgm:t>
        <a:bodyPr/>
        <a:lstStyle/>
        <a:p>
          <a:endParaRPr lang="pt-BR"/>
        </a:p>
      </dgm:t>
    </dgm:pt>
    <dgm:pt modelId="{9AEE4246-F084-4336-BDF3-F8AEC5527081}" type="pres">
      <dgm:prSet presAssocID="{F8716E80-88D1-4269-81C1-3DF7ABEE7401}" presName="sibTrans" presStyleLbl="sibTrans2D1" presStyleIdx="2" presStyleCnt="3" custAng="21168364"/>
      <dgm:spPr/>
      <dgm:t>
        <a:bodyPr/>
        <a:lstStyle/>
        <a:p>
          <a:endParaRPr lang="pt-BR"/>
        </a:p>
      </dgm:t>
    </dgm:pt>
    <dgm:pt modelId="{0004D6E4-168C-4469-9AC3-C12CC1F23980}" type="pres">
      <dgm:prSet presAssocID="{F8716E80-88D1-4269-81C1-3DF7ABEE7401}" presName="connectorText" presStyleLbl="sibTrans2D1" presStyleIdx="2" presStyleCnt="3"/>
      <dgm:spPr/>
      <dgm:t>
        <a:bodyPr/>
        <a:lstStyle/>
        <a:p>
          <a:endParaRPr lang="pt-BR"/>
        </a:p>
      </dgm:t>
    </dgm:pt>
  </dgm:ptLst>
  <dgm:cxnLst>
    <dgm:cxn modelId="{5FF1604A-68AF-4F28-9562-EAE297EE9E36}" type="presOf" srcId="{32AE8CF5-1C3A-42C3-9CF2-F84EB5E26762}" destId="{00D575CA-A42B-4556-9275-22914B93F72F}" srcOrd="0" destOrd="0" presId="urn:microsoft.com/office/officeart/2005/8/layout/cycle2"/>
    <dgm:cxn modelId="{5C3532EF-A7E6-42A6-96EC-A0A1CB20966A}" type="presOf" srcId="{28D2543F-8EB5-4D2C-9677-7F39098CAE9A}" destId="{2E0B8A1B-4341-4050-A33C-AD6A6960064D}" srcOrd="0" destOrd="0" presId="urn:microsoft.com/office/officeart/2005/8/layout/cycle2"/>
    <dgm:cxn modelId="{D7A685CF-A8CC-4C8F-BCD9-D874C51D77F4}" type="presOf" srcId="{28D2543F-8EB5-4D2C-9677-7F39098CAE9A}" destId="{605ABF85-881C-425A-B3F5-8DCAC77C01B2}"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0F756B4-6478-4FF9-A123-0311CA4FB423}" type="presOf" srcId="{39BA1784-06F8-4170-BA03-CAF36336D659}" destId="{9DF72E93-3BD4-4DB0-8CC7-C9790F314144}"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0DC66D10-98C6-4B44-995F-A5B33D3CFE1B}" type="presOf" srcId="{F8716E80-88D1-4269-81C1-3DF7ABEE7401}" destId="{0004D6E4-168C-4469-9AC3-C12CC1F23980}" srcOrd="1" destOrd="0" presId="urn:microsoft.com/office/officeart/2005/8/layout/cycle2"/>
    <dgm:cxn modelId="{C5DEE90B-B116-445C-805B-C236A8785888}" type="presOf" srcId="{470C55C8-9F2C-4BC4-B005-D7445BE34AAB}" destId="{2F9BE72B-7528-40CB-8348-CE7956B10A83}" srcOrd="0" destOrd="0" presId="urn:microsoft.com/office/officeart/2005/8/layout/cycle2"/>
    <dgm:cxn modelId="{5FE9D46D-7293-4F62-84D4-D4F17E581F9A}" type="presOf" srcId="{CC0B0869-1B8F-4324-B36A-58C766DE01C5}" destId="{012E849F-2E90-4366-A894-EDD688E7203C}" srcOrd="0"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04188238-03B3-4185-BDDE-0A67A8399702}" type="presOf" srcId="{F8716E80-88D1-4269-81C1-3DF7ABEE7401}" destId="{9AEE4246-F084-4336-BDF3-F8AEC5527081}" srcOrd="0" destOrd="0" presId="urn:microsoft.com/office/officeart/2005/8/layout/cycle2"/>
    <dgm:cxn modelId="{9296E59E-7EF7-40C6-8133-E5EDEA5DB196}" type="presOf" srcId="{CC0B0869-1B8F-4324-B36A-58C766DE01C5}" destId="{ABF86548-2860-4230-B125-165110558115}" srcOrd="1" destOrd="0" presId="urn:microsoft.com/office/officeart/2005/8/layout/cycle2"/>
    <dgm:cxn modelId="{E3C5F963-C753-4DC4-BB4A-F2B633D1C766}" type="presOf" srcId="{8E75397A-C46B-47DF-B922-15A2F18F7707}" destId="{BF425305-3CCD-4633-BE57-2EA0B6F296EC}" srcOrd="0" destOrd="0" presId="urn:microsoft.com/office/officeart/2005/8/layout/cycle2"/>
    <dgm:cxn modelId="{8904999B-3237-4108-B196-1B00C524D7C9}" type="presParOf" srcId="{2F9BE72B-7528-40CB-8348-CE7956B10A83}" destId="{BF425305-3CCD-4633-BE57-2EA0B6F296EC}" srcOrd="0" destOrd="0" presId="urn:microsoft.com/office/officeart/2005/8/layout/cycle2"/>
    <dgm:cxn modelId="{F71DC2CC-9099-416B-A3F5-23F9F205CD72}" type="presParOf" srcId="{2F9BE72B-7528-40CB-8348-CE7956B10A83}" destId="{2E0B8A1B-4341-4050-A33C-AD6A6960064D}" srcOrd="1" destOrd="0" presId="urn:microsoft.com/office/officeart/2005/8/layout/cycle2"/>
    <dgm:cxn modelId="{041B4DC7-093D-4C5B-AAF7-05F69308AF08}" type="presParOf" srcId="{2E0B8A1B-4341-4050-A33C-AD6A6960064D}" destId="{605ABF85-881C-425A-B3F5-8DCAC77C01B2}" srcOrd="0" destOrd="0" presId="urn:microsoft.com/office/officeart/2005/8/layout/cycle2"/>
    <dgm:cxn modelId="{080A9819-9AFF-4843-9804-D87CE4151AC6}" type="presParOf" srcId="{2F9BE72B-7528-40CB-8348-CE7956B10A83}" destId="{00D575CA-A42B-4556-9275-22914B93F72F}" srcOrd="2" destOrd="0" presId="urn:microsoft.com/office/officeart/2005/8/layout/cycle2"/>
    <dgm:cxn modelId="{63B56E6A-9B09-448D-9E1B-B8B6EDCB2526}" type="presParOf" srcId="{2F9BE72B-7528-40CB-8348-CE7956B10A83}" destId="{012E849F-2E90-4366-A894-EDD688E7203C}" srcOrd="3" destOrd="0" presId="urn:microsoft.com/office/officeart/2005/8/layout/cycle2"/>
    <dgm:cxn modelId="{5F8502E6-8F39-45C2-8910-448A13BE4597}" type="presParOf" srcId="{012E849F-2E90-4366-A894-EDD688E7203C}" destId="{ABF86548-2860-4230-B125-165110558115}" srcOrd="0" destOrd="0" presId="urn:microsoft.com/office/officeart/2005/8/layout/cycle2"/>
    <dgm:cxn modelId="{C65AE60A-FA23-43D4-A1B8-2D17CB0793ED}" type="presParOf" srcId="{2F9BE72B-7528-40CB-8348-CE7956B10A83}" destId="{9DF72E93-3BD4-4DB0-8CC7-C9790F314144}" srcOrd="4" destOrd="0" presId="urn:microsoft.com/office/officeart/2005/8/layout/cycle2"/>
    <dgm:cxn modelId="{02A192BF-BCE3-4E29-A328-799108B16A59}" type="presParOf" srcId="{2F9BE72B-7528-40CB-8348-CE7956B10A83}" destId="{9AEE4246-F084-4336-BDF3-F8AEC5527081}" srcOrd="5" destOrd="0" presId="urn:microsoft.com/office/officeart/2005/8/layout/cycle2"/>
    <dgm:cxn modelId="{39D804FC-5758-49AC-A54C-516A46F6B770}"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err="1" smtClean="0"/>
            <a:t>Merca-dorias</a:t>
          </a:r>
          <a:endParaRPr lang="pt-BR" sz="12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Valores de troca </a:t>
          </a:r>
          <a:r>
            <a:rPr lang="pt-BR" sz="1050" dirty="0" smtClean="0"/>
            <a:t>(</a:t>
          </a:r>
          <a:r>
            <a:rPr lang="pt-BR" sz="1050" dirty="0" err="1" smtClean="0"/>
            <a:t>homoge-neidade</a:t>
          </a:r>
          <a:r>
            <a:rPr lang="pt-BR" sz="1050" dirty="0" smtClean="0"/>
            <a:t>)</a:t>
          </a:r>
          <a:endParaRPr lang="pt-BR" sz="105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custT="1"/>
      <dgm:spPr/>
      <dgm:t>
        <a:bodyPr/>
        <a:lstStyle/>
        <a:p>
          <a:r>
            <a:rPr lang="pt-BR" sz="1200" dirty="0" smtClean="0"/>
            <a:t>Valores e uso </a:t>
          </a:r>
          <a:r>
            <a:rPr lang="pt-BR" sz="1000" dirty="0" smtClean="0"/>
            <a:t>(</a:t>
          </a:r>
          <a:r>
            <a:rPr lang="pt-BR" sz="1000" dirty="0" err="1" smtClean="0"/>
            <a:t>heteroge-neidade</a:t>
          </a:r>
          <a:r>
            <a:rPr lang="pt-BR" sz="1000" dirty="0" smtClean="0"/>
            <a:t>)</a:t>
          </a:r>
          <a:endParaRPr lang="pt-BR" sz="1000"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1ª dicotomia </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645D34A9-AC1F-4442-B79C-7B080C530D14}" type="presOf" srcId="{09DA2EE3-6D5A-4571-8ED5-D2658CC51FF2}" destId="{5D174643-ED62-42CA-9802-A9010688C8D9}"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3EE1DB77-1EA0-4D2A-BBE3-269E48B9EA08}" type="presOf" srcId="{71660209-45D7-4665-A94B-6A4C9F7E827F}" destId="{D73B0A51-873F-49B1-AE97-D4C101446D91}"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95AE0C2C-10F8-4845-B029-9DD5421F3F04}" type="presOf" srcId="{ACAB4F76-8F4F-4F0C-B958-4FF80ED17B7C}" destId="{8B3A45E3-ED53-4C77-9A2A-A1793CA593EE}"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F60112C8-C118-4B2E-8441-1A93D30CC938}" type="presOf" srcId="{512EF1BE-855B-4E2F-A966-15BE5EC4FA03}" destId="{2968A35C-1102-42E0-A8FC-8BFAC3CFC2D4}" srcOrd="0" destOrd="0" presId="urn:microsoft.com/office/officeart/2005/8/layout/radial6"/>
    <dgm:cxn modelId="{F407CA7D-9280-4A2D-A338-4401343842CC}" type="presOf" srcId="{7CD2F147-20D9-42C6-A369-E973DE85B20F}" destId="{E7FA44D5-2074-4949-B5C0-C3D47F95F4B6}" srcOrd="0" destOrd="0" presId="urn:microsoft.com/office/officeart/2005/8/layout/radial6"/>
    <dgm:cxn modelId="{DDC0DBAB-5CCF-4A6F-B0E4-F255350B6BBE}" type="presOf" srcId="{FA7BD5AD-5F36-4319-881D-86285482EA7F}" destId="{1FBDDBBA-F39F-4968-AFA5-DDCE6583A375}" srcOrd="0" destOrd="0" presId="urn:microsoft.com/office/officeart/2005/8/layout/radial6"/>
    <dgm:cxn modelId="{D2DB0E65-0B76-472C-8E7F-D745114F38D8}" type="presOf" srcId="{98486A5E-63ED-427A-AB0C-CC18922E8815}" destId="{345B8D3D-DBF7-49FE-904A-C903C86764AC}"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C0888055-FCEF-495F-BEF2-79CBAB613F6D}" type="presOf" srcId="{C40C4A0A-B067-4EB0-A113-46FC76A86512}" destId="{A3265644-507E-4A2E-ADF4-D5BC5806A280}" srcOrd="0" destOrd="0" presId="urn:microsoft.com/office/officeart/2005/8/layout/radial6"/>
    <dgm:cxn modelId="{F2317D97-1D28-43C3-8852-892C06C4CD7D}" type="presOf" srcId="{A280C78B-05C9-4086-9FE9-2163AD3E33DF}" destId="{3118BAF7-09BC-431C-A340-2B5028E6774E}" srcOrd="0" destOrd="0" presId="urn:microsoft.com/office/officeart/2005/8/layout/radial6"/>
    <dgm:cxn modelId="{8AEDD148-E937-4DE3-8EA8-A6E2F3F45E03}" type="presOf" srcId="{7CD49482-398D-42B4-A0AA-F681D91F3785}" destId="{9B815269-16C2-4CE1-88C5-B876DEB230C1}"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D0B533BA-CC79-4052-989F-B2527D3CE643}" type="presParOf" srcId="{9B815269-16C2-4CE1-88C5-B876DEB230C1}" destId="{5D174643-ED62-42CA-9802-A9010688C8D9}" srcOrd="0" destOrd="0" presId="urn:microsoft.com/office/officeart/2005/8/layout/radial6"/>
    <dgm:cxn modelId="{70840F57-95F5-4EA6-8415-A800F0DE3595}" type="presParOf" srcId="{9B815269-16C2-4CE1-88C5-B876DEB230C1}" destId="{E7FA44D5-2074-4949-B5C0-C3D47F95F4B6}" srcOrd="1" destOrd="0" presId="urn:microsoft.com/office/officeart/2005/8/layout/radial6"/>
    <dgm:cxn modelId="{756D07B7-8861-4FC2-B7E7-8A498BEBC4DF}" type="presParOf" srcId="{9B815269-16C2-4CE1-88C5-B876DEB230C1}" destId="{C67522CB-3FE3-4BD0-9430-3CA929ED3317}" srcOrd="2" destOrd="0" presId="urn:microsoft.com/office/officeart/2005/8/layout/radial6"/>
    <dgm:cxn modelId="{2E947E30-A718-493A-BBAA-BCB7EB8BB78C}" type="presParOf" srcId="{9B815269-16C2-4CE1-88C5-B876DEB230C1}" destId="{1FBDDBBA-F39F-4968-AFA5-DDCE6583A375}" srcOrd="3" destOrd="0" presId="urn:microsoft.com/office/officeart/2005/8/layout/radial6"/>
    <dgm:cxn modelId="{DB696A98-00CB-405E-8412-0F34DE786D98}" type="presParOf" srcId="{9B815269-16C2-4CE1-88C5-B876DEB230C1}" destId="{3118BAF7-09BC-431C-A340-2B5028E6774E}" srcOrd="4" destOrd="0" presId="urn:microsoft.com/office/officeart/2005/8/layout/radial6"/>
    <dgm:cxn modelId="{CC28CFD8-0D27-4269-BF8E-9EE7362D9AC8}" type="presParOf" srcId="{9B815269-16C2-4CE1-88C5-B876DEB230C1}" destId="{864D1E99-4956-49C6-BA4A-FDA4D9395945}" srcOrd="5" destOrd="0" presId="urn:microsoft.com/office/officeart/2005/8/layout/radial6"/>
    <dgm:cxn modelId="{E46B514C-7AF1-4748-8396-8E0F504973E0}" type="presParOf" srcId="{9B815269-16C2-4CE1-88C5-B876DEB230C1}" destId="{A3265644-507E-4A2E-ADF4-D5BC5806A280}" srcOrd="6" destOrd="0" presId="urn:microsoft.com/office/officeart/2005/8/layout/radial6"/>
    <dgm:cxn modelId="{063FDB54-56BE-4EE5-82F7-70DA32C61185}" type="presParOf" srcId="{9B815269-16C2-4CE1-88C5-B876DEB230C1}" destId="{D73B0A51-873F-49B1-AE97-D4C101446D91}" srcOrd="7" destOrd="0" presId="urn:microsoft.com/office/officeart/2005/8/layout/radial6"/>
    <dgm:cxn modelId="{65253EEF-0926-497F-950F-CDA1D73CC9F9}" type="presParOf" srcId="{9B815269-16C2-4CE1-88C5-B876DEB230C1}" destId="{3068AC16-3807-4A42-AC2A-C36BF4E19935}" srcOrd="8" destOrd="0" presId="urn:microsoft.com/office/officeart/2005/8/layout/radial6"/>
    <dgm:cxn modelId="{0E31623B-9744-4775-960D-E806FC91BE1B}" type="presParOf" srcId="{9B815269-16C2-4CE1-88C5-B876DEB230C1}" destId="{8B3A45E3-ED53-4C77-9A2A-A1793CA593EE}" srcOrd="9" destOrd="0" presId="urn:microsoft.com/office/officeart/2005/8/layout/radial6"/>
    <dgm:cxn modelId="{9C0DCFBB-1496-4536-BF3C-CEF5E316B856}" type="presParOf" srcId="{9B815269-16C2-4CE1-88C5-B876DEB230C1}" destId="{2968A35C-1102-42E0-A8FC-8BFAC3CFC2D4}" srcOrd="10" destOrd="0" presId="urn:microsoft.com/office/officeart/2005/8/layout/radial6"/>
    <dgm:cxn modelId="{E680133B-DCD1-47E3-A8D4-E10CEF78097B}" type="presParOf" srcId="{9B815269-16C2-4CE1-88C5-B876DEB230C1}" destId="{F1F00160-9044-4BAB-AE6C-7416F34CB165}" srcOrd="11" destOrd="0" presId="urn:microsoft.com/office/officeart/2005/8/layout/radial6"/>
    <dgm:cxn modelId="{AAD125BF-EBCF-4E5D-880B-A9B3C67C0B04}"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smtClean="0"/>
            <a:t>Valores </a:t>
          </a:r>
          <a:r>
            <a:rPr lang="pt-BR" sz="800" dirty="0" smtClean="0"/>
            <a:t>(tempo de trabalho socialmente necessário)</a:t>
          </a:r>
          <a:endParaRPr lang="pt-BR" sz="8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smtClean="0"/>
            <a:t>Trabalho abstrato </a:t>
          </a:r>
          <a:r>
            <a:rPr lang="pt-BR" sz="800" dirty="0" smtClean="0"/>
            <a:t>(socialmente relevante)</a:t>
          </a:r>
          <a:endParaRPr lang="pt-BR" sz="800"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Trabalho concreto (efetivo)</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2ª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AB2069A6-E8B1-458C-B554-3EBBDC278229}" type="presOf" srcId="{512EF1BE-855B-4E2F-A966-15BE5EC4FA03}" destId="{2968A35C-1102-42E0-A8FC-8BFAC3CFC2D4}"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FCAC0E4D-0362-48AD-9F4A-4CE426FCE151}" type="presOf" srcId="{FA7BD5AD-5F36-4319-881D-86285482EA7F}" destId="{1FBDDBBA-F39F-4968-AFA5-DDCE6583A375}"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FA14ADAD-6D64-48E5-8BA4-91FC37524CDF}" type="presOf" srcId="{09DA2EE3-6D5A-4571-8ED5-D2658CC51FF2}" destId="{5D174643-ED62-42CA-9802-A9010688C8D9}" srcOrd="0" destOrd="0" presId="urn:microsoft.com/office/officeart/2005/8/layout/radial6"/>
    <dgm:cxn modelId="{1E03DD7F-B8DE-44EB-82B7-8A5858CCD155}" type="presOf" srcId="{A280C78B-05C9-4086-9FE9-2163AD3E33DF}" destId="{3118BAF7-09BC-431C-A340-2B5028E6774E}" srcOrd="0" destOrd="0" presId="urn:microsoft.com/office/officeart/2005/8/layout/radial6"/>
    <dgm:cxn modelId="{57795FA1-8386-445C-8C54-CD03A2AB5685}" type="presOf" srcId="{ACAB4F76-8F4F-4F0C-B958-4FF80ED17B7C}" destId="{8B3A45E3-ED53-4C77-9A2A-A1793CA593EE}" srcOrd="0" destOrd="0" presId="urn:microsoft.com/office/officeart/2005/8/layout/radial6"/>
    <dgm:cxn modelId="{6A3B02FB-0BCD-40A1-A4D4-39088188BD8E}" type="presOf" srcId="{7CD2F147-20D9-42C6-A369-E973DE85B20F}" destId="{E7FA44D5-2074-4949-B5C0-C3D47F95F4B6}" srcOrd="0" destOrd="0" presId="urn:microsoft.com/office/officeart/2005/8/layout/radial6"/>
    <dgm:cxn modelId="{74E41AB5-2413-446A-BEFB-7D479C7EA01D}" type="presOf" srcId="{98486A5E-63ED-427A-AB0C-CC18922E8815}" destId="{345B8D3D-DBF7-49FE-904A-C903C86764AC}" srcOrd="0" destOrd="0" presId="urn:microsoft.com/office/officeart/2005/8/layout/radial6"/>
    <dgm:cxn modelId="{C86E477E-42BD-4E56-BF03-CBBACB109BE3}" type="presOf" srcId="{C40C4A0A-B067-4EB0-A113-46FC76A86512}" destId="{A3265644-507E-4A2E-ADF4-D5BC5806A280}"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728E114-E1F4-4BF6-B34D-CC8666451AE4}" srcId="{09DA2EE3-6D5A-4571-8ED5-D2658CC51FF2}" destId="{71660209-45D7-4665-A94B-6A4C9F7E827F}" srcOrd="2" destOrd="0" parTransId="{97A766B8-D986-405C-97A8-00A1CFA2B795}" sibTransId="{ACAB4F76-8F4F-4F0C-B958-4FF80ED17B7C}"/>
    <dgm:cxn modelId="{5696A6C4-B85C-453B-B7E5-8208C2878960}" type="presOf" srcId="{71660209-45D7-4665-A94B-6A4C9F7E827F}" destId="{D73B0A51-873F-49B1-AE97-D4C101446D91}" srcOrd="0" destOrd="0" presId="urn:microsoft.com/office/officeart/2005/8/layout/radial6"/>
    <dgm:cxn modelId="{BDA51623-170D-439E-8C18-4F2A52B3DDF8}" type="presOf" srcId="{7CD49482-398D-42B4-A0AA-F681D91F3785}" destId="{9B815269-16C2-4CE1-88C5-B876DEB230C1}" srcOrd="0" destOrd="0" presId="urn:microsoft.com/office/officeart/2005/8/layout/radial6"/>
    <dgm:cxn modelId="{54FCF71C-8D98-4B33-B3E7-D890766A139F}" srcId="{09DA2EE3-6D5A-4571-8ED5-D2658CC51FF2}" destId="{7CD2F147-20D9-42C6-A369-E973DE85B20F}" srcOrd="0" destOrd="0" parTransId="{E62A0E64-82E1-4F9E-BD96-D0B2302DA0B0}" sibTransId="{FA7BD5AD-5F36-4319-881D-86285482EA7F}"/>
    <dgm:cxn modelId="{393F1987-DBAF-4ACA-9B7B-1AC25FB2DD5A}" type="presParOf" srcId="{9B815269-16C2-4CE1-88C5-B876DEB230C1}" destId="{5D174643-ED62-42CA-9802-A9010688C8D9}" srcOrd="0" destOrd="0" presId="urn:microsoft.com/office/officeart/2005/8/layout/radial6"/>
    <dgm:cxn modelId="{B6167F83-2B8D-446B-8C3D-8C7D97BC14DE}" type="presParOf" srcId="{9B815269-16C2-4CE1-88C5-B876DEB230C1}" destId="{E7FA44D5-2074-4949-B5C0-C3D47F95F4B6}" srcOrd="1" destOrd="0" presId="urn:microsoft.com/office/officeart/2005/8/layout/radial6"/>
    <dgm:cxn modelId="{BCB811DA-4A5A-4716-93BE-3EB024C366B3}" type="presParOf" srcId="{9B815269-16C2-4CE1-88C5-B876DEB230C1}" destId="{C67522CB-3FE3-4BD0-9430-3CA929ED3317}" srcOrd="2" destOrd="0" presId="urn:microsoft.com/office/officeart/2005/8/layout/radial6"/>
    <dgm:cxn modelId="{B7E8FBA4-4970-4A0C-A4CB-7EEB3DF3E7A5}" type="presParOf" srcId="{9B815269-16C2-4CE1-88C5-B876DEB230C1}" destId="{1FBDDBBA-F39F-4968-AFA5-DDCE6583A375}" srcOrd="3" destOrd="0" presId="urn:microsoft.com/office/officeart/2005/8/layout/radial6"/>
    <dgm:cxn modelId="{F7D0E894-F4ED-44E8-8433-D35DC9DB2A55}" type="presParOf" srcId="{9B815269-16C2-4CE1-88C5-B876DEB230C1}" destId="{3118BAF7-09BC-431C-A340-2B5028E6774E}" srcOrd="4" destOrd="0" presId="urn:microsoft.com/office/officeart/2005/8/layout/radial6"/>
    <dgm:cxn modelId="{ECFB24D6-B338-46E9-84CA-9DEF5FB5CFF7}" type="presParOf" srcId="{9B815269-16C2-4CE1-88C5-B876DEB230C1}" destId="{864D1E99-4956-49C6-BA4A-FDA4D9395945}" srcOrd="5" destOrd="0" presId="urn:microsoft.com/office/officeart/2005/8/layout/radial6"/>
    <dgm:cxn modelId="{AD86B78F-CA9E-4607-81C1-218AAE6112E2}" type="presParOf" srcId="{9B815269-16C2-4CE1-88C5-B876DEB230C1}" destId="{A3265644-507E-4A2E-ADF4-D5BC5806A280}" srcOrd="6" destOrd="0" presId="urn:microsoft.com/office/officeart/2005/8/layout/radial6"/>
    <dgm:cxn modelId="{8E82619F-C58A-4E2C-A5D9-2E89F76AFDBB}" type="presParOf" srcId="{9B815269-16C2-4CE1-88C5-B876DEB230C1}" destId="{D73B0A51-873F-49B1-AE97-D4C101446D91}" srcOrd="7" destOrd="0" presId="urn:microsoft.com/office/officeart/2005/8/layout/radial6"/>
    <dgm:cxn modelId="{E2367642-980A-4FD2-8EC9-56EC6E6AFF8A}" type="presParOf" srcId="{9B815269-16C2-4CE1-88C5-B876DEB230C1}" destId="{3068AC16-3807-4A42-AC2A-C36BF4E19935}" srcOrd="8" destOrd="0" presId="urn:microsoft.com/office/officeart/2005/8/layout/radial6"/>
    <dgm:cxn modelId="{BD6FE3DA-EE19-4258-BB10-0452FBE207AF}" type="presParOf" srcId="{9B815269-16C2-4CE1-88C5-B876DEB230C1}" destId="{8B3A45E3-ED53-4C77-9A2A-A1793CA593EE}" srcOrd="9" destOrd="0" presId="urn:microsoft.com/office/officeart/2005/8/layout/radial6"/>
    <dgm:cxn modelId="{0E139FE1-196C-43A3-A32E-685850371115}" type="presParOf" srcId="{9B815269-16C2-4CE1-88C5-B876DEB230C1}" destId="{2968A35C-1102-42E0-A8FC-8BFAC3CFC2D4}" srcOrd="10" destOrd="0" presId="urn:microsoft.com/office/officeart/2005/8/layout/radial6"/>
    <dgm:cxn modelId="{8FB1F20D-4F9C-451D-AC90-3D89B7C8844A}" type="presParOf" srcId="{9B815269-16C2-4CE1-88C5-B876DEB230C1}" destId="{F1F00160-9044-4BAB-AE6C-7416F34CB165}" srcOrd="11" destOrd="0" presId="urn:microsoft.com/office/officeart/2005/8/layout/radial6"/>
    <dgm:cxn modelId="{A57BA633-D0E6-47E1-9B86-5952892035A7}"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dgm:spPr/>
      <dgm:t>
        <a:bodyPr/>
        <a:lstStyle/>
        <a:p>
          <a:r>
            <a:rPr lang="pt-BR" dirty="0" smtClean="0"/>
            <a:t>Troca de mercadorias</a:t>
          </a:r>
          <a:endParaRPr lang="pt-BR"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dgm:spPr/>
      <dgm:t>
        <a:bodyPr/>
        <a:lstStyle/>
        <a:p>
          <a:r>
            <a:rPr lang="pt-BR" dirty="0" smtClean="0"/>
            <a:t>Forma  equivalente de </a:t>
          </a:r>
          <a:r>
            <a:rPr lang="pt-BR" dirty="0" smtClean="0"/>
            <a:t>valor</a:t>
          </a:r>
          <a:endParaRPr lang="pt-BR" dirty="0"/>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dgm:spPr/>
      <dgm:t>
        <a:bodyPr/>
        <a:lstStyle/>
        <a:p>
          <a:r>
            <a:rPr lang="pt-BR" dirty="0" smtClean="0"/>
            <a:t>Mercadoria-dinheiro</a:t>
          </a:r>
          <a:endParaRPr lang="pt-BR" dirty="0"/>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smtClean="0"/>
            <a:t>Forma relativa de valor</a:t>
          </a:r>
          <a:endParaRPr lang="pt-BR" dirty="0"/>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smtClean="0"/>
            <a:t>3ª dicotomia</a:t>
          </a:r>
          <a:endParaRPr lang="pt-BR" dirty="0"/>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t>
        <a:bodyPr/>
        <a:lstStyle/>
        <a:p>
          <a:endParaRPr lang="pt-BR"/>
        </a:p>
      </dgm:t>
    </dgm:pt>
    <dgm:pt modelId="{5D174643-ED62-42CA-9802-A9010688C8D9}" type="pres">
      <dgm:prSet presAssocID="{09DA2EE3-6D5A-4571-8ED5-D2658CC51FF2}" presName="centerShape" presStyleLbl="node0" presStyleIdx="0" presStyleCnt="1"/>
      <dgm:spPr/>
      <dgm:t>
        <a:bodyPr/>
        <a:lstStyle/>
        <a:p>
          <a:endParaRPr lang="pt-BR"/>
        </a:p>
      </dgm:t>
    </dgm:pt>
    <dgm:pt modelId="{E7FA44D5-2074-4949-B5C0-C3D47F95F4B6}" type="pres">
      <dgm:prSet presAssocID="{7CD2F147-20D9-42C6-A369-E973DE85B20F}" presName="node" presStyleLbl="node1" presStyleIdx="0" presStyleCnt="4">
        <dgm:presLayoutVars>
          <dgm:bulletEnabled val="1"/>
        </dgm:presLayoutVars>
      </dgm:prSet>
      <dgm:spPr/>
      <dgm:t>
        <a:bodyPr/>
        <a:lstStyle/>
        <a:p>
          <a:endParaRPr lang="pt-BR"/>
        </a:p>
      </dgm:t>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t>
        <a:bodyPr/>
        <a:lstStyle/>
        <a:p>
          <a:endParaRPr lang="pt-BR"/>
        </a:p>
      </dgm:t>
    </dgm:pt>
    <dgm:pt modelId="{3118BAF7-09BC-431C-A340-2B5028E6774E}" type="pres">
      <dgm:prSet presAssocID="{A280C78B-05C9-4086-9FE9-2163AD3E33DF}" presName="node" presStyleLbl="node1" presStyleIdx="1" presStyleCnt="4">
        <dgm:presLayoutVars>
          <dgm:bulletEnabled val="1"/>
        </dgm:presLayoutVars>
      </dgm:prSet>
      <dgm:spPr/>
      <dgm:t>
        <a:bodyPr/>
        <a:lstStyle/>
        <a:p>
          <a:endParaRPr lang="pt-BR"/>
        </a:p>
      </dgm:t>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t>
        <a:bodyPr/>
        <a:lstStyle/>
        <a:p>
          <a:endParaRPr lang="pt-BR"/>
        </a:p>
      </dgm:t>
    </dgm:pt>
    <dgm:pt modelId="{D73B0A51-873F-49B1-AE97-D4C101446D91}" type="pres">
      <dgm:prSet presAssocID="{71660209-45D7-4665-A94B-6A4C9F7E827F}" presName="node" presStyleLbl="node1" presStyleIdx="2" presStyleCnt="4">
        <dgm:presLayoutVars>
          <dgm:bulletEnabled val="1"/>
        </dgm:presLayoutVars>
      </dgm:prSet>
      <dgm:spPr/>
      <dgm:t>
        <a:bodyPr/>
        <a:lstStyle/>
        <a:p>
          <a:endParaRPr lang="pt-BR"/>
        </a:p>
      </dgm:t>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t>
        <a:bodyPr/>
        <a:lstStyle/>
        <a:p>
          <a:endParaRPr lang="pt-BR"/>
        </a:p>
      </dgm:t>
    </dgm:pt>
    <dgm:pt modelId="{2968A35C-1102-42E0-A8FC-8BFAC3CFC2D4}" type="pres">
      <dgm:prSet presAssocID="{512EF1BE-855B-4E2F-A966-15BE5EC4FA03}" presName="node" presStyleLbl="node1" presStyleIdx="3" presStyleCnt="4">
        <dgm:presLayoutVars>
          <dgm:bulletEnabled val="1"/>
        </dgm:presLayoutVars>
      </dgm:prSet>
      <dgm:spPr/>
      <dgm:t>
        <a:bodyPr/>
        <a:lstStyle/>
        <a:p>
          <a:endParaRPr lang="pt-BR"/>
        </a:p>
      </dgm:t>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t>
        <a:bodyPr/>
        <a:lstStyle/>
        <a:p>
          <a:endParaRPr lang="pt-BR"/>
        </a:p>
      </dgm:t>
    </dgm:pt>
  </dgm:ptLst>
  <dgm:cxnLst>
    <dgm:cxn modelId="{E143C2C9-774A-4586-8E65-FCF9A369DEFA}" type="presOf" srcId="{ACAB4F76-8F4F-4F0C-B958-4FF80ED17B7C}" destId="{8B3A45E3-ED53-4C77-9A2A-A1793CA593EE}" srcOrd="0" destOrd="0" presId="urn:microsoft.com/office/officeart/2005/8/layout/radial6"/>
    <dgm:cxn modelId="{40324292-3AF5-428A-BAA0-DB4897725BF2}" type="presOf" srcId="{71660209-45D7-4665-A94B-6A4C9F7E827F}" destId="{D73B0A51-873F-49B1-AE97-D4C101446D91}"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9B34ACB3-6AF7-4DC2-882C-E6097E67C62A}" type="presOf" srcId="{FA7BD5AD-5F36-4319-881D-86285482EA7F}" destId="{1FBDDBBA-F39F-4968-AFA5-DDCE6583A375}" srcOrd="0" destOrd="0" presId="urn:microsoft.com/office/officeart/2005/8/layout/radial6"/>
    <dgm:cxn modelId="{9223DA61-ADD1-48F7-9A35-D9F77DBA74CE}" type="presOf" srcId="{C40C4A0A-B067-4EB0-A113-46FC76A86512}" destId="{A3265644-507E-4A2E-ADF4-D5BC5806A280}"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17D63B14-57B3-41BB-AE27-B26D30EE57E8}" type="presOf" srcId="{A280C78B-05C9-4086-9FE9-2163AD3E33DF}" destId="{3118BAF7-09BC-431C-A340-2B5028E6774E}" srcOrd="0" destOrd="0" presId="urn:microsoft.com/office/officeart/2005/8/layout/radial6"/>
    <dgm:cxn modelId="{0EFB164B-2B7D-41E9-9830-ADA1FD8BB22A}" type="presOf" srcId="{09DA2EE3-6D5A-4571-8ED5-D2658CC51FF2}" destId="{5D174643-ED62-42CA-9802-A9010688C8D9}" srcOrd="0" destOrd="0" presId="urn:microsoft.com/office/officeart/2005/8/layout/radial6"/>
    <dgm:cxn modelId="{6CEFB5D5-ECC1-4085-AF6B-53B14229F9D6}" type="presOf" srcId="{512EF1BE-855B-4E2F-A966-15BE5EC4FA03}" destId="{2968A35C-1102-42E0-A8FC-8BFAC3CFC2D4}"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30C19D7-E155-4211-AEB1-875E6632A813}" type="presOf" srcId="{98486A5E-63ED-427A-AB0C-CC18922E8815}" destId="{345B8D3D-DBF7-49FE-904A-C903C86764AC}" srcOrd="0" destOrd="0" presId="urn:microsoft.com/office/officeart/2005/8/layout/radial6"/>
    <dgm:cxn modelId="{7D89B61E-161F-4A9B-B7E0-7067D94DDC4A}" type="presOf" srcId="{7CD2F147-20D9-42C6-A369-E973DE85B20F}" destId="{E7FA44D5-2074-4949-B5C0-C3D47F95F4B6}" srcOrd="0" destOrd="0" presId="urn:microsoft.com/office/officeart/2005/8/layout/radial6"/>
    <dgm:cxn modelId="{C66B21B2-8772-4C49-A67C-CFAD02366A94}" type="presOf" srcId="{7CD49482-398D-42B4-A0AA-F681D91F3785}" destId="{9B815269-16C2-4CE1-88C5-B876DEB230C1}"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E90850AF-FB6B-40E3-B475-743D07C89948}" type="presParOf" srcId="{9B815269-16C2-4CE1-88C5-B876DEB230C1}" destId="{5D174643-ED62-42CA-9802-A9010688C8D9}" srcOrd="0" destOrd="0" presId="urn:microsoft.com/office/officeart/2005/8/layout/radial6"/>
    <dgm:cxn modelId="{1F524657-DFD1-4741-9AE9-275D38697BCF}" type="presParOf" srcId="{9B815269-16C2-4CE1-88C5-B876DEB230C1}" destId="{E7FA44D5-2074-4949-B5C0-C3D47F95F4B6}" srcOrd="1" destOrd="0" presId="urn:microsoft.com/office/officeart/2005/8/layout/radial6"/>
    <dgm:cxn modelId="{945BAC5E-D708-40D9-854E-AAECE3D1F72A}" type="presParOf" srcId="{9B815269-16C2-4CE1-88C5-B876DEB230C1}" destId="{C67522CB-3FE3-4BD0-9430-3CA929ED3317}" srcOrd="2" destOrd="0" presId="urn:microsoft.com/office/officeart/2005/8/layout/radial6"/>
    <dgm:cxn modelId="{7D973E41-A68F-4148-8A95-79F6A4D73957}" type="presParOf" srcId="{9B815269-16C2-4CE1-88C5-B876DEB230C1}" destId="{1FBDDBBA-F39F-4968-AFA5-DDCE6583A375}" srcOrd="3" destOrd="0" presId="urn:microsoft.com/office/officeart/2005/8/layout/radial6"/>
    <dgm:cxn modelId="{3F95AF17-76A2-4B85-A9AD-EAA814207AB7}" type="presParOf" srcId="{9B815269-16C2-4CE1-88C5-B876DEB230C1}" destId="{3118BAF7-09BC-431C-A340-2B5028E6774E}" srcOrd="4" destOrd="0" presId="urn:microsoft.com/office/officeart/2005/8/layout/radial6"/>
    <dgm:cxn modelId="{AE621269-3244-4D80-A8B9-7D85B16CE115}" type="presParOf" srcId="{9B815269-16C2-4CE1-88C5-B876DEB230C1}" destId="{864D1E99-4956-49C6-BA4A-FDA4D9395945}" srcOrd="5" destOrd="0" presId="urn:microsoft.com/office/officeart/2005/8/layout/radial6"/>
    <dgm:cxn modelId="{843AD15B-35AF-424E-BF1B-D9298DD95352}" type="presParOf" srcId="{9B815269-16C2-4CE1-88C5-B876DEB230C1}" destId="{A3265644-507E-4A2E-ADF4-D5BC5806A280}" srcOrd="6" destOrd="0" presId="urn:microsoft.com/office/officeart/2005/8/layout/radial6"/>
    <dgm:cxn modelId="{D15EF970-415B-42B5-B4FE-14CA88D0F055}" type="presParOf" srcId="{9B815269-16C2-4CE1-88C5-B876DEB230C1}" destId="{D73B0A51-873F-49B1-AE97-D4C101446D91}" srcOrd="7" destOrd="0" presId="urn:microsoft.com/office/officeart/2005/8/layout/radial6"/>
    <dgm:cxn modelId="{6580D771-9E24-4006-8FBF-25B1ECEDCE84}" type="presParOf" srcId="{9B815269-16C2-4CE1-88C5-B876DEB230C1}" destId="{3068AC16-3807-4A42-AC2A-C36BF4E19935}" srcOrd="8" destOrd="0" presId="urn:microsoft.com/office/officeart/2005/8/layout/radial6"/>
    <dgm:cxn modelId="{DFE82E55-AC20-402C-8A7B-41734BD71A87}" type="presParOf" srcId="{9B815269-16C2-4CE1-88C5-B876DEB230C1}" destId="{8B3A45E3-ED53-4C77-9A2A-A1793CA593EE}" srcOrd="9" destOrd="0" presId="urn:microsoft.com/office/officeart/2005/8/layout/radial6"/>
    <dgm:cxn modelId="{9962B668-57A4-49AC-9AB4-AD19DBF44F73}" type="presParOf" srcId="{9B815269-16C2-4CE1-88C5-B876DEB230C1}" destId="{2968A35C-1102-42E0-A8FC-8BFAC3CFC2D4}" srcOrd="10" destOrd="0" presId="urn:microsoft.com/office/officeart/2005/8/layout/radial6"/>
    <dgm:cxn modelId="{696BE93E-512E-427B-A48C-E4522E4BD91B}" type="presParOf" srcId="{9B815269-16C2-4CE1-88C5-B876DEB230C1}" destId="{F1F00160-9044-4BAB-AE6C-7416F34CB165}" srcOrd="11" destOrd="0" presId="urn:microsoft.com/office/officeart/2005/8/layout/radial6"/>
    <dgm:cxn modelId="{49C67C48-31B9-4216-B6A4-DE23E13C7CC2}"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2870341" y="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kern="1200" dirty="0" smtClean="0"/>
            <a:t>Terceira pessoa </a:t>
          </a:r>
          <a:r>
            <a:rPr lang="pt-BR" sz="1600" kern="1200" dirty="0" smtClean="0"/>
            <a:t>(Maria, Espírito Santo - a personificação do amor) </a:t>
          </a:r>
          <a:endParaRPr lang="pt-BR" sz="1600" kern="1200" dirty="0"/>
        </a:p>
      </dsp:txBody>
      <dsp:txXfrm>
        <a:off x="3214998" y="344657"/>
        <a:ext cx="1664154" cy="1664154"/>
      </dsp:txXfrm>
    </dsp:sp>
    <dsp:sp modelId="{2E0B8A1B-4341-4050-A33C-AD6A6960064D}">
      <dsp:nvSpPr>
        <dsp:cNvPr id="0" name=""/>
        <dsp:cNvSpPr/>
      </dsp:nvSpPr>
      <dsp:spPr>
        <a:xfrm rot="3586185">
          <a:off x="4614697" y="2296316"/>
          <a:ext cx="632417"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4661798" y="2373213"/>
        <a:ext cx="442692" cy="476577"/>
      </dsp:txXfrm>
    </dsp:sp>
    <dsp:sp modelId="{00D575CA-A42B-4556-9275-22914B93F72F}">
      <dsp:nvSpPr>
        <dsp:cNvPr id="0" name=""/>
        <dsp:cNvSpPr/>
      </dsp:nvSpPr>
      <dsp:spPr>
        <a:xfrm>
          <a:off x="465602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Deus-filho</a:t>
          </a:r>
        </a:p>
        <a:p>
          <a:pPr lvl="0" algn="ctr" defTabSz="933450">
            <a:lnSpc>
              <a:spcPct val="90000"/>
            </a:lnSpc>
            <a:spcBef>
              <a:spcPct val="0"/>
            </a:spcBef>
            <a:spcAft>
              <a:spcPct val="35000"/>
            </a:spcAft>
          </a:pPr>
          <a:r>
            <a:rPr lang="pt-BR" sz="2100" kern="1200" dirty="0" smtClean="0"/>
            <a:t>Também humano e portanto limitado</a:t>
          </a:r>
          <a:endParaRPr lang="pt-BR" sz="2100" kern="1200" dirty="0"/>
        </a:p>
      </dsp:txBody>
      <dsp:txXfrm>
        <a:off x="5000682" y="3409047"/>
        <a:ext cx="1664154" cy="1664154"/>
      </dsp:txXfrm>
    </dsp:sp>
    <dsp:sp modelId="{012E849F-2E90-4366-A894-EDD688E7203C}">
      <dsp:nvSpPr>
        <dsp:cNvPr id="0" name=""/>
        <dsp:cNvSpPr/>
      </dsp:nvSpPr>
      <dsp:spPr>
        <a:xfrm>
          <a:off x="3767987" y="3843976"/>
          <a:ext cx="627546"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rot="10800000">
        <a:off x="3767987" y="4002835"/>
        <a:ext cx="439282" cy="476577"/>
      </dsp:txXfrm>
    </dsp:sp>
    <dsp:sp modelId="{9DF72E93-3BD4-4DB0-8CC7-C9790F314144}">
      <dsp:nvSpPr>
        <dsp:cNvPr id="0" name=""/>
        <dsp:cNvSpPr/>
      </dsp:nvSpPr>
      <dsp:spPr>
        <a:xfrm>
          <a:off x="111850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pt-BR" sz="2100" kern="1200" dirty="0" smtClean="0"/>
            <a:t>Deus-pai</a:t>
          </a:r>
        </a:p>
        <a:p>
          <a:pPr lvl="0" algn="ctr" defTabSz="933450">
            <a:lnSpc>
              <a:spcPct val="90000"/>
            </a:lnSpc>
            <a:spcBef>
              <a:spcPct val="0"/>
            </a:spcBef>
            <a:spcAft>
              <a:spcPct val="35000"/>
            </a:spcAft>
          </a:pPr>
          <a:r>
            <a:rPr lang="pt-BR" sz="2100" kern="1200" dirty="0" smtClean="0"/>
            <a:t>Infinito e inatingível</a:t>
          </a:r>
        </a:p>
        <a:p>
          <a:pPr lvl="0" algn="ctr" defTabSz="933450">
            <a:lnSpc>
              <a:spcPct val="90000"/>
            </a:lnSpc>
            <a:spcBef>
              <a:spcPct val="0"/>
            </a:spcBef>
            <a:spcAft>
              <a:spcPct val="35000"/>
            </a:spcAft>
          </a:pPr>
          <a:r>
            <a:rPr lang="pt-BR" sz="2100" kern="1200" dirty="0" smtClean="0"/>
            <a:t>(o ser) </a:t>
          </a:r>
          <a:endParaRPr lang="pt-BR" sz="2100" kern="1200" dirty="0"/>
        </a:p>
      </dsp:txBody>
      <dsp:txXfrm>
        <a:off x="1463162" y="3409047"/>
        <a:ext cx="1664154" cy="1664154"/>
      </dsp:txXfrm>
    </dsp:sp>
    <dsp:sp modelId="{9AEE4246-F084-4336-BDF3-F8AEC5527081}">
      <dsp:nvSpPr>
        <dsp:cNvPr id="0" name=""/>
        <dsp:cNvSpPr/>
      </dsp:nvSpPr>
      <dsp:spPr>
        <a:xfrm rot="17909384">
          <a:off x="2850676" y="2327099"/>
          <a:ext cx="623450"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t-BR" sz="1700" kern="1200"/>
        </a:p>
      </dsp:txBody>
      <dsp:txXfrm>
        <a:off x="2899586" y="2568151"/>
        <a:ext cx="436415" cy="476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4120391" y="2236166"/>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a:t>
          </a:r>
        </a:p>
        <a:p>
          <a:pPr lvl="0" algn="ctr" defTabSz="577850">
            <a:lnSpc>
              <a:spcPct val="90000"/>
            </a:lnSpc>
            <a:spcBef>
              <a:spcPct val="0"/>
            </a:spcBef>
            <a:spcAft>
              <a:spcPct val="35000"/>
            </a:spcAft>
          </a:pPr>
          <a:r>
            <a:rPr lang="pt-BR" sz="1300" kern="1200" dirty="0" smtClean="0"/>
            <a:t> (imaterial e relacional, “tempo de trabalho socialmente necessário)</a:t>
          </a:r>
          <a:endParaRPr lang="pt-BR" sz="1300" kern="1200" dirty="0"/>
        </a:p>
      </dsp:txBody>
      <dsp:txXfrm>
        <a:off x="4384625" y="2500400"/>
        <a:ext cx="1275838" cy="1275838"/>
      </dsp:txXfrm>
    </dsp:sp>
    <dsp:sp modelId="{2E0B8A1B-4341-4050-A33C-AD6A6960064D}">
      <dsp:nvSpPr>
        <dsp:cNvPr id="0" name=""/>
        <dsp:cNvSpPr/>
      </dsp:nvSpPr>
      <dsp:spPr>
        <a:xfrm rot="2827958">
          <a:off x="4093270" y="1808151"/>
          <a:ext cx="391980"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4112067" y="1886848"/>
        <a:ext cx="274386" cy="365371"/>
      </dsp:txXfrm>
    </dsp:sp>
    <dsp:sp modelId="{00D575CA-A42B-4556-9275-22914B93F72F}">
      <dsp:nvSpPr>
        <dsp:cNvPr id="0" name=""/>
        <dsp:cNvSpPr/>
      </dsp:nvSpPr>
      <dsp:spPr>
        <a:xfrm>
          <a:off x="2640919" y="166733"/>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troca</a:t>
          </a:r>
        </a:p>
        <a:p>
          <a:pPr lvl="0" algn="ctr" defTabSz="577850">
            <a:lnSpc>
              <a:spcPct val="90000"/>
            </a:lnSpc>
            <a:spcBef>
              <a:spcPct val="0"/>
            </a:spcBef>
            <a:spcAft>
              <a:spcPct val="35000"/>
            </a:spcAft>
          </a:pPr>
          <a:r>
            <a:rPr lang="pt-BR" sz="1300" kern="1200" dirty="0" smtClean="0"/>
            <a:t>(quantitativo e homogêneo)</a:t>
          </a:r>
          <a:endParaRPr lang="pt-BR" sz="1300" kern="1200" dirty="0"/>
        </a:p>
      </dsp:txBody>
      <dsp:txXfrm>
        <a:off x="2905153" y="430967"/>
        <a:ext cx="1275838" cy="1275838"/>
      </dsp:txXfrm>
    </dsp:sp>
    <dsp:sp modelId="{012E849F-2E90-4366-A894-EDD688E7203C}">
      <dsp:nvSpPr>
        <dsp:cNvPr id="0" name=""/>
        <dsp:cNvSpPr/>
      </dsp:nvSpPr>
      <dsp:spPr>
        <a:xfrm rot="18035388">
          <a:off x="2708702" y="1847139"/>
          <a:ext cx="38861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rot="10800000">
        <a:off x="2737330" y="2019110"/>
        <a:ext cx="272028" cy="365371"/>
      </dsp:txXfrm>
    </dsp:sp>
    <dsp:sp modelId="{9DF72E93-3BD4-4DB0-8CC7-C9790F314144}">
      <dsp:nvSpPr>
        <dsp:cNvPr id="0" name=""/>
        <dsp:cNvSpPr/>
      </dsp:nvSpPr>
      <dsp:spPr>
        <a:xfrm>
          <a:off x="1349596" y="2351128"/>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t-BR" sz="1300" kern="1200" dirty="0" smtClean="0"/>
            <a:t>Valor de uso (quantidades e qualidades materiais, heterogêneo)</a:t>
          </a:r>
          <a:endParaRPr lang="pt-BR" sz="1300" kern="1200" dirty="0"/>
        </a:p>
      </dsp:txBody>
      <dsp:txXfrm>
        <a:off x="1613830" y="2615362"/>
        <a:ext cx="1275838" cy="1275838"/>
      </dsp:txXfrm>
    </dsp:sp>
    <dsp:sp modelId="{9AEE4246-F084-4336-BDF3-F8AEC5527081}">
      <dsp:nvSpPr>
        <dsp:cNvPr id="0" name=""/>
        <dsp:cNvSpPr/>
      </dsp:nvSpPr>
      <dsp:spPr>
        <a:xfrm rot="21025811">
          <a:off x="3365875" y="2891926"/>
          <a:ext cx="51350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t-BR" sz="1000" kern="1200"/>
        </a:p>
      </dsp:txBody>
      <dsp:txXfrm>
        <a:off x="3366947" y="3026522"/>
        <a:ext cx="359451" cy="365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1ª dicotomia </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e uso </a:t>
          </a:r>
          <a:r>
            <a:rPr lang="pt-BR" sz="1000" kern="1200" dirty="0" smtClean="0"/>
            <a:t>(</a:t>
          </a:r>
          <a:r>
            <a:rPr lang="pt-BR" sz="1000" kern="1200" dirty="0" err="1" smtClean="0"/>
            <a:t>heteroge-neidade</a:t>
          </a:r>
          <a:r>
            <a:rPr lang="pt-BR" sz="1000" kern="1200" dirty="0" smtClean="0"/>
            <a:t>)</a:t>
          </a:r>
          <a:endParaRPr lang="pt-BR" sz="10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pt-BR" sz="15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de troca </a:t>
          </a:r>
          <a:r>
            <a:rPr lang="pt-BR" sz="1050" kern="1200" dirty="0" smtClean="0"/>
            <a:t>(</a:t>
          </a:r>
          <a:r>
            <a:rPr lang="pt-BR" sz="1050" kern="1200" dirty="0" err="1" smtClean="0"/>
            <a:t>homoge-neidade</a:t>
          </a:r>
          <a:r>
            <a:rPr lang="pt-BR" sz="1050" kern="1200" dirty="0" smtClean="0"/>
            <a:t>)</a:t>
          </a:r>
          <a:endParaRPr lang="pt-BR" sz="105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err="1" smtClean="0"/>
            <a:t>Merca-dorias</a:t>
          </a:r>
          <a:endParaRPr lang="pt-BR" sz="1200" kern="1200" dirty="0"/>
        </a:p>
      </dsp:txBody>
      <dsp:txXfrm>
        <a:off x="126819" y="1709134"/>
        <a:ext cx="604455" cy="604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2ª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concreto (efetivo)</a:t>
          </a:r>
          <a:endParaRPr lang="pt-BR" sz="12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pt-BR" sz="12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Trabalho abstrato </a:t>
          </a:r>
          <a:r>
            <a:rPr lang="pt-BR" sz="800" kern="1200" dirty="0" smtClean="0"/>
            <a:t>(socialmente relevante)</a:t>
          </a:r>
          <a:endParaRPr lang="pt-BR" sz="8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t-BR" sz="1200" kern="1200" dirty="0" smtClean="0"/>
            <a:t>Valores </a:t>
          </a:r>
          <a:r>
            <a:rPr lang="pt-BR" sz="800" kern="1200" dirty="0" smtClean="0"/>
            <a:t>(tempo de trabalho socialmente necessário)</a:t>
          </a:r>
          <a:endParaRPr lang="pt-BR" sz="800" kern="1200" dirty="0"/>
        </a:p>
      </dsp:txBody>
      <dsp:txXfrm>
        <a:off x="126819" y="1709134"/>
        <a:ext cx="604455" cy="604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3ª dicotomia</a:t>
          </a:r>
          <a:endParaRPr lang="pt-BR" sz="1500" kern="1200" dirty="0"/>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relativa de valor</a:t>
          </a:r>
          <a:endParaRPr lang="pt-BR" sz="900" kern="1200" dirty="0"/>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Mercadoria-dinheiro</a:t>
          </a:r>
          <a:endParaRPr lang="pt-BR" sz="900" kern="1200" dirty="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Forma  equivalente de </a:t>
          </a:r>
          <a:r>
            <a:rPr lang="pt-BR" sz="900" kern="1200" dirty="0" smtClean="0"/>
            <a:t>valor</a:t>
          </a:r>
          <a:endParaRPr lang="pt-BR" sz="900" kern="1200" dirty="0"/>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kern="1200" dirty="0" smtClean="0"/>
            <a:t>Troca de mercadorias</a:t>
          </a:r>
          <a:endParaRPr lang="pt-BR" sz="900" kern="1200" dirty="0"/>
        </a:p>
      </dsp:txBody>
      <dsp:txXfrm>
        <a:off x="126819" y="1709134"/>
        <a:ext cx="604455" cy="6044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15/09/2016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4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15/09/2016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6942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15/09/2016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391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15/09/2016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044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FF26A86-8DD3-4939-A521-89938D3C926F}" type="datetimeFigureOut">
              <a:rPr lang="pt-BR" smtClean="0"/>
              <a:t>15/09/2016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52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FF26A86-8DD3-4939-A521-89938D3C926F}" type="datetimeFigureOut">
              <a:rPr lang="pt-BR" smtClean="0"/>
              <a:t>15/09/2016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73466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FF26A86-8DD3-4939-A521-89938D3C926F}" type="datetimeFigureOut">
              <a:rPr lang="pt-BR" smtClean="0"/>
              <a:t>15/09/2016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2531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FF26A86-8DD3-4939-A521-89938D3C926F}" type="datetimeFigureOut">
              <a:rPr lang="pt-BR" smtClean="0"/>
              <a:t>15/09/2016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16252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26A86-8DD3-4939-A521-89938D3C926F}" type="datetimeFigureOut">
              <a:rPr lang="pt-BR" smtClean="0"/>
              <a:t>15/09/2016</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276955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F26A86-8DD3-4939-A521-89938D3C926F}" type="datetimeFigureOut">
              <a:rPr lang="pt-BR" smtClean="0"/>
              <a:t>15/09/2016</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9D7D7B-99C1-46FF-BB67-58EF67BED70E}" type="slidenum">
              <a:rPr lang="pt-BR" smtClean="0"/>
              <a:t>‹nº›</a:t>
            </a:fld>
            <a:endParaRPr lang="pt-BR"/>
          </a:p>
        </p:txBody>
      </p:sp>
    </p:spTree>
    <p:extLst>
      <p:ext uri="{BB962C8B-B14F-4D97-AF65-F5344CB8AC3E}">
        <p14:creationId xmlns:p14="http://schemas.microsoft.com/office/powerpoint/2010/main" val="6226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FF26A86-8DD3-4939-A521-89938D3C926F}" type="datetimeFigureOut">
              <a:rPr lang="pt-BR" smtClean="0"/>
              <a:t>15/09/2016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6730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F26A86-8DD3-4939-A521-89938D3C926F}" type="datetimeFigureOut">
              <a:rPr lang="pt-BR" smtClean="0"/>
              <a:t>15/09/2016</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9D7D7B-99C1-46FF-BB67-58EF67BED70E}"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95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Ludwig Feuerbach</a:t>
            </a:r>
            <a:endParaRPr lang="pt-BR" dirty="0"/>
          </a:p>
        </p:txBody>
      </p:sp>
      <p:sp>
        <p:nvSpPr>
          <p:cNvPr id="3" name="Subtítulo 2"/>
          <p:cNvSpPr>
            <a:spLocks noGrp="1"/>
          </p:cNvSpPr>
          <p:nvPr>
            <p:ph type="subTitle" idx="1"/>
          </p:nvPr>
        </p:nvSpPr>
        <p:spPr/>
        <p:txBody>
          <a:bodyPr/>
          <a:lstStyle/>
          <a:p>
            <a:r>
              <a:rPr lang="pt-BR" dirty="0" smtClean="0"/>
              <a:t>A </a:t>
            </a:r>
            <a:r>
              <a:rPr lang="pt-BR" dirty="0" err="1" smtClean="0"/>
              <a:t>essêNCIA</a:t>
            </a:r>
            <a:r>
              <a:rPr lang="pt-BR" dirty="0" smtClean="0"/>
              <a:t> DO cristianismo</a:t>
            </a:r>
          </a:p>
          <a:p>
            <a:r>
              <a:rPr lang="pt-BR" i="1" dirty="0" smtClean="0"/>
              <a:t>Das </a:t>
            </a:r>
            <a:r>
              <a:rPr lang="pt-BR" i="1" dirty="0" err="1" smtClean="0"/>
              <a:t>wesen</a:t>
            </a:r>
            <a:r>
              <a:rPr lang="pt-BR" i="1" dirty="0" smtClean="0"/>
              <a:t> </a:t>
            </a:r>
            <a:r>
              <a:rPr lang="pt-BR" i="1" dirty="0" err="1" smtClean="0"/>
              <a:t>des</a:t>
            </a:r>
            <a:r>
              <a:rPr lang="pt-BR" i="1" dirty="0" smtClean="0"/>
              <a:t> </a:t>
            </a:r>
            <a:r>
              <a:rPr lang="pt-BR" i="1" dirty="0" err="1" smtClean="0"/>
              <a:t>christentums</a:t>
            </a:r>
            <a:endParaRPr lang="pt-BR" i="1" dirty="0"/>
          </a:p>
        </p:txBody>
      </p:sp>
    </p:spTree>
    <p:extLst>
      <p:ext uri="{BB962C8B-B14F-4D97-AF65-F5344CB8AC3E}">
        <p14:creationId xmlns:p14="http://schemas.microsoft.com/office/powerpoint/2010/main" val="1098405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com os pagãos</a:t>
            </a:r>
            <a:endParaRPr lang="pt-BR" dirty="0"/>
          </a:p>
        </p:txBody>
      </p:sp>
      <p:sp>
        <p:nvSpPr>
          <p:cNvPr id="3" name="Espaço Reservado para Conteúdo 2"/>
          <p:cNvSpPr>
            <a:spLocks noGrp="1"/>
          </p:cNvSpPr>
          <p:nvPr>
            <p:ph idx="1"/>
          </p:nvPr>
        </p:nvSpPr>
        <p:spPr/>
        <p:txBody>
          <a:bodyPr/>
          <a:lstStyle/>
          <a:p>
            <a:r>
              <a:rPr lang="pt-BR" dirty="0" smtClean="0"/>
              <a:t>O filósofo pagão diante da morte do seu próprio filho: </a:t>
            </a:r>
            <a:r>
              <a:rPr lang="pt-BR" dirty="0" smtClean="0">
                <a:solidFill>
                  <a:schemeClr val="accent1">
                    <a:lumMod val="75000"/>
                  </a:schemeClr>
                </a:solidFill>
              </a:rPr>
              <a:t>eu sabia que tinha gerado um mortal</a:t>
            </a:r>
            <a:r>
              <a:rPr lang="pt-BR" dirty="0" smtClean="0"/>
              <a:t>.</a:t>
            </a:r>
          </a:p>
          <a:p>
            <a:r>
              <a:rPr lang="pt-BR" dirty="0" smtClean="0"/>
              <a:t>Cristo derrama lágrima pela morte (aparente) de Lázaro.</a:t>
            </a:r>
          </a:p>
          <a:p>
            <a:r>
              <a:rPr lang="pt-BR" dirty="0" smtClean="0"/>
              <a:t>Sócrates esvazia a taça de veneno. Cristo proclama: afaste-se de mim este cálice. </a:t>
            </a:r>
          </a:p>
          <a:p>
            <a:r>
              <a:rPr lang="pt-BR" dirty="0" smtClean="0"/>
              <a:t>Cristo como a </a:t>
            </a:r>
            <a:r>
              <a:rPr lang="pt-BR" dirty="0" smtClean="0">
                <a:solidFill>
                  <a:schemeClr val="accent1">
                    <a:lumMod val="75000"/>
                  </a:schemeClr>
                </a:solidFill>
              </a:rPr>
              <a:t>autoconfissão da sensibilidade humana</a:t>
            </a:r>
            <a:r>
              <a:rPr lang="pt-BR" dirty="0" smtClean="0"/>
              <a:t>. O cristão depositou na consciência de Deus a consciência da própria passionalidade e sensibilidade.</a:t>
            </a:r>
          </a:p>
          <a:p>
            <a:r>
              <a:rPr lang="pt-BR" dirty="0" smtClean="0"/>
              <a:t>Supremo mandamento do cristianismo: sofrer!</a:t>
            </a:r>
          </a:p>
          <a:p>
            <a:r>
              <a:rPr lang="pt-BR" dirty="0" smtClean="0"/>
              <a:t>Pagãos: júbilo do prazer sensível no culto aos deuses </a:t>
            </a:r>
            <a:r>
              <a:rPr lang="pt-BR" dirty="0" smtClean="0">
                <a:solidFill>
                  <a:schemeClr val="accent1">
                    <a:lumMod val="75000"/>
                  </a:schemeClr>
                </a:solidFill>
              </a:rPr>
              <a:t>X</a:t>
            </a:r>
            <a:r>
              <a:rPr lang="pt-BR" dirty="0" smtClean="0"/>
              <a:t> cristãos: lágrimas do coração sofredor como parte do culto divino. </a:t>
            </a:r>
          </a:p>
          <a:p>
            <a:r>
              <a:rPr lang="pt-BR" dirty="0" smtClean="0"/>
              <a:t> </a:t>
            </a:r>
            <a:endParaRPr lang="pt-BR" dirty="0"/>
          </a:p>
        </p:txBody>
      </p:sp>
    </p:spTree>
    <p:extLst>
      <p:ext uri="{BB962C8B-B14F-4D97-AF65-F5344CB8AC3E}">
        <p14:creationId xmlns:p14="http://schemas.microsoft.com/office/powerpoint/2010/main" val="702884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1">
                    <a:lumMod val="75000"/>
                  </a:schemeClr>
                </a:solidFill>
              </a:rPr>
              <a:t>Pagãos versus cristãos</a:t>
            </a:r>
            <a:endParaRPr lang="pt-BR" dirty="0">
              <a:solidFill>
                <a:schemeClr val="accent1">
                  <a:lumMod val="75000"/>
                </a:schemeClr>
              </a:solidFill>
            </a:endParaRPr>
          </a:p>
        </p:txBody>
      </p:sp>
      <p:sp>
        <p:nvSpPr>
          <p:cNvPr id="3" name="Espaço Reservado para Conteúdo 2"/>
          <p:cNvSpPr>
            <a:spLocks noGrp="1"/>
          </p:cNvSpPr>
          <p:nvPr>
            <p:ph idx="1"/>
          </p:nvPr>
        </p:nvSpPr>
        <p:spPr/>
        <p:txBody>
          <a:bodyPr/>
          <a:lstStyle/>
          <a:p>
            <a:r>
              <a:rPr lang="pt-BR" dirty="0" smtClean="0"/>
              <a:t>O grito sensível da alegria como parte do culto pagão, o grito de alegria como uma definição sensível da essência dos Deuses.</a:t>
            </a:r>
          </a:p>
          <a:p>
            <a:r>
              <a:rPr lang="pt-BR" dirty="0" smtClean="0">
                <a:solidFill>
                  <a:schemeClr val="accent1">
                    <a:lumMod val="75000"/>
                  </a:schemeClr>
                </a:solidFill>
              </a:rPr>
              <a:t>Cristãos</a:t>
            </a:r>
            <a:r>
              <a:rPr lang="pt-BR" dirty="0" smtClean="0"/>
              <a:t>: suspiros do coração como sons que provêm do mais íntimo da alma, da essência mais íntima do seu Deus. Lágrimas como os pontos sensíveis do ânimo religioso do cristão, nos quais se espelha a essência do seu Deus.</a:t>
            </a:r>
          </a:p>
          <a:p>
            <a:r>
              <a:rPr lang="pt-BR" dirty="0" smtClean="0"/>
              <a:t>O Deus que sente agrado nas lágrimas é a essência objetiva do coração sofredor.</a:t>
            </a:r>
          </a:p>
          <a:p>
            <a:r>
              <a:rPr lang="pt-BR" dirty="0" smtClean="0"/>
              <a:t>Salvação como resultado do sofrimento.</a:t>
            </a:r>
          </a:p>
          <a:p>
            <a:r>
              <a:rPr lang="pt-BR" dirty="0" smtClean="0"/>
              <a:t>Se o próprio Deus sofreu por mim, como hei de estar contente nesta terra depravada?</a:t>
            </a:r>
          </a:p>
          <a:p>
            <a:endParaRPr lang="pt-BR" dirty="0" smtClean="0"/>
          </a:p>
          <a:p>
            <a:endParaRPr lang="pt-BR" dirty="0"/>
          </a:p>
        </p:txBody>
      </p:sp>
    </p:spTree>
    <p:extLst>
      <p:ext uri="{BB962C8B-B14F-4D97-AF65-F5344CB8AC3E}">
        <p14:creationId xmlns:p14="http://schemas.microsoft.com/office/powerpoint/2010/main" val="769275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religião cristã como a religião do sofrimento</a:t>
            </a:r>
            <a:endParaRPr lang="pt-BR" dirty="0"/>
          </a:p>
        </p:txBody>
      </p:sp>
      <p:sp>
        <p:nvSpPr>
          <p:cNvPr id="3" name="Espaço Reservado para Conteúdo 2"/>
          <p:cNvSpPr>
            <a:spLocks noGrp="1"/>
          </p:cNvSpPr>
          <p:nvPr>
            <p:ph idx="1"/>
          </p:nvPr>
        </p:nvSpPr>
        <p:spPr/>
        <p:txBody>
          <a:bodyPr/>
          <a:lstStyle/>
          <a:p>
            <a:r>
              <a:rPr lang="pt-BR" dirty="0" smtClean="0"/>
              <a:t>Sofrimento versus </a:t>
            </a:r>
            <a:r>
              <a:rPr lang="pt-BR" dirty="0" smtClean="0">
                <a:solidFill>
                  <a:schemeClr val="accent1">
                    <a:lumMod val="75000"/>
                  </a:schemeClr>
                </a:solidFill>
              </a:rPr>
              <a:t>impulso para a espontaneidade do coração do homem natural consciente de si</a:t>
            </a:r>
            <a:r>
              <a:rPr lang="pt-BR" dirty="0" smtClean="0"/>
              <a:t>.</a:t>
            </a:r>
          </a:p>
          <a:p>
            <a:r>
              <a:rPr lang="pt-BR" dirty="0" smtClean="0"/>
              <a:t>Coração subjetivo voltado para dentro, desconfiado do mundo, que se concentra apenas em si mesmo, ao ânimo.</a:t>
            </a:r>
          </a:p>
          <a:p>
            <a:r>
              <a:rPr lang="pt-BR" dirty="0" smtClean="0"/>
              <a:t>Sofrer é uma autonegação subjetiva benéfica para o ânimo, sofrimento idêntico à esperança na beatitude celestial.</a:t>
            </a:r>
          </a:p>
          <a:p>
            <a:r>
              <a:rPr lang="pt-BR" dirty="0" smtClean="0">
                <a:solidFill>
                  <a:schemeClr val="accent1">
                    <a:lumMod val="75000"/>
                  </a:schemeClr>
                </a:solidFill>
              </a:rPr>
              <a:t>Deus que sofre</a:t>
            </a:r>
            <a:r>
              <a:rPr lang="pt-BR" dirty="0" smtClean="0"/>
              <a:t>: suprema autoafirmação, suprema volúpia do coração que sofre.</a:t>
            </a:r>
          </a:p>
          <a:p>
            <a:r>
              <a:rPr lang="pt-BR" dirty="0" smtClean="0"/>
              <a:t>Deus sofre = Deus é um coração. Um ser sem sofrimento é um ser sem coração.</a:t>
            </a:r>
          </a:p>
          <a:p>
            <a:r>
              <a:rPr lang="pt-BR" dirty="0" smtClean="0">
                <a:solidFill>
                  <a:schemeClr val="accent1">
                    <a:lumMod val="75000"/>
                  </a:schemeClr>
                </a:solidFill>
              </a:rPr>
              <a:t>Um Deus que sofre é um Deus que sente, que é sensível</a:t>
            </a:r>
            <a:r>
              <a:rPr lang="pt-BR" dirty="0" smtClean="0"/>
              <a:t>. </a:t>
            </a:r>
            <a:endParaRPr lang="pt-BR" dirty="0"/>
          </a:p>
        </p:txBody>
      </p:sp>
    </p:spTree>
    <p:extLst>
      <p:ext uri="{BB962C8B-B14F-4D97-AF65-F5344CB8AC3E}">
        <p14:creationId xmlns:p14="http://schemas.microsoft.com/office/powerpoint/2010/main" val="2571379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que para a religião é apenas predicado, é na verdade o sujeito, a coisa mesma, a essência</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Deus é um ser que sente </a:t>
            </a:r>
            <a:r>
              <a:rPr lang="pt-BR" dirty="0" smtClean="0"/>
              <a:t>= a sensação é de essência absoluta, divina.</a:t>
            </a:r>
          </a:p>
          <a:p>
            <a:r>
              <a:rPr lang="pt-BR" dirty="0" smtClean="0"/>
              <a:t>Portanto, a religião é a consciência de si do homem objetivada.</a:t>
            </a:r>
          </a:p>
          <a:p>
            <a:r>
              <a:rPr lang="pt-BR" dirty="0" smtClean="0"/>
              <a:t>A religião é a reflexão, o reflexo da essência humana em si mesma.</a:t>
            </a:r>
          </a:p>
          <a:p>
            <a:r>
              <a:rPr lang="pt-BR" dirty="0" smtClean="0">
                <a:solidFill>
                  <a:schemeClr val="accent1">
                    <a:lumMod val="75000"/>
                  </a:schemeClr>
                </a:solidFill>
              </a:rPr>
              <a:t>Vida</a:t>
            </a:r>
            <a:r>
              <a:rPr lang="pt-BR" dirty="0" smtClean="0"/>
              <a:t> =&gt; o que existe ama-se, afirma-se =&gt; se não reprimir a sensação (como entre os estoicos, que a reprime) aí já se introduziu poder e significado religioso, a sensação eleva-se àquele grau em que pode espelhar-se e refletir-se, em que pode olhar em Deus, no seu próprio espelho.</a:t>
            </a:r>
          </a:p>
          <a:p>
            <a:r>
              <a:rPr lang="pt-BR" dirty="0" smtClean="0"/>
              <a:t>Deus é o espelho do homem.</a:t>
            </a:r>
            <a:endParaRPr lang="pt-BR" dirty="0"/>
          </a:p>
        </p:txBody>
      </p:sp>
    </p:spTree>
    <p:extLst>
      <p:ext uri="{BB962C8B-B14F-4D97-AF65-F5344CB8AC3E}">
        <p14:creationId xmlns:p14="http://schemas.microsoft.com/office/powerpoint/2010/main" val="3938143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Deus</a:t>
            </a:r>
            <a:endParaRPr lang="pt-BR" dirty="0"/>
          </a:p>
        </p:txBody>
      </p:sp>
      <p:sp>
        <p:nvSpPr>
          <p:cNvPr id="3" name="Espaço Reservado para Conteúdo 2"/>
          <p:cNvSpPr>
            <a:spLocks noGrp="1"/>
          </p:cNvSpPr>
          <p:nvPr>
            <p:ph idx="1"/>
          </p:nvPr>
        </p:nvSpPr>
        <p:spPr/>
        <p:txBody>
          <a:bodyPr/>
          <a:lstStyle/>
          <a:p>
            <a:r>
              <a:rPr lang="pt-BR" dirty="0" smtClean="0"/>
              <a:t>Sensação como propriedade magnífica, como realidade, leva a considerá-la como propriedade divina, uma essência divina.</a:t>
            </a:r>
          </a:p>
          <a:p>
            <a:r>
              <a:rPr lang="pt-BR" i="1" dirty="0" smtClean="0">
                <a:solidFill>
                  <a:schemeClr val="accent1">
                    <a:lumMod val="75000"/>
                  </a:schemeClr>
                </a:solidFill>
              </a:rPr>
              <a:t>“O homem sensível, sentimental, crê num Deus sensível, sentimental, apenas crê na verdade do seu próprio ser e essência, pois em nada mais pode crer senão naquilo que ele mesmo é na sua essência. A sua fé é a consciência daquilo que para ele é sagrado. Mas sagrado é para o homem apenas o seu mais íntimo, o seu mais próprio, o fundamento último, a essência de sua individualidade.” </a:t>
            </a:r>
          </a:p>
          <a:p>
            <a:endParaRPr lang="pt-BR" i="1" dirty="0"/>
          </a:p>
        </p:txBody>
      </p:sp>
    </p:spTree>
    <p:extLst>
      <p:ext uri="{BB962C8B-B14F-4D97-AF65-F5344CB8AC3E}">
        <p14:creationId xmlns:p14="http://schemas.microsoft.com/office/powerpoint/2010/main" val="1461764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2400" dirty="0" smtClean="0">
                <a:solidFill>
                  <a:schemeClr val="accent1">
                    <a:lumMod val="75000"/>
                  </a:schemeClr>
                </a:solidFill>
              </a:rPr>
              <a:t>“Deus é para o homem a coletânea dos seus pensamentos e sensações mais elevados, o álbum no qual coloca os nomes dos seus entes mais queridos, mais sagrados”</a:t>
            </a:r>
            <a:r>
              <a:rPr lang="pt-BR" sz="2400" dirty="0" smtClean="0"/>
              <a:t/>
            </a:r>
            <a:br>
              <a:rPr lang="pt-BR" sz="2400" dirty="0" smtClean="0"/>
            </a:br>
            <a:r>
              <a:rPr lang="pt-BR" sz="2400" dirty="0"/>
              <a:t/>
            </a:r>
            <a:br>
              <a:rPr lang="pt-BR" sz="2400" dirty="0"/>
            </a:br>
            <a:r>
              <a:rPr lang="pt-BR" sz="2400" dirty="0" smtClean="0">
                <a:solidFill>
                  <a:schemeClr val="accent1">
                    <a:lumMod val="75000"/>
                  </a:schemeClr>
                </a:solidFill>
              </a:rPr>
              <a:t>“Aquilo que o não-religioso apenas conserva na cabeça, o religioso coloca como objeto fora dele e ao mesmo tempo acima dele, aceitando por isso a relação de subordinação, de sujeição.”</a:t>
            </a:r>
            <a:r>
              <a:rPr lang="pt-BR" sz="2400" dirty="0" smtClean="0"/>
              <a:t/>
            </a:r>
            <a:br>
              <a:rPr lang="pt-BR" sz="2400" dirty="0" smtClean="0"/>
            </a:br>
            <a:r>
              <a:rPr lang="pt-BR" sz="2400" dirty="0"/>
              <a:t/>
            </a:r>
            <a:br>
              <a:rPr lang="pt-BR" sz="2400" dirty="0"/>
            </a:br>
            <a:r>
              <a:rPr lang="pt-BR" sz="2400" dirty="0" smtClean="0"/>
              <a:t/>
            </a:r>
            <a:br>
              <a:rPr lang="pt-BR" sz="2400" dirty="0" smtClean="0"/>
            </a:br>
            <a:endParaRPr lang="pt-BR" sz="2400" dirty="0"/>
          </a:p>
        </p:txBody>
      </p:sp>
      <p:sp>
        <p:nvSpPr>
          <p:cNvPr id="5" name="Subtítulo 4"/>
          <p:cNvSpPr>
            <a:spLocks noGrp="1"/>
          </p:cNvSpPr>
          <p:nvPr>
            <p:ph type="subTitle" idx="1"/>
          </p:nvPr>
        </p:nvSpPr>
        <p:spPr/>
        <p:txBody>
          <a:bodyPr/>
          <a:lstStyle/>
          <a:p>
            <a:pPr algn="ctr"/>
            <a:r>
              <a:rPr lang="pt-BR" dirty="0" smtClean="0"/>
              <a:t>Ludwig Feuerbach</a:t>
            </a:r>
            <a:endParaRPr lang="pt-BR" dirty="0"/>
          </a:p>
        </p:txBody>
      </p:sp>
    </p:spTree>
    <p:extLst>
      <p:ext uri="{BB962C8B-B14F-4D97-AF65-F5344CB8AC3E}">
        <p14:creationId xmlns:p14="http://schemas.microsoft.com/office/powerpoint/2010/main" val="1438648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como fim último do homem</a:t>
            </a:r>
            <a:endParaRPr lang="pt-BR" dirty="0"/>
          </a:p>
        </p:txBody>
      </p:sp>
      <p:sp>
        <p:nvSpPr>
          <p:cNvPr id="3" name="Espaço Reservado para Conteúdo 2"/>
          <p:cNvSpPr>
            <a:spLocks noGrp="1"/>
          </p:cNvSpPr>
          <p:nvPr>
            <p:ph idx="1"/>
          </p:nvPr>
        </p:nvSpPr>
        <p:spPr/>
        <p:txBody>
          <a:bodyPr/>
          <a:lstStyle/>
          <a:p>
            <a:r>
              <a:rPr lang="pt-BR" dirty="0" smtClean="0"/>
              <a:t>Ponto de concentração, de coesão.</a:t>
            </a:r>
          </a:p>
          <a:p>
            <a:r>
              <a:rPr lang="pt-BR" dirty="0" smtClean="0"/>
              <a:t>Todos os homens éticos determinam um fim supremo.</a:t>
            </a:r>
          </a:p>
          <a:p>
            <a:r>
              <a:rPr lang="pt-BR" dirty="0" smtClean="0"/>
              <a:t>O segredo de uma vida ética em sentido elevado assenta nesta teleologia.</a:t>
            </a:r>
          </a:p>
          <a:p>
            <a:r>
              <a:rPr lang="pt-BR" dirty="0" smtClean="0"/>
              <a:t>O fim dá ao homem um fundamento e apoio ético, isto é, caráter.</a:t>
            </a:r>
          </a:p>
          <a:p>
            <a:endParaRPr lang="pt-BR" dirty="0" smtClean="0"/>
          </a:p>
          <a:p>
            <a:r>
              <a:rPr lang="pt-BR" dirty="0" smtClean="0"/>
              <a:t> </a:t>
            </a:r>
            <a:endParaRPr lang="pt-BR" dirty="0"/>
          </a:p>
        </p:txBody>
      </p:sp>
    </p:spTree>
    <p:extLst>
      <p:ext uri="{BB962C8B-B14F-4D97-AF65-F5344CB8AC3E}">
        <p14:creationId xmlns:p14="http://schemas.microsoft.com/office/powerpoint/2010/main" val="247806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O mistério da trindade e da mãe de deus</a:t>
            </a:r>
            <a:endParaRPr lang="pt-BR" dirty="0"/>
          </a:p>
        </p:txBody>
      </p:sp>
    </p:spTree>
    <p:extLst>
      <p:ext uri="{BB962C8B-B14F-4D97-AF65-F5344CB8AC3E}">
        <p14:creationId xmlns:p14="http://schemas.microsoft.com/office/powerpoint/2010/main" val="3563011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objetivação</a:t>
            </a:r>
            <a:endParaRPr lang="pt-BR" dirty="0"/>
          </a:p>
        </p:txBody>
      </p:sp>
      <p:sp>
        <p:nvSpPr>
          <p:cNvPr id="3" name="Espaço Reservado para Conteúdo 2"/>
          <p:cNvSpPr>
            <a:spLocks noGrp="1"/>
          </p:cNvSpPr>
          <p:nvPr>
            <p:ph idx="1"/>
          </p:nvPr>
        </p:nvSpPr>
        <p:spPr/>
        <p:txBody>
          <a:bodyPr/>
          <a:lstStyle/>
          <a:p>
            <a:r>
              <a:rPr lang="pt-BR" dirty="0" smtClean="0"/>
              <a:t>O homem ao afirmar a sensação a diviniza.</a:t>
            </a:r>
          </a:p>
          <a:p>
            <a:r>
              <a:rPr lang="pt-BR" dirty="0" smtClean="0"/>
              <a:t>Ele também é impelido a objetivar o espírito, a consciência de si, na sua essencialidade.</a:t>
            </a:r>
          </a:p>
          <a:p>
            <a:r>
              <a:rPr lang="pt-BR" dirty="0" smtClean="0"/>
              <a:t>Só um ser que traz em si o homem total pode igualmente satisfazer o homem total.</a:t>
            </a:r>
          </a:p>
          <a:p>
            <a:r>
              <a:rPr lang="pt-BR" dirty="0" smtClean="0"/>
              <a:t>A consciência que o homem tem de si na sua totalidade é a consciência da </a:t>
            </a:r>
            <a:r>
              <a:rPr lang="pt-BR" dirty="0" smtClean="0">
                <a:solidFill>
                  <a:schemeClr val="accent1">
                    <a:lumMod val="75000"/>
                  </a:schemeClr>
                </a:solidFill>
              </a:rPr>
              <a:t>trindade</a:t>
            </a:r>
            <a:r>
              <a:rPr lang="pt-BR" dirty="0" smtClean="0"/>
              <a:t>.</a:t>
            </a:r>
            <a:endParaRPr lang="pt-BR" dirty="0"/>
          </a:p>
        </p:txBody>
      </p:sp>
    </p:spTree>
    <p:extLst>
      <p:ext uri="{BB962C8B-B14F-4D97-AF65-F5344CB8AC3E}">
        <p14:creationId xmlns:p14="http://schemas.microsoft.com/office/powerpoint/2010/main" val="3626072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O que a religião designa como cópia, imagem, semelhança é a coisa mesma, a essência, o original.</a:t>
            </a:r>
          </a:p>
          <a:p>
            <a:r>
              <a:rPr lang="pt-BR" dirty="0" smtClean="0"/>
              <a:t>Deus pensa, mas o que é pensado é o próprio Deus. Deus como objetivação da consciência de si, a primeira pessoa da trindade.</a:t>
            </a:r>
          </a:p>
          <a:p>
            <a:r>
              <a:rPr lang="pt-BR" dirty="0" smtClean="0"/>
              <a:t>A diferença entre ser e não-ser está ligada à consciência: </a:t>
            </a:r>
            <a:r>
              <a:rPr lang="pt-BR" dirty="0" smtClean="0">
                <a:solidFill>
                  <a:schemeClr val="accent1">
                    <a:lumMod val="75000"/>
                  </a:schemeClr>
                </a:solidFill>
              </a:rPr>
              <a:t>“Se nada sou, ou se sou sem saber que sou, é a mesma coisa”</a:t>
            </a:r>
            <a:r>
              <a:rPr lang="pt-BR" dirty="0" smtClean="0"/>
              <a:t>. </a:t>
            </a:r>
          </a:p>
          <a:p>
            <a:r>
              <a:rPr lang="pt-BR" dirty="0" smtClean="0"/>
              <a:t>“A consciência de si divina não é senão a consciência da consciência como essencialidade absoluta.”</a:t>
            </a:r>
          </a:p>
          <a:p>
            <a:r>
              <a:rPr lang="pt-BR" dirty="0" smtClean="0"/>
              <a:t>Na religião: consciência de si não apenas em abstrato, mas na sua totalidade empírica. Nesse caso, a identidade da consciência de si só existe como a unidade rica de relações e preenchida de eu e tu. </a:t>
            </a:r>
          </a:p>
          <a:p>
            <a:endParaRPr lang="pt-BR" dirty="0" smtClean="0"/>
          </a:p>
          <a:p>
            <a:endParaRPr lang="pt-BR" dirty="0" smtClean="0"/>
          </a:p>
          <a:p>
            <a:endParaRPr lang="pt-BR" dirty="0"/>
          </a:p>
        </p:txBody>
      </p:sp>
    </p:spTree>
    <p:extLst>
      <p:ext uri="{BB962C8B-B14F-4D97-AF65-F5344CB8AC3E}">
        <p14:creationId xmlns:p14="http://schemas.microsoft.com/office/powerpoint/2010/main" val="231729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O Segredo do Deus Sofredor</a:t>
            </a:r>
          </a:p>
        </p:txBody>
      </p:sp>
    </p:spTree>
    <p:extLst>
      <p:ext uri="{BB962C8B-B14F-4D97-AF65-F5344CB8AC3E}">
        <p14:creationId xmlns:p14="http://schemas.microsoft.com/office/powerpoint/2010/main" val="1911270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Essência e manifestação </a:t>
            </a:r>
            <a:endParaRPr lang="pt-BR" dirty="0"/>
          </a:p>
        </p:txBody>
      </p:sp>
      <p:sp>
        <p:nvSpPr>
          <p:cNvPr id="3" name="Espaço Reservado para Conteúdo 2"/>
          <p:cNvSpPr>
            <a:spLocks noGrp="1"/>
          </p:cNvSpPr>
          <p:nvPr>
            <p:ph idx="1"/>
          </p:nvPr>
        </p:nvSpPr>
        <p:spPr/>
        <p:txBody>
          <a:bodyPr/>
          <a:lstStyle/>
          <a:p>
            <a:r>
              <a:rPr lang="pt-BR" dirty="0" smtClean="0"/>
              <a:t>Essência é objeto do pensar e da ciência.</a:t>
            </a:r>
          </a:p>
          <a:p>
            <a:r>
              <a:rPr lang="pt-BR" dirty="0" smtClean="0"/>
              <a:t>A religião abstrai o mundo, refere-se apenas às coisas na sua manifestação, só Deus é a essência e o mundo é nulo para ela.</a:t>
            </a:r>
          </a:p>
          <a:p>
            <a:r>
              <a:rPr lang="pt-BR" dirty="0" smtClean="0"/>
              <a:t>“Face ao mundo, o homem religioso refugia-se em si”.</a:t>
            </a:r>
          </a:p>
          <a:p>
            <a:r>
              <a:rPr lang="pt-BR" dirty="0" smtClean="0"/>
              <a:t>Vida vazia de coisas mundanas = &gt; vida religiosa.</a:t>
            </a:r>
          </a:p>
          <a:p>
            <a:r>
              <a:rPr lang="pt-BR" dirty="0" smtClean="0"/>
              <a:t>Se entra no mudo, entra em relações polêmicas com ele, procura modificar o mundo e os homens, para conquistar o mundo e conduzir até Deus. Ama os homens, não por eles, mas por Deus.</a:t>
            </a:r>
          </a:p>
          <a:p>
            <a:r>
              <a:rPr lang="pt-BR" dirty="0" smtClean="0"/>
              <a:t>Negação do mundo faz parte da vida de cada homem sério. Mas o religioso separa-se do mundo apenas porque o próprio Deus é um ser separado do mundo, um ser extra e supramundano.</a:t>
            </a:r>
            <a:endParaRPr lang="pt-BR" dirty="0"/>
          </a:p>
        </p:txBody>
      </p:sp>
    </p:spTree>
    <p:extLst>
      <p:ext uri="{BB962C8B-B14F-4D97-AF65-F5344CB8AC3E}">
        <p14:creationId xmlns:p14="http://schemas.microsoft.com/office/powerpoint/2010/main" val="2002905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ligação com Deus</a:t>
            </a:r>
            <a:endParaRPr lang="pt-BR" dirty="0"/>
          </a:p>
        </p:txBody>
      </p:sp>
      <p:sp>
        <p:nvSpPr>
          <p:cNvPr id="3" name="Espaço Reservado para Conteúdo 2"/>
          <p:cNvSpPr>
            <a:spLocks noGrp="1"/>
          </p:cNvSpPr>
          <p:nvPr>
            <p:ph idx="1"/>
          </p:nvPr>
        </p:nvSpPr>
        <p:spPr/>
        <p:txBody>
          <a:bodyPr/>
          <a:lstStyle/>
          <a:p>
            <a:r>
              <a:rPr lang="pt-BR" dirty="0" smtClean="0"/>
              <a:t>Requer perder os lanços com o mundo.</a:t>
            </a:r>
          </a:p>
          <a:p>
            <a:r>
              <a:rPr lang="pt-BR" dirty="0" smtClean="0">
                <a:solidFill>
                  <a:schemeClr val="accent2">
                    <a:lumMod val="75000"/>
                  </a:schemeClr>
                </a:solidFill>
              </a:rPr>
              <a:t>“Deus é o interior do homem que se refugiou do mundo em si mesmo, que rompeu todos os laços e enredos com o mundo, que se colocou por cima do mundo, isto é, o interior do homem desprovido de mundo, posto como essência objetiva.”</a:t>
            </a:r>
          </a:p>
          <a:p>
            <a:r>
              <a:rPr lang="pt-BR" dirty="0" smtClean="0"/>
              <a:t>Mas o homem não pode abstrair da essência humana e do mundo. Assim ele põe  inconscientemente em Deus tudo aquilo que nega conscientemente. Mas com a marca da separação, da abstração =&gt; necessidade do Deus-filho.</a:t>
            </a:r>
          </a:p>
          <a:p>
            <a:endParaRPr lang="pt-BR" dirty="0" smtClean="0"/>
          </a:p>
          <a:p>
            <a:r>
              <a:rPr lang="pt-BR" dirty="0" smtClean="0"/>
              <a:t> </a:t>
            </a:r>
            <a:endParaRPr lang="pt-BR" dirty="0"/>
          </a:p>
        </p:txBody>
      </p:sp>
    </p:spTree>
    <p:extLst>
      <p:ext uri="{BB962C8B-B14F-4D97-AF65-F5344CB8AC3E}">
        <p14:creationId xmlns:p14="http://schemas.microsoft.com/office/powerpoint/2010/main" val="310708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Deus-pai e Deus -filho</a:t>
            </a:r>
            <a:endParaRPr lang="pt-BR" dirty="0"/>
          </a:p>
        </p:txBody>
      </p:sp>
      <p:sp>
        <p:nvSpPr>
          <p:cNvPr id="3" name="Espaço Reservado para Conteúdo 2"/>
          <p:cNvSpPr>
            <a:spLocks noGrp="1"/>
          </p:cNvSpPr>
          <p:nvPr>
            <p:ph idx="1"/>
          </p:nvPr>
        </p:nvSpPr>
        <p:spPr>
          <a:xfrm>
            <a:off x="1097280" y="1837267"/>
            <a:ext cx="10058400" cy="4885266"/>
          </a:xfrm>
        </p:spPr>
        <p:txBody>
          <a:bodyPr>
            <a:normAutofit fontScale="55000" lnSpcReduction="20000"/>
          </a:bodyPr>
          <a:lstStyle/>
          <a:p>
            <a:pPr>
              <a:lnSpc>
                <a:spcPct val="120000"/>
              </a:lnSpc>
            </a:pPr>
            <a:r>
              <a:rPr lang="pt-BR" sz="2900" dirty="0" smtClean="0">
                <a:solidFill>
                  <a:schemeClr val="accent2">
                    <a:lumMod val="75000"/>
                  </a:schemeClr>
                </a:solidFill>
              </a:rPr>
              <a:t>Deus-pai</a:t>
            </a:r>
            <a:r>
              <a:rPr lang="pt-BR" sz="2900" dirty="0" smtClean="0"/>
              <a:t> =&gt; Deus enquanto Deus, Deus separado, essência acósmica e </a:t>
            </a:r>
            <a:r>
              <a:rPr lang="pt-BR" sz="2900" dirty="0" err="1" smtClean="0"/>
              <a:t>anticósmica</a:t>
            </a:r>
            <a:r>
              <a:rPr lang="pt-BR" sz="2900" dirty="0" smtClean="0"/>
              <a:t>, sem antropomorfismo, referido apenas a ele mesmo.</a:t>
            </a:r>
          </a:p>
          <a:p>
            <a:pPr>
              <a:lnSpc>
                <a:spcPct val="120000"/>
              </a:lnSpc>
            </a:pPr>
            <a:r>
              <a:rPr lang="pt-BR" sz="2900" dirty="0" smtClean="0">
                <a:solidFill>
                  <a:schemeClr val="accent2">
                    <a:lumMod val="75000"/>
                  </a:schemeClr>
                </a:solidFill>
              </a:rPr>
              <a:t>Deus-filho </a:t>
            </a:r>
            <a:r>
              <a:rPr lang="pt-BR" sz="2900" dirty="0" smtClean="0"/>
              <a:t>=&gt; a relação de Deus para com os homens; a essência metafísica que se torna objeto da religião, Deus como objeto da religião, o deus religioso.</a:t>
            </a:r>
          </a:p>
          <a:p>
            <a:pPr>
              <a:lnSpc>
                <a:spcPct val="120000"/>
              </a:lnSpc>
            </a:pPr>
            <a:r>
              <a:rPr lang="pt-BR" sz="2900" dirty="0" smtClean="0"/>
              <a:t>O homem (o mundo) como uma necessidade essencial (mesmo para o religioso recolhido em seu íntimo solitário).</a:t>
            </a:r>
          </a:p>
          <a:p>
            <a:pPr>
              <a:lnSpc>
                <a:spcPct val="120000"/>
              </a:lnSpc>
            </a:pPr>
            <a:r>
              <a:rPr lang="pt-BR" sz="2900" dirty="0" smtClean="0"/>
              <a:t>O tu abstrato, sem necessidade de um tu real.</a:t>
            </a:r>
          </a:p>
          <a:p>
            <a:pPr>
              <a:lnSpc>
                <a:spcPct val="120000"/>
              </a:lnSpc>
            </a:pPr>
            <a:r>
              <a:rPr lang="pt-BR" sz="2900" dirty="0" smtClean="0"/>
              <a:t>Não a amizade e o amor naturais, mas a comunidade religiosa como uma necessidade ao homem religioso. Deus como Deus é a solidão e autonomia absolutas. É a consciência da capacidade de pensar, de abstrair de todos os outros e estar sozinho consigo.</a:t>
            </a:r>
          </a:p>
          <a:p>
            <a:pPr>
              <a:lnSpc>
                <a:spcPct val="120000"/>
              </a:lnSpc>
            </a:pPr>
            <a:r>
              <a:rPr lang="pt-BR" sz="2900" dirty="0" smtClean="0"/>
              <a:t>A solidão é a necessidade do pensamento, a companhia a necessidade do coração.</a:t>
            </a:r>
          </a:p>
          <a:p>
            <a:pPr>
              <a:lnSpc>
                <a:spcPct val="120000"/>
              </a:lnSpc>
            </a:pPr>
            <a:r>
              <a:rPr lang="pt-BR" sz="2900" dirty="0" smtClean="0"/>
              <a:t>De um Deus solitário está excluída a necessidade, essencial para o homem, do amor, da comunidade. </a:t>
            </a:r>
          </a:p>
          <a:p>
            <a:pPr>
              <a:lnSpc>
                <a:spcPct val="120000"/>
              </a:lnSpc>
            </a:pPr>
            <a:r>
              <a:rPr lang="pt-BR" sz="2900" dirty="0" smtClean="0">
                <a:solidFill>
                  <a:schemeClr val="accent2">
                    <a:lumMod val="75000"/>
                  </a:schemeClr>
                </a:solidFill>
              </a:rPr>
              <a:t>Deus-filho</a:t>
            </a:r>
            <a:r>
              <a:rPr lang="pt-BR" sz="2900" dirty="0" smtClean="0"/>
              <a:t> =&gt; a necessidade do amor, um segundo ser distinto do pai pela personalidade, mas idêntico a ele na essência, o seu </a:t>
            </a:r>
            <a:r>
              <a:rPr lang="pt-BR" sz="2900" dirty="0" err="1" smtClean="0"/>
              <a:t>alter</a:t>
            </a:r>
            <a:r>
              <a:rPr lang="pt-BR" sz="2900" dirty="0" smtClean="0"/>
              <a:t> ego. </a:t>
            </a:r>
          </a:p>
          <a:p>
            <a:endParaRPr lang="pt-BR" dirty="0"/>
          </a:p>
        </p:txBody>
      </p:sp>
    </p:spTree>
    <p:extLst>
      <p:ext uri="{BB962C8B-B14F-4D97-AF65-F5344CB8AC3E}">
        <p14:creationId xmlns:p14="http://schemas.microsoft.com/office/powerpoint/2010/main" val="1581676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é um animal social</a:t>
            </a:r>
            <a:endParaRPr lang="pt-BR" dirty="0"/>
          </a:p>
        </p:txBody>
      </p:sp>
      <p:sp>
        <p:nvSpPr>
          <p:cNvPr id="3" name="Espaço Reservado para Conteúdo 2"/>
          <p:cNvSpPr>
            <a:spLocks noGrp="1"/>
          </p:cNvSpPr>
          <p:nvPr>
            <p:ph idx="1"/>
          </p:nvPr>
        </p:nvSpPr>
        <p:spPr/>
        <p:txBody>
          <a:bodyPr/>
          <a:lstStyle/>
          <a:p>
            <a:r>
              <a:rPr lang="pt-BR" dirty="0" smtClean="0"/>
              <a:t>Pois, só a vida em comunidade é vida verdadeira, satisfeita em si mesma...</a:t>
            </a:r>
          </a:p>
          <a:p>
            <a:r>
              <a:rPr lang="pt-BR" dirty="0" smtClean="0"/>
              <a:t>A religião expressa isso de modo invertido, indireto, ao reduzir uma verdade universal a uma verdade particular, e o verdadeiro sujeito a predicado: Deus é uma vida em comunidade, uma vida de amor e da amizade.</a:t>
            </a:r>
          </a:p>
          <a:p>
            <a:r>
              <a:rPr lang="pt-BR" dirty="0" smtClean="0">
                <a:solidFill>
                  <a:schemeClr val="accent2">
                    <a:lumMod val="75000"/>
                  </a:schemeClr>
                </a:solidFill>
              </a:rPr>
              <a:t>Terceira pessoa</a:t>
            </a:r>
            <a:r>
              <a:rPr lang="pt-BR" dirty="0" smtClean="0"/>
              <a:t> (o espírito santo): exprime o amor das duas pessoas divinas uma pela outra, é a unidade do pai e do filho, é o conceito da comunidade posto de novo, de modo bastante absurdo, com um ser pessoal, particular.</a:t>
            </a:r>
          </a:p>
          <a:p>
            <a:r>
              <a:rPr lang="pt-BR" dirty="0" smtClean="0"/>
              <a:t>Terceira pessoa: o amor, a intuição ou o sentimento do outro como a minha própria essência.</a:t>
            </a:r>
          </a:p>
          <a:p>
            <a:r>
              <a:rPr lang="pt-BR" dirty="0" smtClean="0"/>
              <a:t>Na trindade, até o amor é objeto.</a:t>
            </a:r>
          </a:p>
          <a:p>
            <a:r>
              <a:rPr lang="pt-BR" dirty="0" smtClean="0"/>
              <a:t>Mas amor é o coração. O coração é o homem na medida em que ama. A segunda pessoa é a autoafirmação do coração humano, o princípio da vida comunitário, do amor.</a:t>
            </a:r>
            <a:endParaRPr lang="pt-BR" dirty="0"/>
          </a:p>
        </p:txBody>
      </p:sp>
    </p:spTree>
    <p:extLst>
      <p:ext uri="{BB962C8B-B14F-4D97-AF65-F5344CB8AC3E}">
        <p14:creationId xmlns:p14="http://schemas.microsoft.com/office/powerpoint/2010/main" val="1379461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luz e o calor</a:t>
            </a:r>
            <a:endParaRPr lang="pt-BR" dirty="0"/>
          </a:p>
        </p:txBody>
      </p:sp>
      <p:sp>
        <p:nvSpPr>
          <p:cNvPr id="3" name="Espaço Reservado para Conteúdo 2"/>
          <p:cNvSpPr>
            <a:spLocks noGrp="1"/>
          </p:cNvSpPr>
          <p:nvPr>
            <p:ph idx="1"/>
          </p:nvPr>
        </p:nvSpPr>
        <p:spPr/>
        <p:txBody>
          <a:bodyPr/>
          <a:lstStyle/>
          <a:p>
            <a:r>
              <a:rPr lang="pt-BR" dirty="0" smtClean="0"/>
              <a:t>O pai é a luz. A luz é um predicado do filho, mas só no pai a divindade brilha e se torna clara para o homem. Luz como princípio hipertelúrico.</a:t>
            </a:r>
          </a:p>
          <a:p>
            <a:r>
              <a:rPr lang="pt-BR" dirty="0" smtClean="0"/>
              <a:t>O filho, enquanto princípio do amor, é o calor. Princípio do calor telúrico. Só Deus como filho aquece o homem, </a:t>
            </a:r>
            <a:r>
              <a:rPr lang="pt-BR" dirty="0" smtClean="0">
                <a:solidFill>
                  <a:schemeClr val="accent2">
                    <a:lumMod val="75000"/>
                  </a:schemeClr>
                </a:solidFill>
              </a:rPr>
              <a:t>“... só nele Deus se torna, de objeto do olhar, do frio e indiferente sentido luminoso, num objeto do sentimento, da emoção, do entusiasmo, do encantamento, mas apenas porque o próprio filho nada é senão o fervor do amor, do entusiasmo.”</a:t>
            </a:r>
          </a:p>
          <a:p>
            <a:r>
              <a:rPr lang="pt-BR" dirty="0" smtClean="0"/>
              <a:t>Deus ao se tornar homem (finito, oriundo de um fundamento) se torna também objeto do homem, do sentimento, do coração.</a:t>
            </a:r>
          </a:p>
          <a:p>
            <a:r>
              <a:rPr lang="pt-BR" dirty="0" smtClean="0"/>
              <a:t>Pois o coração só capta o que provém do coração. No filho se encontra o sentimento, a dimensão profunda da divindade, sentimento que na religião é algo obscuro e misterioso.</a:t>
            </a:r>
          </a:p>
          <a:p>
            <a:endParaRPr lang="pt-BR" dirty="0"/>
          </a:p>
        </p:txBody>
      </p:sp>
    </p:spTree>
    <p:extLst>
      <p:ext uri="{BB962C8B-B14F-4D97-AF65-F5344CB8AC3E}">
        <p14:creationId xmlns:p14="http://schemas.microsoft.com/office/powerpoint/2010/main" val="3389892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3600" dirty="0" smtClean="0">
                <a:solidFill>
                  <a:schemeClr val="accent2">
                    <a:lumMod val="75000"/>
                  </a:schemeClr>
                </a:solidFill>
              </a:rPr>
              <a:t>“O filho prende o coração, porque o verdadeiro pai do filho divino é o coração humano, e o próprio filho não é senão o coração divino, o coração humano que se objetiva como essência divina”</a:t>
            </a:r>
            <a:endParaRPr lang="pt-BR" sz="3600" dirty="0">
              <a:solidFill>
                <a:schemeClr val="accent2">
                  <a:lumMod val="75000"/>
                </a:schemeClr>
              </a:solidFill>
            </a:endParaRPr>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2968058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Amor religioso</a:t>
            </a:r>
            <a:endParaRPr lang="pt-BR" dirty="0"/>
          </a:p>
        </p:txBody>
      </p:sp>
      <p:sp>
        <p:nvSpPr>
          <p:cNvPr id="3" name="Espaço Reservado para Conteúdo 2"/>
          <p:cNvSpPr>
            <a:spLocks noGrp="1"/>
          </p:cNvSpPr>
          <p:nvPr>
            <p:ph idx="1"/>
          </p:nvPr>
        </p:nvSpPr>
        <p:spPr/>
        <p:txBody>
          <a:bodyPr/>
          <a:lstStyle/>
          <a:p>
            <a:r>
              <a:rPr lang="pt-BR" dirty="0" smtClean="0"/>
              <a:t>O Deus-filho mostra aos homens que o Deus-pai é capaz de amá-los.</a:t>
            </a:r>
          </a:p>
          <a:p>
            <a:r>
              <a:rPr lang="pt-BR" dirty="0" smtClean="0"/>
              <a:t>O amor de Deus-pai pelos homens é um amor derivado do amor pelo filho.</a:t>
            </a:r>
          </a:p>
          <a:p>
            <a:r>
              <a:rPr lang="pt-BR" dirty="0" smtClean="0"/>
              <a:t>Deus-pai =&gt; o gerador</a:t>
            </a:r>
          </a:p>
          <a:p>
            <a:r>
              <a:rPr lang="pt-BR" dirty="0" smtClean="0"/>
              <a:t>Deus-filho =&gt; o gerado</a:t>
            </a:r>
          </a:p>
          <a:p>
            <a:r>
              <a:rPr lang="pt-BR" dirty="0" smtClean="0"/>
              <a:t>Amor puramente natural (mundano) </a:t>
            </a:r>
            <a:r>
              <a:rPr lang="pt-BR" dirty="0" smtClean="0">
                <a:solidFill>
                  <a:schemeClr val="accent2">
                    <a:lumMod val="75000"/>
                  </a:schemeClr>
                </a:solidFill>
              </a:rPr>
              <a:t>versus</a:t>
            </a:r>
            <a:r>
              <a:rPr lang="pt-BR" dirty="0" smtClean="0"/>
              <a:t> amor religioso</a:t>
            </a:r>
          </a:p>
          <a:p>
            <a:endParaRPr lang="pt-BR" dirty="0" smtClean="0"/>
          </a:p>
          <a:p>
            <a:endParaRPr lang="pt-BR" dirty="0"/>
          </a:p>
        </p:txBody>
      </p:sp>
    </p:spTree>
    <p:extLst>
      <p:ext uri="{BB962C8B-B14F-4D97-AF65-F5344CB8AC3E}">
        <p14:creationId xmlns:p14="http://schemas.microsoft.com/office/powerpoint/2010/main" val="3649768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pessoa feminina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terceira pessoa complementar não pode ser o espírito santo (personalidade vaga e precária -  personificação poética do amor recíproco do pai e do filho)</a:t>
            </a:r>
          </a:p>
          <a:p>
            <a:r>
              <a:rPr lang="pt-BR" dirty="0" smtClean="0"/>
              <a:t>Princípio materno introduzido na relação entre pai e filho.</a:t>
            </a:r>
          </a:p>
          <a:p>
            <a:r>
              <a:rPr lang="pt-BR" dirty="0" smtClean="0"/>
              <a:t>Procriação “incompreensível, sobrenatural e misteriosa de Deus”.</a:t>
            </a:r>
          </a:p>
          <a:p>
            <a:r>
              <a:rPr lang="pt-BR" dirty="0" smtClean="0"/>
              <a:t>Mas Deus-pai é o pai real do Deus-filho.</a:t>
            </a:r>
          </a:p>
          <a:p>
            <a:r>
              <a:rPr lang="pt-BR" dirty="0" smtClean="0">
                <a:solidFill>
                  <a:schemeClr val="accent2">
                    <a:lumMod val="75000"/>
                  </a:schemeClr>
                </a:solidFill>
              </a:rPr>
              <a:t>“No meio da trindade, Maria forma relativamente ao pai uma antítese necessária, complementar, internamente requerida” </a:t>
            </a:r>
          </a:p>
          <a:p>
            <a:r>
              <a:rPr lang="pt-BR" dirty="0" smtClean="0"/>
              <a:t>No filho temos já o princípio feminino, </a:t>
            </a:r>
            <a:r>
              <a:rPr lang="pt-BR" dirty="0" smtClean="0">
                <a:solidFill>
                  <a:schemeClr val="accent2">
                    <a:lumMod val="75000"/>
                  </a:schemeClr>
                </a:solidFill>
              </a:rPr>
              <a:t>“o filho de Deus é a essência doce e suave, o ânimo feminino de Deus”</a:t>
            </a:r>
            <a:r>
              <a:rPr lang="pt-BR" dirty="0" smtClean="0"/>
              <a:t>.</a:t>
            </a:r>
          </a:p>
          <a:p>
            <a:r>
              <a:rPr lang="pt-BR" dirty="0" smtClean="0"/>
              <a:t>Deus-pai é o gerador, </a:t>
            </a:r>
            <a:r>
              <a:rPr lang="pt-BR" dirty="0" smtClean="0">
                <a:solidFill>
                  <a:schemeClr val="accent2">
                    <a:lumMod val="75000"/>
                  </a:schemeClr>
                </a:solidFill>
              </a:rPr>
              <a:t>“o principio da espontaneidade masculina, mas o filho é gerado sem por sua vez gerar, é Deus </a:t>
            </a:r>
            <a:r>
              <a:rPr lang="pt-BR" i="1" dirty="0" err="1" smtClean="0">
                <a:solidFill>
                  <a:schemeClr val="accent2">
                    <a:lumMod val="75000"/>
                  </a:schemeClr>
                </a:solidFill>
              </a:rPr>
              <a:t>genitus</a:t>
            </a:r>
            <a:r>
              <a:rPr lang="pt-BR" dirty="0" smtClean="0">
                <a:solidFill>
                  <a:schemeClr val="accent2">
                    <a:lumMod val="75000"/>
                  </a:schemeClr>
                </a:solidFill>
              </a:rPr>
              <a:t>, o </a:t>
            </a:r>
            <a:r>
              <a:rPr lang="pt-BR" i="1" dirty="0" err="1" smtClean="0">
                <a:solidFill>
                  <a:schemeClr val="accent2">
                    <a:lumMod val="75000"/>
                  </a:schemeClr>
                </a:solidFill>
              </a:rPr>
              <a:t>passivun</a:t>
            </a:r>
            <a:r>
              <a:rPr lang="pt-BR" dirty="0" smtClean="0">
                <a:solidFill>
                  <a:schemeClr val="accent2">
                    <a:lumMod val="75000"/>
                  </a:schemeClr>
                </a:solidFill>
              </a:rPr>
              <a:t>, o ser receptivo, que sofre”</a:t>
            </a:r>
            <a:r>
              <a:rPr lang="pt-BR" dirty="0" smtClean="0"/>
              <a:t>.</a:t>
            </a:r>
          </a:p>
          <a:p>
            <a:endParaRPr lang="pt-BR" dirty="0"/>
          </a:p>
        </p:txBody>
      </p:sp>
    </p:spTree>
    <p:extLst>
      <p:ext uri="{BB962C8B-B14F-4D97-AF65-F5344CB8AC3E}">
        <p14:creationId xmlns:p14="http://schemas.microsoft.com/office/powerpoint/2010/main" val="3616045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5400" dirty="0" smtClean="0"/>
              <a:t>“O mesmo coração que precisa de um filho de Deus também precisa de uma mãe de Deus.”</a:t>
            </a:r>
            <a:endParaRPr lang="pt-BR" sz="5400" dirty="0"/>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3000940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Papel da mãe</a:t>
            </a:r>
            <a:endParaRPr lang="pt-BR" dirty="0"/>
          </a:p>
        </p:txBody>
      </p:sp>
      <p:sp>
        <p:nvSpPr>
          <p:cNvPr id="3" name="Espaço Reservado para Conteúdo 2"/>
          <p:cNvSpPr>
            <a:spLocks noGrp="1"/>
          </p:cNvSpPr>
          <p:nvPr>
            <p:ph idx="1"/>
          </p:nvPr>
        </p:nvSpPr>
        <p:spPr/>
        <p:txBody>
          <a:bodyPr/>
          <a:lstStyle/>
          <a:p>
            <a:r>
              <a:rPr lang="pt-BR" dirty="0" smtClean="0"/>
              <a:t>Filho é inato ao pai, mas a mãe é inato ao filho.</a:t>
            </a:r>
          </a:p>
          <a:p>
            <a:r>
              <a:rPr lang="pt-BR" dirty="0" smtClean="0"/>
              <a:t>O coração do filho é o coração da mãe.</a:t>
            </a:r>
          </a:p>
          <a:p>
            <a:r>
              <a:rPr lang="pt-BR" dirty="0" smtClean="0"/>
              <a:t>O amor é em si e para si característico do sexo e da essência feminina.</a:t>
            </a:r>
          </a:p>
          <a:p>
            <a:r>
              <a:rPr lang="pt-BR" dirty="0" smtClean="0"/>
              <a:t>A descrença dos protestantes no papel de Maria foi um sinal de novos tempos em que a trindade começou a perder seu significado prático e teórico. </a:t>
            </a:r>
            <a:endParaRPr lang="pt-BR" dirty="0"/>
          </a:p>
        </p:txBody>
      </p:sp>
    </p:spTree>
    <p:extLst>
      <p:ext uri="{BB962C8B-B14F-4D97-AF65-F5344CB8AC3E}">
        <p14:creationId xmlns:p14="http://schemas.microsoft.com/office/powerpoint/2010/main" val="2993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Segredo do Deus Sofredor</a:t>
            </a:r>
            <a:endParaRPr lang="pt-BR" dirty="0"/>
          </a:p>
        </p:txBody>
      </p:sp>
      <p:sp>
        <p:nvSpPr>
          <p:cNvPr id="3" name="Espaço Reservado para Conteúdo 2"/>
          <p:cNvSpPr>
            <a:spLocks noGrp="1"/>
          </p:cNvSpPr>
          <p:nvPr>
            <p:ph idx="1"/>
          </p:nvPr>
        </p:nvSpPr>
        <p:spPr/>
        <p:txBody>
          <a:bodyPr/>
          <a:lstStyle/>
          <a:p>
            <a:r>
              <a:rPr lang="pt-BR" dirty="0" smtClean="0">
                <a:solidFill>
                  <a:schemeClr val="accent1">
                    <a:lumMod val="75000"/>
                  </a:schemeClr>
                </a:solidFill>
              </a:rPr>
              <a:t>Cristianismo</a:t>
            </a:r>
            <a:r>
              <a:rPr lang="pt-BR" dirty="0" smtClean="0"/>
              <a:t>: fé no Deus que se fez homem por amor.</a:t>
            </a:r>
          </a:p>
          <a:p>
            <a:r>
              <a:rPr lang="pt-BR" dirty="0" smtClean="0"/>
              <a:t>É a fé no amor =&gt; fé na verdade e divindade do coração humano. </a:t>
            </a:r>
          </a:p>
          <a:p>
            <a:r>
              <a:rPr lang="pt-BR" dirty="0" smtClean="0"/>
              <a:t>Coração como poder divino.</a:t>
            </a:r>
          </a:p>
          <a:p>
            <a:r>
              <a:rPr lang="pt-BR" dirty="0" smtClean="0"/>
              <a:t>A religião separa a essencialidade e a realidade da essência do homem, objetiva essa realidade como uma essência diferente do coração, como uma essência diferente, objetiva e pessoal.</a:t>
            </a:r>
          </a:p>
          <a:p>
            <a:endParaRPr lang="pt-BR" dirty="0"/>
          </a:p>
        </p:txBody>
      </p:sp>
    </p:spTree>
    <p:extLst>
      <p:ext uri="{BB962C8B-B14F-4D97-AF65-F5344CB8AC3E}">
        <p14:creationId xmlns:p14="http://schemas.microsoft.com/office/powerpoint/2010/main" val="2573800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tem de dialética hegeliana nessa análise crítica do cristianismo?</a:t>
            </a:r>
            <a:endParaRPr lang="pt-BR" dirty="0"/>
          </a:p>
        </p:txBody>
      </p:sp>
      <p:sp>
        <p:nvSpPr>
          <p:cNvPr id="3" name="Espaço Reservado para Conteúdo 2"/>
          <p:cNvSpPr>
            <a:spLocks noGrp="1"/>
          </p:cNvSpPr>
          <p:nvPr>
            <p:ph idx="1"/>
          </p:nvPr>
        </p:nvSpPr>
        <p:spPr/>
        <p:txBody>
          <a:bodyPr/>
          <a:lstStyle/>
          <a:p>
            <a:r>
              <a:rPr lang="pt-BR" dirty="0"/>
              <a:t>Como é que o </a:t>
            </a:r>
            <a:r>
              <a:rPr lang="pt-BR" dirty="0" smtClean="0"/>
              <a:t>ser (Deus-pai) transforma-se </a:t>
            </a:r>
            <a:r>
              <a:rPr lang="pt-BR" dirty="0"/>
              <a:t>em outra coisa</a:t>
            </a:r>
            <a:r>
              <a:rPr lang="pt-BR" dirty="0" smtClean="0"/>
              <a:t>?</a:t>
            </a:r>
          </a:p>
          <a:p>
            <a:r>
              <a:rPr lang="pt-BR" dirty="0" smtClean="0"/>
              <a:t>É </a:t>
            </a:r>
            <a:r>
              <a:rPr lang="pt-BR" dirty="0"/>
              <a:t>em virtude da contradição que esse conceito envolve. </a:t>
            </a:r>
            <a:endParaRPr lang="pt-BR" dirty="0" smtClean="0"/>
          </a:p>
          <a:p>
            <a:r>
              <a:rPr lang="pt-BR" dirty="0" smtClean="0"/>
              <a:t>O </a:t>
            </a:r>
            <a:r>
              <a:rPr lang="pt-BR" dirty="0"/>
              <a:t>conceito de ser é o mais geral, mas também o mais pobre. Ser, sem qualquer qualidade ou determinação - é, em última análise, não ser absolutamente nada, é não ser! O ser, puro e simples, equivale ao não-ser (eis a antítese). </a:t>
            </a:r>
            <a:endParaRPr lang="pt-BR" dirty="0" smtClean="0"/>
          </a:p>
          <a:p>
            <a:r>
              <a:rPr lang="pt-BR" dirty="0" smtClean="0"/>
              <a:t>É </a:t>
            </a:r>
            <a:r>
              <a:rPr lang="pt-BR" dirty="0"/>
              <a:t>fácil ver que essa contradição se resolve no </a:t>
            </a:r>
            <a:r>
              <a:rPr lang="pt-BR" dirty="0" err="1"/>
              <a:t>vir-a-ser</a:t>
            </a:r>
            <a:r>
              <a:rPr lang="pt-BR" dirty="0"/>
              <a:t> (posto que </a:t>
            </a:r>
            <a:r>
              <a:rPr lang="pt-BR" dirty="0" err="1"/>
              <a:t>vir-a-ser</a:t>
            </a:r>
            <a:r>
              <a:rPr lang="pt-BR" dirty="0"/>
              <a:t> é não mais ser o que se era). </a:t>
            </a:r>
            <a:endParaRPr lang="pt-BR" dirty="0" smtClean="0"/>
          </a:p>
          <a:p>
            <a:r>
              <a:rPr lang="pt-BR" dirty="0" smtClean="0"/>
              <a:t>Os </a:t>
            </a:r>
            <a:r>
              <a:rPr lang="pt-BR" dirty="0"/>
              <a:t>dois contrários que engendram o devir (síntese), aí se reencontram fundidos, reconciliados.</a:t>
            </a:r>
          </a:p>
        </p:txBody>
      </p:sp>
    </p:spTree>
    <p:extLst>
      <p:ext uri="{BB962C8B-B14F-4D97-AF65-F5344CB8AC3E}">
        <p14:creationId xmlns:p14="http://schemas.microsoft.com/office/powerpoint/2010/main" val="1639388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a:t>
            </a:r>
            <a:r>
              <a:rPr lang="pt-BR" dirty="0"/>
              <a:t>dialética dos opostos</a:t>
            </a:r>
          </a:p>
        </p:txBody>
      </p:sp>
      <p:sp>
        <p:nvSpPr>
          <p:cNvPr id="3" name="Espaço Reservado para Conteúdo 2"/>
          <p:cNvSpPr>
            <a:spLocks noGrp="1"/>
          </p:cNvSpPr>
          <p:nvPr>
            <p:ph idx="1"/>
          </p:nvPr>
        </p:nvSpPr>
        <p:spPr/>
        <p:txBody>
          <a:bodyPr>
            <a:normAutofit fontScale="92500"/>
          </a:bodyPr>
          <a:lstStyle/>
          <a:p>
            <a:r>
              <a:rPr lang="pt-BR" dirty="0" smtClean="0"/>
              <a:t>A </a:t>
            </a:r>
            <a:r>
              <a:rPr lang="pt-BR" dirty="0"/>
              <a:t>necessidade da invenção de uma nova lógica, para poder racionalizar o elemento potencial e negativo da </a:t>
            </a:r>
            <a:r>
              <a:rPr lang="pt-BR" dirty="0" smtClean="0"/>
              <a:t>experiência. </a:t>
            </a:r>
          </a:p>
          <a:p>
            <a:r>
              <a:rPr lang="pt-BR" dirty="0" smtClean="0"/>
              <a:t>E </a:t>
            </a:r>
            <a:r>
              <a:rPr lang="pt-BR" dirty="0"/>
              <a:t>por isso Hegel inventou a dialética dos opostos, cuja característica fundamental é a negação, em que a positividade se realiza através da negatividade, do ritmo famoso de tese, antítese e síntese. </a:t>
            </a:r>
            <a:endParaRPr lang="pt-BR" dirty="0" smtClean="0"/>
          </a:p>
          <a:p>
            <a:r>
              <a:rPr lang="pt-BR" dirty="0" smtClean="0"/>
              <a:t>Essa </a:t>
            </a:r>
            <a:r>
              <a:rPr lang="pt-BR" dirty="0"/>
              <a:t>dialética dos opostos resolve e compõe em si mesma o elemento positivo da tese e da antítese. Isto é, todo elemento da realidade, estabelecendo-se a si mesmo absolutamente (tese) e não esgotando o Absoluto de que é um momento, demanda o seu oposto (antítese), que nega e o qual integra, em uma realidade mais rica (síntese), para daqui começar de novo o processo dialético. </a:t>
            </a:r>
            <a:endParaRPr lang="pt-BR" dirty="0" smtClean="0"/>
          </a:p>
          <a:p>
            <a:r>
              <a:rPr lang="pt-BR" dirty="0" smtClean="0"/>
              <a:t>A </a:t>
            </a:r>
            <a:r>
              <a:rPr lang="pt-BR" dirty="0"/>
              <a:t>nova lógica hegeliana difere da antiga, não somente pela negação do princípio de identidade e de contradição - como eram concebidos na lógica antiga - mas também porquanto a nova lógica é considerada como sendo a própria lei do ser. Quer dizer, coincide com a ontologia, em que o próprio objeto já não é mais o ser, mas o devir absoluto.</a:t>
            </a:r>
          </a:p>
        </p:txBody>
      </p:sp>
    </p:spTree>
    <p:extLst>
      <p:ext uri="{BB962C8B-B14F-4D97-AF65-F5344CB8AC3E}">
        <p14:creationId xmlns:p14="http://schemas.microsoft.com/office/powerpoint/2010/main" val="2365820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Lógica hegeliana versus lógica tradicional</a:t>
            </a:r>
            <a:endParaRPr lang="pt-BR" dirty="0"/>
          </a:p>
        </p:txBody>
      </p:sp>
      <p:sp>
        <p:nvSpPr>
          <p:cNvPr id="3" name="Espaço Reservado para Conteúdo 2"/>
          <p:cNvSpPr>
            <a:spLocks noGrp="1"/>
          </p:cNvSpPr>
          <p:nvPr>
            <p:ph idx="1"/>
          </p:nvPr>
        </p:nvSpPr>
        <p:spPr/>
        <p:txBody>
          <a:bodyPr>
            <a:noAutofit/>
          </a:bodyPr>
          <a:lstStyle/>
          <a:p>
            <a:pPr>
              <a:lnSpc>
                <a:spcPct val="100000"/>
              </a:lnSpc>
              <a:spcBef>
                <a:spcPts val="600"/>
              </a:spcBef>
              <a:spcAft>
                <a:spcPts val="0"/>
              </a:spcAft>
            </a:pPr>
            <a:r>
              <a:rPr lang="pt-BR" sz="1600" dirty="0" smtClean="0"/>
              <a:t>1° </a:t>
            </a:r>
            <a:r>
              <a:rPr lang="pt-BR" sz="1600" dirty="0"/>
              <a:t>- A lógica tradicional afirma que o ser é idêntico a si mesmo e exclui o seu oposto (princípio de identidade e de contradição); ao passo que a lógica hegeliana sustenta que a realidade é essencialmente mudança, devir, passagem de um elemento ao seu oposto;</a:t>
            </a:r>
          </a:p>
          <a:p>
            <a:pPr>
              <a:lnSpc>
                <a:spcPct val="100000"/>
              </a:lnSpc>
              <a:spcBef>
                <a:spcPts val="600"/>
              </a:spcBef>
              <a:spcAft>
                <a:spcPts val="0"/>
              </a:spcAft>
            </a:pPr>
            <a:r>
              <a:rPr lang="pt-BR" sz="1600" dirty="0" smtClean="0"/>
              <a:t>2° </a:t>
            </a:r>
            <a:r>
              <a:rPr lang="pt-BR" sz="1600" dirty="0"/>
              <a:t>- A lógica tradicional afirma que o conceito é universal abstrato, enquanto apreende o ser imutável, realmente, ainda que não totalmente; ao passo que a lógica hegeliana sustenta que o conceito é universal concreto, isto é, conexão histórica do particular com a totalidade do real, onde tudo é essencialmente conexo com tudo;</a:t>
            </a:r>
          </a:p>
          <a:p>
            <a:pPr>
              <a:lnSpc>
                <a:spcPct val="100000"/>
              </a:lnSpc>
              <a:spcBef>
                <a:spcPts val="600"/>
              </a:spcBef>
              <a:spcAft>
                <a:spcPts val="0"/>
              </a:spcAft>
            </a:pPr>
            <a:r>
              <a:rPr lang="pt-BR" sz="1600" dirty="0" smtClean="0"/>
              <a:t>3° </a:t>
            </a:r>
            <a:r>
              <a:rPr lang="pt-BR" sz="1600" dirty="0"/>
              <a:t>- A lógica tradicional distingue substancialmente a filosofia, cujo objeto é o universal e o imutável, da história, cujo objeto é o particular e o mutável; ao passo que a lógica hegeliana assimila a filosofia com a história, enquanto o ser é </a:t>
            </a:r>
            <a:r>
              <a:rPr lang="pt-BR" sz="1600" dirty="0" err="1"/>
              <a:t>vir-a-ser</a:t>
            </a:r>
            <a:r>
              <a:rPr lang="pt-BR" sz="1600" dirty="0"/>
              <a:t>;</a:t>
            </a:r>
          </a:p>
          <a:p>
            <a:pPr>
              <a:lnSpc>
                <a:spcPct val="100000"/>
              </a:lnSpc>
              <a:spcBef>
                <a:spcPts val="600"/>
              </a:spcBef>
              <a:spcAft>
                <a:spcPts val="0"/>
              </a:spcAft>
            </a:pPr>
            <a:r>
              <a:rPr lang="pt-BR" sz="1600" dirty="0" smtClean="0"/>
              <a:t>4° - </a:t>
            </a:r>
            <a:r>
              <a:rPr lang="pt-BR" sz="1600" dirty="0"/>
              <a:t>A lógica tradicional distingue-se da ontologia, enquanto o nosso pensamento, se apreende o ser, não o esgota totalmente - como faz o pensamento de Deus; ao passo que a lógica hegeliana coincide com a ontologia, porquanto a realidade é o desenvolvimento dialético do próprio "logos" divino, que no espírito humano adquire plena consciência de si mesmo.</a:t>
            </a:r>
          </a:p>
        </p:txBody>
      </p:sp>
    </p:spTree>
    <p:extLst>
      <p:ext uri="{BB962C8B-B14F-4D97-AF65-F5344CB8AC3E}">
        <p14:creationId xmlns:p14="http://schemas.microsoft.com/office/powerpoint/2010/main" val="2194926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APLICAÇÃO NOS DOIS CAPÍTULOS ESTUDADOS</a:t>
            </a:r>
            <a:endParaRPr lang="pt-BR" sz="4000" dirty="0"/>
          </a:p>
        </p:txBody>
      </p:sp>
      <p:sp>
        <p:nvSpPr>
          <p:cNvPr id="3" name="Espaço Reservado para Conteúdo 2"/>
          <p:cNvSpPr>
            <a:spLocks noGrp="1"/>
          </p:cNvSpPr>
          <p:nvPr>
            <p:ph idx="1"/>
          </p:nvPr>
        </p:nvSpPr>
        <p:spPr/>
        <p:txBody>
          <a:bodyPr/>
          <a:lstStyle/>
          <a:p>
            <a:r>
              <a:rPr lang="pt-BR" dirty="0" smtClean="0"/>
              <a:t>A essencialidade (o coração,  a capacidade humana de amar)</a:t>
            </a:r>
            <a:r>
              <a:rPr lang="pt-BR" dirty="0" smtClean="0">
                <a:solidFill>
                  <a:schemeClr val="accent2">
                    <a:lumMod val="75000"/>
                  </a:schemeClr>
                </a:solidFill>
              </a:rPr>
              <a:t> versus </a:t>
            </a:r>
            <a:r>
              <a:rPr lang="pt-BR" dirty="0" smtClean="0"/>
              <a:t>a objetivação dessa realidade</a:t>
            </a:r>
          </a:p>
          <a:p>
            <a:r>
              <a:rPr lang="pt-BR" dirty="0" smtClean="0"/>
              <a:t>Deus = a perfeição divina </a:t>
            </a:r>
            <a:r>
              <a:rPr lang="pt-BR" dirty="0" smtClean="0">
                <a:solidFill>
                  <a:schemeClr val="accent2">
                    <a:lumMod val="75000"/>
                  </a:schemeClr>
                </a:solidFill>
              </a:rPr>
              <a:t>versus</a:t>
            </a:r>
            <a:r>
              <a:rPr lang="pt-BR" dirty="0" smtClean="0"/>
              <a:t> Cristo = a capacidade de amar (paixão, sofrimento)</a:t>
            </a:r>
          </a:p>
          <a:p>
            <a:r>
              <a:rPr lang="pt-BR" dirty="0" smtClean="0"/>
              <a:t>Deus é a objetivação religiosa da sensação (o amor é Deus, e não Deus é amor)</a:t>
            </a:r>
          </a:p>
          <a:p>
            <a:r>
              <a:rPr lang="pt-BR" dirty="0" smtClean="0"/>
              <a:t>Coração (Cristo) passivo, Deus ativo (um sentimento que toma o coração)</a:t>
            </a:r>
          </a:p>
          <a:p>
            <a:r>
              <a:rPr lang="pt-BR" dirty="0" smtClean="0"/>
              <a:t>O sofrimento do Deus-filho humaniza o Deus-pai, isso é necessário pois o Deus-pai é a objetivação do  amor</a:t>
            </a:r>
          </a:p>
          <a:p>
            <a:endParaRPr lang="pt-BR" dirty="0" smtClean="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11692269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criação de Deus</a:t>
            </a:r>
            <a:endParaRPr lang="pt-BR" dirty="0"/>
          </a:p>
        </p:txBody>
      </p:sp>
      <p:sp>
        <p:nvSpPr>
          <p:cNvPr id="4" name="Elipse 3"/>
          <p:cNvSpPr/>
          <p:nvPr/>
        </p:nvSpPr>
        <p:spPr>
          <a:xfrm>
            <a:off x="1727200" y="2379133"/>
            <a:ext cx="1964267" cy="1439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Coração do homem social </a:t>
            </a:r>
            <a:r>
              <a:rPr lang="pt-BR" sz="1200" dirty="0" smtClean="0"/>
              <a:t>(amor e sofrimento)</a:t>
            </a:r>
            <a:endParaRPr lang="pt-BR" sz="1200" dirty="0"/>
          </a:p>
        </p:txBody>
      </p:sp>
      <p:sp>
        <p:nvSpPr>
          <p:cNvPr id="5" name="Seta para a direita 4"/>
          <p:cNvSpPr/>
          <p:nvPr/>
        </p:nvSpPr>
        <p:spPr>
          <a:xfrm>
            <a:off x="3818466" y="2899833"/>
            <a:ext cx="1176867" cy="397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5122332" y="2379133"/>
            <a:ext cx="1998134" cy="1430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essência objetivada</a:t>
            </a:r>
            <a:endParaRPr lang="pt-BR" dirty="0"/>
          </a:p>
        </p:txBody>
      </p:sp>
    </p:spTree>
    <p:extLst>
      <p:ext uri="{BB962C8B-B14F-4D97-AF65-F5344CB8AC3E}">
        <p14:creationId xmlns:p14="http://schemas.microsoft.com/office/powerpoint/2010/main" val="4231497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do Deus criado com o homem </a:t>
            </a:r>
            <a:endParaRPr lang="pt-BR" dirty="0"/>
          </a:p>
        </p:txBody>
      </p:sp>
      <p:sp>
        <p:nvSpPr>
          <p:cNvPr id="4" name="Retângulo 3"/>
          <p:cNvSpPr/>
          <p:nvPr/>
        </p:nvSpPr>
        <p:spPr>
          <a:xfrm>
            <a:off x="2192867" y="2328334"/>
            <a:ext cx="1761067"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 como luz, indiferente aos homens</a:t>
            </a:r>
            <a:endParaRPr lang="pt-BR" dirty="0"/>
          </a:p>
        </p:txBody>
      </p:sp>
      <p:sp>
        <p:nvSpPr>
          <p:cNvPr id="5" name="Retângulo 4"/>
          <p:cNvSpPr/>
          <p:nvPr/>
        </p:nvSpPr>
        <p:spPr>
          <a:xfrm>
            <a:off x="6443134" y="2328334"/>
            <a:ext cx="1989666"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Deus-filho como calor, um Deus que ama, que sofre pelos homens</a:t>
            </a:r>
            <a:endParaRPr lang="pt-BR" dirty="0"/>
          </a:p>
        </p:txBody>
      </p:sp>
      <p:sp>
        <p:nvSpPr>
          <p:cNvPr id="6" name="Elipse 5"/>
          <p:cNvSpPr/>
          <p:nvPr/>
        </p:nvSpPr>
        <p:spPr>
          <a:xfrm>
            <a:off x="4182534" y="3666068"/>
            <a:ext cx="2065866" cy="1371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O homem que se reflete em Deus</a:t>
            </a:r>
            <a:endParaRPr lang="pt-BR" dirty="0"/>
          </a:p>
        </p:txBody>
      </p:sp>
      <p:sp>
        <p:nvSpPr>
          <p:cNvPr id="7" name="Seta dobrada 6"/>
          <p:cNvSpPr/>
          <p:nvPr/>
        </p:nvSpPr>
        <p:spPr>
          <a:xfrm rot="10800000">
            <a:off x="6620933" y="3666068"/>
            <a:ext cx="939801" cy="84666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dobrada 7"/>
          <p:cNvSpPr/>
          <p:nvPr/>
        </p:nvSpPr>
        <p:spPr>
          <a:xfrm rot="10800000" flipH="1">
            <a:off x="2861732" y="3666066"/>
            <a:ext cx="1092201" cy="8466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236595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trindade</a:t>
            </a:r>
            <a:endParaRPr lang="pt-BR" dirty="0"/>
          </a:p>
        </p:txBody>
      </p:sp>
      <p:sp>
        <p:nvSpPr>
          <p:cNvPr id="3" name="Espaço Reservado para Conteúdo 2"/>
          <p:cNvSpPr>
            <a:spLocks noGrp="1"/>
          </p:cNvSpPr>
          <p:nvPr>
            <p:ph idx="1"/>
          </p:nvPr>
        </p:nvSpPr>
        <p:spPr/>
        <p:txBody>
          <a:bodyPr/>
          <a:lstStyle/>
          <a:p>
            <a:r>
              <a:rPr lang="pt-BR" dirty="0" smtClean="0"/>
              <a:t>Deus como um </a:t>
            </a:r>
            <a:r>
              <a:rPr lang="pt-BR" dirty="0" smtClean="0"/>
              <a:t>ser </a:t>
            </a:r>
            <a:r>
              <a:rPr lang="pt-BR" dirty="0" smtClean="0"/>
              <a:t>separado do mundo.</a:t>
            </a:r>
          </a:p>
          <a:p>
            <a:r>
              <a:rPr lang="pt-BR" dirty="0" smtClean="0"/>
              <a:t>O homem, que o cria, busca encontrar nele a </a:t>
            </a:r>
            <a:r>
              <a:rPr lang="pt-BR" dirty="0"/>
              <a:t>essência </a:t>
            </a:r>
            <a:r>
              <a:rPr lang="pt-BR" dirty="0" smtClean="0"/>
              <a:t>humana =&gt; </a:t>
            </a:r>
            <a:r>
              <a:rPr lang="pt-BR" dirty="0"/>
              <a:t>necessidade do </a:t>
            </a:r>
            <a:r>
              <a:rPr lang="pt-BR" dirty="0" smtClean="0"/>
              <a:t>amor, do Deus-filho.</a:t>
            </a:r>
          </a:p>
          <a:p>
            <a:r>
              <a:rPr lang="pt-BR" dirty="0">
                <a:solidFill>
                  <a:schemeClr val="accent2">
                    <a:lumMod val="75000"/>
                  </a:schemeClr>
                </a:solidFill>
              </a:rPr>
              <a:t>Deus-filho</a:t>
            </a:r>
            <a:r>
              <a:rPr lang="pt-BR" dirty="0"/>
              <a:t> =&gt; </a:t>
            </a:r>
            <a:r>
              <a:rPr lang="pt-BR" dirty="0" smtClean="0"/>
              <a:t>um </a:t>
            </a:r>
            <a:r>
              <a:rPr lang="pt-BR" dirty="0"/>
              <a:t>segundo ser distinto do pai pela </a:t>
            </a:r>
            <a:r>
              <a:rPr lang="pt-BR" dirty="0" smtClean="0"/>
              <a:t>personalidade.</a:t>
            </a:r>
          </a:p>
          <a:p>
            <a:r>
              <a:rPr lang="pt-BR" dirty="0" smtClean="0">
                <a:solidFill>
                  <a:schemeClr val="accent2">
                    <a:lumMod val="75000"/>
                  </a:schemeClr>
                </a:solidFill>
              </a:rPr>
              <a:t>Terceira pessoa</a:t>
            </a:r>
            <a:r>
              <a:rPr lang="pt-BR" dirty="0" smtClean="0"/>
              <a:t>: </a:t>
            </a:r>
            <a:r>
              <a:rPr lang="pt-BR" dirty="0"/>
              <a:t>exprime o amor das duas pessoas divinas uma pela </a:t>
            </a:r>
            <a:r>
              <a:rPr lang="pt-BR" dirty="0" smtClean="0"/>
              <a:t>outra. </a:t>
            </a:r>
            <a:r>
              <a:rPr lang="pt-BR" dirty="0"/>
              <a:t>Princípio materno introduzido na relação entre pai e </a:t>
            </a:r>
            <a:r>
              <a:rPr lang="pt-BR" dirty="0" smtClean="0"/>
              <a:t>filho (Maria)</a:t>
            </a:r>
          </a:p>
          <a:p>
            <a:endParaRPr lang="pt-BR" dirty="0"/>
          </a:p>
          <a:p>
            <a:endParaRPr lang="pt-BR" dirty="0" smtClean="0"/>
          </a:p>
          <a:p>
            <a:endParaRPr lang="pt-BR" dirty="0"/>
          </a:p>
        </p:txBody>
      </p:sp>
    </p:spTree>
    <p:extLst>
      <p:ext uri="{BB962C8B-B14F-4D97-AF65-F5344CB8AC3E}">
        <p14:creationId xmlns:p14="http://schemas.microsoft.com/office/powerpoint/2010/main" val="3757779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495363909"/>
              </p:ext>
            </p:extLst>
          </p:nvPr>
        </p:nvGraphicFramePr>
        <p:xfrm>
          <a:off x="1307494" y="4751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2243667" y="5825067"/>
            <a:ext cx="3462867" cy="861774"/>
          </a:xfrm>
          <a:prstGeom prst="rect">
            <a:avLst/>
          </a:prstGeom>
          <a:noFill/>
        </p:spPr>
        <p:txBody>
          <a:bodyPr wrap="square" rtlCol="0">
            <a:spAutoFit/>
          </a:bodyPr>
          <a:lstStyle/>
          <a:p>
            <a:r>
              <a:rPr lang="pt-BR" dirty="0" smtClean="0"/>
              <a:t>Contradição do conceito: </a:t>
            </a:r>
            <a:r>
              <a:rPr lang="pt-BR" sz="1600" dirty="0" smtClean="0"/>
              <a:t>sem determinação é também um não ser (luz inatingível pelos homens)</a:t>
            </a:r>
            <a:endParaRPr lang="pt-BR" sz="1600" dirty="0"/>
          </a:p>
        </p:txBody>
      </p:sp>
      <p:sp>
        <p:nvSpPr>
          <p:cNvPr id="9" name="CaixaDeTexto 8"/>
          <p:cNvSpPr txBox="1"/>
          <p:nvPr/>
        </p:nvSpPr>
        <p:spPr>
          <a:xfrm>
            <a:off x="5706534" y="5825067"/>
            <a:ext cx="6002868" cy="800219"/>
          </a:xfrm>
          <a:prstGeom prst="rect">
            <a:avLst/>
          </a:prstGeom>
          <a:noFill/>
        </p:spPr>
        <p:txBody>
          <a:bodyPr wrap="square" rtlCol="0">
            <a:spAutoFit/>
          </a:bodyPr>
          <a:lstStyle/>
          <a:p>
            <a:r>
              <a:rPr lang="pt-BR" dirty="0" smtClean="0"/>
              <a:t>Cristo é o ânimo feminino de Deus </a:t>
            </a:r>
            <a:r>
              <a:rPr lang="pt-BR" sz="1400" dirty="0" smtClean="0"/>
              <a:t>(o ser receptivo, os contrários </a:t>
            </a:r>
            <a:r>
              <a:rPr lang="pt-BR" sz="1400" dirty="0"/>
              <a:t>(pai e filho) engendram o devir </a:t>
            </a:r>
            <a:r>
              <a:rPr lang="pt-BR" sz="1400" dirty="0" smtClean="0"/>
              <a:t>(</a:t>
            </a:r>
            <a:r>
              <a:rPr lang="pt-BR" sz="1400" dirty="0" err="1" smtClean="0"/>
              <a:t>vir-a-ser</a:t>
            </a:r>
            <a:r>
              <a:rPr lang="pt-BR" sz="1400" dirty="0" smtClean="0"/>
              <a:t>, síntese</a:t>
            </a:r>
            <a:r>
              <a:rPr lang="pt-BR" sz="1400" dirty="0"/>
              <a:t>) e se reencontram fundidos na objetivação do </a:t>
            </a:r>
            <a:r>
              <a:rPr lang="pt-BR" sz="1400" dirty="0" smtClean="0"/>
              <a:t>coração humano, amor, sofrimento que resolve a contradição)</a:t>
            </a:r>
            <a:endParaRPr lang="pt-BR" sz="1400" dirty="0"/>
          </a:p>
        </p:txBody>
      </p:sp>
      <p:sp>
        <p:nvSpPr>
          <p:cNvPr id="10" name="CaixaDeTexto 9"/>
          <p:cNvSpPr txBox="1"/>
          <p:nvPr/>
        </p:nvSpPr>
        <p:spPr>
          <a:xfrm>
            <a:off x="6603999" y="1219200"/>
            <a:ext cx="2209801" cy="861774"/>
          </a:xfrm>
          <a:prstGeom prst="rect">
            <a:avLst/>
          </a:prstGeom>
          <a:noFill/>
        </p:spPr>
        <p:txBody>
          <a:bodyPr wrap="square" rtlCol="0">
            <a:spAutoFit/>
          </a:bodyPr>
          <a:lstStyle/>
          <a:p>
            <a:r>
              <a:rPr lang="pt-BR" dirty="0" smtClean="0"/>
              <a:t>A antítese necessária </a:t>
            </a:r>
            <a:r>
              <a:rPr lang="pt-BR" sz="1600" dirty="0" smtClean="0"/>
              <a:t>(o coração precisa de uma mãe)</a:t>
            </a:r>
            <a:endParaRPr lang="pt-BR" dirty="0"/>
          </a:p>
        </p:txBody>
      </p:sp>
    </p:spTree>
    <p:extLst>
      <p:ext uri="{BB962C8B-B14F-4D97-AF65-F5344CB8AC3E}">
        <p14:creationId xmlns:p14="http://schemas.microsoft.com/office/powerpoint/2010/main" val="457075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p:txBody>
          <a:bodyPr/>
          <a:lstStyle/>
          <a:p>
            <a:r>
              <a:rPr lang="pt-BR" dirty="0" smtClean="0"/>
              <a:t>A trindade na teoria do valor</a:t>
            </a:r>
            <a:endParaRPr lang="pt-BR" dirty="0"/>
          </a:p>
        </p:txBody>
      </p:sp>
      <p:graphicFrame>
        <p:nvGraphicFramePr>
          <p:cNvPr id="7" name="Diagrama 6"/>
          <p:cNvGraphicFramePr/>
          <p:nvPr>
            <p:extLst>
              <p:ext uri="{D42A27DB-BD31-4B8C-83A1-F6EECF244321}">
                <p14:modId xmlns:p14="http://schemas.microsoft.com/office/powerpoint/2010/main" val="1894597495"/>
              </p:ext>
            </p:extLst>
          </p:nvPr>
        </p:nvGraphicFramePr>
        <p:xfrm>
          <a:off x="2218266" y="1737360"/>
          <a:ext cx="7217227" cy="415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011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Explicação econômica: o que importa são as relações entre os conceitos</a:t>
            </a:r>
            <a:endParaRPr lang="pt-BR" dirty="0"/>
          </a:p>
        </p:txBody>
      </p:sp>
      <p:sp>
        <p:nvSpPr>
          <p:cNvPr id="3" name="Espaço Reservado para Conteúdo 2"/>
          <p:cNvSpPr>
            <a:spLocks noGrp="1"/>
          </p:cNvSpPr>
          <p:nvPr>
            <p:ph idx="1"/>
          </p:nvPr>
        </p:nvSpPr>
        <p:spPr>
          <a:xfrm>
            <a:off x="1097280" y="1845733"/>
            <a:ext cx="10058400" cy="4470399"/>
          </a:xfrm>
        </p:spPr>
        <p:txBody>
          <a:bodyPr>
            <a:normAutofit fontScale="47500" lnSpcReduction="20000"/>
          </a:bodyPr>
          <a:lstStyle/>
          <a:p>
            <a:pPr>
              <a:lnSpc>
                <a:spcPct val="120000"/>
              </a:lnSpc>
            </a:pPr>
            <a:r>
              <a:rPr lang="pt-BR" sz="3400" dirty="0" smtClean="0"/>
              <a:t>Uma mercadoria interessa ao comprador pelo valor de uso e pelo seu valor de troca.</a:t>
            </a:r>
          </a:p>
          <a:p>
            <a:pPr>
              <a:lnSpc>
                <a:spcPct val="120000"/>
              </a:lnSpc>
            </a:pPr>
            <a:r>
              <a:rPr lang="pt-BR" sz="3400" dirty="0" smtClean="0"/>
              <a:t>Dicotomia do valor de uso ou de troca: ou usa ou troca a mercadoria, não se pode usufruir os dois tipos de valores ao mesmo tempo.</a:t>
            </a:r>
          </a:p>
          <a:p>
            <a:pPr>
              <a:lnSpc>
                <a:spcPct val="120000"/>
              </a:lnSpc>
            </a:pPr>
            <a:r>
              <a:rPr lang="pt-BR" sz="3400" dirty="0" smtClean="0"/>
              <a:t>Mas a mercadoria é uma unidade, tem os dois aspectos.</a:t>
            </a:r>
          </a:p>
          <a:p>
            <a:pPr>
              <a:lnSpc>
                <a:spcPct val="120000"/>
              </a:lnSpc>
            </a:pPr>
            <a:r>
              <a:rPr lang="pt-BR" sz="3400" dirty="0" smtClean="0"/>
              <a:t>Há uma aspecto dual no conceito unitário de mercadoria que permite ao analista introduzir um terceiro conceito que é o valor (tempo de trabalho socialmente necessário).</a:t>
            </a:r>
          </a:p>
          <a:p>
            <a:pPr>
              <a:lnSpc>
                <a:spcPct val="120000"/>
              </a:lnSpc>
            </a:pPr>
            <a:r>
              <a:rPr lang="pt-BR" sz="3400" dirty="0" smtClean="0"/>
              <a:t>O valor de uso serve de suporte ao valor (pois para ter valor a mercadoria deve ser útil).</a:t>
            </a:r>
          </a:p>
          <a:p>
            <a:pPr>
              <a:lnSpc>
                <a:spcPct val="120000"/>
              </a:lnSpc>
            </a:pPr>
            <a:r>
              <a:rPr lang="pt-BR" sz="3400" dirty="0" smtClean="0"/>
              <a:t>Quem origina quem? Os valores de troca o valor, ou  o contrário? São os valores de troca que originam os valores de uso, ou o inverso?  </a:t>
            </a:r>
          </a:p>
          <a:p>
            <a:pPr>
              <a:lnSpc>
                <a:spcPct val="120000"/>
              </a:lnSpc>
            </a:pPr>
            <a:r>
              <a:rPr lang="pt-BR" sz="3400" dirty="0" smtClean="0"/>
              <a:t>São relações dialéticas. Não podemos falar de valor de troca sem valor de uso. Nem de valor sem falar em valor de uso. Não podemos falar de nenhum desses conceitos sem falar dos outros. Relações de uma totalidade.</a:t>
            </a:r>
          </a:p>
          <a:p>
            <a:endParaRPr lang="pt-BR" dirty="0" smtClean="0"/>
          </a:p>
          <a:p>
            <a:r>
              <a:rPr lang="pt-BR" dirty="0" smtClean="0"/>
              <a:t> </a:t>
            </a:r>
          </a:p>
          <a:p>
            <a:endParaRPr lang="pt-BR" dirty="0"/>
          </a:p>
        </p:txBody>
      </p:sp>
    </p:spTree>
    <p:extLst>
      <p:ext uri="{BB962C8B-B14F-4D97-AF65-F5344CB8AC3E}">
        <p14:creationId xmlns:p14="http://schemas.microsoft.com/office/powerpoint/2010/main" val="113552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feito-homem</a:t>
            </a:r>
            <a:endParaRPr lang="pt-BR" dirty="0"/>
          </a:p>
        </p:txBody>
      </p:sp>
      <p:sp>
        <p:nvSpPr>
          <p:cNvPr id="3" name="Espaço Reservado para Conteúdo 2"/>
          <p:cNvSpPr>
            <a:spLocks noGrp="1"/>
          </p:cNvSpPr>
          <p:nvPr>
            <p:ph idx="1"/>
          </p:nvPr>
        </p:nvSpPr>
        <p:spPr/>
        <p:txBody>
          <a:bodyPr/>
          <a:lstStyle/>
          <a:p>
            <a:r>
              <a:rPr lang="pt-BR" dirty="0" smtClean="0"/>
              <a:t>Cristo é o Deus humano, sua determinação essencial é a paixão.</a:t>
            </a:r>
          </a:p>
          <a:p>
            <a:r>
              <a:rPr lang="pt-BR" dirty="0" smtClean="0"/>
              <a:t>O amor confirma-se pelo sofrimento.</a:t>
            </a:r>
          </a:p>
          <a:p>
            <a:r>
              <a:rPr lang="pt-BR" dirty="0" smtClean="0">
                <a:solidFill>
                  <a:schemeClr val="accent1">
                    <a:lumMod val="75000"/>
                  </a:schemeClr>
                </a:solidFill>
              </a:rPr>
              <a:t>Deus</a:t>
            </a:r>
            <a:r>
              <a:rPr lang="pt-BR" dirty="0" smtClean="0"/>
              <a:t> = soma de todas as perfeições divinas.</a:t>
            </a:r>
          </a:p>
          <a:p>
            <a:r>
              <a:rPr lang="pt-BR" dirty="0" smtClean="0">
                <a:solidFill>
                  <a:schemeClr val="accent1">
                    <a:lumMod val="75000"/>
                  </a:schemeClr>
                </a:solidFill>
              </a:rPr>
              <a:t>Cristo</a:t>
            </a:r>
            <a:r>
              <a:rPr lang="pt-BR" dirty="0" smtClean="0"/>
              <a:t> = soma de toda a miséria humana.</a:t>
            </a:r>
          </a:p>
          <a:p>
            <a:r>
              <a:rPr lang="pt-BR" dirty="0" smtClean="0"/>
              <a:t>Deus como ato puro = Deus da filosofia</a:t>
            </a:r>
          </a:p>
          <a:p>
            <a:r>
              <a:rPr lang="pt-BR" dirty="0" smtClean="0"/>
              <a:t>Cristo = a paixão pura, ato supremo do coração.</a:t>
            </a:r>
          </a:p>
          <a:p>
            <a:r>
              <a:rPr lang="pt-BR" dirty="0" smtClean="0"/>
              <a:t> </a:t>
            </a:r>
            <a:endParaRPr lang="pt-BR" dirty="0"/>
          </a:p>
        </p:txBody>
      </p:sp>
    </p:spTree>
    <p:extLst>
      <p:ext uri="{BB962C8B-B14F-4D97-AF65-F5344CB8AC3E}">
        <p14:creationId xmlns:p14="http://schemas.microsoft.com/office/powerpoint/2010/main" val="3464404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Evolução das dualidades: oposições convertidas em unidades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989195267"/>
              </p:ext>
            </p:extLst>
          </p:nvPr>
        </p:nvGraphicFramePr>
        <p:xfrm>
          <a:off x="1096963" y="1846263"/>
          <a:ext cx="344963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ço Reservado para Conteúdo 4"/>
          <p:cNvGraphicFramePr>
            <a:graphicFrameLocks/>
          </p:cNvGraphicFramePr>
          <p:nvPr>
            <p:extLst>
              <p:ext uri="{D42A27DB-BD31-4B8C-83A1-F6EECF244321}">
                <p14:modId xmlns:p14="http://schemas.microsoft.com/office/powerpoint/2010/main" val="238212018"/>
              </p:ext>
            </p:extLst>
          </p:nvPr>
        </p:nvGraphicFramePr>
        <p:xfrm>
          <a:off x="3696229" y="1854730"/>
          <a:ext cx="3449637"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Espaço Reservado para Conteúdo 4"/>
          <p:cNvGraphicFramePr>
            <a:graphicFrameLocks/>
          </p:cNvGraphicFramePr>
          <p:nvPr>
            <p:extLst>
              <p:ext uri="{D42A27DB-BD31-4B8C-83A1-F6EECF244321}">
                <p14:modId xmlns:p14="http://schemas.microsoft.com/office/powerpoint/2010/main" val="409961312"/>
              </p:ext>
            </p:extLst>
          </p:nvPr>
        </p:nvGraphicFramePr>
        <p:xfrm>
          <a:off x="6278563" y="1871664"/>
          <a:ext cx="3449637" cy="40227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96254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coração e o sofrimento</a:t>
            </a:r>
            <a:endParaRPr lang="pt-BR" dirty="0"/>
          </a:p>
        </p:txBody>
      </p:sp>
      <p:sp>
        <p:nvSpPr>
          <p:cNvPr id="3" name="Espaço Reservado para Conteúdo 2"/>
          <p:cNvSpPr>
            <a:spLocks noGrp="1"/>
          </p:cNvSpPr>
          <p:nvPr>
            <p:ph idx="1"/>
          </p:nvPr>
        </p:nvSpPr>
        <p:spPr/>
        <p:txBody>
          <a:bodyPr/>
          <a:lstStyle/>
          <a:p>
            <a:r>
              <a:rPr lang="pt-BR" dirty="0" smtClean="0"/>
              <a:t>O que impressiona mais o coração do que sofrer?</a:t>
            </a:r>
          </a:p>
          <a:p>
            <a:r>
              <a:rPr lang="pt-BR" dirty="0" smtClean="0"/>
              <a:t>Sofrimento de quem em si é isento de sofrimento, de quem está acima de todo o sofrimento.</a:t>
            </a:r>
          </a:p>
          <a:p>
            <a:r>
              <a:rPr lang="pt-BR" dirty="0" smtClean="0"/>
              <a:t>O sofrimento do inocente, do imaculado.</a:t>
            </a:r>
          </a:p>
          <a:p>
            <a:r>
              <a:rPr lang="pt-BR" dirty="0" smtClean="0"/>
              <a:t>O sofrimento para o melhor dos outros, livremente aceite, o sofrimento do amor, do </a:t>
            </a:r>
            <a:r>
              <a:rPr lang="pt-BR" dirty="0" err="1" smtClean="0"/>
              <a:t>auto-sacrifício</a:t>
            </a:r>
            <a:r>
              <a:rPr lang="pt-BR" dirty="0" smtClean="0"/>
              <a:t>.</a:t>
            </a:r>
          </a:p>
          <a:p>
            <a:r>
              <a:rPr lang="pt-BR" dirty="0" smtClean="0"/>
              <a:t>O coração representado pela religião é o próprio coração humano, se objetiva a essência do coração humano.</a:t>
            </a:r>
          </a:p>
          <a:p>
            <a:r>
              <a:rPr lang="pt-BR" dirty="0" smtClean="0"/>
              <a:t>Portanto, </a:t>
            </a:r>
            <a:r>
              <a:rPr lang="pt-BR" dirty="0" smtClean="0">
                <a:solidFill>
                  <a:schemeClr val="accent1">
                    <a:lumMod val="75000"/>
                  </a:schemeClr>
                </a:solidFill>
              </a:rPr>
              <a:t>o cristianismo é uma invenção do coração humano</a:t>
            </a:r>
            <a:r>
              <a:rPr lang="pt-BR" dirty="0" smtClean="0"/>
              <a:t>.</a:t>
            </a:r>
          </a:p>
          <a:p>
            <a:endParaRPr lang="pt-BR" dirty="0"/>
          </a:p>
        </p:txBody>
      </p:sp>
    </p:spTree>
    <p:extLst>
      <p:ext uri="{BB962C8B-B14F-4D97-AF65-F5344CB8AC3E}">
        <p14:creationId xmlns:p14="http://schemas.microsoft.com/office/powerpoint/2010/main" val="197323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 coração inventa?</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Não é o  resultado da livre-fantasia ou da inteligência humana.</a:t>
            </a:r>
          </a:p>
          <a:p>
            <a:r>
              <a:rPr lang="pt-BR" dirty="0" smtClean="0">
                <a:solidFill>
                  <a:schemeClr val="accent1">
                    <a:lumMod val="75000"/>
                  </a:schemeClr>
                </a:solidFill>
              </a:rPr>
              <a:t>O coração comporta-se passivamente</a:t>
            </a:r>
            <a:r>
              <a:rPr lang="pt-BR" dirty="0" smtClean="0"/>
              <a:t>: o que provém dele parece-lhe como dado, surge violentamente, age com a força da necessidade imperiosa.</a:t>
            </a:r>
          </a:p>
          <a:p>
            <a:r>
              <a:rPr lang="pt-BR" dirty="0" smtClean="0"/>
              <a:t>Aquele que foi um dia tomado pelo coração, foi-o como pelo seu Deus.</a:t>
            </a:r>
          </a:p>
          <a:p>
            <a:r>
              <a:rPr lang="pt-BR" dirty="0" smtClean="0"/>
              <a:t>Mas o coração não conhece outro Deus, outro ser mais excelente do que ele mesmo.</a:t>
            </a:r>
          </a:p>
          <a:p>
            <a:r>
              <a:rPr lang="pt-BR" dirty="0" smtClean="0"/>
              <a:t>A essência de Deus é a essência do coração.</a:t>
            </a:r>
          </a:p>
          <a:p>
            <a:endParaRPr lang="pt-BR" dirty="0" smtClean="0"/>
          </a:p>
          <a:p>
            <a:endParaRPr lang="pt-BR" dirty="0"/>
          </a:p>
        </p:txBody>
      </p:sp>
    </p:spTree>
    <p:extLst>
      <p:ext uri="{BB962C8B-B14F-4D97-AF65-F5344CB8AC3E}">
        <p14:creationId xmlns:p14="http://schemas.microsoft.com/office/powerpoint/2010/main" val="408263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nasceu o cristianismo?</a:t>
            </a:r>
            <a:endParaRPr lang="pt-BR" dirty="0"/>
          </a:p>
        </p:txBody>
      </p:sp>
      <p:sp>
        <p:nvSpPr>
          <p:cNvPr id="3" name="Espaço Reservado para Conteúdo 2"/>
          <p:cNvSpPr>
            <a:spLocks noGrp="1"/>
          </p:cNvSpPr>
          <p:nvPr>
            <p:ph idx="1"/>
          </p:nvPr>
        </p:nvSpPr>
        <p:spPr/>
        <p:txBody>
          <a:bodyPr/>
          <a:lstStyle/>
          <a:p>
            <a:r>
              <a:rPr lang="pt-BR" dirty="0" smtClean="0"/>
              <a:t>Do coração, do impulso interior para fazer o bem, para viver e morrer pelos homens, do impulso divino da beneficência que não exclui ninguém (nem os mais reprováveis, nem os mais ínfimos), do dever moral da beneficência...</a:t>
            </a:r>
          </a:p>
          <a:p>
            <a:r>
              <a:rPr lang="pt-BR" dirty="0" smtClean="0"/>
              <a:t>Tal impulso se torna uma necessidade interna, do coração, a essência humana revelada como coração e pelo coração.</a:t>
            </a:r>
          </a:p>
          <a:p>
            <a:endParaRPr lang="pt-BR" dirty="0"/>
          </a:p>
        </p:txBody>
      </p:sp>
    </p:spTree>
    <p:extLst>
      <p:ext uri="{BB962C8B-B14F-4D97-AF65-F5344CB8AC3E}">
        <p14:creationId xmlns:p14="http://schemas.microsoft.com/office/powerpoint/2010/main" val="312562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Dialética sujeito-predicado</a:t>
            </a:r>
            <a:endParaRPr lang="pt-BR" dirty="0"/>
          </a:p>
        </p:txBody>
      </p:sp>
      <p:sp>
        <p:nvSpPr>
          <p:cNvPr id="3" name="Espaço Reservado para Conteúdo 2"/>
          <p:cNvSpPr>
            <a:spLocks noGrp="1"/>
          </p:cNvSpPr>
          <p:nvPr>
            <p:ph idx="1"/>
          </p:nvPr>
        </p:nvSpPr>
        <p:spPr/>
        <p:txBody>
          <a:bodyPr/>
          <a:lstStyle/>
          <a:p>
            <a:r>
              <a:rPr lang="pt-BR" dirty="0" smtClean="0"/>
              <a:t>O que a religião toma como </a:t>
            </a:r>
            <a:r>
              <a:rPr lang="pt-BR" dirty="0" smtClean="0">
                <a:solidFill>
                  <a:schemeClr val="accent1">
                    <a:lumMod val="75000"/>
                  </a:schemeClr>
                </a:solidFill>
              </a:rPr>
              <a:t>predicado</a:t>
            </a:r>
            <a:r>
              <a:rPr lang="pt-BR" dirty="0" smtClean="0"/>
              <a:t> devemos tomar como</a:t>
            </a:r>
            <a:r>
              <a:rPr lang="pt-BR" dirty="0" smtClean="0">
                <a:solidFill>
                  <a:schemeClr val="accent1">
                    <a:lumMod val="75000"/>
                  </a:schemeClr>
                </a:solidFill>
              </a:rPr>
              <a:t> sujeito</a:t>
            </a:r>
            <a:r>
              <a:rPr lang="pt-BR" dirty="0" smtClean="0"/>
              <a:t>.</a:t>
            </a:r>
          </a:p>
          <a:p>
            <a:r>
              <a:rPr lang="pt-BR" dirty="0" smtClean="0"/>
              <a:t>O que a religião toma como sujeito devemos tomar como predicado.</a:t>
            </a:r>
          </a:p>
          <a:p>
            <a:r>
              <a:rPr lang="pt-BR" dirty="0" smtClean="0">
                <a:solidFill>
                  <a:schemeClr val="accent1">
                    <a:lumMod val="75000"/>
                  </a:schemeClr>
                </a:solidFill>
              </a:rPr>
              <a:t>Deus sofre</a:t>
            </a:r>
            <a:r>
              <a:rPr lang="pt-BR" dirty="0" smtClean="0"/>
              <a:t>: sofrer é o predicado, mas para o homem, não para si. Sofrer pelos outros é divino.</a:t>
            </a:r>
          </a:p>
          <a:p>
            <a:r>
              <a:rPr lang="pt-BR" dirty="0" smtClean="0"/>
              <a:t>O amor que se sacrifica a si mesmo é a essência mais elevada do coração.</a:t>
            </a:r>
          </a:p>
          <a:p>
            <a:r>
              <a:rPr lang="pt-BR" dirty="0" smtClean="0"/>
              <a:t>Cristo é o coração que se objetiva a si mesmo (mas a impressão e o conteúdo da história do seu sofrimento são puramente humanos).</a:t>
            </a:r>
          </a:p>
          <a:p>
            <a:r>
              <a:rPr lang="pt-BR" dirty="0" smtClean="0"/>
              <a:t>Sofrer então não é o predicado mas o sujeito! É o próprio coração humano!</a:t>
            </a:r>
            <a:endParaRPr lang="pt-BR" dirty="0"/>
          </a:p>
        </p:txBody>
      </p:sp>
    </p:spTree>
    <p:extLst>
      <p:ext uri="{BB962C8B-B14F-4D97-AF65-F5344CB8AC3E}">
        <p14:creationId xmlns:p14="http://schemas.microsoft.com/office/powerpoint/2010/main" val="2454180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Cristo é ao mesmo tempo Deus</a:t>
            </a:r>
            <a:endParaRPr lang="pt-BR" dirty="0"/>
          </a:p>
        </p:txBody>
      </p:sp>
      <p:sp>
        <p:nvSpPr>
          <p:cNvPr id="3" name="Espaço Reservado para Conteúdo 2"/>
          <p:cNvSpPr>
            <a:spLocks noGrp="1"/>
          </p:cNvSpPr>
          <p:nvPr>
            <p:ph idx="1"/>
          </p:nvPr>
        </p:nvSpPr>
        <p:spPr/>
        <p:txBody>
          <a:bodyPr/>
          <a:lstStyle/>
          <a:p>
            <a:r>
              <a:rPr lang="pt-BR" dirty="0" smtClean="0"/>
              <a:t>Representação fantástica.</a:t>
            </a:r>
          </a:p>
          <a:p>
            <a:r>
              <a:rPr lang="pt-BR" dirty="0" smtClean="0"/>
              <a:t>Impressão que exerce no coração:  ele sofreu de livre-vontade, inocentemente, pelos outros, por livre amor.</a:t>
            </a:r>
          </a:p>
          <a:p>
            <a:r>
              <a:rPr lang="pt-BR" dirty="0" smtClean="0"/>
              <a:t>Tal sofrimento não está acima do </a:t>
            </a:r>
            <a:r>
              <a:rPr lang="pt-BR" dirty="0" smtClean="0">
                <a:solidFill>
                  <a:schemeClr val="accent1">
                    <a:lumMod val="75000"/>
                  </a:schemeClr>
                </a:solidFill>
              </a:rPr>
              <a:t>verdadeiro homem </a:t>
            </a:r>
            <a:r>
              <a:rPr lang="pt-BR" dirty="0" smtClean="0"/>
              <a:t>(diferente do homem vulgar).</a:t>
            </a:r>
          </a:p>
          <a:p>
            <a:r>
              <a:rPr lang="pt-BR" dirty="0" smtClean="0"/>
              <a:t>Dilema do sofrimento do Cristo-Deus: sofre apenas enquanto homem</a:t>
            </a:r>
            <a:r>
              <a:rPr lang="pt-BR" dirty="0" smtClean="0">
                <a:solidFill>
                  <a:schemeClr val="accent1">
                    <a:lumMod val="75000"/>
                  </a:schemeClr>
                </a:solidFill>
              </a:rPr>
              <a:t>, não enquanto Deus </a:t>
            </a:r>
            <a:r>
              <a:rPr lang="pt-BR" dirty="0" smtClean="0"/>
              <a:t>(mera comédia?)</a:t>
            </a:r>
          </a:p>
          <a:p>
            <a:r>
              <a:rPr lang="pt-BR" dirty="0" smtClean="0"/>
              <a:t>O sofrimento de Cristo não representa apenas o sofrimento do amor, mas o sofrimento enquanto tal, uma expressão da passibilidade. A religião sanciona a fraqueza humana.</a:t>
            </a:r>
          </a:p>
          <a:p>
            <a:r>
              <a:rPr lang="pt-BR" dirty="0" smtClean="0"/>
              <a:t>  </a:t>
            </a:r>
          </a:p>
          <a:p>
            <a:endParaRPr lang="pt-BR" dirty="0"/>
          </a:p>
        </p:txBody>
      </p:sp>
    </p:spTree>
    <p:extLst>
      <p:ext uri="{BB962C8B-B14F-4D97-AF65-F5344CB8AC3E}">
        <p14:creationId xmlns:p14="http://schemas.microsoft.com/office/powerpoint/2010/main" val="78439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506</TotalTime>
  <Words>3723</Words>
  <Application>Microsoft Office PowerPoint</Application>
  <PresentationFormat>Widescreen</PresentationFormat>
  <Paragraphs>233</Paragraphs>
  <Slides>40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40</vt:i4>
      </vt:variant>
    </vt:vector>
  </HeadingPairs>
  <TitlesOfParts>
    <vt:vector size="43" baseType="lpstr">
      <vt:lpstr>Calibri</vt:lpstr>
      <vt:lpstr>Calibri Light</vt:lpstr>
      <vt:lpstr>Retrospectiva</vt:lpstr>
      <vt:lpstr>Ludwig Feuerbach</vt:lpstr>
      <vt:lpstr>O Segredo do Deus Sofredor</vt:lpstr>
      <vt:lpstr>O Segredo do Deus Sofredor</vt:lpstr>
      <vt:lpstr>Deus feito-homem</vt:lpstr>
      <vt:lpstr>O coração e o sofrimento</vt:lpstr>
      <vt:lpstr>Como o coração inventa? </vt:lpstr>
      <vt:lpstr>Como nasceu o cristianismo?</vt:lpstr>
      <vt:lpstr>Dialética sujeito-predicado</vt:lpstr>
      <vt:lpstr>Cristo é ao mesmo tempo Deus</vt:lpstr>
      <vt:lpstr>Diferença com os pagãos</vt:lpstr>
      <vt:lpstr>Pagãos versus cristãos</vt:lpstr>
      <vt:lpstr>A religião cristã como a religião do sofrimento</vt:lpstr>
      <vt:lpstr>O que para a religião é apenas predicado, é na verdade o sujeito, a coisa mesma, a essência</vt:lpstr>
      <vt:lpstr>Sensação e Deus</vt:lpstr>
      <vt:lpstr>“Deus é para o homem a coletânea dos seus pensamentos e sensações mais elevados, o álbum no qual coloca os nomes dos seus entes mais queridos, mais sagrados”  “Aquilo que o não-religioso apenas conserva na cabeça, o religioso coloca como objeto fora dele e ao mesmo tempo acima dele, aceitando por isso a relação de subordinação, de sujeição.”   </vt:lpstr>
      <vt:lpstr>Deus como fim último do homem</vt:lpstr>
      <vt:lpstr>O mistério da trindade e da mãe de deus</vt:lpstr>
      <vt:lpstr>Sensação e objetivação</vt:lpstr>
      <vt:lpstr>A trindade</vt:lpstr>
      <vt:lpstr>Essência e manifestação </vt:lpstr>
      <vt:lpstr>A ligação com Deus</vt:lpstr>
      <vt:lpstr>Deus-pai e Deus -filho</vt:lpstr>
      <vt:lpstr>Deus é um animal social</vt:lpstr>
      <vt:lpstr>A luz e o calor</vt:lpstr>
      <vt:lpstr>“O filho prende o coração, porque o verdadeiro pai do filho divino é o coração humano, e o próprio filho não é senão o coração divino, o coração humano que se objetiva como essência divina”</vt:lpstr>
      <vt:lpstr>Amor religioso</vt:lpstr>
      <vt:lpstr>A pessoa feminina</vt:lpstr>
      <vt:lpstr>“O mesmo coração que precisa de um filho de Deus também precisa de uma mãe de Deus.”</vt:lpstr>
      <vt:lpstr>Papel da mãe</vt:lpstr>
      <vt:lpstr>O que tem de dialética hegeliana nessa análise crítica do cristianismo?</vt:lpstr>
      <vt:lpstr>A dialética dos opostos</vt:lpstr>
      <vt:lpstr>Lógica hegeliana versus lógica tradicional</vt:lpstr>
      <vt:lpstr>APLICAÇÃO NOS DOIS CAPÍTULOS ESTUDADOS</vt:lpstr>
      <vt:lpstr>A criação de Deus</vt:lpstr>
      <vt:lpstr>A relação do Deus criado com o homem </vt:lpstr>
      <vt:lpstr>A trindade</vt:lpstr>
      <vt:lpstr>Apresentação do PowerPoint</vt:lpstr>
      <vt:lpstr>A trindade na teoria do valor</vt:lpstr>
      <vt:lpstr>Explicação econômica: o que importa são as relações entre os conceitos</vt:lpstr>
      <vt:lpstr>Evolução das dualidades: oposições convertidas em unidades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Feuerbach</dc:title>
  <dc:creator>Ricardo Luis Chaves Feijo</dc:creator>
  <cp:lastModifiedBy>Ricardo Luis Chaves Feijo</cp:lastModifiedBy>
  <cp:revision>44</cp:revision>
  <dcterms:created xsi:type="dcterms:W3CDTF">2014-08-18T13:28:26Z</dcterms:created>
  <dcterms:modified xsi:type="dcterms:W3CDTF">2016-09-15T16:20:07Z</dcterms:modified>
</cp:coreProperties>
</file>