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"/>
  </p:notesMasterIdLst>
  <p:sldIdLst>
    <p:sldId id="256" r:id="rId2"/>
    <p:sldId id="570" r:id="rId3"/>
    <p:sldId id="574" r:id="rId4"/>
    <p:sldId id="575" r:id="rId5"/>
    <p:sldId id="576" r:id="rId6"/>
    <p:sldId id="580" r:id="rId7"/>
    <p:sldId id="578" r:id="rId8"/>
    <p:sldId id="581" r:id="rId9"/>
    <p:sldId id="561" r:id="rId10"/>
    <p:sldId id="562" r:id="rId11"/>
    <p:sldId id="56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12" autoAdjust="0"/>
    <p:restoredTop sz="92767"/>
  </p:normalViewPr>
  <p:slideViewPr>
    <p:cSldViewPr snapToGrid="0">
      <p:cViewPr>
        <p:scale>
          <a:sx n="114" d="100"/>
          <a:sy n="114" d="100"/>
        </p:scale>
        <p:origin x="25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4EE432-CE80-4B3E-A3E1-2B9F9961166B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FDCEF577-4FCD-4584-BAC4-F3CA391B4959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Menarche</a:t>
          </a:r>
        </a:p>
      </dgm:t>
    </dgm:pt>
    <dgm:pt modelId="{468B8E19-10D0-4437-8ABE-2FA09650C039}" type="parTrans" cxnId="{4DCBE2B9-6E97-4069-A203-DF8AA2BED6E3}">
      <dgm:prSet/>
      <dgm:spPr/>
      <dgm:t>
        <a:bodyPr/>
        <a:lstStyle/>
        <a:p>
          <a:endParaRPr lang="en-US"/>
        </a:p>
      </dgm:t>
    </dgm:pt>
    <dgm:pt modelId="{C0FEF744-ACE9-437F-8685-54D2F1C38C42}" type="sibTrans" cxnId="{4DCBE2B9-6E97-4069-A203-DF8AA2BED6E3}">
      <dgm:prSet/>
      <dgm:spPr/>
      <dgm:t>
        <a:bodyPr/>
        <a:lstStyle/>
        <a:p>
          <a:endParaRPr lang="en-US"/>
        </a:p>
      </dgm:t>
    </dgm:pt>
    <dgm:pt modelId="{AA4CDB4D-C3D1-45A8-866B-D994B34D34B7}">
      <dgm:prSet phldrT="[Text]"/>
      <dgm:spPr>
        <a:solidFill>
          <a:srgbClr val="002060"/>
        </a:solidFill>
      </dgm:spPr>
      <dgm:t>
        <a:bodyPr/>
        <a:lstStyle/>
        <a:p>
          <a:endParaRPr lang="en-US" dirty="0"/>
        </a:p>
      </dgm:t>
    </dgm:pt>
    <dgm:pt modelId="{B6874546-CB86-462E-843D-4A7D2CFE07B4}" type="parTrans" cxnId="{8B7A897A-BD06-42C2-B9AA-011DA3EF32A6}">
      <dgm:prSet/>
      <dgm:spPr/>
      <dgm:t>
        <a:bodyPr/>
        <a:lstStyle/>
        <a:p>
          <a:endParaRPr lang="en-US"/>
        </a:p>
      </dgm:t>
    </dgm:pt>
    <dgm:pt modelId="{356C211D-36D6-4DA8-90FC-DC359A7BAE84}" type="sibTrans" cxnId="{8B7A897A-BD06-42C2-B9AA-011DA3EF32A6}">
      <dgm:prSet/>
      <dgm:spPr/>
      <dgm:t>
        <a:bodyPr/>
        <a:lstStyle/>
        <a:p>
          <a:endParaRPr lang="en-US"/>
        </a:p>
      </dgm:t>
    </dgm:pt>
    <dgm:pt modelId="{DE9F87E7-D027-4B17-A8CF-39E6D9FFCD7A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menopause</a:t>
          </a:r>
        </a:p>
      </dgm:t>
    </dgm:pt>
    <dgm:pt modelId="{CCF0CA7B-2A4D-4DB5-BAE2-AD20F37BC52C}" type="parTrans" cxnId="{190BAFDF-18E2-4011-8D79-3EA4D29ED080}">
      <dgm:prSet/>
      <dgm:spPr/>
      <dgm:t>
        <a:bodyPr/>
        <a:lstStyle/>
        <a:p>
          <a:endParaRPr lang="en-US"/>
        </a:p>
      </dgm:t>
    </dgm:pt>
    <dgm:pt modelId="{0F63C262-EDAF-4F98-B138-DE83FB496DBC}" type="sibTrans" cxnId="{190BAFDF-18E2-4011-8D79-3EA4D29ED080}">
      <dgm:prSet/>
      <dgm:spPr/>
      <dgm:t>
        <a:bodyPr/>
        <a:lstStyle/>
        <a:p>
          <a:endParaRPr lang="en-US"/>
        </a:p>
      </dgm:t>
    </dgm:pt>
    <dgm:pt modelId="{F18083E8-3130-4D2D-BE2C-E855936B9277}" type="pres">
      <dgm:prSet presAssocID="{F54EE432-CE80-4B3E-A3E1-2B9F9961166B}" presName="Name0" presStyleCnt="0">
        <dgm:presLayoutVars>
          <dgm:dir/>
          <dgm:resizeHandles val="exact"/>
        </dgm:presLayoutVars>
      </dgm:prSet>
      <dgm:spPr/>
    </dgm:pt>
    <dgm:pt modelId="{E6EA95A8-35A8-45A3-8653-C1EAD09CED91}" type="pres">
      <dgm:prSet presAssocID="{FDCEF577-4FCD-4584-BAC4-F3CA391B4959}" presName="parTxOnly" presStyleLbl="node1" presStyleIdx="0" presStyleCnt="3" custLinFactNeighborX="-65789" custLinFactNeighborY="3763">
        <dgm:presLayoutVars>
          <dgm:bulletEnabled val="1"/>
        </dgm:presLayoutVars>
      </dgm:prSet>
      <dgm:spPr/>
    </dgm:pt>
    <dgm:pt modelId="{74D0EF6C-C48A-48CF-B2AE-A738B4013B02}" type="pres">
      <dgm:prSet presAssocID="{C0FEF744-ACE9-437F-8685-54D2F1C38C42}" presName="parSpace" presStyleCnt="0"/>
      <dgm:spPr/>
    </dgm:pt>
    <dgm:pt modelId="{D0EAE505-89E2-47A7-8FB0-A17E2B6B0B93}" type="pres">
      <dgm:prSet presAssocID="{AA4CDB4D-C3D1-45A8-866B-D994B34D34B7}" presName="parTxOnly" presStyleLbl="node1" presStyleIdx="1" presStyleCnt="3" custLinFactNeighborX="653" custLinFactNeighborY="-64552">
        <dgm:presLayoutVars>
          <dgm:bulletEnabled val="1"/>
        </dgm:presLayoutVars>
      </dgm:prSet>
      <dgm:spPr/>
    </dgm:pt>
    <dgm:pt modelId="{B559881C-6DA9-4381-A98D-EB3345AAB925}" type="pres">
      <dgm:prSet presAssocID="{356C211D-36D6-4DA8-90FC-DC359A7BAE84}" presName="parSpace" presStyleCnt="0"/>
      <dgm:spPr/>
    </dgm:pt>
    <dgm:pt modelId="{C1F122BB-3B50-43D1-AAA2-DA2DB87A11C6}" type="pres">
      <dgm:prSet presAssocID="{DE9F87E7-D027-4B17-A8CF-39E6D9FFCD7A}" presName="parTxOnly" presStyleLbl="node1" presStyleIdx="2" presStyleCnt="3" custLinFactNeighborX="4898">
        <dgm:presLayoutVars>
          <dgm:bulletEnabled val="1"/>
        </dgm:presLayoutVars>
      </dgm:prSet>
      <dgm:spPr/>
    </dgm:pt>
  </dgm:ptLst>
  <dgm:cxnLst>
    <dgm:cxn modelId="{1A00451B-BBB2-4C28-B1A0-4B16E8E1FB10}" type="presOf" srcId="{F54EE432-CE80-4B3E-A3E1-2B9F9961166B}" destId="{F18083E8-3130-4D2D-BE2C-E855936B9277}" srcOrd="0" destOrd="0" presId="urn:microsoft.com/office/officeart/2005/8/layout/hChevron3"/>
    <dgm:cxn modelId="{9F619366-04D7-44F2-AC86-D7D6ACAA9042}" type="presOf" srcId="{DE9F87E7-D027-4B17-A8CF-39E6D9FFCD7A}" destId="{C1F122BB-3B50-43D1-AAA2-DA2DB87A11C6}" srcOrd="0" destOrd="0" presId="urn:microsoft.com/office/officeart/2005/8/layout/hChevron3"/>
    <dgm:cxn modelId="{8B7A897A-BD06-42C2-B9AA-011DA3EF32A6}" srcId="{F54EE432-CE80-4B3E-A3E1-2B9F9961166B}" destId="{AA4CDB4D-C3D1-45A8-866B-D994B34D34B7}" srcOrd="1" destOrd="0" parTransId="{B6874546-CB86-462E-843D-4A7D2CFE07B4}" sibTransId="{356C211D-36D6-4DA8-90FC-DC359A7BAE84}"/>
    <dgm:cxn modelId="{9B6646A5-1B98-4C0A-B486-D8F8E383D548}" type="presOf" srcId="{FDCEF577-4FCD-4584-BAC4-F3CA391B4959}" destId="{E6EA95A8-35A8-45A3-8653-C1EAD09CED91}" srcOrd="0" destOrd="0" presId="urn:microsoft.com/office/officeart/2005/8/layout/hChevron3"/>
    <dgm:cxn modelId="{4DCBE2B9-6E97-4069-A203-DF8AA2BED6E3}" srcId="{F54EE432-CE80-4B3E-A3E1-2B9F9961166B}" destId="{FDCEF577-4FCD-4584-BAC4-F3CA391B4959}" srcOrd="0" destOrd="0" parTransId="{468B8E19-10D0-4437-8ABE-2FA09650C039}" sibTransId="{C0FEF744-ACE9-437F-8685-54D2F1C38C42}"/>
    <dgm:cxn modelId="{190BAFDF-18E2-4011-8D79-3EA4D29ED080}" srcId="{F54EE432-CE80-4B3E-A3E1-2B9F9961166B}" destId="{DE9F87E7-D027-4B17-A8CF-39E6D9FFCD7A}" srcOrd="2" destOrd="0" parTransId="{CCF0CA7B-2A4D-4DB5-BAE2-AD20F37BC52C}" sibTransId="{0F63C262-EDAF-4F98-B138-DE83FB496DBC}"/>
    <dgm:cxn modelId="{B6FF72F4-66CF-40CD-AEBA-B50F6A04B389}" type="presOf" srcId="{AA4CDB4D-C3D1-45A8-866B-D994B34D34B7}" destId="{D0EAE505-89E2-47A7-8FB0-A17E2B6B0B93}" srcOrd="0" destOrd="0" presId="urn:microsoft.com/office/officeart/2005/8/layout/hChevron3"/>
    <dgm:cxn modelId="{F8CF24DB-F5A6-4548-98DF-2DDE3AA4EEC3}" type="presParOf" srcId="{F18083E8-3130-4D2D-BE2C-E855936B9277}" destId="{E6EA95A8-35A8-45A3-8653-C1EAD09CED91}" srcOrd="0" destOrd="0" presId="urn:microsoft.com/office/officeart/2005/8/layout/hChevron3"/>
    <dgm:cxn modelId="{ED5AD0C8-ACA8-41CA-8BB6-3F8E7D2449F8}" type="presParOf" srcId="{F18083E8-3130-4D2D-BE2C-E855936B9277}" destId="{74D0EF6C-C48A-48CF-B2AE-A738B4013B02}" srcOrd="1" destOrd="0" presId="urn:microsoft.com/office/officeart/2005/8/layout/hChevron3"/>
    <dgm:cxn modelId="{F19DAA6E-B7D2-4432-9488-474C8CA239B5}" type="presParOf" srcId="{F18083E8-3130-4D2D-BE2C-E855936B9277}" destId="{D0EAE505-89E2-47A7-8FB0-A17E2B6B0B93}" srcOrd="2" destOrd="0" presId="urn:microsoft.com/office/officeart/2005/8/layout/hChevron3"/>
    <dgm:cxn modelId="{680A5B98-406E-4E07-AD72-46AC9640C432}" type="presParOf" srcId="{F18083E8-3130-4D2D-BE2C-E855936B9277}" destId="{B559881C-6DA9-4381-A98D-EB3345AAB925}" srcOrd="3" destOrd="0" presId="urn:microsoft.com/office/officeart/2005/8/layout/hChevron3"/>
    <dgm:cxn modelId="{3D1EA30D-05EA-4608-8DA1-A339BD46286F}" type="presParOf" srcId="{F18083E8-3130-4D2D-BE2C-E855936B9277}" destId="{C1F122BB-3B50-43D1-AAA2-DA2DB87A11C6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A95A8-35A8-45A3-8653-C1EAD09CED91}">
      <dsp:nvSpPr>
        <dsp:cNvPr id="0" name=""/>
        <dsp:cNvSpPr/>
      </dsp:nvSpPr>
      <dsp:spPr>
        <a:xfrm>
          <a:off x="0" y="0"/>
          <a:ext cx="2415760" cy="331130"/>
        </a:xfrm>
        <a:prstGeom prst="homePlat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Menarche</a:t>
          </a:r>
        </a:p>
      </dsp:txBody>
      <dsp:txXfrm>
        <a:off x="0" y="0"/>
        <a:ext cx="2332978" cy="331130"/>
      </dsp:txXfrm>
    </dsp:sp>
    <dsp:sp modelId="{D0EAE505-89E2-47A7-8FB0-A17E2B6B0B93}">
      <dsp:nvSpPr>
        <dsp:cNvPr id="0" name=""/>
        <dsp:cNvSpPr/>
      </dsp:nvSpPr>
      <dsp:spPr>
        <a:xfrm>
          <a:off x="1938525" y="0"/>
          <a:ext cx="2415760" cy="331130"/>
        </a:xfrm>
        <a:prstGeom prst="chevron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/>
        </a:p>
      </dsp:txBody>
      <dsp:txXfrm>
        <a:off x="2104090" y="0"/>
        <a:ext cx="2084630" cy="331130"/>
      </dsp:txXfrm>
    </dsp:sp>
    <dsp:sp modelId="{C1F122BB-3B50-43D1-AAA2-DA2DB87A11C6}">
      <dsp:nvSpPr>
        <dsp:cNvPr id="0" name=""/>
        <dsp:cNvSpPr/>
      </dsp:nvSpPr>
      <dsp:spPr>
        <a:xfrm>
          <a:off x="3870741" y="0"/>
          <a:ext cx="2415760" cy="331130"/>
        </a:xfrm>
        <a:prstGeom prst="chevron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menopause</a:t>
          </a:r>
        </a:p>
      </dsp:txBody>
      <dsp:txXfrm>
        <a:off x="4036306" y="0"/>
        <a:ext cx="2084630" cy="331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8004B-3684-4F0D-9863-D9217E7206E2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17CEF-6E04-4547-B7D3-4DD8605C5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84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47D1D-E0E5-4234-B7EE-34ABECCF0E6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17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17CEF-6E04-4547-B7D3-4DD8605C5F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31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47D1D-E0E5-4234-B7EE-34ABECCF0E6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60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17CEF-6E04-4547-B7D3-4DD8605C5F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86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17CEF-6E04-4547-B7D3-4DD8605C5F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77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17CEF-6E04-4547-B7D3-4DD8605C5F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62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17CEF-6E04-4547-B7D3-4DD8605C5F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7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17CEF-6E04-4547-B7D3-4DD8605C5F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28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differential results between observational studies, such as NHS, and WHI studies were attributed to differences in study designs and study populations. The most prominent of these include: age and time since menopause, pre-existing CVD, the composition of the estrogen and progestin used, and their route of administration [22] 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17CEF-6E04-4547-B7D3-4DD8605C5F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71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2005, Phillips and Langer proposed a unified hypothesis, the “timing hypothesis”, which stated that the time since menopause determined the effect of MHT on the cardiovascular system: MHT was cardioprotective in women who were perimenopausal or early postmenopausal, while MHT administered late in menopause had neutral or detrimental cardiovascular effects. 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Subsequent follow up analyses of the WHI-E and WHI E + P studies that stratified data by age demonstrated a decreased HR for the primary outcomes of CHD death and non-fatal MI in women who began MHT within the first 10 years of menopause (HR, 0.76; 95%CI 0.50-1.16) and an increased HR in women who began therapy 10-19 years (HR, 1.10; 95%CI 0.84-1.45) or 20+ years after menopause (HR,1.28; 95%CI 1.03-1.58)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(Figure 1)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17CEF-6E04-4547-B7D3-4DD8605C5F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14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CB3C6-7D94-514C-B7F3-82B375627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E43E1A-F857-0142-9835-BBEB1B15C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D15E-2CC4-2B41-80A3-D3FF566C1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A3DC-EA81-4896-B0B3-F157821C01A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6C0F0-DA32-3E40-9E86-AE723333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E0302-04E4-6749-B222-6AEB9CD5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ADBF-38C2-4673-8A4E-5ED9C6293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61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51A5-2D00-814D-9E91-8717DD37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B5B33C-7EF7-CE46-BF9E-D1D030EAE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B5CF3-5A5C-504A-873E-624890FB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A3DC-EA81-4896-B0B3-F157821C01A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945AD-C469-D340-BE96-F6DBA93A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FFD2A-A2AC-1645-8FED-959F1769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ADBF-38C2-4673-8A4E-5ED9C6293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2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CDAA74-A6EA-AD40-BF74-FA5009AF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649408-8BA4-CF41-A999-AA4A5C397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B5129-0C13-6043-8CC3-3822AA573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A3DC-EA81-4896-B0B3-F157821C01A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79E13-ADFA-DE4A-936D-5468D7437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86031-24F1-EF43-98D9-AAE8906F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ADBF-38C2-4673-8A4E-5ED9C6293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7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7444-653C-5942-8DD4-7F8D399DB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70BA9-1A7F-744B-9C37-15E8BAAA9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0A97B-6EED-0449-98E6-DAFC6337B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A3DC-EA81-4896-B0B3-F157821C01A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6566B-C023-D140-8FD1-15872D8F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BF748-2147-5749-9D07-FBB04FD31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ADBF-38C2-4673-8A4E-5ED9C6293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33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73FAE-55F5-FD49-9271-85F1DD988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27946-7E5A-6545-B26A-692A1DD01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199F5-9288-FF42-A573-B0449164B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A3DC-EA81-4896-B0B3-F157821C01A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308B6-50F8-924E-A452-29FEDB20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F5D17-32D8-E143-9C77-D2D9B54E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ADBF-38C2-4673-8A4E-5ED9C6293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2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FEF8A-7E68-7744-9A06-BBADBA265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14796-5397-C148-9020-549F3A943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4D7E1-F9CA-D645-B623-9748D331A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D1AA7-849E-A444-8CE2-C2837DAF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A3DC-EA81-4896-B0B3-F157821C01A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66C7C-5D24-3F48-831F-A495A1C6B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E0E961-A1B1-AA42-9D17-4AB234119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ADBF-38C2-4673-8A4E-5ED9C6293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35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30B57-8239-8145-922F-B77E7A75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AC695-A788-D940-A12D-D98461D3C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68AAED-85C2-784C-A916-47561BBB1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65F0FD-55A9-EF45-BCD5-0386C76D9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53DD13-4789-0E48-9F43-24B388F4F9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3CA67A-6FC1-A642-9F3D-F523940B3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A3DC-EA81-4896-B0B3-F157821C01A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E86C57-DF99-AB43-8D09-365E1789F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843FFA-4BD0-AF47-94A1-867A86269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ADBF-38C2-4673-8A4E-5ED9C6293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82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8DFD2-EAC4-D147-8D8F-52CA8C9E0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759BB-9EB1-0D4B-945B-575418F2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A3DC-EA81-4896-B0B3-F157821C01A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8BF058-B120-4A4E-9DC3-E68F5A8F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F9BAD-D3FA-C34D-9482-F5547E7C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ADBF-38C2-4673-8A4E-5ED9C6293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1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E8734B-BE4D-6748-9CBB-6C314F5AD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A3DC-EA81-4896-B0B3-F157821C01A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4A3907-37A9-3747-8E75-60C8B5CF2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5BFFB-C4E9-864A-A638-32612CF8B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ADBF-38C2-4673-8A4E-5ED9C6293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5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1E0AF-2592-364B-986E-3FEDFCD50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F77FA-17C5-C844-B5D1-87FAA26CE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E1D12-B99F-8D4B-8C49-FF85E8E45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D7835-6403-684E-B03F-BBFB2E18D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A3DC-EA81-4896-B0B3-F157821C01A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7997B-B79E-6240-A637-8CF647C4A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A1293-DFB7-4847-8355-652C6DA0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ADBF-38C2-4673-8A4E-5ED9C6293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1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1CB37-678D-5B4B-A5E2-4FF0EEEA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46F8B2-C63A-2E4A-AF84-933EE7B3D5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A5537-91BB-CC41-8B4C-A82A60DC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48092-C53B-D04B-869F-EFCEF27B7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A3DC-EA81-4896-B0B3-F157821C01A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298AF-DFA5-124E-9A83-90C0C660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9E94AB-5227-9443-A2BA-10458A6CD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CADBF-38C2-4673-8A4E-5ED9C6293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1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B7D510-AD82-724F-82CF-25D3C42F7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AF997-1D86-864F-9F96-31A319975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9EA09-23CF-C84E-B654-BFBB79075B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BA3DC-EA81-4896-B0B3-F157821C01A7}" type="datetimeFigureOut">
              <a:rPr lang="en-US" smtClean="0"/>
              <a:t>11/18/19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F79C2-B235-0947-9547-94EA7A7A3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D3934-7AFE-C048-A6D2-03A318925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CADBF-38C2-4673-8A4E-5ED9C6293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59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3045" y="1214438"/>
            <a:ext cx="7368822" cy="2387600"/>
          </a:xfrm>
        </p:spPr>
        <p:txBody>
          <a:bodyPr/>
          <a:lstStyle/>
          <a:p>
            <a:r>
              <a:rPr lang="en-US" dirty="0"/>
              <a:t>Aging and Reproductive health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3366"/>
          </a:solidFill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83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68214C-FF8F-0B4F-972A-9227A7E46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54884"/>
            <a:ext cx="4393870" cy="517654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dirty="0"/>
              <a:t>Estrogen levels decrease with age while cardiovascular disease (CVD) events increase with age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WHI Stratified analysis by timing of treatment and time since treatment initiation </a:t>
            </a:r>
          </a:p>
          <a:p>
            <a:pPr lvl="1">
              <a:lnSpc>
                <a:spcPct val="120000"/>
              </a:lnSpc>
            </a:pPr>
            <a:r>
              <a:rPr lang="en-US" sz="1400" dirty="0"/>
              <a:t>decreased risk when HRT started within 10 </a:t>
            </a:r>
            <a:r>
              <a:rPr lang="en-US" sz="1400" dirty="0" err="1"/>
              <a:t>ys</a:t>
            </a:r>
            <a:r>
              <a:rPr lang="en-US" sz="1400" dirty="0"/>
              <a:t> (HR, 0.76; (0.50-1.16) </a:t>
            </a:r>
          </a:p>
          <a:p>
            <a:pPr lvl="1">
              <a:lnSpc>
                <a:spcPct val="120000"/>
              </a:lnSpc>
            </a:pPr>
            <a:r>
              <a:rPr lang="en-US" sz="1400" dirty="0"/>
              <a:t>The CHD-free survival curves cross at around 6 years (95% CI 2-10 years)</a:t>
            </a:r>
          </a:p>
          <a:p>
            <a:pPr lvl="1">
              <a:lnSpc>
                <a:spcPct val="120000"/>
              </a:lnSpc>
            </a:pPr>
            <a:r>
              <a:rPr lang="en-US" sz="1400" dirty="0"/>
              <a:t>Difference between WHI-E + P and WHI-E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Danish Osteoporosis Prevention Study (DOPS) among women 45-58y indicates a 50% reduction in CHD risk if MHT was begun immediately after menopause. 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Kronos Study (KEEPS) : women 42-56 years. </a:t>
            </a:r>
            <a:r>
              <a:rPr lang="en-US" sz="1800" dirty="0"/>
              <a:t>no effect on atherosclerosis progression 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ELITE: slower progression of CIMT in women treated early (&lt;6 years) compared to those treated late (&gt;10 years) after menopause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07E871-9BDC-2847-8BDF-6062F9C0A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736" y="1721922"/>
            <a:ext cx="4684264" cy="35193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22CE23-2736-8E40-849A-74CCB9765FEF}"/>
              </a:ext>
            </a:extLst>
          </p:cNvPr>
          <p:cNvSpPr/>
          <p:nvPr/>
        </p:nvSpPr>
        <p:spPr>
          <a:xfrm>
            <a:off x="4815287" y="5626805"/>
            <a:ext cx="415058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i="1" dirty="0"/>
              <a:t>Giordano  et al. Am J Med Sci. 2015 July ; 350(1): 27–35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8A306D-A80F-5542-BE07-B9F3BAEBA10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3366"/>
          </a:solidFill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Timing hypothesis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329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C4446476-60A5-8347-844A-BFAAA5019F7E}"/>
              </a:ext>
            </a:extLst>
          </p:cNvPr>
          <p:cNvSpPr txBox="1">
            <a:spLocks/>
          </p:cNvSpPr>
          <p:nvPr/>
        </p:nvSpPr>
        <p:spPr>
          <a:xfrm>
            <a:off x="144167" y="1256683"/>
            <a:ext cx="8855665" cy="521550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b="1" dirty="0"/>
              <a:t>Animal Models</a:t>
            </a:r>
          </a:p>
          <a:p>
            <a:pPr marL="342900" lvl="1" indent="0">
              <a:lnSpc>
                <a:spcPct val="120000"/>
              </a:lnSpc>
              <a:buNone/>
            </a:pPr>
            <a:r>
              <a:rPr lang="en-US" sz="1800" b="1" dirty="0"/>
              <a:t>E2 inhibits the vascular injury response  (</a:t>
            </a:r>
            <a:r>
              <a:rPr lang="en-US" sz="1800" dirty="0"/>
              <a:t>inhibitory effects on inflammation &amp; neointima formation in injured arteries )</a:t>
            </a:r>
            <a:endParaRPr lang="en-US" sz="1800" b="1" dirty="0"/>
          </a:p>
          <a:p>
            <a:pPr lvl="1">
              <a:lnSpc>
                <a:spcPct val="120000"/>
              </a:lnSpc>
            </a:pPr>
            <a:r>
              <a:rPr lang="en-US" sz="1600" dirty="0"/>
              <a:t>E2 (17 </a:t>
            </a:r>
            <a:r>
              <a:rPr lang="el-GR" sz="1600" dirty="0"/>
              <a:t>β-</a:t>
            </a:r>
            <a:r>
              <a:rPr lang="en-US" sz="1600" dirty="0"/>
              <a:t>estradiol) delays CVD progression and attenuates the inflammatory response to acute vascular injury in animal models, 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MPA blocks the </a:t>
            </a:r>
            <a:r>
              <a:rPr lang="en-US" sz="1600" dirty="0" err="1"/>
              <a:t>vaso</a:t>
            </a:r>
            <a:r>
              <a:rPr lang="en-US" sz="1600" dirty="0"/>
              <a:t>-protective effects of E2 in response to vascular injury(align with  WHI-E + P findings)</a:t>
            </a:r>
          </a:p>
          <a:p>
            <a:pPr marL="342900" lvl="1" indent="0">
              <a:lnSpc>
                <a:spcPct val="120000"/>
              </a:lnSpc>
              <a:buNone/>
            </a:pPr>
            <a:endParaRPr lang="en-US" sz="1000" dirty="0"/>
          </a:p>
          <a:p>
            <a:pPr marL="342900" lvl="1" indent="0">
              <a:lnSpc>
                <a:spcPct val="120000"/>
              </a:lnSpc>
              <a:buNone/>
            </a:pPr>
            <a:r>
              <a:rPr lang="en-US" sz="1800" b="1" dirty="0"/>
              <a:t>E2 has age dependent effects on neointima formation and inflammation in vivo and in vitro— </a:t>
            </a:r>
          </a:p>
          <a:p>
            <a:pPr marL="342900" lvl="1" indent="0">
              <a:lnSpc>
                <a:spcPct val="120000"/>
              </a:lnSpc>
              <a:buNone/>
            </a:pPr>
            <a:r>
              <a:rPr lang="en-US" sz="1800" dirty="0"/>
              <a:t>differential effects of E2 in young and aged animals </a:t>
            </a:r>
            <a:r>
              <a:rPr lang="en-US" sz="1000" dirty="0"/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b="1" dirty="0"/>
              <a:t>Translational Studies</a:t>
            </a:r>
          </a:p>
          <a:p>
            <a:pPr marL="342900" lvl="1" indent="0">
              <a:lnSpc>
                <a:spcPct val="120000"/>
              </a:lnSpc>
              <a:buNone/>
            </a:pPr>
            <a:r>
              <a:rPr lang="en-US" sz="1600" dirty="0"/>
              <a:t>Human uterine arteries have differential responses to E2 dependent on time since menopause: </a:t>
            </a:r>
            <a:endParaRPr lang="en-US" sz="105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/>
              <a:t>Increasing pro-inflammatory response to E2 of the arteries with increasing time post menopause supports the timing hypothesis</a:t>
            </a:r>
            <a:endParaRPr lang="en-US" sz="105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A560D8-1F85-9146-A414-1EE3F914F394}"/>
              </a:ext>
            </a:extLst>
          </p:cNvPr>
          <p:cNvSpPr/>
          <p:nvPr/>
        </p:nvSpPr>
        <p:spPr>
          <a:xfrm>
            <a:off x="4993417" y="6472188"/>
            <a:ext cx="415058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i="1" dirty="0"/>
              <a:t>Giordano  et al. Am J Med Sci. 2015 July ; 350(1): 27–35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EFA9FD-8684-4B4B-9466-D00FA8A92F0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3366"/>
          </a:solidFill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dirty="0"/>
              <a:t>The role of Estrogen in the cardiovascular system supports the timing hypothesis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538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>
                <a:solidFill>
                  <a:schemeClr val="bg1"/>
                </a:solidFill>
              </a:rPr>
            </a:br>
            <a:endParaRPr lang="en-US" sz="2400">
              <a:solidFill>
                <a:schemeClr val="bg1"/>
              </a:solidFill>
            </a:endParaRPr>
          </a:p>
        </p:txBody>
      </p:sp>
      <p:graphicFrame>
        <p:nvGraphicFramePr>
          <p:cNvPr id="11" name="Diagram 10"/>
          <p:cNvGraphicFramePr/>
          <p:nvPr>
            <p:extLst/>
          </p:nvPr>
        </p:nvGraphicFramePr>
        <p:xfrm>
          <a:off x="1479085" y="1919446"/>
          <a:ext cx="6286502" cy="331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5565321" y="2259654"/>
            <a:ext cx="2035629" cy="5078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50" dirty="0">
                <a:latin typeface="Arial" pitchFamily="34" charset="0"/>
                <a:cs typeface="Arial" pitchFamily="34" charset="0"/>
              </a:rPr>
              <a:t>Absence of menses 12 consecutive months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71625" y="2287413"/>
            <a:ext cx="191588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Arial" pitchFamily="34" charset="0"/>
                <a:cs typeface="Arial" pitchFamily="34" charset="0"/>
              </a:rPr>
              <a:t>Menarche= </a:t>
            </a:r>
          </a:p>
          <a:p>
            <a:r>
              <a:rPr lang="en-US" sz="1350" dirty="0">
                <a:latin typeface="Arial" pitchFamily="34" charset="0"/>
                <a:cs typeface="Arial" pitchFamily="34" charset="0"/>
              </a:rPr>
              <a:t>Onset of menstruation</a:t>
            </a:r>
          </a:p>
        </p:txBody>
      </p:sp>
      <p:sp>
        <p:nvSpPr>
          <p:cNvPr id="15" name="Right Brace 14"/>
          <p:cNvSpPr/>
          <p:nvPr/>
        </p:nvSpPr>
        <p:spPr>
          <a:xfrm>
            <a:off x="5715000" y="1600201"/>
            <a:ext cx="239486" cy="883015"/>
          </a:xfrm>
          <a:prstGeom prst="righ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5206093" y="1620737"/>
            <a:ext cx="1257300" cy="3000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50" dirty="0" err="1">
                <a:latin typeface="Arial" pitchFamily="34" charset="0"/>
                <a:cs typeface="Arial" pitchFamily="34" charset="0"/>
              </a:rPr>
              <a:t>Subfecundity</a:t>
            </a:r>
            <a:endParaRPr lang="en-US" sz="13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2667001" y="1605609"/>
            <a:ext cx="1317172" cy="3000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50" dirty="0" err="1">
                <a:latin typeface="Arial" pitchFamily="34" charset="0"/>
                <a:cs typeface="Arial" pitchFamily="34" charset="0"/>
              </a:rPr>
              <a:t>Subfecundity</a:t>
            </a:r>
            <a:endParaRPr lang="en-US" sz="13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ight Brace 17"/>
          <p:cNvSpPr/>
          <p:nvPr/>
        </p:nvSpPr>
        <p:spPr>
          <a:xfrm>
            <a:off x="3086101" y="1650667"/>
            <a:ext cx="239486" cy="883015"/>
          </a:xfrm>
          <a:prstGeom prst="righ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43000" y="857250"/>
            <a:ext cx="6858000" cy="685800"/>
          </a:xfrm>
          <a:prstGeom prst="rect">
            <a:avLst/>
          </a:prstGeom>
          <a:solidFill>
            <a:srgbClr val="333366"/>
          </a:solidFill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2700" dirty="0">
                <a:solidFill>
                  <a:schemeClr val="bg1"/>
                </a:solidFill>
                <a:latin typeface="Arial" charset="0"/>
                <a:cs typeface="Arial" charset="0"/>
              </a:rPr>
              <a:t>Female Reproductive lifespan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2A4FA0-FF33-419C-AFC9-0AFBA2BB5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6571" y="2744401"/>
            <a:ext cx="5372100" cy="31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99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39935F-30E2-D746-9B16-62830645A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078" y="1298144"/>
            <a:ext cx="4684922" cy="3513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20299-0275-CF42-A387-56F4BB2A1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7" y="1409867"/>
            <a:ext cx="4395881" cy="33444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5C0091E-06EA-1B40-9434-3307FBF8742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3366"/>
          </a:solidFill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Menopause &amp; women’s health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199087-7BC9-E040-A6BE-777E3BA76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691" y="4791632"/>
            <a:ext cx="4643252" cy="20663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0DE129-85F9-8545-BAA3-C6B589EA6CB0}"/>
              </a:ext>
            </a:extLst>
          </p:cNvPr>
          <p:cNvSpPr/>
          <p:nvPr/>
        </p:nvSpPr>
        <p:spPr>
          <a:xfrm>
            <a:off x="522930" y="1003219"/>
            <a:ext cx="377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dvOT3c2d9f11"/>
              </a:rPr>
              <a:t>Globally, 1 of 3 women dies from CVD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59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1A388-83BA-2F44-B12A-1B27F83EF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B02EE-26BD-BE40-B9E3-CF590BD18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26D12-36C7-C24B-91F6-2F5093419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768" y="1016032"/>
            <a:ext cx="5804429" cy="56230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062360-67EF-CC47-B62B-932321DFEB9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3366"/>
          </a:solidFill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Hormones and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Cadiovascular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disease</a:t>
            </a:r>
          </a:p>
        </p:txBody>
      </p:sp>
    </p:spTree>
    <p:extLst>
      <p:ext uri="{BB962C8B-B14F-4D97-AF65-F5344CB8AC3E}">
        <p14:creationId xmlns:p14="http://schemas.microsoft.com/office/powerpoint/2010/main" val="1658537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E762AD-CFC1-F342-83B9-274DE7F69238}"/>
              </a:ext>
            </a:extLst>
          </p:cNvPr>
          <p:cNvSpPr/>
          <p:nvPr/>
        </p:nvSpPr>
        <p:spPr>
          <a:xfrm>
            <a:off x="5106116" y="6558918"/>
            <a:ext cx="41505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Rossouw et al JAMA. 2002 288(3):321-33.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E8ED29-F46B-9746-9FE2-59D2A23B5C1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3366"/>
          </a:solidFill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Nurse study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6B8574FB-129C-7543-9550-FDB6278C2721}"/>
              </a:ext>
            </a:extLst>
          </p:cNvPr>
          <p:cNvSpPr txBox="1">
            <a:spLocks/>
          </p:cNvSpPr>
          <p:nvPr/>
        </p:nvSpPr>
        <p:spPr>
          <a:xfrm>
            <a:off x="82990" y="1009236"/>
            <a:ext cx="8978019" cy="58487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fr-FR" sz="1800" b="1" dirty="0">
                <a:solidFill>
                  <a:schemeClr val="tx1"/>
                </a:solidFill>
              </a:rPr>
              <a:t>Objective</a:t>
            </a:r>
            <a:r>
              <a:rPr lang="fr-FR" sz="1800" dirty="0">
                <a:solidFill>
                  <a:schemeClr val="tx1"/>
                </a:solidFill>
              </a:rPr>
              <a:t>: </a:t>
            </a:r>
            <a:r>
              <a:rPr lang="en-US" sz="1800" dirty="0">
                <a:solidFill>
                  <a:schemeClr val="tx1"/>
                </a:solidFill>
              </a:rPr>
              <a:t>assess the benefits and risks of estrogen + progestin HRT treatment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fr-FR" sz="1800" b="1" dirty="0">
                <a:solidFill>
                  <a:schemeClr val="tx1"/>
                </a:solidFill>
              </a:rPr>
              <a:t>Design</a:t>
            </a:r>
            <a:r>
              <a:rPr lang="fr-FR" sz="1800" dirty="0">
                <a:solidFill>
                  <a:schemeClr val="tx1"/>
                </a:solidFill>
              </a:rPr>
              <a:t>: </a:t>
            </a:r>
            <a:r>
              <a:rPr lang="en-CA" sz="1800" dirty="0">
                <a:solidFill>
                  <a:schemeClr val="tx1"/>
                </a:solidFill>
              </a:rPr>
              <a:t>a prospective cohort study </a:t>
            </a:r>
            <a:endParaRPr lang="en-US" sz="18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b="1" dirty="0">
                <a:solidFill>
                  <a:schemeClr val="tx1"/>
                </a:solidFill>
              </a:rPr>
              <a:t>Population</a:t>
            </a:r>
            <a:r>
              <a:rPr lang="en-US" sz="1800" dirty="0">
                <a:solidFill>
                  <a:schemeClr val="tx1"/>
                </a:solidFill>
              </a:rPr>
              <a:t> : </a:t>
            </a:r>
            <a:r>
              <a:rPr lang="en-CA" sz="1800" dirty="0">
                <a:solidFill>
                  <a:schemeClr val="tx1"/>
                </a:solidFill>
              </a:rPr>
              <a:t>32,317 postmenopausal married registered nurses ages </a:t>
            </a:r>
            <a:r>
              <a:rPr lang="en-CA" sz="1800" b="1" dirty="0">
                <a:solidFill>
                  <a:schemeClr val="tx1"/>
                </a:solidFill>
              </a:rPr>
              <a:t>30-55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fr-FR" sz="1800" b="1" dirty="0">
                <a:solidFill>
                  <a:schemeClr val="tx1"/>
                </a:solidFill>
              </a:rPr>
              <a:t>free for </a:t>
            </a:r>
            <a:r>
              <a:rPr lang="fr-FR" sz="1800" b="1" dirty="0" err="1">
                <a:solidFill>
                  <a:schemeClr val="tx1"/>
                </a:solidFill>
              </a:rPr>
              <a:t>coronary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  <a:r>
              <a:rPr lang="fr-FR" sz="1800" b="1" dirty="0" err="1">
                <a:solidFill>
                  <a:schemeClr val="tx1"/>
                </a:solidFill>
              </a:rPr>
              <a:t>disease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  <a:r>
              <a:rPr lang="fr-FR" sz="1800" dirty="0" err="1">
                <a:solidFill>
                  <a:schemeClr val="tx1"/>
                </a:solidFill>
              </a:rPr>
              <a:t>from</a:t>
            </a:r>
            <a:r>
              <a:rPr lang="fr-FR" sz="1800" dirty="0">
                <a:solidFill>
                  <a:schemeClr val="tx1"/>
                </a:solidFill>
              </a:rPr>
              <a:t> 11 States in the US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b="1" dirty="0">
                <a:solidFill>
                  <a:schemeClr val="tx1"/>
                </a:solidFill>
              </a:rPr>
              <a:t>Data Source</a:t>
            </a:r>
            <a:r>
              <a:rPr lang="en-US" sz="1800" dirty="0">
                <a:solidFill>
                  <a:schemeClr val="tx1"/>
                </a:solidFill>
              </a:rPr>
              <a:t>: Questionnaire Baseline 1976+  follow ups 1978, 1979 &amp; 1980 &amp; </a:t>
            </a:r>
            <a:r>
              <a:rPr lang="en-CA" sz="1800" dirty="0">
                <a:solidFill>
                  <a:schemeClr val="tx1"/>
                </a:solidFill>
              </a:rPr>
              <a:t>Medical records , State vital records, hospital records, death certificates </a:t>
            </a:r>
            <a:r>
              <a:rPr lang="fr-FR" sz="1800" dirty="0">
                <a:solidFill>
                  <a:schemeClr val="tx1"/>
                </a:solidFill>
              </a:rPr>
              <a:t>to </a:t>
            </a:r>
            <a:r>
              <a:rPr lang="fr-FR" sz="1800" dirty="0" err="1">
                <a:solidFill>
                  <a:schemeClr val="tx1"/>
                </a:solidFill>
              </a:rPr>
              <a:t>ascertain</a:t>
            </a:r>
            <a:r>
              <a:rPr lang="fr-FR" sz="1800" dirty="0">
                <a:solidFill>
                  <a:schemeClr val="tx1"/>
                </a:solidFill>
              </a:rPr>
              <a:t>  CHD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fr-FR" sz="1800" b="1" dirty="0" err="1">
                <a:solidFill>
                  <a:schemeClr val="tx1"/>
                </a:solidFill>
              </a:rPr>
              <a:t>Measures</a:t>
            </a:r>
            <a:endParaRPr lang="fr-FR" sz="1800" b="1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chemeClr val="tx1"/>
                </a:solidFill>
              </a:rPr>
              <a:t>Outcome</a:t>
            </a:r>
            <a:r>
              <a:rPr lang="fr-FR" sz="1800" dirty="0">
                <a:solidFill>
                  <a:schemeClr val="tx1"/>
                </a:solidFill>
              </a:rPr>
              <a:t>: </a:t>
            </a:r>
            <a:r>
              <a:rPr lang="en-CA" sz="1800" dirty="0">
                <a:solidFill>
                  <a:schemeClr val="tx1"/>
                </a:solidFill>
              </a:rPr>
              <a:t>myocardial infarctions and fatal coronary heart disease </a:t>
            </a:r>
            <a:endParaRPr lang="fr-FR" sz="1800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chemeClr val="tx1"/>
                </a:solidFill>
              </a:rPr>
              <a:t>Exposure</a:t>
            </a:r>
            <a:r>
              <a:rPr lang="fr-FR" sz="1800" dirty="0">
                <a:solidFill>
                  <a:schemeClr val="tx1"/>
                </a:solidFill>
              </a:rPr>
              <a:t>: </a:t>
            </a:r>
            <a:r>
              <a:rPr lang="en-US" sz="1800" dirty="0">
                <a:solidFill>
                  <a:schemeClr val="tx1"/>
                </a:solidFill>
              </a:rPr>
              <a:t>HRT treatment (</a:t>
            </a:r>
            <a:r>
              <a:rPr lang="en-CA" sz="1800" dirty="0">
                <a:solidFill>
                  <a:schemeClr val="tx1"/>
                </a:solidFill>
              </a:rPr>
              <a:t>unopposed estrogens</a:t>
            </a:r>
            <a:r>
              <a:rPr lang="en-US" sz="1800" dirty="0">
                <a:solidFill>
                  <a:schemeClr val="tx1"/>
                </a:solidFill>
              </a:rPr>
              <a:t> )</a:t>
            </a: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chemeClr val="tx1"/>
                </a:solidFill>
              </a:rPr>
              <a:t>Covariates</a:t>
            </a:r>
            <a:r>
              <a:rPr lang="fr-FR" sz="1800" dirty="0">
                <a:solidFill>
                  <a:schemeClr val="tx1"/>
                </a:solidFill>
              </a:rPr>
              <a:t>: </a:t>
            </a:r>
            <a:r>
              <a:rPr lang="fr-FR" sz="1800" dirty="0" err="1">
                <a:solidFill>
                  <a:schemeClr val="tx1"/>
                </a:solidFill>
              </a:rPr>
              <a:t>age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en-CA" sz="1800" dirty="0">
                <a:solidFill>
                  <a:schemeClr val="tx1"/>
                </a:solidFill>
              </a:rPr>
              <a:t>prior coronary disease , diabetes, hypertension, high serum cholesterol levels, parental history of myocardial infarction, height, weight, smoking, and use of OCPs.</a:t>
            </a:r>
            <a:endParaRPr lang="en-US" sz="1800" dirty="0"/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fr-FR" sz="1800" b="1" dirty="0">
                <a:solidFill>
                  <a:schemeClr val="tx1"/>
                </a:solidFill>
              </a:rPr>
              <a:t>Main </a:t>
            </a:r>
            <a:r>
              <a:rPr lang="fr-FR" sz="1800" b="1" dirty="0" err="1">
                <a:solidFill>
                  <a:schemeClr val="tx1"/>
                </a:solidFill>
              </a:rPr>
              <a:t>Results</a:t>
            </a:r>
            <a:endParaRPr lang="fr-FR" sz="1800" b="1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chemeClr val="tx1"/>
                </a:solidFill>
              </a:rPr>
              <a:t>Reduced age-adjusted RR of CVD associated with HRT (RR=0.5). Current users RR=0.3, past users RR=0.7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fr-FR" sz="1800" b="1" dirty="0">
                <a:solidFill>
                  <a:schemeClr val="tx1"/>
                </a:solidFill>
              </a:rPr>
              <a:t>Conclusion: </a:t>
            </a:r>
            <a:r>
              <a:rPr lang="en-CA" sz="1800" dirty="0">
                <a:solidFill>
                  <a:schemeClr val="tx1"/>
                </a:solidFill>
              </a:rPr>
              <a:t>current hormone users had a reduced rate of coronary disease compared with women who had never used hormones. Confidence intervals were wide reflecting uncertainty about the precise magnitude of this protective effect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1692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E762AD-CFC1-F342-83B9-274DE7F69238}"/>
              </a:ext>
            </a:extLst>
          </p:cNvPr>
          <p:cNvSpPr/>
          <p:nvPr/>
        </p:nvSpPr>
        <p:spPr>
          <a:xfrm>
            <a:off x="5106116" y="6558918"/>
            <a:ext cx="41505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/>
              <a:t>Hulley</a:t>
            </a:r>
            <a:r>
              <a:rPr lang="en-US" sz="1400" dirty="0"/>
              <a:t> et al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E8ED29-F46B-9746-9FE2-59D2A23B5C1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3366"/>
          </a:solidFill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HERS study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6B8574FB-129C-7543-9550-FDB6278C2721}"/>
              </a:ext>
            </a:extLst>
          </p:cNvPr>
          <p:cNvSpPr txBox="1">
            <a:spLocks/>
          </p:cNvSpPr>
          <p:nvPr/>
        </p:nvSpPr>
        <p:spPr>
          <a:xfrm>
            <a:off x="165981" y="1053557"/>
            <a:ext cx="8978019" cy="58487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fr-FR" sz="1800" b="1" dirty="0">
                <a:solidFill>
                  <a:schemeClr val="tx1"/>
                </a:solidFill>
              </a:rPr>
              <a:t>Objective</a:t>
            </a:r>
            <a:r>
              <a:rPr lang="fr-FR" sz="1800" dirty="0">
                <a:solidFill>
                  <a:schemeClr val="tx1"/>
                </a:solidFill>
              </a:rPr>
              <a:t>: </a:t>
            </a:r>
            <a:r>
              <a:rPr lang="en-US" sz="1800" dirty="0">
                <a:solidFill>
                  <a:schemeClr val="tx1"/>
                </a:solidFill>
              </a:rPr>
              <a:t>assess the benefits and risks of estrogen + progestin HRT treatment to prevent </a:t>
            </a:r>
            <a:r>
              <a:rPr lang="en-US" sz="1800" b="1" dirty="0">
                <a:solidFill>
                  <a:schemeClr val="tx1"/>
                </a:solidFill>
              </a:rPr>
              <a:t>new CHD events among women with established coronary disease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fr-FR" sz="1800" b="1" dirty="0">
                <a:solidFill>
                  <a:schemeClr val="tx1"/>
                </a:solidFill>
              </a:rPr>
              <a:t>Design</a:t>
            </a:r>
            <a:r>
              <a:rPr lang="fr-FR" sz="1800" dirty="0">
                <a:solidFill>
                  <a:schemeClr val="tx1"/>
                </a:solidFill>
              </a:rPr>
              <a:t>: double </a:t>
            </a:r>
            <a:r>
              <a:rPr lang="fr-FR" sz="1800" dirty="0" err="1">
                <a:solidFill>
                  <a:schemeClr val="tx1"/>
                </a:solidFill>
              </a:rPr>
              <a:t>blinded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randomized control trial with clinical follow up every every 6 months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b="1" dirty="0">
                <a:solidFill>
                  <a:schemeClr val="tx1"/>
                </a:solidFill>
              </a:rPr>
              <a:t>Setting : </a:t>
            </a:r>
            <a:r>
              <a:rPr lang="en-US" sz="1800" dirty="0">
                <a:solidFill>
                  <a:schemeClr val="tx1"/>
                </a:solidFill>
              </a:rPr>
              <a:t>20 clinical centers in the US</a:t>
            </a:r>
            <a:endParaRPr lang="en-US" sz="1800" b="1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b="1" dirty="0">
                <a:solidFill>
                  <a:schemeClr val="tx1"/>
                </a:solidFill>
              </a:rPr>
              <a:t>Population</a:t>
            </a:r>
            <a:r>
              <a:rPr lang="en-US" sz="1800" dirty="0">
                <a:solidFill>
                  <a:schemeClr val="tx1"/>
                </a:solidFill>
              </a:rPr>
              <a:t> 1,380 HRT and 1,383 placebo postmenopausal women &lt;80 years </a:t>
            </a:r>
            <a:r>
              <a:rPr lang="en-US" sz="1800" b="1" dirty="0">
                <a:solidFill>
                  <a:schemeClr val="tx1"/>
                </a:solidFill>
              </a:rPr>
              <a:t>(average 66.7y) with established coronary disease </a:t>
            </a:r>
            <a:r>
              <a:rPr lang="en-US" sz="1800" dirty="0">
                <a:solidFill>
                  <a:schemeClr val="tx1"/>
                </a:solidFill>
              </a:rPr>
              <a:t>and an intact uterus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b="1" dirty="0">
                <a:solidFill>
                  <a:schemeClr val="tx1"/>
                </a:solidFill>
              </a:rPr>
              <a:t>Data Source</a:t>
            </a:r>
            <a:r>
              <a:rPr lang="en-US" sz="1800" dirty="0">
                <a:solidFill>
                  <a:schemeClr val="tx1"/>
                </a:solidFill>
              </a:rPr>
              <a:t>: Questionnaire every 4 months and clinical examination every year</a:t>
            </a:r>
            <a:endParaRPr lang="fr-FR" sz="18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fr-FR" sz="1800" b="1" dirty="0" err="1">
                <a:solidFill>
                  <a:schemeClr val="tx1"/>
                </a:solidFill>
              </a:rPr>
              <a:t>Measures</a:t>
            </a:r>
            <a:endParaRPr lang="fr-FR" sz="1800" b="1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chemeClr val="tx1"/>
                </a:solidFill>
              </a:rPr>
              <a:t>Outcome</a:t>
            </a:r>
            <a:r>
              <a:rPr lang="fr-FR" sz="1800" dirty="0">
                <a:solidFill>
                  <a:schemeClr val="tx1"/>
                </a:solidFill>
              </a:rPr>
              <a:t>: </a:t>
            </a:r>
            <a:r>
              <a:rPr lang="en-US" sz="1800" dirty="0">
                <a:solidFill>
                  <a:schemeClr val="tx1"/>
                </a:solidFill>
              </a:rPr>
              <a:t>CHD events (nonfatal myocardial infarction or CHD death)/ other cardiovascular outcomes such as, coronary artery bypass graft surgery or stroke, mortality, cancers, hip fracture, gall bladder disease, </a:t>
            </a:r>
            <a:r>
              <a:rPr lang="en-US" sz="1800" dirty="0" err="1">
                <a:solidFill>
                  <a:schemeClr val="tx1"/>
                </a:solidFill>
              </a:rPr>
              <a:t>ect</a:t>
            </a:r>
            <a:endParaRPr lang="en-US" sz="1800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chemeClr val="tx1"/>
                </a:solidFill>
              </a:rPr>
              <a:t>Exposure</a:t>
            </a:r>
            <a:r>
              <a:rPr lang="fr-FR" sz="1800" dirty="0">
                <a:solidFill>
                  <a:schemeClr val="tx1"/>
                </a:solidFill>
              </a:rPr>
              <a:t>: </a:t>
            </a:r>
            <a:r>
              <a:rPr lang="en-US" sz="1800" dirty="0">
                <a:solidFill>
                  <a:schemeClr val="tx1"/>
                </a:solidFill>
              </a:rPr>
              <a:t>HRT treatment (estrogen +progestin) vs placebo treatment</a:t>
            </a:r>
            <a:endParaRPr lang="en-US" sz="1800" dirty="0"/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fr-FR" sz="1800" b="1" dirty="0">
                <a:solidFill>
                  <a:schemeClr val="tx1"/>
                </a:solidFill>
              </a:rPr>
              <a:t>Main </a:t>
            </a:r>
            <a:r>
              <a:rPr lang="fr-FR" sz="1800" b="1" dirty="0" err="1">
                <a:solidFill>
                  <a:schemeClr val="tx1"/>
                </a:solidFill>
              </a:rPr>
              <a:t>Results</a:t>
            </a:r>
            <a:endParaRPr lang="fr-FR" sz="1800" b="1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No difference in CHD events, or any other cardiovascular outcomes between HRT and non HRT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higher rates of CHD in the 1st year of treatment  and lower risks in the 4th &amp; 5th year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increased risk of VTE &amp; gallbladder diseases 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800" b="1" dirty="0">
                <a:solidFill>
                  <a:schemeClr val="tx1"/>
                </a:solidFill>
              </a:rPr>
              <a:t>Conclusion: </a:t>
            </a:r>
            <a:r>
              <a:rPr lang="en-US" sz="1800" dirty="0">
                <a:solidFill>
                  <a:schemeClr val="tx1"/>
                </a:solidFill>
              </a:rPr>
              <a:t>HRT treatment should not be recommended for preventing CHD unless women have already started the treatment to receive the health benefits in the 4th and 5th year of treatment.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81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E8ED29-F46B-9746-9FE2-59D2A23B5C1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3366"/>
          </a:solidFill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WHI study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6B8574FB-129C-7543-9550-FDB6278C2721}"/>
              </a:ext>
            </a:extLst>
          </p:cNvPr>
          <p:cNvSpPr txBox="1">
            <a:spLocks/>
          </p:cNvSpPr>
          <p:nvPr/>
        </p:nvSpPr>
        <p:spPr>
          <a:xfrm>
            <a:off x="0" y="864042"/>
            <a:ext cx="8978019" cy="58487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fr-FR" sz="1800" b="1" dirty="0">
                <a:solidFill>
                  <a:schemeClr val="tx1"/>
                </a:solidFill>
              </a:rPr>
              <a:t>Objective</a:t>
            </a:r>
            <a:r>
              <a:rPr lang="fr-FR" sz="1800" dirty="0">
                <a:solidFill>
                  <a:schemeClr val="tx1"/>
                </a:solidFill>
              </a:rPr>
              <a:t>: </a:t>
            </a:r>
            <a:r>
              <a:rPr lang="en-US" sz="1800" dirty="0">
                <a:solidFill>
                  <a:schemeClr val="tx1"/>
                </a:solidFill>
              </a:rPr>
              <a:t>assess the benefits and risks of estrogen + progestin HRT treatment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fr-FR" sz="1800" b="1" dirty="0">
                <a:solidFill>
                  <a:schemeClr val="tx1"/>
                </a:solidFill>
              </a:rPr>
              <a:t>Design</a:t>
            </a:r>
            <a:r>
              <a:rPr lang="fr-FR" sz="1800" dirty="0">
                <a:solidFill>
                  <a:schemeClr val="tx1"/>
                </a:solidFill>
              </a:rPr>
              <a:t>: double </a:t>
            </a:r>
            <a:r>
              <a:rPr lang="fr-FR" sz="1800" dirty="0" err="1">
                <a:solidFill>
                  <a:schemeClr val="tx1"/>
                </a:solidFill>
              </a:rPr>
              <a:t>blinded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randomized control trial</a:t>
            </a:r>
            <a:r>
              <a:rPr lang="en-US" sz="1800" dirty="0"/>
              <a:t> with clinical follow up every every 6 months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b="1" dirty="0">
                <a:solidFill>
                  <a:schemeClr val="tx1"/>
                </a:solidFill>
              </a:rPr>
              <a:t>Population</a:t>
            </a:r>
            <a:r>
              <a:rPr lang="en-US" sz="1800" dirty="0">
                <a:solidFill>
                  <a:schemeClr val="tx1"/>
                </a:solidFill>
              </a:rPr>
              <a:t> : n=8,506 treatment &amp; n=8,102 placebo: convenience sample of postmenopausal women 50-79 years (average 63.3 years ) .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800" b="1" dirty="0">
                <a:solidFill>
                  <a:schemeClr val="tx1"/>
                </a:solidFill>
              </a:rPr>
              <a:t>Data Source</a:t>
            </a:r>
            <a:r>
              <a:rPr lang="en-US" sz="1800" dirty="0">
                <a:solidFill>
                  <a:schemeClr val="tx1"/>
                </a:solidFill>
              </a:rPr>
              <a:t>: Questionnaire every 6 months and clinical examination every year</a:t>
            </a:r>
            <a:endParaRPr lang="fr-FR" sz="18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fr-FR" sz="1800" b="1" dirty="0" err="1">
                <a:solidFill>
                  <a:schemeClr val="tx1"/>
                </a:solidFill>
              </a:rPr>
              <a:t>Measures</a:t>
            </a:r>
            <a:endParaRPr lang="fr-FR" sz="1800" b="1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chemeClr val="tx1"/>
                </a:solidFill>
              </a:rPr>
              <a:t>Outcome</a:t>
            </a:r>
            <a:r>
              <a:rPr lang="fr-FR" sz="1800" dirty="0">
                <a:solidFill>
                  <a:schemeClr val="tx1"/>
                </a:solidFill>
              </a:rPr>
              <a:t>: </a:t>
            </a:r>
            <a:r>
              <a:rPr lang="en-US" sz="1800" dirty="0">
                <a:solidFill>
                  <a:schemeClr val="tx1"/>
                </a:solidFill>
              </a:rPr>
              <a:t>CHD, breast cancer + global index (stroke, PE, endometrial cancer, hip fracture and death from other causes) </a:t>
            </a:r>
            <a:endParaRPr lang="fr-FR" sz="1800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chemeClr val="tx1"/>
                </a:solidFill>
              </a:rPr>
              <a:t>Exposure</a:t>
            </a:r>
            <a:r>
              <a:rPr lang="fr-FR" sz="1800" dirty="0">
                <a:solidFill>
                  <a:schemeClr val="tx1"/>
                </a:solidFill>
              </a:rPr>
              <a:t>: </a:t>
            </a:r>
            <a:r>
              <a:rPr lang="en-US" sz="1800" dirty="0">
                <a:solidFill>
                  <a:schemeClr val="tx1"/>
                </a:solidFill>
              </a:rPr>
              <a:t>HRT treatment (estrogen +progestin) vs placebo treatment</a:t>
            </a: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chemeClr val="tx1"/>
                </a:solidFill>
              </a:rPr>
              <a:t>Covariates</a:t>
            </a:r>
            <a:r>
              <a:rPr lang="fr-FR" sz="18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age, race/ethnicity, prior hormone use, duration of hormone use, BMI, blood pressure, smoking, parity, age at first birth, diabetes, hypertension, cholesterol, statin &amp; </a:t>
            </a:r>
            <a:r>
              <a:rPr lang="en-US" sz="1800" dirty="0" err="1">
                <a:solidFill>
                  <a:schemeClr val="tx1"/>
                </a:solidFill>
              </a:rPr>
              <a:t>asiprin</a:t>
            </a:r>
            <a:r>
              <a:rPr lang="en-US" sz="1800" dirty="0">
                <a:solidFill>
                  <a:schemeClr val="tx1"/>
                </a:solidFill>
              </a:rPr>
              <a:t> use, aspirin, history of MI, angina, stroke, DVT, fracture and family history of breast cancer</a:t>
            </a:r>
            <a:r>
              <a:rPr lang="en-US" sz="1800" dirty="0"/>
              <a:t> 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fr-FR" sz="1800" b="1" dirty="0">
                <a:solidFill>
                  <a:schemeClr val="tx1"/>
                </a:solidFill>
              </a:rPr>
              <a:t>Main </a:t>
            </a:r>
            <a:r>
              <a:rPr lang="fr-FR" sz="1800" b="1" dirty="0" err="1">
                <a:solidFill>
                  <a:schemeClr val="tx1"/>
                </a:solidFill>
              </a:rPr>
              <a:t>Results</a:t>
            </a:r>
            <a:endParaRPr lang="fr-FR" sz="1800" b="1" dirty="0">
              <a:solidFill>
                <a:schemeClr val="tx1"/>
              </a:solidFill>
            </a:endParaRPr>
          </a:p>
          <a:p>
            <a:pPr marL="457200" indent="-457200"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women in HRT arm were at increased risk of CHD (HR, 1.22; 95% CI, 1.09-1.36), breast cancer, stroke, and PE. HRT was protective of colorectal cancer and fractures. The absolute excess risks of events in the global index was 19 per 10,000 person-years attributable to the HRT </a:t>
            </a:r>
            <a:endParaRPr lang="fr-FR" sz="180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fr-FR" sz="1800" b="1" dirty="0">
                <a:solidFill>
                  <a:schemeClr val="tx1"/>
                </a:solidFill>
              </a:rPr>
              <a:t>Conclusion: </a:t>
            </a:r>
            <a:r>
              <a:rPr lang="en-US" sz="1800" dirty="0">
                <a:solidFill>
                  <a:schemeClr val="tx1"/>
                </a:solidFill>
              </a:rPr>
              <a:t>Trial stopped after 5 years, because HRT was associated with more harm than benefit. HRT should not be initiated or continued for the primary prevention of CHD.</a:t>
            </a:r>
          </a:p>
        </p:txBody>
      </p:sp>
    </p:spTree>
    <p:extLst>
      <p:ext uri="{BB962C8B-B14F-4D97-AF65-F5344CB8AC3E}">
        <p14:creationId xmlns:p14="http://schemas.microsoft.com/office/powerpoint/2010/main" val="2282142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3E8ED29-F46B-9746-9FE2-59D2A23B5C1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3366"/>
          </a:solidFill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WHI study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80708F1-40EE-BD49-8C70-98C69E43D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561420"/>
              </p:ext>
            </p:extLst>
          </p:nvPr>
        </p:nvGraphicFramePr>
        <p:xfrm>
          <a:off x="417615" y="1919513"/>
          <a:ext cx="8308769" cy="3511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690">
                  <a:extLst>
                    <a:ext uri="{9D8B030D-6E8A-4147-A177-3AD203B41FA5}">
                      <a16:colId xmlns:a16="http://schemas.microsoft.com/office/drawing/2014/main" val="3038297782"/>
                    </a:ext>
                  </a:extLst>
                </a:gridCol>
                <a:gridCol w="1769423">
                  <a:extLst>
                    <a:ext uri="{9D8B030D-6E8A-4147-A177-3AD203B41FA5}">
                      <a16:colId xmlns:a16="http://schemas.microsoft.com/office/drawing/2014/main" val="3087556873"/>
                    </a:ext>
                  </a:extLst>
                </a:gridCol>
                <a:gridCol w="3752603">
                  <a:extLst>
                    <a:ext uri="{9D8B030D-6E8A-4147-A177-3AD203B41FA5}">
                      <a16:colId xmlns:a16="http://schemas.microsoft.com/office/drawing/2014/main" val="835219632"/>
                    </a:ext>
                  </a:extLst>
                </a:gridCol>
                <a:gridCol w="1900053">
                  <a:extLst>
                    <a:ext uri="{9D8B030D-6E8A-4147-A177-3AD203B41FA5}">
                      <a16:colId xmlns:a16="http://schemas.microsoft.com/office/drawing/2014/main" val="550613505"/>
                    </a:ext>
                  </a:extLst>
                </a:gridCol>
              </a:tblGrid>
              <a:tr h="619151">
                <a:tc>
                  <a:txBody>
                    <a:bodyPr/>
                    <a:lstStyle/>
                    <a:p>
                      <a:r>
                        <a:rPr lang="en-US" sz="1600" dirty="0"/>
                        <a:t>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CVD risk factors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Type of HRT treatment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702706"/>
                  </a:ext>
                </a:extLst>
              </a:tr>
              <a:tr h="619151">
                <a:tc>
                  <a:txBody>
                    <a:bodyPr/>
                    <a:lstStyle/>
                    <a:p>
                      <a:r>
                        <a:rPr lang="en-US" sz="1600" dirty="0"/>
                        <a:t>Nurse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30-55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Exclude women with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previous MI or angina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Missing info from original Q </a:t>
                      </a:r>
                    </a:p>
                    <a:p>
                      <a:r>
                        <a:rPr lang="en-US" sz="1600" dirty="0" err="1"/>
                        <a:t>Oestrogen</a:t>
                      </a:r>
                      <a:r>
                        <a:rPr lang="en-US" sz="1600" dirty="0"/>
                        <a:t> alone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194438"/>
                  </a:ext>
                </a:extLst>
              </a:tr>
              <a:tr h="1449812">
                <a:tc>
                  <a:txBody>
                    <a:bodyPr/>
                    <a:lstStyle/>
                    <a:p>
                      <a:r>
                        <a:rPr lang="en-US" sz="1600" dirty="0"/>
                        <a:t>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Average 66.7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Women with CVD : MI, 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coronary artery bypass graft surgery, percutaneous coronary revascularization, or 50% occlusion of at least 1 major coronary artery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Oestrogen</a:t>
                      </a:r>
                      <a:r>
                        <a:rPr lang="en-US" sz="1600" dirty="0"/>
                        <a:t> + Progestin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937947"/>
                  </a:ext>
                </a:extLst>
              </a:tr>
              <a:tr h="619151">
                <a:tc>
                  <a:txBody>
                    <a:bodyPr/>
                    <a:lstStyle/>
                    <a:p>
                      <a:r>
                        <a:rPr lang="en-US" sz="1600" dirty="0"/>
                        <a:t>WHI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Average 63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Oestrogen</a:t>
                      </a:r>
                      <a:r>
                        <a:rPr lang="en-US" sz="1600" dirty="0"/>
                        <a:t> + Progestin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264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6953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743552" y="1021481"/>
            <a:ext cx="6400800" cy="85725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Menopause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78B4D5-73AD-0A41-85D4-4423D0C8C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547" y="1333251"/>
            <a:ext cx="4465122" cy="50801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242F55-CA37-7045-A59C-4D2ECDB09F2C}"/>
              </a:ext>
            </a:extLst>
          </p:cNvPr>
          <p:cNvSpPr/>
          <p:nvPr/>
        </p:nvSpPr>
        <p:spPr>
          <a:xfrm>
            <a:off x="0" y="1887529"/>
            <a:ext cx="448254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Observational Studies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Meta-analysis 25 studies (including Nurse’s study)</a:t>
            </a:r>
          </a:p>
          <a:p>
            <a:r>
              <a:rPr lang="en-US" sz="1350" dirty="0"/>
              <a:t>     RR=0.70 (0.65-0.75)</a:t>
            </a:r>
          </a:p>
          <a:p>
            <a:endParaRPr lang="en-US" sz="1350" dirty="0"/>
          </a:p>
          <a:p>
            <a:endParaRPr lang="en-US" sz="1350" dirty="0"/>
          </a:p>
          <a:p>
            <a:r>
              <a:rPr lang="en-US" sz="1350" dirty="0"/>
              <a:t>Randomized trials</a:t>
            </a:r>
          </a:p>
          <a:p>
            <a:r>
              <a:rPr lang="en-US" sz="1350" dirty="0"/>
              <a:t>HERS : women with preexisting CHD mean age  (67 years)</a:t>
            </a:r>
          </a:p>
          <a:p>
            <a:r>
              <a:rPr lang="en-US" sz="1350" dirty="0"/>
              <a:t> RR=0.99 (0.80-1.22), and 1 year increase (1.52 (1.01-2.29)</a:t>
            </a:r>
          </a:p>
          <a:p>
            <a:r>
              <a:rPr lang="en-US" sz="1350" dirty="0"/>
              <a:t>WHI : WHI E + P shows an increase in CHD events at 5 years in the HRT group but no increase in WHI-E  alone.</a:t>
            </a:r>
          </a:p>
          <a:p>
            <a:r>
              <a:rPr lang="en-US" sz="1350" dirty="0"/>
              <a:t> E+P RR=1.29 (1.02-1.63)/ E RR=0.91 (0.75-1.12)</a:t>
            </a:r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E762AD-CFC1-F342-83B9-274DE7F69238}"/>
              </a:ext>
            </a:extLst>
          </p:cNvPr>
          <p:cNvSpPr/>
          <p:nvPr/>
        </p:nvSpPr>
        <p:spPr>
          <a:xfrm>
            <a:off x="165981" y="6557918"/>
            <a:ext cx="4150583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i="1" dirty="0"/>
              <a:t>Giordano  et al. Am J Med Sci. 2015 July ; 350(1): 27–35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E8ED29-F46B-9746-9FE2-59D2A23B5C1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333366"/>
          </a:solidFill>
          <a:ln w="9525" cap="flat" cmpd="sng" algn="ctr">
            <a:noFill/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Hormones and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Cadiovascular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disease</a:t>
            </a:r>
          </a:p>
        </p:txBody>
      </p:sp>
    </p:spTree>
    <p:extLst>
      <p:ext uri="{BB962C8B-B14F-4D97-AF65-F5344CB8AC3E}">
        <p14:creationId xmlns:p14="http://schemas.microsoft.com/office/powerpoint/2010/main" val="1150462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13851</TotalTime>
  <Words>1259</Words>
  <Application>Microsoft Macintosh PowerPoint</Application>
  <PresentationFormat>On-screen Show (4:3)</PresentationFormat>
  <Paragraphs>120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AdvOT3c2d9f11</vt:lpstr>
      <vt:lpstr>Arial</vt:lpstr>
      <vt:lpstr>Calibri</vt:lpstr>
      <vt:lpstr>Calibri Light</vt:lpstr>
      <vt:lpstr>Office Theme</vt:lpstr>
      <vt:lpstr>Aging and Reproductive health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Menopause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Female Reproductive Aging and its Consequences</dc:title>
  <dc:creator>Donna M Strobino</dc:creator>
  <cp:lastModifiedBy>Caroline Moreau</cp:lastModifiedBy>
  <cp:revision>42</cp:revision>
  <cp:lastPrinted>2019-11-09T16:23:49Z</cp:lastPrinted>
  <dcterms:created xsi:type="dcterms:W3CDTF">2019-08-19T20:49:33Z</dcterms:created>
  <dcterms:modified xsi:type="dcterms:W3CDTF">2019-11-19T12:01:37Z</dcterms:modified>
</cp:coreProperties>
</file>