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0" r:id="rId1"/>
  </p:sldMasterIdLst>
  <p:notesMasterIdLst>
    <p:notesMasterId r:id="rId73"/>
  </p:notesMasterIdLst>
  <p:handoutMasterIdLst>
    <p:handoutMasterId r:id="rId74"/>
  </p:handoutMasterIdLst>
  <p:sldIdLst>
    <p:sldId id="1445" r:id="rId2"/>
    <p:sldId id="1446" r:id="rId3"/>
    <p:sldId id="1447" r:id="rId4"/>
    <p:sldId id="1448" r:id="rId5"/>
    <p:sldId id="1449" r:id="rId6"/>
    <p:sldId id="1450" r:id="rId7"/>
    <p:sldId id="1451" r:id="rId8"/>
    <p:sldId id="1452" r:id="rId9"/>
    <p:sldId id="1454" r:id="rId10"/>
    <p:sldId id="1455" r:id="rId11"/>
    <p:sldId id="1456" r:id="rId12"/>
    <p:sldId id="1457" r:id="rId13"/>
    <p:sldId id="1458" r:id="rId14"/>
    <p:sldId id="1459" r:id="rId15"/>
    <p:sldId id="1460" r:id="rId16"/>
    <p:sldId id="1461" r:id="rId17"/>
    <p:sldId id="1462" r:id="rId18"/>
    <p:sldId id="1463" r:id="rId19"/>
    <p:sldId id="1464" r:id="rId20"/>
    <p:sldId id="1465" r:id="rId21"/>
    <p:sldId id="1466" r:id="rId22"/>
    <p:sldId id="1467" r:id="rId23"/>
    <p:sldId id="1468" r:id="rId24"/>
    <p:sldId id="1469" r:id="rId25"/>
    <p:sldId id="1470" r:id="rId26"/>
    <p:sldId id="1475" r:id="rId27"/>
    <p:sldId id="1476" r:id="rId28"/>
    <p:sldId id="1477" r:id="rId29"/>
    <p:sldId id="1478" r:id="rId30"/>
    <p:sldId id="1479" r:id="rId31"/>
    <p:sldId id="1480" r:id="rId32"/>
    <p:sldId id="1481" r:id="rId33"/>
    <p:sldId id="1482" r:id="rId34"/>
    <p:sldId id="1483" r:id="rId35"/>
    <p:sldId id="1494" r:id="rId36"/>
    <p:sldId id="1495" r:id="rId37"/>
    <p:sldId id="1496" r:id="rId38"/>
    <p:sldId id="1497" r:id="rId39"/>
    <p:sldId id="1498" r:id="rId40"/>
    <p:sldId id="1499" r:id="rId41"/>
    <p:sldId id="1500" r:id="rId42"/>
    <p:sldId id="1501" r:id="rId43"/>
    <p:sldId id="1502" r:id="rId44"/>
    <p:sldId id="1503" r:id="rId45"/>
    <p:sldId id="1504" r:id="rId46"/>
    <p:sldId id="1505" r:id="rId47"/>
    <p:sldId id="1506" r:id="rId48"/>
    <p:sldId id="1507" r:id="rId49"/>
    <p:sldId id="1508" r:id="rId50"/>
    <p:sldId id="1509" r:id="rId51"/>
    <p:sldId id="1510" r:id="rId52"/>
    <p:sldId id="1511" r:id="rId53"/>
    <p:sldId id="1512" r:id="rId54"/>
    <p:sldId id="1513" r:id="rId55"/>
    <p:sldId id="1514" r:id="rId56"/>
    <p:sldId id="1515" r:id="rId57"/>
    <p:sldId id="1516" r:id="rId58"/>
    <p:sldId id="1517" r:id="rId59"/>
    <p:sldId id="1518" r:id="rId60"/>
    <p:sldId id="1519" r:id="rId61"/>
    <p:sldId id="1520" r:id="rId62"/>
    <p:sldId id="1521" r:id="rId63"/>
    <p:sldId id="1522" r:id="rId64"/>
    <p:sldId id="1523" r:id="rId65"/>
    <p:sldId id="1524" r:id="rId66"/>
    <p:sldId id="1525" r:id="rId67"/>
    <p:sldId id="1526" r:id="rId68"/>
    <p:sldId id="1527" r:id="rId69"/>
    <p:sldId id="1528" r:id="rId70"/>
    <p:sldId id="1529" r:id="rId71"/>
    <p:sldId id="1530" r:id="rId72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8590" autoAdjust="0"/>
  </p:normalViewPr>
  <p:slideViewPr>
    <p:cSldViewPr>
      <p:cViewPr varScale="1">
        <p:scale>
          <a:sx n="94" d="100"/>
          <a:sy n="94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0" dirty="0" err="1"/>
              <a:t>Chegadas</a:t>
            </a:r>
            <a:r>
              <a:rPr lang="en-US" sz="2400" b="0" dirty="0"/>
              <a:t> de </a:t>
            </a:r>
            <a:r>
              <a:rPr lang="en-US" sz="2400" b="0" dirty="0" err="1"/>
              <a:t>ouro</a:t>
            </a:r>
            <a:r>
              <a:rPr lang="en-US" sz="2400" b="0" dirty="0"/>
              <a:t> e </a:t>
            </a:r>
            <a:r>
              <a:rPr lang="en-US" sz="2400" b="0" dirty="0" err="1"/>
              <a:t>prata</a:t>
            </a:r>
            <a:r>
              <a:rPr lang="en-US" sz="2400" b="0" dirty="0"/>
              <a:t> da </a:t>
            </a:r>
            <a:r>
              <a:rPr lang="en-US" sz="2400" b="0" dirty="0" err="1"/>
              <a:t>América</a:t>
            </a:r>
            <a:r>
              <a:rPr lang="en-US" sz="2400" b="0" dirty="0"/>
              <a:t> (</a:t>
            </a:r>
            <a:r>
              <a:rPr lang="en-US" sz="2400" b="0" dirty="0" err="1"/>
              <a:t>na</a:t>
            </a:r>
            <a:r>
              <a:rPr lang="en-US" sz="2400" b="0" dirty="0"/>
              <a:t> </a:t>
            </a:r>
            <a:r>
              <a:rPr lang="en-US" sz="2400" b="0" dirty="0" err="1"/>
              <a:t>Espanha</a:t>
            </a:r>
            <a:r>
              <a:rPr lang="en-US" sz="2400" b="0" dirty="0"/>
              <a:t>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507950846991499"/>
          <c:y val="0.18094391027259599"/>
          <c:w val="0.74375604441036602"/>
          <c:h val="0.58252255431214695"/>
        </c:manualLayout>
      </c:layou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Quilos de prata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marker>
            <c:symbol val="square"/>
            <c:size val="13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1503-1510</c:v>
                </c:pt>
                <c:pt idx="1">
                  <c:v>1511-1520</c:v>
                </c:pt>
                <c:pt idx="2">
                  <c:v>1521-1530</c:v>
                </c:pt>
                <c:pt idx="3">
                  <c:v>1531-1540</c:v>
                </c:pt>
                <c:pt idx="4">
                  <c:v>1541-1550</c:v>
                </c:pt>
                <c:pt idx="5">
                  <c:v>1551-1560</c:v>
                </c:pt>
                <c:pt idx="6">
                  <c:v>1561-1570</c:v>
                </c:pt>
                <c:pt idx="7">
                  <c:v>1571-1580</c:v>
                </c:pt>
                <c:pt idx="8">
                  <c:v>1581-1590</c:v>
                </c:pt>
                <c:pt idx="9">
                  <c:v>1591-1600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>
                  <c:v>148</c:v>
                </c:pt>
                <c:pt idx="3">
                  <c:v>86193</c:v>
                </c:pt>
                <c:pt idx="4">
                  <c:v>177573</c:v>
                </c:pt>
                <c:pt idx="5">
                  <c:v>303121</c:v>
                </c:pt>
                <c:pt idx="6">
                  <c:v>942858</c:v>
                </c:pt>
                <c:pt idx="7">
                  <c:v>1118592</c:v>
                </c:pt>
                <c:pt idx="8">
                  <c:v>2103027</c:v>
                </c:pt>
                <c:pt idx="9">
                  <c:v>2707626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48-490F-BBE7-82367968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52640"/>
        <c:axId val="129820928"/>
      </c:lineChar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Quilos de ouro</c:v>
                </c:pt>
              </c:strCache>
            </c:strRef>
          </c:tx>
          <c:spPr>
            <a:ln>
              <a:solidFill>
                <a:srgbClr val="FFCC66"/>
              </a:solidFill>
            </a:ln>
            <a:effectLst/>
          </c:spPr>
          <c:marker>
            <c:symbol val="diamond"/>
            <c:size val="13"/>
            <c:spPr>
              <a:solidFill>
                <a:srgbClr val="FFCC66"/>
              </a:solidFill>
              <a:ln w="12700">
                <a:noFill/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1503-1510</c:v>
                </c:pt>
                <c:pt idx="1">
                  <c:v>1511-1520</c:v>
                </c:pt>
                <c:pt idx="2">
                  <c:v>1521-1530</c:v>
                </c:pt>
                <c:pt idx="3">
                  <c:v>1531-1540</c:v>
                </c:pt>
                <c:pt idx="4">
                  <c:v>1541-1550</c:v>
                </c:pt>
                <c:pt idx="5">
                  <c:v>1551-1560</c:v>
                </c:pt>
                <c:pt idx="6">
                  <c:v>1561-1570</c:v>
                </c:pt>
                <c:pt idx="7">
                  <c:v>1571-1580</c:v>
                </c:pt>
                <c:pt idx="8">
                  <c:v>1581-1590</c:v>
                </c:pt>
                <c:pt idx="9">
                  <c:v>1591-1600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4965</c:v>
                </c:pt>
                <c:pt idx="1">
                  <c:v>9153</c:v>
                </c:pt>
                <c:pt idx="2">
                  <c:v>4889</c:v>
                </c:pt>
                <c:pt idx="3">
                  <c:v>14466</c:v>
                </c:pt>
                <c:pt idx="4">
                  <c:v>24957</c:v>
                </c:pt>
                <c:pt idx="5">
                  <c:v>42620</c:v>
                </c:pt>
                <c:pt idx="6">
                  <c:v>11530</c:v>
                </c:pt>
                <c:pt idx="7">
                  <c:v>9429</c:v>
                </c:pt>
                <c:pt idx="8">
                  <c:v>12101</c:v>
                </c:pt>
                <c:pt idx="9">
                  <c:v>19451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8-490F-BBE7-82367968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38080"/>
        <c:axId val="129821504"/>
      </c:lineChart>
      <c:catAx>
        <c:axId val="4715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29820928"/>
        <c:crosses val="autoZero"/>
        <c:auto val="1"/>
        <c:lblAlgn val="ctr"/>
        <c:lblOffset val="100"/>
        <c:noMultiLvlLbl val="0"/>
      </c:catAx>
      <c:valAx>
        <c:axId val="129820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47152640"/>
        <c:crosses val="autoZero"/>
        <c:crossBetween val="between"/>
      </c:valAx>
      <c:valAx>
        <c:axId val="12982150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129838080"/>
        <c:crosses val="max"/>
        <c:crossBetween val="between"/>
      </c:valAx>
      <c:catAx>
        <c:axId val="129838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982150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066AC-2B57-4D81-A414-59ED63685945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0BD8323-6106-4331-8167-636E2039760A}">
      <dgm:prSet phldrT="[Texto]"/>
      <dgm:spPr/>
      <dgm:t>
        <a:bodyPr/>
        <a:lstStyle/>
        <a:p>
          <a:r>
            <a:rPr lang="pt-BR" dirty="0"/>
            <a:t>90%</a:t>
          </a:r>
        </a:p>
      </dgm:t>
    </dgm:pt>
    <dgm:pt modelId="{18A1688D-5B1A-4325-9DC1-C8562A3A0D47}" type="parTrans" cxnId="{A6B5A4C3-8619-4681-B57F-7656B79B9361}">
      <dgm:prSet/>
      <dgm:spPr/>
      <dgm:t>
        <a:bodyPr/>
        <a:lstStyle/>
        <a:p>
          <a:endParaRPr lang="pt-BR"/>
        </a:p>
      </dgm:t>
    </dgm:pt>
    <dgm:pt modelId="{7014E54B-D208-4ACD-A1BD-7ACCA209DF36}" type="sibTrans" cxnId="{A6B5A4C3-8619-4681-B57F-7656B79B9361}">
      <dgm:prSet/>
      <dgm:spPr/>
      <dgm:t>
        <a:bodyPr/>
        <a:lstStyle/>
        <a:p>
          <a:endParaRPr lang="pt-BR"/>
        </a:p>
      </dgm:t>
    </dgm:pt>
    <dgm:pt modelId="{09B75A8E-F0CF-483A-B5F1-C016D229B011}">
      <dgm:prSet phldrT="[Texto]"/>
      <dgm:spPr/>
      <dgm:t>
        <a:bodyPr/>
        <a:lstStyle/>
        <a:p>
          <a:r>
            <a:rPr lang="pt-BR" dirty="0"/>
            <a:t>Senhores de engenho e plantadores de cana de açúcar</a:t>
          </a:r>
        </a:p>
      </dgm:t>
    </dgm:pt>
    <dgm:pt modelId="{F8C680F0-0940-4E95-9786-AAD56FA71E2A}" type="parTrans" cxnId="{9C7FB8EF-7475-4175-A05C-F4065290C608}">
      <dgm:prSet/>
      <dgm:spPr/>
      <dgm:t>
        <a:bodyPr/>
        <a:lstStyle/>
        <a:p>
          <a:endParaRPr lang="pt-BR"/>
        </a:p>
      </dgm:t>
    </dgm:pt>
    <dgm:pt modelId="{6BCBA39F-7A08-473A-80B7-7443458B62AE}" type="sibTrans" cxnId="{9C7FB8EF-7475-4175-A05C-F4065290C608}">
      <dgm:prSet/>
      <dgm:spPr/>
      <dgm:t>
        <a:bodyPr/>
        <a:lstStyle/>
        <a:p>
          <a:endParaRPr lang="pt-BR"/>
        </a:p>
      </dgm:t>
    </dgm:pt>
    <dgm:pt modelId="{2EAC66FB-FB69-4A05-8BAA-BC3F4C90A151}">
      <dgm:prSet phldrT="[Texto]"/>
      <dgm:spPr/>
      <dgm:t>
        <a:bodyPr/>
        <a:lstStyle/>
        <a:p>
          <a:r>
            <a:rPr lang="pt-BR" dirty="0"/>
            <a:t>5%</a:t>
          </a:r>
        </a:p>
      </dgm:t>
    </dgm:pt>
    <dgm:pt modelId="{767C5587-C1D7-4AD0-A933-8F5CF1008FA8}" type="parTrans" cxnId="{118BA1E2-E13F-43F7-8C92-DC34CCABFF8F}">
      <dgm:prSet/>
      <dgm:spPr/>
      <dgm:t>
        <a:bodyPr/>
        <a:lstStyle/>
        <a:p>
          <a:endParaRPr lang="pt-BR"/>
        </a:p>
      </dgm:t>
    </dgm:pt>
    <dgm:pt modelId="{39A60B9F-FE05-4AD9-B345-8EAA2D95967D}" type="sibTrans" cxnId="{118BA1E2-E13F-43F7-8C92-DC34CCABFF8F}">
      <dgm:prSet/>
      <dgm:spPr/>
      <dgm:t>
        <a:bodyPr/>
        <a:lstStyle/>
        <a:p>
          <a:endParaRPr lang="pt-BR"/>
        </a:p>
      </dgm:t>
    </dgm:pt>
    <dgm:pt modelId="{A023A66C-54D6-4F12-A1D2-E59C5E189F40}">
      <dgm:prSet phldrT="[Texto]"/>
      <dgm:spPr/>
      <dgm:t>
        <a:bodyPr/>
        <a:lstStyle/>
        <a:p>
          <a:r>
            <a:rPr lang="pt-BR" dirty="0"/>
            <a:t>3%</a:t>
          </a:r>
        </a:p>
      </dgm:t>
    </dgm:pt>
    <dgm:pt modelId="{3DF21E2C-393C-43C4-910B-D213AF45C063}" type="parTrans" cxnId="{AFB4C18B-A8B5-4F95-AEB7-DBF9505B1BB7}">
      <dgm:prSet/>
      <dgm:spPr/>
      <dgm:t>
        <a:bodyPr/>
        <a:lstStyle/>
        <a:p>
          <a:endParaRPr lang="pt-BR"/>
        </a:p>
      </dgm:t>
    </dgm:pt>
    <dgm:pt modelId="{215E4C05-116A-4E1A-B52C-9603C84EE39A}" type="sibTrans" cxnId="{AFB4C18B-A8B5-4F95-AEB7-DBF9505B1BB7}">
      <dgm:prSet/>
      <dgm:spPr/>
      <dgm:t>
        <a:bodyPr/>
        <a:lstStyle/>
        <a:p>
          <a:endParaRPr lang="pt-BR"/>
        </a:p>
      </dgm:t>
    </dgm:pt>
    <dgm:pt modelId="{73F80432-0D86-42FC-80EB-20CB1D4F67FD}">
      <dgm:prSet phldrT="[Texto]"/>
      <dgm:spPr/>
      <dgm:t>
        <a:bodyPr/>
        <a:lstStyle/>
        <a:p>
          <a:r>
            <a:rPr lang="pt-BR" dirty="0"/>
            <a:t>Gado para tração e lenha para as fornalhas</a:t>
          </a:r>
        </a:p>
      </dgm:t>
    </dgm:pt>
    <dgm:pt modelId="{58FC78A4-D7D5-4F6F-AB59-C38123D367B3}" type="parTrans" cxnId="{B1960216-C752-40F3-A737-1F81F79CAEE6}">
      <dgm:prSet/>
      <dgm:spPr/>
      <dgm:t>
        <a:bodyPr/>
        <a:lstStyle/>
        <a:p>
          <a:endParaRPr lang="pt-BR"/>
        </a:p>
      </dgm:t>
    </dgm:pt>
    <dgm:pt modelId="{1B4A7AB3-4FFC-4438-BC65-705D432F46C3}" type="sibTrans" cxnId="{B1960216-C752-40F3-A737-1F81F79CAEE6}">
      <dgm:prSet/>
      <dgm:spPr/>
      <dgm:t>
        <a:bodyPr/>
        <a:lstStyle/>
        <a:p>
          <a:endParaRPr lang="pt-BR"/>
        </a:p>
      </dgm:t>
    </dgm:pt>
    <dgm:pt modelId="{513C88C8-F137-4B87-8F3D-B3053491E853}">
      <dgm:prSet phldrT="[Texto]"/>
      <dgm:spPr/>
      <dgm:t>
        <a:bodyPr/>
        <a:lstStyle/>
        <a:p>
          <a:r>
            <a:rPr lang="pt-BR" dirty="0"/>
            <a:t>2%</a:t>
          </a:r>
        </a:p>
      </dgm:t>
    </dgm:pt>
    <dgm:pt modelId="{25A614DB-3732-4E82-82BC-AD3B4AA5ABBC}" type="parTrans" cxnId="{3BD0346B-D1FA-4085-B322-E0437B4C2922}">
      <dgm:prSet/>
      <dgm:spPr/>
      <dgm:t>
        <a:bodyPr/>
        <a:lstStyle/>
        <a:p>
          <a:endParaRPr lang="pt-BR"/>
        </a:p>
      </dgm:t>
    </dgm:pt>
    <dgm:pt modelId="{9189BD10-98CA-4647-A2EA-A2D6C0DB05F7}" type="sibTrans" cxnId="{3BD0346B-D1FA-4085-B322-E0437B4C2922}">
      <dgm:prSet/>
      <dgm:spPr/>
      <dgm:t>
        <a:bodyPr/>
        <a:lstStyle/>
        <a:p>
          <a:endParaRPr lang="pt-BR"/>
        </a:p>
      </dgm:t>
    </dgm:pt>
    <dgm:pt modelId="{4576A0EB-D0F0-46F8-B50E-8111CABB62C2}">
      <dgm:prSet phldrT="[Texto]"/>
      <dgm:spPr/>
      <dgm:t>
        <a:bodyPr/>
        <a:lstStyle/>
        <a:p>
          <a:r>
            <a:rPr lang="pt-BR" dirty="0"/>
            <a:t>Salários</a:t>
          </a:r>
        </a:p>
      </dgm:t>
    </dgm:pt>
    <dgm:pt modelId="{56CA24F4-C459-42DC-8EE9-3B72C751D42F}" type="parTrans" cxnId="{A22F5880-C1DC-4AFA-BA74-1B473CD3A5A5}">
      <dgm:prSet/>
      <dgm:spPr/>
      <dgm:t>
        <a:bodyPr/>
        <a:lstStyle/>
        <a:p>
          <a:endParaRPr lang="pt-BR"/>
        </a:p>
      </dgm:t>
    </dgm:pt>
    <dgm:pt modelId="{67AD67E3-D9C5-4DF2-9E30-CA9D7B76CD1D}" type="sibTrans" cxnId="{A22F5880-C1DC-4AFA-BA74-1B473CD3A5A5}">
      <dgm:prSet/>
      <dgm:spPr/>
      <dgm:t>
        <a:bodyPr/>
        <a:lstStyle/>
        <a:p>
          <a:endParaRPr lang="pt-BR"/>
        </a:p>
      </dgm:t>
    </dgm:pt>
    <dgm:pt modelId="{54944598-3342-4F93-A401-5E63599920A7}">
      <dgm:prSet phldrT="[Texto]"/>
      <dgm:spPr/>
      <dgm:t>
        <a:bodyPr/>
        <a:lstStyle/>
        <a:p>
          <a:r>
            <a:rPr lang="pt-BR" dirty="0"/>
            <a:t>Serviços de transporte e armazenamento</a:t>
          </a:r>
        </a:p>
      </dgm:t>
    </dgm:pt>
    <dgm:pt modelId="{485BC3E6-53F5-4963-9513-025D3267D818}" type="parTrans" cxnId="{07510B73-FF9E-4B66-8AE6-39BD76A7E855}">
      <dgm:prSet/>
      <dgm:spPr/>
      <dgm:t>
        <a:bodyPr/>
        <a:lstStyle/>
        <a:p>
          <a:endParaRPr lang="pt-BR"/>
        </a:p>
      </dgm:t>
    </dgm:pt>
    <dgm:pt modelId="{7AF8862A-060A-44E7-9FC6-77C0BCDFA92A}" type="sibTrans" cxnId="{07510B73-FF9E-4B66-8AE6-39BD76A7E855}">
      <dgm:prSet/>
      <dgm:spPr/>
      <dgm:t>
        <a:bodyPr/>
        <a:lstStyle/>
        <a:p>
          <a:endParaRPr lang="pt-BR"/>
        </a:p>
      </dgm:t>
    </dgm:pt>
    <dgm:pt modelId="{3C149246-B45C-4D51-A129-7262A8F52F9D}" type="pres">
      <dgm:prSet presAssocID="{AEF066AC-2B57-4D81-A414-59ED6368594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BAD95E5-BC7C-45C8-9962-8BF058EB1434}" type="pres">
      <dgm:prSet presAssocID="{F0BD8323-6106-4331-8167-636E2039760A}" presName="horFlow" presStyleCnt="0"/>
      <dgm:spPr/>
    </dgm:pt>
    <dgm:pt modelId="{9E598088-047B-493C-B662-BFE7E88A6A0E}" type="pres">
      <dgm:prSet presAssocID="{F0BD8323-6106-4331-8167-636E2039760A}" presName="bigChev" presStyleLbl="node1" presStyleIdx="0" presStyleCnt="4"/>
      <dgm:spPr/>
    </dgm:pt>
    <dgm:pt modelId="{3024F3EB-E503-4F6D-B078-B959EF6BDBB3}" type="pres">
      <dgm:prSet presAssocID="{F8C680F0-0940-4E95-9786-AAD56FA71E2A}" presName="parTrans" presStyleCnt="0"/>
      <dgm:spPr/>
    </dgm:pt>
    <dgm:pt modelId="{817FC3FD-EE79-4E04-83F1-0ED466910C35}" type="pres">
      <dgm:prSet presAssocID="{09B75A8E-F0CF-483A-B5F1-C016D229B011}" presName="node" presStyleLbl="alignAccFollowNode1" presStyleIdx="0" presStyleCnt="4" custScaleX="274472">
        <dgm:presLayoutVars>
          <dgm:bulletEnabled val="1"/>
        </dgm:presLayoutVars>
      </dgm:prSet>
      <dgm:spPr/>
    </dgm:pt>
    <dgm:pt modelId="{F5FE7D54-286C-4B0B-93C2-5D6FFDCD9C69}" type="pres">
      <dgm:prSet presAssocID="{F0BD8323-6106-4331-8167-636E2039760A}" presName="vSp" presStyleCnt="0"/>
      <dgm:spPr/>
    </dgm:pt>
    <dgm:pt modelId="{B33D69C0-5C6D-49E3-A6A7-5B401AB7D169}" type="pres">
      <dgm:prSet presAssocID="{2EAC66FB-FB69-4A05-8BAA-BC3F4C90A151}" presName="horFlow" presStyleCnt="0"/>
      <dgm:spPr/>
    </dgm:pt>
    <dgm:pt modelId="{92F0D869-99CD-4D9C-A4C0-DDA7BAEC404A}" type="pres">
      <dgm:prSet presAssocID="{2EAC66FB-FB69-4A05-8BAA-BC3F4C90A151}" presName="bigChev" presStyleLbl="node1" presStyleIdx="1" presStyleCnt="4"/>
      <dgm:spPr/>
    </dgm:pt>
    <dgm:pt modelId="{6CB5E8D1-6057-4C79-A3AC-B169D9E5CD37}" type="pres">
      <dgm:prSet presAssocID="{485BC3E6-53F5-4963-9513-025D3267D818}" presName="parTrans" presStyleCnt="0"/>
      <dgm:spPr/>
    </dgm:pt>
    <dgm:pt modelId="{15017427-14A0-4EB2-9BA3-8D1F7E32D4C5}" type="pres">
      <dgm:prSet presAssocID="{54944598-3342-4F93-A401-5E63599920A7}" presName="node" presStyleLbl="alignAccFollowNode1" presStyleIdx="1" presStyleCnt="4" custScaleX="274472">
        <dgm:presLayoutVars>
          <dgm:bulletEnabled val="1"/>
        </dgm:presLayoutVars>
      </dgm:prSet>
      <dgm:spPr/>
    </dgm:pt>
    <dgm:pt modelId="{9F880FEF-B686-44D0-BCA6-0878DEE96981}" type="pres">
      <dgm:prSet presAssocID="{2EAC66FB-FB69-4A05-8BAA-BC3F4C90A151}" presName="vSp" presStyleCnt="0"/>
      <dgm:spPr/>
    </dgm:pt>
    <dgm:pt modelId="{20A5713C-4087-4BF9-AB15-56AE1B28E32C}" type="pres">
      <dgm:prSet presAssocID="{A023A66C-54D6-4F12-A1D2-E59C5E189F40}" presName="horFlow" presStyleCnt="0"/>
      <dgm:spPr/>
    </dgm:pt>
    <dgm:pt modelId="{60D5C394-C9FE-43E1-A1B0-A7E7DDFD1252}" type="pres">
      <dgm:prSet presAssocID="{A023A66C-54D6-4F12-A1D2-E59C5E189F40}" presName="bigChev" presStyleLbl="node1" presStyleIdx="2" presStyleCnt="4"/>
      <dgm:spPr/>
    </dgm:pt>
    <dgm:pt modelId="{22254436-DFA2-40CE-A32A-9202628F8A9C}" type="pres">
      <dgm:prSet presAssocID="{58FC78A4-D7D5-4F6F-AB59-C38123D367B3}" presName="parTrans" presStyleCnt="0"/>
      <dgm:spPr/>
    </dgm:pt>
    <dgm:pt modelId="{67AAC6CF-6BBC-44AA-AA2F-8638E7128B51}" type="pres">
      <dgm:prSet presAssocID="{73F80432-0D86-42FC-80EB-20CB1D4F67FD}" presName="node" presStyleLbl="alignAccFollowNode1" presStyleIdx="2" presStyleCnt="4" custScaleX="274472">
        <dgm:presLayoutVars>
          <dgm:bulletEnabled val="1"/>
        </dgm:presLayoutVars>
      </dgm:prSet>
      <dgm:spPr/>
    </dgm:pt>
    <dgm:pt modelId="{D74584C5-BF4A-4A52-9F87-A25120080CFD}" type="pres">
      <dgm:prSet presAssocID="{A023A66C-54D6-4F12-A1D2-E59C5E189F40}" presName="vSp" presStyleCnt="0"/>
      <dgm:spPr/>
    </dgm:pt>
    <dgm:pt modelId="{C46E334C-B954-4DED-904E-9695BF093573}" type="pres">
      <dgm:prSet presAssocID="{513C88C8-F137-4B87-8F3D-B3053491E853}" presName="horFlow" presStyleCnt="0"/>
      <dgm:spPr/>
    </dgm:pt>
    <dgm:pt modelId="{F2E18701-FE5C-4277-AAAC-99F9D3071237}" type="pres">
      <dgm:prSet presAssocID="{513C88C8-F137-4B87-8F3D-B3053491E853}" presName="bigChev" presStyleLbl="node1" presStyleIdx="3" presStyleCnt="4"/>
      <dgm:spPr/>
    </dgm:pt>
    <dgm:pt modelId="{D7428093-D063-4DFF-B28D-2953E5D48520}" type="pres">
      <dgm:prSet presAssocID="{56CA24F4-C459-42DC-8EE9-3B72C751D42F}" presName="parTrans" presStyleCnt="0"/>
      <dgm:spPr/>
    </dgm:pt>
    <dgm:pt modelId="{09BDE7BA-4B64-4604-A267-0639D33FF423}" type="pres">
      <dgm:prSet presAssocID="{4576A0EB-D0F0-46F8-B50E-8111CABB62C2}" presName="node" presStyleLbl="alignAccFollowNode1" presStyleIdx="3" presStyleCnt="4" custScaleX="274472">
        <dgm:presLayoutVars>
          <dgm:bulletEnabled val="1"/>
        </dgm:presLayoutVars>
      </dgm:prSet>
      <dgm:spPr/>
    </dgm:pt>
  </dgm:ptLst>
  <dgm:cxnLst>
    <dgm:cxn modelId="{F1ACBC09-B07B-41A3-B411-78FFE62638E6}" type="presOf" srcId="{2EAC66FB-FB69-4A05-8BAA-BC3F4C90A151}" destId="{92F0D869-99CD-4D9C-A4C0-DDA7BAEC404A}" srcOrd="0" destOrd="0" presId="urn:microsoft.com/office/officeart/2005/8/layout/lProcess3"/>
    <dgm:cxn modelId="{B1960216-C752-40F3-A737-1F81F79CAEE6}" srcId="{A023A66C-54D6-4F12-A1D2-E59C5E189F40}" destId="{73F80432-0D86-42FC-80EB-20CB1D4F67FD}" srcOrd="0" destOrd="0" parTransId="{58FC78A4-D7D5-4F6F-AB59-C38123D367B3}" sibTransId="{1B4A7AB3-4FFC-4438-BC65-705D432F46C3}"/>
    <dgm:cxn modelId="{98891525-DE69-4BEC-9DB9-E2C2A5563442}" type="presOf" srcId="{73F80432-0D86-42FC-80EB-20CB1D4F67FD}" destId="{67AAC6CF-6BBC-44AA-AA2F-8638E7128B51}" srcOrd="0" destOrd="0" presId="urn:microsoft.com/office/officeart/2005/8/layout/lProcess3"/>
    <dgm:cxn modelId="{EFC33639-A6F3-44B6-B05A-E7829CB86C15}" type="presOf" srcId="{09B75A8E-F0CF-483A-B5F1-C016D229B011}" destId="{817FC3FD-EE79-4E04-83F1-0ED466910C35}" srcOrd="0" destOrd="0" presId="urn:microsoft.com/office/officeart/2005/8/layout/lProcess3"/>
    <dgm:cxn modelId="{3BD0346B-D1FA-4085-B322-E0437B4C2922}" srcId="{AEF066AC-2B57-4D81-A414-59ED63685945}" destId="{513C88C8-F137-4B87-8F3D-B3053491E853}" srcOrd="3" destOrd="0" parTransId="{25A614DB-3732-4E82-82BC-AD3B4AA5ABBC}" sibTransId="{9189BD10-98CA-4647-A2EA-A2D6C0DB05F7}"/>
    <dgm:cxn modelId="{07510B73-FF9E-4B66-8AE6-39BD76A7E855}" srcId="{2EAC66FB-FB69-4A05-8BAA-BC3F4C90A151}" destId="{54944598-3342-4F93-A401-5E63599920A7}" srcOrd="0" destOrd="0" parTransId="{485BC3E6-53F5-4963-9513-025D3267D818}" sibTransId="{7AF8862A-060A-44E7-9FC6-77C0BCDFA92A}"/>
    <dgm:cxn modelId="{A22F5880-C1DC-4AFA-BA74-1B473CD3A5A5}" srcId="{513C88C8-F137-4B87-8F3D-B3053491E853}" destId="{4576A0EB-D0F0-46F8-B50E-8111CABB62C2}" srcOrd="0" destOrd="0" parTransId="{56CA24F4-C459-42DC-8EE9-3B72C751D42F}" sibTransId="{67AD67E3-D9C5-4DF2-9E30-CA9D7B76CD1D}"/>
    <dgm:cxn modelId="{AFB4C18B-A8B5-4F95-AEB7-DBF9505B1BB7}" srcId="{AEF066AC-2B57-4D81-A414-59ED63685945}" destId="{A023A66C-54D6-4F12-A1D2-E59C5E189F40}" srcOrd="2" destOrd="0" parTransId="{3DF21E2C-393C-43C4-910B-D213AF45C063}" sibTransId="{215E4C05-116A-4E1A-B52C-9603C84EE39A}"/>
    <dgm:cxn modelId="{F6A71FAC-FAD2-471A-8ABF-79FC996F69B0}" type="presOf" srcId="{A023A66C-54D6-4F12-A1D2-E59C5E189F40}" destId="{60D5C394-C9FE-43E1-A1B0-A7E7DDFD1252}" srcOrd="0" destOrd="0" presId="urn:microsoft.com/office/officeart/2005/8/layout/lProcess3"/>
    <dgm:cxn modelId="{384BC6C2-4E63-49B1-9444-D2B94125C336}" type="presOf" srcId="{4576A0EB-D0F0-46F8-B50E-8111CABB62C2}" destId="{09BDE7BA-4B64-4604-A267-0639D33FF423}" srcOrd="0" destOrd="0" presId="urn:microsoft.com/office/officeart/2005/8/layout/lProcess3"/>
    <dgm:cxn modelId="{A6B5A4C3-8619-4681-B57F-7656B79B9361}" srcId="{AEF066AC-2B57-4D81-A414-59ED63685945}" destId="{F0BD8323-6106-4331-8167-636E2039760A}" srcOrd="0" destOrd="0" parTransId="{18A1688D-5B1A-4325-9DC1-C8562A3A0D47}" sibTransId="{7014E54B-D208-4ACD-A1BD-7ACCA209DF36}"/>
    <dgm:cxn modelId="{118BA1E2-E13F-43F7-8C92-DC34CCABFF8F}" srcId="{AEF066AC-2B57-4D81-A414-59ED63685945}" destId="{2EAC66FB-FB69-4A05-8BAA-BC3F4C90A151}" srcOrd="1" destOrd="0" parTransId="{767C5587-C1D7-4AD0-A933-8F5CF1008FA8}" sibTransId="{39A60B9F-FE05-4AD9-B345-8EAA2D95967D}"/>
    <dgm:cxn modelId="{9E0D97EF-D11E-4535-B5F5-EE2A6CE1B0AD}" type="presOf" srcId="{54944598-3342-4F93-A401-5E63599920A7}" destId="{15017427-14A0-4EB2-9BA3-8D1F7E32D4C5}" srcOrd="0" destOrd="0" presId="urn:microsoft.com/office/officeart/2005/8/layout/lProcess3"/>
    <dgm:cxn modelId="{9C7FB8EF-7475-4175-A05C-F4065290C608}" srcId="{F0BD8323-6106-4331-8167-636E2039760A}" destId="{09B75A8E-F0CF-483A-B5F1-C016D229B011}" srcOrd="0" destOrd="0" parTransId="{F8C680F0-0940-4E95-9786-AAD56FA71E2A}" sibTransId="{6BCBA39F-7A08-473A-80B7-7443458B62AE}"/>
    <dgm:cxn modelId="{B69FBFF1-4E15-413C-9075-52607DBE16B0}" type="presOf" srcId="{F0BD8323-6106-4331-8167-636E2039760A}" destId="{9E598088-047B-493C-B662-BFE7E88A6A0E}" srcOrd="0" destOrd="0" presId="urn:microsoft.com/office/officeart/2005/8/layout/lProcess3"/>
    <dgm:cxn modelId="{401B1DF7-8E74-4D25-BC1C-E8DD50D3A5AE}" type="presOf" srcId="{513C88C8-F137-4B87-8F3D-B3053491E853}" destId="{F2E18701-FE5C-4277-AAAC-99F9D3071237}" srcOrd="0" destOrd="0" presId="urn:microsoft.com/office/officeart/2005/8/layout/lProcess3"/>
    <dgm:cxn modelId="{D909B1FE-8CDC-4534-8108-8A99B2D8B8B1}" type="presOf" srcId="{AEF066AC-2B57-4D81-A414-59ED63685945}" destId="{3C149246-B45C-4D51-A129-7262A8F52F9D}" srcOrd="0" destOrd="0" presId="urn:microsoft.com/office/officeart/2005/8/layout/lProcess3"/>
    <dgm:cxn modelId="{8C080DEC-5702-4FAC-9FC1-FD3570C235DB}" type="presParOf" srcId="{3C149246-B45C-4D51-A129-7262A8F52F9D}" destId="{1BAD95E5-BC7C-45C8-9962-8BF058EB1434}" srcOrd="0" destOrd="0" presId="urn:microsoft.com/office/officeart/2005/8/layout/lProcess3"/>
    <dgm:cxn modelId="{48FB8C14-8CA9-4208-AE05-4669DC4EFC79}" type="presParOf" srcId="{1BAD95E5-BC7C-45C8-9962-8BF058EB1434}" destId="{9E598088-047B-493C-B662-BFE7E88A6A0E}" srcOrd="0" destOrd="0" presId="urn:microsoft.com/office/officeart/2005/8/layout/lProcess3"/>
    <dgm:cxn modelId="{068A08BC-5DF6-4527-8C41-81837B1B800F}" type="presParOf" srcId="{1BAD95E5-BC7C-45C8-9962-8BF058EB1434}" destId="{3024F3EB-E503-4F6D-B078-B959EF6BDBB3}" srcOrd="1" destOrd="0" presId="urn:microsoft.com/office/officeart/2005/8/layout/lProcess3"/>
    <dgm:cxn modelId="{C5BA45DF-1484-4E60-B975-3E269C85957C}" type="presParOf" srcId="{1BAD95E5-BC7C-45C8-9962-8BF058EB1434}" destId="{817FC3FD-EE79-4E04-83F1-0ED466910C35}" srcOrd="2" destOrd="0" presId="urn:microsoft.com/office/officeart/2005/8/layout/lProcess3"/>
    <dgm:cxn modelId="{87ED6F80-445D-40DB-B03F-1F2674D2EAA0}" type="presParOf" srcId="{3C149246-B45C-4D51-A129-7262A8F52F9D}" destId="{F5FE7D54-286C-4B0B-93C2-5D6FFDCD9C69}" srcOrd="1" destOrd="0" presId="urn:microsoft.com/office/officeart/2005/8/layout/lProcess3"/>
    <dgm:cxn modelId="{25A875E1-0684-4B8D-8B26-16264DB0DD1E}" type="presParOf" srcId="{3C149246-B45C-4D51-A129-7262A8F52F9D}" destId="{B33D69C0-5C6D-49E3-A6A7-5B401AB7D169}" srcOrd="2" destOrd="0" presId="urn:microsoft.com/office/officeart/2005/8/layout/lProcess3"/>
    <dgm:cxn modelId="{1FF1DA14-9CEB-4B3B-B303-1D75199FA692}" type="presParOf" srcId="{B33D69C0-5C6D-49E3-A6A7-5B401AB7D169}" destId="{92F0D869-99CD-4D9C-A4C0-DDA7BAEC404A}" srcOrd="0" destOrd="0" presId="urn:microsoft.com/office/officeart/2005/8/layout/lProcess3"/>
    <dgm:cxn modelId="{F4D50750-88CE-4388-8DB1-D59F05BF2576}" type="presParOf" srcId="{B33D69C0-5C6D-49E3-A6A7-5B401AB7D169}" destId="{6CB5E8D1-6057-4C79-A3AC-B169D9E5CD37}" srcOrd="1" destOrd="0" presId="urn:microsoft.com/office/officeart/2005/8/layout/lProcess3"/>
    <dgm:cxn modelId="{58CD86AB-775F-4B34-B67D-445F073451D1}" type="presParOf" srcId="{B33D69C0-5C6D-49E3-A6A7-5B401AB7D169}" destId="{15017427-14A0-4EB2-9BA3-8D1F7E32D4C5}" srcOrd="2" destOrd="0" presId="urn:microsoft.com/office/officeart/2005/8/layout/lProcess3"/>
    <dgm:cxn modelId="{3C9490FF-0573-4508-AF53-5B8214427E9D}" type="presParOf" srcId="{3C149246-B45C-4D51-A129-7262A8F52F9D}" destId="{9F880FEF-B686-44D0-BCA6-0878DEE96981}" srcOrd="3" destOrd="0" presId="urn:microsoft.com/office/officeart/2005/8/layout/lProcess3"/>
    <dgm:cxn modelId="{B5B582EC-E05A-4709-B63B-AD3DAB96D2A2}" type="presParOf" srcId="{3C149246-B45C-4D51-A129-7262A8F52F9D}" destId="{20A5713C-4087-4BF9-AB15-56AE1B28E32C}" srcOrd="4" destOrd="0" presId="urn:microsoft.com/office/officeart/2005/8/layout/lProcess3"/>
    <dgm:cxn modelId="{2657462F-23D4-49D4-B92F-477B4A019F1A}" type="presParOf" srcId="{20A5713C-4087-4BF9-AB15-56AE1B28E32C}" destId="{60D5C394-C9FE-43E1-A1B0-A7E7DDFD1252}" srcOrd="0" destOrd="0" presId="urn:microsoft.com/office/officeart/2005/8/layout/lProcess3"/>
    <dgm:cxn modelId="{EBFBCB81-6C0A-4887-9BDC-0C723F261465}" type="presParOf" srcId="{20A5713C-4087-4BF9-AB15-56AE1B28E32C}" destId="{22254436-DFA2-40CE-A32A-9202628F8A9C}" srcOrd="1" destOrd="0" presId="urn:microsoft.com/office/officeart/2005/8/layout/lProcess3"/>
    <dgm:cxn modelId="{CCDEC0BF-7C05-471F-ADFE-6C89F056A615}" type="presParOf" srcId="{20A5713C-4087-4BF9-AB15-56AE1B28E32C}" destId="{67AAC6CF-6BBC-44AA-AA2F-8638E7128B51}" srcOrd="2" destOrd="0" presId="urn:microsoft.com/office/officeart/2005/8/layout/lProcess3"/>
    <dgm:cxn modelId="{6A38BA64-AC5A-435F-98CC-5B3217EF07DB}" type="presParOf" srcId="{3C149246-B45C-4D51-A129-7262A8F52F9D}" destId="{D74584C5-BF4A-4A52-9F87-A25120080CFD}" srcOrd="5" destOrd="0" presId="urn:microsoft.com/office/officeart/2005/8/layout/lProcess3"/>
    <dgm:cxn modelId="{1D613BA6-4031-49C5-96F0-731331D92BCF}" type="presParOf" srcId="{3C149246-B45C-4D51-A129-7262A8F52F9D}" destId="{C46E334C-B954-4DED-904E-9695BF093573}" srcOrd="6" destOrd="0" presId="urn:microsoft.com/office/officeart/2005/8/layout/lProcess3"/>
    <dgm:cxn modelId="{3279625C-23B5-4AAF-AE41-74CE3F349CE0}" type="presParOf" srcId="{C46E334C-B954-4DED-904E-9695BF093573}" destId="{F2E18701-FE5C-4277-AAAC-99F9D3071237}" srcOrd="0" destOrd="0" presId="urn:microsoft.com/office/officeart/2005/8/layout/lProcess3"/>
    <dgm:cxn modelId="{A7407BAB-5779-498C-BAC3-9582F56CF7E8}" type="presParOf" srcId="{C46E334C-B954-4DED-904E-9695BF093573}" destId="{D7428093-D063-4DFF-B28D-2953E5D48520}" srcOrd="1" destOrd="0" presId="urn:microsoft.com/office/officeart/2005/8/layout/lProcess3"/>
    <dgm:cxn modelId="{7D440D81-06A6-4C21-B90D-BFCE8DB68794}" type="presParOf" srcId="{C46E334C-B954-4DED-904E-9695BF093573}" destId="{09BDE7BA-4B64-4604-A267-0639D33FF42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79C93-CAF5-433D-986B-2A3A9755EAC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D7C9B60-39B2-4E7C-9B1E-5F3D00A7A88C}">
      <dgm:prSet phldrT="[Texto]" custT="1"/>
      <dgm:spPr/>
      <dgm:t>
        <a:bodyPr/>
        <a:lstStyle/>
        <a:p>
          <a:r>
            <a:rPr lang="pt-BR" sz="3200" dirty="0"/>
            <a:t>São Vicente</a:t>
          </a:r>
        </a:p>
      </dgm:t>
    </dgm:pt>
    <dgm:pt modelId="{9B4FEA66-7407-44A2-8A0B-D51B730182F7}" type="parTrans" cxnId="{4B0E03F5-874E-459D-B732-4CD7967EAC35}">
      <dgm:prSet/>
      <dgm:spPr/>
      <dgm:t>
        <a:bodyPr/>
        <a:lstStyle/>
        <a:p>
          <a:endParaRPr lang="pt-BR" sz="1400"/>
        </a:p>
      </dgm:t>
    </dgm:pt>
    <dgm:pt modelId="{526654F7-90E3-4A70-8A9E-3BC6D720EDEB}" type="sibTrans" cxnId="{4B0E03F5-874E-459D-B732-4CD7967EAC35}">
      <dgm:prSet/>
      <dgm:spPr/>
      <dgm:t>
        <a:bodyPr/>
        <a:lstStyle/>
        <a:p>
          <a:endParaRPr lang="pt-BR" sz="1400"/>
        </a:p>
      </dgm:t>
    </dgm:pt>
    <dgm:pt modelId="{D6C29693-E697-4C0C-9E73-F1414C53AD64}">
      <dgm:prSet phldrT="[Texto]" custT="1"/>
      <dgm:spPr/>
      <dgm:t>
        <a:bodyPr/>
        <a:lstStyle/>
        <a:p>
          <a:r>
            <a:rPr lang="pt-BR" sz="4000" dirty="0"/>
            <a:t>Nordeste açucareiro</a:t>
          </a:r>
        </a:p>
      </dgm:t>
    </dgm:pt>
    <dgm:pt modelId="{E65A25B1-98B8-4FA2-8A67-992681043C64}" type="parTrans" cxnId="{BBC9C68A-EEAF-4E38-89AE-C947D52D089E}">
      <dgm:prSet/>
      <dgm:spPr/>
      <dgm:t>
        <a:bodyPr/>
        <a:lstStyle/>
        <a:p>
          <a:endParaRPr lang="pt-BR" sz="1400"/>
        </a:p>
      </dgm:t>
    </dgm:pt>
    <dgm:pt modelId="{5D00F0EE-3CE4-46A2-86A6-DA1F1E76E564}" type="sibTrans" cxnId="{BBC9C68A-EEAF-4E38-89AE-C947D52D089E}">
      <dgm:prSet/>
      <dgm:spPr/>
      <dgm:t>
        <a:bodyPr/>
        <a:lstStyle/>
        <a:p>
          <a:endParaRPr lang="pt-BR" sz="1400"/>
        </a:p>
      </dgm:t>
    </dgm:pt>
    <dgm:pt modelId="{61EF0F6C-C14C-4C6A-8D10-432DE250B65D}">
      <dgm:prSet phldrT="[Texto]" custT="1"/>
      <dgm:spPr/>
      <dgm:t>
        <a:bodyPr/>
        <a:lstStyle/>
        <a:p>
          <a:r>
            <a:rPr lang="pt-BR" sz="3200" dirty="0"/>
            <a:t>Nova Inglaterra</a:t>
          </a:r>
        </a:p>
      </dgm:t>
    </dgm:pt>
    <dgm:pt modelId="{5E5B5302-3DB6-4BC5-83FD-62982ED6BFCC}" type="parTrans" cxnId="{E71E8645-5C32-4A54-B3D4-5B87516C9555}">
      <dgm:prSet/>
      <dgm:spPr/>
      <dgm:t>
        <a:bodyPr/>
        <a:lstStyle/>
        <a:p>
          <a:endParaRPr lang="pt-BR" sz="1400"/>
        </a:p>
      </dgm:t>
    </dgm:pt>
    <dgm:pt modelId="{2CC3181F-0344-4F49-83FD-77EA5D2214EF}" type="sibTrans" cxnId="{E71E8645-5C32-4A54-B3D4-5B87516C9555}">
      <dgm:prSet/>
      <dgm:spPr/>
      <dgm:t>
        <a:bodyPr/>
        <a:lstStyle/>
        <a:p>
          <a:endParaRPr lang="pt-BR" sz="1400"/>
        </a:p>
      </dgm:t>
    </dgm:pt>
    <dgm:pt modelId="{01E42345-A620-4268-A60F-D261DE2A32E8}">
      <dgm:prSet phldrT="[Texto]" custT="1"/>
      <dgm:spPr/>
      <dgm:t>
        <a:bodyPr/>
        <a:lstStyle/>
        <a:p>
          <a:r>
            <a:rPr lang="pt-BR" sz="4000" dirty="0"/>
            <a:t>Antilhas</a:t>
          </a:r>
        </a:p>
      </dgm:t>
    </dgm:pt>
    <dgm:pt modelId="{8E181593-93FD-409D-96B4-CDA61CE666B4}" type="parTrans" cxnId="{5F881ED9-720E-46BF-ACFE-A8B247B62788}">
      <dgm:prSet/>
      <dgm:spPr/>
      <dgm:t>
        <a:bodyPr/>
        <a:lstStyle/>
        <a:p>
          <a:endParaRPr lang="pt-BR" sz="1400"/>
        </a:p>
      </dgm:t>
    </dgm:pt>
    <dgm:pt modelId="{D8C5EED0-506E-4980-9C03-D30446BFFF44}" type="sibTrans" cxnId="{5F881ED9-720E-46BF-ACFE-A8B247B62788}">
      <dgm:prSet/>
      <dgm:spPr/>
      <dgm:t>
        <a:bodyPr/>
        <a:lstStyle/>
        <a:p>
          <a:endParaRPr lang="pt-BR" sz="1400"/>
        </a:p>
      </dgm:t>
    </dgm:pt>
    <dgm:pt modelId="{2D6F2008-9525-4C07-8D78-5E7B20630682}" type="pres">
      <dgm:prSet presAssocID="{55E79C93-CAF5-433D-986B-2A3A9755EAC8}" presName="theList" presStyleCnt="0">
        <dgm:presLayoutVars>
          <dgm:dir/>
          <dgm:animLvl val="lvl"/>
          <dgm:resizeHandles val="exact"/>
        </dgm:presLayoutVars>
      </dgm:prSet>
      <dgm:spPr/>
    </dgm:pt>
    <dgm:pt modelId="{B6B559F3-F480-4B5B-B93A-E88A85F48A22}" type="pres">
      <dgm:prSet presAssocID="{BD7C9B60-39B2-4E7C-9B1E-5F3D00A7A88C}" presName="compNode" presStyleCnt="0"/>
      <dgm:spPr/>
    </dgm:pt>
    <dgm:pt modelId="{22E94F93-AE96-4767-A6BE-9B27E0724F7E}" type="pres">
      <dgm:prSet presAssocID="{BD7C9B60-39B2-4E7C-9B1E-5F3D00A7A88C}" presName="aNode" presStyleLbl="bgShp" presStyleIdx="0" presStyleCnt="2"/>
      <dgm:spPr/>
    </dgm:pt>
    <dgm:pt modelId="{2549515E-FDC5-48E9-A010-4A90266B3328}" type="pres">
      <dgm:prSet presAssocID="{BD7C9B60-39B2-4E7C-9B1E-5F3D00A7A88C}" presName="textNode" presStyleLbl="bgShp" presStyleIdx="0" presStyleCnt="2"/>
      <dgm:spPr/>
    </dgm:pt>
    <dgm:pt modelId="{11715D34-1D2D-49F1-9722-8993223AFC66}" type="pres">
      <dgm:prSet presAssocID="{BD7C9B60-39B2-4E7C-9B1E-5F3D00A7A88C}" presName="compChildNode" presStyleCnt="0"/>
      <dgm:spPr/>
    </dgm:pt>
    <dgm:pt modelId="{D3C81F8B-A6B4-4183-B7CA-A96DE4B4F039}" type="pres">
      <dgm:prSet presAssocID="{BD7C9B60-39B2-4E7C-9B1E-5F3D00A7A88C}" presName="theInnerList" presStyleCnt="0"/>
      <dgm:spPr/>
    </dgm:pt>
    <dgm:pt modelId="{70A19D83-42E6-404B-AF5B-7F9FAB794CC2}" type="pres">
      <dgm:prSet presAssocID="{D6C29693-E697-4C0C-9E73-F1414C53AD64}" presName="childNode" presStyleLbl="node1" presStyleIdx="0" presStyleCnt="2">
        <dgm:presLayoutVars>
          <dgm:bulletEnabled val="1"/>
        </dgm:presLayoutVars>
      </dgm:prSet>
      <dgm:spPr/>
    </dgm:pt>
    <dgm:pt modelId="{D75754D3-E4C8-470A-A8FB-DE9C476CF70E}" type="pres">
      <dgm:prSet presAssocID="{BD7C9B60-39B2-4E7C-9B1E-5F3D00A7A88C}" presName="aSpace" presStyleCnt="0"/>
      <dgm:spPr/>
    </dgm:pt>
    <dgm:pt modelId="{ED06194C-AA90-492E-9A69-DEE17ED49944}" type="pres">
      <dgm:prSet presAssocID="{61EF0F6C-C14C-4C6A-8D10-432DE250B65D}" presName="compNode" presStyleCnt="0"/>
      <dgm:spPr/>
    </dgm:pt>
    <dgm:pt modelId="{78CD0EFA-A638-4B04-AA1A-B74B23B9ADE2}" type="pres">
      <dgm:prSet presAssocID="{61EF0F6C-C14C-4C6A-8D10-432DE250B65D}" presName="aNode" presStyleLbl="bgShp" presStyleIdx="1" presStyleCnt="2"/>
      <dgm:spPr/>
    </dgm:pt>
    <dgm:pt modelId="{FE3177ED-DEC2-4041-B1CB-29C19C083F4B}" type="pres">
      <dgm:prSet presAssocID="{61EF0F6C-C14C-4C6A-8D10-432DE250B65D}" presName="textNode" presStyleLbl="bgShp" presStyleIdx="1" presStyleCnt="2"/>
      <dgm:spPr/>
    </dgm:pt>
    <dgm:pt modelId="{2C37B88E-BD51-4B87-B35D-198201985B82}" type="pres">
      <dgm:prSet presAssocID="{61EF0F6C-C14C-4C6A-8D10-432DE250B65D}" presName="compChildNode" presStyleCnt="0"/>
      <dgm:spPr/>
    </dgm:pt>
    <dgm:pt modelId="{01BAFA17-68AB-4A67-9D3C-EFDFBCDAA127}" type="pres">
      <dgm:prSet presAssocID="{61EF0F6C-C14C-4C6A-8D10-432DE250B65D}" presName="theInnerList" presStyleCnt="0"/>
      <dgm:spPr/>
    </dgm:pt>
    <dgm:pt modelId="{335E2F1F-B5F7-4F7C-B712-CAE0C4D6AAD3}" type="pres">
      <dgm:prSet presAssocID="{01E42345-A620-4268-A60F-D261DE2A32E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277F8016-AEDC-4D90-926F-8FAED27F4D92}" type="presOf" srcId="{61EF0F6C-C14C-4C6A-8D10-432DE250B65D}" destId="{FE3177ED-DEC2-4041-B1CB-29C19C083F4B}" srcOrd="1" destOrd="0" presId="urn:microsoft.com/office/officeart/2005/8/layout/lProcess2"/>
    <dgm:cxn modelId="{BD13063F-236B-4E65-A10B-5CC5367C8C9F}" type="presOf" srcId="{BD7C9B60-39B2-4E7C-9B1E-5F3D00A7A88C}" destId="{2549515E-FDC5-48E9-A010-4A90266B3328}" srcOrd="1" destOrd="0" presId="urn:microsoft.com/office/officeart/2005/8/layout/lProcess2"/>
    <dgm:cxn modelId="{E71E8645-5C32-4A54-B3D4-5B87516C9555}" srcId="{55E79C93-CAF5-433D-986B-2A3A9755EAC8}" destId="{61EF0F6C-C14C-4C6A-8D10-432DE250B65D}" srcOrd="1" destOrd="0" parTransId="{5E5B5302-3DB6-4BC5-83FD-62982ED6BFCC}" sibTransId="{2CC3181F-0344-4F49-83FD-77EA5D2214EF}"/>
    <dgm:cxn modelId="{BBC9C68A-EEAF-4E38-89AE-C947D52D089E}" srcId="{BD7C9B60-39B2-4E7C-9B1E-5F3D00A7A88C}" destId="{D6C29693-E697-4C0C-9E73-F1414C53AD64}" srcOrd="0" destOrd="0" parTransId="{E65A25B1-98B8-4FA2-8A67-992681043C64}" sibTransId="{5D00F0EE-3CE4-46A2-86A6-DA1F1E76E564}"/>
    <dgm:cxn modelId="{6356849A-2809-4303-A5EE-AE6C7F82242A}" type="presOf" srcId="{61EF0F6C-C14C-4C6A-8D10-432DE250B65D}" destId="{78CD0EFA-A638-4B04-AA1A-B74B23B9ADE2}" srcOrd="0" destOrd="0" presId="urn:microsoft.com/office/officeart/2005/8/layout/lProcess2"/>
    <dgm:cxn modelId="{0A5909CB-890D-4BC6-ABEE-FBA32D696B41}" type="presOf" srcId="{BD7C9B60-39B2-4E7C-9B1E-5F3D00A7A88C}" destId="{22E94F93-AE96-4767-A6BE-9B27E0724F7E}" srcOrd="0" destOrd="0" presId="urn:microsoft.com/office/officeart/2005/8/layout/lProcess2"/>
    <dgm:cxn modelId="{54C813D2-AF6F-4116-9410-E809BC3D23E9}" type="presOf" srcId="{55E79C93-CAF5-433D-986B-2A3A9755EAC8}" destId="{2D6F2008-9525-4C07-8D78-5E7B20630682}" srcOrd="0" destOrd="0" presId="urn:microsoft.com/office/officeart/2005/8/layout/lProcess2"/>
    <dgm:cxn modelId="{5F881ED9-720E-46BF-ACFE-A8B247B62788}" srcId="{61EF0F6C-C14C-4C6A-8D10-432DE250B65D}" destId="{01E42345-A620-4268-A60F-D261DE2A32E8}" srcOrd="0" destOrd="0" parTransId="{8E181593-93FD-409D-96B4-CDA61CE666B4}" sibTransId="{D8C5EED0-506E-4980-9C03-D30446BFFF44}"/>
    <dgm:cxn modelId="{B8B6BADD-FBE7-44FB-B268-8448E89FE352}" type="presOf" srcId="{01E42345-A620-4268-A60F-D261DE2A32E8}" destId="{335E2F1F-B5F7-4F7C-B712-CAE0C4D6AAD3}" srcOrd="0" destOrd="0" presId="urn:microsoft.com/office/officeart/2005/8/layout/lProcess2"/>
    <dgm:cxn modelId="{4B0E03F5-874E-459D-B732-4CD7967EAC35}" srcId="{55E79C93-CAF5-433D-986B-2A3A9755EAC8}" destId="{BD7C9B60-39B2-4E7C-9B1E-5F3D00A7A88C}" srcOrd="0" destOrd="0" parTransId="{9B4FEA66-7407-44A2-8A0B-D51B730182F7}" sibTransId="{526654F7-90E3-4A70-8A9E-3BC6D720EDEB}"/>
    <dgm:cxn modelId="{9A7B5CFD-ED03-4AA1-836A-5D91606E9BEA}" type="presOf" srcId="{D6C29693-E697-4C0C-9E73-F1414C53AD64}" destId="{70A19D83-42E6-404B-AF5B-7F9FAB794CC2}" srcOrd="0" destOrd="0" presId="urn:microsoft.com/office/officeart/2005/8/layout/lProcess2"/>
    <dgm:cxn modelId="{96D99573-0521-49CE-BC4E-B6414FCC68D7}" type="presParOf" srcId="{2D6F2008-9525-4C07-8D78-5E7B20630682}" destId="{B6B559F3-F480-4B5B-B93A-E88A85F48A22}" srcOrd="0" destOrd="0" presId="urn:microsoft.com/office/officeart/2005/8/layout/lProcess2"/>
    <dgm:cxn modelId="{E4A9B285-3109-419D-8FB1-63A1F88858CB}" type="presParOf" srcId="{B6B559F3-F480-4B5B-B93A-E88A85F48A22}" destId="{22E94F93-AE96-4767-A6BE-9B27E0724F7E}" srcOrd="0" destOrd="0" presId="urn:microsoft.com/office/officeart/2005/8/layout/lProcess2"/>
    <dgm:cxn modelId="{C31AEDDB-0C45-4337-AC27-AE8A781D49EA}" type="presParOf" srcId="{B6B559F3-F480-4B5B-B93A-E88A85F48A22}" destId="{2549515E-FDC5-48E9-A010-4A90266B3328}" srcOrd="1" destOrd="0" presId="urn:microsoft.com/office/officeart/2005/8/layout/lProcess2"/>
    <dgm:cxn modelId="{64EC1F00-B25F-4825-BD2B-5A1F66042739}" type="presParOf" srcId="{B6B559F3-F480-4B5B-B93A-E88A85F48A22}" destId="{11715D34-1D2D-49F1-9722-8993223AFC66}" srcOrd="2" destOrd="0" presId="urn:microsoft.com/office/officeart/2005/8/layout/lProcess2"/>
    <dgm:cxn modelId="{0BE59046-A261-480B-96AA-0CB1FB3D2354}" type="presParOf" srcId="{11715D34-1D2D-49F1-9722-8993223AFC66}" destId="{D3C81F8B-A6B4-4183-B7CA-A96DE4B4F039}" srcOrd="0" destOrd="0" presId="urn:microsoft.com/office/officeart/2005/8/layout/lProcess2"/>
    <dgm:cxn modelId="{C63941EB-A8A7-412A-BF8B-CDC6757F262C}" type="presParOf" srcId="{D3C81F8B-A6B4-4183-B7CA-A96DE4B4F039}" destId="{70A19D83-42E6-404B-AF5B-7F9FAB794CC2}" srcOrd="0" destOrd="0" presId="urn:microsoft.com/office/officeart/2005/8/layout/lProcess2"/>
    <dgm:cxn modelId="{367DD616-6236-40CF-AB04-88174870CCA5}" type="presParOf" srcId="{2D6F2008-9525-4C07-8D78-5E7B20630682}" destId="{D75754D3-E4C8-470A-A8FB-DE9C476CF70E}" srcOrd="1" destOrd="0" presId="urn:microsoft.com/office/officeart/2005/8/layout/lProcess2"/>
    <dgm:cxn modelId="{1BCBAA0D-67C3-4AD5-8BD9-05C98BD405A2}" type="presParOf" srcId="{2D6F2008-9525-4C07-8D78-5E7B20630682}" destId="{ED06194C-AA90-492E-9A69-DEE17ED49944}" srcOrd="2" destOrd="0" presId="urn:microsoft.com/office/officeart/2005/8/layout/lProcess2"/>
    <dgm:cxn modelId="{7938BF4E-AF84-46DB-BC06-E9A12A963010}" type="presParOf" srcId="{ED06194C-AA90-492E-9A69-DEE17ED49944}" destId="{78CD0EFA-A638-4B04-AA1A-B74B23B9ADE2}" srcOrd="0" destOrd="0" presId="urn:microsoft.com/office/officeart/2005/8/layout/lProcess2"/>
    <dgm:cxn modelId="{CEF2AA7B-541E-4F0E-AB7D-C116757880B7}" type="presParOf" srcId="{ED06194C-AA90-492E-9A69-DEE17ED49944}" destId="{FE3177ED-DEC2-4041-B1CB-29C19C083F4B}" srcOrd="1" destOrd="0" presId="urn:microsoft.com/office/officeart/2005/8/layout/lProcess2"/>
    <dgm:cxn modelId="{AC74BC41-6BC6-431E-BEEC-40CEE66E23F0}" type="presParOf" srcId="{ED06194C-AA90-492E-9A69-DEE17ED49944}" destId="{2C37B88E-BD51-4B87-B35D-198201985B82}" srcOrd="2" destOrd="0" presId="urn:microsoft.com/office/officeart/2005/8/layout/lProcess2"/>
    <dgm:cxn modelId="{1376642F-5D23-48F8-95D0-8C46D7AB0B1F}" type="presParOf" srcId="{2C37B88E-BD51-4B87-B35D-198201985B82}" destId="{01BAFA17-68AB-4A67-9D3C-EFDFBCDAA127}" srcOrd="0" destOrd="0" presId="urn:microsoft.com/office/officeart/2005/8/layout/lProcess2"/>
    <dgm:cxn modelId="{8D1DFFD7-9B5E-4110-9A19-11E827F440C2}" type="presParOf" srcId="{01BAFA17-68AB-4A67-9D3C-EFDFBCDAA127}" destId="{335E2F1F-B5F7-4F7C-B712-CAE0C4D6AAD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2EAE7-261D-4119-9707-FD9154B9422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78BBCAD-9103-49B6-B1D6-674C61F4FE1D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pt-BR" sz="4000" dirty="0"/>
            <a:t>Fracasso dos objetivos iniciais</a:t>
          </a:r>
        </a:p>
        <a:p>
          <a:pPr algn="ctr"/>
          <a:r>
            <a:rPr lang="pt-BR" sz="3200" i="1" dirty="0"/>
            <a:t>De “empresa colonial” a economia de baixa rentabilidade</a:t>
          </a:r>
        </a:p>
      </dgm:t>
    </dgm:pt>
    <dgm:pt modelId="{8997F5BD-EDD7-4BB4-B751-680A505554F0}" type="parTrans" cxnId="{52CD267D-D454-4210-B4E5-6A7C86B4D7CA}">
      <dgm:prSet/>
      <dgm:spPr/>
      <dgm:t>
        <a:bodyPr/>
        <a:lstStyle/>
        <a:p>
          <a:pPr algn="ctr"/>
          <a:endParaRPr lang="pt-BR" sz="1400"/>
        </a:p>
      </dgm:t>
    </dgm:pt>
    <dgm:pt modelId="{7FFF3268-5E52-48C8-BC0C-6E1B662BD16D}" type="sibTrans" cxnId="{52CD267D-D454-4210-B4E5-6A7C86B4D7CA}">
      <dgm:prSet/>
      <dgm:spPr/>
      <dgm:t>
        <a:bodyPr/>
        <a:lstStyle/>
        <a:p>
          <a:pPr algn="ctr"/>
          <a:endParaRPr lang="pt-BR" sz="1400"/>
        </a:p>
      </dgm:t>
    </dgm:pt>
    <dgm:pt modelId="{DDAD4B68-B3BD-44B7-A67E-B7534016B331}" type="pres">
      <dgm:prSet presAssocID="{74E2EAE7-261D-4119-9707-FD9154B94227}" presName="linear" presStyleCnt="0">
        <dgm:presLayoutVars>
          <dgm:animLvl val="lvl"/>
          <dgm:resizeHandles val="exact"/>
        </dgm:presLayoutVars>
      </dgm:prSet>
      <dgm:spPr/>
    </dgm:pt>
    <dgm:pt modelId="{64BD3349-09B9-4C70-9B23-2D4DF8525B30}" type="pres">
      <dgm:prSet presAssocID="{C78BBCAD-9103-49B6-B1D6-674C61F4FE1D}" presName="parentText" presStyleLbl="node1" presStyleIdx="0" presStyleCnt="1" custLinFactNeighborY="-9027">
        <dgm:presLayoutVars>
          <dgm:chMax val="0"/>
          <dgm:bulletEnabled val="1"/>
        </dgm:presLayoutVars>
      </dgm:prSet>
      <dgm:spPr/>
    </dgm:pt>
  </dgm:ptLst>
  <dgm:cxnLst>
    <dgm:cxn modelId="{44795F55-8094-4D9E-A542-FC8B401CB965}" type="presOf" srcId="{74E2EAE7-261D-4119-9707-FD9154B94227}" destId="{DDAD4B68-B3BD-44B7-A67E-B7534016B331}" srcOrd="0" destOrd="0" presId="urn:microsoft.com/office/officeart/2005/8/layout/vList2"/>
    <dgm:cxn modelId="{52CD267D-D454-4210-B4E5-6A7C86B4D7CA}" srcId="{74E2EAE7-261D-4119-9707-FD9154B94227}" destId="{C78BBCAD-9103-49B6-B1D6-674C61F4FE1D}" srcOrd="0" destOrd="0" parTransId="{8997F5BD-EDD7-4BB4-B751-680A505554F0}" sibTransId="{7FFF3268-5E52-48C8-BC0C-6E1B662BD16D}"/>
    <dgm:cxn modelId="{6215D5E7-8552-4AA5-80F8-6C8FCAA40EB2}" type="presOf" srcId="{C78BBCAD-9103-49B6-B1D6-674C61F4FE1D}" destId="{64BD3349-09B9-4C70-9B23-2D4DF8525B30}" srcOrd="0" destOrd="0" presId="urn:microsoft.com/office/officeart/2005/8/layout/vList2"/>
    <dgm:cxn modelId="{B482E965-10A5-4381-B55D-D4E51F1A2D88}" type="presParOf" srcId="{DDAD4B68-B3BD-44B7-A67E-B7534016B331}" destId="{64BD3349-09B9-4C70-9B23-2D4DF8525B3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79C93-CAF5-433D-986B-2A3A9755EAC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D7C9B60-39B2-4E7C-9B1E-5F3D00A7A88C}">
      <dgm:prSet phldrT="[Texto]" custT="1"/>
      <dgm:spPr/>
      <dgm:t>
        <a:bodyPr/>
        <a:lstStyle/>
        <a:p>
          <a:r>
            <a:rPr lang="pt-BR" sz="4000" dirty="0"/>
            <a:t>São Vicente</a:t>
          </a:r>
        </a:p>
      </dgm:t>
    </dgm:pt>
    <dgm:pt modelId="{9B4FEA66-7407-44A2-8A0B-D51B730182F7}" type="parTrans" cxnId="{4B0E03F5-874E-459D-B732-4CD7967EAC35}">
      <dgm:prSet/>
      <dgm:spPr/>
      <dgm:t>
        <a:bodyPr/>
        <a:lstStyle/>
        <a:p>
          <a:endParaRPr lang="pt-BR"/>
        </a:p>
      </dgm:t>
    </dgm:pt>
    <dgm:pt modelId="{526654F7-90E3-4A70-8A9E-3BC6D720EDEB}" type="sibTrans" cxnId="{4B0E03F5-874E-459D-B732-4CD7967EAC35}">
      <dgm:prSet/>
      <dgm:spPr/>
      <dgm:t>
        <a:bodyPr/>
        <a:lstStyle/>
        <a:p>
          <a:endParaRPr lang="pt-BR"/>
        </a:p>
      </dgm:t>
    </dgm:pt>
    <dgm:pt modelId="{D6C29693-E697-4C0C-9E73-F1414C53AD64}">
      <dgm:prSet phldrT="[Texto]"/>
      <dgm:spPr/>
      <dgm:t>
        <a:bodyPr/>
        <a:lstStyle/>
        <a:p>
          <a:r>
            <a:rPr lang="pt-BR" dirty="0"/>
            <a:t>Escassez severa de mão de obra</a:t>
          </a:r>
        </a:p>
      </dgm:t>
    </dgm:pt>
    <dgm:pt modelId="{E65A25B1-98B8-4FA2-8A67-992681043C64}" type="parTrans" cxnId="{BBC9C68A-EEAF-4E38-89AE-C947D52D089E}">
      <dgm:prSet/>
      <dgm:spPr/>
      <dgm:t>
        <a:bodyPr/>
        <a:lstStyle/>
        <a:p>
          <a:endParaRPr lang="pt-BR"/>
        </a:p>
      </dgm:t>
    </dgm:pt>
    <dgm:pt modelId="{5D00F0EE-3CE4-46A2-86A6-DA1F1E76E564}" type="sibTrans" cxnId="{BBC9C68A-EEAF-4E38-89AE-C947D52D089E}">
      <dgm:prSet/>
      <dgm:spPr/>
      <dgm:t>
        <a:bodyPr/>
        <a:lstStyle/>
        <a:p>
          <a:endParaRPr lang="pt-BR"/>
        </a:p>
      </dgm:t>
    </dgm:pt>
    <dgm:pt modelId="{61EF0F6C-C14C-4C6A-8D10-432DE250B65D}">
      <dgm:prSet phldrT="[Texto]" custT="1"/>
      <dgm:spPr/>
      <dgm:t>
        <a:bodyPr/>
        <a:lstStyle/>
        <a:p>
          <a:r>
            <a:rPr lang="pt-BR" sz="4000" dirty="0"/>
            <a:t>Nova Inglaterra</a:t>
          </a:r>
        </a:p>
      </dgm:t>
    </dgm:pt>
    <dgm:pt modelId="{5E5B5302-3DB6-4BC5-83FD-62982ED6BFCC}" type="parTrans" cxnId="{E71E8645-5C32-4A54-B3D4-5B87516C9555}">
      <dgm:prSet/>
      <dgm:spPr/>
      <dgm:t>
        <a:bodyPr/>
        <a:lstStyle/>
        <a:p>
          <a:endParaRPr lang="pt-BR"/>
        </a:p>
      </dgm:t>
    </dgm:pt>
    <dgm:pt modelId="{2CC3181F-0344-4F49-83FD-77EA5D2214EF}" type="sibTrans" cxnId="{E71E8645-5C32-4A54-B3D4-5B87516C9555}">
      <dgm:prSet/>
      <dgm:spPr/>
      <dgm:t>
        <a:bodyPr/>
        <a:lstStyle/>
        <a:p>
          <a:endParaRPr lang="pt-BR"/>
        </a:p>
      </dgm:t>
    </dgm:pt>
    <dgm:pt modelId="{01E42345-A620-4268-A60F-D261DE2A32E8}">
      <dgm:prSet phldrT="[Texto]"/>
      <dgm:spPr/>
      <dgm:t>
        <a:bodyPr/>
        <a:lstStyle/>
        <a:p>
          <a:r>
            <a:rPr lang="pt-BR" dirty="0"/>
            <a:t>Pesca</a:t>
          </a:r>
        </a:p>
      </dgm:t>
    </dgm:pt>
    <dgm:pt modelId="{8E181593-93FD-409D-96B4-CDA61CE666B4}" type="parTrans" cxnId="{5F881ED9-720E-46BF-ACFE-A8B247B62788}">
      <dgm:prSet/>
      <dgm:spPr/>
      <dgm:t>
        <a:bodyPr/>
        <a:lstStyle/>
        <a:p>
          <a:endParaRPr lang="pt-BR"/>
        </a:p>
      </dgm:t>
    </dgm:pt>
    <dgm:pt modelId="{D8C5EED0-506E-4980-9C03-D30446BFFF44}" type="sibTrans" cxnId="{5F881ED9-720E-46BF-ACFE-A8B247B62788}">
      <dgm:prSet/>
      <dgm:spPr/>
      <dgm:t>
        <a:bodyPr/>
        <a:lstStyle/>
        <a:p>
          <a:endParaRPr lang="pt-BR"/>
        </a:p>
      </dgm:t>
    </dgm:pt>
    <dgm:pt modelId="{A96DE488-27A1-4C9E-B94B-E36379D4BCDB}">
      <dgm:prSet phldrT="[Texto]"/>
      <dgm:spPr/>
      <dgm:t>
        <a:bodyPr/>
        <a:lstStyle/>
        <a:p>
          <a:r>
            <a:rPr lang="pt-BR" dirty="0"/>
            <a:t>Caça ao índio: exploração do interior</a:t>
          </a:r>
        </a:p>
      </dgm:t>
    </dgm:pt>
    <dgm:pt modelId="{2E0DCFB7-E3AE-464F-93F5-9A0B61BEFAAC}" type="parTrans" cxnId="{47824AAC-4473-4B63-8422-EA110BA68525}">
      <dgm:prSet/>
      <dgm:spPr/>
      <dgm:t>
        <a:bodyPr/>
        <a:lstStyle/>
        <a:p>
          <a:endParaRPr lang="pt-BR"/>
        </a:p>
      </dgm:t>
    </dgm:pt>
    <dgm:pt modelId="{D444951B-D7F9-4D7D-A16A-B89A42733499}" type="sibTrans" cxnId="{47824AAC-4473-4B63-8422-EA110BA68525}">
      <dgm:prSet/>
      <dgm:spPr/>
      <dgm:t>
        <a:bodyPr/>
        <a:lstStyle/>
        <a:p>
          <a:endParaRPr lang="pt-BR"/>
        </a:p>
      </dgm:t>
    </dgm:pt>
    <dgm:pt modelId="{582D0B45-3E2D-4976-A666-DF5888D85D57}">
      <dgm:prSet phldrT="[Texto]"/>
      <dgm:spPr/>
      <dgm:t>
        <a:bodyPr/>
        <a:lstStyle/>
        <a:p>
          <a:r>
            <a:rPr lang="pt-BR" dirty="0"/>
            <a:t>Desenvolvimento de habilidade “exploratório-militar”</a:t>
          </a:r>
        </a:p>
      </dgm:t>
    </dgm:pt>
    <dgm:pt modelId="{8DCA215B-CFCE-41A5-BB4E-1FA4C761D620}" type="parTrans" cxnId="{8D86D203-31ED-4149-B18E-C28910E5239B}">
      <dgm:prSet/>
      <dgm:spPr/>
      <dgm:t>
        <a:bodyPr/>
        <a:lstStyle/>
        <a:p>
          <a:endParaRPr lang="pt-BR"/>
        </a:p>
      </dgm:t>
    </dgm:pt>
    <dgm:pt modelId="{5924B73D-3C7C-46F2-8847-E99ED39ABD89}" type="sibTrans" cxnId="{8D86D203-31ED-4149-B18E-C28910E5239B}">
      <dgm:prSet/>
      <dgm:spPr/>
      <dgm:t>
        <a:bodyPr/>
        <a:lstStyle/>
        <a:p>
          <a:endParaRPr lang="pt-BR"/>
        </a:p>
      </dgm:t>
    </dgm:pt>
    <dgm:pt modelId="{1DCF16F1-21A0-42ED-ABAF-F40771ACE8A7}">
      <dgm:prSet phldrT="[Texto]"/>
      <dgm:spPr/>
      <dgm:t>
        <a:bodyPr/>
        <a:lstStyle/>
        <a:p>
          <a:r>
            <a:rPr lang="pt-BR" dirty="0"/>
            <a:t>Construção de embarcações e aperfeiçoamento do transporte marítimo</a:t>
          </a:r>
        </a:p>
      </dgm:t>
    </dgm:pt>
    <dgm:pt modelId="{02B2BAA6-8F6D-4846-AAD2-F971255A1E66}" type="parTrans" cxnId="{B8352C98-0F11-41EC-A05B-8D13B2DB415F}">
      <dgm:prSet/>
      <dgm:spPr/>
      <dgm:t>
        <a:bodyPr/>
        <a:lstStyle/>
        <a:p>
          <a:endParaRPr lang="pt-BR"/>
        </a:p>
      </dgm:t>
    </dgm:pt>
    <dgm:pt modelId="{E669AC28-CB45-4A80-9A3D-18B079C68377}" type="sibTrans" cxnId="{B8352C98-0F11-41EC-A05B-8D13B2DB415F}">
      <dgm:prSet/>
      <dgm:spPr/>
      <dgm:t>
        <a:bodyPr/>
        <a:lstStyle/>
        <a:p>
          <a:endParaRPr lang="pt-BR"/>
        </a:p>
      </dgm:t>
    </dgm:pt>
    <dgm:pt modelId="{BD573CD0-6683-4876-8363-2BE7042B594C}">
      <dgm:prSet phldrT="[Texto]"/>
      <dgm:spPr/>
      <dgm:t>
        <a:bodyPr/>
        <a:lstStyle/>
        <a:p>
          <a:r>
            <a:rPr lang="pt-BR" dirty="0"/>
            <a:t>Transferência de mão de obra das Ilhas Britânicas</a:t>
          </a:r>
        </a:p>
      </dgm:t>
    </dgm:pt>
    <dgm:pt modelId="{9DF093D9-9DD2-4AF0-A40D-F6B1DB874722}" type="parTrans" cxnId="{FCE2FFD4-DE3C-4732-88F3-4EB18AC840AB}">
      <dgm:prSet/>
      <dgm:spPr/>
      <dgm:t>
        <a:bodyPr/>
        <a:lstStyle/>
        <a:p>
          <a:endParaRPr lang="pt-BR"/>
        </a:p>
      </dgm:t>
    </dgm:pt>
    <dgm:pt modelId="{39486C67-00B5-47D9-B725-B885AFB6A616}" type="sibTrans" cxnId="{FCE2FFD4-DE3C-4732-88F3-4EB18AC840AB}">
      <dgm:prSet/>
      <dgm:spPr/>
      <dgm:t>
        <a:bodyPr/>
        <a:lstStyle/>
        <a:p>
          <a:endParaRPr lang="pt-BR"/>
        </a:p>
      </dgm:t>
    </dgm:pt>
    <dgm:pt modelId="{2D6F2008-9525-4C07-8D78-5E7B20630682}" type="pres">
      <dgm:prSet presAssocID="{55E79C93-CAF5-433D-986B-2A3A9755EAC8}" presName="theList" presStyleCnt="0">
        <dgm:presLayoutVars>
          <dgm:dir/>
          <dgm:animLvl val="lvl"/>
          <dgm:resizeHandles val="exact"/>
        </dgm:presLayoutVars>
      </dgm:prSet>
      <dgm:spPr/>
    </dgm:pt>
    <dgm:pt modelId="{B6B559F3-F480-4B5B-B93A-E88A85F48A22}" type="pres">
      <dgm:prSet presAssocID="{BD7C9B60-39B2-4E7C-9B1E-5F3D00A7A88C}" presName="compNode" presStyleCnt="0"/>
      <dgm:spPr/>
    </dgm:pt>
    <dgm:pt modelId="{22E94F93-AE96-4767-A6BE-9B27E0724F7E}" type="pres">
      <dgm:prSet presAssocID="{BD7C9B60-39B2-4E7C-9B1E-5F3D00A7A88C}" presName="aNode" presStyleLbl="bgShp" presStyleIdx="0" presStyleCnt="2" custLinFactNeighborX="-3813" custLinFactNeighborY="1266"/>
      <dgm:spPr/>
    </dgm:pt>
    <dgm:pt modelId="{2549515E-FDC5-48E9-A010-4A90266B3328}" type="pres">
      <dgm:prSet presAssocID="{BD7C9B60-39B2-4E7C-9B1E-5F3D00A7A88C}" presName="textNode" presStyleLbl="bgShp" presStyleIdx="0" presStyleCnt="2"/>
      <dgm:spPr/>
    </dgm:pt>
    <dgm:pt modelId="{11715D34-1D2D-49F1-9722-8993223AFC66}" type="pres">
      <dgm:prSet presAssocID="{BD7C9B60-39B2-4E7C-9B1E-5F3D00A7A88C}" presName="compChildNode" presStyleCnt="0"/>
      <dgm:spPr/>
    </dgm:pt>
    <dgm:pt modelId="{D3C81F8B-A6B4-4183-B7CA-A96DE4B4F039}" type="pres">
      <dgm:prSet presAssocID="{BD7C9B60-39B2-4E7C-9B1E-5F3D00A7A88C}" presName="theInnerList" presStyleCnt="0"/>
      <dgm:spPr/>
    </dgm:pt>
    <dgm:pt modelId="{70A19D83-42E6-404B-AF5B-7F9FAB794CC2}" type="pres">
      <dgm:prSet presAssocID="{D6C29693-E697-4C0C-9E73-F1414C53AD64}" presName="childNode" presStyleLbl="node1" presStyleIdx="0" presStyleCnt="6">
        <dgm:presLayoutVars>
          <dgm:bulletEnabled val="1"/>
        </dgm:presLayoutVars>
      </dgm:prSet>
      <dgm:spPr/>
    </dgm:pt>
    <dgm:pt modelId="{76B0AB14-6E94-4224-A93F-8F8E2C73573C}" type="pres">
      <dgm:prSet presAssocID="{D6C29693-E697-4C0C-9E73-F1414C53AD64}" presName="aSpace2" presStyleCnt="0"/>
      <dgm:spPr/>
    </dgm:pt>
    <dgm:pt modelId="{0C905B02-F314-4A5F-8200-D429A4339A52}" type="pres">
      <dgm:prSet presAssocID="{A96DE488-27A1-4C9E-B94B-E36379D4BCDB}" presName="childNode" presStyleLbl="node1" presStyleIdx="1" presStyleCnt="6">
        <dgm:presLayoutVars>
          <dgm:bulletEnabled val="1"/>
        </dgm:presLayoutVars>
      </dgm:prSet>
      <dgm:spPr/>
    </dgm:pt>
    <dgm:pt modelId="{8087A353-9D0D-4982-AA35-AF6B12BDFA09}" type="pres">
      <dgm:prSet presAssocID="{A96DE488-27A1-4C9E-B94B-E36379D4BCDB}" presName="aSpace2" presStyleCnt="0"/>
      <dgm:spPr/>
    </dgm:pt>
    <dgm:pt modelId="{9DBF479C-2F67-44C6-8535-FD9ECC8D6BC9}" type="pres">
      <dgm:prSet presAssocID="{582D0B45-3E2D-4976-A666-DF5888D85D57}" presName="childNode" presStyleLbl="node1" presStyleIdx="2" presStyleCnt="6">
        <dgm:presLayoutVars>
          <dgm:bulletEnabled val="1"/>
        </dgm:presLayoutVars>
      </dgm:prSet>
      <dgm:spPr/>
    </dgm:pt>
    <dgm:pt modelId="{D75754D3-E4C8-470A-A8FB-DE9C476CF70E}" type="pres">
      <dgm:prSet presAssocID="{BD7C9B60-39B2-4E7C-9B1E-5F3D00A7A88C}" presName="aSpace" presStyleCnt="0"/>
      <dgm:spPr/>
    </dgm:pt>
    <dgm:pt modelId="{ED06194C-AA90-492E-9A69-DEE17ED49944}" type="pres">
      <dgm:prSet presAssocID="{61EF0F6C-C14C-4C6A-8D10-432DE250B65D}" presName="compNode" presStyleCnt="0"/>
      <dgm:spPr/>
    </dgm:pt>
    <dgm:pt modelId="{78CD0EFA-A638-4B04-AA1A-B74B23B9ADE2}" type="pres">
      <dgm:prSet presAssocID="{61EF0F6C-C14C-4C6A-8D10-432DE250B65D}" presName="aNode" presStyleLbl="bgShp" presStyleIdx="1" presStyleCnt="2"/>
      <dgm:spPr/>
    </dgm:pt>
    <dgm:pt modelId="{FE3177ED-DEC2-4041-B1CB-29C19C083F4B}" type="pres">
      <dgm:prSet presAssocID="{61EF0F6C-C14C-4C6A-8D10-432DE250B65D}" presName="textNode" presStyleLbl="bgShp" presStyleIdx="1" presStyleCnt="2"/>
      <dgm:spPr/>
    </dgm:pt>
    <dgm:pt modelId="{2C37B88E-BD51-4B87-B35D-198201985B82}" type="pres">
      <dgm:prSet presAssocID="{61EF0F6C-C14C-4C6A-8D10-432DE250B65D}" presName="compChildNode" presStyleCnt="0"/>
      <dgm:spPr/>
    </dgm:pt>
    <dgm:pt modelId="{01BAFA17-68AB-4A67-9D3C-EFDFBCDAA127}" type="pres">
      <dgm:prSet presAssocID="{61EF0F6C-C14C-4C6A-8D10-432DE250B65D}" presName="theInnerList" presStyleCnt="0"/>
      <dgm:spPr/>
    </dgm:pt>
    <dgm:pt modelId="{B13F70AA-EC93-474B-960E-F50EF05563F2}" type="pres">
      <dgm:prSet presAssocID="{BD573CD0-6683-4876-8363-2BE7042B594C}" presName="childNode" presStyleLbl="node1" presStyleIdx="3" presStyleCnt="6">
        <dgm:presLayoutVars>
          <dgm:bulletEnabled val="1"/>
        </dgm:presLayoutVars>
      </dgm:prSet>
      <dgm:spPr/>
    </dgm:pt>
    <dgm:pt modelId="{67216B6D-AE23-4797-BF73-DBC535608499}" type="pres">
      <dgm:prSet presAssocID="{BD573CD0-6683-4876-8363-2BE7042B594C}" presName="aSpace2" presStyleCnt="0"/>
      <dgm:spPr/>
    </dgm:pt>
    <dgm:pt modelId="{335E2F1F-B5F7-4F7C-B712-CAE0C4D6AAD3}" type="pres">
      <dgm:prSet presAssocID="{01E42345-A620-4268-A60F-D261DE2A32E8}" presName="childNode" presStyleLbl="node1" presStyleIdx="4" presStyleCnt="6">
        <dgm:presLayoutVars>
          <dgm:bulletEnabled val="1"/>
        </dgm:presLayoutVars>
      </dgm:prSet>
      <dgm:spPr/>
    </dgm:pt>
    <dgm:pt modelId="{0B459BCF-1AF8-4A72-9367-9816CB979831}" type="pres">
      <dgm:prSet presAssocID="{01E42345-A620-4268-A60F-D261DE2A32E8}" presName="aSpace2" presStyleCnt="0"/>
      <dgm:spPr/>
    </dgm:pt>
    <dgm:pt modelId="{9893ED22-472A-4A05-8C30-CA89F71C7B37}" type="pres">
      <dgm:prSet presAssocID="{1DCF16F1-21A0-42ED-ABAF-F40771ACE8A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8D86D203-31ED-4149-B18E-C28910E5239B}" srcId="{BD7C9B60-39B2-4E7C-9B1E-5F3D00A7A88C}" destId="{582D0B45-3E2D-4976-A666-DF5888D85D57}" srcOrd="2" destOrd="0" parTransId="{8DCA215B-CFCE-41A5-BB4E-1FA4C761D620}" sibTransId="{5924B73D-3C7C-46F2-8847-E99ED39ABD89}"/>
    <dgm:cxn modelId="{B505DC06-6CC3-4602-BAE1-AB3B75E10DA3}" type="presOf" srcId="{61EF0F6C-C14C-4C6A-8D10-432DE250B65D}" destId="{78CD0EFA-A638-4B04-AA1A-B74B23B9ADE2}" srcOrd="0" destOrd="0" presId="urn:microsoft.com/office/officeart/2005/8/layout/lProcess2"/>
    <dgm:cxn modelId="{3046C637-59E4-45AB-ADF5-CA356599E53C}" type="presOf" srcId="{582D0B45-3E2D-4976-A666-DF5888D85D57}" destId="{9DBF479C-2F67-44C6-8535-FD9ECC8D6BC9}" srcOrd="0" destOrd="0" presId="urn:microsoft.com/office/officeart/2005/8/layout/lProcess2"/>
    <dgm:cxn modelId="{E71E8645-5C32-4A54-B3D4-5B87516C9555}" srcId="{55E79C93-CAF5-433D-986B-2A3A9755EAC8}" destId="{61EF0F6C-C14C-4C6A-8D10-432DE250B65D}" srcOrd="1" destOrd="0" parTransId="{5E5B5302-3DB6-4BC5-83FD-62982ED6BFCC}" sibTransId="{2CC3181F-0344-4F49-83FD-77EA5D2214EF}"/>
    <dgm:cxn modelId="{EF87EE4A-5D9A-4F6C-BF68-B940F0500A8B}" type="presOf" srcId="{BD573CD0-6683-4876-8363-2BE7042B594C}" destId="{B13F70AA-EC93-474B-960E-F50EF05563F2}" srcOrd="0" destOrd="0" presId="urn:microsoft.com/office/officeart/2005/8/layout/lProcess2"/>
    <dgm:cxn modelId="{8D3CB86D-C3E3-4835-A481-15148E577127}" type="presOf" srcId="{D6C29693-E697-4C0C-9E73-F1414C53AD64}" destId="{70A19D83-42E6-404B-AF5B-7F9FAB794CC2}" srcOrd="0" destOrd="0" presId="urn:microsoft.com/office/officeart/2005/8/layout/lProcess2"/>
    <dgm:cxn modelId="{14DA8159-5667-4E02-BA24-01DDFE7AFB70}" type="presOf" srcId="{55E79C93-CAF5-433D-986B-2A3A9755EAC8}" destId="{2D6F2008-9525-4C07-8D78-5E7B20630682}" srcOrd="0" destOrd="0" presId="urn:microsoft.com/office/officeart/2005/8/layout/lProcess2"/>
    <dgm:cxn modelId="{C0FA417B-C712-4115-98A4-3AFADF308E20}" type="presOf" srcId="{BD7C9B60-39B2-4E7C-9B1E-5F3D00A7A88C}" destId="{22E94F93-AE96-4767-A6BE-9B27E0724F7E}" srcOrd="0" destOrd="0" presId="urn:microsoft.com/office/officeart/2005/8/layout/lProcess2"/>
    <dgm:cxn modelId="{BBC9C68A-EEAF-4E38-89AE-C947D52D089E}" srcId="{BD7C9B60-39B2-4E7C-9B1E-5F3D00A7A88C}" destId="{D6C29693-E697-4C0C-9E73-F1414C53AD64}" srcOrd="0" destOrd="0" parTransId="{E65A25B1-98B8-4FA2-8A67-992681043C64}" sibTransId="{5D00F0EE-3CE4-46A2-86A6-DA1F1E76E564}"/>
    <dgm:cxn modelId="{98BFCB96-F51C-4CCF-B9A8-D8562B4576A9}" type="presOf" srcId="{61EF0F6C-C14C-4C6A-8D10-432DE250B65D}" destId="{FE3177ED-DEC2-4041-B1CB-29C19C083F4B}" srcOrd="1" destOrd="0" presId="urn:microsoft.com/office/officeart/2005/8/layout/lProcess2"/>
    <dgm:cxn modelId="{B8352C98-0F11-41EC-A05B-8D13B2DB415F}" srcId="{61EF0F6C-C14C-4C6A-8D10-432DE250B65D}" destId="{1DCF16F1-21A0-42ED-ABAF-F40771ACE8A7}" srcOrd="2" destOrd="0" parTransId="{02B2BAA6-8F6D-4846-AAD2-F971255A1E66}" sibTransId="{E669AC28-CB45-4A80-9A3D-18B079C68377}"/>
    <dgm:cxn modelId="{A04F1899-8892-44B3-8824-A20FA787E46F}" type="presOf" srcId="{BD7C9B60-39B2-4E7C-9B1E-5F3D00A7A88C}" destId="{2549515E-FDC5-48E9-A010-4A90266B3328}" srcOrd="1" destOrd="0" presId="urn:microsoft.com/office/officeart/2005/8/layout/lProcess2"/>
    <dgm:cxn modelId="{47824AAC-4473-4B63-8422-EA110BA68525}" srcId="{BD7C9B60-39B2-4E7C-9B1E-5F3D00A7A88C}" destId="{A96DE488-27A1-4C9E-B94B-E36379D4BCDB}" srcOrd="1" destOrd="0" parTransId="{2E0DCFB7-E3AE-464F-93F5-9A0B61BEFAAC}" sibTransId="{D444951B-D7F9-4D7D-A16A-B89A42733499}"/>
    <dgm:cxn modelId="{A7EF31C0-8B99-4BC6-BF1C-FFC4ECE966C0}" type="presOf" srcId="{01E42345-A620-4268-A60F-D261DE2A32E8}" destId="{335E2F1F-B5F7-4F7C-B712-CAE0C4D6AAD3}" srcOrd="0" destOrd="0" presId="urn:microsoft.com/office/officeart/2005/8/layout/lProcess2"/>
    <dgm:cxn modelId="{FCE2FFD4-DE3C-4732-88F3-4EB18AC840AB}" srcId="{61EF0F6C-C14C-4C6A-8D10-432DE250B65D}" destId="{BD573CD0-6683-4876-8363-2BE7042B594C}" srcOrd="0" destOrd="0" parTransId="{9DF093D9-9DD2-4AF0-A40D-F6B1DB874722}" sibTransId="{39486C67-00B5-47D9-B725-B885AFB6A616}"/>
    <dgm:cxn modelId="{91050CD8-22FD-48BF-B27A-6B55BAC1C438}" type="presOf" srcId="{1DCF16F1-21A0-42ED-ABAF-F40771ACE8A7}" destId="{9893ED22-472A-4A05-8C30-CA89F71C7B37}" srcOrd="0" destOrd="0" presId="urn:microsoft.com/office/officeart/2005/8/layout/lProcess2"/>
    <dgm:cxn modelId="{5F881ED9-720E-46BF-ACFE-A8B247B62788}" srcId="{61EF0F6C-C14C-4C6A-8D10-432DE250B65D}" destId="{01E42345-A620-4268-A60F-D261DE2A32E8}" srcOrd="1" destOrd="0" parTransId="{8E181593-93FD-409D-96B4-CDA61CE666B4}" sibTransId="{D8C5EED0-506E-4980-9C03-D30446BFFF44}"/>
    <dgm:cxn modelId="{6D2B4DEF-2CDA-4ACA-9389-E0247D10F569}" type="presOf" srcId="{A96DE488-27A1-4C9E-B94B-E36379D4BCDB}" destId="{0C905B02-F314-4A5F-8200-D429A4339A52}" srcOrd="0" destOrd="0" presId="urn:microsoft.com/office/officeart/2005/8/layout/lProcess2"/>
    <dgm:cxn modelId="{4B0E03F5-874E-459D-B732-4CD7967EAC35}" srcId="{55E79C93-CAF5-433D-986B-2A3A9755EAC8}" destId="{BD7C9B60-39B2-4E7C-9B1E-5F3D00A7A88C}" srcOrd="0" destOrd="0" parTransId="{9B4FEA66-7407-44A2-8A0B-D51B730182F7}" sibTransId="{526654F7-90E3-4A70-8A9E-3BC6D720EDEB}"/>
    <dgm:cxn modelId="{4E7DBAE7-4195-4E6B-B4CC-1A6BE5E4323B}" type="presParOf" srcId="{2D6F2008-9525-4C07-8D78-5E7B20630682}" destId="{B6B559F3-F480-4B5B-B93A-E88A85F48A22}" srcOrd="0" destOrd="0" presId="urn:microsoft.com/office/officeart/2005/8/layout/lProcess2"/>
    <dgm:cxn modelId="{EB9C691C-BAB6-4F7C-9599-640AE9232712}" type="presParOf" srcId="{B6B559F3-F480-4B5B-B93A-E88A85F48A22}" destId="{22E94F93-AE96-4767-A6BE-9B27E0724F7E}" srcOrd="0" destOrd="0" presId="urn:microsoft.com/office/officeart/2005/8/layout/lProcess2"/>
    <dgm:cxn modelId="{6B7BB4C5-631E-4A7C-A8F1-C9B0C1503D48}" type="presParOf" srcId="{B6B559F3-F480-4B5B-B93A-E88A85F48A22}" destId="{2549515E-FDC5-48E9-A010-4A90266B3328}" srcOrd="1" destOrd="0" presId="urn:microsoft.com/office/officeart/2005/8/layout/lProcess2"/>
    <dgm:cxn modelId="{5C0F8E07-8AFF-4EE7-B918-3830CFA0139A}" type="presParOf" srcId="{B6B559F3-F480-4B5B-B93A-E88A85F48A22}" destId="{11715D34-1D2D-49F1-9722-8993223AFC66}" srcOrd="2" destOrd="0" presId="urn:microsoft.com/office/officeart/2005/8/layout/lProcess2"/>
    <dgm:cxn modelId="{715E72DD-8BFD-4D29-86F1-73C79509C0D2}" type="presParOf" srcId="{11715D34-1D2D-49F1-9722-8993223AFC66}" destId="{D3C81F8B-A6B4-4183-B7CA-A96DE4B4F039}" srcOrd="0" destOrd="0" presId="urn:microsoft.com/office/officeart/2005/8/layout/lProcess2"/>
    <dgm:cxn modelId="{C6F097FF-3EE2-45C2-B791-CD30492F8560}" type="presParOf" srcId="{D3C81F8B-A6B4-4183-B7CA-A96DE4B4F039}" destId="{70A19D83-42E6-404B-AF5B-7F9FAB794CC2}" srcOrd="0" destOrd="0" presId="urn:microsoft.com/office/officeart/2005/8/layout/lProcess2"/>
    <dgm:cxn modelId="{2865638E-A4A4-4CB2-94C2-44133DF6122F}" type="presParOf" srcId="{D3C81F8B-A6B4-4183-B7CA-A96DE4B4F039}" destId="{76B0AB14-6E94-4224-A93F-8F8E2C73573C}" srcOrd="1" destOrd="0" presId="urn:microsoft.com/office/officeart/2005/8/layout/lProcess2"/>
    <dgm:cxn modelId="{38FFF315-BD2B-4A89-95FB-E3778EAC91CD}" type="presParOf" srcId="{D3C81F8B-A6B4-4183-B7CA-A96DE4B4F039}" destId="{0C905B02-F314-4A5F-8200-D429A4339A52}" srcOrd="2" destOrd="0" presId="urn:microsoft.com/office/officeart/2005/8/layout/lProcess2"/>
    <dgm:cxn modelId="{75AA2E59-9BFF-4763-BA54-0602C0BD0098}" type="presParOf" srcId="{D3C81F8B-A6B4-4183-B7CA-A96DE4B4F039}" destId="{8087A353-9D0D-4982-AA35-AF6B12BDFA09}" srcOrd="3" destOrd="0" presId="urn:microsoft.com/office/officeart/2005/8/layout/lProcess2"/>
    <dgm:cxn modelId="{9B70FC1A-B66B-4923-A65F-A3B09F005E2F}" type="presParOf" srcId="{D3C81F8B-A6B4-4183-B7CA-A96DE4B4F039}" destId="{9DBF479C-2F67-44C6-8535-FD9ECC8D6BC9}" srcOrd="4" destOrd="0" presId="urn:microsoft.com/office/officeart/2005/8/layout/lProcess2"/>
    <dgm:cxn modelId="{D216B083-496D-4583-BEBA-0567353E4F02}" type="presParOf" srcId="{2D6F2008-9525-4C07-8D78-5E7B20630682}" destId="{D75754D3-E4C8-470A-A8FB-DE9C476CF70E}" srcOrd="1" destOrd="0" presId="urn:microsoft.com/office/officeart/2005/8/layout/lProcess2"/>
    <dgm:cxn modelId="{184C9FEF-54BB-4AD2-AE96-D7EF781F9917}" type="presParOf" srcId="{2D6F2008-9525-4C07-8D78-5E7B20630682}" destId="{ED06194C-AA90-492E-9A69-DEE17ED49944}" srcOrd="2" destOrd="0" presId="urn:microsoft.com/office/officeart/2005/8/layout/lProcess2"/>
    <dgm:cxn modelId="{4414D97A-BDCF-419C-A9FB-F7E17EF74AE7}" type="presParOf" srcId="{ED06194C-AA90-492E-9A69-DEE17ED49944}" destId="{78CD0EFA-A638-4B04-AA1A-B74B23B9ADE2}" srcOrd="0" destOrd="0" presId="urn:microsoft.com/office/officeart/2005/8/layout/lProcess2"/>
    <dgm:cxn modelId="{28E3B6E8-053A-4D60-86AD-7483908F9E3D}" type="presParOf" srcId="{ED06194C-AA90-492E-9A69-DEE17ED49944}" destId="{FE3177ED-DEC2-4041-B1CB-29C19C083F4B}" srcOrd="1" destOrd="0" presId="urn:microsoft.com/office/officeart/2005/8/layout/lProcess2"/>
    <dgm:cxn modelId="{919089FF-5DB0-495F-914F-46342509EAC0}" type="presParOf" srcId="{ED06194C-AA90-492E-9A69-DEE17ED49944}" destId="{2C37B88E-BD51-4B87-B35D-198201985B82}" srcOrd="2" destOrd="0" presId="urn:microsoft.com/office/officeart/2005/8/layout/lProcess2"/>
    <dgm:cxn modelId="{4F96AFE0-38BB-40F4-A76D-A82D459A7AF8}" type="presParOf" srcId="{2C37B88E-BD51-4B87-B35D-198201985B82}" destId="{01BAFA17-68AB-4A67-9D3C-EFDFBCDAA127}" srcOrd="0" destOrd="0" presId="urn:microsoft.com/office/officeart/2005/8/layout/lProcess2"/>
    <dgm:cxn modelId="{FB0C2A53-4E47-4BB5-96B2-2962B5F68388}" type="presParOf" srcId="{01BAFA17-68AB-4A67-9D3C-EFDFBCDAA127}" destId="{B13F70AA-EC93-474B-960E-F50EF05563F2}" srcOrd="0" destOrd="0" presId="urn:microsoft.com/office/officeart/2005/8/layout/lProcess2"/>
    <dgm:cxn modelId="{86C8DC68-FC66-4646-BD19-1EBBB2901A43}" type="presParOf" srcId="{01BAFA17-68AB-4A67-9D3C-EFDFBCDAA127}" destId="{67216B6D-AE23-4797-BF73-DBC535608499}" srcOrd="1" destOrd="0" presId="urn:microsoft.com/office/officeart/2005/8/layout/lProcess2"/>
    <dgm:cxn modelId="{F0529A92-53BA-4235-9338-C86ABBF4E442}" type="presParOf" srcId="{01BAFA17-68AB-4A67-9D3C-EFDFBCDAA127}" destId="{335E2F1F-B5F7-4F7C-B712-CAE0C4D6AAD3}" srcOrd="2" destOrd="0" presId="urn:microsoft.com/office/officeart/2005/8/layout/lProcess2"/>
    <dgm:cxn modelId="{BB56E644-34AF-4C4A-A84B-DAFFDE464996}" type="presParOf" srcId="{01BAFA17-68AB-4A67-9D3C-EFDFBCDAA127}" destId="{0B459BCF-1AF8-4A72-9367-9816CB979831}" srcOrd="3" destOrd="0" presId="urn:microsoft.com/office/officeart/2005/8/layout/lProcess2"/>
    <dgm:cxn modelId="{F8F2EB5A-A409-42E8-AF5B-20D5B342487A}" type="presParOf" srcId="{01BAFA17-68AB-4A67-9D3C-EFDFBCDAA127}" destId="{9893ED22-472A-4A05-8C30-CA89F71C7B3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98088-047B-493C-B662-BFE7E88A6A0E}">
      <dsp:nvSpPr>
        <dsp:cNvPr id="0" name=""/>
        <dsp:cNvSpPr/>
      </dsp:nvSpPr>
      <dsp:spPr>
        <a:xfrm>
          <a:off x="2954" y="297743"/>
          <a:ext cx="2228507" cy="8914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90%</a:t>
          </a:r>
        </a:p>
      </dsp:txBody>
      <dsp:txXfrm>
        <a:off x="448656" y="297743"/>
        <a:ext cx="1337104" cy="891403"/>
      </dsp:txXfrm>
    </dsp:sp>
    <dsp:sp modelId="{817FC3FD-EE79-4E04-83F1-0ED466910C35}">
      <dsp:nvSpPr>
        <dsp:cNvPr id="0" name=""/>
        <dsp:cNvSpPr/>
      </dsp:nvSpPr>
      <dsp:spPr>
        <a:xfrm>
          <a:off x="1941756" y="373512"/>
          <a:ext cx="5076802" cy="73986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Senhores de engenho e plantadores de cana de açúcar</a:t>
          </a:r>
        </a:p>
      </dsp:txBody>
      <dsp:txXfrm>
        <a:off x="2311688" y="373512"/>
        <a:ext cx="4336938" cy="739864"/>
      </dsp:txXfrm>
    </dsp:sp>
    <dsp:sp modelId="{92F0D869-99CD-4D9C-A4C0-DDA7BAEC404A}">
      <dsp:nvSpPr>
        <dsp:cNvPr id="0" name=""/>
        <dsp:cNvSpPr/>
      </dsp:nvSpPr>
      <dsp:spPr>
        <a:xfrm>
          <a:off x="2954" y="1313942"/>
          <a:ext cx="2228507" cy="8914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5%</a:t>
          </a:r>
        </a:p>
      </dsp:txBody>
      <dsp:txXfrm>
        <a:off x="448656" y="1313942"/>
        <a:ext cx="1337104" cy="891403"/>
      </dsp:txXfrm>
    </dsp:sp>
    <dsp:sp modelId="{15017427-14A0-4EB2-9BA3-8D1F7E32D4C5}">
      <dsp:nvSpPr>
        <dsp:cNvPr id="0" name=""/>
        <dsp:cNvSpPr/>
      </dsp:nvSpPr>
      <dsp:spPr>
        <a:xfrm>
          <a:off x="1941756" y="1389712"/>
          <a:ext cx="5076802" cy="73986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Serviços de transporte e armazenamento</a:t>
          </a:r>
        </a:p>
      </dsp:txBody>
      <dsp:txXfrm>
        <a:off x="2311688" y="1389712"/>
        <a:ext cx="4336938" cy="739864"/>
      </dsp:txXfrm>
    </dsp:sp>
    <dsp:sp modelId="{60D5C394-C9FE-43E1-A1B0-A7E7DDFD1252}">
      <dsp:nvSpPr>
        <dsp:cNvPr id="0" name=""/>
        <dsp:cNvSpPr/>
      </dsp:nvSpPr>
      <dsp:spPr>
        <a:xfrm>
          <a:off x="2954" y="2330142"/>
          <a:ext cx="2228507" cy="8914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3%</a:t>
          </a:r>
        </a:p>
      </dsp:txBody>
      <dsp:txXfrm>
        <a:off x="448656" y="2330142"/>
        <a:ext cx="1337104" cy="891403"/>
      </dsp:txXfrm>
    </dsp:sp>
    <dsp:sp modelId="{67AAC6CF-6BBC-44AA-AA2F-8638E7128B51}">
      <dsp:nvSpPr>
        <dsp:cNvPr id="0" name=""/>
        <dsp:cNvSpPr/>
      </dsp:nvSpPr>
      <dsp:spPr>
        <a:xfrm>
          <a:off x="1941756" y="2405911"/>
          <a:ext cx="5076802" cy="73986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Gado para tração e lenha para as fornalhas</a:t>
          </a:r>
        </a:p>
      </dsp:txBody>
      <dsp:txXfrm>
        <a:off x="2311688" y="2405911"/>
        <a:ext cx="4336938" cy="739864"/>
      </dsp:txXfrm>
    </dsp:sp>
    <dsp:sp modelId="{F2E18701-FE5C-4277-AAAC-99F9D3071237}">
      <dsp:nvSpPr>
        <dsp:cNvPr id="0" name=""/>
        <dsp:cNvSpPr/>
      </dsp:nvSpPr>
      <dsp:spPr>
        <a:xfrm>
          <a:off x="2954" y="3346341"/>
          <a:ext cx="2228507" cy="8914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2%</a:t>
          </a:r>
        </a:p>
      </dsp:txBody>
      <dsp:txXfrm>
        <a:off x="448656" y="3346341"/>
        <a:ext cx="1337104" cy="891403"/>
      </dsp:txXfrm>
    </dsp:sp>
    <dsp:sp modelId="{09BDE7BA-4B64-4604-A267-0639D33FF423}">
      <dsp:nvSpPr>
        <dsp:cNvPr id="0" name=""/>
        <dsp:cNvSpPr/>
      </dsp:nvSpPr>
      <dsp:spPr>
        <a:xfrm>
          <a:off x="1941756" y="3422110"/>
          <a:ext cx="5076802" cy="73986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Salários</a:t>
          </a:r>
        </a:p>
      </dsp:txBody>
      <dsp:txXfrm>
        <a:off x="2311688" y="3422110"/>
        <a:ext cx="4336938" cy="739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94F93-AE96-4767-A6BE-9B27E0724F7E}">
      <dsp:nvSpPr>
        <dsp:cNvPr id="0" name=""/>
        <dsp:cNvSpPr/>
      </dsp:nvSpPr>
      <dsp:spPr>
        <a:xfrm>
          <a:off x="4036" y="0"/>
          <a:ext cx="3882615" cy="28384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São Vicente</a:t>
          </a:r>
        </a:p>
      </dsp:txBody>
      <dsp:txXfrm>
        <a:off x="4036" y="0"/>
        <a:ext cx="3882615" cy="851535"/>
      </dsp:txXfrm>
    </dsp:sp>
    <dsp:sp modelId="{70A19D83-42E6-404B-AF5B-7F9FAB794CC2}">
      <dsp:nvSpPr>
        <dsp:cNvPr id="0" name=""/>
        <dsp:cNvSpPr/>
      </dsp:nvSpPr>
      <dsp:spPr>
        <a:xfrm>
          <a:off x="392297" y="851535"/>
          <a:ext cx="3106092" cy="1844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Nordeste açucareiro</a:t>
          </a:r>
        </a:p>
      </dsp:txBody>
      <dsp:txXfrm>
        <a:off x="446335" y="905573"/>
        <a:ext cx="2998016" cy="1736916"/>
      </dsp:txXfrm>
    </dsp:sp>
    <dsp:sp modelId="{78CD0EFA-A638-4B04-AA1A-B74B23B9ADE2}">
      <dsp:nvSpPr>
        <dsp:cNvPr id="0" name=""/>
        <dsp:cNvSpPr/>
      </dsp:nvSpPr>
      <dsp:spPr>
        <a:xfrm>
          <a:off x="4177848" y="0"/>
          <a:ext cx="3882615" cy="28384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Nova Inglaterra</a:t>
          </a:r>
        </a:p>
      </dsp:txBody>
      <dsp:txXfrm>
        <a:off x="4177848" y="0"/>
        <a:ext cx="3882615" cy="851535"/>
      </dsp:txXfrm>
    </dsp:sp>
    <dsp:sp modelId="{335E2F1F-B5F7-4F7C-B712-CAE0C4D6AAD3}">
      <dsp:nvSpPr>
        <dsp:cNvPr id="0" name=""/>
        <dsp:cNvSpPr/>
      </dsp:nvSpPr>
      <dsp:spPr>
        <a:xfrm>
          <a:off x="4566109" y="851535"/>
          <a:ext cx="3106092" cy="1844992"/>
        </a:xfrm>
        <a:prstGeom prst="roundRect">
          <a:avLst>
            <a:gd name="adj" fmla="val 10000"/>
          </a:avLst>
        </a:prstGeom>
        <a:solidFill>
          <a:schemeClr val="accent3">
            <a:hueOff val="1195977"/>
            <a:satOff val="9943"/>
            <a:lumOff val="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Antilhas</a:t>
          </a:r>
        </a:p>
      </dsp:txBody>
      <dsp:txXfrm>
        <a:off x="4620147" y="905573"/>
        <a:ext cx="2998016" cy="1736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D3349-09B9-4C70-9B23-2D4DF8525B30}">
      <dsp:nvSpPr>
        <dsp:cNvPr id="0" name=""/>
        <dsp:cNvSpPr/>
      </dsp:nvSpPr>
      <dsp:spPr>
        <a:xfrm>
          <a:off x="0" y="0"/>
          <a:ext cx="8136904" cy="2231043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Fracasso dos objetivos iniciais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De “empresa colonial” a economia de baixa rentabilidade</a:t>
          </a:r>
        </a:p>
      </dsp:txBody>
      <dsp:txXfrm>
        <a:off x="108911" y="108911"/>
        <a:ext cx="7919082" cy="2013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94F93-AE96-4767-A6BE-9B27E0724F7E}">
      <dsp:nvSpPr>
        <dsp:cNvPr id="0" name=""/>
        <dsp:cNvSpPr/>
      </dsp:nvSpPr>
      <dsp:spPr>
        <a:xfrm>
          <a:off x="0" y="0"/>
          <a:ext cx="3882806" cy="568863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São Vicente</a:t>
          </a:r>
        </a:p>
      </dsp:txBody>
      <dsp:txXfrm>
        <a:off x="0" y="0"/>
        <a:ext cx="3882806" cy="1706589"/>
      </dsp:txXfrm>
    </dsp:sp>
    <dsp:sp modelId="{70A19D83-42E6-404B-AF5B-7F9FAB794CC2}">
      <dsp:nvSpPr>
        <dsp:cNvPr id="0" name=""/>
        <dsp:cNvSpPr/>
      </dsp:nvSpPr>
      <dsp:spPr>
        <a:xfrm>
          <a:off x="392317" y="1707075"/>
          <a:ext cx="3106245" cy="1117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Escassez severa de mão de obra</a:t>
          </a:r>
        </a:p>
      </dsp:txBody>
      <dsp:txXfrm>
        <a:off x="425050" y="1739808"/>
        <a:ext cx="3040779" cy="1052122"/>
      </dsp:txXfrm>
    </dsp:sp>
    <dsp:sp modelId="{0C905B02-F314-4A5F-8200-D429A4339A52}">
      <dsp:nvSpPr>
        <dsp:cNvPr id="0" name=""/>
        <dsp:cNvSpPr/>
      </dsp:nvSpPr>
      <dsp:spPr>
        <a:xfrm>
          <a:off x="392317" y="2996600"/>
          <a:ext cx="3106245" cy="1117588"/>
        </a:xfrm>
        <a:prstGeom prst="roundRect">
          <a:avLst>
            <a:gd name="adj" fmla="val 10000"/>
          </a:avLst>
        </a:prstGeom>
        <a:solidFill>
          <a:schemeClr val="accent5">
            <a:hueOff val="1062611"/>
            <a:satOff val="-457"/>
            <a:lumOff val="-2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Caça ao índio: exploração do interior</a:t>
          </a:r>
        </a:p>
      </dsp:txBody>
      <dsp:txXfrm>
        <a:off x="425050" y="3029333"/>
        <a:ext cx="3040779" cy="1052122"/>
      </dsp:txXfrm>
    </dsp:sp>
    <dsp:sp modelId="{9DBF479C-2F67-44C6-8535-FD9ECC8D6BC9}">
      <dsp:nvSpPr>
        <dsp:cNvPr id="0" name=""/>
        <dsp:cNvSpPr/>
      </dsp:nvSpPr>
      <dsp:spPr>
        <a:xfrm>
          <a:off x="392317" y="4286125"/>
          <a:ext cx="3106245" cy="1117588"/>
        </a:xfrm>
        <a:prstGeom prst="roundRect">
          <a:avLst>
            <a:gd name="adj" fmla="val 10000"/>
          </a:avLst>
        </a:prstGeom>
        <a:solidFill>
          <a:schemeClr val="accent5">
            <a:hueOff val="2125222"/>
            <a:satOff val="-914"/>
            <a:lumOff val="-42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Desenvolvimento de habilidade “exploratório-militar”</a:t>
          </a:r>
        </a:p>
      </dsp:txBody>
      <dsp:txXfrm>
        <a:off x="425050" y="4318858"/>
        <a:ext cx="3040779" cy="1052122"/>
      </dsp:txXfrm>
    </dsp:sp>
    <dsp:sp modelId="{78CD0EFA-A638-4B04-AA1A-B74B23B9ADE2}">
      <dsp:nvSpPr>
        <dsp:cNvPr id="0" name=""/>
        <dsp:cNvSpPr/>
      </dsp:nvSpPr>
      <dsp:spPr>
        <a:xfrm>
          <a:off x="4178053" y="0"/>
          <a:ext cx="3882806" cy="568863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Nova Inglaterra</a:t>
          </a:r>
        </a:p>
      </dsp:txBody>
      <dsp:txXfrm>
        <a:off x="4178053" y="0"/>
        <a:ext cx="3882806" cy="1706589"/>
      </dsp:txXfrm>
    </dsp:sp>
    <dsp:sp modelId="{B13F70AA-EC93-474B-960E-F50EF05563F2}">
      <dsp:nvSpPr>
        <dsp:cNvPr id="0" name=""/>
        <dsp:cNvSpPr/>
      </dsp:nvSpPr>
      <dsp:spPr>
        <a:xfrm>
          <a:off x="4566333" y="1707075"/>
          <a:ext cx="3106245" cy="1117588"/>
        </a:xfrm>
        <a:prstGeom prst="roundRect">
          <a:avLst>
            <a:gd name="adj" fmla="val 10000"/>
          </a:avLst>
        </a:prstGeom>
        <a:solidFill>
          <a:schemeClr val="accent5">
            <a:hueOff val="3187833"/>
            <a:satOff val="-1370"/>
            <a:lumOff val="-635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Transferência de mão de obra das Ilhas Britânicas</a:t>
          </a:r>
        </a:p>
      </dsp:txBody>
      <dsp:txXfrm>
        <a:off x="4599066" y="1739808"/>
        <a:ext cx="3040779" cy="1052122"/>
      </dsp:txXfrm>
    </dsp:sp>
    <dsp:sp modelId="{335E2F1F-B5F7-4F7C-B712-CAE0C4D6AAD3}">
      <dsp:nvSpPr>
        <dsp:cNvPr id="0" name=""/>
        <dsp:cNvSpPr/>
      </dsp:nvSpPr>
      <dsp:spPr>
        <a:xfrm>
          <a:off x="4566333" y="2996600"/>
          <a:ext cx="3106245" cy="1117588"/>
        </a:xfrm>
        <a:prstGeom prst="roundRect">
          <a:avLst>
            <a:gd name="adj" fmla="val 10000"/>
          </a:avLst>
        </a:prstGeom>
        <a:solidFill>
          <a:schemeClr val="accent5">
            <a:hueOff val="4250443"/>
            <a:satOff val="-1827"/>
            <a:lumOff val="-84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Pesca</a:t>
          </a:r>
        </a:p>
      </dsp:txBody>
      <dsp:txXfrm>
        <a:off x="4599066" y="3029333"/>
        <a:ext cx="3040779" cy="1052122"/>
      </dsp:txXfrm>
    </dsp:sp>
    <dsp:sp modelId="{9893ED22-472A-4A05-8C30-CA89F71C7B37}">
      <dsp:nvSpPr>
        <dsp:cNvPr id="0" name=""/>
        <dsp:cNvSpPr/>
      </dsp:nvSpPr>
      <dsp:spPr>
        <a:xfrm>
          <a:off x="4566333" y="4286125"/>
          <a:ext cx="3106245" cy="1117588"/>
        </a:xfrm>
        <a:prstGeom prst="roundRect">
          <a:avLst>
            <a:gd name="adj" fmla="val 10000"/>
          </a:avLst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Construção de embarcações e aperfeiçoamento do transporte marítimo</a:t>
          </a:r>
        </a:p>
      </dsp:txBody>
      <dsp:txXfrm>
        <a:off x="4599066" y="4318858"/>
        <a:ext cx="3040779" cy="105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0.42213</cdr:x>
      <cdr:y>0.46515</cdr:y>
    </cdr:from>
    <cdr:to>
      <cdr:x>0.58606</cdr:x>
      <cdr:y>0.66286</cdr:y>
    </cdr:to>
    <cdr:grpSp>
      <cdr:nvGrpSpPr>
        <cdr:cNvPr id="7" name="Grupo 6">
          <a:extLst xmlns:a="http://schemas.openxmlformats.org/drawingml/2006/main">
            <a:ext uri="{FF2B5EF4-FFF2-40B4-BE49-F238E27FC236}">
              <a16:creationId xmlns:a16="http://schemas.microsoft.com/office/drawing/2014/main" id="{212D1FB2-5BF2-44ED-80AA-4E8B502924D2}"/>
            </a:ext>
          </a:extLst>
        </cdr:cNvPr>
        <cdr:cNvGrpSpPr/>
      </cdr:nvGrpSpPr>
      <cdr:grpSpPr>
        <a:xfrm xmlns:a="http://schemas.openxmlformats.org/drawingml/2006/main">
          <a:off x="3632730" y="2880599"/>
          <a:ext cx="1410734" cy="1224386"/>
          <a:chOff x="4104456" y="3024336"/>
          <a:chExt cx="1080120" cy="988073"/>
        </a:xfrm>
      </cdr:grpSpPr>
      <cdr:sp macro="" textlink="">
        <cdr:nvSpPr>
          <cdr:cNvPr id="3" name="CaixaDeTexto 2"/>
          <cdr:cNvSpPr txBox="1"/>
        </cdr:nvSpPr>
        <cdr:spPr>
          <a:xfrm xmlns:a="http://schemas.openxmlformats.org/drawingml/2006/main">
            <a:off x="4176464" y="3148313"/>
            <a:ext cx="972108" cy="8640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pt-BR" sz="1100" dirty="0"/>
              <a:t>Uso do amálgama</a:t>
            </a:r>
          </a:p>
          <a:p xmlns:a="http://schemas.openxmlformats.org/drawingml/2006/main">
            <a:pPr algn="ctr"/>
            <a:r>
              <a:rPr lang="pt-BR" sz="1100" dirty="0"/>
              <a:t>de mercúrio nas</a:t>
            </a:r>
          </a:p>
          <a:p xmlns:a="http://schemas.openxmlformats.org/drawingml/2006/main">
            <a:pPr algn="ctr"/>
            <a:r>
              <a:rPr lang="pt-BR" sz="1100" dirty="0"/>
              <a:t>minas do México </a:t>
            </a:r>
          </a:p>
          <a:p xmlns:a="http://schemas.openxmlformats.org/drawingml/2006/main">
            <a:pPr algn="ctr"/>
            <a:r>
              <a:rPr lang="pt-BR" sz="1100" dirty="0"/>
              <a:t>(1559-1562)</a:t>
            </a:r>
          </a:p>
        </cdr:txBody>
      </cdr:sp>
      <cdr:sp macro="" textlink="">
        <cdr:nvSpPr>
          <cdr:cNvPr id="4" name="Texto explicativo retangular com cantos arredondados 3"/>
          <cdr:cNvSpPr/>
        </cdr:nvSpPr>
        <cdr:spPr>
          <a:xfrm xmlns:a="http://schemas.openxmlformats.org/drawingml/2006/main">
            <a:off x="4104456" y="3024336"/>
            <a:ext cx="1080120" cy="936104"/>
          </a:xfrm>
          <a:prstGeom xmlns:a="http://schemas.openxmlformats.org/drawingml/2006/main" prst="wedgeRoundRectCallout">
            <a:avLst>
              <a:gd name="adj1" fmla="val 68000"/>
              <a:gd name="adj2" fmla="val 7357"/>
              <a:gd name="adj3" fmla="val 16667"/>
            </a:avLst>
          </a:prstGeom>
          <a:noFill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 rtlCol="0" anchor="ctr"/>
          <a:lstStyle xmlns:a="http://schemas.openxmlformats.org/drawingml/2006/main"/>
          <a:p xmlns:a="http://schemas.openxmlformats.org/drawingml/2006/main">
            <a:endParaRPr lang="pt-BR"/>
          </a:p>
        </cdr:txBody>
      </cdr:sp>
    </cdr:grpSp>
  </cdr:relSizeAnchor>
  <cdr:relSizeAnchor xmlns:cdr="http://schemas.openxmlformats.org/drawingml/2006/chartDrawing">
    <cdr:from>
      <cdr:x>0.60199</cdr:x>
      <cdr:y>0.28641</cdr:y>
    </cdr:from>
    <cdr:to>
      <cdr:x>0.75772</cdr:x>
      <cdr:y>0.45599</cdr:y>
    </cdr:to>
    <cdr:sp macro="" textlink="">
      <cdr:nvSpPr>
        <cdr:cNvPr id="6" name="Texto explicativo retangular com cantos arredondados 5"/>
        <cdr:cNvSpPr/>
      </cdr:nvSpPr>
      <cdr:spPr>
        <a:xfrm xmlns:a="http://schemas.openxmlformats.org/drawingml/2006/main">
          <a:off x="5180565" y="1773683"/>
          <a:ext cx="1340168" cy="1050181"/>
        </a:xfrm>
        <a:prstGeom xmlns:a="http://schemas.openxmlformats.org/drawingml/2006/main" prst="wedgeRoundRectCallout">
          <a:avLst>
            <a:gd name="adj1" fmla="val 20210"/>
            <a:gd name="adj2" fmla="val 101888"/>
            <a:gd name="adj3" fmla="val 16667"/>
          </a:avLst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FEFF7-3D73-46A0-87D3-D8259C54CB06}" type="datetimeFigureOut">
              <a:rPr lang="pt-BR" smtClean="0"/>
              <a:pPr/>
              <a:t>14/09/2021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AC6A0-912F-4AA9-9D0E-F2C46BF3C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83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DF87-94AD-4585-9112-FB5739434767}" type="datetimeFigureOut">
              <a:rPr lang="pt-BR" smtClean="0"/>
              <a:pPr/>
              <a:t>14/09/2021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A587-0A0E-4D80-947E-55F253A39C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3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17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84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5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9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84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6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50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424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02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65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44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07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817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2351-A09C-44D5-9DD0-0622ACA34EF6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30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7722F-AD9B-4AB7-B5BC-94A00358EF44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697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7722F-AD9B-4AB7-B5BC-94A00358EF4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9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0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21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16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17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8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53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5402-431F-498F-A52E-2CDE8A50C07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4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901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63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9553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74494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858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8979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698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37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32656"/>
            <a:ext cx="6805165" cy="58326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1358414" y="6236543"/>
            <a:ext cx="7570480" cy="504825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Freeform 11"/>
          <p:cNvSpPr/>
          <p:nvPr userDrawn="1"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21710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340768"/>
            <a:ext cx="6624736" cy="4896544"/>
          </a:xfrm>
        </p:spPr>
        <p:txBody>
          <a:bodyPr anchor="ctr">
            <a:normAutofit/>
          </a:bodyPr>
          <a:lstStyle>
            <a:lvl1pPr marL="0" indent="0">
              <a:buFont typeface="Arial"/>
              <a:buNone/>
              <a:defRPr sz="2600" i="1">
                <a:solidFill>
                  <a:srgbClr val="000000"/>
                </a:solidFill>
              </a:defRPr>
            </a:lvl1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EC19-2326-4C1D-95A6-695BA3D6E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4" y="6381328"/>
            <a:ext cx="8785671" cy="360040"/>
          </a:xfrm>
        </p:spPr>
        <p:txBody>
          <a:bodyPr anchor="b">
            <a:normAutofit/>
          </a:bodyPr>
          <a:lstStyle>
            <a:lvl1pPr marL="0" indent="0">
              <a:buFont typeface="Arial"/>
              <a:buNone/>
              <a:defRPr sz="1400"/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255712" indent="0">
              <a:buFont typeface="Arial"/>
              <a:buNone/>
              <a:defRPr/>
            </a:lvl4pPr>
            <a:lvl5pPr marL="1597025" indent="0">
              <a:buFont typeface="Arial"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122218" y="116632"/>
            <a:ext cx="8021782" cy="1152128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96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62510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0"/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1591-3CB6-4E71-BDD9-908E668F16DC}" type="datetime1">
              <a:rPr lang="pt-BR" smtClean="0"/>
              <a:pPr/>
              <a:t>14/09/2021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EC19-2326-4C1D-95A6-695BA3D6EB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541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81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41" y="174812"/>
            <a:ext cx="8769448" cy="59513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195040" y="6237312"/>
            <a:ext cx="8753921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39" y="6237312"/>
            <a:ext cx="8753921" cy="504056"/>
          </a:xfrm>
        </p:spPr>
        <p:txBody>
          <a:bodyPr anchor="ctr">
            <a:normAutofit/>
          </a:bodyPr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0" name="TextBox 8"/>
          <p:cNvSpPr txBox="1"/>
          <p:nvPr userDrawn="1"/>
        </p:nvSpPr>
        <p:spPr>
          <a:xfrm>
            <a:off x="218332" y="188640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348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8456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461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832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987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662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024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2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9" r:id="rId18"/>
    <p:sldLayoutId id="2147484050" r:id="rId19"/>
    <p:sldLayoutId id="2147484051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d/d9/Iberian_Union_Empires.pn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Lucros e custos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Na produção açucareira nordestina</a:t>
            </a:r>
          </a:p>
        </p:txBody>
      </p:sp>
    </p:spTree>
    <p:extLst>
      <p:ext uri="{BB962C8B-B14F-4D97-AF65-F5344CB8AC3E}">
        <p14:creationId xmlns:p14="http://schemas.microsoft.com/office/powerpoint/2010/main" val="88343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Os dados [...] sugerem que a indústria açucareira era suficientemente rentável para autofinanciar uma duplicação de sua capacidade produtiva a cada dois anos. Aparentemente o ritmo de crescimento foi dessa ordem nas etapas mais favoráveis. </a:t>
            </a:r>
          </a:p>
          <a:p>
            <a:r>
              <a:rPr lang="pt-BR"/>
              <a:t>O fato de que essa potencialidade financeira só tenha sido utilizada excepcionalmente indica que o crescimento da indústria foi governado pela possibilidade de absorção dos mercados compradores. </a:t>
            </a:r>
            <a:endParaRPr lang="pt-BR" dirty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6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Mas, se a plena capacidade de autofinanciamento da indústria não era utilizada, que destino tomavam os recursos financeiros sobrantes? A explicação mais plausível para esse fato talvez seja que parte substancial dos capitais aplicados na produção açucareira pertencesse aos comerciantes. Sendo assim, uma parte da renda, que antes atribuímos à classe de proprietários de engenhos e de canaviais, seria o que modernamente se chama renda de não-residentes, e permanecia fora da colônia. </a:t>
            </a:r>
            <a:endParaRPr lang="pt-BR" dirty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7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Explicar-se-ia assim, facilmente, a íntima coordenação existente entre as etapas de produção e comercialização, coordenação essa que preveniu a tendência natural à superprodução.</a:t>
            </a:r>
            <a:endParaRPr lang="pt-BR" dirty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36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controvérsia sobre a rentabilidade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/>
              <a:t>Furtado, Mauro e Schwartz e a discussão sobre a rentabilidade da economia açucareira nordestina setecentista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11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Furtado versus Mauro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Furtado</a:t>
            </a:r>
          </a:p>
          <a:p>
            <a:pPr lvl="1"/>
            <a:r>
              <a:rPr lang="pt-BR"/>
              <a:t>Formação Econômica do Brasil</a:t>
            </a:r>
          </a:p>
          <a:p>
            <a:pPr lvl="1"/>
            <a:r>
              <a:rPr lang="pt-BR"/>
              <a:t>Lucros sobre o capital: 70% - 80% </a:t>
            </a:r>
          </a:p>
          <a:p>
            <a:endParaRPr lang="pt-BR"/>
          </a:p>
          <a:p>
            <a:r>
              <a:rPr lang="pt-BR"/>
              <a:t>Mauro</a:t>
            </a:r>
          </a:p>
          <a:p>
            <a:pPr lvl="1"/>
            <a:r>
              <a:rPr lang="pt-BR"/>
              <a:t>Le Portugal et Látlantique au XVIIe Siécle</a:t>
            </a:r>
          </a:p>
          <a:p>
            <a:pPr lvl="1"/>
            <a:r>
              <a:rPr lang="pt-BR"/>
              <a:t>Lucros sobre o capital: 1,2% - 3,4%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237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contabilidade do Padre Pereira</a:t>
            </a:r>
            <a:br>
              <a:rPr lang="pt-BR" dirty="0"/>
            </a:br>
            <a:r>
              <a:rPr lang="pt-BR" sz="1800" dirty="0"/>
              <a:t>Engenho do Sergipe, Bahia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Valores receita (valores em réis)</a:t>
            </a:r>
          </a:p>
          <a:p>
            <a:pPr lvl="1"/>
            <a:r>
              <a:rPr lang="pt-BR" dirty="0"/>
              <a:t>Receita anual: 3.874.000 </a:t>
            </a:r>
          </a:p>
          <a:p>
            <a:pPr lvl="1"/>
            <a:r>
              <a:rPr lang="pt-BR" dirty="0"/>
              <a:t>Valor do açúcar dado a rendeiros: 3.430.000</a:t>
            </a:r>
          </a:p>
          <a:p>
            <a:pPr lvl="1"/>
            <a:r>
              <a:rPr lang="pt-BR" dirty="0"/>
              <a:t>Valor total da receita: 7.304.000</a:t>
            </a:r>
          </a:p>
          <a:p>
            <a:endParaRPr lang="pt-BR" dirty="0"/>
          </a:p>
          <a:p>
            <a:r>
              <a:rPr lang="pt-BR" dirty="0"/>
              <a:t>Valores despesa (idem)</a:t>
            </a:r>
          </a:p>
          <a:p>
            <a:pPr lvl="1"/>
            <a:r>
              <a:rPr lang="pt-BR" dirty="0"/>
              <a:t>Despesa anual: 3.305.633</a:t>
            </a:r>
          </a:p>
          <a:p>
            <a:pPr lvl="1"/>
            <a:r>
              <a:rPr lang="pt-BR" dirty="0"/>
              <a:t>Açúcar pago a rendeiros: 3.430.000</a:t>
            </a:r>
          </a:p>
          <a:p>
            <a:pPr lvl="1"/>
            <a:r>
              <a:rPr lang="pt-BR" dirty="0"/>
              <a:t>Valor total da despesa: 6.735.633</a:t>
            </a:r>
          </a:p>
          <a:p>
            <a:endParaRPr lang="pt-BR" dirty="0"/>
          </a:p>
          <a:p>
            <a:r>
              <a:rPr lang="pt-BR" dirty="0"/>
              <a:t>Receita total – despesa total = 568.367, que corresponde à 7,8% do montante envolvido</a:t>
            </a:r>
          </a:p>
          <a:p>
            <a:endParaRPr lang="pt-BR" dirty="0"/>
          </a:p>
          <a:p>
            <a:r>
              <a:rPr lang="pt-BR" dirty="0"/>
              <a:t>Retorno anual sobre o capital investido (20.000.000): 3%</a:t>
            </a:r>
          </a:p>
        </p:txBody>
      </p:sp>
    </p:spTree>
    <p:extLst>
      <p:ext uri="{BB962C8B-B14F-4D97-AF65-F5344CB8AC3E}">
        <p14:creationId xmlns:p14="http://schemas.microsoft.com/office/powerpoint/2010/main" val="25866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b="10845"/>
          <a:stretch/>
        </p:blipFill>
        <p:spPr>
          <a:xfrm>
            <a:off x="107504" y="116631"/>
            <a:ext cx="8856984" cy="6117363"/>
          </a:xfr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237288"/>
            <a:ext cx="8753475" cy="504825"/>
          </a:xfrm>
        </p:spPr>
        <p:txBody>
          <a:bodyPr>
            <a:noAutofit/>
          </a:bodyPr>
          <a:lstStyle/>
          <a:p>
            <a:r>
              <a:rPr lang="pt-BR" sz="1200" dirty="0"/>
              <a:t>ESCRITURAÇÃO VERDADEIRA. Engenho Sergipe. </a:t>
            </a:r>
            <a:br>
              <a:rPr lang="pt-BR" sz="1200" dirty="0"/>
            </a:br>
            <a:r>
              <a:rPr lang="pt-BR" sz="1200" dirty="0"/>
              <a:t>Fonte: MAURO, Frédéric. Nova história e Novo Mundo. São Paulo: Perspectiva, 1969, p. 139. </a:t>
            </a:r>
          </a:p>
        </p:txBody>
      </p:sp>
    </p:spTree>
    <p:extLst>
      <p:ext uri="{BB962C8B-B14F-4D97-AF65-F5344CB8AC3E}">
        <p14:creationId xmlns:p14="http://schemas.microsoft.com/office/powerpoint/2010/main" val="67280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39752" y="4859238"/>
            <a:ext cx="5889848" cy="1162050"/>
          </a:xfrm>
        </p:spPr>
        <p:txBody>
          <a:bodyPr>
            <a:normAutofit/>
          </a:bodyPr>
          <a:lstStyle/>
          <a:p>
            <a:r>
              <a:rPr lang="pt-BR" dirty="0"/>
              <a:t>Quem estaria correto, </a:t>
            </a:r>
            <a:br>
              <a:rPr lang="pt-BR" dirty="0"/>
            </a:br>
            <a:r>
              <a:rPr lang="pt-BR" dirty="0"/>
              <a:t>Furtado ou Mauro?</a:t>
            </a:r>
          </a:p>
        </p:txBody>
      </p:sp>
      <p:pic>
        <p:nvPicPr>
          <p:cNvPr id="11" name="Picture 2" descr="http://br.web.img3.acsta.net/newsv7/15/12/30/21/38/179028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695"/>
          <a:stretch>
            <a:fillRect/>
          </a:stretch>
        </p:blipFill>
        <p:spPr>
          <a:xfrm>
            <a:off x="2195736" y="533925"/>
            <a:ext cx="6192343" cy="4088308"/>
          </a:xfrm>
        </p:spPr>
      </p:pic>
    </p:spTree>
    <p:extLst>
      <p:ext uri="{BB962C8B-B14F-4D97-AF65-F5344CB8AC3E}">
        <p14:creationId xmlns:p14="http://schemas.microsoft.com/office/powerpoint/2010/main" val="397979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Furtado versus Mauro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Furtado</a:t>
            </a:r>
          </a:p>
          <a:p>
            <a:pPr lvl="1"/>
            <a:r>
              <a:rPr lang="pt-BR"/>
              <a:t>1600 – estimativas a partir de dados diversos colhidos por Simonsen</a:t>
            </a:r>
          </a:p>
          <a:p>
            <a:pPr lvl="1"/>
            <a:r>
              <a:rPr lang="pt-BR"/>
              <a:t>Observações: açúcar de mais; engenhos de menos (e todos muito grandes)</a:t>
            </a:r>
          </a:p>
          <a:p>
            <a:endParaRPr lang="pt-BR"/>
          </a:p>
          <a:p>
            <a:r>
              <a:rPr lang="pt-BR"/>
              <a:t>Mauro</a:t>
            </a:r>
          </a:p>
          <a:p>
            <a:pPr lvl="1"/>
            <a:r>
              <a:rPr lang="pt-BR"/>
              <a:t>1622-1635 – contabilidade do Engenho Sergipe do Conde (feita pelo administrador, Pe Pereira)</a:t>
            </a:r>
          </a:p>
          <a:p>
            <a:pPr lvl="1"/>
            <a:r>
              <a:rPr lang="pt-BR"/>
              <a:t>Observações: conjuntura desfavorável de preços; lucros encobertos (Pe Pereira: além de corrupto, fraco administrador)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1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disponíveis (Schwartz)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/>
              <a:t>Contabilidade teórica do Padre Estevão Pereira (1635)</a:t>
            </a:r>
          </a:p>
          <a:p>
            <a:r>
              <a:rPr lang="pt-BR"/>
              <a:t>Escrituração verdadeira do Engenho Sergipe (1611-1754)</a:t>
            </a:r>
          </a:p>
          <a:p>
            <a:r>
              <a:rPr lang="pt-BR"/>
              <a:t>Avaliação de um grupo de senhores de engenho descontentes (1751)</a:t>
            </a:r>
          </a:p>
          <a:p>
            <a:r>
              <a:rPr lang="pt-BR"/>
              <a:t>Contabilidade do Engenho Buranhaém (1796-1801)</a:t>
            </a:r>
          </a:p>
          <a:p>
            <a:r>
              <a:rPr lang="pt-BR"/>
              <a:t>Contabilidade dos engenhos beneditinos (mais de um século)</a:t>
            </a:r>
          </a:p>
          <a:p>
            <a:r>
              <a:rPr lang="pt-BR"/>
              <a:t>Contabilidade dos engenhos Passagem, Cachoeirinha e Santa Inês (1822-1823)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96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5736" y="624110"/>
            <a:ext cx="6768752" cy="1280890"/>
          </a:xfrm>
        </p:spPr>
        <p:txBody>
          <a:bodyPr/>
          <a:lstStyle/>
          <a:p>
            <a:r>
              <a:rPr lang="pt-BR" dirty="0"/>
              <a:t>Perguntas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195736" y="2133600"/>
            <a:ext cx="6768934" cy="4535760"/>
          </a:xfrm>
        </p:spPr>
        <p:txBody>
          <a:bodyPr>
            <a:normAutofit/>
          </a:bodyPr>
          <a:lstStyle/>
          <a:p>
            <a:r>
              <a:rPr lang="pt-BR" dirty="0"/>
              <a:t>Quanto era a renda gerada pela produção de açúcar?</a:t>
            </a:r>
          </a:p>
          <a:p>
            <a:r>
              <a:rPr lang="pt-BR" dirty="0"/>
              <a:t>Qual a rentabilidade da economia açucareira?</a:t>
            </a:r>
          </a:p>
        </p:txBody>
      </p:sp>
    </p:spTree>
    <p:extLst>
      <p:ext uri="{BB962C8B-B14F-4D97-AF65-F5344CB8AC3E}">
        <p14:creationId xmlns:p14="http://schemas.microsoft.com/office/powerpoint/2010/main" val="143299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Breve histórico do Engenho Sergipe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Absenteísmo do proprietário</a:t>
            </a:r>
          </a:p>
          <a:p>
            <a:r>
              <a:rPr lang="pt-BR"/>
              <a:t>Processo judicial e tomada pelos jesuítas</a:t>
            </a:r>
          </a:p>
          <a:p>
            <a:r>
              <a:rPr lang="pt-BR"/>
              <a:t>Administração jesuítica conturbada: briga entre colégios pelo controle do engenho</a:t>
            </a:r>
          </a:p>
          <a:p>
            <a:r>
              <a:rPr lang="pt-BR"/>
              <a:t>Contexto de dificuldades da economia baiana: holandeses e mercado açucareiro em queda</a:t>
            </a:r>
          </a:p>
          <a:p>
            <a:r>
              <a:rPr lang="pt-BR"/>
              <a:t>Agregando todos os dados disponíveis...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5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7488" y="6021388"/>
            <a:ext cx="8926512" cy="684212"/>
          </a:xfrm>
          <a:solidFill>
            <a:srgbClr val="FFFFFF"/>
          </a:solidFill>
        </p:spPr>
        <p:txBody>
          <a:bodyPr anchor="ctr"/>
          <a:lstStyle/>
          <a:p>
            <a:r>
              <a:rPr lang="pt-BR" sz="2400" dirty="0">
                <a:solidFill>
                  <a:srgbClr val="000000"/>
                </a:solidFill>
              </a:rPr>
              <a:t>Engenho Sergipe: receitas e despesas, 1611-1754. </a:t>
            </a:r>
            <a:br>
              <a:rPr lang="pt-BR" sz="14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SCHWARTZ, Stuart B. </a:t>
            </a:r>
            <a:r>
              <a:rPr lang="pt-BR" sz="1400" i="1" dirty="0">
                <a:solidFill>
                  <a:srgbClr val="000000"/>
                </a:solidFill>
              </a:rPr>
              <a:t>Segredos Internos. </a:t>
            </a:r>
            <a:r>
              <a:rPr lang="pt-BR" sz="1400" dirty="0">
                <a:solidFill>
                  <a:srgbClr val="000000"/>
                </a:solidFill>
              </a:rPr>
              <a:t>São Paulo: Companhia das Letras, 1988, p. 200.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92188"/>
            <a:ext cx="7556500" cy="4144962"/>
          </a:xfrm>
        </p:spPr>
        <p:txBody>
          <a:bodyPr/>
          <a:lstStyle/>
          <a:p>
            <a:pPr lvl="1"/>
            <a:endParaRPr lang="pt-BR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0" t="6666" r="3674" b="16506"/>
          <a:stretch/>
        </p:blipFill>
        <p:spPr>
          <a:xfrm>
            <a:off x="130810" y="116632"/>
            <a:ext cx="8935278" cy="57279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0810" y="495360"/>
            <a:ext cx="4297174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14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30810" y="1469370"/>
            <a:ext cx="4297174" cy="3111758"/>
          </a:xfrm>
          <a:prstGeom prst="rect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768914" y="495360"/>
            <a:ext cx="4297174" cy="468052"/>
          </a:xfrm>
          <a:prstGeom prst="rect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59105" y="1001318"/>
            <a:ext cx="4297174" cy="2950426"/>
          </a:xfrm>
          <a:prstGeom prst="rect">
            <a:avLst/>
          </a:prstGeom>
          <a:solidFill>
            <a:schemeClr val="bg2">
              <a:lumMod val="90000"/>
              <a:alpha val="1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4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767638" y="692150"/>
            <a:ext cx="1376362" cy="5976938"/>
          </a:xfrm>
        </p:spPr>
        <p:txBody>
          <a:bodyPr anchor="b">
            <a:normAutofit/>
          </a:bodyPr>
          <a:lstStyle/>
          <a:p>
            <a:r>
              <a:rPr lang="pt-BR" sz="1600" dirty="0">
                <a:solidFill>
                  <a:srgbClr val="000000"/>
                </a:solidFill>
              </a:rPr>
              <a:t>Engenho dos beneditinos na Bahia, 1652-1800.</a:t>
            </a:r>
            <a:br>
              <a:rPr lang="pt-BR" sz="1600" dirty="0">
                <a:solidFill>
                  <a:srgbClr val="000000"/>
                </a:solidFill>
              </a:rPr>
            </a:br>
            <a:br>
              <a:rPr lang="pt-BR" sz="16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SCHWARTZ, Stuart B. </a:t>
            </a:r>
            <a:r>
              <a:rPr lang="pt-BR" sz="1400" i="1" dirty="0">
                <a:solidFill>
                  <a:srgbClr val="000000"/>
                </a:solidFill>
              </a:rPr>
              <a:t>Segredos Internos. </a:t>
            </a:r>
            <a:r>
              <a:rPr lang="pt-BR" sz="1400" dirty="0">
                <a:solidFill>
                  <a:srgbClr val="000000"/>
                </a:solidFill>
              </a:rPr>
              <a:t>São Paulo: Companhia das Letras, 1988, p. 203.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263"/>
            <a:ext cx="7446963" cy="6761162"/>
          </a:xfrm>
        </p:spPr>
      </p:pic>
    </p:spTree>
    <p:extLst>
      <p:ext uri="{BB962C8B-B14F-4D97-AF65-F5344CB8AC3E}">
        <p14:creationId xmlns:p14="http://schemas.microsoft.com/office/powerpoint/2010/main" val="9755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bom senso conduz à conclusão de que, embora os senhores de engenhos fossem constrangidos por uma grande proporção de custos fixos e vez por outra operassem com prejuízo para conseguir pagar as dívidas e outras obrigações, a indústria açucareira baiana como um todo não operou com déficit durante períodos prolongados. Nas Antilhas britânicas, níveis de lucro de 5% eram considerados aceitáveis pelos senhores </a:t>
            </a:r>
            <a:br>
              <a:rPr lang="pt-BR"/>
            </a:br>
            <a:r>
              <a:rPr lang="pt-BR"/>
              <a:t>de engenho, e de 10%, excelentes.</a:t>
            </a:r>
            <a:endParaRPr lang="pt-BR" dirty="0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SCHWARTZ, Stuart B. Segredos internos: engenhos e escravos na sociedade colonial. São Paulo: Companhia das Letras, 1988, pp. 195-196.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0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Julgo que níveis semelhantes fossem característicos da Bahia, embora em tempos de prosperidade pudessem ser obtidos retornos muito maiores. No século XVII, um retorno anual de 2 a 3 contos de réis sobre um engenho avaliado em 20 contos de réis, ou seja, um lucro de 10 a 15%, era considerado bastante satisfatório. Tal ganho não era sempre atingido, nem mesmo pelos engenhos de grande porte.</a:t>
            </a:r>
            <a:endParaRPr lang="pt-BR" dirty="0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SCHWARTZ, Stuart B. Segredos internos: engenhos e escravos na sociedade colonial. São Paulo: Companhia das Letras, 1988, pp. 195-196.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684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Ponderadas as flutuações da indústria açucareira, esta revelou-se em essência um negócio lucrativo para os senhores de engenho. </a:t>
            </a:r>
            <a:endParaRPr lang="pt-BR" dirty="0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SCHWARTZ, Stuart B. Segredos internos: engenhos e escravos na sociedade colonial. São Paulo: Companhia das Letras, 1988, pp. 195-196.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15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fluxo de renda na economia açucareira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170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Formação de capital na economia escravista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grande escala indica importação de capital para sua instalação</a:t>
            </a:r>
          </a:p>
          <a:p>
            <a:pPr lvl="1"/>
            <a:r>
              <a:rPr lang="pt-BR"/>
              <a:t>Equipamentos</a:t>
            </a:r>
          </a:p>
          <a:p>
            <a:pPr lvl="1"/>
            <a:r>
              <a:rPr lang="pt-BR"/>
              <a:t>Mão de obra especializada</a:t>
            </a:r>
          </a:p>
          <a:p>
            <a:r>
              <a:rPr lang="pt-BR"/>
              <a:t>Operacionalização</a:t>
            </a:r>
          </a:p>
          <a:p>
            <a:pPr lvl="1"/>
            <a:r>
              <a:rPr lang="pt-BR"/>
              <a:t>Inicialmente: trabalho indígena</a:t>
            </a:r>
          </a:p>
          <a:p>
            <a:pPr lvl="1"/>
            <a:r>
              <a:rPr lang="pt-BR"/>
              <a:t>Depois: africanos – importação que não muda a estrutura básica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810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Processo de expansão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Estimulado pelo setor externo: aumento de preço e/ou de demanda</a:t>
            </a:r>
          </a:p>
          <a:p>
            <a:r>
              <a:rPr lang="pt-BR"/>
              <a:t>Aumento de gastos monetários com importação de equipamentos e mão de obra</a:t>
            </a:r>
          </a:p>
          <a:p>
            <a:r>
              <a:rPr lang="pt-BR"/>
              <a:t>Incorporação de novas terras</a:t>
            </a:r>
          </a:p>
          <a:p>
            <a:r>
              <a:rPr lang="pt-BR"/>
              <a:t>Escravos antigos e novos encarregados da instalação e operação das novas estruturas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115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Numa economia industrial a inversão faz crescer diretamente a renda da coletividade em quantidade idêntica a ela mesma. Isto porque a inversão se transforma automaticamente em pagamento a fatores de produção.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48.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89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Estimativas em Furtado: população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1583 (Pandiá Calógeras): 57.000 habitantes</a:t>
            </a:r>
          </a:p>
          <a:p>
            <a:pPr lvl="1"/>
            <a:r>
              <a:rPr lang="pt-BR"/>
              <a:t>	25.000 brancos</a:t>
            </a:r>
          </a:p>
          <a:p>
            <a:pPr lvl="1"/>
            <a:r>
              <a:rPr lang="pt-BR"/>
              <a:t>	18.000 índios “domesticados”</a:t>
            </a:r>
          </a:p>
          <a:p>
            <a:pPr lvl="1"/>
            <a:r>
              <a:rPr lang="pt-BR"/>
              <a:t>	14.000 escravos negros</a:t>
            </a:r>
          </a:p>
          <a:p>
            <a:pPr lvl="1"/>
            <a:endParaRPr lang="pt-BR"/>
          </a:p>
          <a:p>
            <a:r>
              <a:rPr lang="pt-BR"/>
              <a:t>1600 (Contreiras Rodrigues): 100.000 habitantes</a:t>
            </a:r>
          </a:p>
          <a:p>
            <a:pPr lvl="1"/>
            <a:r>
              <a:rPr lang="pt-BR"/>
              <a:t>	30.000 brancos</a:t>
            </a:r>
          </a:p>
          <a:p>
            <a:pPr lvl="1"/>
            <a:r>
              <a:rPr lang="pt-BR"/>
              <a:t>	70.000 mestiços, negros e índios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6301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inversão feita numa economia exportadora-escravista é fenômeno inteiramente diverso. Parte dela transforma-se em pagamentos feitos no exterior: é a importação de mão de obra, de equipamentos e materiais de construção; a parte maior, sem embargo, tem como origem a utilização mesma da força de trabalho escravo. 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48.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91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Ora a diferença entre o custo de reposição e de manutenção dessa mão de obra, e o valor do produto do trabalho da mesma, era lucro para o empresário. Sendo assim, a nova inversão fazia crescer a renda real apenas no montante correspondente à criação de lucro para o empresário. Esse incremento da renda não tinha, entretanto, expressão monetária, pois não era objeto de nenhum pagamento.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pp. 48-49.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412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Fluxo de renda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Restrito entre a unidade produtiva e o exterior</a:t>
            </a:r>
          </a:p>
          <a:p>
            <a:r>
              <a:rPr lang="pt-BR"/>
              <a:t>Expansão da atividade açucareira se dava de forma extensiva, sem ganhos de produtividade</a:t>
            </a:r>
          </a:p>
          <a:p>
            <a:r>
              <a:rPr lang="pt-BR"/>
              <a:t>Engenho auto suficiente: poucos gastos no mercado interno</a:t>
            </a:r>
          </a:p>
          <a:p>
            <a:r>
              <a:rPr lang="pt-BR"/>
              <a:t>A presença de escravos inviabiliza a ação de um multiplicador de dispêndio, impedindo a internalização do estímulo gerado pelas exportações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705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Os dados [...] sugerem que a indústria açucareira era suficientemente rentável para autofinanciar uma duplicação de sua capacidade produtiva a cada dois anos. </a:t>
            </a:r>
            <a:br>
              <a:rPr lang="pt-BR"/>
            </a:br>
            <a:br>
              <a:rPr lang="pt-BR"/>
            </a:br>
            <a:r>
              <a:rPr lang="pt-BR"/>
              <a:t>[ Não obstante, ] não havia [...] nenhuma possibilidade de que o crescimento com base no impulso externo originasse um processo de desenvolvimento de autopropulsão.</a:t>
            </a:r>
            <a:endParaRPr lang="pt-BR" dirty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46 e 52.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006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Dinâmicas de expansão/retrocesso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Expansão</a:t>
            </a:r>
          </a:p>
          <a:p>
            <a:pPr lvl="1"/>
            <a:r>
              <a:rPr lang="pt-BR"/>
              <a:t>Sempre em função do estímulo externo, sem ganhos de produtividade</a:t>
            </a:r>
          </a:p>
          <a:p>
            <a:pPr lvl="1"/>
            <a:r>
              <a:rPr lang="pt-BR"/>
              <a:t>Manutenção da estrutura produtiva</a:t>
            </a:r>
          </a:p>
          <a:p>
            <a:pPr lvl="1"/>
            <a:endParaRPr lang="pt-BR"/>
          </a:p>
          <a:p>
            <a:r>
              <a:rPr lang="pt-BR"/>
              <a:t>Retrocessos</a:t>
            </a:r>
          </a:p>
          <a:p>
            <a:pPr lvl="1"/>
            <a:r>
              <a:rPr lang="pt-BR"/>
              <a:t>Também em função do mercado externo</a:t>
            </a:r>
          </a:p>
          <a:p>
            <a:pPr lvl="1"/>
            <a:r>
              <a:rPr lang="pt-BR"/>
              <a:t>Redução de gastos com importados (bens, escravos e máquinas)</a:t>
            </a:r>
          </a:p>
          <a:p>
            <a:pPr lvl="1"/>
            <a:r>
              <a:rPr lang="pt-BR"/>
              <a:t>Lento retrocesso sem transformação estrutural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94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“dinâmica” do retrocesso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Enfraquecimento da economia açucareira</a:t>
            </a:r>
          </a:p>
          <a:p>
            <a:pPr lvl="0"/>
            <a:r>
              <a:rPr lang="pt-BR"/>
              <a:t>Crescimento do setor de subsistência (autoconsumo) na pecuária</a:t>
            </a:r>
          </a:p>
          <a:p>
            <a:r>
              <a:rPr lang="pt-BR"/>
              <a:t>Pecuária absorve os desocupados da economia açucareira</a:t>
            </a:r>
          </a:p>
          <a:p>
            <a:r>
              <a:rPr lang="pt-BR"/>
              <a:t>Diminuição da renda monetária, da produtividade econômica, da especialização, da divisão do trabalho</a:t>
            </a:r>
          </a:p>
          <a:p>
            <a:r>
              <a:rPr lang="pt-BR"/>
              <a:t>Lento processo de atrofiamento econômico, sem que exista emigração de fatores e sem estagnação demográfica (pelo contrário)</a:t>
            </a:r>
          </a:p>
          <a:p>
            <a:endParaRPr lang="pt-BR"/>
          </a:p>
          <a:p>
            <a:pPr lvl="1"/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753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União Ibérica e a “Primeira Guerra Mundial”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306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5804519"/>
            <a:ext cx="8753475" cy="792833"/>
          </a:xfrm>
        </p:spPr>
        <p:txBody>
          <a:bodyPr>
            <a:noAutofit/>
          </a:bodyPr>
          <a:lstStyle/>
          <a:p>
            <a:br>
              <a:rPr lang="pt-BR" sz="1400" dirty="0"/>
            </a:br>
            <a:r>
              <a:rPr lang="pt-BR" sz="1400" dirty="0"/>
              <a:t>O  império colonial ibérico, que durou de 1580 a 1640, e que se estendia de Macau, na China, a </a:t>
            </a:r>
            <a:r>
              <a:rPr lang="pt-BR" sz="1400" dirty="0" err="1"/>
              <a:t>Potosi</a:t>
            </a:r>
            <a:r>
              <a:rPr lang="pt-BR" sz="1400" dirty="0"/>
              <a:t>, no Peru, foi o primeiro império mundial onde o sol nunca se punha.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BOXER, Charles R. O império marítimo português: 1415-1825. São Paulo: Companhia das Letras, 2002, p. 122.</a:t>
            </a:r>
            <a:br>
              <a:rPr lang="pt-BR" sz="1400" dirty="0"/>
            </a:br>
            <a:endParaRPr lang="pt-BR" sz="1400" dirty="0"/>
          </a:p>
        </p:txBody>
      </p:sp>
      <p:pic>
        <p:nvPicPr>
          <p:cNvPr id="1028" name="Picture 4" descr="Ficheiro:Iberian Union Empir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56" y="619943"/>
            <a:ext cx="8964488" cy="496855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160691" y="42210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Espanha       </a:t>
            </a:r>
            <a:r>
              <a:rPr lang="pt-BR" sz="1200" b="1" dirty="0">
                <a:solidFill>
                  <a:srgbClr val="000AD0"/>
                </a:solidFill>
                <a:latin typeface="Arial" pitchFamily="34" charset="0"/>
                <a:cs typeface="Arial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2842976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Indo até as últimas consequências, os Países Baixos desafiaram a maior potência do mundo no século XVI, o Império espanhol, para conseguir, a todo custo, sua independência. Liderados pela Holanda, [...] os Países Baixos lutaram durante várias décadas, a Guerra dos Oitenta Anos  [1568-1648],  com todos os seus recursos, contra o Império habsbúrgico, onde o sol nunca se punha.</a:t>
            </a:r>
            <a:endParaRPr lang="pt-BR" dirty="0"/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ALBUQUERQUE, Roberto Chacon. A revolução holandesa: origens e projeção oceânica. São Paulo: Perspectiva, 2014, p. XI.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750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União de Utrecht  [1579]  foi o começo dos Países Baixos como um Estado independente.  [...]  Felipe II estava determinado a esmagá-la.  [...]  [F]oi a prata do México e do Peru que deu novo fôlego à Espanha na Guerra dos Oitenta Anos.</a:t>
            </a:r>
            <a:br>
              <a:rPr lang="pt-BR"/>
            </a:br>
            <a:br>
              <a:rPr lang="pt-BR"/>
            </a:br>
            <a:r>
              <a:rPr lang="pt-BR"/>
              <a:t>Os Países Baixos foram apoiados e sustentados política e financeiramente pela Inglaterra e França durante a Guerra dos Oitenta Anos.</a:t>
            </a:r>
            <a:endParaRPr lang="pt-BR" dirty="0"/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ALBUQUERQUE, Roberto Chacon. A revolução holandesa: origens e projeção oceânica. São Paulo: Perspectiva, 2014, p. 44 e p. 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25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Estimativas em Furtado: produção açucareira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Ano: 1600</a:t>
            </a:r>
          </a:p>
          <a:p>
            <a:r>
              <a:rPr lang="pt-BR" sz="1800" dirty="0"/>
              <a:t>Açúcar produzido: 2.000.000 @ (provavelmente mais)</a:t>
            </a:r>
          </a:p>
          <a:p>
            <a:r>
              <a:rPr lang="pt-BR" sz="1800" dirty="0"/>
              <a:t>Número de engenhos: 120 (apud Simonsen – apud </a:t>
            </a:r>
            <a:r>
              <a:rPr lang="pt-BR" sz="1800" dirty="0" err="1"/>
              <a:t>Varnhagen</a:t>
            </a:r>
            <a:r>
              <a:rPr lang="pt-BR" sz="1800" dirty="0"/>
              <a:t>)</a:t>
            </a:r>
          </a:p>
          <a:p>
            <a:r>
              <a:rPr lang="pt-BR" sz="1800" dirty="0"/>
              <a:t>Número de escravos: 15.000 (3/4 do total de escravos na colônia)</a:t>
            </a:r>
          </a:p>
          <a:p>
            <a:endParaRPr lang="pt-BR" dirty="0"/>
          </a:p>
          <a:p>
            <a:r>
              <a:rPr lang="pt-BR" dirty="0"/>
              <a:t>Portanto: </a:t>
            </a:r>
          </a:p>
          <a:p>
            <a:pPr lvl="1"/>
            <a:r>
              <a:rPr lang="pt-BR" dirty="0"/>
              <a:t>125 escravos por engenho </a:t>
            </a:r>
          </a:p>
          <a:p>
            <a:pPr lvl="1"/>
            <a:r>
              <a:rPr lang="pt-BR" dirty="0"/>
              <a:t>16.667@ de açúcar produzido por engenho (ou mais)</a:t>
            </a:r>
          </a:p>
        </p:txBody>
      </p:sp>
    </p:spTree>
    <p:extLst>
      <p:ext uri="{BB962C8B-B14F-4D97-AF65-F5344CB8AC3E}">
        <p14:creationId xmlns:p14="http://schemas.microsoft.com/office/powerpoint/2010/main" val="232745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179512" y="260350"/>
          <a:ext cx="8605713" cy="619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6525344"/>
            <a:ext cx="885698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VILAR, Pierre.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Ouro e moeda na história (1450-1920).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Rio de Janeiro: Paz e Terra, 1980, p. 130c</a:t>
            </a:r>
          </a:p>
        </p:txBody>
      </p:sp>
      <p:sp>
        <p:nvSpPr>
          <p:cNvPr id="5" name="CaixaDeTexto 2"/>
          <p:cNvSpPr txBox="1"/>
          <p:nvPr/>
        </p:nvSpPr>
        <p:spPr>
          <a:xfrm>
            <a:off x="5616116" y="2204864"/>
            <a:ext cx="828091" cy="7085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/>
              <a:t>Uso do amálgama</a:t>
            </a:r>
          </a:p>
          <a:p>
            <a:pPr algn="ctr"/>
            <a:r>
              <a:rPr lang="pt-BR" sz="1100" dirty="0"/>
              <a:t>de mercúrio nas</a:t>
            </a:r>
          </a:p>
          <a:p>
            <a:pPr algn="ctr"/>
            <a:r>
              <a:rPr lang="pt-BR" sz="1100" dirty="0"/>
              <a:t>minas do Peru</a:t>
            </a:r>
          </a:p>
          <a:p>
            <a:pPr algn="ctr"/>
            <a:r>
              <a:rPr lang="pt-BR" sz="1100" dirty="0"/>
              <a:t>(1570-1572)</a:t>
            </a:r>
          </a:p>
        </p:txBody>
      </p:sp>
    </p:spTree>
    <p:extLst>
      <p:ext uri="{BB962C8B-B14F-4D97-AF65-F5344CB8AC3E}">
        <p14:creationId xmlns:p14="http://schemas.microsoft.com/office/powerpoint/2010/main" val="1795011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quando os holandeses passaram à ofensiva em sua Guerra dos Oitenta anos pela independência contra a Espanha, no final do século XVI, foi nas possessões portuguesas mais do que nas espanholas que se concentraram seus ataques mais pesados e persistentes.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BOXER, Charles R. O Império Marítimo Português. São Paulo: Companhia das Letras, 2002, p. 120.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7336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Uma vez que as possessões ibéricas estavam espalhadas pelo mundo todo, a luta subsequente foi travada em </a:t>
            </a:r>
            <a:br>
              <a:rPr lang="pt-BR"/>
            </a:br>
            <a:r>
              <a:rPr lang="pt-BR"/>
              <a:t>quatro continentes e nos sete mares; e essa conflagração seiscentista merece muito mais ser chamada de Primeira Guerra Mundial do que a carnificina de 1914-8, a que geralmente se atribui essa honra duvidosa.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BOXER, Charles R. O Império Marítimo Português. São Paulo: Companhia das Letras, 2002, p. 120.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695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À medida que a luta se estendia no espaço e no tempo, os holandeses tendiam a dirigir suas investidas contra as colônias portuguesas na Ásia, na África e no Brasil. Quase todas situavam-se em costas marítimas expostas, e, portanto, eram muito mais vulneráveis do que o Peru e o México, os vice-reinos espanhóis voltados para o interior, que não podiam ser dominados - nem mesmo seriamente ameaçados - tão-somente por mar.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BOXER, Charles R. O Império Marítimo Português. São Paulo: Companhia das Letras, 2002, p. 123.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597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Arriscando-nos a uma simplificação excessiva, podemos dizer que essa longa guerra colonial tomou a forma de uma luta pela comercialização das especiarias asiáticas, pelo tráfico de escravos da África Ocidental e pela importação e revenda do açúcar brasileiro. Também podemos dizer que o resultado final foi equilibrado: uma vitória para os holandeses na Ásia, um empate na África Ocidental e uma vitória para os portugueses no Brasil.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BOXER, Charles R. O Império Marítimo Português. São Paulo: Companhia das Letras, 2002, p. 124.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069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Não me parece duvidoso que, sem a restauração portuguesa de 1640, não teria havido a restauração pernambucana de 1654; que a Espanha teria cedido de fato o Nordeste aos Países Baixos, como, aliás, o fez no papel no tratado de Münster de 1648; e que, por conseguinte, a unidade territorial da América portuguesa e do seu estado-sucessor, o Brasil, teria ficado definitivamente comprometida.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MELLO, Evaldo Cabral de. O negócio do Brasil: Portugal, os Países Baixos e o Nordeste, 1641-1669. Rio de Janeiro: Topbooks, 1998, p. 15.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6599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Foi aí  [no Nordeste]  que nossa integridade territorial correu maior perigo. Por lamentável que tivesse sido, a perda do Rio Grande do Sul não teria comprometido </a:t>
            </a:r>
            <a:br>
              <a:rPr lang="pt-BR"/>
            </a:br>
            <a:r>
              <a:rPr lang="pt-BR"/>
              <a:t>a unidade nacional, como não o fez a independência do Uruguai, mas a consolidação do Brasil holandês teria estilhaçado a América portuguesa.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MELLO, Evaldo Cabral de. O negócio do Brasil: Portugal, os Países Baixos e o Nordeste, 1641-1669. Rio de Janeiro: Topbooks, 1998, p. 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445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os Países Baixos reconheceram a soberania portuguesa no Nordeste em troca de substanciais concessões financeiras e comerciais. Ao longo desses anos  [1654-1669],  a possibilidade de novo ataque ao Brasil constituiu preocupação constante da Coroa.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MELLO, Evaldo Cabral de. O negócio do Brasil: Portugal, os Países Baixos e o Nordeste, 1641-1669. Rio de Janeiro: Topbooks, 1998, p. 13.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598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produção açucareira nas Antilhas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353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É tão favorável a situação que encontram nas Antilhas francesas e inglesas que preferem colaborar com os colonos dessas regiões a ocupar novas terras e instalar por conta própria a indústria [açucareira].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25.</a:t>
            </a:r>
            <a:endParaRPr lang="pt-BR" dirty="0"/>
          </a:p>
        </p:txBody>
      </p:sp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16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Estimativas em Furtado: capitais invertidos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Ano: 1600</a:t>
            </a:r>
          </a:p>
          <a:p>
            <a:r>
              <a:rPr lang="pt-BR" sz="1800" dirty="0"/>
              <a:t>Capital investido na estrutura produtiva açucareira da colônia: 1.800.000 libras esterlinas </a:t>
            </a:r>
          </a:p>
          <a:p>
            <a:r>
              <a:rPr lang="pt-BR" sz="1800" dirty="0"/>
              <a:t>Capital investido em escravos: 375.000 libras esterlinas </a:t>
            </a:r>
          </a:p>
          <a:p>
            <a:endParaRPr lang="pt-BR" dirty="0"/>
          </a:p>
          <a:p>
            <a:r>
              <a:rPr lang="pt-BR" dirty="0"/>
              <a:t>Portanto:</a:t>
            </a:r>
          </a:p>
          <a:p>
            <a:pPr lvl="1"/>
            <a:r>
              <a:rPr lang="pt-BR" dirty="0"/>
              <a:t>15.000 £ por engenho</a:t>
            </a:r>
          </a:p>
          <a:p>
            <a:pPr lvl="1"/>
            <a:r>
              <a:rPr lang="pt-BR" dirty="0"/>
              <a:t>25 £ por escravo</a:t>
            </a:r>
          </a:p>
          <a:p>
            <a:pPr lvl="1"/>
            <a:r>
              <a:rPr lang="pt-BR" dirty="0"/>
              <a:t>Mão de obra = 20% do capital fixo do engenho</a:t>
            </a:r>
          </a:p>
        </p:txBody>
      </p:sp>
    </p:spTree>
    <p:extLst>
      <p:ext uri="{BB962C8B-B14F-4D97-AF65-F5344CB8AC3E}">
        <p14:creationId xmlns:p14="http://schemas.microsoft.com/office/powerpoint/2010/main" val="1760996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4" t="4960" r="4063" b="4460"/>
          <a:stretch/>
        </p:blipFill>
        <p:spPr>
          <a:xfrm>
            <a:off x="156464" y="116632"/>
            <a:ext cx="8788988" cy="6192688"/>
          </a:xfr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7214-8C69-4E8E-A11A-ED1EA09B66B8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630932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CANABRAVA, Alice P. </a:t>
            </a:r>
            <a:r>
              <a:rPr lang="pt-BR" sz="1200" i="1" dirty="0"/>
              <a:t>O açúcar nas Antilhas.</a:t>
            </a:r>
            <a:r>
              <a:rPr lang="pt-BR" sz="1200" dirty="0"/>
              <a:t> São Paulo: IPE/USP, 1981, p. 17.  (Ensaios Econômicos, 15)</a:t>
            </a:r>
          </a:p>
        </p:txBody>
      </p:sp>
    </p:spTree>
    <p:extLst>
      <p:ext uri="{BB962C8B-B14F-4D97-AF65-F5344CB8AC3E}">
        <p14:creationId xmlns:p14="http://schemas.microsoft.com/office/powerpoint/2010/main" val="3993963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7" t="39314" r="4064" b="19199"/>
          <a:stretch/>
        </p:blipFill>
        <p:spPr>
          <a:xfrm>
            <a:off x="151748" y="116632"/>
            <a:ext cx="8844656" cy="6624736"/>
          </a:xfr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7214-8C69-4E8E-A11A-ED1EA09B66B8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18706" y="11663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Fonte: CANABRAVA, Alice P. </a:t>
            </a:r>
            <a:r>
              <a:rPr lang="pt-BR" sz="1400" i="1" dirty="0"/>
              <a:t>O açúcar nas Antilhas.</a:t>
            </a:r>
            <a:r>
              <a:rPr lang="pt-BR" sz="1400" dirty="0"/>
              <a:t> São Paulo: IPE/USP, 1981, p. 17.  (Ensaios Econômicos, 15)</a:t>
            </a:r>
          </a:p>
        </p:txBody>
      </p:sp>
    </p:spTree>
    <p:extLst>
      <p:ext uri="{BB962C8B-B14F-4D97-AF65-F5344CB8AC3E}">
        <p14:creationId xmlns:p14="http://schemas.microsoft.com/office/powerpoint/2010/main" val="2123500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Açúcar nas Antilhas: primeira etapa</a:t>
            </a:r>
            <a:br>
              <a:rPr lang="pt-BR"/>
            </a:br>
            <a:r>
              <a:rPr lang="pt-BR"/>
              <a:t>Grandes Antilhas – Espanha – Século XVI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Das Ilhas Canárias para São Domingos</a:t>
            </a:r>
          </a:p>
          <a:p>
            <a:r>
              <a:rPr lang="pt-BR"/>
              <a:t>E de lá, c. 1516, primeira exportação para a Europa</a:t>
            </a:r>
          </a:p>
          <a:p>
            <a:r>
              <a:rPr lang="pt-BR"/>
              <a:t>Ainda em São Domingos</a:t>
            </a:r>
          </a:p>
          <a:p>
            <a:pPr lvl="1"/>
            <a:r>
              <a:rPr lang="pt-BR"/>
              <a:t>1530: 34 engenhos; </a:t>
            </a:r>
          </a:p>
          <a:p>
            <a:pPr lvl="1"/>
            <a:r>
              <a:rPr lang="pt-BR"/>
              <a:t>1568: plantations com 150-200 escravos</a:t>
            </a:r>
          </a:p>
          <a:p>
            <a:r>
              <a:rPr lang="pt-BR"/>
              <a:t>Produção também nas outras grandes ilhas </a:t>
            </a:r>
          </a:p>
          <a:p>
            <a:r>
              <a:rPr lang="pt-BR"/>
              <a:t>Porém, açúcar é atividade secundária: papel improdutivo das colônias espanholas na América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123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Açúcar nas Antilhas: segunda etapa</a:t>
            </a:r>
            <a:br>
              <a:rPr lang="pt-BR"/>
            </a:br>
            <a:r>
              <a:rPr lang="pt-BR"/>
              <a:t>Pequenas Antilhas – França e Inglaterra – Século XVII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1623: São Cristóvão (Inglaterra + França)</a:t>
            </a:r>
          </a:p>
          <a:p>
            <a:r>
              <a:rPr lang="pt-BR"/>
              <a:t>1629: França na parte ocidental de São Domingos</a:t>
            </a:r>
          </a:p>
          <a:p>
            <a:r>
              <a:rPr lang="pt-BR"/>
              <a:t>1632: Santo Eustáquio (Holanda)</a:t>
            </a:r>
          </a:p>
          <a:p>
            <a:r>
              <a:rPr lang="pt-BR"/>
              <a:t>População europeia + pequena propriedade</a:t>
            </a:r>
          </a:p>
          <a:p>
            <a:r>
              <a:rPr lang="pt-BR"/>
              <a:t>Do fumo ao açúcar, da pequena à grande propriedade: (Barbados, anos 1630, vínculo com holandeses de PE)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938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Açúcar nas Antilhas: terceira etapa</a:t>
            </a:r>
            <a:br>
              <a:rPr lang="pt-BR"/>
            </a:br>
            <a:r>
              <a:rPr lang="pt-BR"/>
              <a:t>Pequenas e Grandes Antilhas – França e Inglaterra – Séculos XVII e XVIII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Barbados (2ª. Metade do século XVII)</a:t>
            </a:r>
          </a:p>
          <a:p>
            <a:r>
              <a:rPr lang="pt-BR"/>
              <a:t>São Domingos francesa (1ª. Metade século XVIII)</a:t>
            </a:r>
          </a:p>
          <a:p>
            <a:r>
              <a:rPr lang="pt-BR"/>
              <a:t>Expulsão dos holandeses do Brasil</a:t>
            </a:r>
          </a:p>
          <a:p>
            <a:r>
              <a:rPr lang="pt-BR"/>
              <a:t>Maior participação luso-holandesa; fluxo migratório</a:t>
            </a:r>
          </a:p>
          <a:p>
            <a:r>
              <a:rPr lang="pt-BR"/>
              <a:t>Servidão temporária do europeu; servidão africana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230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Brotaram os engenhos de açúcar para moer as canas, mas Barbados não tinha força hidráulica para acioná-los. A alternativa era usar moendas movidas a cavalos, por isso foram adquiridos cavalos na Nova Inglaterra. Também eram necessários tonéis e barris onde acondicionar o açúcar. Estes foram fornecidos pelas abundantes florestas de Massachusetts e Connecticut. 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/>
              <a:t>HARLOW, V. T. A history of Barbados. In FURTADO, Celso. Formação Econômica do Brasil. 24ª. ed. São Paulo: São Paulo: Editora Nacional, 1991. (Biblioteca Universitária. Série 2. Ciências Sociais, v. 23), p. 28, nota 33.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8466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As consequências dessa autêntica eclosão de um sistema econômico dentro de outro foram profundas. A população de origem europeia decresceu rapidamente, tanto nas Antilhas francesas como nas inglesas, enquanto crescia verticalmente o número de escravos africanos. Em Barbados, por exemplo, a população branca se reduziu à metade e a negra mais que decuplicou no correr de dois decênios. Nesse ínterim, a riqueza da ilha tinha aumentado quarenta vezes. </a:t>
            </a:r>
            <a:endParaRPr lang="pt-BR" dirty="0"/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25.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589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quebra do monopólio </a:t>
            </a:r>
            <a:br>
              <a:rPr lang="pt-BR"/>
            </a:br>
            <a:r>
              <a:rPr lang="pt-BR"/>
              <a:t>e seus efeitos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Queda acentuada nos preços do açúcar</a:t>
            </a:r>
          </a:p>
          <a:p>
            <a:r>
              <a:rPr lang="pt-BR"/>
              <a:t>Mercados antes abastecidos pelo açúcar brasileiro recebem açúcar de suas próprias colônias</a:t>
            </a:r>
          </a:p>
          <a:p>
            <a:r>
              <a:rPr lang="pt-BR"/>
              <a:t>Desvalorização da moeda portuguesa nas mesmas proporções da queda no preço do açúcar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263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>
          <a:xfrm>
            <a:off x="179512" y="476672"/>
            <a:ext cx="8784976" cy="6192416"/>
          </a:xfrm>
        </p:spPr>
      </p:pic>
      <p:sp>
        <p:nvSpPr>
          <p:cNvPr id="5" name="CaixaDeTexto 4"/>
          <p:cNvSpPr txBox="1"/>
          <p:nvPr/>
        </p:nvSpPr>
        <p:spPr>
          <a:xfrm>
            <a:off x="6300192" y="5805264"/>
            <a:ext cx="246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cs typeface="Arial" pitchFamily="34" charset="0"/>
              </a:rPr>
              <a:t>Schwartz (1988, p. 152)</a:t>
            </a:r>
          </a:p>
        </p:txBody>
      </p:sp>
      <p:sp>
        <p:nvSpPr>
          <p:cNvPr id="3" name="Oval 2"/>
          <p:cNvSpPr/>
          <p:nvPr/>
        </p:nvSpPr>
        <p:spPr>
          <a:xfrm>
            <a:off x="3851920" y="1628800"/>
            <a:ext cx="2160240" cy="374441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1869"/>
            <a:ext cx="7992888" cy="582835"/>
          </a:xfrm>
        </p:spPr>
        <p:txBody>
          <a:bodyPr>
            <a:noAutofit/>
          </a:bodyPr>
          <a:lstStyle/>
          <a:p>
            <a:pPr algn="r"/>
            <a:r>
              <a:rPr lang="pt-BR" sz="1400" dirty="0"/>
              <a:t>PREÇO AJUSTADO DO AÇÚCAR BRANCO, RECEBIDO PELOS ENGENHOS DA BAHIA (1550-1768) – considerando a desvalorização monetária de 1688 </a:t>
            </a:r>
          </a:p>
        </p:txBody>
      </p:sp>
    </p:spTree>
    <p:extLst>
      <p:ext uri="{BB962C8B-B14F-4D97-AF65-F5344CB8AC3E}">
        <p14:creationId xmlns:p14="http://schemas.microsoft.com/office/powerpoint/2010/main" val="4285777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depreciação, com respeito ao ouro, da moeda portuguesa, observada nessa época, é praticamente das mesmas proporções, o que indica claramente a enorme importância para a balança de pagamentos de Portugal que tinha o açúcar brasileiro.</a:t>
            </a:r>
            <a:endParaRPr lang="pt-BR" dirty="0"/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cap. 4, p. 18.</a:t>
            </a:r>
            <a:endParaRPr lang="pt-BR" dirty="0"/>
          </a:p>
        </p:txBody>
      </p:sp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19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Estimativas em Furtado: renda gerada num “ano favorável”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Exportações de açúcar: 2.500.000 £ </a:t>
            </a:r>
          </a:p>
          <a:p>
            <a:r>
              <a:rPr lang="pt-BR" dirty="0"/>
              <a:t>Renda açucareira líquida gerada na colônia: 1.500.000 £ </a:t>
            </a:r>
          </a:p>
          <a:p>
            <a:r>
              <a:rPr lang="pt-BR" dirty="0"/>
              <a:t>Renda total gerada na colônia: 2.000.000 £</a:t>
            </a:r>
          </a:p>
          <a:p>
            <a:r>
              <a:rPr lang="pt-BR" dirty="0"/>
              <a:t>Renda per capita: 67 £</a:t>
            </a:r>
          </a:p>
        </p:txBody>
      </p:sp>
    </p:spTree>
    <p:extLst>
      <p:ext uri="{BB962C8B-B14F-4D97-AF65-F5344CB8AC3E}">
        <p14:creationId xmlns:p14="http://schemas.microsoft.com/office/powerpoint/2010/main" val="138621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Fora Portugal o principal abastecedor da colônia, e essa desvalorização significaria uma importante transferência de renda real em benefício do núcleo colonial. Mas como é sabido, por essa época o Brasil se abastecia principalmente de manufaturas que os portugueses recebiam de outros países europeus. </a:t>
            </a:r>
            <a:endParaRPr lang="pt-BR" dirty="0"/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cap. 4, p. 18.</a:t>
            </a:r>
            <a:endParaRPr lang="pt-BR" dirty="0"/>
          </a:p>
        </p:txBody>
      </p:sp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2997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açúcar em articulação com outras regiões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034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32143" r="64115" b="20238"/>
          <a:stretch/>
        </p:blipFill>
        <p:spPr bwMode="auto">
          <a:xfrm>
            <a:off x="189114" y="764704"/>
            <a:ext cx="560208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71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89114" y="764704"/>
            <a:ext cx="8847382" cy="5816060"/>
            <a:chOff x="189114" y="764704"/>
            <a:chExt cx="8847382" cy="58160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8" t="32143" r="48239" b="20238"/>
            <a:stretch/>
          </p:blipFill>
          <p:spPr bwMode="auto">
            <a:xfrm>
              <a:off x="189114" y="764704"/>
              <a:ext cx="8847382" cy="547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5868144" y="2260284"/>
              <a:ext cx="3168352" cy="4320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8227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32143" r="48239" b="20238"/>
          <a:stretch/>
        </p:blipFill>
        <p:spPr bwMode="auto">
          <a:xfrm>
            <a:off x="189114" y="764704"/>
            <a:ext cx="884738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868144" y="4251531"/>
            <a:ext cx="3168352" cy="22876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403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32143" r="48239" b="20238"/>
          <a:stretch/>
        </p:blipFill>
        <p:spPr bwMode="auto">
          <a:xfrm>
            <a:off x="189114" y="764704"/>
            <a:ext cx="884738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299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 [Na]  terceira etapa  [da ocupação econômica das terras americanas]  surgia uma economia similar à da Europa contemporânea, isto é, dirigida de dentro para fora, produzindo principalmente para o mercado interno, sem uma separação fundamental entre as atividades produtivas destinadas à exportação e aquelas ligadas ao mercado interno.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29.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4854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539750" y="981075"/>
          <a:ext cx="8064500" cy="28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503548" y="4005064"/>
          <a:ext cx="8136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0882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3"/>
          <p:cNvGraphicFramePr>
            <a:graphicFrameLocks/>
          </p:cNvGraphicFramePr>
          <p:nvPr/>
        </p:nvGraphicFramePr>
        <p:xfrm>
          <a:off x="539552" y="764704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5172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As colônias do norte dos EUA se desenvolveram, assim, na segunda metade do século XVII e primeira do século XVIII, como parte integrante de um sistema maior dentro do qual o elemento dinâmico são as regiões antilhanas produtoras de artigos tropicais.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28.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62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Estimativas em Furtado: renda gerada num “ano favorável”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renda açucareira líquida gerada na colônia equivale a 60% do valor total das exportações de açúcar</a:t>
            </a:r>
          </a:p>
          <a:p>
            <a:r>
              <a:rPr lang="pt-BR" sz="2000" dirty="0"/>
              <a:t>A mesma renda açucareira líquida gerada na colônia equivale à 75% do total de renda gerado na colônia</a:t>
            </a:r>
          </a:p>
          <a:p>
            <a:r>
              <a:rPr lang="pt-BR" sz="2000" dirty="0"/>
              <a:t>A renda per capita é calculada com base no denominador de 30.000 brancos</a:t>
            </a:r>
          </a:p>
          <a:p>
            <a:r>
              <a:rPr lang="pt-BR" sz="2000" dirty="0"/>
              <a:t>Diferença entre as exportações de açúcar e a renda açucareira líquida na colônia: rendas diretas e indiretas da Coroa (cerca de 15% sobre as exportações de açúcar – segundo Simonsen)</a:t>
            </a:r>
          </a:p>
        </p:txBody>
      </p:sp>
    </p:spTree>
    <p:extLst>
      <p:ext uri="{BB962C8B-B14F-4D97-AF65-F5344CB8AC3E}">
        <p14:creationId xmlns:p14="http://schemas.microsoft.com/office/powerpoint/2010/main" val="33962271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Resultado de imagem para celso furt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celso fur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fato de as duas partes principais do sistema – a região produtora do artigo básico de exportação, e a região que abastecia a primeira – hajam estado separadas é de fundamental importância para explicar o desenvolvimento subsequente de ambas. </a:t>
            </a:r>
          </a:p>
          <a:p>
            <a:r>
              <a:rPr lang="pt-BR"/>
              <a:t>A essa separação se deve que os capitais gerados no conjunto do sistema não hajam sido canalizados exclusivamente para a atividade açucareira, que na realidade era mais lucrativa. </a:t>
            </a:r>
            <a:endParaRPr lang="pt-BR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FURTADO, Celso. Formação Econômica do Brasil. 24ª. ed. São Paulo: São Paulo: Editora Nacional, 1991. (Biblioteca Universitária. Série 2. Ciências Sociais, v. 23), p. 28.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54902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Grupos dominantes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Nas Antilhas</a:t>
            </a:r>
          </a:p>
          <a:p>
            <a:pPr lvl="1"/>
            <a:r>
              <a:rPr lang="pt-BR"/>
              <a:t>Ligados a grupos financeiros da metrópole</a:t>
            </a:r>
          </a:p>
          <a:p>
            <a:pPr lvl="1"/>
            <a:r>
              <a:rPr lang="pt-BR"/>
              <a:t>Influentes no parlamento</a:t>
            </a:r>
          </a:p>
          <a:p>
            <a:pPr lvl="1"/>
            <a:r>
              <a:rPr lang="pt-BR"/>
              <a:t>Encaravam o negócio do açúcar como sendo extensão dos interesses metropolitanos</a:t>
            </a:r>
          </a:p>
          <a:p>
            <a:pPr lvl="1"/>
            <a:endParaRPr lang="pt-BR"/>
          </a:p>
          <a:p>
            <a:r>
              <a:rPr lang="pt-BR"/>
              <a:t>Nos EUA</a:t>
            </a:r>
          </a:p>
          <a:p>
            <a:pPr lvl="1"/>
            <a:r>
              <a:rPr lang="pt-BR"/>
              <a:t>Grupos comerciais sediados em Boston e em NY</a:t>
            </a:r>
          </a:p>
          <a:p>
            <a:pPr lvl="1"/>
            <a:r>
              <a:rPr lang="pt-BR"/>
              <a:t>Interesses ligados ao comércio de abastecimento com as Antilhas e à produção para abastecimento interno</a:t>
            </a:r>
          </a:p>
          <a:p>
            <a:pPr lvl="1"/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3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Estimativas em Furtado: distribuição da renda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943100" y="2133600"/>
          <a:ext cx="7021513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366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Estimativas em Furtado: margem para capitalização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Ano um pouco menos “favorável”</a:t>
            </a:r>
          </a:p>
          <a:p>
            <a:pPr lvl="1"/>
            <a:r>
              <a:rPr lang="pt-BR"/>
              <a:t>1.200.000  £ (renda açucareira líquida na colônia)</a:t>
            </a:r>
          </a:p>
          <a:p>
            <a:pPr lvl="1"/>
            <a:r>
              <a:rPr lang="pt-BR"/>
              <a:t>600.000  £ (gastos de consumo)</a:t>
            </a:r>
          </a:p>
          <a:p>
            <a:endParaRPr lang="pt-BR"/>
          </a:p>
          <a:p>
            <a:r>
              <a:rPr lang="pt-BR"/>
              <a:t>“Sobras”: 600.000 £ por ano + parcela do trabalho dos escravos voltada para a capitalização do negócio </a:t>
            </a:r>
          </a:p>
          <a:p>
            <a:pPr lvl="1"/>
            <a:r>
              <a:rPr lang="pt-BR"/>
              <a:t>(Furtado estima ser essa parcela = 300.000 £/ ano)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355553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Vermelho Viole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Luciana 2017 v3</Template>
  <TotalTime>29457</TotalTime>
  <Words>4239</Words>
  <Application>Microsoft Office PowerPoint</Application>
  <PresentationFormat>Apresentação na tela (4:3)</PresentationFormat>
  <Paragraphs>288</Paragraphs>
  <Slides>71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Candara</vt:lpstr>
      <vt:lpstr>Impact</vt:lpstr>
      <vt:lpstr>Kalinga</vt:lpstr>
      <vt:lpstr>Wingdings 3</vt:lpstr>
      <vt:lpstr>Cacho</vt:lpstr>
      <vt:lpstr>Lucros e custos</vt:lpstr>
      <vt:lpstr>Perguntas</vt:lpstr>
      <vt:lpstr>Estimativas em Furtado: população</vt:lpstr>
      <vt:lpstr>Estimativas em Furtado: produção açucareira</vt:lpstr>
      <vt:lpstr>Estimativas em Furtado: capitais invertidos</vt:lpstr>
      <vt:lpstr>Estimativas em Furtado: renda gerada num “ano favorável”</vt:lpstr>
      <vt:lpstr>Estimativas em Furtado: renda gerada num “ano favorável”</vt:lpstr>
      <vt:lpstr>Estimativas em Furtado: distribuição da renda</vt:lpstr>
      <vt:lpstr>Estimativas em Furtado: margem para capitalização</vt:lpstr>
      <vt:lpstr>Apresentação do PowerPoint</vt:lpstr>
      <vt:lpstr>Apresentação do PowerPoint</vt:lpstr>
      <vt:lpstr>Apresentação do PowerPoint</vt:lpstr>
      <vt:lpstr>A controvérsia sobre a rentabilidade</vt:lpstr>
      <vt:lpstr>Furtado versus Mauro</vt:lpstr>
      <vt:lpstr>A contabilidade do Padre Pereira Engenho do Sergipe, Bahia</vt:lpstr>
      <vt:lpstr>ESCRITURAÇÃO VERDADEIRA. Engenho Sergipe.  Fonte: MAURO, Frédéric. Nova história e Novo Mundo. São Paulo: Perspectiva, 1969, p. 139. </vt:lpstr>
      <vt:lpstr>Quem estaria correto,  Furtado ou Mauro?</vt:lpstr>
      <vt:lpstr>Furtado versus Mauro</vt:lpstr>
      <vt:lpstr>Dados disponíveis (Schwartz)</vt:lpstr>
      <vt:lpstr>Breve histórico do Engenho Sergipe</vt:lpstr>
      <vt:lpstr>Engenho Sergipe: receitas e despesas, 1611-1754.  SCHWARTZ, Stuart B. Segredos Internos. São Paulo: Companhia das Letras, 1988, p. 200. </vt:lpstr>
      <vt:lpstr>Engenho dos beneditinos na Bahia, 1652-1800.  SCHWARTZ, Stuart B. Segredos Internos. São Paulo: Companhia das Letras, 1988, p. 203.</vt:lpstr>
      <vt:lpstr>Apresentação do PowerPoint</vt:lpstr>
      <vt:lpstr>Apresentação do PowerPoint</vt:lpstr>
      <vt:lpstr>Apresentação do PowerPoint</vt:lpstr>
      <vt:lpstr>fluxo de renda na economia açucareira</vt:lpstr>
      <vt:lpstr>Formação de capital na economia escravista</vt:lpstr>
      <vt:lpstr>Processo de expansão</vt:lpstr>
      <vt:lpstr>Apresentação do PowerPoint</vt:lpstr>
      <vt:lpstr>Apresentação do PowerPoint</vt:lpstr>
      <vt:lpstr>Apresentação do PowerPoint</vt:lpstr>
      <vt:lpstr>Fluxo de renda</vt:lpstr>
      <vt:lpstr>Apresentação do PowerPoint</vt:lpstr>
      <vt:lpstr>Dinâmicas de expansão/retrocesso</vt:lpstr>
      <vt:lpstr>A “dinâmica” do retrocesso</vt:lpstr>
      <vt:lpstr>A União Ibérica e a “Primeira Guerra Mundial”</vt:lpstr>
      <vt:lpstr> O  império colonial ibérico, que durou de 1580 a 1640, e que se estendia de Macau, na China, a Potosi, no Peru, foi o primeiro império mundial onde o sol nunca se punha.  BOXER, Charles R. O império marítimo português: 1415-1825. São Paulo: Companhia das Letras, 2002, p. 122.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produção açucareira nas Antilhas</vt:lpstr>
      <vt:lpstr>Apresentação do PowerPoint</vt:lpstr>
      <vt:lpstr>Apresentação do PowerPoint</vt:lpstr>
      <vt:lpstr>Apresentação do PowerPoint</vt:lpstr>
      <vt:lpstr>Açúcar nas Antilhas: primeira etapa Grandes Antilhas – Espanha – Século XVI</vt:lpstr>
      <vt:lpstr>Açúcar nas Antilhas: segunda etapa Pequenas Antilhas – França e Inglaterra – Século XVII</vt:lpstr>
      <vt:lpstr>Açúcar nas Antilhas: terceira etapa Pequenas e Grandes Antilhas – França e Inglaterra – Séculos XVII e XVIII</vt:lpstr>
      <vt:lpstr>Apresentação do PowerPoint</vt:lpstr>
      <vt:lpstr>Apresentação do PowerPoint</vt:lpstr>
      <vt:lpstr>A quebra do monopólio  e seus efeitos</vt:lpstr>
      <vt:lpstr>PREÇO AJUSTADO DO AÇÚCAR BRANCO, RECEBIDO PELOS ENGENHOS DA BAHIA (1550-1768) – considerando a desvalorização monetária de 1688 </vt:lpstr>
      <vt:lpstr>Apresentação do PowerPoint</vt:lpstr>
      <vt:lpstr>Apresentação do PowerPoint</vt:lpstr>
      <vt:lpstr>O açúcar em articulação com outras regiões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Grupos dominantes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novais</dc:title>
  <dc:creator>Luciana Lopes</dc:creator>
  <cp:lastModifiedBy>Luciana Suarez Lopes</cp:lastModifiedBy>
  <cp:revision>1330</cp:revision>
  <cp:lastPrinted>2017-04-27T16:17:30Z</cp:lastPrinted>
  <dcterms:created xsi:type="dcterms:W3CDTF">2013-03-07T21:51:02Z</dcterms:created>
  <dcterms:modified xsi:type="dcterms:W3CDTF">2021-09-14T21:23:55Z</dcterms:modified>
</cp:coreProperties>
</file>