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64" r:id="rId6"/>
    <p:sldId id="272" r:id="rId7"/>
    <p:sldId id="27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82" autoAdjust="0"/>
  </p:normalViewPr>
  <p:slideViewPr>
    <p:cSldViewPr snapToGrid="0" snapToObjects="1">
      <p:cViewPr varScale="1">
        <p:scale>
          <a:sx n="112" d="100"/>
          <a:sy n="112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B3A6-A1AE-0741-B793-97B4EAC5FA3A}" type="datetimeFigureOut">
              <a:rPr lang="en-US" smtClean="0"/>
              <a:t>10/13/2016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CFE17-4464-D24E-BC6E-F29181635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36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4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6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73BD99EE-0E82-6440-A4DE-6E50F338CEDB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476EC96B-1AB8-9C43-B6CA-6537DC68780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0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Método</a:t>
            </a:r>
            <a:r>
              <a:rPr lang="en-US" dirty="0" smtClean="0">
                <a:latin typeface="Avenir Heavy"/>
                <a:cs typeface="Avenir Heavy"/>
              </a:rPr>
              <a:t> do </a:t>
            </a:r>
            <a:r>
              <a:rPr lang="en-US" dirty="0" err="1" smtClean="0">
                <a:latin typeface="Avenir Heavy"/>
                <a:cs typeface="Avenir Heavy"/>
              </a:rPr>
              <a:t>Custo</a:t>
            </a:r>
            <a:r>
              <a:rPr lang="en-US" dirty="0" smtClean="0">
                <a:latin typeface="Avenir Heavy"/>
                <a:cs typeface="Avenir Heavy"/>
              </a:rPr>
              <a:t> de </a:t>
            </a:r>
            <a:r>
              <a:rPr lang="en-US" dirty="0" err="1" smtClean="0">
                <a:latin typeface="Avenir Heavy"/>
                <a:cs typeface="Avenir Heavy"/>
              </a:rPr>
              <a:t>Viagem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Kolstad</a:t>
            </a:r>
            <a:endParaRPr lang="en-US" dirty="0" smtClean="0"/>
          </a:p>
          <a:p>
            <a:r>
              <a:rPr lang="en-US" dirty="0" err="1" smtClean="0"/>
              <a:t>Capítulo</a:t>
            </a:r>
            <a:r>
              <a:rPr lang="en-US" dirty="0" smtClean="0"/>
              <a:t>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31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143000"/>
          </a:xfrm>
        </p:spPr>
        <p:txBody>
          <a:bodyPr/>
          <a:lstStyle/>
          <a:p>
            <a:r>
              <a:rPr lang="en-US" dirty="0" err="1" smtClean="0"/>
              <a:t>Teoria</a:t>
            </a:r>
            <a:r>
              <a:rPr lang="en-US" dirty="0" smtClean="0"/>
              <a:t> do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8075"/>
            <a:ext cx="8229600" cy="4525963"/>
          </a:xfrm>
        </p:spPr>
        <p:txBody>
          <a:bodyPr/>
          <a:lstStyle/>
          <a:p>
            <a:r>
              <a:rPr lang="en-US" dirty="0" err="1" smtClean="0"/>
              <a:t>Podemos</a:t>
            </a:r>
            <a:r>
              <a:rPr lang="en-US" dirty="0" smtClean="0"/>
              <a:t> resolver o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obtermos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do </a:t>
            </a:r>
            <a:r>
              <a:rPr lang="en-US" dirty="0" err="1" smtClean="0"/>
              <a:t>parque</a:t>
            </a:r>
            <a:r>
              <a:rPr lang="en-US" dirty="0" smtClean="0"/>
              <a:t>:</a:t>
            </a:r>
          </a:p>
          <a:p>
            <a:r>
              <a:rPr lang="en-US" dirty="0" smtClean="0"/>
              <a:t>v = f(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</a:t>
            </a:r>
            <a:r>
              <a:rPr lang="en-US" dirty="0" smtClean="0"/>
              <a:t>, q, y)</a:t>
            </a:r>
          </a:p>
        </p:txBody>
      </p:sp>
    </p:spTree>
    <p:extLst>
      <p:ext uri="{BB962C8B-B14F-4D97-AF65-F5344CB8AC3E}">
        <p14:creationId xmlns:p14="http://schemas.microsoft.com/office/powerpoint/2010/main" val="622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Implementação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Modelo</a:t>
            </a:r>
            <a:r>
              <a:rPr lang="en-US" dirty="0"/>
              <a:t> </a:t>
            </a:r>
            <a:r>
              <a:rPr lang="en-US" dirty="0" smtClean="0"/>
              <a:t>Zonal do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Coleta</a:t>
            </a:r>
            <a:r>
              <a:rPr lang="en-US" dirty="0" smtClean="0"/>
              <a:t> de dados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visitantes</a:t>
            </a:r>
            <a:r>
              <a:rPr lang="en-US" dirty="0" smtClean="0"/>
              <a:t> e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origens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Divida</a:t>
            </a:r>
            <a:r>
              <a:rPr lang="en-US" dirty="0" smtClean="0"/>
              <a:t> as </a:t>
            </a:r>
            <a:r>
              <a:rPr lang="en-US" dirty="0" err="1" smtClean="0"/>
              <a:t>proximidades</a:t>
            </a:r>
            <a:r>
              <a:rPr lang="en-US" dirty="0" smtClean="0"/>
              <a:t> do </a:t>
            </a:r>
            <a:r>
              <a:rPr lang="en-US" dirty="0" err="1" smtClean="0"/>
              <a:t>parque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Z </a:t>
            </a:r>
            <a:r>
              <a:rPr lang="en-US" dirty="0" err="1" smtClean="0"/>
              <a:t>zonas</a:t>
            </a:r>
            <a:r>
              <a:rPr lang="en-US" dirty="0" smtClean="0"/>
              <a:t>, z</a:t>
            </a:r>
            <a:r>
              <a:rPr lang="en-US" baseline="-25000" dirty="0" smtClean="0"/>
              <a:t>1</a:t>
            </a:r>
            <a:r>
              <a:rPr lang="en-US" dirty="0" smtClean="0"/>
              <a:t>, z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n</a:t>
            </a:r>
            <a:r>
              <a:rPr lang="en-US" dirty="0" smtClean="0"/>
              <a:t> com:</a:t>
            </a:r>
          </a:p>
          <a:p>
            <a:pPr lvl="1"/>
            <a:r>
              <a:rPr lang="en-US" dirty="0" err="1" smtClean="0"/>
              <a:t>População</a:t>
            </a:r>
            <a:r>
              <a:rPr lang="en-US" dirty="0" smtClean="0"/>
              <a:t>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r>
              <a:rPr lang="en-US" dirty="0" smtClean="0"/>
              <a:t> </a:t>
            </a:r>
            <a:r>
              <a:rPr lang="el-GR" dirty="0" smtClean="0"/>
              <a:t>π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l-GR" dirty="0" smtClean="0"/>
              <a:t>π</a:t>
            </a:r>
            <a:r>
              <a:rPr lang="en-US" baseline="-25000" dirty="0" smtClean="0"/>
              <a:t>n</a:t>
            </a:r>
          </a:p>
          <a:p>
            <a:pPr lvl="1"/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demográficas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y</a:t>
            </a:r>
            <a:r>
              <a:rPr lang="en-US" baseline="-25000" dirty="0" smtClean="0"/>
              <a:t>1</a:t>
            </a:r>
            <a:r>
              <a:rPr lang="en-US" dirty="0" smtClean="0"/>
              <a:t>, y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visitantes</a:t>
            </a:r>
            <a:r>
              <a:rPr lang="en-US" dirty="0" smtClean="0"/>
              <a:t>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Modelo</a:t>
            </a:r>
            <a:r>
              <a:rPr lang="en-US" dirty="0" smtClean="0"/>
              <a:t> Zonal do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522982"/>
              </p:ext>
            </p:extLst>
          </p:nvPr>
        </p:nvGraphicFramePr>
        <p:xfrm>
          <a:off x="685800" y="2349500"/>
          <a:ext cx="7619997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71"/>
                <a:gridCol w="1088571"/>
                <a:gridCol w="1088571"/>
                <a:gridCol w="1088571"/>
                <a:gridCol w="1088571"/>
                <a:gridCol w="1189720"/>
                <a:gridCol w="987422"/>
              </a:tblGrid>
              <a:tr h="119553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Popul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err="1" smtClean="0"/>
                        <a:t>média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Caract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err="1" smtClean="0"/>
                        <a:t>Demog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Viagem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</a:t>
                      </a:r>
                      <a:r>
                        <a:rPr lang="en-US" dirty="0" err="1" smtClean="0"/>
                        <a:t>visitantes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Taxa de visit. (</a:t>
                      </a:r>
                      <a:r>
                        <a:rPr lang="en-US" dirty="0" err="1" smtClean="0"/>
                        <a:t>v</a:t>
                      </a:r>
                      <a:r>
                        <a:rPr lang="en-US" baseline="-25000" dirty="0" err="1" smtClean="0"/>
                        <a:t>z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836872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=</a:t>
                      </a:r>
                    </a:p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/P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836872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=</a:t>
                      </a:r>
                    </a:p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/P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484854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8368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</a:t>
                      </a:r>
                      <a:r>
                        <a:rPr lang="en-US" baseline="-25000" dirty="0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vn</a:t>
                      </a:r>
                      <a:r>
                        <a:rPr lang="en-US" dirty="0" smtClean="0"/>
                        <a:t>=</a:t>
                      </a:r>
                    </a:p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4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Modelo</a:t>
            </a:r>
            <a:r>
              <a:rPr lang="en-US" dirty="0" smtClean="0"/>
              <a:t> Zonal do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25700"/>
                <a:ext cx="8229600" cy="4525963"/>
              </a:xfrm>
            </p:spPr>
            <p:txBody>
              <a:bodyPr/>
              <a:lstStyle/>
              <a:p>
                <a:r>
                  <a:rPr lang="en-US" dirty="0" err="1" smtClean="0"/>
                  <a:t>Estime</a:t>
                </a:r>
                <a:r>
                  <a:rPr lang="en-US" dirty="0" smtClean="0"/>
                  <a:t> taxa de </a:t>
                </a:r>
                <a:r>
                  <a:rPr lang="en-US" dirty="0" err="1" smtClean="0"/>
                  <a:t>visitação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função</a:t>
                </a:r>
                <a:r>
                  <a:rPr lang="en-US" dirty="0" smtClean="0"/>
                  <a:t> das </a:t>
                </a:r>
                <a:r>
                  <a:rPr lang="en-US" dirty="0" err="1" smtClean="0"/>
                  <a:t>variáveis</a:t>
                </a:r>
                <a:r>
                  <a:rPr lang="en-US" dirty="0" smtClean="0"/>
                  <a:t> do </a:t>
                </a:r>
                <a:r>
                  <a:rPr lang="en-US" dirty="0" err="1" smtClean="0"/>
                  <a:t>modelo</a:t>
                </a:r>
                <a:r>
                  <a:rPr lang="en-US" dirty="0" smtClean="0"/>
                  <a:t>: 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z</a:t>
                </a:r>
                <a:r>
                  <a:rPr lang="en-US" dirty="0" smtClean="0"/>
                  <a:t> = g(</a:t>
                </a:r>
                <a:r>
                  <a:rPr lang="el-GR" dirty="0" smtClean="0"/>
                  <a:t>π</a:t>
                </a:r>
                <a:r>
                  <a:rPr lang="en-US" baseline="-25000" dirty="0" smtClean="0"/>
                  <a:t>z</a:t>
                </a:r>
                <a:r>
                  <a:rPr lang="en-US" dirty="0" smtClean="0"/>
                  <a:t> + f, </a:t>
                </a:r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z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w</a:t>
                </a:r>
                <a:r>
                  <a:rPr lang="en-US" baseline="-25000" dirty="0" err="1" smtClean="0"/>
                  <a:t>z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err="1" smtClean="0"/>
                  <a:t>Escreva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função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demanda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visitas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parque</a:t>
                </a:r>
                <a:r>
                  <a:rPr lang="en-US" dirty="0" smtClean="0"/>
                  <a:t> (q) </a:t>
                </a:r>
                <a:r>
                  <a:rPr lang="en-US" dirty="0" err="1" smtClean="0"/>
                  <a:t>como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q(f)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 baseline="-2500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 baseline="-2500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i="1" baseline="-25000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l-GR" dirty="0"/>
                          <m:t>π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z</m:t>
                        </m:r>
                        <m:r>
                          <m:rPr>
                            <m:nor/>
                          </m:rPr>
                          <a:rPr lang="en-US" dirty="0"/>
                          <m:t> + </m:t>
                        </m:r>
                        <m:r>
                          <m:rPr>
                            <m:nor/>
                          </m:rPr>
                          <a:rPr lang="en-US" dirty="0"/>
                          <m:t>f</m:t>
                        </m:r>
                        <m:r>
                          <m:rPr>
                            <m:nor/>
                          </m:rPr>
                          <a:rPr lang="en-US" dirty="0"/>
                          <m:t>, </m:t>
                        </m:r>
                        <m:r>
                          <m:rPr>
                            <m:nor/>
                          </m:rPr>
                          <a:rPr lang="en-US" dirty="0"/>
                          <m:t>yz</m:t>
                        </m:r>
                        <m:r>
                          <m:rPr>
                            <m:nor/>
                          </m:rPr>
                          <a:rPr lang="en-US" dirty="0"/>
                          <m:t>, </m:t>
                        </m:r>
                        <m:r>
                          <m:rPr>
                            <m:nor/>
                          </m:rPr>
                          <a:rPr lang="en-US" dirty="0"/>
                          <m:t>wz</m:t>
                        </m:r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25700"/>
                <a:ext cx="8229600" cy="4525963"/>
              </a:xfrm>
              <a:blipFill rotWithShape="0">
                <a:blip r:embed="rId2"/>
                <a:stretch>
                  <a:fillRect l="-1704" t="-1752" r="-17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9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7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Modelo</a:t>
            </a:r>
            <a:r>
              <a:rPr lang="en-US" dirty="0" smtClean="0"/>
              <a:t> Individual do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Coleta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individuais</a:t>
            </a:r>
            <a:r>
              <a:rPr lang="en-US" dirty="0" smtClean="0"/>
              <a:t> (</a:t>
            </a:r>
            <a:r>
              <a:rPr lang="en-US" dirty="0" err="1" smtClean="0"/>
              <a:t>renda</a:t>
            </a:r>
            <a:r>
              <a:rPr lang="en-US" dirty="0" smtClean="0"/>
              <a:t>,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r>
              <a:rPr lang="en-US" dirty="0" smtClean="0"/>
              <a:t>,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demográficas</a:t>
            </a:r>
            <a:r>
              <a:rPr lang="en-US" dirty="0" smtClean="0"/>
              <a:t>)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de se </a:t>
            </a:r>
            <a:r>
              <a:rPr lang="en-US" dirty="0" err="1" smtClean="0"/>
              <a:t>supor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indivíduos</a:t>
            </a:r>
            <a:r>
              <a:rPr lang="en-US" dirty="0" smtClean="0"/>
              <a:t> </a:t>
            </a:r>
            <a:r>
              <a:rPr lang="en-US" dirty="0" err="1" smtClean="0"/>
              <a:t>possam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representados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indivíduo</a:t>
            </a:r>
            <a:r>
              <a:rPr lang="en-US" dirty="0" smtClean="0"/>
              <a:t> </a:t>
            </a:r>
            <a:r>
              <a:rPr lang="en-US" dirty="0" err="1" smtClean="0"/>
              <a:t>típico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médio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região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013"/>
            <a:ext cx="8229600" cy="1143000"/>
          </a:xfrm>
        </p:spPr>
        <p:txBody>
          <a:bodyPr/>
          <a:lstStyle/>
          <a:p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Domiciliar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457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Combine </a:t>
            </a:r>
            <a:r>
              <a:rPr lang="en-US" dirty="0" err="1" smtClean="0"/>
              <a:t>bem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com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produzir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experiência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utilidade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observarmos</a:t>
            </a:r>
            <a:r>
              <a:rPr lang="en-US" dirty="0" smtClean="0"/>
              <a:t> </a:t>
            </a:r>
            <a:r>
              <a:rPr lang="en-US" dirty="0" err="1" smtClean="0"/>
              <a:t>gastos</a:t>
            </a:r>
            <a:r>
              <a:rPr lang="en-US" dirty="0" smtClean="0"/>
              <a:t> com o </a:t>
            </a:r>
            <a:r>
              <a:rPr lang="en-US" dirty="0" err="1" smtClean="0"/>
              <a:t>bem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,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inferências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demanda</a:t>
            </a:r>
            <a:r>
              <a:rPr lang="en-US" dirty="0" smtClean="0"/>
              <a:t>/valor do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mercado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98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388"/>
            <a:ext cx="8229600" cy="1143000"/>
          </a:xfrm>
        </p:spPr>
        <p:txBody>
          <a:bodyPr/>
          <a:lstStyle/>
          <a:p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Domiciliar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Ex: </a:t>
            </a:r>
            <a:r>
              <a:rPr lang="en-US" sz="2600" dirty="0" err="1" smtClean="0"/>
              <a:t>Modelo</a:t>
            </a:r>
            <a:r>
              <a:rPr lang="en-US" sz="2600" dirty="0" smtClean="0"/>
              <a:t> do </a:t>
            </a:r>
            <a:r>
              <a:rPr lang="en-US" sz="2600" dirty="0" err="1" smtClean="0"/>
              <a:t>custo</a:t>
            </a:r>
            <a:r>
              <a:rPr lang="en-US" sz="2600" dirty="0" smtClean="0"/>
              <a:t> de </a:t>
            </a:r>
            <a:r>
              <a:rPr lang="en-US" sz="2600" dirty="0" err="1" smtClean="0"/>
              <a:t>viagem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 err="1" smtClean="0"/>
              <a:t>Bem</a:t>
            </a:r>
            <a:r>
              <a:rPr lang="en-US" sz="2600" dirty="0" smtClean="0"/>
              <a:t> de </a:t>
            </a:r>
            <a:r>
              <a:rPr lang="en-US" sz="2600" dirty="0" err="1" smtClean="0"/>
              <a:t>mercado</a:t>
            </a:r>
            <a:r>
              <a:rPr lang="en-US" sz="2600" dirty="0" smtClean="0"/>
              <a:t>: </a:t>
            </a:r>
            <a:r>
              <a:rPr lang="en-US" sz="2600" dirty="0" err="1" smtClean="0"/>
              <a:t>viagem</a:t>
            </a:r>
            <a:r>
              <a:rPr lang="en-US" sz="2600" dirty="0" smtClean="0"/>
              <a:t>; </a:t>
            </a:r>
            <a:r>
              <a:rPr lang="en-US" sz="2600" dirty="0" err="1" smtClean="0"/>
              <a:t>bem</a:t>
            </a:r>
            <a:r>
              <a:rPr lang="en-US" sz="2600" dirty="0" smtClean="0"/>
              <a:t> </a:t>
            </a:r>
            <a:r>
              <a:rPr lang="en-US" sz="2600" dirty="0" err="1" smtClean="0"/>
              <a:t>sem</a:t>
            </a:r>
            <a:r>
              <a:rPr lang="en-US" sz="2600" dirty="0" smtClean="0"/>
              <a:t> </a:t>
            </a:r>
            <a:r>
              <a:rPr lang="en-US" sz="2600" dirty="0" err="1" smtClean="0"/>
              <a:t>mercado</a:t>
            </a:r>
            <a:r>
              <a:rPr lang="en-US" sz="2600" dirty="0" smtClean="0"/>
              <a:t>: </a:t>
            </a:r>
            <a:r>
              <a:rPr lang="en-US" sz="2600" dirty="0" err="1" smtClean="0"/>
              <a:t>parque</a:t>
            </a:r>
            <a:r>
              <a:rPr lang="en-US" sz="2600" dirty="0" smtClean="0"/>
              <a:t>, </a:t>
            </a:r>
            <a:r>
              <a:rPr lang="en-US" sz="2600" dirty="0" err="1" smtClean="0"/>
              <a:t>lago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Combine </a:t>
            </a:r>
            <a:r>
              <a:rPr lang="en-US" sz="2600" dirty="0" err="1" smtClean="0"/>
              <a:t>estes</a:t>
            </a:r>
            <a:r>
              <a:rPr lang="en-US" sz="2600" dirty="0" smtClean="0"/>
              <a:t> </a:t>
            </a:r>
            <a:r>
              <a:rPr lang="en-US" sz="2600" dirty="0" err="1" smtClean="0"/>
              <a:t>dois</a:t>
            </a:r>
            <a:r>
              <a:rPr lang="en-US" sz="2600" dirty="0" smtClean="0"/>
              <a:t> </a:t>
            </a:r>
            <a:r>
              <a:rPr lang="en-US" sz="2600" dirty="0" err="1" smtClean="0"/>
              <a:t>tipos</a:t>
            </a:r>
            <a:r>
              <a:rPr lang="en-US" sz="2600" dirty="0" smtClean="0"/>
              <a:t> de bens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produzir</a:t>
            </a:r>
            <a:r>
              <a:rPr lang="en-US" sz="2600" dirty="0" smtClean="0"/>
              <a:t> </a:t>
            </a:r>
            <a:r>
              <a:rPr lang="en-US" sz="2600" dirty="0" err="1" smtClean="0"/>
              <a:t>uma</a:t>
            </a:r>
            <a:r>
              <a:rPr lang="en-US" sz="2600" dirty="0" smtClean="0"/>
              <a:t> </a:t>
            </a:r>
            <a:r>
              <a:rPr lang="en-US" sz="2600" dirty="0" err="1" smtClean="0"/>
              <a:t>visita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o </a:t>
            </a:r>
            <a:r>
              <a:rPr lang="en-US" sz="2600" dirty="0" err="1" smtClean="0"/>
              <a:t>parque</a:t>
            </a:r>
            <a:r>
              <a:rPr lang="en-US" sz="2600" dirty="0" smtClean="0"/>
              <a:t>/</a:t>
            </a:r>
            <a:r>
              <a:rPr lang="en-US" sz="2600" dirty="0" err="1" smtClean="0"/>
              <a:t>lago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/>
              <a:t> </a:t>
            </a:r>
            <a:r>
              <a:rPr lang="en-US" sz="2600" dirty="0" err="1" smtClean="0"/>
              <a:t>gera</a:t>
            </a:r>
            <a:r>
              <a:rPr lang="en-US" sz="2600" dirty="0" smtClean="0"/>
              <a:t> </a:t>
            </a:r>
            <a:r>
              <a:rPr lang="en-US" sz="2600" dirty="0" err="1" smtClean="0"/>
              <a:t>utilidade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Ex: </a:t>
            </a:r>
            <a:r>
              <a:rPr lang="en-US" sz="2600" dirty="0" err="1" smtClean="0"/>
              <a:t>Gastos</a:t>
            </a:r>
            <a:r>
              <a:rPr lang="en-US" sz="2600" dirty="0" smtClean="0"/>
              <a:t> </a:t>
            </a:r>
            <a:r>
              <a:rPr lang="en-US" sz="2600" dirty="0" err="1" smtClean="0"/>
              <a:t>defensivos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 err="1" smtClean="0"/>
              <a:t>Bem</a:t>
            </a:r>
            <a:r>
              <a:rPr lang="en-US" sz="2600" dirty="0" smtClean="0"/>
              <a:t> de </a:t>
            </a:r>
            <a:r>
              <a:rPr lang="en-US" sz="2600" dirty="0" err="1" smtClean="0"/>
              <a:t>mercado</a:t>
            </a:r>
            <a:r>
              <a:rPr lang="en-US" sz="2600" dirty="0" smtClean="0"/>
              <a:t>: </a:t>
            </a:r>
            <a:r>
              <a:rPr lang="en-US" sz="2600" dirty="0" err="1" smtClean="0"/>
              <a:t>filtro</a:t>
            </a:r>
            <a:r>
              <a:rPr lang="en-US" sz="2600" dirty="0" smtClean="0"/>
              <a:t> de </a:t>
            </a:r>
            <a:r>
              <a:rPr lang="en-US" sz="2600" dirty="0" err="1" smtClean="0"/>
              <a:t>água</a:t>
            </a:r>
            <a:r>
              <a:rPr lang="en-US" sz="2600" dirty="0" smtClean="0"/>
              <a:t>; </a:t>
            </a:r>
            <a:r>
              <a:rPr lang="en-US" sz="2600" dirty="0" err="1" smtClean="0"/>
              <a:t>bem</a:t>
            </a:r>
            <a:r>
              <a:rPr lang="en-US" sz="2600" dirty="0" smtClean="0"/>
              <a:t> </a:t>
            </a:r>
            <a:r>
              <a:rPr lang="en-US" sz="2600" dirty="0" err="1" smtClean="0"/>
              <a:t>sem</a:t>
            </a:r>
            <a:r>
              <a:rPr lang="en-US" sz="2600" dirty="0" smtClean="0"/>
              <a:t> </a:t>
            </a:r>
            <a:r>
              <a:rPr lang="en-US" sz="2600" dirty="0" err="1" smtClean="0"/>
              <a:t>mercado</a:t>
            </a:r>
            <a:r>
              <a:rPr lang="en-US" sz="2600" dirty="0" smtClean="0"/>
              <a:t>: </a:t>
            </a:r>
            <a:r>
              <a:rPr lang="en-US" sz="2600" dirty="0" err="1" smtClean="0"/>
              <a:t>poluição</a:t>
            </a:r>
            <a:r>
              <a:rPr lang="en-US" sz="2600" dirty="0" smtClean="0"/>
              <a:t> da </a:t>
            </a:r>
            <a:r>
              <a:rPr lang="en-US" sz="2600" dirty="0" err="1" smtClean="0"/>
              <a:t>água</a:t>
            </a:r>
            <a:r>
              <a:rPr lang="en-US" sz="2600" dirty="0" smtClean="0"/>
              <a:t> (</a:t>
            </a:r>
            <a:r>
              <a:rPr lang="en-US" sz="2600" dirty="0" err="1" smtClean="0"/>
              <a:t>ou</a:t>
            </a:r>
            <a:r>
              <a:rPr lang="en-US" sz="2600" dirty="0" smtClean="0"/>
              <a:t> </a:t>
            </a:r>
            <a:r>
              <a:rPr lang="en-US" sz="2600" dirty="0" err="1" smtClean="0"/>
              <a:t>alguma</a:t>
            </a:r>
            <a:r>
              <a:rPr lang="en-US" sz="2600" dirty="0" smtClean="0"/>
              <a:t> </a:t>
            </a:r>
            <a:r>
              <a:rPr lang="en-US" sz="2600" dirty="0" err="1" smtClean="0"/>
              <a:t>medida</a:t>
            </a:r>
            <a:r>
              <a:rPr lang="en-US" sz="2600" dirty="0" smtClean="0"/>
              <a:t> de </a:t>
            </a:r>
            <a:r>
              <a:rPr lang="en-US" sz="2600" dirty="0" err="1" smtClean="0"/>
              <a:t>quão</a:t>
            </a:r>
            <a:r>
              <a:rPr lang="en-US" sz="2600" dirty="0" smtClean="0"/>
              <a:t> </a:t>
            </a:r>
            <a:r>
              <a:rPr lang="en-US" sz="2600" dirty="0" err="1" smtClean="0"/>
              <a:t>limpa</a:t>
            </a:r>
            <a:r>
              <a:rPr lang="en-US" sz="2600" dirty="0" smtClean="0"/>
              <a:t> a </a:t>
            </a:r>
            <a:r>
              <a:rPr lang="en-US" sz="2600" dirty="0" err="1" smtClean="0"/>
              <a:t>água</a:t>
            </a:r>
            <a:r>
              <a:rPr lang="en-US" sz="2600" dirty="0" smtClean="0"/>
              <a:t> </a:t>
            </a:r>
            <a:r>
              <a:rPr lang="en-US" sz="2600" dirty="0" err="1" smtClean="0"/>
              <a:t>é</a:t>
            </a:r>
            <a:r>
              <a:rPr lang="en-US" sz="2600" dirty="0" smtClean="0"/>
              <a:t>).</a:t>
            </a:r>
          </a:p>
          <a:p>
            <a:pPr lvl="1"/>
            <a:r>
              <a:rPr lang="en-US" sz="2600" dirty="0" smtClean="0"/>
              <a:t>Combine </a:t>
            </a:r>
            <a:r>
              <a:rPr lang="en-US" sz="2600" dirty="0" err="1" smtClean="0"/>
              <a:t>estes</a:t>
            </a:r>
            <a:r>
              <a:rPr lang="en-US" sz="2600" dirty="0" smtClean="0"/>
              <a:t> </a:t>
            </a:r>
            <a:r>
              <a:rPr lang="en-US" sz="2600" dirty="0" err="1" smtClean="0"/>
              <a:t>dois</a:t>
            </a:r>
            <a:r>
              <a:rPr lang="en-US" sz="2600" dirty="0" smtClean="0"/>
              <a:t> bens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produzir</a:t>
            </a:r>
            <a:r>
              <a:rPr lang="en-US" sz="2600" dirty="0" smtClean="0"/>
              <a:t> </a:t>
            </a:r>
            <a:r>
              <a:rPr lang="en-US" sz="2600" dirty="0" err="1" smtClean="0"/>
              <a:t>uma</a:t>
            </a:r>
            <a:r>
              <a:rPr lang="en-US" sz="2600" dirty="0" smtClean="0"/>
              <a:t> </a:t>
            </a:r>
            <a:r>
              <a:rPr lang="en-US" sz="2600" dirty="0" err="1" smtClean="0"/>
              <a:t>quantidade</a:t>
            </a:r>
            <a:r>
              <a:rPr lang="en-US" sz="2600" dirty="0" smtClean="0"/>
              <a:t> e </a:t>
            </a:r>
            <a:r>
              <a:rPr lang="en-US" sz="2600" dirty="0" err="1" smtClean="0"/>
              <a:t>qualidade</a:t>
            </a:r>
            <a:r>
              <a:rPr lang="en-US" sz="2600" dirty="0" smtClean="0"/>
              <a:t> de </a:t>
            </a:r>
            <a:r>
              <a:rPr lang="en-US" sz="2600" dirty="0" err="1" smtClean="0"/>
              <a:t>água</a:t>
            </a:r>
            <a:r>
              <a:rPr lang="en-US" sz="2600" dirty="0" smtClean="0"/>
              <a:t> </a:t>
            </a:r>
            <a:r>
              <a:rPr lang="en-US" sz="2600" dirty="0" err="1" smtClean="0"/>
              <a:t>desejada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618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638"/>
            <a:ext cx="8229600" cy="1143000"/>
          </a:xfrm>
        </p:spPr>
        <p:txBody>
          <a:bodyPr/>
          <a:lstStyle/>
          <a:p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Tratamos</a:t>
            </a:r>
            <a:r>
              <a:rPr lang="en-US" dirty="0" smtClean="0"/>
              <a:t> 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um dado local (</a:t>
            </a:r>
            <a:r>
              <a:rPr lang="en-US" dirty="0" err="1" smtClean="0"/>
              <a:t>parque</a:t>
            </a:r>
            <a:r>
              <a:rPr lang="en-US" dirty="0" smtClean="0"/>
              <a:t>)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preço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local. </a:t>
            </a:r>
          </a:p>
          <a:p>
            <a:r>
              <a:rPr lang="en-US" dirty="0" err="1" smtClean="0"/>
              <a:t>Coletamos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 de </a:t>
            </a:r>
            <a:r>
              <a:rPr lang="en-US" dirty="0" err="1" smtClean="0"/>
              <a:t>preço</a:t>
            </a:r>
            <a:r>
              <a:rPr lang="en-US" dirty="0" smtClean="0"/>
              <a:t> (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r>
              <a:rPr lang="en-US" dirty="0" smtClean="0"/>
              <a:t>) do </a:t>
            </a:r>
            <a:r>
              <a:rPr lang="en-US" dirty="0" err="1" smtClean="0"/>
              <a:t>recurso</a:t>
            </a:r>
            <a:r>
              <a:rPr lang="en-US" dirty="0" smtClean="0"/>
              <a:t> natural (</a:t>
            </a:r>
            <a:r>
              <a:rPr lang="en-US" dirty="0" err="1" smtClean="0"/>
              <a:t>parque</a:t>
            </a:r>
            <a:r>
              <a:rPr lang="en-US" dirty="0" smtClean="0"/>
              <a:t>) e </a:t>
            </a:r>
            <a:r>
              <a:rPr lang="en-US" dirty="0" err="1" smtClean="0"/>
              <a:t>quantidade</a:t>
            </a:r>
            <a:r>
              <a:rPr lang="en-US" dirty="0" smtClean="0"/>
              <a:t> </a:t>
            </a:r>
            <a:r>
              <a:rPr lang="en-US" dirty="0" err="1" smtClean="0"/>
              <a:t>consumida</a:t>
            </a:r>
            <a:r>
              <a:rPr lang="en-US" dirty="0" smtClean="0"/>
              <a:t> (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visitas</a:t>
            </a:r>
            <a:r>
              <a:rPr lang="en-US" dirty="0" smtClean="0"/>
              <a:t>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estimar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763"/>
            <a:ext cx="8229600" cy="1143000"/>
          </a:xfrm>
        </p:spPr>
        <p:txBody>
          <a:bodyPr/>
          <a:lstStyle/>
          <a:p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632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calcular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Excedente</a:t>
            </a:r>
            <a:r>
              <a:rPr lang="en-US" dirty="0" smtClean="0"/>
              <a:t> do </a:t>
            </a:r>
            <a:r>
              <a:rPr lang="en-US" dirty="0" err="1" smtClean="0"/>
              <a:t>consumidor</a:t>
            </a:r>
            <a:r>
              <a:rPr lang="en-US" dirty="0" smtClean="0"/>
              <a:t> </a:t>
            </a:r>
            <a:r>
              <a:rPr lang="en-US" dirty="0" err="1" smtClean="0"/>
              <a:t>associado</a:t>
            </a:r>
            <a:r>
              <a:rPr lang="en-US" dirty="0" smtClean="0"/>
              <a:t> com o </a:t>
            </a:r>
            <a:r>
              <a:rPr lang="en-US" dirty="0" err="1" smtClean="0"/>
              <a:t>consumo</a:t>
            </a:r>
            <a:r>
              <a:rPr lang="en-US" dirty="0" smtClean="0"/>
              <a:t> do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Mudança</a:t>
            </a:r>
            <a:r>
              <a:rPr lang="en-US" dirty="0" smtClean="0"/>
              <a:t> no </a:t>
            </a:r>
            <a:r>
              <a:rPr lang="en-US" dirty="0" err="1" smtClean="0"/>
              <a:t>excedente</a:t>
            </a:r>
            <a:r>
              <a:rPr lang="en-US" dirty="0" smtClean="0"/>
              <a:t> do </a:t>
            </a:r>
            <a:r>
              <a:rPr lang="en-US" dirty="0" err="1" smtClean="0"/>
              <a:t>consumidor</a:t>
            </a:r>
            <a:r>
              <a:rPr lang="en-US" dirty="0" smtClean="0"/>
              <a:t> </a:t>
            </a:r>
            <a:r>
              <a:rPr lang="en-US" dirty="0" err="1" smtClean="0"/>
              <a:t>devido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mudança</a:t>
            </a:r>
            <a:r>
              <a:rPr lang="en-US" dirty="0" smtClean="0"/>
              <a:t> no </a:t>
            </a:r>
            <a:r>
              <a:rPr lang="en-US" dirty="0" err="1" smtClean="0"/>
              <a:t>preço</a:t>
            </a:r>
            <a:r>
              <a:rPr lang="en-US" dirty="0" smtClean="0"/>
              <a:t> (taxa de </a:t>
            </a:r>
            <a:r>
              <a:rPr lang="en-US" dirty="0" err="1" smtClean="0"/>
              <a:t>entrada</a:t>
            </a:r>
            <a:r>
              <a:rPr lang="en-US" dirty="0" smtClean="0"/>
              <a:t> no </a:t>
            </a:r>
            <a:r>
              <a:rPr lang="en-US" dirty="0" err="1" smtClean="0"/>
              <a:t>parque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Mudança</a:t>
            </a:r>
            <a:r>
              <a:rPr lang="en-US" dirty="0" smtClean="0"/>
              <a:t> no </a:t>
            </a:r>
            <a:r>
              <a:rPr lang="en-US" dirty="0" err="1" smtClean="0"/>
              <a:t>excedente</a:t>
            </a:r>
            <a:r>
              <a:rPr lang="en-US" dirty="0" smtClean="0"/>
              <a:t> do </a:t>
            </a:r>
            <a:r>
              <a:rPr lang="en-US" dirty="0" err="1" smtClean="0"/>
              <a:t>consumidor</a:t>
            </a:r>
            <a:r>
              <a:rPr lang="en-US" dirty="0" smtClean="0"/>
              <a:t> </a:t>
            </a:r>
            <a:r>
              <a:rPr lang="en-US" dirty="0" err="1" smtClean="0"/>
              <a:t>devido</a:t>
            </a:r>
            <a:r>
              <a:rPr lang="en-US" dirty="0" smtClean="0"/>
              <a:t> a </a:t>
            </a:r>
            <a:r>
              <a:rPr lang="en-US" dirty="0" err="1" smtClean="0"/>
              <a:t>mudança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qualidade</a:t>
            </a:r>
            <a:r>
              <a:rPr lang="en-US" dirty="0" smtClean="0"/>
              <a:t> </a:t>
            </a:r>
            <a:r>
              <a:rPr lang="en-US" dirty="0" err="1" smtClean="0"/>
              <a:t>ambiental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7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14677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Custo de Viagem</a:t>
            </a:r>
            <a:br>
              <a:rPr lang="pt-BR" sz="3600" dirty="0" smtClean="0"/>
            </a:br>
            <a:r>
              <a:rPr lang="pt-BR" sz="3600" dirty="0" smtClean="0"/>
              <a:t>Valor do Parque da Cantareira</a:t>
            </a:r>
            <a:endParaRPr lang="pt-BR" sz="3600" dirty="0"/>
          </a:p>
        </p:txBody>
      </p:sp>
      <p:pic>
        <p:nvPicPr>
          <p:cNvPr id="1026" name="Picture 2" descr="http://www.ambiente.sp.gov.br/wp-content/uploads/hotsites/Parque_da_Cantareira/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374769"/>
            <a:ext cx="5715000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75118" y="6392254"/>
            <a:ext cx="7926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venir Book"/>
              </a:rPr>
              <a:t>Fonte: http://www.ambiente.sp.gov.br/parque-da-cantareira/galeria-de-fotos/</a:t>
            </a:r>
          </a:p>
        </p:txBody>
      </p:sp>
    </p:spTree>
    <p:extLst>
      <p:ext uri="{BB962C8B-B14F-4D97-AF65-F5344CB8AC3E}">
        <p14:creationId xmlns:p14="http://schemas.microsoft.com/office/powerpoint/2010/main" val="112144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75118" y="6392254"/>
            <a:ext cx="7859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Avenir Book"/>
              </a:rPr>
              <a:t>Fonte: http://profwladimir.blogspot.com.br/2012/02/mapas-relevo-clima-estado-de-sao-paulo.html</a:t>
            </a:r>
          </a:p>
        </p:txBody>
      </p:sp>
      <p:pic>
        <p:nvPicPr>
          <p:cNvPr id="2050" name="Picture 2" descr="http://4.bp.blogspot.com/-gXixEnLPkmw/UUSY3uzEcFI/AAAAAAAACFg/KhUIBgiBCCg/s1600/Mapa+de+Subprefeituras+da+cidade+de+S%C3%A3o+Paul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605" y="1350237"/>
            <a:ext cx="3618809" cy="504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138"/>
            <a:ext cx="8229600" cy="1143000"/>
          </a:xfrm>
        </p:spPr>
        <p:txBody>
          <a:bodyPr/>
          <a:lstStyle/>
          <a:p>
            <a:r>
              <a:rPr lang="en-US" dirty="0" err="1" smtClean="0"/>
              <a:t>Teoria</a:t>
            </a:r>
            <a:r>
              <a:rPr lang="en-US" dirty="0" smtClean="0"/>
              <a:t> do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x: </a:t>
            </a:r>
            <a:r>
              <a:rPr lang="en-US" sz="2600" dirty="0" err="1" smtClean="0"/>
              <a:t>bem</a:t>
            </a:r>
            <a:r>
              <a:rPr lang="en-US" sz="2600" dirty="0" smtClean="0"/>
              <a:t> de </a:t>
            </a:r>
            <a:r>
              <a:rPr lang="en-US" sz="2600" dirty="0" err="1" smtClean="0"/>
              <a:t>mercado</a:t>
            </a:r>
            <a:r>
              <a:rPr lang="en-US" sz="2600" dirty="0" smtClean="0"/>
              <a:t>, </a:t>
            </a:r>
            <a:r>
              <a:rPr lang="en-US" sz="2600" dirty="0" err="1" smtClean="0"/>
              <a:t>p</a:t>
            </a:r>
            <a:r>
              <a:rPr lang="en-US" sz="2600" baseline="-25000" dirty="0" err="1" smtClean="0"/>
              <a:t>x</a:t>
            </a:r>
            <a:r>
              <a:rPr lang="en-US" sz="2600" dirty="0" smtClean="0"/>
              <a:t> = 1</a:t>
            </a:r>
          </a:p>
          <a:p>
            <a:r>
              <a:rPr lang="en-US" sz="2600" dirty="0" smtClean="0"/>
              <a:t>v: </a:t>
            </a:r>
            <a:r>
              <a:rPr lang="en-US" sz="2600" dirty="0" err="1" smtClean="0"/>
              <a:t>número</a:t>
            </a:r>
            <a:r>
              <a:rPr lang="en-US" sz="2600" dirty="0" smtClean="0"/>
              <a:t> de </a:t>
            </a:r>
            <a:r>
              <a:rPr lang="en-US" sz="2600" dirty="0" err="1" smtClean="0"/>
              <a:t>visitas</a:t>
            </a:r>
            <a:r>
              <a:rPr lang="en-US" sz="2600" dirty="0" smtClean="0"/>
              <a:t> </a:t>
            </a:r>
            <a:r>
              <a:rPr lang="en-US" sz="2600" dirty="0" err="1" smtClean="0"/>
              <a:t>ao</a:t>
            </a:r>
            <a:r>
              <a:rPr lang="en-US" sz="2600" dirty="0" smtClean="0"/>
              <a:t> </a:t>
            </a:r>
            <a:r>
              <a:rPr lang="en-US" sz="2600" dirty="0" err="1" smtClean="0"/>
              <a:t>parque</a:t>
            </a:r>
            <a:endParaRPr lang="en-US" sz="2600" dirty="0" smtClean="0"/>
          </a:p>
          <a:p>
            <a:r>
              <a:rPr lang="en-US" sz="2600" dirty="0" smtClean="0"/>
              <a:t>q: </a:t>
            </a:r>
            <a:r>
              <a:rPr lang="en-US" sz="2600" dirty="0" err="1" smtClean="0"/>
              <a:t>nível</a:t>
            </a:r>
            <a:r>
              <a:rPr lang="en-US" sz="2600" dirty="0" smtClean="0"/>
              <a:t> de </a:t>
            </a:r>
            <a:r>
              <a:rPr lang="en-US" sz="2600" dirty="0" err="1" smtClean="0"/>
              <a:t>qualidade</a:t>
            </a:r>
            <a:r>
              <a:rPr lang="en-US" sz="2600" dirty="0" smtClean="0"/>
              <a:t> </a:t>
            </a:r>
            <a:r>
              <a:rPr lang="en-US" sz="2600" dirty="0" err="1" smtClean="0"/>
              <a:t>ambiental</a:t>
            </a:r>
            <a:r>
              <a:rPr lang="en-US" sz="2600" dirty="0" smtClean="0"/>
              <a:t> do </a:t>
            </a:r>
            <a:r>
              <a:rPr lang="en-US" sz="2600" dirty="0" err="1" smtClean="0"/>
              <a:t>parque</a:t>
            </a:r>
            <a:endParaRPr lang="en-US" sz="2600" dirty="0" smtClean="0"/>
          </a:p>
          <a:p>
            <a:r>
              <a:rPr lang="en-US" sz="2600" dirty="0" smtClean="0"/>
              <a:t>L: </a:t>
            </a:r>
            <a:r>
              <a:rPr lang="en-US" sz="2600" dirty="0" err="1" smtClean="0"/>
              <a:t>número</a:t>
            </a:r>
            <a:r>
              <a:rPr lang="en-US" sz="2600" dirty="0" smtClean="0"/>
              <a:t> de </a:t>
            </a:r>
            <a:r>
              <a:rPr lang="en-US" sz="2600" dirty="0" err="1" smtClean="0"/>
              <a:t>horas</a:t>
            </a:r>
            <a:r>
              <a:rPr lang="en-US" sz="2600" dirty="0" smtClean="0"/>
              <a:t> </a:t>
            </a:r>
            <a:r>
              <a:rPr lang="en-US" sz="2600" dirty="0" err="1" smtClean="0"/>
              <a:t>trabalhadas</a:t>
            </a:r>
            <a:endParaRPr lang="en-US" sz="2600" dirty="0" smtClean="0"/>
          </a:p>
          <a:p>
            <a:r>
              <a:rPr lang="en-US" sz="2600" dirty="0" smtClean="0"/>
              <a:t>w: </a:t>
            </a:r>
            <a:r>
              <a:rPr lang="en-US" sz="2600" dirty="0" err="1" smtClean="0"/>
              <a:t>salário</a:t>
            </a:r>
            <a:r>
              <a:rPr lang="en-US" sz="2600" dirty="0" smtClean="0"/>
              <a:t> </a:t>
            </a:r>
            <a:r>
              <a:rPr lang="en-US" sz="2600" dirty="0" err="1" smtClean="0"/>
              <a:t>por</a:t>
            </a:r>
            <a:r>
              <a:rPr lang="en-US" sz="2600" dirty="0" smtClean="0"/>
              <a:t> </a:t>
            </a:r>
            <a:r>
              <a:rPr lang="en-US" sz="2600" dirty="0" err="1" smtClean="0"/>
              <a:t>hora</a:t>
            </a:r>
            <a:r>
              <a:rPr lang="en-US" sz="2600" dirty="0" smtClean="0"/>
              <a:t> ($/h)</a:t>
            </a:r>
          </a:p>
          <a:p>
            <a:r>
              <a:rPr lang="en-US" sz="2600" dirty="0" smtClean="0"/>
              <a:t>T: total de horas </a:t>
            </a:r>
            <a:r>
              <a:rPr lang="en-US" sz="2600" dirty="0" err="1" smtClean="0"/>
              <a:t>disponíveis</a:t>
            </a:r>
            <a:r>
              <a:rPr lang="en-US" sz="2600" dirty="0" smtClean="0"/>
              <a:t> para </a:t>
            </a:r>
            <a:r>
              <a:rPr lang="en-US" sz="2600" dirty="0" err="1" smtClean="0"/>
              <a:t>trabalho</a:t>
            </a:r>
            <a:r>
              <a:rPr lang="en-US" sz="2600" dirty="0" smtClean="0"/>
              <a:t> </a:t>
            </a:r>
            <a:r>
              <a:rPr lang="en-US" sz="2600" dirty="0" err="1" smtClean="0"/>
              <a:t>ou</a:t>
            </a:r>
            <a:r>
              <a:rPr lang="en-US" sz="2600" dirty="0" smtClean="0"/>
              <a:t> </a:t>
            </a:r>
            <a:r>
              <a:rPr lang="en-US" sz="2600" dirty="0" err="1" smtClean="0"/>
              <a:t>visitas</a:t>
            </a:r>
            <a:r>
              <a:rPr lang="en-US" sz="2600" dirty="0" smtClean="0"/>
              <a:t> </a:t>
            </a:r>
            <a:r>
              <a:rPr lang="en-US" sz="2600" dirty="0" err="1" smtClean="0"/>
              <a:t>ao</a:t>
            </a:r>
            <a:r>
              <a:rPr lang="en-US" sz="2600" dirty="0" smtClean="0"/>
              <a:t> </a:t>
            </a:r>
            <a:r>
              <a:rPr lang="en-US" sz="2600" dirty="0" err="1" smtClean="0"/>
              <a:t>parque</a:t>
            </a:r>
            <a:endParaRPr lang="en-US" sz="2600" dirty="0" smtClean="0"/>
          </a:p>
          <a:p>
            <a:r>
              <a:rPr lang="en-US" sz="2600" dirty="0" err="1" smtClean="0"/>
              <a:t>t</a:t>
            </a:r>
            <a:r>
              <a:rPr lang="en-US" sz="2600" baseline="-25000" dirty="0" err="1" smtClean="0"/>
              <a:t>t</a:t>
            </a:r>
            <a:r>
              <a:rPr lang="en-US" sz="2600" dirty="0" smtClean="0"/>
              <a:t>: tempo de </a:t>
            </a:r>
            <a:r>
              <a:rPr lang="en-US" sz="2600" dirty="0" err="1" smtClean="0"/>
              <a:t>viagem</a:t>
            </a:r>
            <a:endParaRPr lang="en-US" sz="2600" dirty="0" smtClean="0"/>
          </a:p>
          <a:p>
            <a:r>
              <a:rPr lang="en-US" sz="2600" dirty="0" err="1" smtClean="0"/>
              <a:t>t</a:t>
            </a:r>
            <a:r>
              <a:rPr lang="en-US" sz="2600" baseline="-25000" dirty="0" err="1" smtClean="0"/>
              <a:t>v</a:t>
            </a:r>
            <a:r>
              <a:rPr lang="en-US" sz="2600" dirty="0" smtClean="0"/>
              <a:t>: tempo </a:t>
            </a:r>
            <a:r>
              <a:rPr lang="en-US" sz="2600" dirty="0" err="1" smtClean="0"/>
              <a:t>gasto</a:t>
            </a:r>
            <a:r>
              <a:rPr lang="en-US" sz="2600" dirty="0" smtClean="0"/>
              <a:t> </a:t>
            </a:r>
            <a:r>
              <a:rPr lang="en-US" sz="2600" dirty="0" err="1" smtClean="0"/>
              <a:t>durante</a:t>
            </a:r>
            <a:r>
              <a:rPr lang="en-US" sz="2600" dirty="0" smtClean="0"/>
              <a:t> </a:t>
            </a:r>
            <a:r>
              <a:rPr lang="en-US" sz="2600" dirty="0" err="1" smtClean="0"/>
              <a:t>uma</a:t>
            </a:r>
            <a:r>
              <a:rPr lang="en-US" sz="2600" dirty="0" smtClean="0"/>
              <a:t> </a:t>
            </a:r>
            <a:r>
              <a:rPr lang="en-US" sz="2600" dirty="0" err="1" smtClean="0"/>
              <a:t>visita</a:t>
            </a:r>
            <a:endParaRPr lang="en-US" sz="2600" dirty="0" smtClean="0"/>
          </a:p>
          <a:p>
            <a:r>
              <a:rPr lang="en-US" sz="2600" dirty="0" smtClean="0"/>
              <a:t>p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: </a:t>
            </a:r>
            <a:r>
              <a:rPr lang="en-US" sz="2600" dirty="0" err="1" smtClean="0"/>
              <a:t>gastos</a:t>
            </a:r>
            <a:r>
              <a:rPr lang="en-US" sz="2600" dirty="0" smtClean="0"/>
              <a:t> </a:t>
            </a:r>
            <a:r>
              <a:rPr lang="en-US" sz="2600" dirty="0" err="1" smtClean="0"/>
              <a:t>associados</a:t>
            </a:r>
            <a:r>
              <a:rPr lang="en-US" sz="2600" dirty="0" smtClean="0"/>
              <a:t> com </a:t>
            </a:r>
            <a:r>
              <a:rPr lang="en-US" sz="2600" dirty="0" err="1" smtClean="0"/>
              <a:t>visita</a:t>
            </a:r>
            <a:r>
              <a:rPr lang="en-US" sz="2600" dirty="0" smtClean="0"/>
              <a:t> </a:t>
            </a:r>
            <a:r>
              <a:rPr lang="en-US" sz="2600" dirty="0" err="1" smtClean="0"/>
              <a:t>ao</a:t>
            </a:r>
            <a:r>
              <a:rPr lang="en-US" sz="2600" dirty="0" smtClean="0"/>
              <a:t> </a:t>
            </a:r>
            <a:r>
              <a:rPr lang="en-US" sz="2600" dirty="0" err="1" smtClean="0"/>
              <a:t>parque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129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Teoria</a:t>
            </a:r>
            <a:r>
              <a:rPr lang="en-US" dirty="0" smtClean="0"/>
              <a:t> do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Viagem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Max</a:t>
            </a:r>
            <a:r>
              <a:rPr lang="en-US" baseline="-25000" dirty="0" err="1" smtClean="0"/>
              <a:t>x,v</a:t>
            </a:r>
            <a:r>
              <a:rPr lang="en-US" dirty="0" smtClean="0"/>
              <a:t> u(</a:t>
            </a:r>
            <a:r>
              <a:rPr lang="en-US" dirty="0" err="1" smtClean="0"/>
              <a:t>x,v,q</a:t>
            </a:r>
            <a:r>
              <a:rPr lang="en-US" dirty="0" smtClean="0"/>
              <a:t>) </a:t>
            </a:r>
            <a:r>
              <a:rPr lang="en-US" dirty="0" err="1" smtClean="0"/>
              <a:t>s.a.</a:t>
            </a:r>
            <a:r>
              <a:rPr lang="en-US" dirty="0" smtClean="0"/>
              <a:t> </a:t>
            </a:r>
            <a:r>
              <a:rPr lang="en-US" dirty="0" err="1" smtClean="0"/>
              <a:t>wL</a:t>
            </a:r>
            <a:r>
              <a:rPr lang="en-US" dirty="0" smtClean="0"/>
              <a:t> = x + p</a:t>
            </a:r>
            <a:r>
              <a:rPr lang="en-US" baseline="-25000" dirty="0" smtClean="0"/>
              <a:t>0</a:t>
            </a:r>
            <a:r>
              <a:rPr lang="en-US" dirty="0" smtClean="0"/>
              <a:t>v</a:t>
            </a:r>
          </a:p>
          <a:p>
            <a:pPr marL="0" indent="0">
              <a:buNone/>
            </a:pPr>
            <a:r>
              <a:rPr lang="en-US" dirty="0" smtClean="0"/>
              <a:t>T = L +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v</a:t>
            </a:r>
            <a:r>
              <a:rPr lang="en-US" dirty="0" smtClean="0"/>
              <a:t>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</a:t>
            </a:r>
            <a:r>
              <a:rPr lang="en-US" dirty="0" smtClean="0"/>
              <a:t>)v  </a:t>
            </a:r>
            <a:r>
              <a:rPr lang="en-US" dirty="0" smtClean="0">
                <a:sym typeface="Wingdings" pitchFamily="2" charset="2"/>
              </a:rPr>
              <a:t>  L = T – (</a:t>
            </a:r>
            <a:r>
              <a:rPr lang="en-US" dirty="0" err="1" smtClean="0">
                <a:sym typeface="Wingdings" pitchFamily="2" charset="2"/>
              </a:rPr>
              <a:t>t</a:t>
            </a:r>
            <a:r>
              <a:rPr lang="en-US" baseline="-25000" dirty="0" err="1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t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)v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wL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err="1" smtClean="0">
                <a:sym typeface="Wingdings" pitchFamily="2" charset="2"/>
              </a:rPr>
              <a:t>wT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– </a:t>
            </a:r>
            <a:r>
              <a:rPr lang="en-US" dirty="0" smtClean="0">
                <a:sym typeface="Wingdings" pitchFamily="2" charset="2"/>
              </a:rPr>
              <a:t>w(</a:t>
            </a:r>
            <a:r>
              <a:rPr lang="en-US" dirty="0" err="1" smtClean="0">
                <a:sym typeface="Wingdings" pitchFamily="2" charset="2"/>
              </a:rPr>
              <a:t>t</a:t>
            </a:r>
            <a:r>
              <a:rPr lang="en-US" baseline="-25000" dirty="0" err="1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t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)v</a:t>
            </a:r>
          </a:p>
          <a:p>
            <a:pPr marL="0" indent="0">
              <a:buNone/>
            </a:pPr>
            <a:r>
              <a:rPr lang="en-US" dirty="0"/>
              <a:t>x + 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v = </a:t>
            </a:r>
            <a:r>
              <a:rPr lang="en-US" dirty="0" err="1">
                <a:sym typeface="Wingdings" pitchFamily="2" charset="2"/>
              </a:rPr>
              <a:t>wT</a:t>
            </a:r>
            <a:r>
              <a:rPr lang="en-US" dirty="0">
                <a:sym typeface="Wingdings" pitchFamily="2" charset="2"/>
              </a:rPr>
              <a:t> – w(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baseline="-25000" dirty="0" err="1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t</a:t>
            </a:r>
            <a:r>
              <a:rPr lang="en-US" baseline="-25000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)v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Rearrajando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wT</a:t>
            </a:r>
            <a:r>
              <a:rPr lang="en-US" dirty="0" smtClean="0">
                <a:sym typeface="Wingdings" pitchFamily="2" charset="2"/>
              </a:rPr>
              <a:t> = x + [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>
                <a:sym typeface="Wingdings" pitchFamily="2" charset="2"/>
              </a:rPr>
              <a:t>w(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baseline="-25000" dirty="0" err="1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baseline="-25000" dirty="0" err="1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)]v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y = x + </a:t>
            </a:r>
            <a:r>
              <a:rPr lang="en-US" dirty="0" err="1" smtClean="0"/>
              <a:t>p</a:t>
            </a:r>
            <a:r>
              <a:rPr lang="en-US" baseline="-25000" dirty="0" err="1" smtClean="0">
                <a:sym typeface="Wingdings" pitchFamily="2" charset="2"/>
              </a:rPr>
              <a:t>v</a:t>
            </a:r>
            <a:r>
              <a:rPr lang="en-US" dirty="0" err="1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onde</a:t>
            </a:r>
            <a:r>
              <a:rPr lang="en-US" dirty="0" smtClean="0">
                <a:sym typeface="Wingdings" pitchFamily="2" charset="2"/>
              </a:rPr>
              <a:t> y = </a:t>
            </a:r>
            <a:r>
              <a:rPr lang="en-US" dirty="0" err="1" smtClean="0">
                <a:sym typeface="Wingdings" pitchFamily="2" charset="2"/>
              </a:rPr>
              <a:t>wT</a:t>
            </a:r>
            <a:r>
              <a:rPr lang="en-US" dirty="0" smtClean="0">
                <a:sym typeface="Wingdings" pitchFamily="2" charset="2"/>
              </a:rPr>
              <a:t> e </a:t>
            </a:r>
            <a:r>
              <a:rPr lang="en-US" dirty="0" err="1" smtClean="0"/>
              <a:t>p</a:t>
            </a:r>
            <a:r>
              <a:rPr lang="en-US" baseline="-25000" dirty="0" err="1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dirty="0">
                <a:sym typeface="Wingdings" pitchFamily="2" charset="2"/>
              </a:rPr>
              <a:t>w(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baseline="-25000" dirty="0" err="1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baseline="-25000" dirty="0" err="1">
                <a:sym typeface="Wingdings" pitchFamily="2" charset="2"/>
              </a:rPr>
              <a:t>t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1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655</Words>
  <Application>Microsoft Office PowerPoint</Application>
  <PresentationFormat>Apresentação na tela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Avenir Book</vt:lpstr>
      <vt:lpstr>Avenir Heavy</vt:lpstr>
      <vt:lpstr>Calibri</vt:lpstr>
      <vt:lpstr>Cambria Math</vt:lpstr>
      <vt:lpstr>Wingdings</vt:lpstr>
      <vt:lpstr>Office Theme</vt:lpstr>
      <vt:lpstr>Método do Custo de Viagem</vt:lpstr>
      <vt:lpstr>Produção Domiciliar</vt:lpstr>
      <vt:lpstr>Produção Domiciliar</vt:lpstr>
      <vt:lpstr>Custo de Viagem</vt:lpstr>
      <vt:lpstr>Custo de Viagem</vt:lpstr>
      <vt:lpstr>Custo de Viagem Valor do Parque da Cantareira</vt:lpstr>
      <vt:lpstr>Apresentação do PowerPoint</vt:lpstr>
      <vt:lpstr>Teoria do Custo de Viagem</vt:lpstr>
      <vt:lpstr>Teoria do Custo de Viagem</vt:lpstr>
      <vt:lpstr>Teoria do Custo de Viagem</vt:lpstr>
      <vt:lpstr>Implementação: Modelo Zonal do Custo de Viagem</vt:lpstr>
      <vt:lpstr>Modelo Zonal do Custo de Viagem</vt:lpstr>
      <vt:lpstr>Modelo Zonal do Custo de Viagem</vt:lpstr>
      <vt:lpstr>Modelo Individual do Custo de Viagem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Eficiência e Mercados</dc:title>
  <dc:subject/>
  <dc:creator>Ariaster Chimeli</dc:creator>
  <cp:keywords/>
  <dc:description/>
  <cp:lastModifiedBy>Ariaster Chimeli</cp:lastModifiedBy>
  <cp:revision>154</cp:revision>
  <dcterms:created xsi:type="dcterms:W3CDTF">2015-07-18T17:11:57Z</dcterms:created>
  <dcterms:modified xsi:type="dcterms:W3CDTF">2016-10-13T10:18:05Z</dcterms:modified>
  <cp:category/>
</cp:coreProperties>
</file>