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0" r:id="rId3"/>
    <p:sldId id="294" r:id="rId4"/>
    <p:sldId id="257" r:id="rId5"/>
    <p:sldId id="296" r:id="rId6"/>
    <p:sldId id="267" r:id="rId7"/>
    <p:sldId id="312" r:id="rId8"/>
    <p:sldId id="293" r:id="rId9"/>
    <p:sldId id="268" r:id="rId10"/>
    <p:sldId id="269" r:id="rId11"/>
    <p:sldId id="298" r:id="rId12"/>
    <p:sldId id="271" r:id="rId13"/>
    <p:sldId id="299" r:id="rId14"/>
    <p:sldId id="303" r:id="rId15"/>
    <p:sldId id="273" r:id="rId16"/>
    <p:sldId id="276" r:id="rId17"/>
    <p:sldId id="300" r:id="rId18"/>
    <p:sldId id="304" r:id="rId19"/>
    <p:sldId id="278" r:id="rId20"/>
    <p:sldId id="281" r:id="rId21"/>
    <p:sldId id="307" r:id="rId22"/>
    <p:sldId id="301" r:id="rId23"/>
    <p:sldId id="283" r:id="rId24"/>
    <p:sldId id="308" r:id="rId25"/>
    <p:sldId id="286" r:id="rId26"/>
    <p:sldId id="309" r:id="rId27"/>
    <p:sldId id="305" r:id="rId28"/>
    <p:sldId id="287" r:id="rId29"/>
    <p:sldId id="310" r:id="rId30"/>
    <p:sldId id="288" r:id="rId31"/>
    <p:sldId id="289" r:id="rId32"/>
    <p:sldId id="31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2C19-8768-4BC7-9DDA-99E879C95221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0F621-0015-4635-B66D-A0328193DEF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86353-1B8E-4F19-9461-DE2FFBC43931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51B0-D71E-4FFE-9E56-484009E7ACE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CFBCA8-0247-40E7-81BB-B49BF98BE69E}" type="datetimeFigureOut">
              <a:rPr lang="pt-BR" smtClean="0"/>
              <a:pPr/>
              <a:t>11/09/2012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A8AC3C-59BA-4606-91AD-C2FD4A4195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Raízes do Brasil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64296" y="5003322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pt-BR" sz="1200" dirty="0" smtClean="0"/>
              <a:t>Disciplina: Cultura Organizacional e Brasileira</a:t>
            </a:r>
          </a:p>
          <a:p>
            <a:pPr algn="r"/>
            <a:r>
              <a:rPr lang="pt-BR" sz="1200" dirty="0" smtClean="0"/>
              <a:t>Discentes: Renata Cristina </a:t>
            </a:r>
            <a:r>
              <a:rPr lang="pt-BR" sz="1200" dirty="0" err="1" smtClean="0"/>
              <a:t>Ancheschi</a:t>
            </a:r>
            <a:r>
              <a:rPr lang="pt-BR" sz="1200" dirty="0" smtClean="0"/>
              <a:t> </a:t>
            </a:r>
            <a:r>
              <a:rPr lang="pt-BR" sz="1200" dirty="0" smtClean="0"/>
              <a:t>Bonifácio</a:t>
            </a:r>
            <a:endParaRPr lang="pt-BR" sz="12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A </a:t>
            </a:r>
            <a:r>
              <a:rPr lang="pt-BR" b="1" dirty="0" smtClean="0"/>
              <a:t>economia escravista colonial </a:t>
            </a:r>
            <a:r>
              <a:rPr lang="pt-BR" dirty="0" smtClean="0"/>
              <a:t>era a forma pela qual a </a:t>
            </a:r>
            <a:r>
              <a:rPr lang="pt-BR" b="1" dirty="0" smtClean="0"/>
              <a:t>Europa conseguiu suprir o que faltava na sua economia.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 </a:t>
            </a:r>
            <a:r>
              <a:rPr lang="pt-BR" b="1" dirty="0" smtClean="0"/>
              <a:t>indígena não conseguiu se “adaptar” à escravidão</a:t>
            </a:r>
            <a:r>
              <a:rPr lang="pt-BR" dirty="0" smtClean="0"/>
              <a:t>, tornando o </a:t>
            </a:r>
            <a:r>
              <a:rPr lang="pt-BR" b="1" dirty="0" smtClean="0"/>
              <a:t>escravo africano imprescindível</a:t>
            </a:r>
            <a:r>
              <a:rPr lang="pt-BR" dirty="0" smtClean="0"/>
              <a:t> para o sistema colonial.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 português vinha para a </a:t>
            </a:r>
            <a:r>
              <a:rPr lang="pt-BR" b="1" dirty="0" smtClean="0"/>
              <a:t>colônia</a:t>
            </a:r>
            <a:r>
              <a:rPr lang="pt-BR" dirty="0" smtClean="0"/>
              <a:t> buscar </a:t>
            </a:r>
            <a:r>
              <a:rPr lang="pt-BR" b="1" dirty="0" smtClean="0"/>
              <a:t>riqueza sem muito trabalho</a:t>
            </a:r>
            <a:r>
              <a:rPr lang="pt-BR" dirty="0" smtClean="0"/>
              <a:t>, além disso, eles preferiam à vida aventureira ao trabalho agrícola.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b="1" dirty="0" smtClean="0"/>
              <a:t>Mão de obra escrava = elemento </a:t>
            </a:r>
            <a:r>
              <a:rPr lang="pt-BR" b="1" dirty="0" smtClean="0"/>
              <a:t>fundamental na nossa economia.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Como o fator </a:t>
            </a:r>
            <a:r>
              <a:rPr lang="pt-BR" b="1" dirty="0" smtClean="0"/>
              <a:t>terra era abundante </a:t>
            </a:r>
            <a:r>
              <a:rPr lang="pt-BR" dirty="0" smtClean="0"/>
              <a:t>na colônia, </a:t>
            </a:r>
            <a:r>
              <a:rPr lang="pt-BR" b="1" dirty="0" smtClean="0"/>
              <a:t>não havia preocupação em cuidar do solo</a:t>
            </a:r>
            <a:r>
              <a:rPr lang="pt-BR" dirty="0" smtClean="0"/>
              <a:t>, o que acarretou na sua </a:t>
            </a:r>
            <a:r>
              <a:rPr lang="pt-BR" b="1" dirty="0" smtClean="0"/>
              <a:t>deterioração</a:t>
            </a:r>
            <a:r>
              <a:rPr lang="pt-BR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b="1" dirty="0" smtClean="0"/>
              <a:t>Portugueses </a:t>
            </a:r>
            <a:r>
              <a:rPr lang="pt-BR" b="1" dirty="0" smtClean="0"/>
              <a:t>se aproveitaram de muitas técnicas indígenas de </a:t>
            </a:r>
            <a:r>
              <a:rPr lang="pt-BR" b="1" dirty="0" smtClean="0"/>
              <a:t>produção</a:t>
            </a:r>
            <a:r>
              <a:rPr lang="pt-BR" i="1" dirty="0" smtClean="0"/>
              <a:t>.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487375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800" dirty="0" smtClean="0"/>
              <a:t>Os portugueses já eram mestiços antes dos Descobrimentos. Além disso, </a:t>
            </a:r>
            <a:r>
              <a:rPr lang="pt-BR" sz="1800" b="1" dirty="0" smtClean="0"/>
              <a:t>já conheciam a escravidão africana no seu país</a:t>
            </a:r>
            <a:r>
              <a:rPr lang="pt-BR" sz="1800" dirty="0" smtClean="0"/>
              <a:t>.</a:t>
            </a:r>
          </a:p>
          <a:p>
            <a:pPr algn="just"/>
            <a:endParaRPr lang="pt-BR" sz="1800" dirty="0" smtClean="0"/>
          </a:p>
          <a:p>
            <a:pPr algn="just">
              <a:lnSpc>
                <a:spcPct val="170000"/>
              </a:lnSpc>
            </a:pPr>
            <a:r>
              <a:rPr lang="pt-BR" sz="1800" b="1" dirty="0" smtClean="0"/>
              <a:t>Preconceito com negros era bem maior</a:t>
            </a:r>
            <a:r>
              <a:rPr lang="pt-BR" sz="1800" dirty="0" smtClean="0"/>
              <a:t> </a:t>
            </a:r>
            <a:r>
              <a:rPr lang="pt-BR" sz="1800" b="1" dirty="0" smtClean="0"/>
              <a:t>que com os índios no Brasil colonial</a:t>
            </a:r>
            <a:r>
              <a:rPr lang="pt-BR" sz="1800" dirty="0" smtClean="0"/>
              <a:t>. O Brasil não conhece outro tipo de trabalho que não seja o escravo. </a:t>
            </a:r>
          </a:p>
          <a:p>
            <a:pPr algn="just"/>
            <a:endParaRPr lang="pt-BR" sz="18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O </a:t>
            </a:r>
            <a:r>
              <a:rPr lang="pt-BR" sz="1800" b="1" dirty="0" smtClean="0"/>
              <a:t>trabalho mecânico era desprezado</a:t>
            </a:r>
            <a:r>
              <a:rPr lang="pt-BR" sz="1800" dirty="0" smtClean="0"/>
              <a:t> no Brasil, e só se fazia o que valia a pena, o que era lucrativo. </a:t>
            </a:r>
          </a:p>
          <a:p>
            <a:pPr algn="just"/>
            <a:endParaRPr lang="pt-BR" sz="18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Os brasileiros não eram solidários entre si. A </a:t>
            </a:r>
            <a:r>
              <a:rPr lang="pt-BR" sz="1800" b="1" dirty="0" smtClean="0"/>
              <a:t>moral da senzala era a preguiça</a:t>
            </a:r>
            <a:r>
              <a:rPr lang="pt-BR" sz="1800" dirty="0" smtClean="0"/>
              <a:t>. A </a:t>
            </a:r>
            <a:r>
              <a:rPr lang="pt-BR" sz="1800" b="1" dirty="0" smtClean="0"/>
              <a:t>violência</a:t>
            </a:r>
            <a:r>
              <a:rPr lang="pt-BR" sz="1800" dirty="0" smtClean="0"/>
              <a:t> que ela continha era </a:t>
            </a:r>
            <a:r>
              <a:rPr lang="pt-BR" sz="1800" b="1" dirty="0" smtClean="0"/>
              <a:t>negadora de virtudes sociais.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76064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800" dirty="0" smtClean="0"/>
              <a:t>A </a:t>
            </a:r>
            <a:r>
              <a:rPr lang="pt-BR" sz="1800" dirty="0" smtClean="0"/>
              <a:t>própria </a:t>
            </a:r>
            <a:r>
              <a:rPr lang="pt-BR" sz="1800" b="1" dirty="0" smtClean="0"/>
              <a:t>língua portuguesa era mais fácil </a:t>
            </a:r>
            <a:r>
              <a:rPr lang="pt-BR" sz="1800" dirty="0" smtClean="0"/>
              <a:t>para os índios e os negros, o que </a:t>
            </a:r>
            <a:r>
              <a:rPr lang="pt-BR" sz="1800" b="1" dirty="0" smtClean="0"/>
              <a:t>ajudou muito na colonização</a:t>
            </a:r>
            <a:r>
              <a:rPr lang="pt-BR" sz="1800" dirty="0" smtClean="0"/>
              <a:t>. </a:t>
            </a:r>
          </a:p>
          <a:p>
            <a:pPr algn="just">
              <a:lnSpc>
                <a:spcPct val="170000"/>
              </a:lnSpc>
            </a:pPr>
            <a:endParaRPr lang="pt-BR" sz="10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Outro elemento que facilitou a comunicação colonial foi a </a:t>
            </a:r>
            <a:r>
              <a:rPr lang="pt-BR" sz="1800" b="1" dirty="0" smtClean="0"/>
              <a:t>Igreja católica</a:t>
            </a:r>
            <a:r>
              <a:rPr lang="pt-BR" sz="1800" dirty="0" smtClean="0"/>
              <a:t> que tinha uma forma de se comunicar muito </a:t>
            </a:r>
            <a:r>
              <a:rPr lang="pt-BR" sz="1800" b="1" dirty="0" smtClean="0"/>
              <a:t>mais simpática </a:t>
            </a:r>
            <a:r>
              <a:rPr lang="pt-BR" sz="1800" dirty="0" smtClean="0"/>
              <a:t>que as igrejas protestantes. </a:t>
            </a:r>
          </a:p>
          <a:p>
            <a:pPr algn="just">
              <a:lnSpc>
                <a:spcPct val="170000"/>
              </a:lnSpc>
            </a:pPr>
            <a:endParaRPr lang="pt-BR" sz="10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O resultado de tudo isso foi a </a:t>
            </a:r>
            <a:r>
              <a:rPr lang="pt-BR" sz="1800" b="1" dirty="0" smtClean="0"/>
              <a:t>mestiçagem</a:t>
            </a:r>
            <a:r>
              <a:rPr lang="pt-BR" sz="1800" dirty="0" smtClean="0"/>
              <a:t>, que </a:t>
            </a:r>
            <a:r>
              <a:rPr lang="pt-BR" sz="1800" b="1" dirty="0" smtClean="0"/>
              <a:t>possibilitou a construção de uma nova pátria.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2º Conceito: Ética da aventura</a:t>
            </a:r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figura do aventureiro e do trabalhador – par ideal de conceitos antagônicos. </a:t>
            </a:r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a </a:t>
            </a:r>
            <a:r>
              <a:rPr lang="pt-BR" b="1" dirty="0" smtClean="0"/>
              <a:t>colonização</a:t>
            </a:r>
            <a:r>
              <a:rPr lang="pt-BR" dirty="0" smtClean="0"/>
              <a:t> do Brasil foi </a:t>
            </a:r>
            <a:r>
              <a:rPr lang="pt-BR" b="1" dirty="0" smtClean="0"/>
              <a:t>promovida pelo espírito do português aventureiro</a:t>
            </a:r>
            <a:r>
              <a:rPr lang="pt-BR" dirty="0" smtClean="0"/>
              <a:t>, que exibe a </a:t>
            </a:r>
            <a:r>
              <a:rPr lang="pt-BR" b="1" dirty="0" smtClean="0"/>
              <a:t>mobilidade</a:t>
            </a:r>
            <a:r>
              <a:rPr lang="pt-BR" dirty="0" smtClean="0"/>
              <a:t> e a </a:t>
            </a:r>
            <a:r>
              <a:rPr lang="pt-BR" b="1" dirty="0" smtClean="0"/>
              <a:t>adaptabilidade</a:t>
            </a:r>
            <a:r>
              <a:rPr lang="pt-BR" dirty="0" smtClean="0"/>
              <a:t>, que nega a estabilidade e o planejamento, que corrobora com a </a:t>
            </a:r>
            <a:r>
              <a:rPr lang="pt-BR" b="1" dirty="0" smtClean="0"/>
              <a:t>cultura do ócio </a:t>
            </a:r>
            <a:r>
              <a:rPr lang="pt-BR" dirty="0" smtClean="0"/>
              <a:t>e se distingue do tipo trabalhador, e de sua ética do trabalho.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1143000"/>
          </a:xfrm>
        </p:spPr>
        <p:txBody>
          <a:bodyPr/>
          <a:lstStyle/>
          <a:p>
            <a:r>
              <a:rPr lang="pt-BR" dirty="0" smtClean="0"/>
              <a:t>Capítulo III - Herança Rural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219544"/>
            <a:ext cx="7992888" cy="487375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 smtClean="0"/>
              <a:t>A </a:t>
            </a:r>
            <a:r>
              <a:rPr lang="pt-BR" sz="1600" b="1" dirty="0" smtClean="0"/>
              <a:t>estrutura da sociedade colonial é rural</a:t>
            </a:r>
            <a:r>
              <a:rPr lang="pt-BR" sz="1600" dirty="0" smtClean="0"/>
              <a:t>. Isso pode ser visto quando analisamos </a:t>
            </a:r>
            <a:r>
              <a:rPr lang="pt-BR" sz="1600" b="1" dirty="0" smtClean="0"/>
              <a:t>quem detinha o poder </a:t>
            </a:r>
            <a:r>
              <a:rPr lang="pt-BR" sz="1600" dirty="0" smtClean="0"/>
              <a:t>na época colonial: os </a:t>
            </a:r>
            <a:r>
              <a:rPr lang="pt-BR" sz="1600" b="1" dirty="0" smtClean="0"/>
              <a:t>senhores rurais</a:t>
            </a:r>
            <a:r>
              <a:rPr lang="pt-BR" sz="1600" dirty="0" smtClean="0"/>
              <a:t>. </a:t>
            </a:r>
          </a:p>
          <a:p>
            <a:pPr algn="just">
              <a:lnSpc>
                <a:spcPct val="170000"/>
              </a:lnSpc>
            </a:pPr>
            <a:endParaRPr lang="pt-BR" sz="10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A </a:t>
            </a:r>
            <a:r>
              <a:rPr lang="pt-BR" sz="1600" b="1" dirty="0" smtClean="0"/>
              <a:t>abolição da escravatura</a:t>
            </a:r>
            <a:r>
              <a:rPr lang="pt-BR" sz="1600" dirty="0" smtClean="0"/>
              <a:t> aparece como um </a:t>
            </a:r>
            <a:r>
              <a:rPr lang="pt-BR" sz="1600" b="1" dirty="0" smtClean="0"/>
              <a:t>grande marco </a:t>
            </a:r>
            <a:r>
              <a:rPr lang="pt-BR" sz="1600" dirty="0" smtClean="0"/>
              <a:t>na nossa história.</a:t>
            </a:r>
          </a:p>
          <a:p>
            <a:pPr algn="just"/>
            <a:endParaRPr lang="pt-BR" sz="10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Continuidade do tráfico, mesmo depois de abolido legalmente. </a:t>
            </a:r>
          </a:p>
          <a:p>
            <a:pPr algn="just">
              <a:lnSpc>
                <a:spcPct val="170000"/>
              </a:lnSpc>
            </a:pPr>
            <a:endParaRPr lang="pt-BR" sz="10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O medo do fim do tráfico faz com que aumente o número de escravos exportados para o Brasil até 1850.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O Brasil </a:t>
            </a:r>
            <a:r>
              <a:rPr lang="pt-BR" b="1" dirty="0" smtClean="0"/>
              <a:t>não tinha a menor estrutura </a:t>
            </a:r>
            <a:r>
              <a:rPr lang="pt-BR" dirty="0" smtClean="0"/>
              <a:t>tanto econômica </a:t>
            </a:r>
            <a:r>
              <a:rPr lang="pt-BR" dirty="0" smtClean="0"/>
              <a:t>como </a:t>
            </a:r>
            <a:r>
              <a:rPr lang="pt-BR" dirty="0" smtClean="0"/>
              <a:t>política e social </a:t>
            </a:r>
            <a:r>
              <a:rPr lang="pt-BR" b="1" dirty="0" smtClean="0"/>
              <a:t>para desenvolver a industria e o comércio.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Os </a:t>
            </a:r>
            <a:r>
              <a:rPr lang="pt-BR" b="1" dirty="0" smtClean="0"/>
              <a:t>senhores de engenho </a:t>
            </a:r>
            <a:r>
              <a:rPr lang="pt-BR" dirty="0" smtClean="0"/>
              <a:t>eram </a:t>
            </a:r>
            <a:r>
              <a:rPr lang="pt-BR" b="1" dirty="0" smtClean="0"/>
              <a:t>sinônimos de solidez </a:t>
            </a:r>
            <a:r>
              <a:rPr lang="pt-BR" dirty="0" smtClean="0"/>
              <a:t>dentro da sociedade colonial. 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 </a:t>
            </a:r>
            <a:r>
              <a:rPr lang="pt-BR" b="1" dirty="0" smtClean="0"/>
              <a:t>engenho</a:t>
            </a:r>
            <a:r>
              <a:rPr lang="pt-BR" dirty="0" smtClean="0"/>
              <a:t> era um </a:t>
            </a:r>
            <a:r>
              <a:rPr lang="pt-BR" b="1" dirty="0" smtClean="0"/>
              <a:t>organismo completo</a:t>
            </a:r>
            <a:r>
              <a:rPr lang="pt-BR" dirty="0" smtClean="0"/>
              <a:t>, uma micro sociedade. O patriarca era quem dominava o resto da sociedade. Como a sociedade rural colonial era um grupo fechado, onde um homem dominava, as leis não entravam; </a:t>
            </a:r>
            <a:r>
              <a:rPr lang="pt-BR" b="1" dirty="0" smtClean="0"/>
              <a:t>os senhores tinham domínios irrestritos sobre seus “súditos”.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136904" cy="487375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 smtClean="0"/>
              <a:t>Num </a:t>
            </a:r>
            <a:r>
              <a:rPr lang="pt-BR" sz="1600" b="1" dirty="0" smtClean="0"/>
              <a:t>primeiro momento</a:t>
            </a:r>
            <a:r>
              <a:rPr lang="pt-BR" sz="1600" dirty="0" smtClean="0"/>
              <a:t>, os </a:t>
            </a:r>
            <a:r>
              <a:rPr lang="pt-BR" sz="1600" b="1" dirty="0" smtClean="0"/>
              <a:t>homens que vinham para a cidade </a:t>
            </a:r>
            <a:r>
              <a:rPr lang="pt-BR" sz="1600" dirty="0" smtClean="0"/>
              <a:t>eram os que </a:t>
            </a:r>
            <a:r>
              <a:rPr lang="pt-BR" sz="1600" b="1" dirty="0" smtClean="0"/>
              <a:t>tinham certa importância no campo</a:t>
            </a:r>
            <a:r>
              <a:rPr lang="pt-BR" sz="1600" dirty="0" smtClean="0"/>
              <a:t>. 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Substituição das honras rurais para as honras da cidade. Os </a:t>
            </a:r>
            <a:r>
              <a:rPr lang="pt-BR" sz="1600" b="1" dirty="0" smtClean="0"/>
              <a:t>colonos brancos </a:t>
            </a:r>
            <a:r>
              <a:rPr lang="pt-BR" sz="1600" dirty="0" smtClean="0"/>
              <a:t>continuavam </a:t>
            </a:r>
            <a:r>
              <a:rPr lang="pt-BR" sz="1600" b="1" dirty="0" smtClean="0"/>
              <a:t>achando que o trabalho físico não dignificava </a:t>
            </a:r>
            <a:r>
              <a:rPr lang="pt-BR" sz="1600" dirty="0" smtClean="0"/>
              <a:t>o homem, mas sim o trabalho intelectual. 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Com a Revolução Industrial, o trabalhador tem que virar máquina. </a:t>
            </a:r>
            <a:r>
              <a:rPr lang="pt-BR" sz="1600" b="1" dirty="0" smtClean="0"/>
              <a:t>O sentimento de nobreza e a aversão ao trabalho físico, saem da Casa Grande e invadem as cidades</a:t>
            </a:r>
            <a:r>
              <a:rPr lang="pt-BR" sz="1600" dirty="0" smtClean="0"/>
              <a:t>; o que nos mostra o quanto foi difícil, durante a Independência, ultrapassar os limites políticos gerados pela colonização portuguesa.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A vida da cidade se desenvolveu de forma anormal e prematura.</a:t>
            </a: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3º conceito: ruralismo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É nesta característica que aparece outro grande componente da sociedade brasileira, </a:t>
            </a:r>
            <a:r>
              <a:rPr lang="pt-BR" b="1" dirty="0" smtClean="0"/>
              <a:t>a família patriarcal</a:t>
            </a:r>
            <a:r>
              <a:rPr lang="pt-BR" dirty="0" smtClean="0"/>
              <a:t>. Ele ainda ressalva que mesmo os intelectuais advêm do ruralismo, pois estes são os filhos dos fazendeiros e que se “deram ao luxo” de ter idéias diferentes dos pais.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É necessário lembrar que essas idéias novas dos intelectuais não são cultuadas para colocá-las em prática, mas apenas para a exibição do </a:t>
            </a:r>
            <a:r>
              <a:rPr lang="pt-BR" b="1" dirty="0" smtClean="0"/>
              <a:t>conhecimento como status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7384"/>
            <a:ext cx="8748464" cy="1143000"/>
          </a:xfrm>
        </p:spPr>
        <p:txBody>
          <a:bodyPr/>
          <a:lstStyle/>
          <a:p>
            <a:r>
              <a:rPr lang="pt-BR" dirty="0" smtClean="0"/>
              <a:t>Capítulo IV – O Semeador e o Ladrilhador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7920880" cy="5544616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b="1" dirty="0" smtClean="0"/>
              <a:t>Para </a:t>
            </a:r>
            <a:r>
              <a:rPr lang="pt-BR" sz="1600" b="1" dirty="0" smtClean="0"/>
              <a:t>Portugal suas colônias eram grandes feitorais</a:t>
            </a:r>
            <a:r>
              <a:rPr lang="pt-BR" sz="1600" dirty="0" smtClean="0"/>
              <a:t>. Enquanto a colonização portuguesa se concentrou predominantemente na costa litorânea, a colonização espanhola preferiu adentrar para as terras do interior e para os planaltos.</a:t>
            </a:r>
          </a:p>
          <a:p>
            <a:pPr algn="just"/>
            <a:endParaRPr lang="pt-BR" sz="8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O </a:t>
            </a:r>
            <a:r>
              <a:rPr lang="pt-BR" sz="1600" b="1" dirty="0" smtClean="0"/>
              <a:t>interior do Brasil não interessava para a metrópole</a:t>
            </a:r>
            <a:r>
              <a:rPr lang="pt-BR" sz="1600" dirty="0" smtClean="0"/>
              <a:t>. As bandeiras normalmente acabavam se transformando em roças, salvo esporadicamente como foi no caso da </a:t>
            </a:r>
            <a:r>
              <a:rPr lang="pt-BR" sz="1600" b="1" dirty="0" smtClean="0"/>
              <a:t>descoberta de ouro.</a:t>
            </a:r>
            <a:r>
              <a:rPr lang="pt-BR" sz="1600" dirty="0" smtClean="0"/>
              <a:t> Com tal descoberta, a </a:t>
            </a:r>
            <a:r>
              <a:rPr lang="pt-BR" sz="1600" b="1" dirty="0" smtClean="0"/>
              <a:t>metrópole tentou evitar a migração para o interior da colônia</a:t>
            </a:r>
            <a:r>
              <a:rPr lang="pt-BR" sz="1600" dirty="0" smtClean="0"/>
              <a:t>. O advento das minas foi o que fez com que Portugal colocasse </a:t>
            </a:r>
            <a:r>
              <a:rPr lang="pt-BR" sz="1600" b="1" dirty="0" smtClean="0"/>
              <a:t>um pouco mais de ordem na colônia</a:t>
            </a:r>
            <a:r>
              <a:rPr lang="pt-BR" sz="1600" dirty="0" smtClean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0472" cy="1143000"/>
          </a:xfrm>
        </p:spPr>
        <p:txBody>
          <a:bodyPr/>
          <a:lstStyle/>
          <a:p>
            <a:r>
              <a:rPr lang="pt-BR" dirty="0" smtClean="0"/>
              <a:t>Sobre o Autor – Sérgio Buarque de Holanda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1925 </a:t>
            </a:r>
            <a:r>
              <a:rPr lang="pt-BR" dirty="0" smtClean="0"/>
              <a:t>– obtém o bacharelado em Direito</a:t>
            </a:r>
            <a:r>
              <a:rPr lang="pt-BR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1948 – passa a lecionar na Escola de Sociologia e Política da USP.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Entre 1953 e 1955 – viveu na Itália, onde foi docente convidado na Universidade de Roma.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1957 – assumiu a cadeira de Historia Brasileira na Faculdade de Filosofia, Ciências e Letras da USP</a:t>
            </a:r>
            <a:r>
              <a:rPr lang="pt-BR" dirty="0" smtClean="0"/>
              <a:t>.</a:t>
            </a:r>
            <a:endParaRPr lang="pt-BR" dirty="0" smtClean="0"/>
          </a:p>
          <a:p>
            <a:pPr algn="just">
              <a:lnSpc>
                <a:spcPct val="170000"/>
              </a:lnSpc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939624"/>
            <a:ext cx="8208912" cy="4873752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800" dirty="0" smtClean="0"/>
              <a:t>Portugal </a:t>
            </a:r>
            <a:r>
              <a:rPr lang="pt-BR" sz="1800" dirty="0" smtClean="0"/>
              <a:t>mantinha firme o </a:t>
            </a:r>
            <a:r>
              <a:rPr lang="pt-BR" sz="1800" b="1" dirty="0" smtClean="0"/>
              <a:t>pacto colonial</a:t>
            </a:r>
            <a:r>
              <a:rPr lang="pt-BR" sz="1800" dirty="0" smtClean="0"/>
              <a:t>, </a:t>
            </a:r>
            <a:r>
              <a:rPr lang="pt-BR" sz="1800" b="1" dirty="0" smtClean="0"/>
              <a:t>proibindo a produção de muitas manufaturas na colônia. </a:t>
            </a:r>
          </a:p>
          <a:p>
            <a:pPr algn="just"/>
            <a:endParaRPr lang="pt-BR" sz="18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Desleixo português na construção das cidades.</a:t>
            </a:r>
          </a:p>
          <a:p>
            <a:pPr algn="just"/>
            <a:endParaRPr lang="pt-BR" sz="1800" dirty="0" smtClean="0"/>
          </a:p>
          <a:p>
            <a:pPr algn="just">
              <a:lnSpc>
                <a:spcPct val="170000"/>
              </a:lnSpc>
            </a:pPr>
            <a:r>
              <a:rPr lang="pt-BR" sz="1800" dirty="0" smtClean="0"/>
              <a:t>Portugal tinha uma maior flexibilidade social, e havia um </a:t>
            </a:r>
            <a:r>
              <a:rPr lang="pt-BR" sz="1800" b="1" dirty="0" smtClean="0"/>
              <a:t>desejo da sua burguesia em se tornar parte da nobreza.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 Não havia tradição em Portugal nem orgulho de classe, </a:t>
            </a:r>
            <a:r>
              <a:rPr lang="pt-BR" b="1" dirty="0" smtClean="0"/>
              <a:t>todos queriam ser nobres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Nasce a </a:t>
            </a:r>
            <a:r>
              <a:rPr lang="pt-BR" b="1" dirty="0" smtClean="0"/>
              <a:t>“Nova Nobreza”, </a:t>
            </a:r>
            <a:r>
              <a:rPr lang="pt-BR" dirty="0" smtClean="0"/>
              <a:t>que era muito </a:t>
            </a:r>
            <a:r>
              <a:rPr lang="pt-BR" b="1" dirty="0" smtClean="0"/>
              <a:t>mais preocupada com as aparências </a:t>
            </a:r>
            <a:r>
              <a:rPr lang="pt-BR" dirty="0" smtClean="0"/>
              <a:t>do que com a antiga tradição.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dirty="0" smtClean="0"/>
              <a:t> </a:t>
            </a:r>
          </a:p>
          <a:p>
            <a:pPr algn="just">
              <a:lnSpc>
                <a:spcPct val="170000"/>
              </a:lnSpc>
            </a:pPr>
            <a:r>
              <a:rPr lang="pt-BR" dirty="0" smtClean="0"/>
              <a:t>História política de Portugal: vinculada à vontade que a maior parte da população tinha em se tornar nobre, e tal desejo pode ser facilmente constatado no Brasil, mostrando que o </a:t>
            </a:r>
            <a:r>
              <a:rPr lang="pt-BR" b="1" dirty="0" smtClean="0"/>
              <a:t>papel da Igreja aqui </a:t>
            </a:r>
            <a:r>
              <a:rPr lang="pt-BR" dirty="0" smtClean="0"/>
              <a:t>era o de </a:t>
            </a:r>
            <a:r>
              <a:rPr lang="pt-BR" b="1" dirty="0" smtClean="0"/>
              <a:t>“simples braço de poder secular, em um departamento da administração leiga”.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dirty="0" smtClean="0"/>
              <a:t>Língua </a:t>
            </a:r>
            <a:r>
              <a:rPr lang="pt-BR" b="1" dirty="0" smtClean="0"/>
              <a:t>geral de São Paulo</a:t>
            </a:r>
            <a:r>
              <a:rPr lang="pt-BR" dirty="0" smtClean="0"/>
              <a:t>, que durante muitos séculos foi a </a:t>
            </a:r>
            <a:r>
              <a:rPr lang="pt-BR" b="1" dirty="0" smtClean="0"/>
              <a:t>língua dos índios</a:t>
            </a:r>
            <a:r>
              <a:rPr lang="pt-BR" dirty="0" smtClean="0"/>
              <a:t>, devido a </a:t>
            </a:r>
            <a:r>
              <a:rPr lang="pt-BR" b="1" dirty="0" smtClean="0"/>
              <a:t>forte presença da índia como matriarca da família.</a:t>
            </a:r>
            <a:r>
              <a:rPr lang="pt-BR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Aversão às virtudes econômicas, principalmente do comércio</a:t>
            </a:r>
            <a:r>
              <a:rPr lang="pt-BR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BR" dirty="0" smtClean="0"/>
          </a:p>
          <a:p>
            <a:pPr lvl="1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pt-BR" sz="2300" dirty="0" smtClean="0"/>
              <a:t>Espanhol </a:t>
            </a:r>
            <a:r>
              <a:rPr lang="pt-BR" sz="2300" dirty="0" smtClean="0"/>
              <a:t>=  é um ladrilhador (constrói suas cidades de forma a racionalizar o espaço).</a:t>
            </a:r>
          </a:p>
          <a:p>
            <a:pPr lvl="1" algn="just">
              <a:lnSpc>
                <a:spcPct val="170000"/>
              </a:lnSpc>
              <a:buFont typeface="Courier New" pitchFamily="49" charset="0"/>
              <a:buChar char="o"/>
            </a:pPr>
            <a:endParaRPr lang="pt-BR" sz="2300" dirty="0" smtClean="0"/>
          </a:p>
          <a:p>
            <a:pPr lvl="1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pt-BR" sz="2300" dirty="0" smtClean="0"/>
              <a:t>Português = semeador (sai semeando cidades irregulares que se confundem com a paisagem). </a:t>
            </a:r>
          </a:p>
          <a:p>
            <a:pPr algn="just">
              <a:lnSpc>
                <a:spcPct val="170000"/>
              </a:lnSpc>
              <a:buFont typeface="Courier New" pitchFamily="49" charset="0"/>
              <a:buChar char="o"/>
            </a:pPr>
            <a:endParaRPr lang="pt-BR" sz="2300" dirty="0" smtClean="0"/>
          </a:p>
          <a:p>
            <a:pPr lvl="1" algn="just">
              <a:lnSpc>
                <a:spcPct val="170000"/>
              </a:lnSpc>
              <a:buFont typeface="Courier New" pitchFamily="49" charset="0"/>
              <a:buChar char="o"/>
            </a:pPr>
            <a:r>
              <a:rPr lang="pt-BR" sz="2300" dirty="0" smtClean="0"/>
              <a:t>Negação do trabalho =  escravidão do africano. </a:t>
            </a:r>
          </a:p>
          <a:p>
            <a:pPr algn="just">
              <a:lnSpc>
                <a:spcPct val="150000"/>
              </a:lnSpc>
            </a:pPr>
            <a:endParaRPr lang="pt-BR" sz="23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V – O Homem Cordial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1600" dirty="0" smtClean="0"/>
              <a:t>O </a:t>
            </a:r>
            <a:r>
              <a:rPr lang="pt-BR" sz="1600" b="1" dirty="0" smtClean="0"/>
              <a:t>Estado</a:t>
            </a:r>
            <a:r>
              <a:rPr lang="pt-BR" sz="1600" dirty="0" smtClean="0"/>
              <a:t> não é uma </a:t>
            </a:r>
            <a:r>
              <a:rPr lang="pt-BR" sz="1600" b="1" dirty="0" smtClean="0"/>
              <a:t>continuidade da família</a:t>
            </a:r>
            <a:r>
              <a:rPr lang="pt-BR" sz="1600" dirty="0" smtClean="0"/>
              <a:t>. </a:t>
            </a:r>
          </a:p>
          <a:p>
            <a:pPr algn="just">
              <a:lnSpc>
                <a:spcPct val="170000"/>
              </a:lnSpc>
            </a:pPr>
            <a:endParaRPr lang="pt-BR" sz="16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Houve muita </a:t>
            </a:r>
            <a:r>
              <a:rPr lang="pt-BR" sz="1600" b="1" dirty="0" smtClean="0"/>
              <a:t>dificuldade</a:t>
            </a:r>
            <a:r>
              <a:rPr lang="pt-BR" sz="1600" dirty="0" smtClean="0"/>
              <a:t> na transição </a:t>
            </a:r>
            <a:r>
              <a:rPr lang="pt-BR" sz="1600" b="1" dirty="0" smtClean="0"/>
              <a:t>para o trabalho industrial </a:t>
            </a:r>
            <a:r>
              <a:rPr lang="pt-BR" sz="1600" dirty="0" smtClean="0"/>
              <a:t>no Brasil, onde muitos </a:t>
            </a:r>
            <a:r>
              <a:rPr lang="pt-BR" sz="1600" b="1" dirty="0" smtClean="0"/>
              <a:t>valores rurais e coloniais persistiram</a:t>
            </a:r>
            <a:r>
              <a:rPr lang="pt-BR" sz="1600" dirty="0" smtClean="0"/>
              <a:t>. </a:t>
            </a:r>
          </a:p>
          <a:p>
            <a:pPr algn="just">
              <a:lnSpc>
                <a:spcPct val="170000"/>
              </a:lnSpc>
            </a:pPr>
            <a:endParaRPr lang="pt-BR" sz="1600" dirty="0" smtClean="0"/>
          </a:p>
          <a:p>
            <a:pPr algn="just">
              <a:lnSpc>
                <a:spcPct val="170000"/>
              </a:lnSpc>
            </a:pPr>
            <a:r>
              <a:rPr lang="pt-BR" sz="1600" dirty="0" smtClean="0"/>
              <a:t>As </a:t>
            </a:r>
            <a:r>
              <a:rPr lang="pt-BR" sz="1600" b="1" dirty="0" smtClean="0"/>
              <a:t>relações familiares </a:t>
            </a:r>
            <a:r>
              <a:rPr lang="pt-BR" sz="1600" dirty="0" smtClean="0"/>
              <a:t>( da família patriarcal, rural e colonial), são </a:t>
            </a:r>
            <a:r>
              <a:rPr lang="pt-BR" sz="1600" b="1" dirty="0" smtClean="0"/>
              <a:t>ruins para a formação de homens responsáveis.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Até hoje vemos uma </a:t>
            </a:r>
            <a:r>
              <a:rPr lang="pt-BR" b="1" dirty="0" smtClean="0"/>
              <a:t>dificuldade</a:t>
            </a:r>
            <a:r>
              <a:rPr lang="pt-BR" dirty="0" smtClean="0"/>
              <a:t> entre os homens detentores de posições públicas conseguirem </a:t>
            </a:r>
            <a:r>
              <a:rPr lang="pt-BR" b="1" dirty="0" smtClean="0"/>
              <a:t>distinguir entre o público e o privado</a:t>
            </a:r>
            <a:r>
              <a:rPr lang="pt-BR" b="1" dirty="0" smtClean="0"/>
              <a:t>. </a:t>
            </a:r>
            <a:r>
              <a:rPr lang="pt-BR" dirty="0" smtClean="0"/>
              <a:t>"</a:t>
            </a:r>
            <a:r>
              <a:rPr lang="pt-BR" dirty="0" smtClean="0"/>
              <a:t>Falta ordenamento impessoal que caracteriza a vida no Estado burocrático”.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A contribuição brasileira para a civilização será então, o </a:t>
            </a:r>
            <a:r>
              <a:rPr lang="pt-BR" b="1" dirty="0" smtClean="0"/>
              <a:t>“homem cordial”. </a:t>
            </a:r>
            <a:r>
              <a:rPr lang="pt-BR" dirty="0" smtClean="0"/>
              <a:t>Cordialidade esta que não é sinônimo de civilidade de polidez, mas que vem de </a:t>
            </a:r>
            <a:r>
              <a:rPr lang="pt-BR" dirty="0" err="1" smtClean="0"/>
              <a:t>cordes</a:t>
            </a:r>
            <a:r>
              <a:rPr lang="pt-BR" dirty="0" smtClean="0"/>
              <a:t>, </a:t>
            </a:r>
            <a:r>
              <a:rPr lang="pt-BR" b="1" dirty="0" smtClean="0"/>
              <a:t>coração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/>
              <a:t>A </a:t>
            </a:r>
            <a:r>
              <a:rPr lang="pt-BR" b="1" dirty="0" smtClean="0"/>
              <a:t>impossibilidade</a:t>
            </a:r>
            <a:r>
              <a:rPr lang="pt-BR" dirty="0" smtClean="0"/>
              <a:t> que o brasileiro tem </a:t>
            </a:r>
            <a:r>
              <a:rPr lang="pt-BR" b="1" dirty="0" smtClean="0"/>
              <a:t>em se desvincular dos laços familiares</a:t>
            </a:r>
            <a:r>
              <a:rPr lang="pt-BR" dirty="0" smtClean="0"/>
              <a:t> a partir do momento que esse se torna um cidadão, gera o “homem cordial”.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Esse </a:t>
            </a:r>
            <a:r>
              <a:rPr lang="pt-BR" b="1" dirty="0" smtClean="0"/>
              <a:t>homem cordial</a:t>
            </a:r>
            <a:r>
              <a:rPr lang="pt-BR" dirty="0" smtClean="0"/>
              <a:t> é aquele </a:t>
            </a:r>
            <a:r>
              <a:rPr lang="pt-BR" b="1" dirty="0" smtClean="0"/>
              <a:t>generoso, de bom trato</a:t>
            </a:r>
            <a:r>
              <a:rPr lang="pt-BR" dirty="0" smtClean="0"/>
              <a:t>, que para confiar em alguém precisa conhecê-lo primeiro.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b="1" dirty="0" smtClean="0"/>
              <a:t>A intimidade que tal homem tem com os demais chega a ser desrespeitosa</a:t>
            </a:r>
            <a:r>
              <a:rPr lang="pt-BR" dirty="0" smtClean="0"/>
              <a:t>, o que possibilita chamar qualquer um pelo primeiro nome, usar o sufixo “</a:t>
            </a:r>
            <a:r>
              <a:rPr lang="pt-BR" dirty="0" err="1" smtClean="0"/>
              <a:t>inho</a:t>
            </a:r>
            <a:r>
              <a:rPr lang="pt-BR" dirty="0" smtClean="0"/>
              <a:t>” para as mais diversas situações.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/>
              <a:t>O </a:t>
            </a:r>
            <a:r>
              <a:rPr lang="pt-BR" b="1" dirty="0" smtClean="0"/>
              <a:t>rigor é totalmente afrouxado</a:t>
            </a:r>
            <a:r>
              <a:rPr lang="pt-BR" dirty="0" smtClean="0"/>
              <a:t>, onde não há distinção entre o público e o privado: todos são amigos em todos os lugares.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O Brasil é </a:t>
            </a:r>
            <a:r>
              <a:rPr lang="pt-BR" b="1" dirty="0" smtClean="0"/>
              <a:t>uma sociedade onde o Estado é apropriado pela família</a:t>
            </a:r>
            <a:r>
              <a:rPr lang="pt-BR" dirty="0" smtClean="0"/>
              <a:t>, os homens públicos são formados no círculo doméstico, onde laços sentimentais e familiares são transportados para o ambiente do Estado, é </a:t>
            </a:r>
            <a:r>
              <a:rPr lang="pt-BR" b="1" dirty="0" smtClean="0"/>
              <a:t>o homem que tem o coração como intermédio de suas relações</a:t>
            </a:r>
            <a:r>
              <a:rPr lang="pt-BR" dirty="0" smtClean="0"/>
              <a:t>, ao mesmo tempo em que tem muito medo de ficar sozinho.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4º conceito – o homem cordial: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É o </a:t>
            </a:r>
            <a:r>
              <a:rPr lang="pt-BR" b="1" dirty="0" smtClean="0"/>
              <a:t>símbolo da relação social sem formalidade</a:t>
            </a:r>
            <a:r>
              <a:rPr lang="pt-BR" dirty="0" smtClean="0"/>
              <a:t>, que leva para a vida pública a vida privada, ao propor acesso à existência política através de relações sociais de proximidade e afetividade.</a:t>
            </a:r>
          </a:p>
          <a:p>
            <a:pPr lvl="1" algn="just">
              <a:lnSpc>
                <a:spcPct val="150000"/>
              </a:lnSpc>
            </a:pPr>
            <a:endParaRPr lang="pt-BR" dirty="0" smtClean="0"/>
          </a:p>
          <a:p>
            <a:pPr lvl="1" algn="just">
              <a:lnSpc>
                <a:spcPct val="150000"/>
              </a:lnSpc>
            </a:pPr>
            <a:r>
              <a:rPr lang="pt-BR" b="1" dirty="0" smtClean="0"/>
              <a:t>O homem cordial não se dá com a relação fria do Estado</a:t>
            </a:r>
            <a:r>
              <a:rPr lang="pt-BR" dirty="0" smtClean="0"/>
              <a:t>, e por isso essa </a:t>
            </a:r>
            <a:r>
              <a:rPr lang="pt-BR" b="1" dirty="0" smtClean="0"/>
              <a:t>instituição</a:t>
            </a:r>
            <a:r>
              <a:rPr lang="pt-BR" dirty="0" smtClean="0"/>
              <a:t> é tão </a:t>
            </a:r>
            <a:r>
              <a:rPr lang="pt-BR" b="1" dirty="0" smtClean="0"/>
              <a:t>fraca</a:t>
            </a:r>
            <a:r>
              <a:rPr lang="pt-BR" dirty="0" smtClean="0"/>
              <a:t> entre os ibéricos. Além disso, essa cordialidade não pressupõe bondade, mas apenas identifica que o </a:t>
            </a:r>
            <a:r>
              <a:rPr lang="pt-BR" b="1" dirty="0" smtClean="0"/>
              <a:t>homem cordial não se guia pela racionalidade</a:t>
            </a:r>
            <a:r>
              <a:rPr lang="pt-BR" dirty="0" smtClean="0"/>
              <a:t>, e sim pelas suas emoções.</a:t>
            </a:r>
          </a:p>
          <a:p>
            <a:pPr lvl="1" algn="just">
              <a:lnSpc>
                <a:spcPct val="150000"/>
              </a:lnSpc>
            </a:pPr>
            <a:r>
              <a:rPr lang="pt-BR" b="1" dirty="0" smtClean="0"/>
              <a:t>Assim, essa emotividade pode ser boa ou má, apenas não será guiada pela razão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VI – Novos Tempos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Há na sociedade brasileira atual, um </a:t>
            </a:r>
            <a:r>
              <a:rPr lang="pt-BR" b="1" dirty="0" smtClean="0"/>
              <a:t>apego muito forte ao recinto doméstico</a:t>
            </a:r>
            <a:r>
              <a:rPr lang="pt-BR" dirty="0" smtClean="0"/>
              <a:t>, uma relutância em aceitar a </a:t>
            </a:r>
            <a:r>
              <a:rPr lang="pt-BR" dirty="0" err="1" smtClean="0"/>
              <a:t>superindividualidade</a:t>
            </a:r>
            <a:r>
              <a:rPr lang="pt-BR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Poucos profissionais se limitam a ser apenas homens de sua profissão. </a:t>
            </a:r>
            <a:r>
              <a:rPr lang="pt-BR" b="1" dirty="0" smtClean="0"/>
              <a:t>Há um grande desejo em alcançar prestígio e dinheiro sem esforço.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b="1" dirty="0" smtClean="0"/>
              <a:t>Não </a:t>
            </a:r>
            <a:r>
              <a:rPr lang="pt-BR" b="1" dirty="0" smtClean="0"/>
              <a:t>havia uma real preocupação com a intelectualidade e com o saber,</a:t>
            </a:r>
            <a:r>
              <a:rPr lang="pt-BR" dirty="0" smtClean="0"/>
              <a:t> havia um amor pelas idéias fixas e genéricas o que justificará a entrada do positivismo e sua grande permanência no Brasil.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A democracia foi no Brasil “sempre um mal-entendido</a:t>
            </a:r>
            <a:r>
              <a:rPr lang="pt-BR" dirty="0" smtClean="0"/>
              <a:t>”. </a:t>
            </a:r>
            <a:r>
              <a:rPr lang="pt-BR" b="1" dirty="0" smtClean="0"/>
              <a:t>Os </a:t>
            </a:r>
            <a:r>
              <a:rPr lang="pt-BR" b="1" dirty="0" smtClean="0"/>
              <a:t>grandes movimentos sociais e políticos vinham de cima para baixo</a:t>
            </a:r>
            <a:r>
              <a:rPr lang="pt-BR" dirty="0" smtClean="0"/>
              <a:t>, o povo ficou indiferente a tudo.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Muitos traços da </a:t>
            </a:r>
            <a:r>
              <a:rPr lang="pt-BR" b="1" dirty="0" smtClean="0"/>
              <a:t>nossa intelectualidade </a:t>
            </a:r>
            <a:r>
              <a:rPr lang="pt-BR" dirty="0" smtClean="0"/>
              <a:t>ainda revelam uma </a:t>
            </a:r>
            <a:r>
              <a:rPr lang="pt-BR" b="1" dirty="0" smtClean="0"/>
              <a:t>mentalidade senhorial e conservadora.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51723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1936 – obtém o cargo de </a:t>
            </a:r>
            <a:r>
              <a:rPr lang="pt-BR" b="1" dirty="0" smtClean="0"/>
              <a:t>professor assistente da Universidade do Distrito Federal</a:t>
            </a:r>
            <a:r>
              <a:rPr lang="pt-BR" dirty="0" smtClean="0"/>
              <a:t>. </a:t>
            </a:r>
            <a:r>
              <a:rPr lang="pt-BR" b="1" dirty="0" smtClean="0"/>
              <a:t>Casa-se</a:t>
            </a:r>
            <a:r>
              <a:rPr lang="pt-BR" dirty="0" smtClean="0"/>
              <a:t> com Maria Amélia de Carvalho Cesário Alvim, com quem </a:t>
            </a:r>
            <a:r>
              <a:rPr lang="pt-BR" b="1" dirty="0" smtClean="0"/>
              <a:t>teve sete filhos</a:t>
            </a:r>
            <a:r>
              <a:rPr lang="pt-BR" dirty="0" smtClean="0"/>
              <a:t>, entre eles o cantor e compositor Chico Buarque. Ainda neste ano </a:t>
            </a:r>
            <a:r>
              <a:rPr lang="pt-BR" b="1" dirty="0" smtClean="0"/>
              <a:t>publica o ensaio Raízes do Brasil</a:t>
            </a:r>
            <a:r>
              <a:rPr lang="pt-BR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1941 </a:t>
            </a:r>
            <a:r>
              <a:rPr lang="pt-BR" dirty="0" smtClean="0"/>
              <a:t>– viaja pela primeira vez para os Estados Unidos da América</a:t>
            </a:r>
            <a:r>
              <a:rPr lang="pt-BR" dirty="0" smtClean="0"/>
              <a:t>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1958 – ingressou na Academia Brasileira de Letras.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1960 – passou a coordenar o projeto da Historia Geral da Civilização Brasileira.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Permaneceu intelectualmente ativo até 1982.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Autor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VII – Nossa Revolução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136904" cy="50611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 smtClean="0"/>
              <a:t>A </a:t>
            </a:r>
            <a:r>
              <a:rPr lang="pt-BR" sz="1600" b="1" dirty="0" smtClean="0"/>
              <a:t>revolução brasileira é um processo demorado</a:t>
            </a:r>
            <a:r>
              <a:rPr lang="pt-BR" sz="1600" dirty="0" smtClean="0"/>
              <a:t> que vem durando três séculos e a Abolição é um importante marco. 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As cidades ganharam autonomia em relação ao mundo rural.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O </a:t>
            </a:r>
            <a:r>
              <a:rPr lang="pt-BR" sz="1600" b="1" dirty="0" smtClean="0"/>
              <a:t>café</a:t>
            </a:r>
            <a:r>
              <a:rPr lang="pt-BR" sz="1600" dirty="0" smtClean="0"/>
              <a:t> traz mudanças na tradição, como a </a:t>
            </a:r>
            <a:r>
              <a:rPr lang="pt-BR" sz="1600" b="1" dirty="0" smtClean="0"/>
              <a:t>legitimação da cidade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“A terra de lavoura deixa então de ser o seu pequeno mundo para se tornar unicamente seu meio de vida, sua fonte de renda e riqueza”.</a:t>
            </a:r>
          </a:p>
          <a:p>
            <a:pPr algn="just"/>
            <a:endParaRPr lang="pt-BR" sz="1600" dirty="0" smtClean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O </a:t>
            </a:r>
            <a:r>
              <a:rPr lang="pt-BR" sz="1600" b="1" dirty="0" smtClean="0"/>
              <a:t>café substitui a cana</a:t>
            </a:r>
            <a:r>
              <a:rPr lang="pt-BR" sz="1600" dirty="0" smtClean="0"/>
              <a:t>, mas não deixa espaço para a economia de subsistência. As cidades ganham novo sentido com o café, que acabam solapando a zona rural.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859216" cy="597666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/>
              <a:t>O Brasil é um país pacífico, brando.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b="1" dirty="0" smtClean="0"/>
              <a:t>Julgamos ser bons a obediência dos regulamentos</a:t>
            </a:r>
            <a:r>
              <a:rPr lang="pt-BR" dirty="0" smtClean="0"/>
              <a:t>, dos preceitos abstratos. É necessário que façamos uma espécie de revolução para darmos fim aos resquícios de nossa história colonial e começarmos a traçar uma história nossa, diferente e particular.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A </a:t>
            </a:r>
            <a:r>
              <a:rPr lang="pt-BR" b="1" dirty="0" smtClean="0"/>
              <a:t>ausência de partidos políticos </a:t>
            </a:r>
            <a:r>
              <a:rPr lang="pt-BR" dirty="0" smtClean="0"/>
              <a:t>é um sintoma de nossa </a:t>
            </a:r>
            <a:r>
              <a:rPr lang="pt-BR" b="1" dirty="0" err="1" smtClean="0"/>
              <a:t>inadaptação</a:t>
            </a:r>
            <a:r>
              <a:rPr lang="pt-BR" b="1" dirty="0" smtClean="0"/>
              <a:t> ao regime legitimamente democrático. 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Com a </a:t>
            </a:r>
            <a:r>
              <a:rPr lang="pt-BR" b="1" dirty="0" smtClean="0"/>
              <a:t>cordialidade, o brasileiro dificilmente chegará nessa “revolução”</a:t>
            </a:r>
            <a:r>
              <a:rPr lang="pt-BR" dirty="0" smtClean="0"/>
              <a:t>, que seria a salvação para a sociedade brasileira atual.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Obra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Em 1936, depois de uma estadia na Alemanha, Sérgio Buarque de Holanda publica o livro: “Raízes do Brasil”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 </a:t>
            </a:r>
            <a:r>
              <a:rPr lang="pt-BR" dirty="0" smtClean="0"/>
              <a:t>autor tenta, através de nosso passado, ver o nosso futuro. 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A </a:t>
            </a:r>
            <a:r>
              <a:rPr lang="pt-BR" dirty="0" smtClean="0"/>
              <a:t>obra pretende </a:t>
            </a:r>
            <a:r>
              <a:rPr lang="pt-BR" i="1" dirty="0" smtClean="0"/>
              <a:t>traçar o perfil da formação da sociedade brasileira</a:t>
            </a:r>
            <a:r>
              <a:rPr lang="pt-BR" dirty="0" smtClean="0"/>
              <a:t>, apontando as </a:t>
            </a:r>
            <a:r>
              <a:rPr lang="pt-BR" i="1" dirty="0" smtClean="0"/>
              <a:t>contribuições</a:t>
            </a:r>
            <a:r>
              <a:rPr lang="pt-BR" dirty="0" smtClean="0"/>
              <a:t> que os </a:t>
            </a:r>
            <a:r>
              <a:rPr lang="pt-BR" i="1" dirty="0" smtClean="0"/>
              <a:t>países europeus</a:t>
            </a:r>
            <a:r>
              <a:rPr lang="pt-BR" dirty="0" smtClean="0"/>
              <a:t> tiveram na composição da </a:t>
            </a:r>
            <a:r>
              <a:rPr lang="pt-BR" i="1" dirty="0" smtClean="0"/>
              <a:t>nossa cultura.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O autor busca o que poderíamos chamar de </a:t>
            </a:r>
            <a:r>
              <a:rPr lang="pt-BR" i="1" dirty="0" smtClean="0"/>
              <a:t>essência do homem brasileiro.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O </a:t>
            </a:r>
            <a:r>
              <a:rPr lang="pt-BR" dirty="0" smtClean="0"/>
              <a:t>autor constrói um panorama histórico no qual ele inserirá o </a:t>
            </a:r>
            <a:r>
              <a:rPr lang="pt-BR" i="1" dirty="0" smtClean="0"/>
              <a:t>“homem cordial”, </a:t>
            </a:r>
            <a:r>
              <a:rPr lang="pt-BR" dirty="0" smtClean="0"/>
              <a:t>que nada mais é do que fruto de nossa história, que vem da </a:t>
            </a:r>
            <a:r>
              <a:rPr lang="pt-BR" b="1" dirty="0" smtClean="0"/>
              <a:t>colonização portuguesa</a:t>
            </a:r>
            <a:r>
              <a:rPr lang="pt-BR" dirty="0" smtClean="0"/>
              <a:t>, de uma </a:t>
            </a:r>
            <a:r>
              <a:rPr lang="pt-BR" b="1" dirty="0" smtClean="0"/>
              <a:t>estrutura política, econômica e social completamente instável de famílias patriarcais e escravocratas.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Obra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I – Fronteiras da Europa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1º conceito: cultura da personalidade 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frouxidão de laços sociais.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uma </a:t>
            </a:r>
            <a:r>
              <a:rPr lang="pt-BR" b="1" dirty="0" smtClean="0"/>
              <a:t>cultura que atribui valor ao indivíduo autônomo e não à organização espontânea</a:t>
            </a:r>
            <a:r>
              <a:rPr lang="pt-BR" dirty="0" smtClean="0"/>
              <a:t>, formada pela coesão social.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outra herança ibérica, que é a </a:t>
            </a:r>
            <a:r>
              <a:rPr lang="pt-BR" b="1" dirty="0" smtClean="0"/>
              <a:t>repulsa ao trabalho</a:t>
            </a:r>
            <a:r>
              <a:rPr lang="pt-BR" dirty="0" smtClean="0"/>
              <a:t>.  </a:t>
            </a:r>
          </a:p>
          <a:p>
            <a:pPr algn="just"/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i="1" dirty="0" smtClean="0"/>
              <a:t>Países Ibéricos </a:t>
            </a:r>
            <a:r>
              <a:rPr lang="pt-BR" dirty="0" smtClean="0"/>
              <a:t>eram </a:t>
            </a:r>
            <a:r>
              <a:rPr lang="pt-BR" i="1" dirty="0" smtClean="0"/>
              <a:t>menos “europeizados” </a:t>
            </a:r>
            <a:r>
              <a:rPr lang="pt-BR" dirty="0" smtClean="0"/>
              <a:t>do que os demais países. 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b="1" dirty="0" smtClean="0"/>
              <a:t>Não possuíam uma hierarquia feudal tão enraizada = </a:t>
            </a:r>
            <a:r>
              <a:rPr lang="pt-BR" dirty="0" smtClean="0"/>
              <a:t>mentalidade da nascente burguesia mercantil se desenvolveu lá primeiro. 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dirty="0" smtClean="0"/>
              <a:t>Havia toda uma </a:t>
            </a:r>
            <a:r>
              <a:rPr lang="pt-BR" b="1" dirty="0" smtClean="0"/>
              <a:t>frouxidão organizacional</a:t>
            </a:r>
            <a:r>
              <a:rPr lang="pt-BR" dirty="0" smtClean="0"/>
              <a:t> que estarão muito presentes na história de Portugal e </a:t>
            </a:r>
            <a:r>
              <a:rPr lang="pt-BR" dirty="0" smtClean="0"/>
              <a:t>consequentemente </a:t>
            </a:r>
            <a:r>
              <a:rPr lang="pt-BR" dirty="0" smtClean="0"/>
              <a:t>do Brasil.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568952" cy="5256584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pt-BR" sz="1800" b="1" dirty="0" smtClean="0"/>
              <a:t>Anarquia Ibérica =</a:t>
            </a:r>
            <a:r>
              <a:rPr lang="pt-BR" sz="1800" dirty="0" smtClean="0"/>
              <a:t> mais </a:t>
            </a:r>
            <a:r>
              <a:rPr lang="pt-BR" sz="1800" dirty="0" smtClean="0"/>
              <a:t>justa que a hierarquia </a:t>
            </a:r>
            <a:r>
              <a:rPr lang="pt-BR" sz="1800" dirty="0" smtClean="0"/>
              <a:t>feudal (não </a:t>
            </a:r>
            <a:r>
              <a:rPr lang="pt-BR" sz="1800" dirty="0" smtClean="0"/>
              <a:t>continha muitos </a:t>
            </a:r>
            <a:r>
              <a:rPr lang="pt-BR" sz="1800" dirty="0" smtClean="0"/>
              <a:t>privilégios). </a:t>
            </a:r>
          </a:p>
          <a:p>
            <a:pPr algn="just">
              <a:lnSpc>
                <a:spcPct val="160000"/>
              </a:lnSpc>
              <a:buNone/>
            </a:pPr>
            <a:endParaRPr lang="pt-BR" sz="1800" dirty="0" smtClean="0"/>
          </a:p>
          <a:p>
            <a:pPr algn="just">
              <a:lnSpc>
                <a:spcPct val="160000"/>
              </a:lnSpc>
            </a:pPr>
            <a:r>
              <a:rPr lang="pt-BR" sz="1800" dirty="0" smtClean="0"/>
              <a:t>A </a:t>
            </a:r>
            <a:r>
              <a:rPr lang="pt-BR" sz="1800" b="1" dirty="0" smtClean="0"/>
              <a:t>nobreza portuguesa era muito </a:t>
            </a:r>
            <a:r>
              <a:rPr lang="pt-BR" sz="1800" b="1" dirty="0" smtClean="0"/>
              <a:t>flexível = mentalidade moderna </a:t>
            </a:r>
            <a:r>
              <a:rPr lang="pt-BR" sz="1800" dirty="0" smtClean="0"/>
              <a:t>(igualdade </a:t>
            </a:r>
            <a:r>
              <a:rPr lang="pt-BR" sz="1800" dirty="0" smtClean="0"/>
              <a:t>entre os homens</a:t>
            </a:r>
            <a:r>
              <a:rPr lang="pt-BR" sz="1800" dirty="0" smtClean="0"/>
              <a:t>.)</a:t>
            </a:r>
            <a:endParaRPr lang="pt-BR" sz="1800" dirty="0" smtClean="0"/>
          </a:p>
          <a:p>
            <a:pPr algn="just">
              <a:lnSpc>
                <a:spcPct val="160000"/>
              </a:lnSpc>
            </a:pPr>
            <a:endParaRPr lang="pt-BR" sz="1800" dirty="0" smtClean="0"/>
          </a:p>
          <a:p>
            <a:pPr algn="just">
              <a:lnSpc>
                <a:spcPct val="160000"/>
              </a:lnSpc>
            </a:pPr>
            <a:r>
              <a:rPr lang="pt-BR" sz="1800" dirty="0" smtClean="0"/>
              <a:t>Pioneirismo </a:t>
            </a:r>
            <a:r>
              <a:rPr lang="pt-BR" sz="1800" dirty="0" smtClean="0"/>
              <a:t>de Portugal nas </a:t>
            </a:r>
            <a:r>
              <a:rPr lang="pt-BR" sz="1800" dirty="0" smtClean="0"/>
              <a:t>navegações = país com mentalidade </a:t>
            </a:r>
            <a:r>
              <a:rPr lang="pt-BR" sz="1800" dirty="0" smtClean="0"/>
              <a:t>mais aberta. </a:t>
            </a:r>
          </a:p>
          <a:p>
            <a:pPr algn="just">
              <a:lnSpc>
                <a:spcPct val="160000"/>
              </a:lnSpc>
            </a:pPr>
            <a:endParaRPr lang="pt-BR" sz="1800" dirty="0" smtClean="0"/>
          </a:p>
          <a:p>
            <a:pPr algn="just">
              <a:lnSpc>
                <a:spcPct val="160000"/>
              </a:lnSpc>
            </a:pPr>
            <a:r>
              <a:rPr lang="pt-BR" sz="1800" dirty="0" smtClean="0"/>
              <a:t>Os </a:t>
            </a:r>
            <a:r>
              <a:rPr lang="pt-BR" sz="1800" b="1" dirty="0" smtClean="0"/>
              <a:t>Ibéricos não gostavam do trabalho </a:t>
            </a:r>
            <a:r>
              <a:rPr lang="pt-BR" sz="1800" b="1" dirty="0" smtClean="0"/>
              <a:t>físico (trabalho manual).</a:t>
            </a:r>
          </a:p>
          <a:p>
            <a:pPr algn="just">
              <a:lnSpc>
                <a:spcPct val="160000"/>
              </a:lnSpc>
            </a:pPr>
            <a:endParaRPr lang="pt-BR" sz="18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Capítulo II – Trabalho &amp; Aventura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787208" cy="52565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Dois </a:t>
            </a:r>
            <a:r>
              <a:rPr lang="pt-BR" dirty="0" smtClean="0"/>
              <a:t>tipos de homens: </a:t>
            </a:r>
            <a:endParaRPr lang="pt-BR" dirty="0" smtClean="0"/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com </a:t>
            </a:r>
            <a:r>
              <a:rPr lang="pt-BR" dirty="0" smtClean="0"/>
              <a:t>olhar mais </a:t>
            </a:r>
            <a:r>
              <a:rPr lang="pt-BR" dirty="0" smtClean="0"/>
              <a:t>amplo = </a:t>
            </a:r>
            <a:r>
              <a:rPr lang="pt-BR" dirty="0" smtClean="0"/>
              <a:t>o </a:t>
            </a:r>
            <a:r>
              <a:rPr lang="pt-BR" dirty="0" smtClean="0"/>
              <a:t>aventureiro</a:t>
            </a:r>
          </a:p>
          <a:p>
            <a:pPr lvl="1" algn="just">
              <a:lnSpc>
                <a:spcPct val="170000"/>
              </a:lnSpc>
            </a:pPr>
            <a:r>
              <a:rPr lang="pt-BR" dirty="0" smtClean="0"/>
              <a:t>com </a:t>
            </a:r>
            <a:r>
              <a:rPr lang="pt-BR" dirty="0" smtClean="0"/>
              <a:t>olhar mais </a:t>
            </a:r>
            <a:r>
              <a:rPr lang="pt-BR" dirty="0" smtClean="0"/>
              <a:t>restrito = </a:t>
            </a:r>
            <a:r>
              <a:rPr lang="pt-BR" dirty="0" smtClean="0"/>
              <a:t>o trabalhador</a:t>
            </a:r>
            <a:r>
              <a:rPr lang="pt-BR" dirty="0" smtClean="0"/>
              <a:t>.</a:t>
            </a:r>
          </a:p>
          <a:p>
            <a:pPr lvl="1"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dirty="0" smtClean="0"/>
              <a:t>No entanto esses dois homens se confundem dentro da mesma pessoa.</a:t>
            </a:r>
          </a:p>
          <a:p>
            <a:pPr algn="just">
              <a:lnSpc>
                <a:spcPct val="170000"/>
              </a:lnSpc>
            </a:pPr>
            <a:endParaRPr lang="pt-BR" dirty="0" smtClean="0"/>
          </a:p>
          <a:p>
            <a:pPr algn="just">
              <a:lnSpc>
                <a:spcPct val="170000"/>
              </a:lnSpc>
            </a:pPr>
            <a:r>
              <a:rPr lang="pt-BR" b="1" dirty="0" smtClean="0"/>
              <a:t>Gosto </a:t>
            </a:r>
            <a:r>
              <a:rPr lang="pt-BR" b="1" dirty="0" smtClean="0"/>
              <a:t>pela aventura</a:t>
            </a:r>
            <a:r>
              <a:rPr lang="pt-BR" dirty="0" smtClean="0"/>
              <a:t> </a:t>
            </a:r>
            <a:r>
              <a:rPr lang="pt-BR" dirty="0" smtClean="0"/>
              <a:t>= </a:t>
            </a:r>
            <a:r>
              <a:rPr lang="pt-BR" b="1" dirty="0" smtClean="0"/>
              <a:t>colonização </a:t>
            </a:r>
            <a:r>
              <a:rPr lang="pt-BR" b="1" dirty="0" smtClean="0"/>
              <a:t>no Novo </a:t>
            </a:r>
            <a:r>
              <a:rPr lang="pt-BR" b="1" dirty="0" smtClean="0"/>
              <a:t>Mundo (portugueses</a:t>
            </a:r>
            <a:r>
              <a:rPr lang="pt-BR" dirty="0" smtClean="0"/>
              <a:t> foram </a:t>
            </a:r>
            <a:r>
              <a:rPr lang="pt-BR" dirty="0" smtClean="0"/>
              <a:t>capaz de se </a:t>
            </a:r>
            <a:r>
              <a:rPr lang="pt-BR" b="1" dirty="0" smtClean="0"/>
              <a:t>adaptar </a:t>
            </a:r>
            <a:r>
              <a:rPr lang="pt-BR" b="1" dirty="0" smtClean="0"/>
              <a:t>na </a:t>
            </a:r>
            <a:r>
              <a:rPr lang="pt-BR" b="1" dirty="0" smtClean="0"/>
              <a:t>América</a:t>
            </a:r>
            <a:r>
              <a:rPr lang="pt-BR" b="1" dirty="0" smtClean="0"/>
              <a:t>.)</a:t>
            </a:r>
            <a:endParaRPr lang="pt-BR" b="1" dirty="0" smtClean="0"/>
          </a:p>
          <a:p>
            <a:pPr algn="just">
              <a:lnSpc>
                <a:spcPct val="170000"/>
              </a:lnSpc>
            </a:pP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1763688" y="188640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/>
              <a:t>Universidade de São Paulo</a:t>
            </a:r>
          </a:p>
          <a:p>
            <a:pPr algn="ctr"/>
            <a:r>
              <a:rPr lang="pt-BR" sz="1000" dirty="0" smtClean="0"/>
              <a:t>Faculdade de Economia, Administração e Contabilidade de Ribeirão Preto.</a:t>
            </a:r>
            <a:endParaRPr lang="pt-BR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2080</TotalTime>
  <Words>2706</Words>
  <Application>Microsoft Office PowerPoint</Application>
  <PresentationFormat>Apresentação na tela (4:3)</PresentationFormat>
  <Paragraphs>236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Raízes do Brasil</vt:lpstr>
      <vt:lpstr>Sobre o Autor – Sérgio Buarque de Holanda</vt:lpstr>
      <vt:lpstr>Sobre o Autor</vt:lpstr>
      <vt:lpstr>Sobre a Obra</vt:lpstr>
      <vt:lpstr>Sobre a Obra</vt:lpstr>
      <vt:lpstr>Capítulo I – Fronteiras da Europa</vt:lpstr>
      <vt:lpstr>Slide 7</vt:lpstr>
      <vt:lpstr>Slide 8</vt:lpstr>
      <vt:lpstr>Capítulo II – Trabalho &amp; Aventura</vt:lpstr>
      <vt:lpstr>Slide 10</vt:lpstr>
      <vt:lpstr>Slide 11</vt:lpstr>
      <vt:lpstr>Slide 12</vt:lpstr>
      <vt:lpstr>Slide 13</vt:lpstr>
      <vt:lpstr>Slide 14</vt:lpstr>
      <vt:lpstr>Capítulo III - Herança Rural</vt:lpstr>
      <vt:lpstr>Slide 16</vt:lpstr>
      <vt:lpstr>Slide 17</vt:lpstr>
      <vt:lpstr>Slide 18</vt:lpstr>
      <vt:lpstr>Capítulo IV – O Semeador e o Ladrilhador</vt:lpstr>
      <vt:lpstr>Slide 20</vt:lpstr>
      <vt:lpstr>Slide 21</vt:lpstr>
      <vt:lpstr>Slide 22</vt:lpstr>
      <vt:lpstr>Capítulo V – O Homem Cordial</vt:lpstr>
      <vt:lpstr>Slide 24</vt:lpstr>
      <vt:lpstr>Slide 25</vt:lpstr>
      <vt:lpstr>Slide 26</vt:lpstr>
      <vt:lpstr>Slide 27</vt:lpstr>
      <vt:lpstr>Capítulo VI – Novos Tempos</vt:lpstr>
      <vt:lpstr>Slide 29</vt:lpstr>
      <vt:lpstr>Capítulo VII – Nossa Revolução</vt:lpstr>
      <vt:lpstr>Slide 31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Raízes do Brasil</dc:title>
  <dc:creator>Renata</dc:creator>
  <cp:lastModifiedBy>Renata</cp:lastModifiedBy>
  <cp:revision>64</cp:revision>
  <dcterms:created xsi:type="dcterms:W3CDTF">2011-04-23T16:53:10Z</dcterms:created>
  <dcterms:modified xsi:type="dcterms:W3CDTF">2012-09-11T11:58:04Z</dcterms:modified>
</cp:coreProperties>
</file>