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3" r:id="rId10"/>
    <p:sldId id="265" r:id="rId11"/>
    <p:sldId id="267" r:id="rId12"/>
    <p:sldId id="272" r:id="rId13"/>
    <p:sldId id="269" r:id="rId14"/>
    <p:sldId id="264" r:id="rId15"/>
    <p:sldId id="268" r:id="rId16"/>
    <p:sldId id="270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776BEEF-B7B8-4BCA-977B-D0CC56E4FDE9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6"/>
            <p14:sldId id="263"/>
            <p14:sldId id="265"/>
            <p14:sldId id="267"/>
            <p14:sldId id="272"/>
            <p14:sldId id="269"/>
            <p14:sldId id="264"/>
            <p14:sldId id="268"/>
            <p14:sldId id="270"/>
            <p14:sldId id="271"/>
            <p14:sldId id="274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7375" autoAdjust="0"/>
  </p:normalViewPr>
  <p:slideViewPr>
    <p:cSldViewPr>
      <p:cViewPr>
        <p:scale>
          <a:sx n="75" d="100"/>
          <a:sy n="75" d="100"/>
        </p:scale>
        <p:origin x="-266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36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92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13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40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20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7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20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4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26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90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9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6BD1-7DC9-4724-AF30-0C62FE8E273A}" type="datetimeFigureOut">
              <a:rPr lang="pt-BR" smtClean="0"/>
              <a:t>30/04/2015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681D-032E-432C-9753-5F57E31CA9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5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4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8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1.wmf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4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12" Type="http://schemas.openxmlformats.org/officeDocument/2006/relationships/image" Target="../media/image73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image" Target="../media/image72.emf"/><Relationship Id="rId5" Type="http://schemas.openxmlformats.org/officeDocument/2006/relationships/image" Target="../media/image66.emf"/><Relationship Id="rId10" Type="http://schemas.openxmlformats.org/officeDocument/2006/relationships/image" Target="../media/image71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3.png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image" Target="../media/image91.emf"/><Relationship Id="rId3" Type="http://schemas.openxmlformats.org/officeDocument/2006/relationships/image" Target="../media/image78.emf"/><Relationship Id="rId7" Type="http://schemas.openxmlformats.org/officeDocument/2006/relationships/image" Target="../media/image85.emf"/><Relationship Id="rId12" Type="http://schemas.openxmlformats.org/officeDocument/2006/relationships/image" Target="../media/image90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9.emf"/><Relationship Id="rId5" Type="http://schemas.openxmlformats.org/officeDocument/2006/relationships/image" Target="../media/image81.emf"/><Relationship Id="rId10" Type="http://schemas.openxmlformats.org/officeDocument/2006/relationships/image" Target="../media/image88.emf"/><Relationship Id="rId4" Type="http://schemas.openxmlformats.org/officeDocument/2006/relationships/image" Target="../media/image79.emf"/><Relationship Id="rId9" Type="http://schemas.openxmlformats.org/officeDocument/2006/relationships/image" Target="../media/image8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12" Type="http://schemas.openxmlformats.org/officeDocument/2006/relationships/image" Target="../media/image102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emf"/><Relationship Id="rId11" Type="http://schemas.openxmlformats.org/officeDocument/2006/relationships/image" Target="../media/image101.emf"/><Relationship Id="rId5" Type="http://schemas.openxmlformats.org/officeDocument/2006/relationships/image" Target="../media/image95.emf"/><Relationship Id="rId10" Type="http://schemas.openxmlformats.org/officeDocument/2006/relationships/image" Target="../media/image100.emf"/><Relationship Id="rId4" Type="http://schemas.openxmlformats.org/officeDocument/2006/relationships/image" Target="../media/image94.emf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image" Target="../media/image113.emf"/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12" Type="http://schemas.openxmlformats.org/officeDocument/2006/relationships/image" Target="../media/image112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5" Type="http://schemas.openxmlformats.org/officeDocument/2006/relationships/image" Target="../media/image105.emf"/><Relationship Id="rId10" Type="http://schemas.openxmlformats.org/officeDocument/2006/relationships/image" Target="../media/image110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Relationship Id="rId14" Type="http://schemas.openxmlformats.org/officeDocument/2006/relationships/image" Target="../media/image11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20.emf"/><Relationship Id="rId3" Type="http://schemas.openxmlformats.org/officeDocument/2006/relationships/image" Target="../media/image112.emf"/><Relationship Id="rId7" Type="http://schemas.openxmlformats.org/officeDocument/2006/relationships/image" Target="../media/image117.emf"/><Relationship Id="rId12" Type="http://schemas.openxmlformats.org/officeDocument/2006/relationships/image" Target="../media/image119.emf"/><Relationship Id="rId17" Type="http://schemas.openxmlformats.org/officeDocument/2006/relationships/image" Target="../media/image124.emf"/><Relationship Id="rId2" Type="http://schemas.openxmlformats.org/officeDocument/2006/relationships/image" Target="../media/image115.png"/><Relationship Id="rId16" Type="http://schemas.openxmlformats.org/officeDocument/2006/relationships/image" Target="../media/image1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emf"/><Relationship Id="rId11" Type="http://schemas.openxmlformats.org/officeDocument/2006/relationships/image" Target="../media/image118.emf"/><Relationship Id="rId5" Type="http://schemas.openxmlformats.org/officeDocument/2006/relationships/image" Target="../media/image114.emf"/><Relationship Id="rId15" Type="http://schemas.openxmlformats.org/officeDocument/2006/relationships/image" Target="../media/image122.emf"/><Relationship Id="rId10" Type="http://schemas.openxmlformats.org/officeDocument/2006/relationships/image" Target="../media/image100.emf"/><Relationship Id="rId4" Type="http://schemas.openxmlformats.org/officeDocument/2006/relationships/image" Target="../media/image113.emf"/><Relationship Id="rId9" Type="http://schemas.openxmlformats.org/officeDocument/2006/relationships/image" Target="../media/image98.emf"/><Relationship Id="rId14" Type="http://schemas.openxmlformats.org/officeDocument/2006/relationships/image" Target="../media/image12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Relationship Id="rId14" Type="http://schemas.openxmlformats.org/officeDocument/2006/relationships/image" Target="../media/image24.png"/><Relationship Id="rId22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1.em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PEA2290</a:t>
            </a:r>
            <a:br>
              <a:rPr lang="pt-BR" dirty="0" smtClean="0"/>
            </a:br>
            <a:r>
              <a:rPr lang="pt-BR" dirty="0" smtClean="0"/>
              <a:t>Transformadores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8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Autofit/>
          </a:bodyPr>
          <a:lstStyle/>
          <a:p>
            <a:r>
              <a:rPr lang="pt-BR" sz="3200" dirty="0" smtClean="0"/>
              <a:t>Circuito secundário com carga (</a:t>
            </a:r>
            <a:r>
              <a:rPr lang="pt-BR" sz="3200" dirty="0" err="1" smtClean="0"/>
              <a:t>i</a:t>
            </a:r>
            <a:r>
              <a:rPr lang="pt-BR" sz="3200" baseline="-25000" dirty="0" err="1" smtClean="0"/>
              <a:t>s</a:t>
            </a:r>
            <a:r>
              <a:rPr lang="pt-BR" sz="3200" dirty="0" smtClean="0"/>
              <a:t> </a:t>
            </a:r>
            <a:r>
              <a:rPr lang="pt-BR" sz="3200" dirty="0" smtClean="0">
                <a:sym typeface="Symbol"/>
              </a:rPr>
              <a:t> 0)</a:t>
            </a:r>
            <a:endParaRPr lang="pt-B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692696"/>
            <a:ext cx="68865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08272"/>
              </p:ext>
            </p:extLst>
          </p:nvPr>
        </p:nvGraphicFramePr>
        <p:xfrm>
          <a:off x="274959" y="3789040"/>
          <a:ext cx="3937001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" name="Equation" r:id="rId4" imgW="1574640" imgH="990360" progId="Equation.3">
                  <p:embed/>
                </p:oleObj>
              </mc:Choice>
              <mc:Fallback>
                <p:oleObj name="Equation" r:id="rId4" imgW="1574640" imgH="990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959" y="3789040"/>
                        <a:ext cx="3937001" cy="247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270868" y="3933056"/>
            <a:ext cx="454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Transformador ideal :    </a:t>
            </a:r>
            <a:r>
              <a:rPr lang="pt-BR" sz="2800" dirty="0" smtClean="0">
                <a:sym typeface="Symbol"/>
              </a:rPr>
              <a:t> </a:t>
            </a:r>
            <a:endParaRPr lang="pt-BR" sz="28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73927"/>
              </p:ext>
            </p:extLst>
          </p:nvPr>
        </p:nvGraphicFramePr>
        <p:xfrm>
          <a:off x="4823296" y="4456276"/>
          <a:ext cx="2413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Equation" r:id="rId6" imgW="965160" imgH="241200" progId="Equation.3">
                  <p:embed/>
                </p:oleObj>
              </mc:Choice>
              <mc:Fallback>
                <p:oleObj name="Equation" r:id="rId6" imgW="9651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3296" y="4456276"/>
                        <a:ext cx="241300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50420"/>
              </p:ext>
            </p:extLst>
          </p:nvPr>
        </p:nvGraphicFramePr>
        <p:xfrm>
          <a:off x="4860032" y="5157192"/>
          <a:ext cx="24130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Equation" r:id="rId8" imgW="965160" imgH="469800" progId="Equation.3">
                  <p:embed/>
                </p:oleObj>
              </mc:Choice>
              <mc:Fallback>
                <p:oleObj name="Equation" r:id="rId8" imgW="965160" imgH="46980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157192"/>
                        <a:ext cx="2413000" cy="11731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95936" y="6372036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↑tensão, ↓corrente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76256" y="6372036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↓ </a:t>
            </a:r>
            <a:r>
              <a:rPr lang="pt-BR" dirty="0" smtClean="0">
                <a:solidFill>
                  <a:srgbClr val="FF0000"/>
                </a:solidFill>
              </a:rPr>
              <a:t>tensão, </a:t>
            </a:r>
            <a:r>
              <a:rPr lang="pt-BR" dirty="0">
                <a:solidFill>
                  <a:srgbClr val="FF0000"/>
                </a:solidFill>
              </a:rPr>
              <a:t>↑ </a:t>
            </a:r>
            <a:r>
              <a:rPr lang="pt-BR" dirty="0" smtClean="0">
                <a:solidFill>
                  <a:srgbClr val="FF0000"/>
                </a:solidFill>
              </a:rPr>
              <a:t>corrente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pt-BR" sz="2500" dirty="0" smtClean="0"/>
              <a:t>Relações de tensão, corrente e potência em um transformador ideal</a:t>
            </a:r>
            <a:endParaRPr lang="pt-BR" sz="25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382812"/>
              </p:ext>
            </p:extLst>
          </p:nvPr>
        </p:nvGraphicFramePr>
        <p:xfrm>
          <a:off x="183034" y="1071900"/>
          <a:ext cx="2444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" name="Equation" r:id="rId3" imgW="977760" imgH="457200" progId="Equation.3">
                  <p:embed/>
                </p:oleObj>
              </mc:Choice>
              <mc:Fallback>
                <p:oleObj name="Equation" r:id="rId3" imgW="977760" imgH="457200" progId="Equation.3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4" y="1071900"/>
                        <a:ext cx="244475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88528"/>
              </p:ext>
            </p:extLst>
          </p:nvPr>
        </p:nvGraphicFramePr>
        <p:xfrm>
          <a:off x="211673" y="2800092"/>
          <a:ext cx="24130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" name="Equation" r:id="rId5" imgW="965160" imgH="469800" progId="Equation.3">
                  <p:embed/>
                </p:oleObj>
              </mc:Choice>
              <mc:Fallback>
                <p:oleObj name="Equation" r:id="rId5" imgW="965160" imgH="46980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73" y="2800092"/>
                        <a:ext cx="2413000" cy="1173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966534"/>
              </p:ext>
            </p:extLst>
          </p:nvPr>
        </p:nvGraphicFramePr>
        <p:xfrm>
          <a:off x="179512" y="4869160"/>
          <a:ext cx="66040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2" name="Equation" r:id="rId7" imgW="2641320" imgH="469800" progId="Equation.3">
                  <p:embed/>
                </p:oleObj>
              </mc:Choice>
              <mc:Fallback>
                <p:oleObj name="Equation" r:id="rId7" imgW="2641320" imgH="46980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869160"/>
                        <a:ext cx="6604000" cy="1174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438066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potências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2768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correntes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54868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tensões</a:t>
            </a:r>
            <a:endParaRPr lang="pt-BR" sz="28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12549"/>
              </p:ext>
            </p:extLst>
          </p:nvPr>
        </p:nvGraphicFramePr>
        <p:xfrm>
          <a:off x="3108325" y="1071563"/>
          <a:ext cx="2127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3" name="Equation" r:id="rId9" imgW="850680" imgH="457200" progId="Equation.3">
                  <p:embed/>
                </p:oleObj>
              </mc:Choice>
              <mc:Fallback>
                <p:oleObj name="Equation" r:id="rId9" imgW="850680" imgH="45720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1071563"/>
                        <a:ext cx="212725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70026"/>
              </p:ext>
            </p:extLst>
          </p:nvPr>
        </p:nvGraphicFramePr>
        <p:xfrm>
          <a:off x="3108325" y="2819400"/>
          <a:ext cx="2127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4" name="Equation" r:id="rId11" imgW="850680" imgH="457200" progId="Equation.3">
                  <p:embed/>
                </p:oleObj>
              </mc:Choice>
              <mc:Fallback>
                <p:oleObj name="Equation" r:id="rId11" imgW="850680" imgH="457200" progId="Equation.3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2819400"/>
                        <a:ext cx="2127250" cy="114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069562"/>
              </p:ext>
            </p:extLst>
          </p:nvPr>
        </p:nvGraphicFramePr>
        <p:xfrm>
          <a:off x="179512" y="6093296"/>
          <a:ext cx="39052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5" name="Equation" r:id="rId13" imgW="1562040" imgH="253800" progId="Equation.3">
                  <p:embed/>
                </p:oleObj>
              </mc:Choice>
              <mc:Fallback>
                <p:oleObj name="Equation" r:id="rId13" imgW="1562040" imgH="25380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093296"/>
                        <a:ext cx="3905250" cy="633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0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pt-BR" sz="4000" dirty="0" smtClean="0"/>
              <a:t>Convenção de polaridades</a:t>
            </a:r>
            <a:endParaRPr lang="pt-BR" sz="4000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58" y="1581150"/>
            <a:ext cx="1428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1" y="1127179"/>
            <a:ext cx="5371469" cy="267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1" y="4027890"/>
            <a:ext cx="5328592" cy="266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58" y="4352332"/>
            <a:ext cx="1428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pt-BR" dirty="0" smtClean="0"/>
              <a:t>Transformador real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Permeabilidade magnética </a:t>
            </a:r>
            <a:r>
              <a:rPr lang="pt-BR" dirty="0" smtClean="0">
                <a:sym typeface="Symbol"/>
              </a:rPr>
              <a:t>finita</a:t>
            </a:r>
          </a:p>
          <a:p>
            <a:pPr lvl="1"/>
            <a:r>
              <a:rPr lang="pt-BR" dirty="0" smtClean="0">
                <a:sym typeface="Symbol"/>
              </a:rPr>
              <a:t> (relutância)  0</a:t>
            </a:r>
          </a:p>
          <a:p>
            <a:pPr lvl="1"/>
            <a:r>
              <a:rPr lang="pt-BR" dirty="0" smtClean="0">
                <a:sym typeface="Symbol"/>
              </a:rPr>
              <a:t>Existe certa dispersão no fluxo magnético pelo ar, percorrendo um caminho de alta relutância (baixa permeabilidade)</a:t>
            </a:r>
          </a:p>
          <a:p>
            <a:r>
              <a:rPr lang="pt-BR" dirty="0" smtClean="0">
                <a:sym typeface="Symbol"/>
              </a:rPr>
              <a:t>Corrente de magnetização </a:t>
            </a:r>
            <a:r>
              <a:rPr lang="pt-BR" dirty="0">
                <a:sym typeface="Symbol"/>
              </a:rPr>
              <a:t></a:t>
            </a:r>
            <a:r>
              <a:rPr lang="pt-BR" dirty="0" smtClean="0">
                <a:sym typeface="Symbol"/>
              </a:rPr>
              <a:t> 0</a:t>
            </a:r>
          </a:p>
          <a:p>
            <a:r>
              <a:rPr lang="pt-BR" dirty="0" smtClean="0">
                <a:sym typeface="Symbol"/>
              </a:rPr>
              <a:t>Perdas no núcleo </a:t>
            </a:r>
            <a:r>
              <a:rPr lang="pt-BR" dirty="0">
                <a:sym typeface="Symbol"/>
              </a:rPr>
              <a:t></a:t>
            </a:r>
            <a:r>
              <a:rPr lang="pt-BR" dirty="0" smtClean="0">
                <a:sym typeface="Symbol"/>
              </a:rPr>
              <a:t> 0</a:t>
            </a:r>
          </a:p>
          <a:p>
            <a:r>
              <a:rPr lang="pt-BR" dirty="0" smtClean="0"/>
              <a:t>Perdas Joule nos enrolamentos </a:t>
            </a:r>
            <a:r>
              <a:rPr lang="pt-BR" dirty="0">
                <a:sym typeface="Symbol"/>
              </a:rPr>
              <a:t></a:t>
            </a:r>
            <a:r>
              <a:rPr lang="pt-BR" dirty="0" smtClean="0"/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27981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Transformador real: corrente de magnetização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Circuito secundário em </a:t>
            </a:r>
            <a:r>
              <a:rPr lang="pt-BR" dirty="0" smtClean="0"/>
              <a:t>aberto </a:t>
            </a:r>
            <a:r>
              <a:rPr lang="pt-BR" dirty="0"/>
              <a:t>(sem </a:t>
            </a:r>
            <a:r>
              <a:rPr lang="pt-BR" dirty="0" smtClean="0"/>
              <a:t>carga)</a:t>
            </a:r>
          </a:p>
          <a:p>
            <a:pPr lvl="1"/>
            <a:r>
              <a:rPr lang="pt-BR" dirty="0" smtClean="0"/>
              <a:t>Corrente no primário:  corrente de magnetização = corrente necessária para produzir o fluxo no núcleo magnético, através da orientação dos domínios do material.</a:t>
            </a:r>
          </a:p>
        </p:txBody>
      </p:sp>
    </p:spTree>
    <p:extLst>
      <p:ext uri="{BB962C8B-B14F-4D97-AF65-F5344CB8AC3E}">
        <p14:creationId xmlns:p14="http://schemas.microsoft.com/office/powerpoint/2010/main" val="35557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931" y="0"/>
            <a:ext cx="8229600" cy="76470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Perdas no núcleo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Curva de magnetização</a:t>
            </a:r>
            <a:endParaRPr lang="pt-BR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228159" cy="439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60032" y="971385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Alguns domínios magnéticos ainda ficam alinhados após H=0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área interna da curva de magnetização é um indicativo das perdas por histerese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343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Perdas no núcleo (cont.)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55976" y="148478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Correntes de Foucault (ou correntes parasitas) </a:t>
            </a:r>
            <a:r>
              <a:rPr lang="pt-BR" sz="2400" dirty="0" smtClean="0">
                <a:sym typeface="Symbol"/>
              </a:rPr>
              <a:t> c</a:t>
            </a:r>
            <a:r>
              <a:rPr lang="pt-BR" sz="2400" dirty="0" smtClean="0"/>
              <a:t>orrentes induzidas no núcleo, ocasionando perdas por Ri</a:t>
            </a:r>
            <a:r>
              <a:rPr lang="pt-BR" sz="2400" baseline="30000" dirty="0" smtClean="0"/>
              <a:t>2</a:t>
            </a:r>
          </a:p>
          <a:p>
            <a:endParaRPr lang="pt-BR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8" y="836712"/>
            <a:ext cx="2876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876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355976" y="414908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Núcleo laminado resulta em um caminho de alta resistência para as correntes de Foucault</a:t>
            </a:r>
            <a:endParaRPr lang="pt-BR" sz="2400" baseline="300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881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121"/>
            <a:ext cx="9144000" cy="523559"/>
          </a:xfrm>
        </p:spPr>
        <p:txBody>
          <a:bodyPr>
            <a:noAutofit/>
          </a:bodyPr>
          <a:lstStyle/>
          <a:p>
            <a:r>
              <a:rPr lang="pt-BR" sz="3200" dirty="0" smtClean="0"/>
              <a:t>Modelo equivalente de um transformador real</a:t>
            </a:r>
            <a:endParaRPr lang="pt-BR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7504" y="3861048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</a:t>
            </a:r>
            <a:r>
              <a:rPr lang="pt-BR" sz="2400" b="1" baseline="-25000" dirty="0" smtClean="0"/>
              <a:t>P </a:t>
            </a:r>
            <a:r>
              <a:rPr lang="pt-BR" sz="2400" b="1" dirty="0" smtClean="0"/>
              <a:t>, R</a:t>
            </a:r>
            <a:r>
              <a:rPr lang="pt-BR" sz="2400" b="1" baseline="-25000" dirty="0" smtClean="0"/>
              <a:t>S</a:t>
            </a:r>
            <a:r>
              <a:rPr lang="pt-BR" sz="2400" dirty="0" smtClean="0"/>
              <a:t>:	resistências dos enrolamentos primário e secundário</a:t>
            </a:r>
          </a:p>
          <a:p>
            <a:r>
              <a:rPr lang="pt-BR" sz="2400" b="1" dirty="0" smtClean="0"/>
              <a:t>X</a:t>
            </a:r>
            <a:r>
              <a:rPr lang="pt-BR" sz="2400" b="1" baseline="-25000" dirty="0" smtClean="0"/>
              <a:t>P </a:t>
            </a:r>
            <a:r>
              <a:rPr lang="pt-BR" sz="2400" b="1" dirty="0" smtClean="0"/>
              <a:t>, X</a:t>
            </a:r>
            <a:r>
              <a:rPr lang="pt-BR" sz="2400" b="1" baseline="-25000" dirty="0" smtClean="0"/>
              <a:t>S</a:t>
            </a:r>
            <a:r>
              <a:rPr lang="pt-BR" sz="2400" dirty="0" smtClean="0"/>
              <a:t>: 	reatâncias de dispersão dos enrolamentos primário e secundário</a:t>
            </a:r>
          </a:p>
          <a:p>
            <a:r>
              <a:rPr lang="pt-BR" sz="2400" b="1" dirty="0" smtClean="0"/>
              <a:t>R</a:t>
            </a:r>
            <a:r>
              <a:rPr lang="pt-BR" sz="2400" b="1" baseline="-25000" dirty="0" smtClean="0"/>
              <a:t>C</a:t>
            </a:r>
            <a:r>
              <a:rPr lang="pt-BR" sz="2400" dirty="0" smtClean="0"/>
              <a:t>: 	resistência que representa as perdas ôhmicas no núcleo</a:t>
            </a:r>
          </a:p>
          <a:p>
            <a:r>
              <a:rPr lang="pt-BR" sz="2400" b="1" dirty="0" smtClean="0"/>
              <a:t>X</a:t>
            </a:r>
            <a:r>
              <a:rPr lang="pt-BR" sz="2400" b="1" baseline="-25000" dirty="0" smtClean="0"/>
              <a:t>M</a:t>
            </a:r>
            <a:r>
              <a:rPr lang="pt-BR" sz="2400" dirty="0" smtClean="0"/>
              <a:t>: 	indutância que representa a curva de magnetização do núcleo</a:t>
            </a:r>
          </a:p>
          <a:p>
            <a:r>
              <a:rPr lang="pt-BR" sz="2400" b="1" dirty="0" smtClean="0"/>
              <a:t>R</a:t>
            </a:r>
            <a:r>
              <a:rPr lang="pt-BR" sz="2400" b="1" baseline="-25000" dirty="0" smtClean="0"/>
              <a:t>C </a:t>
            </a:r>
            <a:r>
              <a:rPr lang="pt-BR" sz="2400" b="1" dirty="0" smtClean="0"/>
              <a:t>// X</a:t>
            </a:r>
            <a:r>
              <a:rPr lang="pt-BR" sz="2400" b="1" baseline="-25000" dirty="0" smtClean="0"/>
              <a:t>M</a:t>
            </a:r>
            <a:r>
              <a:rPr lang="pt-BR" sz="2400" dirty="0" smtClean="0"/>
              <a:t>: ramo de magnetização do transformador</a:t>
            </a:r>
          </a:p>
          <a:p>
            <a:r>
              <a:rPr lang="pt-BR" sz="2400" b="1" dirty="0" smtClean="0"/>
              <a:t>I</a:t>
            </a:r>
            <a:r>
              <a:rPr lang="pt-BR" sz="2400" b="1" baseline="-25000" dirty="0" smtClean="0"/>
              <a:t>M</a:t>
            </a:r>
            <a:r>
              <a:rPr lang="pt-BR" sz="2400" dirty="0" smtClean="0"/>
              <a:t>:	corrente de magnetização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7504" y="594928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/>
              </a:rPr>
              <a:t>•</a:t>
            </a:r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" y="260648"/>
            <a:ext cx="893617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211960" y="836712"/>
            <a:ext cx="2160240" cy="2594250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372200" y="306163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ym typeface="Symbol"/>
              </a:rPr>
              <a:t></a:t>
            </a:r>
            <a:r>
              <a:rPr lang="pt-BR" sz="2000" dirty="0" smtClean="0"/>
              <a:t>transformador ideal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396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27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3" y="745764"/>
            <a:ext cx="8725457" cy="310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44255"/>
              </p:ext>
            </p:extLst>
          </p:nvPr>
        </p:nvGraphicFramePr>
        <p:xfrm>
          <a:off x="35496" y="4895056"/>
          <a:ext cx="657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4" imgW="3288960" imgH="419040" progId="Equation.3">
                  <p:embed/>
                </p:oleObj>
              </mc:Choice>
              <mc:Fallback>
                <p:oleObj name="Equation" r:id="rId4" imgW="32889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4895056"/>
                        <a:ext cx="6578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61053"/>
              </p:ext>
            </p:extLst>
          </p:nvPr>
        </p:nvGraphicFramePr>
        <p:xfrm>
          <a:off x="5330825" y="3975968"/>
          <a:ext cx="373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6" imgW="1866600" imgH="482400" progId="Equation.3">
                  <p:embed/>
                </p:oleObj>
              </mc:Choice>
              <mc:Fallback>
                <p:oleObj name="Equation" r:id="rId6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3975968"/>
                        <a:ext cx="3733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544354"/>
              </p:ext>
            </p:extLst>
          </p:nvPr>
        </p:nvGraphicFramePr>
        <p:xfrm>
          <a:off x="4572000" y="6165304"/>
          <a:ext cx="447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8" imgW="2234880" imgH="241200" progId="Equation.3">
                  <p:embed/>
                </p:oleObj>
              </mc:Choice>
              <mc:Fallback>
                <p:oleObj name="Equation" r:id="rId8" imgW="223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165304"/>
                        <a:ext cx="4470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19" y="4191471"/>
            <a:ext cx="510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No secundário do transformador,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Modelo equivalente de um transformador real</a:t>
            </a:r>
          </a:p>
          <a:p>
            <a:r>
              <a:rPr lang="pt-BR" sz="3200" dirty="0" smtClean="0"/>
              <a:t>(cont.)</a:t>
            </a:r>
            <a:endParaRPr lang="pt-BR" sz="3200" dirty="0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81013"/>
              </p:ext>
            </p:extLst>
          </p:nvPr>
        </p:nvGraphicFramePr>
        <p:xfrm>
          <a:off x="84584" y="5877272"/>
          <a:ext cx="4343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10" imgW="2171520" imgH="419040" progId="Equation.3">
                  <p:embed/>
                </p:oleObj>
              </mc:Choice>
              <mc:Fallback>
                <p:oleObj name="Equation" r:id="rId10" imgW="2171520" imgH="4190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4" y="5877272"/>
                        <a:ext cx="4343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4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3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0" y="3841689"/>
            <a:ext cx="8306684" cy="29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25121"/>
            <a:ext cx="9144000" cy="9556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Modelo equivalente de um transformador real com o secundário </a:t>
            </a:r>
            <a:r>
              <a:rPr lang="pt-BR" sz="2800" u="sng" dirty="0" smtClean="0"/>
              <a:t>refletido</a:t>
            </a:r>
            <a:r>
              <a:rPr lang="pt-BR" sz="2800" dirty="0" smtClean="0"/>
              <a:t> no primário</a:t>
            </a:r>
            <a:endParaRPr lang="pt-BR" sz="2800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844809"/>
              </p:ext>
            </p:extLst>
          </p:nvPr>
        </p:nvGraphicFramePr>
        <p:xfrm>
          <a:off x="107504" y="1195760"/>
          <a:ext cx="447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Equation" r:id="rId4" imgW="2234880" imgH="241200" progId="Equation.3">
                  <p:embed/>
                </p:oleObj>
              </mc:Choice>
              <mc:Fallback>
                <p:oleObj name="Equation" r:id="rId4" imgW="2234880" imgH="24120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5760"/>
                        <a:ext cx="4470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26635"/>
              </p:ext>
            </p:extLst>
          </p:nvPr>
        </p:nvGraphicFramePr>
        <p:xfrm>
          <a:off x="6013191" y="1163954"/>
          <a:ext cx="299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6" imgW="1498320" imgH="241200" progId="Equation.3">
                  <p:embed/>
                </p:oleObj>
              </mc:Choice>
              <mc:Fallback>
                <p:oleObj name="Equation" r:id="rId6" imgW="1498320" imgH="24120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91" y="1163954"/>
                        <a:ext cx="29972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72871"/>
              </p:ext>
            </p:extLst>
          </p:nvPr>
        </p:nvGraphicFramePr>
        <p:xfrm>
          <a:off x="450829" y="2204864"/>
          <a:ext cx="7950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8" imgW="3974760" imgH="355320" progId="Equation.3">
                  <p:embed/>
                </p:oleObj>
              </mc:Choice>
              <mc:Fallback>
                <p:oleObj name="Equation" r:id="rId8" imgW="3974760" imgH="35532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29" y="2204864"/>
                        <a:ext cx="7950200" cy="71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131296" y="11247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ou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7504" y="170080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onde os valores refletidos são: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292494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Esta expressão é satisfeita pelo circuito equivalente a seguir, onde o transformador ideal pode ser omitido. Notar que os valores </a:t>
            </a:r>
            <a:r>
              <a:rPr lang="pt-BR" sz="2400" u="sng" dirty="0" smtClean="0">
                <a:solidFill>
                  <a:schemeClr val="tx2"/>
                </a:solidFill>
              </a:rPr>
              <a:t>reais</a:t>
            </a:r>
            <a:r>
              <a:rPr lang="pt-BR" sz="2400" dirty="0" smtClean="0">
                <a:solidFill>
                  <a:schemeClr val="tx2"/>
                </a:solidFill>
              </a:rPr>
              <a:t> no secundário são </a:t>
            </a:r>
            <a:r>
              <a:rPr lang="pt-BR" sz="2400" dirty="0" err="1" smtClean="0">
                <a:solidFill>
                  <a:schemeClr val="tx2"/>
                </a:solidFill>
              </a:rPr>
              <a:t>Vs</a:t>
            </a:r>
            <a:r>
              <a:rPr lang="pt-BR" sz="2400" dirty="0" smtClean="0">
                <a:solidFill>
                  <a:schemeClr val="tx2"/>
                </a:solidFill>
              </a:rPr>
              <a:t> e </a:t>
            </a:r>
            <a:r>
              <a:rPr lang="pt-BR" sz="2400" dirty="0" err="1" smtClean="0">
                <a:solidFill>
                  <a:schemeClr val="tx2"/>
                </a:solidFill>
              </a:rPr>
              <a:t>Is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60014" y="3586871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2"/>
                </a:solidFill>
                <a:latin typeface="Calibri"/>
              </a:rPr>
              <a:t>•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91780" y="3573016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2"/>
                </a:solidFill>
                <a:latin typeface="Calibri"/>
              </a:rPr>
              <a:t>•</a:t>
            </a:r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76056" y="98072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u="sng" dirty="0" smtClean="0"/>
              <a:t>Lei de Ampére:</a:t>
            </a:r>
            <a:endParaRPr lang="pt-BR" sz="2400" u="sng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190088"/>
              </p:ext>
            </p:extLst>
          </p:nvPr>
        </p:nvGraphicFramePr>
        <p:xfrm>
          <a:off x="5190542" y="1556792"/>
          <a:ext cx="1859260" cy="8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ção" r:id="rId3" imgW="838080" imgH="393480" progId="Equation.3">
                  <p:embed/>
                </p:oleObj>
              </mc:Choice>
              <mc:Fallback>
                <p:oleObj name="Equação" r:id="rId3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0542" y="1556792"/>
                        <a:ext cx="1859260" cy="87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03216"/>
              </p:ext>
            </p:extLst>
          </p:nvPr>
        </p:nvGraphicFramePr>
        <p:xfrm>
          <a:off x="633089" y="3368293"/>
          <a:ext cx="724637" cy="106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ção" r:id="rId5" imgW="253800" imgH="482400" progId="Equation.3">
                  <p:embed/>
                </p:oleObj>
              </mc:Choice>
              <mc:Fallback>
                <p:oleObj name="Equação" r:id="rId5" imgW="2538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089" y="3368293"/>
                        <a:ext cx="724637" cy="106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15616" y="3466308"/>
            <a:ext cx="62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= vetor campo magnético ou intensidade magnética [A/m]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37145" y="3931537"/>
            <a:ext cx="541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= corrente concatenada com o contorno C</a:t>
            </a:r>
            <a:endParaRPr lang="pt-BR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8230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Revisão de conceitos de eletromagnetismo</a:t>
            </a:r>
            <a:endParaRPr lang="pt-BR" sz="32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44111"/>
              </p:ext>
            </p:extLst>
          </p:nvPr>
        </p:nvGraphicFramePr>
        <p:xfrm>
          <a:off x="6291163" y="4792637"/>
          <a:ext cx="17462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ção" r:id="rId7" imgW="787320" imgH="393480" progId="Equation.3">
                  <p:embed/>
                </p:oleObj>
              </mc:Choice>
              <mc:Fallback>
                <p:oleObj name="Equação" r:id="rId7" imgW="787320" imgH="39348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163" y="4792637"/>
                        <a:ext cx="17462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620155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Bobina com </a:t>
            </a:r>
            <a:r>
              <a:rPr lang="pt-BR" i="1" dirty="0" smtClean="0"/>
              <a:t>N</a:t>
            </a:r>
            <a:r>
              <a:rPr lang="pt-BR" dirty="0" smtClean="0"/>
              <a:t> espiras, corrente </a:t>
            </a:r>
            <a:r>
              <a:rPr lang="pt-BR" i="1" dirty="0" smtClean="0"/>
              <a:t>i</a:t>
            </a:r>
            <a:endParaRPr lang="pt-BR" i="1" dirty="0"/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870"/>
            <a:ext cx="2943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0" name="Picture 12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5"/>
          <a:stretch/>
        </p:blipFill>
        <p:spPr bwMode="auto">
          <a:xfrm>
            <a:off x="2699792" y="4451047"/>
            <a:ext cx="2743188" cy="207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Impedância de carga no secundário refletida ao primário</a:t>
            </a:r>
            <a:endParaRPr lang="pt-B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9829"/>
            <a:ext cx="3816424" cy="490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75" y="1556792"/>
            <a:ext cx="5222445" cy="47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em curva para baixo 6"/>
          <p:cNvSpPr/>
          <p:nvPr/>
        </p:nvSpPr>
        <p:spPr>
          <a:xfrm>
            <a:off x="2267744" y="1097266"/>
            <a:ext cx="2736304" cy="9190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923928" y="2276872"/>
            <a:ext cx="0" cy="432048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5121"/>
            <a:ext cx="9144000" cy="9556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Modelo equivalente de um transformador real com o secundário </a:t>
            </a:r>
            <a:r>
              <a:rPr lang="pt-BR" sz="2800" u="sng" dirty="0" smtClean="0"/>
              <a:t>refletido</a:t>
            </a:r>
            <a:r>
              <a:rPr lang="pt-BR" sz="2800" dirty="0" smtClean="0"/>
              <a:t> no primário</a:t>
            </a:r>
            <a:endParaRPr lang="pt-B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3" y="2726075"/>
            <a:ext cx="8564213" cy="29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9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Valores nominais de transformadores</a:t>
            </a:r>
            <a:br>
              <a:rPr lang="pt-BR" dirty="0" smtClean="0"/>
            </a:br>
            <a:r>
              <a:rPr lang="pt-BR" dirty="0" smtClean="0"/>
              <a:t>(dados de placa)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Tensões nominais</a:t>
            </a:r>
          </a:p>
          <a:p>
            <a:pPr lvl="1"/>
            <a:r>
              <a:rPr lang="pt-BR" dirty="0" smtClean="0"/>
              <a:t>Valores eficazes (</a:t>
            </a:r>
            <a:r>
              <a:rPr lang="pt-BR" dirty="0" err="1" smtClean="0"/>
              <a:t>rms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ex. 110 V/220 V,  13,8 kV/440 V</a:t>
            </a:r>
          </a:p>
          <a:p>
            <a:pPr lvl="1"/>
            <a:r>
              <a:rPr lang="pt-BR" dirty="0" smtClean="0"/>
              <a:t>Vnom</a:t>
            </a:r>
            <a:r>
              <a:rPr lang="pt-BR" baseline="-25000" dirty="0" smtClean="0"/>
              <a:t>1</a:t>
            </a:r>
            <a:r>
              <a:rPr lang="pt-BR" dirty="0" smtClean="0"/>
              <a:t>/Vnom</a:t>
            </a:r>
            <a:r>
              <a:rPr lang="pt-BR" baseline="-25000" dirty="0" smtClean="0"/>
              <a:t>2</a:t>
            </a:r>
            <a:r>
              <a:rPr lang="pt-BR" dirty="0" smtClean="0"/>
              <a:t>=</a:t>
            </a:r>
            <a:r>
              <a:rPr lang="pt-BR" dirty="0" err="1" smtClean="0"/>
              <a:t>a</a:t>
            </a:r>
            <a:r>
              <a:rPr lang="pt-BR" baseline="-25000" dirty="0" err="1" smtClean="0"/>
              <a:t>nominal</a:t>
            </a:r>
            <a:endParaRPr lang="pt-BR" baseline="-25000" dirty="0" smtClean="0"/>
          </a:p>
          <a:p>
            <a:r>
              <a:rPr lang="pt-BR" dirty="0" smtClean="0"/>
              <a:t>Potência nominal</a:t>
            </a:r>
          </a:p>
          <a:p>
            <a:pPr lvl="1"/>
            <a:r>
              <a:rPr lang="pt-BR" dirty="0" smtClean="0"/>
              <a:t>Potência aparente [VA]</a:t>
            </a:r>
          </a:p>
          <a:p>
            <a:pPr lvl="1"/>
            <a:r>
              <a:rPr lang="pt-BR" dirty="0" smtClean="0"/>
              <a:t>Correntes nominais obtidas a partir de </a:t>
            </a:r>
            <a:r>
              <a:rPr lang="pt-BR" dirty="0" err="1" smtClean="0"/>
              <a:t>S</a:t>
            </a:r>
            <a:r>
              <a:rPr lang="pt-BR" baseline="-25000" dirty="0" err="1" smtClean="0"/>
              <a:t>nom</a:t>
            </a:r>
            <a:r>
              <a:rPr lang="pt-BR" dirty="0" smtClean="0"/>
              <a:t> e </a:t>
            </a:r>
            <a:r>
              <a:rPr lang="pt-BR" dirty="0" err="1" smtClean="0"/>
              <a:t>V</a:t>
            </a:r>
            <a:r>
              <a:rPr lang="pt-BR" baseline="-25000" dirty="0" err="1" smtClean="0"/>
              <a:t>nom</a:t>
            </a:r>
            <a:endParaRPr lang="pt-BR" baseline="-25000" dirty="0" smtClean="0"/>
          </a:p>
          <a:p>
            <a:pPr lvl="1"/>
            <a:endParaRPr lang="pt-BR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6689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85788"/>
            <a:ext cx="818197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7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476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1720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5" y="1772816"/>
            <a:ext cx="424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Tensão nominal no primário = 2400 V</a:t>
            </a:r>
            <a:endParaRPr lang="pt-BR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176049"/>
            <a:ext cx="51720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95202"/>
            <a:ext cx="3038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2388"/>
            <a:ext cx="30003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99255"/>
            <a:ext cx="2962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01" y="3342506"/>
            <a:ext cx="43338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79512" y="3299255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861048"/>
            <a:ext cx="39528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65" y="3861048"/>
            <a:ext cx="28860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ector de seta reta 5"/>
          <p:cNvCxnSpPr/>
          <p:nvPr/>
        </p:nvCxnSpPr>
        <p:spPr>
          <a:xfrm>
            <a:off x="4572000" y="4256335"/>
            <a:ext cx="852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7" name="Picture 1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6"/>
          <a:stretch/>
        </p:blipFill>
        <p:spPr bwMode="auto">
          <a:xfrm>
            <a:off x="395535" y="4725144"/>
            <a:ext cx="3876675" cy="79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de seta reta 16"/>
          <p:cNvCxnSpPr>
            <a:endCxn id="14348" idx="1"/>
          </p:cNvCxnSpPr>
          <p:nvPr/>
        </p:nvCxnSpPr>
        <p:spPr>
          <a:xfrm>
            <a:off x="3357810" y="5265034"/>
            <a:ext cx="497905" cy="429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15" y="5409050"/>
            <a:ext cx="5200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9" y="6165304"/>
            <a:ext cx="64293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797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7"/>
          <a:stretch/>
        </p:blipFill>
        <p:spPr bwMode="auto">
          <a:xfrm>
            <a:off x="0" y="60344"/>
            <a:ext cx="7648575" cy="32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58578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14" y="3445403"/>
            <a:ext cx="2352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638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8" y="4320158"/>
            <a:ext cx="44481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" y="5005958"/>
            <a:ext cx="7648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5" y="5633063"/>
            <a:ext cx="3800475" cy="44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4" y="6162675"/>
            <a:ext cx="20097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17" y="6156497"/>
            <a:ext cx="36195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>
            <a:off x="2563308" y="6503591"/>
            <a:ext cx="852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204664" y="4320158"/>
            <a:ext cx="5052289" cy="6858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48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81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84991" y="2609850"/>
            <a:ext cx="3450905" cy="568846"/>
            <a:chOff x="179512" y="4320158"/>
            <a:chExt cx="5077441" cy="6858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37112"/>
              <a:ext cx="638175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78" y="4320158"/>
              <a:ext cx="444817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23" y="2312940"/>
            <a:ext cx="3152355" cy="371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23" y="2884623"/>
            <a:ext cx="3002240" cy="387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84992" y="2577150"/>
            <a:ext cx="3433810" cy="56884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07505" y="21584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anteriores: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4991" y="3271754"/>
            <a:ext cx="171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continuando: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7972"/>
            <a:ext cx="2924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2493"/>
            <a:ext cx="5057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1781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42" y="4301650"/>
            <a:ext cx="61245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81" y="4362738"/>
            <a:ext cx="410932" cy="43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391477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07310"/>
            <a:ext cx="73818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1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4076"/>
            <a:ext cx="76866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384"/>
            <a:ext cx="74199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86561"/>
            <a:ext cx="13620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/>
          <a:stretch/>
        </p:blipFill>
        <p:spPr bwMode="auto">
          <a:xfrm>
            <a:off x="1468642" y="5445224"/>
            <a:ext cx="191737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41"/>
          <a:stretch/>
        </p:blipFill>
        <p:spPr bwMode="auto">
          <a:xfrm>
            <a:off x="3295675" y="5646229"/>
            <a:ext cx="2068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4608232" y="6391554"/>
            <a:ext cx="2168624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0" y="6432376"/>
            <a:ext cx="2352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10" y="6120513"/>
            <a:ext cx="180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62" y="6380398"/>
            <a:ext cx="3714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40862" y="6356585"/>
            <a:ext cx="4895634" cy="4567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76" y="3861048"/>
            <a:ext cx="78009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3" y="3140968"/>
            <a:ext cx="75723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08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4" y="-99392"/>
            <a:ext cx="76866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3650"/>
            <a:ext cx="2847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9500"/>
            <a:ext cx="338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7" y="3479800"/>
            <a:ext cx="3800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9" y="4149080"/>
            <a:ext cx="4981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6" y="4581128"/>
            <a:ext cx="65436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6" y="4990703"/>
            <a:ext cx="53625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" y="5438378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6" y="5412978"/>
            <a:ext cx="2771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21" y="5400278"/>
            <a:ext cx="23526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6" y="6314082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1" y="6309320"/>
            <a:ext cx="4476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81" y="6314082"/>
            <a:ext cx="2466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31911" y="6309320"/>
            <a:ext cx="5261545" cy="423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27" y="-62409"/>
            <a:ext cx="768826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23" y="3055044"/>
            <a:ext cx="2428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28" y="3050282"/>
            <a:ext cx="4476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98" y="3055044"/>
            <a:ext cx="2466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42428" y="3050282"/>
            <a:ext cx="5261545" cy="423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4338"/>
            <a:ext cx="17430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7" y="3625775"/>
            <a:ext cx="4067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1036562" y="2524082"/>
            <a:ext cx="2168624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50" y="2564904"/>
            <a:ext cx="2352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2" y="2512926"/>
            <a:ext cx="3714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69192" y="2489113"/>
            <a:ext cx="4895634" cy="4567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0" y="4221088"/>
            <a:ext cx="5238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9" y="4221088"/>
            <a:ext cx="4067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7717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0268"/>
            <a:ext cx="57435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88" y="5398368"/>
            <a:ext cx="26955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2" y="5865093"/>
            <a:ext cx="58959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1" y="6296025"/>
            <a:ext cx="57054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3326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/>
              <a:t>Vetor indução magnética ou densidade de fluxo       :</a:t>
            </a:r>
            <a:endParaRPr lang="pt-BR" sz="2800" u="sng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44244"/>
              </p:ext>
            </p:extLst>
          </p:nvPr>
        </p:nvGraphicFramePr>
        <p:xfrm>
          <a:off x="7524328" y="260648"/>
          <a:ext cx="364232" cy="51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ção" r:id="rId3" imgW="152280" imgH="215640" progId="Equation.3">
                  <p:embed/>
                </p:oleObj>
              </mc:Choice>
              <mc:Fallback>
                <p:oleObj name="Equação" r:id="rId3" imgW="1522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328" y="260648"/>
                        <a:ext cx="364232" cy="51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07376"/>
              </p:ext>
            </p:extLst>
          </p:nvPr>
        </p:nvGraphicFramePr>
        <p:xfrm>
          <a:off x="1475656" y="937052"/>
          <a:ext cx="1581894" cy="70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" name="Equação" r:id="rId5" imgW="571320" imgH="253800" progId="Equation.3">
                  <p:embed/>
                </p:oleObj>
              </mc:Choice>
              <mc:Fallback>
                <p:oleObj name="Equação" r:id="rId5" imgW="5713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937052"/>
                        <a:ext cx="1581894" cy="703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39552" y="1844824"/>
            <a:ext cx="55446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ym typeface="Symbol"/>
              </a:rPr>
              <a:t>    = indução magnética [T]</a:t>
            </a:r>
          </a:p>
          <a:p>
            <a:r>
              <a:rPr lang="pt-BR" sz="2400" dirty="0" smtClean="0">
                <a:sym typeface="Symbol"/>
              </a:rPr>
              <a:t> = permeabilidade magnética [H/m]</a:t>
            </a:r>
          </a:p>
          <a:p>
            <a:r>
              <a:rPr lang="pt-BR" sz="2400" dirty="0" smtClean="0">
                <a:sym typeface="Symbol"/>
              </a:rPr>
              <a:t></a:t>
            </a:r>
            <a:r>
              <a:rPr lang="pt-BR" sz="2400" baseline="-25000" dirty="0" smtClean="0">
                <a:sym typeface="Symbol"/>
              </a:rPr>
              <a:t>0 </a:t>
            </a:r>
            <a:r>
              <a:rPr lang="pt-BR" sz="2400" dirty="0" smtClean="0">
                <a:sym typeface="Symbol"/>
              </a:rPr>
              <a:t>(vácuo) = </a:t>
            </a:r>
            <a:r>
              <a:rPr lang="pt-BR" sz="2800" dirty="0" smtClean="0">
                <a:sym typeface="Symbol"/>
              </a:rPr>
              <a:t>410</a:t>
            </a:r>
            <a:r>
              <a:rPr lang="pt-BR" sz="2800" baseline="30000" dirty="0" smtClean="0">
                <a:sym typeface="Symbol"/>
              </a:rPr>
              <a:t>-7</a:t>
            </a:r>
            <a:r>
              <a:rPr lang="pt-BR" sz="2800" dirty="0" smtClean="0">
                <a:sym typeface="Symbol"/>
              </a:rPr>
              <a:t> H/m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6296" y="3573016"/>
            <a:ext cx="305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/>
              <a:t>Fluxo magnético </a:t>
            </a:r>
            <a:r>
              <a:rPr lang="pt-BR" sz="2800" i="1" u="sng" dirty="0" smtClean="0">
                <a:sym typeface="Symbol"/>
              </a:rPr>
              <a:t></a:t>
            </a:r>
            <a:r>
              <a:rPr lang="pt-BR" sz="2800" u="sng" dirty="0" smtClean="0">
                <a:sym typeface="Symbol"/>
              </a:rPr>
              <a:t> </a:t>
            </a:r>
            <a:r>
              <a:rPr lang="pt-BR" sz="2800" u="sng" dirty="0" smtClean="0"/>
              <a:t>:</a:t>
            </a:r>
            <a:endParaRPr lang="pt-BR" sz="2800" u="sng" dirty="0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322809"/>
              </p:ext>
            </p:extLst>
          </p:nvPr>
        </p:nvGraphicFramePr>
        <p:xfrm>
          <a:off x="1162050" y="4202932"/>
          <a:ext cx="19700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" name="Equação" r:id="rId7" imgW="711000" imgH="393480" progId="Equation.3">
                  <p:embed/>
                </p:oleObj>
              </mc:Choice>
              <mc:Fallback>
                <p:oleObj name="Equação" r:id="rId7" imgW="711000" imgH="39348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202932"/>
                        <a:ext cx="197008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43608" y="530120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f"/>
            </a:pPr>
            <a:r>
              <a:rPr lang="pt-BR" sz="2400" dirty="0" smtClean="0">
                <a:sym typeface="Symbol"/>
              </a:rPr>
              <a:t>= fluxo magnético [</a:t>
            </a:r>
            <a:r>
              <a:rPr lang="pt-BR" sz="2400" dirty="0" err="1" smtClean="0">
                <a:sym typeface="Symbol"/>
              </a:rPr>
              <a:t>Wb</a:t>
            </a:r>
            <a:r>
              <a:rPr lang="pt-BR" sz="2400" dirty="0" smtClean="0">
                <a:sym typeface="Symbol"/>
              </a:rPr>
              <a:t>=Tm</a:t>
            </a:r>
            <a:r>
              <a:rPr lang="pt-BR" sz="2400" baseline="30000" dirty="0" smtClean="0">
                <a:sym typeface="Symbol"/>
              </a:rPr>
              <a:t>2</a:t>
            </a:r>
            <a:r>
              <a:rPr lang="pt-BR" sz="2400" dirty="0" smtClean="0">
                <a:sym typeface="Symbol"/>
              </a:rPr>
              <a:t>], valor escalar</a:t>
            </a:r>
          </a:p>
          <a:p>
            <a:r>
              <a:rPr lang="pt-BR" sz="2400" dirty="0" smtClean="0">
                <a:sym typeface="Symbol"/>
              </a:rPr>
              <a:t>      </a:t>
            </a:r>
          </a:p>
          <a:p>
            <a:r>
              <a:rPr lang="pt-BR" sz="2400" dirty="0">
                <a:sym typeface="Symbol"/>
              </a:rPr>
              <a:t> </a:t>
            </a:r>
            <a:r>
              <a:rPr lang="pt-BR" sz="2400" dirty="0" smtClean="0">
                <a:sym typeface="Symbol"/>
              </a:rPr>
              <a:t>    = vetor normal à superfície S, com módulo igual a </a:t>
            </a:r>
            <a:r>
              <a:rPr lang="pt-BR" sz="2400" dirty="0" err="1" smtClean="0">
                <a:sym typeface="Symbol"/>
              </a:rPr>
              <a:t>dS</a:t>
            </a:r>
            <a:endParaRPr lang="pt-BR" sz="2400" dirty="0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606090"/>
              </p:ext>
            </p:extLst>
          </p:nvPr>
        </p:nvGraphicFramePr>
        <p:xfrm>
          <a:off x="511760" y="1772816"/>
          <a:ext cx="314166" cy="44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" name="Equação" r:id="rId9" imgW="152280" imgH="215640" progId="Equation.3">
                  <p:embed/>
                </p:oleObj>
              </mc:Choice>
              <mc:Fallback>
                <p:oleObj name="Equação" r:id="rId9" imgW="152280" imgH="21564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60" y="1772816"/>
                        <a:ext cx="314166" cy="44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00999"/>
              </p:ext>
            </p:extLst>
          </p:nvPr>
        </p:nvGraphicFramePr>
        <p:xfrm>
          <a:off x="899592" y="5901373"/>
          <a:ext cx="485502" cy="51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Equação" r:id="rId11" imgW="215640" imgH="228600" progId="Equation.3">
                  <p:embed/>
                </p:oleObj>
              </mc:Choice>
              <mc:Fallback>
                <p:oleObj name="Equação" r:id="rId11" imgW="215640" imgH="228600" progId="Equation.3">
                  <p:embed/>
                  <p:pic>
                    <p:nvPicPr>
                      <p:cNvPr id="0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901373"/>
                        <a:ext cx="485502" cy="51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8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1495"/>
            <a:ext cx="4836281" cy="32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56259"/>
              </p:ext>
            </p:extLst>
          </p:nvPr>
        </p:nvGraphicFramePr>
        <p:xfrm>
          <a:off x="1082834" y="4509121"/>
          <a:ext cx="65976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Equation" r:id="rId4" imgW="3492360" imgH="419040" progId="Equation.3">
                  <p:embed/>
                </p:oleObj>
              </mc:Choice>
              <mc:Fallback>
                <p:oleObj name="Equation" r:id="rId4" imgW="3492360" imgH="41904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34" y="4509121"/>
                        <a:ext cx="6597650" cy="7921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92532"/>
              </p:ext>
            </p:extLst>
          </p:nvPr>
        </p:nvGraphicFramePr>
        <p:xfrm>
          <a:off x="3791520" y="578298"/>
          <a:ext cx="13684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Equation" r:id="rId6" imgW="723600" imgH="253800" progId="Equation.3">
                  <p:embed/>
                </p:oleObj>
              </mc:Choice>
              <mc:Fallback>
                <p:oleObj name="Equation" r:id="rId6" imgW="723600" imgH="25380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520" y="578298"/>
                        <a:ext cx="13684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de seta reta 5"/>
          <p:cNvCxnSpPr/>
          <p:nvPr/>
        </p:nvCxnSpPr>
        <p:spPr>
          <a:xfrm flipH="1">
            <a:off x="4475733" y="578298"/>
            <a:ext cx="1872208" cy="975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347941" y="1766344"/>
            <a:ext cx="2696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" panose="020F0502020204030204" pitchFamily="34" charset="0"/>
              </a:rPr>
              <a:t>Núcleo de material ferromagnético </a:t>
            </a:r>
          </a:p>
          <a:p>
            <a:r>
              <a:rPr lang="pt-BR" sz="2400" dirty="0" smtClean="0">
                <a:latin typeface="MediaevalItalique" panose="02000604070000020003" pitchFamily="2" charset="0"/>
              </a:rPr>
              <a:t>  </a:t>
            </a:r>
            <a:r>
              <a:rPr lang="pt-BR" sz="2400" dirty="0" smtClean="0"/>
              <a:t>: comprimento médio do percurso</a:t>
            </a:r>
          </a:p>
          <a:p>
            <a:r>
              <a:rPr lang="pt-BR" sz="2400" dirty="0" smtClean="0"/>
              <a:t>S: seção reta do núcleo</a:t>
            </a: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42783"/>
              </p:ext>
            </p:extLst>
          </p:nvPr>
        </p:nvGraphicFramePr>
        <p:xfrm>
          <a:off x="6330385" y="2456597"/>
          <a:ext cx="360040" cy="56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" name="Equation" r:id="rId8" imgW="114120" imgH="177480" progId="Equation.3">
                  <p:embed/>
                </p:oleObj>
              </mc:Choice>
              <mc:Fallback>
                <p:oleObj name="Equation" r:id="rId8" imgW="1141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30385" y="2456597"/>
                        <a:ext cx="360040" cy="56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de seta reta 13"/>
          <p:cNvCxnSpPr/>
          <p:nvPr/>
        </p:nvCxnSpPr>
        <p:spPr>
          <a:xfrm flipH="1">
            <a:off x="5627861" y="2366508"/>
            <a:ext cx="680414" cy="1951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571971" y="11663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</a:t>
            </a:r>
            <a:r>
              <a:rPr lang="pt-BR" sz="2400" dirty="0" smtClean="0"/>
              <a:t>entido definido pela regra da mão direita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79512" y="2136464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" panose="020F0502020204030204" pitchFamily="34" charset="0"/>
              </a:rPr>
              <a:t>Número </a:t>
            </a:r>
          </a:p>
          <a:p>
            <a:r>
              <a:rPr lang="pt-BR" sz="2400" dirty="0" smtClean="0">
                <a:latin typeface="Calibri" panose="020F0502020204030204" pitchFamily="34" charset="0"/>
              </a:rPr>
              <a:t>de espiras </a:t>
            </a:r>
            <a:r>
              <a:rPr lang="pt-BR" sz="2400" i="1" dirty="0" smtClean="0">
                <a:latin typeface="Calibri" panose="020F0502020204030204" pitchFamily="34" charset="0"/>
              </a:rPr>
              <a:t>N,</a:t>
            </a:r>
          </a:p>
          <a:p>
            <a:r>
              <a:rPr lang="pt-BR" sz="2400" i="1" dirty="0" smtClean="0">
                <a:latin typeface="Calibri" panose="020F0502020204030204" pitchFamily="34" charset="0"/>
              </a:rPr>
              <a:t>c</a:t>
            </a:r>
            <a:r>
              <a:rPr lang="pt-BR" sz="2400" dirty="0" smtClean="0">
                <a:latin typeface="Calibri" panose="020F0502020204030204" pitchFamily="34" charset="0"/>
              </a:rPr>
              <a:t>orrente </a:t>
            </a:r>
            <a:r>
              <a:rPr lang="pt-BR" sz="2400" i="1" dirty="0" smtClean="0">
                <a:latin typeface="Calibri" panose="020F0502020204030204" pitchFamily="34" charset="0"/>
              </a:rPr>
              <a:t>i</a:t>
            </a:r>
            <a:endParaRPr lang="pt-BR" sz="2400" dirty="0" smtClean="0"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07906" y="5502422"/>
            <a:ext cx="376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ym typeface="Symbol"/>
              </a:rPr>
              <a:t>: relutância magnética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9149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1" y="188640"/>
            <a:ext cx="3000077" cy="20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558832"/>
              </p:ext>
            </p:extLst>
          </p:nvPr>
        </p:nvGraphicFramePr>
        <p:xfrm>
          <a:off x="1714227" y="2492896"/>
          <a:ext cx="1079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4" name="Equation" r:id="rId4" imgW="571320" imgH="203040" progId="Equation.3">
                  <p:embed/>
                </p:oleObj>
              </mc:Choice>
              <mc:Fallback>
                <p:oleObj name="Equation" r:id="rId4" imgW="571320" imgH="203040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227" y="2492896"/>
                        <a:ext cx="1079500" cy="384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83568" y="31409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 smtClean="0"/>
              <a:t>N</a:t>
            </a:r>
            <a:r>
              <a:rPr lang="pt-BR" i="1" dirty="0" err="1" smtClean="0">
                <a:sym typeface="Symbol"/>
              </a:rPr>
              <a:t></a:t>
            </a:r>
            <a:r>
              <a:rPr lang="pt-BR" i="1" dirty="0" err="1" smtClean="0"/>
              <a:t>i</a:t>
            </a:r>
            <a:r>
              <a:rPr lang="pt-BR" i="1" dirty="0" smtClean="0"/>
              <a:t> </a:t>
            </a:r>
            <a:r>
              <a:rPr lang="pt-BR" dirty="0" smtClean="0"/>
              <a:t>também é chamada de “força </a:t>
            </a:r>
            <a:r>
              <a:rPr lang="pt-BR" dirty="0" err="1" smtClean="0"/>
              <a:t>magnetomotriz</a:t>
            </a:r>
            <a:r>
              <a:rPr lang="pt-BR" dirty="0" smtClean="0"/>
              <a:t>” (</a:t>
            </a:r>
            <a:r>
              <a:rPr lang="pt-BR" dirty="0" err="1" smtClean="0"/>
              <a:t>fmm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3371"/>
              </p:ext>
            </p:extLst>
          </p:nvPr>
        </p:nvGraphicFramePr>
        <p:xfrm>
          <a:off x="2578323" y="332656"/>
          <a:ext cx="2397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5" name="Equation" r:id="rId6" imgW="126720" imgH="203040" progId="Equation.3">
                  <p:embed/>
                </p:oleObj>
              </mc:Choice>
              <mc:Fallback>
                <p:oleObj name="Equation" r:id="rId6" imgW="126720" imgH="2030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323" y="332656"/>
                        <a:ext cx="239712" cy="384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77857"/>
              </p:ext>
            </p:extLst>
          </p:nvPr>
        </p:nvGraphicFramePr>
        <p:xfrm>
          <a:off x="107504" y="1026415"/>
          <a:ext cx="3825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6" name="Equation" r:id="rId8" imgW="203040" imgH="177480" progId="Equation.3">
                  <p:embed/>
                </p:oleObj>
              </mc:Choice>
              <mc:Fallback>
                <p:oleObj name="Equation" r:id="rId8" imgW="203040" imgH="17748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026415"/>
                        <a:ext cx="3825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697409"/>
              </p:ext>
            </p:extLst>
          </p:nvPr>
        </p:nvGraphicFramePr>
        <p:xfrm>
          <a:off x="5652120" y="1032619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" name="Equation" r:id="rId10" imgW="152280" imgH="164880" progId="Equation.3">
                  <p:embed/>
                </p:oleObj>
              </mc:Choice>
              <mc:Fallback>
                <p:oleObj name="Equation" r:id="rId10" imgW="152280" imgH="164880" progId="Equation.3">
                  <p:embed/>
                  <p:pic>
                    <p:nvPicPr>
                      <p:cNvPr id="0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032619"/>
                        <a:ext cx="2873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95813"/>
              </p:ext>
            </p:extLst>
          </p:nvPr>
        </p:nvGraphicFramePr>
        <p:xfrm>
          <a:off x="7657132" y="116632"/>
          <a:ext cx="1666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8" name="Equation" r:id="rId12" imgW="88560" imgH="164880" progId="Equation.3">
                  <p:embed/>
                </p:oleObj>
              </mc:Choice>
              <mc:Fallback>
                <p:oleObj name="Equation" r:id="rId12" imgW="88560" imgH="16488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7132" y="116632"/>
                        <a:ext cx="1666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4" y="443657"/>
            <a:ext cx="2000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03036"/>
              </p:ext>
            </p:extLst>
          </p:nvPr>
        </p:nvGraphicFramePr>
        <p:xfrm>
          <a:off x="7022132" y="118219"/>
          <a:ext cx="2889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9" name="Equation" r:id="rId15" imgW="152280" imgH="164880" progId="Equation.3">
                  <p:embed/>
                </p:oleObj>
              </mc:Choice>
              <mc:Fallback>
                <p:oleObj name="Equation" r:id="rId15" imgW="152280" imgH="164880" progId="Equation.3">
                  <p:embed/>
                  <p:pic>
                    <p:nvPicPr>
                      <p:cNvPr id="0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132" y="118219"/>
                        <a:ext cx="28892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964708" y="193393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Circuito elétrico análogo</a:t>
            </a:r>
            <a:endParaRPr lang="pt-BR" dirty="0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797804"/>
              </p:ext>
            </p:extLst>
          </p:nvPr>
        </p:nvGraphicFramePr>
        <p:xfrm>
          <a:off x="6234732" y="2285883"/>
          <a:ext cx="189706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0" name="Equation" r:id="rId17" imgW="1002960" imgH="660240" progId="Equation.3">
                  <p:embed/>
                </p:oleObj>
              </mc:Choice>
              <mc:Fallback>
                <p:oleObj name="Equation" r:id="rId17" imgW="1002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732" y="2285883"/>
                        <a:ext cx="1897062" cy="1247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57529"/>
              </p:ext>
            </p:extLst>
          </p:nvPr>
        </p:nvGraphicFramePr>
        <p:xfrm>
          <a:off x="1379984" y="4437112"/>
          <a:ext cx="657639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Circuito magnético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Circuito elétrico análogo</a:t>
                      </a:r>
                      <a:endParaRPr lang="pt-B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2000" dirty="0" smtClean="0"/>
                    </a:p>
                    <a:p>
                      <a:pPr algn="l"/>
                      <a:r>
                        <a:rPr lang="pt-BR" sz="2000" dirty="0" smtClean="0"/>
                        <a:t>    Relutância:</a:t>
                      </a:r>
                    </a:p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 Resistência: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i="0" dirty="0" smtClean="0">
                          <a:sym typeface="Symbol"/>
                        </a:rPr>
                        <a:t>   Fluxo magnético</a:t>
                      </a:r>
                      <a:r>
                        <a:rPr lang="pt-BR" sz="2000" i="0" baseline="0" dirty="0" smtClean="0">
                          <a:sym typeface="Symbol"/>
                        </a:rPr>
                        <a:t>   </a:t>
                      </a:r>
                      <a:r>
                        <a:rPr lang="pt-BR" sz="2000" i="1" dirty="0" smtClean="0">
                          <a:sym typeface="Symbol"/>
                        </a:rPr>
                        <a:t></a:t>
                      </a:r>
                      <a:endParaRPr lang="pt-B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i="0" dirty="0" smtClean="0"/>
                        <a:t>    Corrente elétrica</a:t>
                      </a:r>
                      <a:r>
                        <a:rPr lang="pt-BR" sz="2000" i="1" dirty="0" smtClean="0"/>
                        <a:t>   i</a:t>
                      </a:r>
                      <a:endParaRPr lang="pt-BR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err="1" smtClean="0"/>
                        <a:t>fmm</a:t>
                      </a:r>
                      <a:r>
                        <a:rPr lang="pt-BR" sz="2000" i="1" dirty="0" smtClean="0"/>
                        <a:t> = </a:t>
                      </a:r>
                      <a:r>
                        <a:rPr lang="pt-BR" sz="2000" i="1" dirty="0" err="1" smtClean="0"/>
                        <a:t>Ni</a:t>
                      </a:r>
                      <a:endParaRPr lang="pt-BR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err="1" smtClean="0"/>
                        <a:t>fem</a:t>
                      </a:r>
                      <a:r>
                        <a:rPr lang="pt-BR" sz="2000" i="1" dirty="0" smtClean="0"/>
                        <a:t> = E</a:t>
                      </a:r>
                      <a:endParaRPr lang="pt-BR" sz="200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832362"/>
              </p:ext>
            </p:extLst>
          </p:nvPr>
        </p:nvGraphicFramePr>
        <p:xfrm>
          <a:off x="3180655" y="4869160"/>
          <a:ext cx="11033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" name="Equation" r:id="rId19" imgW="583920" imgH="419040" progId="Equation.3">
                  <p:embed/>
                </p:oleObj>
              </mc:Choice>
              <mc:Fallback>
                <p:oleObj name="Equation" r:id="rId19" imgW="583920" imgH="41904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655" y="4869160"/>
                        <a:ext cx="1103313" cy="7921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85695"/>
              </p:ext>
            </p:extLst>
          </p:nvPr>
        </p:nvGraphicFramePr>
        <p:xfrm>
          <a:off x="5946775" y="4892675"/>
          <a:ext cx="18224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2" name="Equação" r:id="rId21" imgW="965160" imgH="393480" progId="Equation.3">
                  <p:embed/>
                </p:oleObj>
              </mc:Choice>
              <mc:Fallback>
                <p:oleObj name="Equação" r:id="rId21" imgW="965160" imgH="393480" progId="Equation.3">
                  <p:embed/>
                  <p:pic>
                    <p:nvPicPr>
                      <p:cNvPr id="0" name="Obje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892675"/>
                        <a:ext cx="18224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5352640" y="3620601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E </a:t>
            </a:r>
            <a:r>
              <a:rPr lang="pt-BR" dirty="0" smtClean="0"/>
              <a:t>também é chamada de “força eletromotriz” da fonte (</a:t>
            </a:r>
            <a:r>
              <a:rPr lang="pt-BR" dirty="0" err="1" smtClean="0"/>
              <a:t>fem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75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Transformadores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Dispositivo que converte um nível de tensão em outro nível de tensão pela ação da variação do fluxo magnético</a:t>
            </a:r>
          </a:p>
          <a:p>
            <a:r>
              <a:rPr lang="pt-BR" dirty="0" smtClean="0"/>
              <a:t>A possibilidade de elevação e redução eficiente do nível de tensão viabilizou a transmissão de energia por distâncias consideráveis em corrente alternada</a:t>
            </a:r>
          </a:p>
          <a:p>
            <a:pPr lvl="1"/>
            <a:r>
              <a:rPr lang="pt-BR" dirty="0" smtClean="0"/>
              <a:t>Maior tensão -&gt; menor corrente -&gt; menos perdas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1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46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 smtClean="0"/>
              <a:t>Lei de Faraday:</a:t>
            </a:r>
            <a:endParaRPr lang="pt-BR" sz="3200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3236" y="770111"/>
            <a:ext cx="707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Fluxo magnético variável induz uma tensão:</a:t>
            </a:r>
            <a:endParaRPr lang="pt-BR" sz="28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76440"/>
              </p:ext>
            </p:extLst>
          </p:nvPr>
        </p:nvGraphicFramePr>
        <p:xfrm>
          <a:off x="4728183" y="1293331"/>
          <a:ext cx="2724137" cy="983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3" imgW="1091880" imgH="393480" progId="Equation.3">
                  <p:embed/>
                </p:oleObj>
              </mc:Choice>
              <mc:Fallback>
                <p:oleObj name="Equation" r:id="rId3" imgW="1091880" imgH="393480" progId="Equation.3">
                  <p:embed/>
                  <p:pic>
                    <p:nvPicPr>
                      <p:cNvPr id="0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183" y="1293331"/>
                        <a:ext cx="2724137" cy="9835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54617"/>
              </p:ext>
            </p:extLst>
          </p:nvPr>
        </p:nvGraphicFramePr>
        <p:xfrm>
          <a:off x="1187624" y="3219001"/>
          <a:ext cx="7174800" cy="117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quation" r:id="rId5" imgW="2869920" imgH="482400" progId="Equation.3">
                  <p:embed/>
                </p:oleObj>
              </mc:Choice>
              <mc:Fallback>
                <p:oleObj name="Equation" r:id="rId5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219001"/>
                        <a:ext cx="7174800" cy="11767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73236" y="2708920"/>
            <a:ext cx="232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Indutância:</a:t>
            </a:r>
            <a:endParaRPr lang="pt-BR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73236" y="4851157"/>
            <a:ext cx="801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Corrente senoidal -&gt; fluxo magnético senoidal -&gt; variável no tempo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519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Transformador ideal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Permeabilidade magnética </a:t>
            </a:r>
            <a:r>
              <a:rPr lang="pt-BR" dirty="0" smtClean="0">
                <a:sym typeface="Symbol"/>
              </a:rPr>
              <a:t> </a:t>
            </a:r>
          </a:p>
          <a:p>
            <a:pPr lvl="1"/>
            <a:r>
              <a:rPr lang="pt-BR" dirty="0" smtClean="0">
                <a:sym typeface="Symbol"/>
              </a:rPr>
              <a:t> (relutância) = 0</a:t>
            </a:r>
          </a:p>
          <a:p>
            <a:pPr lvl="1"/>
            <a:r>
              <a:rPr lang="pt-BR" dirty="0" smtClean="0">
                <a:sym typeface="Symbol"/>
              </a:rPr>
              <a:t>Não há dispersão no fluxo magnético: todo o fluxo é confinado ao núcleo</a:t>
            </a:r>
          </a:p>
          <a:p>
            <a:r>
              <a:rPr lang="pt-BR" dirty="0">
                <a:sym typeface="Symbol"/>
              </a:rPr>
              <a:t>Corrente de magnetização = 0</a:t>
            </a:r>
          </a:p>
          <a:p>
            <a:r>
              <a:rPr lang="pt-BR" dirty="0" smtClean="0">
                <a:sym typeface="Symbol"/>
              </a:rPr>
              <a:t>Perdas no núcleo = 0</a:t>
            </a:r>
          </a:p>
          <a:p>
            <a:r>
              <a:rPr lang="pt-BR" dirty="0" smtClean="0"/>
              <a:t>Perdas Joule nos enrolamentos = 0</a:t>
            </a:r>
          </a:p>
        </p:txBody>
      </p:sp>
    </p:spTree>
    <p:extLst>
      <p:ext uri="{BB962C8B-B14F-4D97-AF65-F5344CB8AC3E}">
        <p14:creationId xmlns:p14="http://schemas.microsoft.com/office/powerpoint/2010/main" val="423817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911975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2748721"/>
            <a:ext cx="164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Enrolamento primário, </a:t>
            </a:r>
          </a:p>
          <a:p>
            <a:r>
              <a:rPr lang="pt-BR" sz="2000" dirty="0" smtClean="0"/>
              <a:t>N</a:t>
            </a:r>
            <a:r>
              <a:rPr lang="pt-BR" sz="2000" baseline="-25000" dirty="0" smtClean="0"/>
              <a:t>p</a:t>
            </a:r>
            <a:r>
              <a:rPr lang="pt-BR" sz="2000" dirty="0" smtClean="0"/>
              <a:t> espiras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987543" y="2748721"/>
            <a:ext cx="164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Enrolamento secundário, </a:t>
            </a:r>
          </a:p>
          <a:p>
            <a:r>
              <a:rPr lang="pt-BR" sz="2000" dirty="0" err="1" smtClean="0"/>
              <a:t>N</a:t>
            </a:r>
            <a:r>
              <a:rPr lang="pt-BR" sz="2000" baseline="-25000" dirty="0" err="1" smtClean="0"/>
              <a:t>s</a:t>
            </a:r>
            <a:r>
              <a:rPr lang="pt-BR" sz="2000" dirty="0" smtClean="0"/>
              <a:t> espiras</a:t>
            </a:r>
            <a:endParaRPr lang="pt-BR" sz="2000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33247"/>
              </p:ext>
            </p:extLst>
          </p:nvPr>
        </p:nvGraphicFramePr>
        <p:xfrm>
          <a:off x="1867632" y="3764384"/>
          <a:ext cx="182245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" name="Equation" r:id="rId4" imgW="965160" imgH="888840" progId="Equation.3">
                  <p:embed/>
                </p:oleObj>
              </mc:Choice>
              <mc:Fallback>
                <p:oleObj name="Equation" r:id="rId4" imgW="965160" imgH="888840" progId="Equation.3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632" y="3764384"/>
                        <a:ext cx="1822450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497202"/>
              </p:ext>
            </p:extLst>
          </p:nvPr>
        </p:nvGraphicFramePr>
        <p:xfrm>
          <a:off x="5064125" y="3811340"/>
          <a:ext cx="17018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" name="Equation" r:id="rId6" imgW="901440" imgH="838080" progId="Equation.3">
                  <p:embed/>
                </p:oleObj>
              </mc:Choice>
              <mc:Fallback>
                <p:oleObj name="Equation" r:id="rId6" imgW="901440" imgH="83808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3811340"/>
                        <a:ext cx="170180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779324"/>
              </p:ext>
            </p:extLst>
          </p:nvPr>
        </p:nvGraphicFramePr>
        <p:xfrm>
          <a:off x="3923779" y="52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" name="Equation" r:id="rId8" imgW="457200" imgH="241200" progId="Equation.3">
                  <p:embed/>
                </p:oleObj>
              </mc:Choice>
              <mc:Fallback>
                <p:oleObj name="Equation" r:id="rId8" imgW="457200" imgH="241200" progId="Equation.3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779" y="52292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173529"/>
              </p:ext>
            </p:extLst>
          </p:nvPr>
        </p:nvGraphicFramePr>
        <p:xfrm>
          <a:off x="3707904" y="5805264"/>
          <a:ext cx="18462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" name="Equation" r:id="rId10" imgW="977760" imgH="457200" progId="Equation.3">
                  <p:embed/>
                </p:oleObj>
              </mc:Choice>
              <mc:Fallback>
                <p:oleObj name="Equation" r:id="rId10" imgW="977760" imgH="457200" progId="Equation.3">
                  <p:embed/>
                  <p:pic>
                    <p:nvPicPr>
                      <p:cNvPr id="0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805264"/>
                        <a:ext cx="184626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8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648</Words>
  <Application>Microsoft Office PowerPoint</Application>
  <PresentationFormat>Apresentação na tela (4:3)</PresentationFormat>
  <Paragraphs>110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Tema do Office</vt:lpstr>
      <vt:lpstr>Equação</vt:lpstr>
      <vt:lpstr>Equation</vt:lpstr>
      <vt:lpstr>PEA2290 Transformadores</vt:lpstr>
      <vt:lpstr>Revisão de conceitos de eletromagnetismo</vt:lpstr>
      <vt:lpstr>Apresentação do PowerPoint</vt:lpstr>
      <vt:lpstr>Apresentação do PowerPoint</vt:lpstr>
      <vt:lpstr>Apresentação do PowerPoint</vt:lpstr>
      <vt:lpstr>Transformadores</vt:lpstr>
      <vt:lpstr>Apresentação do PowerPoint</vt:lpstr>
      <vt:lpstr>Transformador ideal</vt:lpstr>
      <vt:lpstr>Apresentação do PowerPoint</vt:lpstr>
      <vt:lpstr>Circuito secundário com carga (is  0)</vt:lpstr>
      <vt:lpstr>Relações de tensão, corrente e potência em um transformador ideal</vt:lpstr>
      <vt:lpstr>Convenção de polaridades</vt:lpstr>
      <vt:lpstr>Transformador real</vt:lpstr>
      <vt:lpstr>Transformador real: corrente de magnetização</vt:lpstr>
      <vt:lpstr>Perdas no núcleo</vt:lpstr>
      <vt:lpstr>Perdas no núcleo (cont.)</vt:lpstr>
      <vt:lpstr>Modelo equivalente de um transformador real</vt:lpstr>
      <vt:lpstr>Apresentação do PowerPoint</vt:lpstr>
      <vt:lpstr>Apresentação do PowerPoint</vt:lpstr>
      <vt:lpstr>Impedância de carga no secundário refletida ao primário</vt:lpstr>
      <vt:lpstr>Apresentação do PowerPoint</vt:lpstr>
      <vt:lpstr>Valores nominais de transformadores (dados de placa)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Transformadores</dc:title>
  <dc:creator>Milana Lima dos Santos</dc:creator>
  <cp:lastModifiedBy>Milana Lima dos Santos</cp:lastModifiedBy>
  <cp:revision>101</cp:revision>
  <dcterms:created xsi:type="dcterms:W3CDTF">2015-04-23T15:57:41Z</dcterms:created>
  <dcterms:modified xsi:type="dcterms:W3CDTF">2015-04-30T19:27:17Z</dcterms:modified>
</cp:coreProperties>
</file>