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 id="264" r:id="rId10"/>
    <p:sldId id="271" r:id="rId11"/>
    <p:sldId id="265" r:id="rId12"/>
    <p:sldId id="272" r:id="rId13"/>
    <p:sldId id="266" r:id="rId14"/>
    <p:sldId id="273" r:id="rId15"/>
    <p:sldId id="274" r:id="rId16"/>
    <p:sldId id="275" r:id="rId17"/>
    <p:sldId id="276" r:id="rId18"/>
    <p:sldId id="277" r:id="rId19"/>
    <p:sldId id="279" r:id="rId20"/>
    <p:sldId id="287" r:id="rId21"/>
    <p:sldId id="288" r:id="rId22"/>
    <p:sldId id="280" r:id="rId23"/>
    <p:sldId id="302" r:id="rId24"/>
    <p:sldId id="303" r:id="rId25"/>
    <p:sldId id="304" r:id="rId26"/>
    <p:sldId id="267" r:id="rId27"/>
    <p:sldId id="268" r:id="rId28"/>
    <p:sldId id="281" r:id="rId29"/>
    <p:sldId id="282" r:id="rId30"/>
    <p:sldId id="283" r:id="rId31"/>
    <p:sldId id="284" r:id="rId32"/>
    <p:sldId id="285" r:id="rId33"/>
    <p:sldId id="294" r:id="rId34"/>
    <p:sldId id="295" r:id="rId35"/>
    <p:sldId id="296" r:id="rId36"/>
    <p:sldId id="297" r:id="rId37"/>
    <p:sldId id="298" r:id="rId38"/>
    <p:sldId id="299" r:id="rId39"/>
    <p:sldId id="289" r:id="rId40"/>
    <p:sldId id="301" r:id="rId41"/>
    <p:sldId id="300" r:id="rId42"/>
    <p:sldId id="290" r:id="rId43"/>
    <p:sldId id="291" r:id="rId44"/>
    <p:sldId id="292" r:id="rId45"/>
    <p:sldId id="293" r:id="rId46"/>
    <p:sldId id="269"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DBFF798-99D2-405A-9A83-5F3E71E29E27}" type="datetimeFigureOut">
              <a:rPr lang="pt-BR" smtClean="0"/>
              <a:t>24/09/2020</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2571114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DBFF798-99D2-405A-9A83-5F3E71E29E27}" type="datetimeFigureOut">
              <a:rPr lang="pt-BR" smtClean="0"/>
              <a:t>24/09/2020</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3636977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DBFF798-99D2-405A-9A83-5F3E71E29E27}" type="datetimeFigureOut">
              <a:rPr lang="pt-BR" smtClean="0"/>
              <a:t>24/09/2020</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B8DCB7-3858-4D2A-803B-4C706EDD8BBD}"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4322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EDBFF798-99D2-405A-9A83-5F3E71E29E27}" type="datetimeFigureOut">
              <a:rPr lang="pt-BR" smtClean="0"/>
              <a:t>24/09/2020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3509731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EDBFF798-99D2-405A-9A83-5F3E71E29E27}" type="datetimeFigureOut">
              <a:rPr lang="pt-BR" smtClean="0"/>
              <a:t>24/09/2020</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B8DCB7-3858-4D2A-803B-4C706EDD8BBD}"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413106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EDBFF798-99D2-405A-9A83-5F3E71E29E27}" type="datetimeFigureOut">
              <a:rPr lang="pt-BR" smtClean="0"/>
              <a:t>24/09/2020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1704388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DBFF798-99D2-405A-9A83-5F3E71E29E27}" type="datetimeFigureOut">
              <a:rPr lang="pt-BR" smtClean="0"/>
              <a:t>24/09/2020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723271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DBFF798-99D2-405A-9A83-5F3E71E29E27}" type="datetimeFigureOut">
              <a:rPr lang="pt-BR" smtClean="0"/>
              <a:t>24/09/2020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28045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DBFF798-99D2-405A-9A83-5F3E71E29E27}" type="datetimeFigureOut">
              <a:rPr lang="pt-BR" smtClean="0"/>
              <a:t>24/09/2020</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93575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EDBFF798-99D2-405A-9A83-5F3E71E29E27}" type="datetimeFigureOut">
              <a:rPr lang="pt-BR" smtClean="0"/>
              <a:t>24/09/2020</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856939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DBFF798-99D2-405A-9A83-5F3E71E29E27}" type="datetimeFigureOut">
              <a:rPr lang="pt-BR" smtClean="0"/>
              <a:t>24/09/2020</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1873300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DBFF798-99D2-405A-9A83-5F3E71E29E27}" type="datetimeFigureOut">
              <a:rPr lang="pt-BR" smtClean="0"/>
              <a:t>24/09/2020</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372432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DBFF798-99D2-405A-9A83-5F3E71E29E27}" type="datetimeFigureOut">
              <a:rPr lang="pt-BR" smtClean="0"/>
              <a:t>24/09/2020</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4274134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FF798-99D2-405A-9A83-5F3E71E29E27}" type="datetimeFigureOut">
              <a:rPr lang="pt-BR" smtClean="0"/>
              <a:t>24/09/2020</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348824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DBFF798-99D2-405A-9A83-5F3E71E29E27}" type="datetimeFigureOut">
              <a:rPr lang="pt-BR" smtClean="0"/>
              <a:t>24/09/2020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369890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EDBFF798-99D2-405A-9A83-5F3E71E29E27}" type="datetimeFigureOut">
              <a:rPr lang="pt-BR" smtClean="0"/>
              <a:t>24/09/2020</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B8DCB7-3858-4D2A-803B-4C706EDD8BBD}" type="slidenum">
              <a:rPr lang="pt-BR" smtClean="0"/>
              <a:t>‹nº›</a:t>
            </a:fld>
            <a:endParaRPr lang="pt-BR"/>
          </a:p>
        </p:txBody>
      </p:sp>
    </p:spTree>
    <p:extLst>
      <p:ext uri="{BB962C8B-B14F-4D97-AF65-F5344CB8AC3E}">
        <p14:creationId xmlns:p14="http://schemas.microsoft.com/office/powerpoint/2010/main" val="3448634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BFF798-99D2-405A-9A83-5F3E71E29E27}" type="datetimeFigureOut">
              <a:rPr lang="pt-BR" smtClean="0"/>
              <a:t>24/09/2020</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5B8DCB7-3858-4D2A-803B-4C706EDD8BBD}" type="slidenum">
              <a:rPr lang="pt-BR" smtClean="0"/>
              <a:t>‹nº›</a:t>
            </a:fld>
            <a:endParaRPr lang="pt-BR"/>
          </a:p>
        </p:txBody>
      </p:sp>
    </p:spTree>
    <p:extLst>
      <p:ext uri="{BB962C8B-B14F-4D97-AF65-F5344CB8AC3E}">
        <p14:creationId xmlns:p14="http://schemas.microsoft.com/office/powerpoint/2010/main" val="180167395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4BE5D59-5F52-4F65-9912-1F9BFE63A028}"/>
              </a:ext>
            </a:extLst>
          </p:cNvPr>
          <p:cNvSpPr>
            <a:spLocks noGrp="1"/>
          </p:cNvSpPr>
          <p:nvPr>
            <p:ph type="ctrTitle"/>
          </p:nvPr>
        </p:nvSpPr>
        <p:spPr>
          <a:xfrm>
            <a:off x="1100051" y="2636540"/>
            <a:ext cx="10058400" cy="1143000"/>
          </a:xfrm>
        </p:spPr>
        <p:txBody>
          <a:bodyPr>
            <a:normAutofit/>
          </a:bodyPr>
          <a:lstStyle/>
          <a:p>
            <a:pPr algn="ctr"/>
            <a:r>
              <a:rPr lang="pt-BR" sz="2400" b="1" dirty="0">
                <a:latin typeface="Garamond" panose="02020404030301010803" pitchFamily="18" charset="0"/>
              </a:rPr>
              <a:t>Formulação de políticas públicas agrícolas – fundamentos teóricos e a atuação de grupos de interesse</a:t>
            </a:r>
          </a:p>
        </p:txBody>
      </p:sp>
      <p:sp>
        <p:nvSpPr>
          <p:cNvPr id="4" name="CaixaDeTexto 3">
            <a:extLst>
              <a:ext uri="{FF2B5EF4-FFF2-40B4-BE49-F238E27FC236}">
                <a16:creationId xmlns:a16="http://schemas.microsoft.com/office/drawing/2014/main" xmlns="" id="{8FE8B7AE-F6D8-4330-819B-9A39E09F515B}"/>
              </a:ext>
            </a:extLst>
          </p:cNvPr>
          <p:cNvSpPr txBox="1"/>
          <p:nvPr/>
        </p:nvSpPr>
        <p:spPr>
          <a:xfrm>
            <a:off x="6215449" y="4201298"/>
            <a:ext cx="4943002" cy="646331"/>
          </a:xfrm>
          <a:prstGeom prst="rect">
            <a:avLst/>
          </a:prstGeom>
          <a:noFill/>
        </p:spPr>
        <p:txBody>
          <a:bodyPr wrap="square" rtlCol="0">
            <a:spAutoFit/>
          </a:bodyPr>
          <a:lstStyle/>
          <a:p>
            <a:pPr algn="r"/>
            <a:r>
              <a:rPr lang="pt-BR" dirty="0">
                <a:latin typeface="Garamond" panose="02020404030301010803" pitchFamily="18" charset="0"/>
              </a:rPr>
              <a:t>Felipe José Gurgel do Amaral</a:t>
            </a:r>
          </a:p>
          <a:p>
            <a:pPr algn="r"/>
            <a:r>
              <a:rPr lang="pt-BR" dirty="0">
                <a:latin typeface="Garamond" panose="02020404030301010803" pitchFamily="18" charset="0"/>
              </a:rPr>
              <a:t>Mariana Cardoso Zimmermann</a:t>
            </a:r>
          </a:p>
        </p:txBody>
      </p:sp>
    </p:spTree>
    <p:extLst>
      <p:ext uri="{BB962C8B-B14F-4D97-AF65-F5344CB8AC3E}">
        <p14:creationId xmlns:p14="http://schemas.microsoft.com/office/powerpoint/2010/main" val="3716079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a:bodyPr>
          <a:lstStyle/>
          <a:p>
            <a:r>
              <a:rPr lang="pt-BR" sz="2000" b="1" dirty="0">
                <a:latin typeface="Garamond" panose="02020404030301010803" pitchFamily="18" charset="0"/>
              </a:rPr>
              <a:t>Teoria da economia convencional (Análise convencional)</a:t>
            </a:r>
          </a:p>
          <a:p>
            <a:pPr lvl="1"/>
            <a:endParaRPr lang="pt-BR" b="1" dirty="0">
              <a:latin typeface="Garamond" panose="02020404030301010803" pitchFamily="18" charset="0"/>
            </a:endParaRPr>
          </a:p>
          <a:p>
            <a:pPr lvl="1" algn="just"/>
            <a:r>
              <a:rPr lang="pt-BR" sz="1800" dirty="0">
                <a:latin typeface="Garamond" panose="02020404030301010803" pitchFamily="18" charset="0"/>
              </a:rPr>
              <a:t>Críticas à teoria da economia convencional</a:t>
            </a:r>
          </a:p>
          <a:p>
            <a:pPr lvl="1" algn="just"/>
            <a:r>
              <a:rPr lang="pt-BR" sz="1800" dirty="0">
                <a:latin typeface="Garamond" panose="02020404030301010803" pitchFamily="18" charset="0"/>
              </a:rPr>
              <a:t>“Uma imagem estilizada do formulador de políticas da teoria econômica convencional é a do elemento frio, calculador e totalmente destacado dos problemas com os quais se confronta. [...]Elementos como demandas e pressões de grupos, partidos, opinião pública, negociações de apoio e influência – partes fundamentais do processo de formação políticas – são simplesmente ignorados ou relegados à vala do </a:t>
            </a:r>
            <a:r>
              <a:rPr lang="pt-BR" sz="1800" i="1" dirty="0" err="1">
                <a:latin typeface="Garamond" panose="02020404030301010803" pitchFamily="18" charset="0"/>
              </a:rPr>
              <a:t>ceteris</a:t>
            </a:r>
            <a:r>
              <a:rPr lang="pt-BR" sz="1800" i="1" dirty="0">
                <a:latin typeface="Garamond" panose="02020404030301010803" pitchFamily="18" charset="0"/>
              </a:rPr>
              <a:t> </a:t>
            </a:r>
            <a:r>
              <a:rPr lang="pt-BR" sz="1800" i="1" dirty="0" err="1">
                <a:latin typeface="Garamond" panose="02020404030301010803" pitchFamily="18" charset="0"/>
              </a:rPr>
              <a:t>paribus</a:t>
            </a:r>
            <a:r>
              <a:rPr lang="pt-BR" sz="1800" dirty="0">
                <a:latin typeface="Garamond" panose="02020404030301010803" pitchFamily="18" charset="0"/>
              </a:rPr>
              <a:t>.”. (</a:t>
            </a:r>
            <a:r>
              <a:rPr lang="pt-BR" sz="1600" dirty="0">
                <a:latin typeface="Garamond" panose="02020404030301010803" pitchFamily="18" charset="0"/>
              </a:rPr>
              <a:t>MUELLER, C. Formulação de políticas agrícolas. </a:t>
            </a:r>
            <a:r>
              <a:rPr lang="pt-BR" sz="1600" b="1" dirty="0">
                <a:latin typeface="Garamond" panose="02020404030301010803" pitchFamily="18" charset="0"/>
              </a:rPr>
              <a:t>Revista de economia política</a:t>
            </a:r>
            <a:r>
              <a:rPr lang="pt-BR" sz="1600" dirty="0">
                <a:latin typeface="Garamond" panose="02020404030301010803" pitchFamily="18" charset="0"/>
              </a:rPr>
              <a:t>, vol. 2/1, n.º 5, </a:t>
            </a:r>
            <a:r>
              <a:rPr lang="pt-BR" sz="1600" dirty="0" err="1">
                <a:latin typeface="Garamond" panose="02020404030301010803" pitchFamily="18" charset="0"/>
              </a:rPr>
              <a:t>jan</a:t>
            </a:r>
            <a:r>
              <a:rPr lang="pt-BR" sz="1600" dirty="0">
                <a:latin typeface="Garamond" panose="02020404030301010803" pitchFamily="18" charset="0"/>
              </a:rPr>
              <a:t>-mar de 1982, p. 94-95);</a:t>
            </a:r>
            <a:endParaRPr lang="pt-BR" dirty="0"/>
          </a:p>
          <a:p>
            <a:pPr lvl="1"/>
            <a:endParaRPr lang="pt-BR" dirty="0"/>
          </a:p>
          <a:p>
            <a:pPr lvl="1"/>
            <a:endParaRPr lang="pt-BR" dirty="0"/>
          </a:p>
        </p:txBody>
      </p:sp>
    </p:spTree>
    <p:extLst>
      <p:ext uri="{BB962C8B-B14F-4D97-AF65-F5344CB8AC3E}">
        <p14:creationId xmlns:p14="http://schemas.microsoft.com/office/powerpoint/2010/main" val="3024224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2121148"/>
            <a:ext cx="8915400" cy="4112742"/>
          </a:xfrm>
        </p:spPr>
        <p:txBody>
          <a:bodyPr>
            <a:normAutofit/>
          </a:bodyPr>
          <a:lstStyle/>
          <a:p>
            <a:pPr algn="just"/>
            <a:r>
              <a:rPr lang="pt-BR" sz="2000" b="1" dirty="0">
                <a:latin typeface="Garamond" panose="02020404030301010803" pitchFamily="18" charset="0"/>
              </a:rPr>
              <a:t>Teoria dos sistemas (Análise sistêmica)</a:t>
            </a:r>
            <a:endParaRPr lang="pt-BR" sz="2000" dirty="0">
              <a:latin typeface="Garamond" panose="02020404030301010803" pitchFamily="18" charset="0"/>
            </a:endParaRPr>
          </a:p>
          <a:p>
            <a:pPr lvl="1" algn="just"/>
            <a:r>
              <a:rPr lang="pt-BR" dirty="0">
                <a:latin typeface="Garamond" panose="02020404030301010803" pitchFamily="18" charset="0"/>
              </a:rPr>
              <a:t>Compreensão da sociedade como um sistema;</a:t>
            </a:r>
          </a:p>
          <a:p>
            <a:pPr lvl="1" algn="just"/>
            <a:r>
              <a:rPr lang="pt-BR" dirty="0">
                <a:latin typeface="Garamond" panose="02020404030301010803" pitchFamily="18" charset="0"/>
              </a:rPr>
              <a:t>Relação dos indivíduos entre eles próprios e com o ambiente que constitui o sistema, formando redes de relações.</a:t>
            </a:r>
          </a:p>
          <a:p>
            <a:pPr lvl="1" algn="just"/>
            <a:r>
              <a:rPr lang="pt-BR" dirty="0">
                <a:latin typeface="Garamond" panose="02020404030301010803" pitchFamily="18" charset="0"/>
              </a:rPr>
              <a:t>“Num estudo de formação de políticas públicas a abordagem sistêmica pode ser útil, pois ela enfoca o sistema político como um todo complexo, possuindo um certo grau de organização e estabilidade; o funcionamento desse todo pode ser explicado em termos de inter-relações de seus elementos, levando à identificação de variáveis-chave e à determinação de certas regularidades na forma como elas estão relacionadas...”. (</a:t>
            </a:r>
            <a:r>
              <a:rPr lang="pt-BR" sz="1600" dirty="0">
                <a:latin typeface="Garamond" panose="02020404030301010803" pitchFamily="18" charset="0"/>
              </a:rPr>
              <a:t>MUELLER, C. Formulação de políticas agrícolas. </a:t>
            </a:r>
            <a:r>
              <a:rPr lang="pt-BR" sz="1600" b="1" dirty="0">
                <a:latin typeface="Garamond" panose="02020404030301010803" pitchFamily="18" charset="0"/>
              </a:rPr>
              <a:t>Revista de economia política</a:t>
            </a:r>
            <a:r>
              <a:rPr lang="pt-BR" sz="1600" dirty="0">
                <a:latin typeface="Garamond" panose="02020404030301010803" pitchFamily="18" charset="0"/>
              </a:rPr>
              <a:t>, vol. 2/1, n.º 5, </a:t>
            </a:r>
            <a:r>
              <a:rPr lang="pt-BR" sz="1600" dirty="0" err="1">
                <a:latin typeface="Garamond" panose="02020404030301010803" pitchFamily="18" charset="0"/>
              </a:rPr>
              <a:t>jan</a:t>
            </a:r>
            <a:r>
              <a:rPr lang="pt-BR" sz="1600" dirty="0">
                <a:latin typeface="Garamond" panose="02020404030301010803" pitchFamily="18" charset="0"/>
              </a:rPr>
              <a:t>-mar de 1982, p. </a:t>
            </a:r>
            <a:r>
              <a:rPr lang="pt-BR" dirty="0">
                <a:latin typeface="Garamond" panose="02020404030301010803" pitchFamily="18" charset="0"/>
              </a:rPr>
              <a:t>100-101).</a:t>
            </a:r>
          </a:p>
          <a:p>
            <a:pPr lvl="1"/>
            <a:endParaRPr lang="pt-BR" dirty="0"/>
          </a:p>
        </p:txBody>
      </p:sp>
    </p:spTree>
    <p:extLst>
      <p:ext uri="{BB962C8B-B14F-4D97-AF65-F5344CB8AC3E}">
        <p14:creationId xmlns:p14="http://schemas.microsoft.com/office/powerpoint/2010/main" val="2146955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4999"/>
            <a:ext cx="8915400" cy="4112742"/>
          </a:xfrm>
        </p:spPr>
        <p:txBody>
          <a:bodyPr>
            <a:normAutofit/>
          </a:bodyPr>
          <a:lstStyle/>
          <a:p>
            <a:pPr algn="just"/>
            <a:r>
              <a:rPr lang="pt-BR" sz="2000" b="1" dirty="0">
                <a:latin typeface="Garamond" panose="02020404030301010803" pitchFamily="18" charset="0"/>
              </a:rPr>
              <a:t>Teoria dos sistemas (Análise sistêmica)</a:t>
            </a:r>
            <a:endParaRPr lang="pt-BR" sz="2000" dirty="0">
              <a:latin typeface="Garamond" panose="02020404030301010803" pitchFamily="18" charset="0"/>
            </a:endParaRPr>
          </a:p>
          <a:p>
            <a:pPr lvl="1" algn="just"/>
            <a:r>
              <a:rPr lang="pt-BR" dirty="0">
                <a:latin typeface="Garamond" panose="02020404030301010803" pitchFamily="18" charset="0"/>
              </a:rPr>
              <a:t>Crítica – Não considera o formulador de políticas públicas como um integrante independente do sistema, mas tão somente como um elemento reativo às interferências e demandas dos elementos pertencentes ao sistema. Objetiva analisar somente nos mecanismos estruturais da formulação de políticas públicas, não compreendendo a dimensão do poder dentro desse sistema. Viés global e de estabilidade, como se o sistema estivesse em harmonia.</a:t>
            </a:r>
          </a:p>
          <a:p>
            <a:pPr lvl="2" algn="just"/>
            <a:r>
              <a:rPr lang="pt-BR" dirty="0">
                <a:latin typeface="Garamond" panose="02020404030301010803" pitchFamily="18" charset="0"/>
              </a:rPr>
              <a:t>“Outro ponto fraco dessa metodologia de conceitualização está, em certa medida, relacionado à crítica de Smith à prática de se encarar o sistema político como ‘caixa preta’ que transforma demandas em políticas. Como notam Hall </a:t>
            </a:r>
            <a:r>
              <a:rPr lang="pt-BR" i="1" dirty="0">
                <a:latin typeface="Garamond" panose="02020404030301010803" pitchFamily="18" charset="0"/>
              </a:rPr>
              <a:t>et al. </a:t>
            </a:r>
            <a:r>
              <a:rPr lang="pt-BR" dirty="0">
                <a:latin typeface="Garamond" panose="02020404030301010803" pitchFamily="18" charset="0"/>
              </a:rPr>
              <a:t>(1975, p. 39), a análise de sistemas não ressalta o fato de que as necessidades e demandas de certos grupos da população são quase sempre ignoradas e esconde os fatores que fazem com que esses grupos sejam impedidos de exercer pressão para que suas demandas recebam atenção.. Ademais, embora útil para determinar as formas pelas quais os detentores de poder e influência defendem suas posições, a abordagem sistêmica ajuda pouco na explicação da distribuição de poder em si, e das consequências da mesma. ‘A análise de sistemas iluminou alguns aspectos da distribuição de poder mas não o impacto da alocação geral de poder na formulação de </a:t>
            </a:r>
            <a:r>
              <a:rPr lang="pt-BR" dirty="0" err="1">
                <a:latin typeface="Garamond" panose="02020404030301010803" pitchFamily="18" charset="0"/>
              </a:rPr>
              <a:t>polúitcas</a:t>
            </a:r>
            <a:r>
              <a:rPr lang="pt-BR" dirty="0">
                <a:latin typeface="Garamond" panose="02020404030301010803" pitchFamily="18" charset="0"/>
              </a:rPr>
              <a:t>’ (Hall </a:t>
            </a:r>
            <a:r>
              <a:rPr lang="pt-BR" i="1" dirty="0">
                <a:latin typeface="Garamond" panose="02020404030301010803" pitchFamily="18" charset="0"/>
              </a:rPr>
              <a:t>et al.</a:t>
            </a:r>
            <a:r>
              <a:rPr lang="pt-BR" dirty="0">
                <a:latin typeface="Garamond" panose="02020404030301010803" pitchFamily="18" charset="0"/>
              </a:rPr>
              <a:t>, 1975, p. 40).” (MUELLER, C. Formulação de políticas agrícolas. </a:t>
            </a:r>
            <a:r>
              <a:rPr lang="pt-BR" b="1" dirty="0">
                <a:latin typeface="Garamond" panose="02020404030301010803" pitchFamily="18" charset="0"/>
              </a:rPr>
              <a:t>Revista de economia política</a:t>
            </a:r>
            <a:r>
              <a:rPr lang="pt-BR" dirty="0">
                <a:latin typeface="Garamond" panose="02020404030301010803" pitchFamily="18" charset="0"/>
              </a:rPr>
              <a:t>, vol. 2/1, n.º 5, </a:t>
            </a:r>
            <a:r>
              <a:rPr lang="pt-BR" dirty="0" err="1">
                <a:latin typeface="Garamond" panose="02020404030301010803" pitchFamily="18" charset="0"/>
              </a:rPr>
              <a:t>jan</a:t>
            </a:r>
            <a:r>
              <a:rPr lang="pt-BR" dirty="0">
                <a:latin typeface="Garamond" panose="02020404030301010803" pitchFamily="18" charset="0"/>
              </a:rPr>
              <a:t>-mar de 1982, p. 102).</a:t>
            </a:r>
          </a:p>
          <a:p>
            <a:pPr lvl="1"/>
            <a:endParaRPr lang="pt-BR" dirty="0"/>
          </a:p>
        </p:txBody>
      </p:sp>
    </p:spTree>
    <p:extLst>
      <p:ext uri="{BB962C8B-B14F-4D97-AF65-F5344CB8AC3E}">
        <p14:creationId xmlns:p14="http://schemas.microsoft.com/office/powerpoint/2010/main" val="465179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a:bodyPr>
          <a:lstStyle/>
          <a:p>
            <a:pPr algn="just"/>
            <a:r>
              <a:rPr lang="pt-BR" sz="2000" b="1" dirty="0">
                <a:latin typeface="Garamond" panose="02020404030301010803" pitchFamily="18" charset="0"/>
              </a:rPr>
              <a:t>Análise sob o viés da nova economia política</a:t>
            </a:r>
            <a:endParaRPr lang="pt-BR" sz="2000" dirty="0">
              <a:latin typeface="Garamond" panose="02020404030301010803" pitchFamily="18" charset="0"/>
            </a:endParaRPr>
          </a:p>
          <a:p>
            <a:pPr lvl="1" algn="just"/>
            <a:r>
              <a:rPr lang="pt-BR" dirty="0">
                <a:latin typeface="Garamond" panose="02020404030301010803" pitchFamily="18" charset="0"/>
              </a:rPr>
              <a:t>Influências – economia política apresentadas pelos “economistas clássicos” e Marx. </a:t>
            </a:r>
          </a:p>
          <a:p>
            <a:pPr lvl="2" algn="just"/>
            <a:r>
              <a:rPr lang="pt-BR" dirty="0">
                <a:latin typeface="Garamond" panose="02020404030301010803" pitchFamily="18" charset="0"/>
              </a:rPr>
              <a:t>“O objetivo destes erro o de racionalizar fenômenos específicos das sociedades em que viviam, compreender seu funcionamento e procurar prever a direção da sua evolução. Mais especificamente, esforçavam-se por revelar as leis sociais da produção, da distribuição e da acumulação das riquezas nessas sociedades. As classes sociais e a maneira como, com o crescimento econômico, a posição destas muda e como essa alteração repercute sobre esse crescimento eram parte essencial de suas preocupações. Consideravam, portanto, de forma explícita, a dimensão de poder.” (MUELLER, C. Formulação de políticas agrícolas. </a:t>
            </a:r>
            <a:r>
              <a:rPr lang="pt-BR" b="1" dirty="0">
                <a:latin typeface="Garamond" panose="02020404030301010803" pitchFamily="18" charset="0"/>
              </a:rPr>
              <a:t>Revista de economia política</a:t>
            </a:r>
            <a:r>
              <a:rPr lang="pt-BR" dirty="0">
                <a:latin typeface="Garamond" panose="02020404030301010803" pitchFamily="18" charset="0"/>
              </a:rPr>
              <a:t>, vol. 2/1, n.º 5, </a:t>
            </a:r>
            <a:r>
              <a:rPr lang="pt-BR" dirty="0" err="1">
                <a:latin typeface="Garamond" panose="02020404030301010803" pitchFamily="18" charset="0"/>
              </a:rPr>
              <a:t>jan</a:t>
            </a:r>
            <a:r>
              <a:rPr lang="pt-BR" dirty="0">
                <a:latin typeface="Garamond" panose="02020404030301010803" pitchFamily="18" charset="0"/>
              </a:rPr>
              <a:t>-mar de 1982, p. 103).</a:t>
            </a:r>
          </a:p>
          <a:p>
            <a:pPr marL="800100" lvl="1" algn="just"/>
            <a:r>
              <a:rPr lang="pt-BR" dirty="0">
                <a:latin typeface="Garamond" panose="02020404030301010803" pitchFamily="18" charset="0"/>
              </a:rPr>
              <a:t>Abordagem proposta por Charles C. Mueller (1982) – concepção de governo de “política da corte”, baseado na proposta de Cardoso (1975) e em elementos da nova economia política de </a:t>
            </a:r>
            <a:r>
              <a:rPr lang="pt-BR" dirty="0" err="1">
                <a:latin typeface="Garamond" panose="02020404030301010803" pitchFamily="18" charset="0"/>
              </a:rPr>
              <a:t>Ilchman</a:t>
            </a:r>
            <a:r>
              <a:rPr lang="pt-BR" dirty="0">
                <a:latin typeface="Garamond" panose="02020404030301010803" pitchFamily="18" charset="0"/>
              </a:rPr>
              <a:t> e </a:t>
            </a:r>
            <a:r>
              <a:rPr lang="pt-BR" dirty="0" err="1">
                <a:latin typeface="Garamond" panose="02020404030301010803" pitchFamily="18" charset="0"/>
              </a:rPr>
              <a:t>Uphoff</a:t>
            </a:r>
            <a:r>
              <a:rPr lang="pt-BR" dirty="0">
                <a:latin typeface="Garamond" panose="02020404030301010803" pitchFamily="18" charset="0"/>
              </a:rPr>
              <a:t>.</a:t>
            </a:r>
          </a:p>
        </p:txBody>
      </p:sp>
    </p:spTree>
    <p:extLst>
      <p:ext uri="{BB962C8B-B14F-4D97-AF65-F5344CB8AC3E}">
        <p14:creationId xmlns:p14="http://schemas.microsoft.com/office/powerpoint/2010/main" val="3539631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lnSpcReduction="10000"/>
          </a:bodyPr>
          <a:lstStyle/>
          <a:p>
            <a:pPr algn="just"/>
            <a:r>
              <a:rPr lang="pt-BR" sz="2000" b="1" dirty="0">
                <a:latin typeface="Garamond" panose="02020404030301010803" pitchFamily="18" charset="0"/>
              </a:rPr>
              <a:t>Análise sob o viés da nova economia política</a:t>
            </a:r>
          </a:p>
          <a:p>
            <a:pPr lvl="1" algn="just"/>
            <a:r>
              <a:rPr lang="pt-BR" sz="1800" dirty="0">
                <a:latin typeface="Garamond" panose="02020404030301010803" pitchFamily="18" charset="0"/>
              </a:rPr>
              <a:t>Construção teórica de </a:t>
            </a:r>
            <a:r>
              <a:rPr lang="pt-BR" sz="1800" dirty="0" err="1">
                <a:latin typeface="Garamond" panose="02020404030301010803" pitchFamily="18" charset="0"/>
              </a:rPr>
              <a:t>Ilchman</a:t>
            </a:r>
            <a:r>
              <a:rPr lang="pt-BR" sz="1800" dirty="0">
                <a:latin typeface="Garamond" panose="02020404030301010803" pitchFamily="18" charset="0"/>
              </a:rPr>
              <a:t> e </a:t>
            </a:r>
            <a:r>
              <a:rPr lang="pt-BR" sz="1800" dirty="0" err="1">
                <a:latin typeface="Garamond" panose="02020404030301010803" pitchFamily="18" charset="0"/>
              </a:rPr>
              <a:t>Uphoff</a:t>
            </a:r>
            <a:r>
              <a:rPr lang="pt-BR" sz="1800" dirty="0">
                <a:latin typeface="Garamond" panose="02020404030301010803" pitchFamily="18" charset="0"/>
              </a:rPr>
              <a:t>.</a:t>
            </a:r>
          </a:p>
          <a:p>
            <a:pPr lvl="2" algn="just"/>
            <a:r>
              <a:rPr lang="pt-BR" sz="1600" dirty="0">
                <a:latin typeface="Garamond" panose="02020404030301010803" pitchFamily="18" charset="0"/>
              </a:rPr>
              <a:t>Autoridade governamental/Estado caracterizado como “regime”. Torna-se elemento central na análise do processo de formulação de políticas públicas.</a:t>
            </a:r>
          </a:p>
          <a:p>
            <a:pPr lvl="2" algn="just"/>
            <a:r>
              <a:rPr lang="pt-BR" sz="1600" dirty="0">
                <a:latin typeface="Garamond" panose="02020404030301010803" pitchFamily="18" charset="0"/>
              </a:rPr>
              <a:t>Assim, as políticas públicas podem ser utilizadas com instrumentos para concretizar dois objetivos básicos do regime:</a:t>
            </a:r>
          </a:p>
          <a:p>
            <a:pPr lvl="3" algn="just"/>
            <a:r>
              <a:rPr lang="pt-BR" sz="1400" dirty="0">
                <a:latin typeface="Garamond" panose="02020404030301010803" pitchFamily="18" charset="0"/>
              </a:rPr>
              <a:t>Determinar a visão de “boa sociedade”;</a:t>
            </a:r>
          </a:p>
          <a:p>
            <a:pPr lvl="3" algn="just"/>
            <a:r>
              <a:rPr lang="pt-BR" sz="1400" dirty="0">
                <a:latin typeface="Garamond" panose="02020404030301010803" pitchFamily="18" charset="0"/>
              </a:rPr>
              <a:t>Manter ou ampliar o controle sobre o poder.</a:t>
            </a:r>
          </a:p>
          <a:p>
            <a:pPr lvl="1" algn="just"/>
            <a:r>
              <a:rPr lang="pt-BR" dirty="0">
                <a:latin typeface="Garamond" panose="02020404030301010803" pitchFamily="18" charset="0"/>
              </a:rPr>
              <a:t>“</a:t>
            </a:r>
            <a:r>
              <a:rPr lang="pt-BR" b="0" i="0" u="none" strike="noStrike" baseline="0" dirty="0">
                <a:latin typeface="Garamond" panose="02020404030301010803" pitchFamily="18" charset="0"/>
              </a:rPr>
              <a:t>A coalizão no poder (o governo) tem, via de regra, dois objetivos fundamentais: o de concretizar uma determinada visão de boa sociedade, e o de manter ou ampliar seu controle sobre o poder.” (</a:t>
            </a:r>
            <a:r>
              <a:rPr lang="pt-BR" sz="1600" b="0" i="0" u="none" strike="noStrike" baseline="0" dirty="0">
                <a:latin typeface="Garamond" panose="02020404030301010803" pitchFamily="18" charset="0"/>
              </a:rPr>
              <a:t>MUELLER, C. A política agrícola no Brasil: uma visão a longo prazo. </a:t>
            </a:r>
            <a:r>
              <a:rPr lang="pt-BR" sz="1600" b="1" i="0" u="none" strike="noStrike" baseline="0" dirty="0">
                <a:latin typeface="Garamond" panose="02020404030301010803" pitchFamily="18" charset="0"/>
              </a:rPr>
              <a:t>Revista de Polític</a:t>
            </a:r>
            <a:r>
              <a:rPr lang="pt-BR" sz="1600" b="1" dirty="0">
                <a:latin typeface="Garamond" panose="02020404030301010803" pitchFamily="18" charset="0"/>
              </a:rPr>
              <a:t>a Agrícola</a:t>
            </a:r>
            <a:r>
              <a:rPr lang="pt-BR" sz="1600" dirty="0">
                <a:latin typeface="Garamond" panose="02020404030301010803" pitchFamily="18" charset="0"/>
              </a:rPr>
              <a:t>, jul. 2010, p. 11).</a:t>
            </a:r>
            <a:endParaRPr lang="pt-BR" dirty="0">
              <a:latin typeface="Garamond" panose="02020404030301010803" pitchFamily="18" charset="0"/>
            </a:endParaRPr>
          </a:p>
        </p:txBody>
      </p:sp>
    </p:spTree>
    <p:extLst>
      <p:ext uri="{BB962C8B-B14F-4D97-AF65-F5344CB8AC3E}">
        <p14:creationId xmlns:p14="http://schemas.microsoft.com/office/powerpoint/2010/main" val="3193243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a:bodyPr>
          <a:lstStyle/>
          <a:p>
            <a:pPr algn="just"/>
            <a:r>
              <a:rPr lang="pt-BR" sz="2000" b="1" dirty="0">
                <a:latin typeface="Garamond" panose="02020404030301010803" pitchFamily="18" charset="0"/>
              </a:rPr>
              <a:t>Análise sob o viés da nova economia política</a:t>
            </a:r>
          </a:p>
          <a:p>
            <a:pPr lvl="1" algn="just"/>
            <a:r>
              <a:rPr lang="pt-BR" sz="1800" dirty="0">
                <a:latin typeface="Garamond" panose="02020404030301010803" pitchFamily="18" charset="0"/>
              </a:rPr>
              <a:t>“Destarte, em última instância, a formulação de políticas públicas consiste na escolha entre alternativas disponíveis de formas de atuação, das que permitam ao regime se manter no poder enquanto tenta tornar realidade sua visão de ‘boa sociedade’.” </a:t>
            </a:r>
            <a:r>
              <a:rPr lang="pt-BR" dirty="0">
                <a:latin typeface="Garamond" panose="02020404030301010803" pitchFamily="18" charset="0"/>
              </a:rPr>
              <a:t>(MUELLER, C. Formulação de políticas agrícolas. </a:t>
            </a:r>
            <a:r>
              <a:rPr lang="pt-BR" b="1" dirty="0">
                <a:latin typeface="Garamond" panose="02020404030301010803" pitchFamily="18" charset="0"/>
              </a:rPr>
              <a:t>Revista de economia política</a:t>
            </a:r>
            <a:r>
              <a:rPr lang="pt-BR" dirty="0">
                <a:latin typeface="Garamond" panose="02020404030301010803" pitchFamily="18" charset="0"/>
              </a:rPr>
              <a:t>, vol. 2/1, n.º 5, </a:t>
            </a:r>
            <a:r>
              <a:rPr lang="pt-BR" dirty="0" err="1">
                <a:latin typeface="Garamond" panose="02020404030301010803" pitchFamily="18" charset="0"/>
              </a:rPr>
              <a:t>jan</a:t>
            </a:r>
            <a:r>
              <a:rPr lang="pt-BR" dirty="0">
                <a:latin typeface="Garamond" panose="02020404030301010803" pitchFamily="18" charset="0"/>
              </a:rPr>
              <a:t>-mar de 1982, p. 104).</a:t>
            </a:r>
          </a:p>
          <a:p>
            <a:pPr lvl="1" algn="just"/>
            <a:r>
              <a:rPr lang="pt-BR" sz="1600" dirty="0">
                <a:latin typeface="Garamond" panose="02020404030301010803" pitchFamily="18" charset="0"/>
              </a:rPr>
              <a:t>Consideram-se, assim, recursos</a:t>
            </a:r>
            <a:r>
              <a:rPr lang="pt-BR" dirty="0">
                <a:latin typeface="Garamond" panose="02020404030301010803" pitchFamily="18" charset="0"/>
              </a:rPr>
              <a:t> econômico, político e social. Aqui, ressalta-se a diferença da análise convencional que somente aborda recursos econômicos.</a:t>
            </a:r>
          </a:p>
          <a:p>
            <a:pPr lvl="1" algn="just"/>
            <a:r>
              <a:rPr lang="pt-BR" sz="1600" dirty="0">
                <a:latin typeface="Garamond" panose="02020404030301010803" pitchFamily="18" charset="0"/>
              </a:rPr>
              <a:t>Necessidade, assim, de o Regime se aliar a setores para manter as fontes de recursos social, econômico e político. O setor é o conjunto ou grupo de pessoas que respondem a fatores de natureza política e social de forma semelhante, conforme </a:t>
            </a:r>
            <a:r>
              <a:rPr lang="pt-BR" sz="1600" dirty="0" err="1">
                <a:latin typeface="Garamond" panose="02020404030301010803" pitchFamily="18" charset="0"/>
              </a:rPr>
              <a:t>Ilchman</a:t>
            </a:r>
            <a:r>
              <a:rPr lang="pt-BR" sz="1600" dirty="0">
                <a:latin typeface="Garamond" panose="02020404030301010803" pitchFamily="18" charset="0"/>
              </a:rPr>
              <a:t> e </a:t>
            </a:r>
            <a:r>
              <a:rPr lang="pt-BR" sz="1600" dirty="0" err="1">
                <a:latin typeface="Garamond" panose="02020404030301010803" pitchFamily="18" charset="0"/>
              </a:rPr>
              <a:t>Uphoff</a:t>
            </a:r>
            <a:r>
              <a:rPr lang="pt-BR" sz="1600" dirty="0">
                <a:latin typeface="Garamond" panose="02020404030301010803" pitchFamily="18" charset="0"/>
              </a:rPr>
              <a:t> </a:t>
            </a:r>
            <a:r>
              <a:rPr lang="pt-BR" dirty="0">
                <a:latin typeface="Garamond" panose="02020404030301010803" pitchFamily="18" charset="0"/>
              </a:rPr>
              <a:t>(MUELLER, C. Formulação de políticas agrícolas. </a:t>
            </a:r>
            <a:r>
              <a:rPr lang="pt-BR" b="1" dirty="0">
                <a:latin typeface="Garamond" panose="02020404030301010803" pitchFamily="18" charset="0"/>
              </a:rPr>
              <a:t>Revista de economia política</a:t>
            </a:r>
            <a:r>
              <a:rPr lang="pt-BR" dirty="0">
                <a:latin typeface="Garamond" panose="02020404030301010803" pitchFamily="18" charset="0"/>
              </a:rPr>
              <a:t>, vol. 2/1, n.º 5, </a:t>
            </a:r>
            <a:r>
              <a:rPr lang="pt-BR" dirty="0" err="1">
                <a:latin typeface="Garamond" panose="02020404030301010803" pitchFamily="18" charset="0"/>
              </a:rPr>
              <a:t>jan</a:t>
            </a:r>
            <a:r>
              <a:rPr lang="pt-BR" dirty="0">
                <a:latin typeface="Garamond" panose="02020404030301010803" pitchFamily="18" charset="0"/>
              </a:rPr>
              <a:t>-mar de 1982).</a:t>
            </a:r>
            <a:endParaRPr lang="pt-BR" sz="1600" dirty="0">
              <a:latin typeface="Garamond" panose="02020404030301010803" pitchFamily="18" charset="0"/>
            </a:endParaRPr>
          </a:p>
        </p:txBody>
      </p:sp>
    </p:spTree>
    <p:extLst>
      <p:ext uri="{BB962C8B-B14F-4D97-AF65-F5344CB8AC3E}">
        <p14:creationId xmlns:p14="http://schemas.microsoft.com/office/powerpoint/2010/main" val="1583502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fontScale="92500" lnSpcReduction="20000"/>
          </a:bodyPr>
          <a:lstStyle/>
          <a:p>
            <a:pPr algn="just"/>
            <a:r>
              <a:rPr lang="pt-BR" sz="2000" b="1" dirty="0">
                <a:latin typeface="Garamond" panose="02020404030301010803" pitchFamily="18" charset="0"/>
              </a:rPr>
              <a:t>Análise sob o viés da nova economia política</a:t>
            </a:r>
          </a:p>
          <a:p>
            <a:pPr lvl="1" algn="just"/>
            <a:r>
              <a:rPr lang="pt-BR" sz="1800" dirty="0">
                <a:latin typeface="Garamond" panose="02020404030301010803" pitchFamily="18" charset="0"/>
              </a:rPr>
              <a:t>O Regime, dessa forma, pode utilizar a política pública como modo de sanar as demandas dos setores.</a:t>
            </a:r>
          </a:p>
          <a:p>
            <a:pPr lvl="1" algn="just"/>
            <a:r>
              <a:rPr lang="pt-BR" sz="1800" dirty="0">
                <a:latin typeface="Garamond" panose="02020404030301010803" pitchFamily="18" charset="0"/>
              </a:rPr>
              <a:t>“Os setores são, assim, a fonte das demandas por políticas. Ao formular e implementar políticas, o regime usa seus recursos; como estes são limitados relativamente às demandas, e desde que as demandas são, muitas vezes, conflitantes, o regime tem que determinar que setores serão favorecidos com uma dada política. Ele [regime~] pode decidir alocar recursos em políticas que beneficiem setores com poucos recursos e, portanto, quase sem poder. Contudo, como o regime depende dos recursos de setores para se manter no poder, a maioria das decisões de política produz uma alocação de recursos que beneficia ou, pelo menos, que não prejudica os setores que dão ao regime suporte lastreado em recursos.” </a:t>
            </a:r>
            <a:r>
              <a:rPr lang="pt-BR" dirty="0">
                <a:latin typeface="Garamond" panose="02020404030301010803" pitchFamily="18" charset="0"/>
              </a:rPr>
              <a:t>(MUELLER, C. Formulação de políticas agrícolas. </a:t>
            </a:r>
            <a:r>
              <a:rPr lang="pt-BR" b="1" dirty="0">
                <a:latin typeface="Garamond" panose="02020404030301010803" pitchFamily="18" charset="0"/>
              </a:rPr>
              <a:t>Revista de economia política</a:t>
            </a:r>
            <a:r>
              <a:rPr lang="pt-BR" dirty="0">
                <a:latin typeface="Garamond" panose="02020404030301010803" pitchFamily="18" charset="0"/>
              </a:rPr>
              <a:t>, vol. 2/1, n.º 5, </a:t>
            </a:r>
            <a:r>
              <a:rPr lang="pt-BR" dirty="0" err="1">
                <a:latin typeface="Garamond" panose="02020404030301010803" pitchFamily="18" charset="0"/>
              </a:rPr>
              <a:t>jan</a:t>
            </a:r>
            <a:r>
              <a:rPr lang="pt-BR" dirty="0">
                <a:latin typeface="Garamond" panose="02020404030301010803" pitchFamily="18" charset="0"/>
              </a:rPr>
              <a:t>-mar de 1982, p. 105-1066).</a:t>
            </a:r>
          </a:p>
          <a:p>
            <a:pPr lvl="1" algn="just"/>
            <a:r>
              <a:rPr lang="pt-BR" sz="1600" dirty="0">
                <a:latin typeface="Garamond" panose="02020404030301010803" pitchFamily="18" charset="0"/>
              </a:rPr>
              <a:t>Visa, assim, entender o embate ou conluio entre regime e setores, dado que ambos querem manter, ampliar, ou conquistar poder.</a:t>
            </a:r>
          </a:p>
        </p:txBody>
      </p:sp>
    </p:spTree>
    <p:extLst>
      <p:ext uri="{BB962C8B-B14F-4D97-AF65-F5344CB8AC3E}">
        <p14:creationId xmlns:p14="http://schemas.microsoft.com/office/powerpoint/2010/main" val="1094880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458730"/>
          </a:xfrm>
        </p:spPr>
        <p:txBody>
          <a:bodyPr>
            <a:normAutofit fontScale="70000" lnSpcReduction="20000"/>
          </a:bodyPr>
          <a:lstStyle/>
          <a:p>
            <a:pPr algn="just"/>
            <a:r>
              <a:rPr lang="pt-BR" sz="2000" b="1" dirty="0">
                <a:latin typeface="Garamond" panose="02020404030301010803" pitchFamily="18" charset="0"/>
              </a:rPr>
              <a:t>Análise sob o viés da nova economia política</a:t>
            </a:r>
          </a:p>
          <a:p>
            <a:pPr lvl="1" algn="just"/>
            <a:r>
              <a:rPr lang="pt-BR" sz="1800" dirty="0" err="1">
                <a:latin typeface="Garamond" panose="02020404030301010803" pitchFamily="18" charset="0"/>
              </a:rPr>
              <a:t>Ilchman</a:t>
            </a:r>
            <a:r>
              <a:rPr lang="pt-BR" sz="1800" dirty="0">
                <a:latin typeface="Garamond" panose="02020404030301010803" pitchFamily="18" charset="0"/>
              </a:rPr>
              <a:t> e </a:t>
            </a:r>
            <a:r>
              <a:rPr lang="pt-BR" sz="1800" dirty="0" err="1">
                <a:latin typeface="Garamond" panose="02020404030301010803" pitchFamily="18" charset="0"/>
              </a:rPr>
              <a:t>Uphoff</a:t>
            </a:r>
            <a:r>
              <a:rPr lang="pt-BR" sz="1800" dirty="0">
                <a:latin typeface="Garamond" panose="02020404030301010803" pitchFamily="18" charset="0"/>
              </a:rPr>
              <a:t>, ao analisar a capacidade dos setores em influenciar na formulação de políticas públicas pelo Regime, classificam em 06 categorias:</a:t>
            </a:r>
          </a:p>
          <a:p>
            <a:pPr marL="800100" lvl="2" indent="0" algn="just">
              <a:buNone/>
            </a:pPr>
            <a:r>
              <a:rPr lang="pt-BR" sz="2100" b="0" i="0" u="none" strike="noStrike" baseline="0" dirty="0">
                <a:latin typeface="Garamond" panose="02020404030301010803" pitchFamily="18" charset="0"/>
              </a:rPr>
              <a:t>a) a combinação central, ou seja, a aliança dos setores mais influentes, mais próximos ao regime; a base de recursos desses setores é fundamental para que o regime permanece no poder; </a:t>
            </a:r>
          </a:p>
          <a:p>
            <a:pPr marL="800100" lvl="2" indent="0" algn="just">
              <a:buNone/>
            </a:pPr>
            <a:r>
              <a:rPr lang="pt-BR" sz="2100" b="0" i="0" u="none" strike="noStrike" baseline="0" dirty="0">
                <a:latin typeface="Garamond" panose="02020404030301010803" pitchFamily="18" charset="0"/>
              </a:rPr>
              <a:t>b) a tendência ideológica, que inclui setores de pouco capital político, mas cuja concepção de "boa sociedade" se aproxima da do regime, razão por que, às vezes, podem ser úteis a este; </a:t>
            </a:r>
          </a:p>
          <a:p>
            <a:pPr marL="800100" lvl="2" indent="0" algn="just">
              <a:buNone/>
            </a:pPr>
            <a:r>
              <a:rPr lang="pt-BR" sz="2100" b="0" i="0" u="none" strike="noStrike" baseline="0" dirty="0">
                <a:latin typeface="Garamond" panose="02020404030301010803" pitchFamily="18" charset="0"/>
              </a:rPr>
              <a:t>c) o grupo de estabilidade, agregando setores que, por assim dizer, formam a "oposição leal" ao regime; </a:t>
            </a:r>
          </a:p>
          <a:p>
            <a:pPr marL="800100" lvl="2" indent="0" algn="just">
              <a:buNone/>
            </a:pPr>
            <a:r>
              <a:rPr lang="pt-BR" sz="2100" b="0" i="0" u="none" strike="noStrike" baseline="0" dirty="0">
                <a:latin typeface="Garamond" panose="02020404030301010803" pitchFamily="18" charset="0"/>
              </a:rPr>
              <a:t>d) o grupo de </a:t>
            </a:r>
            <a:r>
              <a:rPr lang="pt-BR" sz="2100" b="0" i="0" u="none" strike="noStrike" baseline="0" dirty="0" err="1">
                <a:latin typeface="Garamond" panose="02020404030301010803" pitchFamily="18" charset="0"/>
              </a:rPr>
              <a:t>extra-estabilidade</a:t>
            </a:r>
            <a:r>
              <a:rPr lang="pt-BR" sz="2100" b="0" i="0" u="none" strike="noStrike" baseline="0" dirty="0">
                <a:latin typeface="Garamond" panose="02020404030301010803" pitchFamily="18" charset="0"/>
              </a:rPr>
              <a:t>, que, reúne setores cujo objetivo é, basicamente, o de derrubar o regime; </a:t>
            </a:r>
          </a:p>
          <a:p>
            <a:pPr marL="800100" lvl="2" indent="0" algn="just">
              <a:buNone/>
            </a:pPr>
            <a:r>
              <a:rPr lang="pt-BR" sz="2100" b="0" i="0" u="none" strike="noStrike" baseline="0" dirty="0">
                <a:latin typeface="Garamond" panose="02020404030301010803" pitchFamily="18" charset="0"/>
              </a:rPr>
              <a:t>e) os setores não-mobilizados, ou seja, setores praticamente fora do processo de intercâmbio entre o regime e setores; são setores que não têm, portanto, influência quase nenhuma no processo de formação de políticas públicas; </a:t>
            </a:r>
          </a:p>
          <a:p>
            <a:pPr marL="800100" lvl="2" indent="0" algn="just">
              <a:buNone/>
            </a:pPr>
            <a:r>
              <a:rPr lang="pt-BR" sz="2100" b="0" i="0" u="none" strike="noStrike" baseline="0" dirty="0">
                <a:latin typeface="Garamond" panose="02020404030301010803" pitchFamily="18" charset="0"/>
              </a:rPr>
              <a:t>f) os setores externos, que incluem outros países, organizações internacionais e grupos estrangeiros, com interesse nas políticas que emanam do regime, conjugado com o poder de influenciar sua determinação.</a:t>
            </a:r>
          </a:p>
          <a:p>
            <a:pPr marL="400050" lvl="1" indent="0" algn="just">
              <a:buNone/>
            </a:pPr>
            <a:r>
              <a:rPr lang="pt-BR" sz="1800" dirty="0">
                <a:latin typeface="Garamond" panose="02020404030301010803" pitchFamily="18" charset="0"/>
              </a:rPr>
              <a:t>(MUELLER, C. A racionalidade, o poder e a formulação de políticas agrícolas no Brasil. </a:t>
            </a:r>
            <a:r>
              <a:rPr lang="pt-BR" sz="1800" b="1" dirty="0">
                <a:latin typeface="Garamond" panose="02020404030301010803" pitchFamily="18" charset="0"/>
              </a:rPr>
              <a:t>Revista de Economia e Sociologia Rural</a:t>
            </a:r>
            <a:r>
              <a:rPr lang="pt-BR" sz="1800" dirty="0">
                <a:latin typeface="Garamond" panose="02020404030301010803" pitchFamily="18" charset="0"/>
              </a:rPr>
              <a:t>, v. 21, n. 2, p. 157-172).</a:t>
            </a:r>
          </a:p>
        </p:txBody>
      </p:sp>
    </p:spTree>
    <p:extLst>
      <p:ext uri="{BB962C8B-B14F-4D97-AF65-F5344CB8AC3E}">
        <p14:creationId xmlns:p14="http://schemas.microsoft.com/office/powerpoint/2010/main" val="3176443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520514"/>
          </a:xfrm>
        </p:spPr>
        <p:txBody>
          <a:bodyPr>
            <a:normAutofit fontScale="92500"/>
          </a:bodyPr>
          <a:lstStyle/>
          <a:p>
            <a:pPr algn="just"/>
            <a:r>
              <a:rPr lang="pt-BR" sz="2000" b="1" dirty="0">
                <a:latin typeface="Garamond" panose="02020404030301010803" pitchFamily="18" charset="0"/>
              </a:rPr>
              <a:t>Análise sob o viés da nova economia política</a:t>
            </a:r>
          </a:p>
          <a:p>
            <a:pPr lvl="1" algn="just"/>
            <a:r>
              <a:rPr lang="pt-BR" sz="1800" b="1" dirty="0">
                <a:latin typeface="Garamond" panose="02020404030301010803" pitchFamily="18" charset="0"/>
              </a:rPr>
              <a:t>Arena decisória, contexto institucional e perfil dos atores relevantes.</a:t>
            </a:r>
          </a:p>
          <a:p>
            <a:pPr lvl="2" algn="just"/>
            <a:r>
              <a:rPr lang="pt-BR" sz="1600" b="1" dirty="0">
                <a:latin typeface="Garamond" panose="02020404030301010803" pitchFamily="18" charset="0"/>
              </a:rPr>
              <a:t>Arena decisória e tipos de políticas públicas:</a:t>
            </a:r>
          </a:p>
          <a:p>
            <a:pPr lvl="2" algn="just"/>
            <a:r>
              <a:rPr lang="pt-BR" sz="1600" dirty="0">
                <a:latin typeface="Garamond" panose="02020404030301010803" pitchFamily="18" charset="0"/>
              </a:rPr>
              <a:t>Conceito de “arena” decisória: “a maneira pela qual o processo decisório é estruturado e condicionado pelo seu próprio objeto” (LAMOUNIER, 1994, p. 3), podendo resultar três tipos de políticas:</a:t>
            </a:r>
          </a:p>
          <a:p>
            <a:pPr marL="1257300" lvl="3" indent="0" algn="just">
              <a:buNone/>
            </a:pPr>
            <a:r>
              <a:rPr lang="pt-BR" sz="1600" dirty="0">
                <a:latin typeface="Garamond" panose="02020404030301010803" pitchFamily="18" charset="0"/>
              </a:rPr>
              <a:t>(a) política distributiva: de curto prazo, como se os recursos fossem ilimitados. </a:t>
            </a:r>
            <a:r>
              <a:rPr lang="pt-BR" sz="1600" dirty="0" err="1">
                <a:latin typeface="Garamond" panose="02020404030301010803" pitchFamily="18" charset="0"/>
              </a:rPr>
              <a:t>Ex</a:t>
            </a:r>
            <a:r>
              <a:rPr lang="pt-BR" sz="1600" dirty="0">
                <a:latin typeface="Garamond" panose="02020404030301010803" pitchFamily="18" charset="0"/>
              </a:rPr>
              <a:t>: políticas de distribuição de cestas básicas ou de mudas de plantas.</a:t>
            </a:r>
          </a:p>
          <a:p>
            <a:pPr marL="1257300" lvl="3" indent="0" algn="just">
              <a:buNone/>
            </a:pPr>
            <a:r>
              <a:rPr lang="pt-BR" sz="1600" dirty="0">
                <a:latin typeface="Garamond" panose="02020404030301010803" pitchFamily="18" charset="0"/>
              </a:rPr>
              <a:t>(b) política regulatória: Tem um impacto mais significativo em determinados setores e implica decisões sobre a distribuição de custos e oportunidades para indivíduos. </a:t>
            </a:r>
            <a:r>
              <a:rPr lang="pt-BR" sz="1600" dirty="0" err="1">
                <a:latin typeface="Garamond" panose="02020404030301010803" pitchFamily="18" charset="0"/>
              </a:rPr>
              <a:t>Ex</a:t>
            </a:r>
            <a:r>
              <a:rPr lang="pt-BR" sz="1600" dirty="0">
                <a:latin typeface="Garamond" panose="02020404030301010803" pitchFamily="18" charset="0"/>
              </a:rPr>
              <a:t>: a definição de quais produtos devem ser cobertos pela Política de Garantia de Preços Mínimos.</a:t>
            </a:r>
          </a:p>
          <a:p>
            <a:pPr marL="1257300" lvl="3" indent="0" algn="just">
              <a:buNone/>
            </a:pPr>
            <a:r>
              <a:rPr lang="pt-BR" sz="1600" dirty="0">
                <a:latin typeface="Garamond" panose="02020404030301010803" pitchFamily="18" charset="0"/>
              </a:rPr>
              <a:t>(c) política redistributiva: Exercem impacto significativo sobre a distribuição de renda ou da riqueza, da estrutura de benefícios ou oportunidades entre classes da sociedade. </a:t>
            </a:r>
            <a:r>
              <a:rPr lang="pt-BR" sz="1600" dirty="0" err="1">
                <a:latin typeface="Garamond" panose="02020404030301010803" pitchFamily="18" charset="0"/>
              </a:rPr>
              <a:t>Ex</a:t>
            </a:r>
            <a:r>
              <a:rPr lang="pt-BR" sz="1600" dirty="0">
                <a:latin typeface="Garamond" panose="02020404030301010803" pitchFamily="18" charset="0"/>
              </a:rPr>
              <a:t>: políticas tributárias e reforma agrária.</a:t>
            </a:r>
          </a:p>
          <a:p>
            <a:pPr marL="457200" lvl="1" indent="0" algn="just">
              <a:buNone/>
            </a:pPr>
            <a:r>
              <a:rPr lang="pt-BR" sz="1400" dirty="0">
                <a:latin typeface="Garamond" panose="02020404030301010803" pitchFamily="18" charset="0"/>
              </a:rPr>
              <a:t>(LAMOUNIER, B. (Org). </a:t>
            </a:r>
            <a:r>
              <a:rPr lang="pt-BR" sz="1400" b="1" dirty="0">
                <a:latin typeface="Garamond" panose="02020404030301010803" pitchFamily="18" charset="0"/>
              </a:rPr>
              <a:t>Determinantes políticos da política agrícola: </a:t>
            </a:r>
            <a:r>
              <a:rPr lang="pt-BR" sz="1400" dirty="0">
                <a:latin typeface="Garamond" panose="02020404030301010803" pitchFamily="18" charset="0"/>
              </a:rPr>
              <a:t>um estudo dos atores, demandas e mecanismos de decisão. Brasília: IPEA, 1994).</a:t>
            </a:r>
          </a:p>
        </p:txBody>
      </p:sp>
    </p:spTree>
    <p:extLst>
      <p:ext uri="{BB962C8B-B14F-4D97-AF65-F5344CB8AC3E}">
        <p14:creationId xmlns:p14="http://schemas.microsoft.com/office/powerpoint/2010/main" val="55981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fontScale="92500" lnSpcReduction="20000"/>
          </a:bodyPr>
          <a:lstStyle/>
          <a:p>
            <a:pPr algn="just"/>
            <a:r>
              <a:rPr lang="pt-BR" sz="2000" b="1" dirty="0">
                <a:latin typeface="Garamond" panose="02020404030301010803" pitchFamily="18" charset="0"/>
              </a:rPr>
              <a:t>Análise sob o viés da nova economia política</a:t>
            </a:r>
          </a:p>
          <a:p>
            <a:pPr lvl="1" algn="just"/>
            <a:r>
              <a:rPr lang="pt-BR" sz="1800" b="1" dirty="0">
                <a:latin typeface="Garamond" panose="02020404030301010803" pitchFamily="18" charset="0"/>
              </a:rPr>
              <a:t>Contexto institucional.</a:t>
            </a:r>
          </a:p>
          <a:p>
            <a:pPr lvl="2" algn="just"/>
            <a:r>
              <a:rPr lang="pt-BR" sz="1600" dirty="0">
                <a:latin typeface="Garamond" panose="02020404030301010803" pitchFamily="18" charset="0"/>
              </a:rPr>
              <a:t>“</a:t>
            </a:r>
            <a:r>
              <a:rPr lang="pt-BR" sz="1700" dirty="0">
                <a:latin typeface="Garamond" panose="02020404030301010803" pitchFamily="18" charset="0"/>
              </a:rPr>
              <a:t>os alinhamentos e influências que decorrem da natureza formal daquele processo, conforme se trate, por exemplo, de votação no Legislativo, de negociação incremental entre agências burocráticas e grupos de interesse, de determinação imperativa e individual do presidente da República, etc.”.</a:t>
            </a:r>
          </a:p>
          <a:p>
            <a:pPr lvl="2" algn="just"/>
            <a:r>
              <a:rPr lang="pt-BR" sz="1700" dirty="0">
                <a:latin typeface="Garamond" panose="02020404030301010803" pitchFamily="18" charset="0"/>
              </a:rPr>
              <a:t>Crítica ao modelo de </a:t>
            </a:r>
            <a:r>
              <a:rPr lang="pt-BR" sz="1700" dirty="0" err="1">
                <a:latin typeface="Garamond" panose="02020404030301010803" pitchFamily="18" charset="0"/>
              </a:rPr>
              <a:t>Lowi</a:t>
            </a:r>
            <a:r>
              <a:rPr lang="pt-BR" sz="1700" dirty="0">
                <a:latin typeface="Garamond" panose="02020404030301010803" pitchFamily="18" charset="0"/>
              </a:rPr>
              <a:t>. Não considera na análise sistemas políticos em formação e pendentes de estruturação das instituições, principalmente da transição de um regime autoritário para democrático.</a:t>
            </a:r>
          </a:p>
          <a:p>
            <a:pPr lvl="2" algn="just"/>
            <a:r>
              <a:rPr lang="pt-BR" sz="1700" dirty="0">
                <a:latin typeface="Garamond" panose="02020404030301010803" pitchFamily="18" charset="0"/>
              </a:rPr>
              <a:t>Aplicação da noção de anel burocrático para a compreensão de sistemas políticos em formação. Compreende-se por ser uma </a:t>
            </a:r>
            <a:r>
              <a:rPr lang="pt-BR" sz="1600" dirty="0">
                <a:latin typeface="Garamond" panose="02020404030301010803" pitchFamily="18" charset="0"/>
              </a:rPr>
              <a:t>“forma peculiar de relacionamento entre agências públicas e interesses privados nos processos de decisão durante o regime autoritário brasileiro” (LAMOUNIER, 1994, p. 3).</a:t>
            </a:r>
          </a:p>
          <a:p>
            <a:pPr marL="457200" lvl="1" indent="0" algn="just">
              <a:buNone/>
            </a:pPr>
            <a:r>
              <a:rPr lang="pt-BR" sz="1800" dirty="0">
                <a:latin typeface="Garamond" panose="02020404030301010803" pitchFamily="18" charset="0"/>
              </a:rPr>
              <a:t>(LAMOUNIER, B. (Org). </a:t>
            </a:r>
            <a:r>
              <a:rPr lang="pt-BR" sz="1800" b="1" dirty="0">
                <a:latin typeface="Garamond" panose="02020404030301010803" pitchFamily="18" charset="0"/>
              </a:rPr>
              <a:t>Determinantes políticos da política agrícola: </a:t>
            </a:r>
            <a:r>
              <a:rPr lang="pt-BR" sz="1800" dirty="0">
                <a:latin typeface="Garamond" panose="02020404030301010803" pitchFamily="18" charset="0"/>
              </a:rPr>
              <a:t>um estudo dos atores, demandas e mecanismos de decisão. Brasília: IPEA, 1994).</a:t>
            </a:r>
          </a:p>
        </p:txBody>
      </p:sp>
    </p:spTree>
    <p:extLst>
      <p:ext uri="{BB962C8B-B14F-4D97-AF65-F5344CB8AC3E}">
        <p14:creationId xmlns:p14="http://schemas.microsoft.com/office/powerpoint/2010/main" val="82562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768F658-1AF2-4D57-8792-0BE84C251697}"/>
              </a:ext>
            </a:extLst>
          </p:cNvPr>
          <p:cNvSpPr>
            <a:spLocks noGrp="1"/>
          </p:cNvSpPr>
          <p:nvPr>
            <p:ph type="title"/>
          </p:nvPr>
        </p:nvSpPr>
        <p:spPr>
          <a:xfrm>
            <a:off x="1888590" y="661180"/>
            <a:ext cx="8911687" cy="599209"/>
          </a:xfrm>
        </p:spPr>
        <p:txBody>
          <a:bodyPr>
            <a:normAutofit/>
          </a:bodyPr>
          <a:lstStyle/>
          <a:p>
            <a:pPr algn="ctr"/>
            <a:r>
              <a:rPr lang="pt-BR" sz="3200" b="1" dirty="0">
                <a:latin typeface="Garamond" panose="02020404030301010803" pitchFamily="18" charset="0"/>
              </a:rPr>
              <a:t>Agenda</a:t>
            </a:r>
          </a:p>
        </p:txBody>
      </p:sp>
      <p:sp>
        <p:nvSpPr>
          <p:cNvPr id="3" name="Espaço Reservado para Conteúdo 2">
            <a:extLst>
              <a:ext uri="{FF2B5EF4-FFF2-40B4-BE49-F238E27FC236}">
                <a16:creationId xmlns:a16="http://schemas.microsoft.com/office/drawing/2014/main" xmlns="" id="{2999DCEF-EFD0-4B0A-B693-85692CFA9616}"/>
              </a:ext>
            </a:extLst>
          </p:cNvPr>
          <p:cNvSpPr>
            <a:spLocks noGrp="1"/>
          </p:cNvSpPr>
          <p:nvPr>
            <p:ph idx="1"/>
          </p:nvPr>
        </p:nvSpPr>
        <p:spPr>
          <a:xfrm>
            <a:off x="2589212" y="2022102"/>
            <a:ext cx="8915400" cy="3777622"/>
          </a:xfrm>
        </p:spPr>
        <p:txBody>
          <a:bodyPr>
            <a:normAutofit/>
          </a:bodyPr>
          <a:lstStyle/>
          <a:p>
            <a:r>
              <a:rPr lang="pt-BR" sz="2400" dirty="0">
                <a:latin typeface="Garamond" panose="02020404030301010803" pitchFamily="18" charset="0"/>
              </a:rPr>
              <a:t>Fundamentos teóricos para a formulação de políticas públicas</a:t>
            </a:r>
          </a:p>
          <a:p>
            <a:pPr lvl="1"/>
            <a:r>
              <a:rPr lang="pt-BR" sz="2000" dirty="0">
                <a:latin typeface="Garamond" panose="02020404030301010803" pitchFamily="18" charset="0"/>
              </a:rPr>
              <a:t>Conceito de política pública e de política agrícola</a:t>
            </a:r>
          </a:p>
          <a:p>
            <a:pPr lvl="1"/>
            <a:r>
              <a:rPr lang="pt-BR" sz="2000" dirty="0">
                <a:latin typeface="Garamond" panose="02020404030301010803" pitchFamily="18" charset="0"/>
              </a:rPr>
              <a:t>Teoria da economia convencional</a:t>
            </a:r>
          </a:p>
          <a:p>
            <a:pPr lvl="1"/>
            <a:r>
              <a:rPr lang="pt-BR" sz="2000" dirty="0">
                <a:latin typeface="Garamond" panose="02020404030301010803" pitchFamily="18" charset="0"/>
              </a:rPr>
              <a:t>Teoria dos sistemas</a:t>
            </a:r>
          </a:p>
          <a:p>
            <a:pPr lvl="1"/>
            <a:r>
              <a:rPr lang="pt-BR" sz="2000" dirty="0">
                <a:latin typeface="Garamond" panose="02020404030301010803" pitchFamily="18" charset="0"/>
              </a:rPr>
              <a:t>Nova economia política</a:t>
            </a:r>
          </a:p>
          <a:p>
            <a:r>
              <a:rPr lang="pt-BR" sz="2000" dirty="0">
                <a:latin typeface="Garamond" panose="02020404030301010803" pitchFamily="18" charset="0"/>
              </a:rPr>
              <a:t>Políticas públicas como resultado de duas dimensões – racional e do poder</a:t>
            </a:r>
          </a:p>
          <a:p>
            <a:r>
              <a:rPr lang="pt-BR" sz="2000" dirty="0">
                <a:latin typeface="Garamond" panose="02020404030301010803" pitchFamily="18" charset="0"/>
              </a:rPr>
              <a:t>Visão histórica da formulação de políticas agrícolas no Brasil</a:t>
            </a:r>
          </a:p>
          <a:p>
            <a:r>
              <a:rPr lang="pt-BR" sz="2000" dirty="0">
                <a:latin typeface="Garamond" panose="02020404030301010803" pitchFamily="18" charset="0"/>
              </a:rPr>
              <a:t>Considerações finais</a:t>
            </a:r>
          </a:p>
          <a:p>
            <a:endParaRPr lang="pt-BR" dirty="0">
              <a:latin typeface="Garamond" panose="02020404030301010803" pitchFamily="18" charset="0"/>
            </a:endParaRPr>
          </a:p>
          <a:p>
            <a:endParaRPr lang="pt-BR" sz="2000" dirty="0">
              <a:latin typeface="Garamond" panose="02020404030301010803" pitchFamily="18" charset="0"/>
            </a:endParaRPr>
          </a:p>
        </p:txBody>
      </p:sp>
    </p:spTree>
    <p:extLst>
      <p:ext uri="{BB962C8B-B14F-4D97-AF65-F5344CB8AC3E}">
        <p14:creationId xmlns:p14="http://schemas.microsoft.com/office/powerpoint/2010/main" val="3814131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4999"/>
            <a:ext cx="8915400" cy="4545227"/>
          </a:xfrm>
        </p:spPr>
        <p:txBody>
          <a:bodyPr>
            <a:normAutofit/>
          </a:bodyPr>
          <a:lstStyle/>
          <a:p>
            <a:pPr algn="just"/>
            <a:r>
              <a:rPr lang="pt-BR" sz="2000" b="1" dirty="0">
                <a:latin typeface="Garamond" panose="02020404030301010803" pitchFamily="18" charset="0"/>
              </a:rPr>
              <a:t>Análise sob o viés da nova economia política</a:t>
            </a:r>
          </a:p>
          <a:p>
            <a:pPr lvl="1" algn="just"/>
            <a:r>
              <a:rPr lang="pt-BR" b="1" dirty="0">
                <a:latin typeface="Garamond" panose="02020404030301010803" pitchFamily="18" charset="0"/>
              </a:rPr>
              <a:t>Perfil dos atores relevantes.</a:t>
            </a:r>
            <a:r>
              <a:rPr lang="pt-BR" dirty="0">
                <a:latin typeface="Garamond" panose="02020404030301010803" pitchFamily="18" charset="0"/>
              </a:rPr>
              <a:t> </a:t>
            </a:r>
          </a:p>
          <a:p>
            <a:pPr lvl="2" algn="just"/>
            <a:r>
              <a:rPr lang="pt-BR" dirty="0">
                <a:latin typeface="Garamond" panose="02020404030301010803" pitchFamily="18" charset="0"/>
              </a:rPr>
              <a:t>Conceito - “objetivos e recursos de poder de que dispõem as coalizões favoráveis e contrárias à política em questão” (LAMOUNIER, 1994, p. 3).</a:t>
            </a:r>
          </a:p>
          <a:p>
            <a:pPr lvl="2" algn="just"/>
            <a:r>
              <a:rPr lang="pt-BR" dirty="0">
                <a:latin typeface="Garamond" panose="02020404030301010803" pitchFamily="18" charset="0"/>
              </a:rPr>
              <a:t>Ausência de unicidade do governo. Este pode se apresentar como vários atores relevantes e com posicionamentos divergentes ou complementares.</a:t>
            </a:r>
          </a:p>
          <a:p>
            <a:pPr lvl="2" algn="just"/>
            <a:r>
              <a:rPr lang="pt-BR" dirty="0">
                <a:latin typeface="Garamond" panose="02020404030301010803" pitchFamily="18" charset="0"/>
              </a:rPr>
              <a:t>Grupos endógenos (identidade difusa e definida pelos participantes em potencial) e grupos exógenos (identidade compacta e definida por forças externas).</a:t>
            </a:r>
          </a:p>
          <a:p>
            <a:pPr lvl="2" algn="just"/>
            <a:r>
              <a:rPr lang="pt-BR" dirty="0">
                <a:latin typeface="Garamond" panose="02020404030301010803" pitchFamily="18" charset="0"/>
              </a:rPr>
              <a:t>Aplicação dos recursos de poder pelos atores relevantes – “ consideramos como recursos de poder um amplo conjunto de atributos, situações ou instrumentos utilizados pelos atores para fazer valer suas opiniões nos processos decisórios estudados. Eles podem ter capacidade de ameaçar os contendores com algum resultado indesejado, fundos, força organizada, acesso a informação privilegiadas, acesso privilegiado a agências públicas e a seus dirigentes, capacidade de estabelecer redes de alianças, influência, posição estratégica, legitimidade, estima externa.” (LAMOUNIER, 1994, p. 7).</a:t>
            </a:r>
          </a:p>
          <a:p>
            <a:pPr marL="457200" lvl="1" indent="0" algn="just">
              <a:buNone/>
            </a:pPr>
            <a:r>
              <a:rPr lang="pt-BR" sz="1800" dirty="0">
                <a:latin typeface="Garamond" panose="02020404030301010803" pitchFamily="18" charset="0"/>
              </a:rPr>
              <a:t>(LAMOUNIER, B. (Org). </a:t>
            </a:r>
            <a:r>
              <a:rPr lang="pt-BR" sz="1800" b="1" dirty="0">
                <a:latin typeface="Garamond" panose="02020404030301010803" pitchFamily="18" charset="0"/>
              </a:rPr>
              <a:t>Determinantes políticos da política agrícola: </a:t>
            </a:r>
            <a:r>
              <a:rPr lang="pt-BR" sz="1800" dirty="0">
                <a:latin typeface="Garamond" panose="02020404030301010803" pitchFamily="18" charset="0"/>
              </a:rPr>
              <a:t>um estudo dos atores, demandas e mecanismos de decisão. Brasília: IPEA, 1994).</a:t>
            </a:r>
          </a:p>
        </p:txBody>
      </p:sp>
    </p:spTree>
    <p:extLst>
      <p:ext uri="{BB962C8B-B14F-4D97-AF65-F5344CB8AC3E}">
        <p14:creationId xmlns:p14="http://schemas.microsoft.com/office/powerpoint/2010/main" val="8785599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545228"/>
          </a:xfrm>
        </p:spPr>
        <p:txBody>
          <a:bodyPr>
            <a:normAutofit/>
          </a:bodyPr>
          <a:lstStyle/>
          <a:p>
            <a:pPr algn="just"/>
            <a:r>
              <a:rPr lang="pt-BR" sz="2000" b="1" dirty="0">
                <a:latin typeface="Garamond" panose="02020404030301010803" pitchFamily="18" charset="0"/>
              </a:rPr>
              <a:t>Análise sob o viés da nova economia política</a:t>
            </a:r>
          </a:p>
          <a:p>
            <a:pPr lvl="1" algn="just"/>
            <a:r>
              <a:rPr lang="pt-BR" b="1" dirty="0">
                <a:latin typeface="Garamond" panose="02020404030301010803" pitchFamily="18" charset="0"/>
              </a:rPr>
              <a:t>Perfil dos atores relevantes.</a:t>
            </a:r>
            <a:r>
              <a:rPr lang="pt-BR" dirty="0">
                <a:latin typeface="Garamond" panose="02020404030301010803" pitchFamily="18" charset="0"/>
              </a:rPr>
              <a:t> </a:t>
            </a:r>
          </a:p>
          <a:p>
            <a:pPr lvl="2" algn="just"/>
            <a:r>
              <a:rPr lang="pt-BR" sz="1600" b="1" dirty="0">
                <a:latin typeface="Garamond" panose="02020404030301010803" pitchFamily="18" charset="0"/>
              </a:rPr>
              <a:t>Congresso Nacional</a:t>
            </a:r>
            <a:r>
              <a:rPr lang="pt-BR" sz="1600" dirty="0">
                <a:latin typeface="Garamond" panose="02020404030301010803" pitchFamily="18" charset="0"/>
              </a:rPr>
              <a:t>:</a:t>
            </a:r>
          </a:p>
          <a:p>
            <a:pPr lvl="3" algn="just"/>
            <a:r>
              <a:rPr lang="pt-BR" sz="1600" dirty="0">
                <a:latin typeface="Garamond" panose="02020404030301010803" pitchFamily="18" charset="0"/>
              </a:rPr>
              <a:t>Formação da Bancada Ruralista: direitos de propriedade em terras produtivas; defende os direitos da agricultura não familiar (SCHWANTES; BACHA, 2019)</a:t>
            </a:r>
          </a:p>
          <a:p>
            <a:pPr lvl="2" algn="just"/>
            <a:r>
              <a:rPr lang="pt-BR" sz="1600" b="1" dirty="0">
                <a:latin typeface="Garamond" panose="02020404030301010803" pitchFamily="18" charset="0"/>
              </a:rPr>
              <a:t>Médios e grandes produtores, agroindústrias e suas associações</a:t>
            </a:r>
            <a:r>
              <a:rPr lang="pt-BR" sz="1600" dirty="0">
                <a:latin typeface="Garamond" panose="02020404030301010803" pitchFamily="18" charset="0"/>
              </a:rPr>
              <a:t>:</a:t>
            </a:r>
          </a:p>
          <a:p>
            <a:pPr lvl="3" algn="just"/>
            <a:r>
              <a:rPr lang="pt-BR" sz="1600" dirty="0">
                <a:latin typeface="Garamond" panose="02020404030301010803" pitchFamily="18" charset="0"/>
              </a:rPr>
              <a:t>Exemplos de associações: Sociedade Rural Brasileira (SRB), Confederação Nacional de Agricultura (CNA) e Organização das Cooperativas do Brasil (OCB).</a:t>
            </a:r>
          </a:p>
          <a:p>
            <a:pPr lvl="3" algn="just"/>
            <a:r>
              <a:rPr lang="pt-BR" sz="1600" dirty="0">
                <a:latin typeface="Garamond" panose="02020404030301010803" pitchFamily="18" charset="0"/>
              </a:rPr>
              <a:t>As três têm recursos, capacidade de convocação e vocações diversas, apesar de a OCB possuir maior capacidade de mobilização dos produtores.</a:t>
            </a:r>
          </a:p>
          <a:p>
            <a:pPr lvl="2" algn="just"/>
            <a:r>
              <a:rPr lang="pt-BR" sz="1600" b="1" dirty="0">
                <a:latin typeface="Garamond" panose="02020404030301010803" pitchFamily="18" charset="0"/>
              </a:rPr>
              <a:t>Pequenos produtores, trabalhadores rurais e consumidores</a:t>
            </a:r>
            <a:r>
              <a:rPr lang="pt-BR" sz="1600" dirty="0">
                <a:latin typeface="Garamond" panose="02020404030301010803" pitchFamily="18" charset="0"/>
              </a:rPr>
              <a:t>.</a:t>
            </a:r>
          </a:p>
          <a:p>
            <a:pPr marL="457200" lvl="1" indent="0" algn="just">
              <a:buNone/>
            </a:pPr>
            <a:r>
              <a:rPr lang="pt-BR" dirty="0">
                <a:latin typeface="Garamond" panose="02020404030301010803" pitchFamily="18" charset="0"/>
              </a:rPr>
              <a:t>(LAMOUNIER, B. (Org). </a:t>
            </a:r>
            <a:r>
              <a:rPr lang="pt-BR" b="1" dirty="0">
                <a:latin typeface="Garamond" panose="02020404030301010803" pitchFamily="18" charset="0"/>
              </a:rPr>
              <a:t>Determinantes políticos da política agrícola: </a:t>
            </a:r>
            <a:r>
              <a:rPr lang="pt-BR" dirty="0">
                <a:latin typeface="Garamond" panose="02020404030301010803" pitchFamily="18" charset="0"/>
              </a:rPr>
              <a:t>um estudo dos atores, demandas e mecanismos de decisão. Brasília: IPEA, 1994).</a:t>
            </a:r>
          </a:p>
        </p:txBody>
      </p:sp>
    </p:spTree>
    <p:extLst>
      <p:ext uri="{BB962C8B-B14F-4D97-AF65-F5344CB8AC3E}">
        <p14:creationId xmlns:p14="http://schemas.microsoft.com/office/powerpoint/2010/main" val="3251756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a:bodyPr>
          <a:lstStyle/>
          <a:p>
            <a:pPr algn="just"/>
            <a:r>
              <a:rPr lang="pt-BR" b="1" dirty="0">
                <a:latin typeface="Garamond" panose="02020404030301010803" pitchFamily="18" charset="0"/>
              </a:rPr>
              <a:t>Processo de formulação de políticas agrícolas.</a:t>
            </a:r>
          </a:p>
          <a:p>
            <a:pPr lvl="1" algn="just"/>
            <a:r>
              <a:rPr lang="pt-BR" dirty="0">
                <a:latin typeface="Garamond" panose="02020404030301010803" pitchFamily="18" charset="0"/>
              </a:rPr>
              <a:t>Qual o papel de um setor público agrícola? (MUELLER, 2010, p. 9)</a:t>
            </a:r>
          </a:p>
          <a:p>
            <a:pPr lvl="2" algn="just"/>
            <a:r>
              <a:rPr lang="pt-BR" sz="1600" dirty="0">
                <a:latin typeface="Garamond" panose="02020404030301010803" pitchFamily="18" charset="0"/>
              </a:rPr>
              <a:t>Área técnica (normatização da produção vegetal e da produção animal; ações de fomento, de pesquisa, de extensão e de defesa no campo da agropecuária);</a:t>
            </a:r>
          </a:p>
          <a:p>
            <a:pPr lvl="2" algn="just"/>
            <a:r>
              <a:rPr lang="pt-BR" sz="1600" dirty="0">
                <a:latin typeface="Garamond" panose="02020404030301010803" pitchFamily="18" charset="0"/>
              </a:rPr>
              <a:t>A área de formulação e condução de ações e políticas </a:t>
            </a:r>
            <a:r>
              <a:rPr lang="pt-BR" sz="1600" dirty="0" err="1">
                <a:latin typeface="Garamond" panose="02020404030301010803" pitchFamily="18" charset="0"/>
              </a:rPr>
              <a:t>macrossetoriais</a:t>
            </a:r>
            <a:r>
              <a:rPr lang="pt-BR" sz="1600" dirty="0">
                <a:latin typeface="Garamond" panose="02020404030301010803" pitchFamily="18" charset="0"/>
              </a:rPr>
              <a:t> para a agropecuária e de captação de recursos e de gestão de ações de estímulo e incentivo de interesse da agropecuária.</a:t>
            </a:r>
          </a:p>
          <a:p>
            <a:pPr lvl="2" algn="just"/>
            <a:r>
              <a:rPr lang="pt-BR" sz="1600" dirty="0">
                <a:latin typeface="Garamond" panose="02020404030301010803" pitchFamily="18" charset="0"/>
              </a:rPr>
              <a:t>Deve-se levar em consideração os atores envolvidos; sua posição estrutural em termos da capacidade de influenciar no presente e no futuro; e os recursos de poder, positivos e negativos, à disposição de cada um (LAMOUNIER, 1994).</a:t>
            </a:r>
          </a:p>
          <a:p>
            <a:pPr lvl="2" algn="just"/>
            <a:r>
              <a:rPr lang="pt-BR" sz="1600" dirty="0">
                <a:latin typeface="Garamond" panose="02020404030301010803" pitchFamily="18" charset="0"/>
              </a:rPr>
              <a:t>Atores governamentais: (a) ligados ao Poder Executivo, por exemplo as autoridades do Ministério da Fazenda ou da Economia; (b) Banco do Brasil; (c) Ministério da Agricultura; (d) governadores de estado e seus secretários da agricultura (LAMOUNIER, 1994).</a:t>
            </a:r>
          </a:p>
          <a:p>
            <a:pPr lvl="2" algn="just"/>
            <a:endParaRPr lang="pt-BR" sz="1600" dirty="0">
              <a:latin typeface="Garamond" panose="02020404030301010803" pitchFamily="18" charset="0"/>
            </a:endParaRPr>
          </a:p>
        </p:txBody>
      </p:sp>
    </p:spTree>
    <p:extLst>
      <p:ext uri="{BB962C8B-B14F-4D97-AF65-F5344CB8AC3E}">
        <p14:creationId xmlns:p14="http://schemas.microsoft.com/office/powerpoint/2010/main" val="1551742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495800"/>
          </a:xfrm>
        </p:spPr>
        <p:txBody>
          <a:bodyPr>
            <a:normAutofit/>
          </a:bodyPr>
          <a:lstStyle/>
          <a:p>
            <a:pPr algn="just"/>
            <a:r>
              <a:rPr lang="pt-BR" sz="2000" b="1" dirty="0">
                <a:latin typeface="Garamond" panose="02020404030301010803" pitchFamily="18" charset="0"/>
              </a:rPr>
              <a:t>Análise sob o viés da nova economia política</a:t>
            </a:r>
          </a:p>
          <a:p>
            <a:pPr lvl="1" algn="just"/>
            <a:r>
              <a:rPr lang="pt-BR" sz="1800" dirty="0">
                <a:latin typeface="Garamond" panose="02020404030301010803" pitchFamily="18" charset="0"/>
              </a:rPr>
              <a:t>Dimensões no sistema de decisão de políticas públicas:</a:t>
            </a:r>
          </a:p>
          <a:p>
            <a:pPr lvl="2" algn="just"/>
            <a:r>
              <a:rPr lang="pt-BR" sz="1600" dirty="0" err="1">
                <a:latin typeface="Garamond" panose="02020404030301010803" pitchFamily="18" charset="0"/>
              </a:rPr>
              <a:t>Macrossistema</a:t>
            </a:r>
            <a:r>
              <a:rPr lang="pt-BR" sz="1600" dirty="0">
                <a:latin typeface="Garamond" panose="02020404030301010803" pitchFamily="18" charset="0"/>
              </a:rPr>
              <a:t> – “’</a:t>
            </a:r>
            <a:r>
              <a:rPr lang="pt-BR" sz="1600" b="0" i="0" u="none" strike="noStrike" baseline="0" dirty="0">
                <a:latin typeface="Garamond" panose="02020404030301010803" pitchFamily="18" charset="0"/>
              </a:rPr>
              <a:t>refere-se às decisões que afetam diretamente uma política pública ou a estrutura de poder em torno dela. Essa dimensão é caracterizada por um alto escopo de </a:t>
            </a:r>
            <a:r>
              <a:rPr lang="pt-BR" sz="1600" b="0" i="0" u="none" strike="noStrike" baseline="0" dirty="0" err="1">
                <a:latin typeface="Garamond" panose="02020404030301010803" pitchFamily="18" charset="0"/>
              </a:rPr>
              <a:t>confl</a:t>
            </a:r>
            <a:r>
              <a:rPr lang="pt-BR" sz="1600" b="0" i="0" u="none" strike="noStrike" baseline="0" dirty="0">
                <a:latin typeface="Garamond" panose="02020404030301010803" pitchFamily="18" charset="0"/>
              </a:rPr>
              <a:t> </a:t>
            </a:r>
            <a:r>
              <a:rPr lang="pt-BR" sz="1600" b="0" i="0" u="none" strike="noStrike" baseline="0" dirty="0" err="1">
                <a:latin typeface="Garamond" panose="02020404030301010803" pitchFamily="18" charset="0"/>
              </a:rPr>
              <a:t>ito</a:t>
            </a:r>
            <a:r>
              <a:rPr lang="pt-BR" sz="1600" b="0" i="0" u="none" strike="noStrike" baseline="0" dirty="0">
                <a:latin typeface="Garamond" panose="02020404030301010803" pitchFamily="18" charset="0"/>
              </a:rPr>
              <a:t>, uma vez que as decisões geram impactos visíveis sobre a sociedade e o sistema político. Além disso, os </a:t>
            </a:r>
            <a:r>
              <a:rPr lang="pt-BR" sz="1600" b="0" i="0" u="none" strike="noStrike" baseline="0" dirty="0" err="1">
                <a:latin typeface="Garamond" panose="02020404030301010803" pitchFamily="18" charset="0"/>
              </a:rPr>
              <a:t>macrossistemas</a:t>
            </a:r>
            <a:r>
              <a:rPr lang="pt-BR" sz="1600" b="0" i="0" u="none" strike="noStrike" baseline="0" dirty="0">
                <a:latin typeface="Garamond" panose="02020404030301010803" pitchFamily="18" charset="0"/>
              </a:rPr>
              <a:t> são compostos de um grande número de participantes com múltiplos interesses’” (CAPELLA </a:t>
            </a:r>
            <a:r>
              <a:rPr lang="pt-BR" sz="1600" dirty="0">
                <a:latin typeface="Garamond" panose="02020404030301010803" pitchFamily="18" charset="0"/>
              </a:rPr>
              <a:t>apud SCHWANTES; BACHA, 2019, p. 167).</a:t>
            </a:r>
          </a:p>
          <a:p>
            <a:pPr lvl="2" algn="just"/>
            <a:r>
              <a:rPr lang="pt-BR" sz="1600" dirty="0">
                <a:latin typeface="Garamond" panose="02020404030301010803" pitchFamily="18" charset="0"/>
              </a:rPr>
              <a:t>Exemplo – Reforma trabalhista, reforma previdenciária, reforma tributária e reforma administrativa.</a:t>
            </a:r>
          </a:p>
          <a:p>
            <a:pPr marL="457200" lvl="1" indent="0" algn="just">
              <a:buNone/>
            </a:pPr>
            <a:r>
              <a:rPr lang="pt-BR" sz="1800" dirty="0">
                <a:latin typeface="Garamond" panose="02020404030301010803" pitchFamily="18" charset="0"/>
              </a:rPr>
              <a:t>(BACHA, C. J. C.; SCHWANTES, F. Análise de formulação da política de garantia de preços mínimos no Brasil pela ótica da economia política. </a:t>
            </a:r>
            <a:r>
              <a:rPr lang="pt-BR" sz="1800" b="1" dirty="0">
                <a:latin typeface="Garamond" panose="02020404030301010803" pitchFamily="18" charset="0"/>
              </a:rPr>
              <a:t>Revista Nova Economia</a:t>
            </a:r>
            <a:r>
              <a:rPr lang="pt-BR" sz="1800" dirty="0">
                <a:latin typeface="Garamond" panose="02020404030301010803" pitchFamily="18" charset="0"/>
              </a:rPr>
              <a:t>, v. 29, n. 1, 2019, p. 161-192).</a:t>
            </a:r>
          </a:p>
        </p:txBody>
      </p:sp>
    </p:spTree>
    <p:extLst>
      <p:ext uri="{BB962C8B-B14F-4D97-AF65-F5344CB8AC3E}">
        <p14:creationId xmlns:p14="http://schemas.microsoft.com/office/powerpoint/2010/main" val="4202076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495800"/>
          </a:xfrm>
        </p:spPr>
        <p:txBody>
          <a:bodyPr>
            <a:normAutofit/>
          </a:bodyPr>
          <a:lstStyle/>
          <a:p>
            <a:pPr algn="just"/>
            <a:r>
              <a:rPr lang="pt-BR" sz="2000" b="1" dirty="0">
                <a:latin typeface="Garamond" panose="02020404030301010803" pitchFamily="18" charset="0"/>
              </a:rPr>
              <a:t>Análise sob o viés da nova economia política</a:t>
            </a:r>
          </a:p>
          <a:p>
            <a:pPr lvl="1" algn="just"/>
            <a:r>
              <a:rPr lang="pt-BR" sz="1800" dirty="0">
                <a:latin typeface="Garamond" panose="02020404030301010803" pitchFamily="18" charset="0"/>
              </a:rPr>
              <a:t>Dimensões no sistema de decisão de políticas públicas:</a:t>
            </a:r>
          </a:p>
          <a:p>
            <a:pPr lvl="2" algn="just"/>
            <a:r>
              <a:rPr lang="pt-BR" sz="1600" dirty="0">
                <a:latin typeface="Garamond" panose="02020404030301010803" pitchFamily="18" charset="0"/>
              </a:rPr>
              <a:t>Microssistema – “’Os microssistemas envolvem decisões que geralmente não despertam a atenção do público. Neles são tomadas decisões baseadas em alta complexidade técnica, envolvendo um número bastante reduzido de tomadores de decisão que procuram restringir o acesso de outros participantes...’” </a:t>
            </a:r>
            <a:r>
              <a:rPr lang="pt-BR" sz="1600" b="0" u="none" strike="noStrike" baseline="0" dirty="0">
                <a:latin typeface="Garamond" panose="02020404030301010803" pitchFamily="18" charset="0"/>
              </a:rPr>
              <a:t>(CAPELLA </a:t>
            </a:r>
            <a:r>
              <a:rPr lang="pt-BR" sz="1600" dirty="0">
                <a:latin typeface="Garamond" panose="02020404030301010803" pitchFamily="18" charset="0"/>
              </a:rPr>
              <a:t>apud SCHWANTES; BACHA, 2019, p. 168).</a:t>
            </a:r>
          </a:p>
          <a:p>
            <a:pPr lvl="2" algn="just"/>
            <a:r>
              <a:rPr lang="pt-BR" sz="1600" dirty="0">
                <a:latin typeface="Garamond" panose="02020404030301010803" pitchFamily="18" charset="0"/>
              </a:rPr>
              <a:t>“</a:t>
            </a:r>
            <a:r>
              <a:rPr lang="pt-BR" sz="1600" b="0" i="0" u="none" strike="noStrike" baseline="0" dirty="0">
                <a:latin typeface="Garamond" panose="02020404030301010803" pitchFamily="18" charset="0"/>
              </a:rPr>
              <a:t>Exemplos de políticas definidas no microssistema são os documentos e procedimentos necessários à execução das políticas de crédito rural, preços mínimos e seguro rural, tais como as resoluções do Banco Central do Brasil.” (</a:t>
            </a:r>
            <a:r>
              <a:rPr lang="pt-BR" sz="1600" dirty="0">
                <a:latin typeface="Garamond" panose="02020404030301010803" pitchFamily="18" charset="0"/>
              </a:rPr>
              <a:t>SCHWANTES; BACHA, 2019, p. 168).</a:t>
            </a:r>
          </a:p>
          <a:p>
            <a:pPr marL="457200" lvl="1" indent="0" algn="just">
              <a:buNone/>
            </a:pPr>
            <a:r>
              <a:rPr lang="pt-BR" sz="1800" dirty="0">
                <a:latin typeface="Garamond" panose="02020404030301010803" pitchFamily="18" charset="0"/>
              </a:rPr>
              <a:t>(BACHA, C. J. C.; SCHWANTES, F. Análise de formulação da política de garantia de preços mínimos no Brasil pela ótica da economia política. </a:t>
            </a:r>
            <a:r>
              <a:rPr lang="pt-BR" sz="1800" b="1" dirty="0">
                <a:latin typeface="Garamond" panose="02020404030301010803" pitchFamily="18" charset="0"/>
              </a:rPr>
              <a:t>Revista Nova Economia</a:t>
            </a:r>
            <a:r>
              <a:rPr lang="pt-BR" sz="1800" dirty="0">
                <a:latin typeface="Garamond" panose="02020404030301010803" pitchFamily="18" charset="0"/>
              </a:rPr>
              <a:t>, v. 29, n. 1, 2019, p. 161-192).</a:t>
            </a:r>
          </a:p>
        </p:txBody>
      </p:sp>
    </p:spTree>
    <p:extLst>
      <p:ext uri="{BB962C8B-B14F-4D97-AF65-F5344CB8AC3E}">
        <p14:creationId xmlns:p14="http://schemas.microsoft.com/office/powerpoint/2010/main" val="2663246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495800"/>
          </a:xfrm>
        </p:spPr>
        <p:txBody>
          <a:bodyPr>
            <a:normAutofit/>
          </a:bodyPr>
          <a:lstStyle/>
          <a:p>
            <a:pPr algn="just"/>
            <a:r>
              <a:rPr lang="pt-BR" sz="2000" b="1" dirty="0">
                <a:latin typeface="Garamond" panose="02020404030301010803" pitchFamily="18" charset="0"/>
              </a:rPr>
              <a:t>Análise sob o viés da nova economia política</a:t>
            </a:r>
          </a:p>
          <a:p>
            <a:pPr lvl="1" algn="just"/>
            <a:r>
              <a:rPr lang="pt-BR" sz="1800" dirty="0">
                <a:latin typeface="Garamond" panose="02020404030301010803" pitchFamily="18" charset="0"/>
              </a:rPr>
              <a:t>Dimensões no sistema de decisão de políticas públicas:</a:t>
            </a:r>
          </a:p>
          <a:p>
            <a:pPr lvl="2" algn="just"/>
            <a:r>
              <a:rPr lang="pt-BR" sz="1600" dirty="0">
                <a:latin typeface="Garamond" panose="02020404030301010803" pitchFamily="18" charset="0"/>
              </a:rPr>
              <a:t>Subsistema – “’Os subsistemas são compostos de um número limitado de atores e instituições, geralmente reunidos em grupos mais ou menos coesos, que se especializam e direcionam seus esforços para algumas questões específicas em relação a uma política’” </a:t>
            </a:r>
            <a:r>
              <a:rPr lang="pt-BR" sz="1600" b="0" u="none" strike="noStrike" baseline="0" dirty="0">
                <a:latin typeface="Garamond" panose="02020404030301010803" pitchFamily="18" charset="0"/>
              </a:rPr>
              <a:t>(CAPELLA </a:t>
            </a:r>
            <a:r>
              <a:rPr lang="pt-BR" sz="1600" dirty="0">
                <a:latin typeface="Garamond" panose="02020404030301010803" pitchFamily="18" charset="0"/>
              </a:rPr>
              <a:t>apud SCHWANTES; BACHA, 2019, p. 168). </a:t>
            </a:r>
          </a:p>
          <a:p>
            <a:pPr lvl="2" algn="just"/>
            <a:r>
              <a:rPr lang="pt-BR" sz="1600" dirty="0">
                <a:latin typeface="Garamond" panose="02020404030301010803" pitchFamily="18" charset="0"/>
              </a:rPr>
              <a:t>Exemplo. “A </a:t>
            </a:r>
            <a:r>
              <a:rPr lang="pt-BR" sz="1600" b="0" i="0" u="none" strike="noStrike" baseline="0" dirty="0">
                <a:latin typeface="Garamond" panose="02020404030301010803" pitchFamily="18" charset="0"/>
              </a:rPr>
              <a:t>maioria das alterações nas políticas agrícolas (sobre crédito rural, preços mínimos, seguro rural, pesquisa agropecuária e extensão rural) é definida nos subsistemas em consonância, quase sempre, com as </a:t>
            </a:r>
            <a:r>
              <a:rPr lang="pt-BR" sz="1600" b="0" i="0" u="none" strike="noStrike" baseline="0" dirty="0" err="1">
                <a:latin typeface="Garamond" panose="02020404030301010803" pitchFamily="18" charset="0"/>
              </a:rPr>
              <a:t>macrodiretrizes</a:t>
            </a:r>
            <a:r>
              <a:rPr lang="pt-BR" sz="1600" dirty="0">
                <a:latin typeface="Garamond" panose="02020404030301010803" pitchFamily="18" charset="0"/>
              </a:rPr>
              <a:t> </a:t>
            </a:r>
            <a:r>
              <a:rPr lang="pt-BR" sz="1600" b="0" i="0" u="none" strike="noStrike" baseline="0" dirty="0">
                <a:latin typeface="Garamond" panose="02020404030301010803" pitchFamily="18" charset="0"/>
              </a:rPr>
              <a:t>das políticas fiscal, monetária, cambial e de rendas definidas no </a:t>
            </a:r>
            <a:r>
              <a:rPr lang="pt-BR" sz="1600" b="0" i="0" u="none" strike="noStrike" baseline="0" dirty="0" err="1">
                <a:latin typeface="Garamond" panose="02020404030301010803" pitchFamily="18" charset="0"/>
              </a:rPr>
              <a:t>macrossistema</a:t>
            </a:r>
            <a:r>
              <a:rPr lang="pt-BR" sz="1600" b="0" i="0" u="none" strike="noStrike" baseline="0" dirty="0">
                <a:latin typeface="Garamond" panose="02020404030301010803" pitchFamily="18" charset="0"/>
              </a:rPr>
              <a:t>.” (</a:t>
            </a:r>
            <a:r>
              <a:rPr lang="pt-BR" sz="1600" dirty="0">
                <a:latin typeface="Garamond" panose="02020404030301010803" pitchFamily="18" charset="0"/>
              </a:rPr>
              <a:t>SCHWANTES; BACHA, 2019, p. 168).</a:t>
            </a:r>
          </a:p>
          <a:p>
            <a:pPr marL="457200" lvl="1" indent="0" algn="just">
              <a:buNone/>
            </a:pPr>
            <a:r>
              <a:rPr lang="pt-BR" sz="1800" dirty="0">
                <a:latin typeface="Garamond" panose="02020404030301010803" pitchFamily="18" charset="0"/>
              </a:rPr>
              <a:t>(BACHA, C. J. C.; SCHWANTES, F. Análise de formulação da política de garantia de preços mínimos no Brasil pela ótica da economia política. </a:t>
            </a:r>
            <a:r>
              <a:rPr lang="pt-BR" sz="1800" b="1" dirty="0">
                <a:latin typeface="Garamond" panose="02020404030301010803" pitchFamily="18" charset="0"/>
              </a:rPr>
              <a:t>Revista Nova Economia</a:t>
            </a:r>
            <a:r>
              <a:rPr lang="pt-BR" sz="1800" dirty="0">
                <a:latin typeface="Garamond" panose="02020404030301010803" pitchFamily="18" charset="0"/>
              </a:rPr>
              <a:t>, v. 29, n. 1, 2019, p. 161-192).</a:t>
            </a:r>
          </a:p>
        </p:txBody>
      </p:sp>
    </p:spTree>
    <p:extLst>
      <p:ext uri="{BB962C8B-B14F-4D97-AF65-F5344CB8AC3E}">
        <p14:creationId xmlns:p14="http://schemas.microsoft.com/office/powerpoint/2010/main" val="36193266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a:bodyPr>
          <a:lstStyle/>
          <a:p>
            <a:pPr algn="just"/>
            <a:r>
              <a:rPr lang="pt-BR" b="1" dirty="0">
                <a:latin typeface="Garamond" panose="02020404030301010803" pitchFamily="18" charset="0"/>
              </a:rPr>
              <a:t>Políticas públicas como resultado de duas dimensões – racional e do poder</a:t>
            </a:r>
          </a:p>
          <a:p>
            <a:pPr lvl="1"/>
            <a:endParaRPr lang="pt-BR" dirty="0"/>
          </a:p>
          <a:p>
            <a:pPr lvl="1" algn="just"/>
            <a:r>
              <a:rPr lang="pt-BR" dirty="0">
                <a:latin typeface="Garamond" panose="02020404030301010803" pitchFamily="18" charset="0"/>
              </a:rPr>
              <a:t>“</a:t>
            </a:r>
            <a:r>
              <a:rPr lang="pt-BR" b="0" i="0" u="none" strike="noStrike" baseline="0" dirty="0">
                <a:latin typeface="Garamond" panose="02020404030301010803" pitchFamily="18" charset="0"/>
              </a:rPr>
              <a:t>Consideramos, para esse fim, a formulação de políticas agrícolas um processo que combina duas dimensões básicas: a dimensão de racionalidade, enfatizada pela teoria econômica, e a dimensão fundamental de poder, que a teoria considera espúria. Esta tem a ver com a atuação de agentes influentes, interessados em aspectos de decisões de política pública. Assim, políticas públicas emanam fundamentalmente da interrelação entre a coalizão no poder – o governo – e segmentos sociais influentes com interesse em determinados problemas de política, geralmente organizados em redes de política setoriais.” (</a:t>
            </a:r>
            <a:r>
              <a:rPr lang="pt-BR" sz="1600" b="0" i="0" u="none" strike="noStrike" baseline="0" dirty="0">
                <a:latin typeface="Garamond" panose="02020404030301010803" pitchFamily="18" charset="0"/>
              </a:rPr>
              <a:t>MUELLER, C. A política agrícola no Brasil: uma visão a longo prazo. </a:t>
            </a:r>
            <a:r>
              <a:rPr lang="pt-BR" sz="1600" b="1" i="0" u="none" strike="noStrike" baseline="0" dirty="0">
                <a:latin typeface="Garamond" panose="02020404030301010803" pitchFamily="18" charset="0"/>
              </a:rPr>
              <a:t>Revista de Polític</a:t>
            </a:r>
            <a:r>
              <a:rPr lang="pt-BR" sz="1600" b="1" dirty="0">
                <a:latin typeface="Garamond" panose="02020404030301010803" pitchFamily="18" charset="0"/>
              </a:rPr>
              <a:t>a Agrícola</a:t>
            </a:r>
            <a:r>
              <a:rPr lang="pt-BR" sz="1600" dirty="0">
                <a:latin typeface="Garamond" panose="02020404030301010803" pitchFamily="18" charset="0"/>
              </a:rPr>
              <a:t>, jul. 2010, p. 11).</a:t>
            </a:r>
            <a:endParaRPr lang="pt-BR" dirty="0">
              <a:latin typeface="Garamond" panose="02020404030301010803" pitchFamily="18" charset="0"/>
            </a:endParaRPr>
          </a:p>
        </p:txBody>
      </p:sp>
    </p:spTree>
    <p:extLst>
      <p:ext uri="{BB962C8B-B14F-4D97-AF65-F5344CB8AC3E}">
        <p14:creationId xmlns:p14="http://schemas.microsoft.com/office/powerpoint/2010/main" val="1745284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328890"/>
          </a:xfrm>
        </p:spPr>
        <p:txBody>
          <a:bodyPr>
            <a:normAutofit fontScale="92500"/>
          </a:bodyPr>
          <a:lstStyle/>
          <a:p>
            <a:r>
              <a:rPr lang="pt-BR" sz="2000" b="1" dirty="0">
                <a:latin typeface="Garamond" panose="02020404030301010803" pitchFamily="18" charset="0"/>
              </a:rPr>
              <a:t>Visão histórica da formulação de políticas agrícolas no Brasil</a:t>
            </a:r>
          </a:p>
          <a:p>
            <a:pPr lvl="1"/>
            <a:r>
              <a:rPr lang="pt-BR" sz="1700" b="1" dirty="0">
                <a:latin typeface="Garamond" panose="02020404030301010803" pitchFamily="18" charset="0"/>
              </a:rPr>
              <a:t>Introdução</a:t>
            </a:r>
          </a:p>
          <a:p>
            <a:pPr lvl="2"/>
            <a:r>
              <a:rPr lang="pt-BR" sz="1700" dirty="0">
                <a:latin typeface="Garamond" panose="02020404030301010803" pitchFamily="18" charset="0"/>
              </a:rPr>
              <a:t>Apesar de o Brasil ser um país predominantemente agroexportador na época, a Secretaria dos Negócios da Agricultura, Comércio e Obras Públicas, instituída pelo Decreto Imperial nº 1.067 de 1860, teve que dividir espaço com o Comércio e Obras Públicas. Não houve participações da Secretaria na administração da política cafeeira.</a:t>
            </a:r>
          </a:p>
          <a:p>
            <a:pPr lvl="2"/>
            <a:r>
              <a:rPr lang="pt-BR" sz="1700" dirty="0">
                <a:latin typeface="Garamond" panose="02020404030301010803" pitchFamily="18" charset="0"/>
              </a:rPr>
              <a:t>Em 1906, a Secretaria foi transformada em Ministério da Agricultura, Indústria e Comércio, ainda dividindo espaço com outros setores. Não obstante, o Ministério da Agricultura configurou como a principal entidade de administração do setor agrícola apenas na década de 30.</a:t>
            </a:r>
          </a:p>
          <a:p>
            <a:pPr lvl="2"/>
            <a:r>
              <a:rPr lang="pt-BR" sz="1700" dirty="0">
                <a:latin typeface="Garamond" panose="02020404030301010803" pitchFamily="18" charset="0"/>
              </a:rPr>
              <a:t>Até meados da década de 1960 não havia uma política de desenvolvimento agrícola no País</a:t>
            </a:r>
            <a:endParaRPr lang="pt-BR" sz="1700" b="1" dirty="0">
              <a:latin typeface="Garamond" panose="02020404030301010803" pitchFamily="18" charset="0"/>
            </a:endParaRPr>
          </a:p>
          <a:p>
            <a:pPr lvl="1"/>
            <a:endParaRPr lang="pt-BR" sz="1700" b="0" i="0" u="none" strike="noStrike" baseline="0" dirty="0">
              <a:latin typeface="Garamond" panose="02020404030301010803" pitchFamily="18" charset="0"/>
            </a:endParaRPr>
          </a:p>
          <a:p>
            <a:pPr marL="457200" lvl="1" indent="0">
              <a:buNone/>
            </a:pPr>
            <a:r>
              <a:rPr lang="pt-BR" sz="1600" b="0" i="0" u="none" strike="noStrike" baseline="0" dirty="0">
                <a:latin typeface="Garamond" panose="02020404030301010803" pitchFamily="18" charset="0"/>
              </a:rPr>
              <a:t>(MUELLER, C. A política agrícola no Brasil: uma visão a longo prazo. </a:t>
            </a:r>
            <a:r>
              <a:rPr lang="pt-BR" sz="1600" b="1" i="0" u="none" strike="noStrike" baseline="0" dirty="0">
                <a:latin typeface="Garamond" panose="02020404030301010803" pitchFamily="18" charset="0"/>
              </a:rPr>
              <a:t>Revista de Polític</a:t>
            </a:r>
            <a:r>
              <a:rPr lang="pt-BR" sz="1600" b="1" dirty="0">
                <a:latin typeface="Garamond" panose="02020404030301010803" pitchFamily="18" charset="0"/>
              </a:rPr>
              <a:t>a Agrícola</a:t>
            </a:r>
            <a:r>
              <a:rPr lang="pt-BR" sz="1600" dirty="0">
                <a:latin typeface="Garamond" panose="02020404030301010803" pitchFamily="18" charset="0"/>
              </a:rPr>
              <a:t>, jul. 2010)</a:t>
            </a:r>
            <a:endParaRPr lang="pt-BR" dirty="0"/>
          </a:p>
        </p:txBody>
      </p:sp>
    </p:spTree>
    <p:extLst>
      <p:ext uri="{BB962C8B-B14F-4D97-AF65-F5344CB8AC3E}">
        <p14:creationId xmlns:p14="http://schemas.microsoft.com/office/powerpoint/2010/main" val="2601589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4999"/>
            <a:ext cx="8915400" cy="4582297"/>
          </a:xfrm>
        </p:spPr>
        <p:txBody>
          <a:bodyPr>
            <a:normAutofit/>
          </a:bodyPr>
          <a:lstStyle/>
          <a:p>
            <a:r>
              <a:rPr lang="pt-BR" sz="2000" b="1" dirty="0">
                <a:latin typeface="Garamond" panose="02020404030301010803" pitchFamily="18" charset="0"/>
              </a:rPr>
              <a:t>Visão histórica da formulação de políticas agrícolas no Brasil</a:t>
            </a:r>
          </a:p>
          <a:p>
            <a:pPr lvl="1"/>
            <a:r>
              <a:rPr lang="pt-BR" sz="1700" b="1" dirty="0">
                <a:latin typeface="Garamond" panose="02020404030301010803" pitchFamily="18" charset="0"/>
              </a:rPr>
              <a:t>De 1860 a 1945</a:t>
            </a:r>
          </a:p>
          <a:p>
            <a:pPr lvl="1"/>
            <a:endParaRPr lang="pt-BR" sz="1700" b="1" dirty="0">
              <a:latin typeface="Garamond" panose="02020404030301010803" pitchFamily="18" charset="0"/>
            </a:endParaRPr>
          </a:p>
          <a:p>
            <a:pPr lvl="2" algn="just"/>
            <a:r>
              <a:rPr lang="pt-BR" sz="1700" dirty="0">
                <a:latin typeface="Garamond" panose="02020404030301010803" pitchFamily="18" charset="0"/>
              </a:rPr>
              <a:t>Atuação inexistente da Secretaria dos Negócios da Agricultura, Comércio e Obras Públicas, posteriormente alterada para Ministério da Agricultura.</a:t>
            </a:r>
          </a:p>
          <a:p>
            <a:pPr lvl="2" algn="just"/>
            <a:r>
              <a:rPr lang="pt-BR" sz="1700" dirty="0">
                <a:latin typeface="Garamond" panose="02020404030301010803" pitchFamily="18" charset="0"/>
              </a:rPr>
              <a:t>Extremo centralismo e a ausência de visão estratégica do regime imperial.</a:t>
            </a:r>
          </a:p>
          <a:p>
            <a:pPr lvl="2" algn="just"/>
            <a:r>
              <a:rPr lang="pt-BR" sz="1700" dirty="0">
                <a:latin typeface="Garamond" panose="02020404030301010803" pitchFamily="18" charset="0"/>
              </a:rPr>
              <a:t>Não obstante, o governou apoiou os grandes produtores de café (Região Sudeste) e de açúcar (Região Nordeste). </a:t>
            </a:r>
          </a:p>
          <a:p>
            <a:pPr lvl="2" algn="just"/>
            <a:r>
              <a:rPr lang="pt-BR" sz="1700" dirty="0">
                <a:latin typeface="Garamond" panose="02020404030301010803" pitchFamily="18" charset="0"/>
              </a:rPr>
              <a:t>O maior desenvolvimento da rede de políticas de café possibilitou a obtenção de financiamentos externos, bem como exercer uma certa influência na esfera política.</a:t>
            </a:r>
            <a:endParaRPr lang="pt-BR" sz="1700" b="0" i="0" u="none" strike="noStrike" baseline="0" dirty="0">
              <a:latin typeface="Garamond" panose="02020404030301010803" pitchFamily="18" charset="0"/>
            </a:endParaRPr>
          </a:p>
          <a:p>
            <a:pPr marL="457200" lvl="1" indent="0">
              <a:buNone/>
            </a:pPr>
            <a:endParaRPr lang="pt-BR" sz="1600" b="0" i="0" u="none" strike="noStrike" baseline="0" dirty="0">
              <a:latin typeface="Garamond" panose="02020404030301010803" pitchFamily="18" charset="0"/>
            </a:endParaRPr>
          </a:p>
          <a:p>
            <a:pPr marL="457200" lvl="1" indent="0">
              <a:buNone/>
            </a:pPr>
            <a:r>
              <a:rPr lang="pt-BR" sz="1600" b="0" i="0" u="none" strike="noStrike" baseline="0" dirty="0">
                <a:latin typeface="Garamond" panose="02020404030301010803" pitchFamily="18" charset="0"/>
              </a:rPr>
              <a:t>(MUELLER, C. A política agrícola no Brasil: uma visão a longo prazo. </a:t>
            </a:r>
            <a:r>
              <a:rPr lang="pt-BR" sz="1600" b="1" i="0" u="none" strike="noStrike" baseline="0" dirty="0">
                <a:latin typeface="Garamond" panose="02020404030301010803" pitchFamily="18" charset="0"/>
              </a:rPr>
              <a:t>Revista de Polític</a:t>
            </a:r>
            <a:r>
              <a:rPr lang="pt-BR" sz="1600" b="1" dirty="0">
                <a:latin typeface="Garamond" panose="02020404030301010803" pitchFamily="18" charset="0"/>
              </a:rPr>
              <a:t>a Agrícola</a:t>
            </a:r>
            <a:r>
              <a:rPr lang="pt-BR" sz="1600" dirty="0">
                <a:latin typeface="Garamond" panose="02020404030301010803" pitchFamily="18" charset="0"/>
              </a:rPr>
              <a:t>, jul. 2010)</a:t>
            </a:r>
            <a:endParaRPr lang="pt-BR" dirty="0"/>
          </a:p>
        </p:txBody>
      </p:sp>
    </p:spTree>
    <p:extLst>
      <p:ext uri="{BB962C8B-B14F-4D97-AF65-F5344CB8AC3E}">
        <p14:creationId xmlns:p14="http://schemas.microsoft.com/office/powerpoint/2010/main" val="1352973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4999"/>
            <a:ext cx="8915400" cy="4582297"/>
          </a:xfrm>
        </p:spPr>
        <p:txBody>
          <a:bodyPr>
            <a:normAutofit/>
          </a:bodyPr>
          <a:lstStyle/>
          <a:p>
            <a:r>
              <a:rPr lang="pt-BR" sz="2000" b="1" dirty="0">
                <a:latin typeface="Garamond" panose="02020404030301010803" pitchFamily="18" charset="0"/>
              </a:rPr>
              <a:t>Visão histórica da formulação de políticas agrícolas no Brasil</a:t>
            </a:r>
          </a:p>
          <a:p>
            <a:pPr lvl="1"/>
            <a:r>
              <a:rPr lang="pt-BR" sz="1700" b="1" dirty="0">
                <a:latin typeface="Garamond" panose="02020404030301010803" pitchFamily="18" charset="0"/>
              </a:rPr>
              <a:t>De 1860 a 1945</a:t>
            </a:r>
          </a:p>
          <a:p>
            <a:pPr lvl="1"/>
            <a:endParaRPr lang="pt-BR" sz="1700" b="1" dirty="0">
              <a:latin typeface="Garamond" panose="02020404030301010803" pitchFamily="18" charset="0"/>
            </a:endParaRPr>
          </a:p>
          <a:p>
            <a:pPr lvl="2" algn="just"/>
            <a:r>
              <a:rPr lang="pt-BR" sz="1600" dirty="0">
                <a:latin typeface="Garamond" panose="02020404030301010803" pitchFamily="18" charset="0"/>
              </a:rPr>
              <a:t>De 1930 a 1945, as outras lavouras tiveram um bom desempenho, sobretudo a do algodão.</a:t>
            </a:r>
          </a:p>
          <a:p>
            <a:pPr lvl="2" algn="just"/>
            <a:endParaRPr lang="pt-BR" sz="1600" dirty="0">
              <a:latin typeface="Garamond" panose="02020404030301010803" pitchFamily="18" charset="0"/>
            </a:endParaRPr>
          </a:p>
          <a:p>
            <a:pPr lvl="2" algn="just"/>
            <a:r>
              <a:rPr lang="pt-BR" sz="1600" dirty="0">
                <a:latin typeface="Garamond" panose="02020404030301010803" pitchFamily="18" charset="0"/>
              </a:rPr>
              <a:t>Instituição da Carteira de Crédito Agrícola e Industrial do Banco do Brasil (embrião da política de crédito rural) e da Comissão de Financiamento da Produção (embrião da PGPM). No entanto, o advento desses instrumentos não foi mérito do setor público agrícola, mas, sim, de segmentos da área econômica do governo e do comando militar.</a:t>
            </a:r>
          </a:p>
          <a:p>
            <a:pPr marL="457200" lvl="1" indent="0">
              <a:buNone/>
            </a:pPr>
            <a:endParaRPr lang="pt-BR" sz="1600" b="0" i="0" u="none" strike="noStrike" baseline="0" dirty="0">
              <a:latin typeface="Garamond" panose="02020404030301010803" pitchFamily="18" charset="0"/>
            </a:endParaRPr>
          </a:p>
          <a:p>
            <a:pPr marL="457200" lvl="1" indent="0">
              <a:buNone/>
            </a:pPr>
            <a:r>
              <a:rPr lang="pt-BR" sz="1600" b="0" i="0" u="none" strike="noStrike" baseline="0" dirty="0">
                <a:latin typeface="Garamond" panose="02020404030301010803" pitchFamily="18" charset="0"/>
              </a:rPr>
              <a:t>(MUELLER, C. A política agrícola no Brasil: uma visão a longo prazo. </a:t>
            </a:r>
            <a:r>
              <a:rPr lang="pt-BR" sz="1600" b="1" i="0" u="none" strike="noStrike" baseline="0" dirty="0">
                <a:latin typeface="Garamond" panose="02020404030301010803" pitchFamily="18" charset="0"/>
              </a:rPr>
              <a:t>Revista de Polític</a:t>
            </a:r>
            <a:r>
              <a:rPr lang="pt-BR" sz="1600" b="1" dirty="0">
                <a:latin typeface="Garamond" panose="02020404030301010803" pitchFamily="18" charset="0"/>
              </a:rPr>
              <a:t>a Agrícola</a:t>
            </a:r>
            <a:r>
              <a:rPr lang="pt-BR" sz="1600" dirty="0">
                <a:latin typeface="Garamond" panose="02020404030301010803" pitchFamily="18" charset="0"/>
              </a:rPr>
              <a:t>, jul. 2010)</a:t>
            </a:r>
            <a:endParaRPr lang="pt-BR" dirty="0"/>
          </a:p>
        </p:txBody>
      </p:sp>
    </p:spTree>
    <p:extLst>
      <p:ext uri="{BB962C8B-B14F-4D97-AF65-F5344CB8AC3E}">
        <p14:creationId xmlns:p14="http://schemas.microsoft.com/office/powerpoint/2010/main" val="3741618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fontScale="92500" lnSpcReduction="20000"/>
          </a:bodyPr>
          <a:lstStyle/>
          <a:p>
            <a:r>
              <a:rPr lang="pt-BR" sz="2000" b="1" dirty="0">
                <a:latin typeface="Garamond" panose="02020404030301010803" pitchFamily="18" charset="0"/>
              </a:rPr>
              <a:t>Conceito de política pública</a:t>
            </a:r>
          </a:p>
          <a:p>
            <a:pPr lvl="1" algn="just"/>
            <a:r>
              <a:rPr lang="pt-BR" sz="1800" dirty="0">
                <a:latin typeface="Garamond" panose="02020404030301010803" pitchFamily="18" charset="0"/>
              </a:rPr>
              <a:t>A política pública conceitua-se pelo conjunto de ações governamentais dirigidas de determinada forma específica a um determinado setor ou a determinados setores a fim de alcançar objetivos específicos.</a:t>
            </a:r>
          </a:p>
          <a:p>
            <a:pPr lvl="1" algn="just"/>
            <a:endParaRPr lang="pt-BR" sz="1800" dirty="0">
              <a:latin typeface="Garamond" panose="02020404030301010803" pitchFamily="18" charset="0"/>
            </a:endParaRPr>
          </a:p>
          <a:p>
            <a:pPr lvl="1" algn="just"/>
            <a:r>
              <a:rPr lang="pt-BR" sz="1800" dirty="0">
                <a:latin typeface="Garamond" panose="02020404030301010803" pitchFamily="18" charset="0"/>
              </a:rPr>
              <a:t>No caso de políticas agrícolas, seria “o conjunto das ações de governo dirigidas de </a:t>
            </a:r>
            <a:r>
              <a:rPr lang="pt-BR" sz="1800" i="1" dirty="0">
                <a:latin typeface="Garamond" panose="02020404030301010803" pitchFamily="18" charset="0"/>
              </a:rPr>
              <a:t>forma específica </a:t>
            </a:r>
            <a:r>
              <a:rPr lang="pt-BR" sz="1800" dirty="0">
                <a:latin typeface="Garamond" panose="02020404030301010803" pitchFamily="18" charset="0"/>
              </a:rPr>
              <a:t>ao setor agropecuário, tendo como objetivos: (a) reduzir custos de produção [...], (b) estabilizar a renda do produto; e (c) prover créditos.” (LAMOUNIER, B. (Org.). </a:t>
            </a:r>
            <a:r>
              <a:rPr lang="pt-BR" sz="1800" b="1" dirty="0">
                <a:latin typeface="Garamond" panose="02020404030301010803" pitchFamily="18" charset="0"/>
              </a:rPr>
              <a:t>Determinantes políticos da política agrícola</a:t>
            </a:r>
            <a:r>
              <a:rPr lang="pt-BR" sz="1800" dirty="0">
                <a:latin typeface="Garamond" panose="02020404030301010803" pitchFamily="18" charset="0"/>
              </a:rPr>
              <a:t>: um estudo de atores, demandas e mecanismos de decisão. Brasília: IPEA, 1994).</a:t>
            </a:r>
          </a:p>
          <a:p>
            <a:pPr lvl="1" algn="just"/>
            <a:endParaRPr lang="pt-BR" sz="1800" dirty="0">
              <a:latin typeface="Garamond" panose="02020404030301010803" pitchFamily="18" charset="0"/>
            </a:endParaRPr>
          </a:p>
          <a:p>
            <a:pPr lvl="1" algn="just"/>
            <a:r>
              <a:rPr lang="pt-BR" sz="1800" dirty="0">
                <a:latin typeface="Garamond" panose="02020404030301010803" pitchFamily="18" charset="0"/>
              </a:rPr>
              <a:t>Todavia, como são formadas as políticas públicas? Quais critérios são utilizados para a formulação?</a:t>
            </a:r>
          </a:p>
        </p:txBody>
      </p:sp>
    </p:spTree>
    <p:extLst>
      <p:ext uri="{BB962C8B-B14F-4D97-AF65-F5344CB8AC3E}">
        <p14:creationId xmlns:p14="http://schemas.microsoft.com/office/powerpoint/2010/main" val="7734409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4999"/>
            <a:ext cx="8915400" cy="4582297"/>
          </a:xfrm>
        </p:spPr>
        <p:txBody>
          <a:bodyPr>
            <a:normAutofit/>
          </a:bodyPr>
          <a:lstStyle/>
          <a:p>
            <a:r>
              <a:rPr lang="pt-BR" sz="2000" b="1" dirty="0">
                <a:latin typeface="Garamond" panose="02020404030301010803" pitchFamily="18" charset="0"/>
              </a:rPr>
              <a:t>Visão histórica da formulação de políticas agrícolas no Brasil</a:t>
            </a:r>
          </a:p>
          <a:p>
            <a:pPr lvl="1"/>
            <a:r>
              <a:rPr lang="pt-BR" sz="1700" b="1" dirty="0">
                <a:latin typeface="Garamond" panose="02020404030301010803" pitchFamily="18" charset="0"/>
              </a:rPr>
              <a:t>De 1945 até início da década de 1970</a:t>
            </a:r>
          </a:p>
          <a:p>
            <a:pPr lvl="2" algn="just"/>
            <a:r>
              <a:rPr lang="pt-BR" sz="1700" dirty="0">
                <a:latin typeface="Garamond" panose="02020404030301010803" pitchFamily="18" charset="0"/>
              </a:rPr>
              <a:t>Fase de expansão horizontal, um prolongamento de evolução registrada há muito tempo no País;</a:t>
            </a:r>
          </a:p>
          <a:p>
            <a:pPr lvl="2" algn="just"/>
            <a:r>
              <a:rPr lang="pt-BR" sz="1700" dirty="0">
                <a:latin typeface="Garamond" panose="02020404030301010803" pitchFamily="18" charset="0"/>
              </a:rPr>
              <a:t>A coalizão no poder priorizava a estratégia de desenvolvimento assentado na industrialização por substituição de importações, que gerou discriminação contra a agricultura;</a:t>
            </a:r>
          </a:p>
          <a:p>
            <a:pPr lvl="2" algn="just"/>
            <a:r>
              <a:rPr lang="pt-BR" sz="1700" dirty="0">
                <a:latin typeface="Garamond" panose="02020404030301010803" pitchFamily="18" charset="0"/>
              </a:rPr>
              <a:t>O setor agrícola teve desempenho razoável, tanto em termos de geração de divisas quanto de produção para o mercado interno. Isso foi possível devido à incorporação continuada de terras na fronteira agrícola e ao fato da formação de cafeeiros no norte do Paraná. Não obstante, a produtividade da agropecuária era baixa.</a:t>
            </a:r>
          </a:p>
          <a:p>
            <a:pPr marL="457200" lvl="1" indent="0">
              <a:buNone/>
            </a:pPr>
            <a:endParaRPr lang="pt-BR" sz="1600" b="0" i="0" u="none" strike="noStrike" baseline="0" dirty="0">
              <a:latin typeface="Garamond" panose="02020404030301010803" pitchFamily="18" charset="0"/>
            </a:endParaRPr>
          </a:p>
          <a:p>
            <a:pPr marL="457200" lvl="1" indent="0">
              <a:buNone/>
            </a:pPr>
            <a:r>
              <a:rPr lang="pt-BR" sz="1600" b="0" i="0" u="none" strike="noStrike" baseline="0" dirty="0">
                <a:latin typeface="Garamond" panose="02020404030301010803" pitchFamily="18" charset="0"/>
              </a:rPr>
              <a:t>(MUELLER, C. A política agrícola no Brasil: uma visão a longo prazo. </a:t>
            </a:r>
            <a:r>
              <a:rPr lang="pt-BR" sz="1600" b="1" i="0" u="none" strike="noStrike" baseline="0" dirty="0">
                <a:latin typeface="Garamond" panose="02020404030301010803" pitchFamily="18" charset="0"/>
              </a:rPr>
              <a:t>Revista de Polític</a:t>
            </a:r>
            <a:r>
              <a:rPr lang="pt-BR" sz="1600" b="1" dirty="0">
                <a:latin typeface="Garamond" panose="02020404030301010803" pitchFamily="18" charset="0"/>
              </a:rPr>
              <a:t>a Agrícola</a:t>
            </a:r>
            <a:r>
              <a:rPr lang="pt-BR" sz="1600" dirty="0">
                <a:latin typeface="Garamond" panose="02020404030301010803" pitchFamily="18" charset="0"/>
              </a:rPr>
              <a:t>, jul. 2010)</a:t>
            </a:r>
            <a:endParaRPr lang="pt-BR" dirty="0"/>
          </a:p>
        </p:txBody>
      </p:sp>
    </p:spTree>
    <p:extLst>
      <p:ext uri="{BB962C8B-B14F-4D97-AF65-F5344CB8AC3E}">
        <p14:creationId xmlns:p14="http://schemas.microsoft.com/office/powerpoint/2010/main" val="433142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4999"/>
            <a:ext cx="8915400" cy="4582297"/>
          </a:xfrm>
        </p:spPr>
        <p:txBody>
          <a:bodyPr>
            <a:normAutofit/>
          </a:bodyPr>
          <a:lstStyle/>
          <a:p>
            <a:r>
              <a:rPr lang="pt-BR" sz="2000" b="1" dirty="0">
                <a:latin typeface="Garamond" panose="02020404030301010803" pitchFamily="18" charset="0"/>
              </a:rPr>
              <a:t>Visão histórica da formulação de políticas agrícolas no Brasil</a:t>
            </a:r>
          </a:p>
          <a:p>
            <a:pPr lvl="1"/>
            <a:r>
              <a:rPr lang="pt-BR" sz="1700" b="1" dirty="0">
                <a:latin typeface="Garamond" panose="02020404030301010803" pitchFamily="18" charset="0"/>
              </a:rPr>
              <a:t>Do final da década de 1970 a meados da década de 1990</a:t>
            </a:r>
          </a:p>
          <a:p>
            <a:pPr lvl="2" algn="just"/>
            <a:r>
              <a:rPr lang="pt-BR" sz="1600" dirty="0">
                <a:latin typeface="Garamond" panose="02020404030301010803" pitchFamily="18" charset="0"/>
              </a:rPr>
              <a:t>Fase da modernização conservadora – um período de acentuada modernização da agropecuária, mas que não foi precedido por ações efetivas para reduzir as disparidades do acesso à terra;</a:t>
            </a:r>
          </a:p>
          <a:p>
            <a:pPr lvl="2" algn="just"/>
            <a:r>
              <a:rPr lang="pt-BR" sz="1600" dirty="0">
                <a:latin typeface="Garamond" panose="02020404030301010803" pitchFamily="18" charset="0"/>
              </a:rPr>
              <a:t>Nesse contexto, houve a adoção de políticas quantitativas, sobretudo o crédito agrícola subsidiado e a de preços mínimos, que exigiram forte mobilização de recursos produtivos;</a:t>
            </a:r>
          </a:p>
          <a:p>
            <a:pPr lvl="2" algn="just"/>
            <a:r>
              <a:rPr lang="pt-BR" sz="1600" dirty="0">
                <a:latin typeface="Garamond" panose="02020404030301010803" pitchFamily="18" charset="0"/>
              </a:rPr>
              <a:t>Fundação da Embrapa e criação de incentivos ao desenvolvimento do agronegócio;</a:t>
            </a:r>
          </a:p>
          <a:p>
            <a:pPr lvl="2" algn="just"/>
            <a:r>
              <a:rPr lang="pt-BR" sz="1600" dirty="0">
                <a:latin typeface="Garamond" panose="02020404030301010803" pitchFamily="18" charset="0"/>
              </a:rPr>
              <a:t>Postura intervencionista do Estado em mercados relevantes, com emprego de controle de preços, intervenção nos mercados interno e externo e na taxa de câmbio.</a:t>
            </a:r>
          </a:p>
          <a:p>
            <a:pPr lvl="2" algn="just"/>
            <a:r>
              <a:rPr lang="pt-BR" sz="1600" dirty="0">
                <a:latin typeface="Garamond" panose="02020404030301010803" pitchFamily="18" charset="0"/>
              </a:rPr>
              <a:t>Lograr a visão da “boa sociedade” do regime militar.</a:t>
            </a:r>
            <a:endParaRPr lang="pt-BR" sz="1600" b="0" i="0" u="none" strike="noStrike" baseline="0" dirty="0">
              <a:latin typeface="Garamond" panose="02020404030301010803" pitchFamily="18" charset="0"/>
            </a:endParaRPr>
          </a:p>
          <a:p>
            <a:pPr marL="457200" lvl="1" indent="0">
              <a:buNone/>
            </a:pPr>
            <a:r>
              <a:rPr lang="pt-BR" sz="1600" b="0" i="0" u="none" strike="noStrike" baseline="0" dirty="0">
                <a:latin typeface="Garamond" panose="02020404030301010803" pitchFamily="18" charset="0"/>
              </a:rPr>
              <a:t>(MUELLER, C. A política agrícola no Brasil: uma visão a longo prazo. </a:t>
            </a:r>
            <a:r>
              <a:rPr lang="pt-BR" sz="1600" b="1" i="0" u="none" strike="noStrike" baseline="0" dirty="0">
                <a:latin typeface="Garamond" panose="02020404030301010803" pitchFamily="18" charset="0"/>
              </a:rPr>
              <a:t>Revista de Polític</a:t>
            </a:r>
            <a:r>
              <a:rPr lang="pt-BR" sz="1600" b="1" dirty="0">
                <a:latin typeface="Garamond" panose="02020404030301010803" pitchFamily="18" charset="0"/>
              </a:rPr>
              <a:t>a Agrícola</a:t>
            </a:r>
            <a:r>
              <a:rPr lang="pt-BR" sz="1600" dirty="0">
                <a:latin typeface="Garamond" panose="02020404030301010803" pitchFamily="18" charset="0"/>
              </a:rPr>
              <a:t>, jul. 2010)</a:t>
            </a:r>
            <a:endParaRPr lang="pt-BR" dirty="0"/>
          </a:p>
        </p:txBody>
      </p:sp>
    </p:spTree>
    <p:extLst>
      <p:ext uri="{BB962C8B-B14F-4D97-AF65-F5344CB8AC3E}">
        <p14:creationId xmlns:p14="http://schemas.microsoft.com/office/powerpoint/2010/main" val="619192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4999"/>
            <a:ext cx="8915400" cy="4582297"/>
          </a:xfrm>
        </p:spPr>
        <p:txBody>
          <a:bodyPr>
            <a:normAutofit fontScale="92500"/>
          </a:bodyPr>
          <a:lstStyle/>
          <a:p>
            <a:r>
              <a:rPr lang="pt-BR" sz="2000" b="1" dirty="0">
                <a:latin typeface="Garamond" panose="02020404030301010803" pitchFamily="18" charset="0"/>
              </a:rPr>
              <a:t>Visão histórica da formulação de políticas agrícolas no Brasil</a:t>
            </a:r>
          </a:p>
          <a:p>
            <a:pPr lvl="1"/>
            <a:r>
              <a:rPr lang="pt-BR" b="1" dirty="0">
                <a:latin typeface="Garamond" panose="02020404030301010803" pitchFamily="18" charset="0"/>
              </a:rPr>
              <a:t>De meados da década de 1990 até meados da primeira década dos anos 2000.</a:t>
            </a:r>
          </a:p>
          <a:p>
            <a:pPr lvl="2" algn="just"/>
            <a:r>
              <a:rPr lang="pt-BR" sz="1600" dirty="0">
                <a:latin typeface="Garamond" panose="02020404030301010803" pitchFamily="18" charset="0"/>
              </a:rPr>
              <a:t>Fase de abertura da economia ao exterior e de abandono da postura intervencionista;</a:t>
            </a:r>
          </a:p>
          <a:p>
            <a:pPr lvl="2" algn="just"/>
            <a:r>
              <a:rPr lang="pt-BR" sz="1600" dirty="0">
                <a:latin typeface="Garamond" panose="02020404030301010803" pitchFamily="18" charset="0"/>
              </a:rPr>
              <a:t>Essa política neoliberal implicou redução dos gastos do governo em pesquisa e extensão rural, sustentação de preços para um grupo pequeno de agricultores, subvenção de preço ao produtor em situações nas quais os preços de mercado encontravam-se abaixo dos preços mínimos fixados pelo Governo Federal e empréstimos concedidos a taxa de juros positiva no mercado de crédito agrícola (SCHWANTES; BACHA, 2019)</a:t>
            </a:r>
          </a:p>
          <a:p>
            <a:pPr lvl="2" algn="just"/>
            <a:r>
              <a:rPr lang="pt-BR" sz="1600" dirty="0">
                <a:latin typeface="Garamond" panose="02020404030301010803" pitchFamily="18" charset="0"/>
              </a:rPr>
              <a:t>Nesse período houve o advento de instrumentos privados de financiamento e comercialização da produção agropecuária. No caso da PGPM, em particular, instituíram-se os instrumentos Prêmio para o Escoamento do Produto, Contrato de Opção de Venda de Produtos Agrícolas, entre outros (SCHWANTES; BACHA, 2019)  </a:t>
            </a:r>
          </a:p>
          <a:p>
            <a:pPr lvl="2" algn="just"/>
            <a:r>
              <a:rPr lang="pt-BR" sz="1600" dirty="0">
                <a:latin typeface="Garamond" panose="02020404030301010803" pitchFamily="18" charset="0"/>
              </a:rPr>
              <a:t>Boom das commodities, devido à elevação dos preços no mercado internacional e, no mercado interno, a um alto padrão tecnológico na agropecuária e à consolidação de um segmento agroindustrial moderno.</a:t>
            </a:r>
            <a:endParaRPr lang="pt-BR" dirty="0">
              <a:latin typeface="Garamond" panose="02020404030301010803" pitchFamily="18" charset="0"/>
            </a:endParaRPr>
          </a:p>
          <a:p>
            <a:pPr marL="457200" lvl="1" indent="0">
              <a:buNone/>
            </a:pPr>
            <a:r>
              <a:rPr lang="pt-BR" sz="1600" b="0" i="0" u="none" strike="noStrike" baseline="0" dirty="0">
                <a:latin typeface="Garamond" panose="02020404030301010803" pitchFamily="18" charset="0"/>
              </a:rPr>
              <a:t>(MUELLER, C. A política agrícola no Brasil: uma visão a longo prazo. </a:t>
            </a:r>
            <a:r>
              <a:rPr lang="pt-BR" sz="1600" b="1" i="0" u="none" strike="noStrike" baseline="0" dirty="0">
                <a:latin typeface="Garamond" panose="02020404030301010803" pitchFamily="18" charset="0"/>
              </a:rPr>
              <a:t>Revista de Polític</a:t>
            </a:r>
            <a:r>
              <a:rPr lang="pt-BR" sz="1600" b="1" dirty="0">
                <a:latin typeface="Garamond" panose="02020404030301010803" pitchFamily="18" charset="0"/>
              </a:rPr>
              <a:t>a Agrícola</a:t>
            </a:r>
            <a:r>
              <a:rPr lang="pt-BR" sz="1600" dirty="0">
                <a:latin typeface="Garamond" panose="02020404030301010803" pitchFamily="18" charset="0"/>
              </a:rPr>
              <a:t>, jul. 2010)</a:t>
            </a:r>
            <a:endParaRPr lang="pt-BR" dirty="0"/>
          </a:p>
        </p:txBody>
      </p:sp>
    </p:spTree>
    <p:extLst>
      <p:ext uri="{BB962C8B-B14F-4D97-AF65-F5344CB8AC3E}">
        <p14:creationId xmlns:p14="http://schemas.microsoft.com/office/powerpoint/2010/main" val="1393790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5" name="Espaço Reservado para Conteúdo 4">
            <a:extLst>
              <a:ext uri="{FF2B5EF4-FFF2-40B4-BE49-F238E27FC236}">
                <a16:creationId xmlns:a16="http://schemas.microsoft.com/office/drawing/2014/main" xmlns="" id="{02760E5B-7F01-4E50-811C-B8C528C894B4}"/>
              </a:ext>
            </a:extLst>
          </p:cNvPr>
          <p:cNvSpPr>
            <a:spLocks noGrp="1"/>
          </p:cNvSpPr>
          <p:nvPr>
            <p:ph idx="1"/>
          </p:nvPr>
        </p:nvSpPr>
        <p:spPr/>
        <p:txBody>
          <a:bodyPr/>
          <a:lstStyle/>
          <a:p>
            <a:endParaRPr lang="pt-BR"/>
          </a:p>
        </p:txBody>
      </p:sp>
      <p:pic>
        <p:nvPicPr>
          <p:cNvPr id="6" name="Espaço Reservado para Conteúdo 3">
            <a:extLst>
              <a:ext uri="{FF2B5EF4-FFF2-40B4-BE49-F238E27FC236}">
                <a16:creationId xmlns:a16="http://schemas.microsoft.com/office/drawing/2014/main" xmlns="" id="{B2D81D1B-20C4-4282-9135-FEA44956C884}"/>
              </a:ext>
            </a:extLst>
          </p:cNvPr>
          <p:cNvPicPr>
            <a:picLocks noChangeAspect="1"/>
          </p:cNvPicPr>
          <p:nvPr/>
        </p:nvPicPr>
        <p:blipFill>
          <a:blip r:embed="rId2"/>
          <a:stretch>
            <a:fillRect/>
          </a:stretch>
        </p:blipFill>
        <p:spPr>
          <a:xfrm>
            <a:off x="4040009" y="2097536"/>
            <a:ext cx="6286771" cy="3849750"/>
          </a:xfrm>
          <a:prstGeom prst="rect">
            <a:avLst/>
          </a:prstGeom>
        </p:spPr>
      </p:pic>
    </p:spTree>
    <p:extLst>
      <p:ext uri="{BB962C8B-B14F-4D97-AF65-F5344CB8AC3E}">
        <p14:creationId xmlns:p14="http://schemas.microsoft.com/office/powerpoint/2010/main" val="2595178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4999"/>
            <a:ext cx="8915400" cy="4582297"/>
          </a:xfrm>
        </p:spPr>
        <p:txBody>
          <a:bodyPr>
            <a:normAutofit fontScale="92500"/>
          </a:bodyPr>
          <a:lstStyle/>
          <a:p>
            <a:r>
              <a:rPr lang="pt-BR" sz="2000" b="1" dirty="0">
                <a:latin typeface="Garamond" panose="02020404030301010803" pitchFamily="18" charset="0"/>
              </a:rPr>
              <a:t>Visão histórica da formulação de políticas agrícolas no Brasil</a:t>
            </a:r>
          </a:p>
          <a:p>
            <a:pPr lvl="1"/>
            <a:r>
              <a:rPr lang="pt-BR" b="1" dirty="0">
                <a:latin typeface="Garamond" panose="02020404030301010803" pitchFamily="18" charset="0"/>
              </a:rPr>
              <a:t>De meados da década de 1990 até meados da primeira década dos anos 2000.</a:t>
            </a:r>
          </a:p>
          <a:p>
            <a:pPr lvl="2"/>
            <a:r>
              <a:rPr lang="pt-BR" dirty="0">
                <a:latin typeface="Garamond" panose="02020404030301010803" pitchFamily="18" charset="0"/>
              </a:rPr>
              <a:t>A criação do Ministério do Desenvolvimento Agrário (MDA) em 2000 permite que a </a:t>
            </a:r>
            <a:r>
              <a:rPr lang="pt-BR" dirty="0" err="1">
                <a:latin typeface="Garamond" panose="02020404030301010803" pitchFamily="18" charset="0"/>
              </a:rPr>
              <a:t>subfunção</a:t>
            </a:r>
            <a:r>
              <a:rPr lang="pt-BR" dirty="0">
                <a:latin typeface="Garamond" panose="02020404030301010803" pitchFamily="18" charset="0"/>
              </a:rPr>
              <a:t> Organização Agrária passe a constituir uma nova função nas contas da União, desvinculando-se do Ministério da Agricultura, Pecuária e Abastecimento (MAPA) (SCHWANTES; BACHA, 2019)</a:t>
            </a:r>
          </a:p>
          <a:p>
            <a:pPr lvl="2"/>
            <a:r>
              <a:rPr lang="pt-BR" sz="1600" dirty="0">
                <a:latin typeface="Garamond" panose="02020404030301010803" pitchFamily="18" charset="0"/>
              </a:rPr>
              <a:t>Esses ministérios passa, então, a defender interesses específicos (SCHWANTES; BACHA, 2019).</a:t>
            </a:r>
          </a:p>
          <a:p>
            <a:pPr lvl="2"/>
            <a:r>
              <a:rPr lang="pt-BR" sz="1600" dirty="0">
                <a:latin typeface="Garamond" panose="02020404030301010803" pitchFamily="18" charset="0"/>
              </a:rPr>
              <a:t>Com o Governo Lula, tem-se um maior apoio do Estado à agricultura familiar. Por outro lado, a agricultura patronal é amparada pelo setor privado (SCHWANTES; BACHA, 2019).</a:t>
            </a:r>
          </a:p>
          <a:p>
            <a:pPr lvl="2"/>
            <a:r>
              <a:rPr lang="pt-BR" sz="1600" dirty="0">
                <a:latin typeface="Garamond" panose="02020404030301010803" pitchFamily="18" charset="0"/>
              </a:rPr>
              <a:t>A menor redução dos gastos administrados pelo MDA, quando comparada ao do MAPA, mostra que a agricultura familiar foi menos desfavorecida (SCHWANTES; BACHA, 2019).</a:t>
            </a:r>
          </a:p>
          <a:p>
            <a:pPr lvl="2"/>
            <a:r>
              <a:rPr lang="pt-BR" sz="1600" dirty="0">
                <a:latin typeface="Garamond" panose="02020404030301010803" pitchFamily="18" charset="0"/>
              </a:rPr>
              <a:t>De 2001 a 2014, na função Agricultura, as </a:t>
            </a:r>
            <a:r>
              <a:rPr lang="pt-BR" sz="1600" dirty="0" err="1">
                <a:latin typeface="Garamond" panose="02020404030301010803" pitchFamily="18" charset="0"/>
              </a:rPr>
              <a:t>subfunções</a:t>
            </a:r>
            <a:r>
              <a:rPr lang="pt-BR" sz="1600" dirty="0">
                <a:latin typeface="Garamond" panose="02020404030301010803" pitchFamily="18" charset="0"/>
              </a:rPr>
              <a:t> que mais apresentaram gastos foram as de Abastecimento e Promoção da Produção Vegetal (figuras 2 e 3 a seguir), ao passo que na função Organização Agrária foram a reforma agrária, extensão rural e abastecimento (figuras 4 e 5)</a:t>
            </a:r>
          </a:p>
          <a:p>
            <a:pPr marL="457200" lvl="1" indent="0">
              <a:buNone/>
            </a:pPr>
            <a:r>
              <a:rPr lang="pt-BR" sz="1600" b="0" i="0" u="none" strike="noStrike" baseline="0" dirty="0">
                <a:latin typeface="Garamond" panose="02020404030301010803" pitchFamily="18" charset="0"/>
              </a:rPr>
              <a:t>(MUELLER, C. A política agrícola no Brasil: uma visão a longo prazo. </a:t>
            </a:r>
            <a:r>
              <a:rPr lang="pt-BR" sz="1600" b="1" i="0" u="none" strike="noStrike" baseline="0" dirty="0">
                <a:latin typeface="Garamond" panose="02020404030301010803" pitchFamily="18" charset="0"/>
              </a:rPr>
              <a:t>Revista de Polític</a:t>
            </a:r>
            <a:r>
              <a:rPr lang="pt-BR" sz="1600" b="1" dirty="0">
                <a:latin typeface="Garamond" panose="02020404030301010803" pitchFamily="18" charset="0"/>
              </a:rPr>
              <a:t>a Agrícola</a:t>
            </a:r>
            <a:r>
              <a:rPr lang="pt-BR" sz="1600" dirty="0">
                <a:latin typeface="Garamond" panose="02020404030301010803" pitchFamily="18" charset="0"/>
              </a:rPr>
              <a:t>, jul. 2010)</a:t>
            </a:r>
            <a:endParaRPr lang="pt-BR" dirty="0"/>
          </a:p>
        </p:txBody>
      </p:sp>
    </p:spTree>
    <p:extLst>
      <p:ext uri="{BB962C8B-B14F-4D97-AF65-F5344CB8AC3E}">
        <p14:creationId xmlns:p14="http://schemas.microsoft.com/office/powerpoint/2010/main" val="20129100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5" name="Espaço Reservado para Conteúdo 4">
            <a:extLst>
              <a:ext uri="{FF2B5EF4-FFF2-40B4-BE49-F238E27FC236}">
                <a16:creationId xmlns:a16="http://schemas.microsoft.com/office/drawing/2014/main" xmlns="" id="{64688F1F-FF01-4B7B-8741-5AEF105B9C58}"/>
              </a:ext>
            </a:extLst>
          </p:cNvPr>
          <p:cNvSpPr>
            <a:spLocks noGrp="1"/>
          </p:cNvSpPr>
          <p:nvPr>
            <p:ph idx="1"/>
          </p:nvPr>
        </p:nvSpPr>
        <p:spPr/>
        <p:txBody>
          <a:bodyPr/>
          <a:lstStyle/>
          <a:p>
            <a:endParaRPr lang="pt-BR"/>
          </a:p>
        </p:txBody>
      </p:sp>
      <p:pic>
        <p:nvPicPr>
          <p:cNvPr id="6" name="Espaço Reservado para Conteúdo 3">
            <a:extLst>
              <a:ext uri="{FF2B5EF4-FFF2-40B4-BE49-F238E27FC236}">
                <a16:creationId xmlns:a16="http://schemas.microsoft.com/office/drawing/2014/main" xmlns="" id="{8E3DD2C8-02E7-4E78-97D6-E1B44FF2C5DD}"/>
              </a:ext>
            </a:extLst>
          </p:cNvPr>
          <p:cNvPicPr>
            <a:picLocks noChangeAspect="1"/>
          </p:cNvPicPr>
          <p:nvPr/>
        </p:nvPicPr>
        <p:blipFill>
          <a:blip r:embed="rId2"/>
          <a:stretch>
            <a:fillRect/>
          </a:stretch>
        </p:blipFill>
        <p:spPr>
          <a:xfrm>
            <a:off x="3854665" y="2216440"/>
            <a:ext cx="6384493" cy="3694782"/>
          </a:xfrm>
          <a:prstGeom prst="rect">
            <a:avLst/>
          </a:prstGeom>
        </p:spPr>
      </p:pic>
    </p:spTree>
    <p:extLst>
      <p:ext uri="{BB962C8B-B14F-4D97-AF65-F5344CB8AC3E}">
        <p14:creationId xmlns:p14="http://schemas.microsoft.com/office/powerpoint/2010/main" val="4786492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5" name="Espaço Reservado para Conteúdo 4">
            <a:extLst>
              <a:ext uri="{FF2B5EF4-FFF2-40B4-BE49-F238E27FC236}">
                <a16:creationId xmlns:a16="http://schemas.microsoft.com/office/drawing/2014/main" xmlns="" id="{64688F1F-FF01-4B7B-8741-5AEF105B9C58}"/>
              </a:ext>
            </a:extLst>
          </p:cNvPr>
          <p:cNvSpPr>
            <a:spLocks noGrp="1"/>
          </p:cNvSpPr>
          <p:nvPr>
            <p:ph idx="1"/>
          </p:nvPr>
        </p:nvSpPr>
        <p:spPr/>
        <p:txBody>
          <a:bodyPr/>
          <a:lstStyle/>
          <a:p>
            <a:endParaRPr lang="pt-BR"/>
          </a:p>
        </p:txBody>
      </p:sp>
      <p:pic>
        <p:nvPicPr>
          <p:cNvPr id="7" name="Espaço Reservado para Conteúdo 3">
            <a:extLst>
              <a:ext uri="{FF2B5EF4-FFF2-40B4-BE49-F238E27FC236}">
                <a16:creationId xmlns:a16="http://schemas.microsoft.com/office/drawing/2014/main" xmlns="" id="{E10E0AA7-4F86-4414-82E9-83B1A7DF41BB}"/>
              </a:ext>
            </a:extLst>
          </p:cNvPr>
          <p:cNvPicPr>
            <a:picLocks noChangeAspect="1"/>
          </p:cNvPicPr>
          <p:nvPr/>
        </p:nvPicPr>
        <p:blipFill>
          <a:blip r:embed="rId2"/>
          <a:stretch>
            <a:fillRect/>
          </a:stretch>
        </p:blipFill>
        <p:spPr>
          <a:xfrm>
            <a:off x="4411700" y="1998620"/>
            <a:ext cx="5839952" cy="4351338"/>
          </a:xfrm>
          <a:prstGeom prst="rect">
            <a:avLst/>
          </a:prstGeom>
        </p:spPr>
      </p:pic>
    </p:spTree>
    <p:extLst>
      <p:ext uri="{BB962C8B-B14F-4D97-AF65-F5344CB8AC3E}">
        <p14:creationId xmlns:p14="http://schemas.microsoft.com/office/powerpoint/2010/main" val="24633292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5" name="Espaço Reservado para Conteúdo 4">
            <a:extLst>
              <a:ext uri="{FF2B5EF4-FFF2-40B4-BE49-F238E27FC236}">
                <a16:creationId xmlns:a16="http://schemas.microsoft.com/office/drawing/2014/main" xmlns="" id="{64688F1F-FF01-4B7B-8741-5AEF105B9C58}"/>
              </a:ext>
            </a:extLst>
          </p:cNvPr>
          <p:cNvSpPr>
            <a:spLocks noGrp="1"/>
          </p:cNvSpPr>
          <p:nvPr>
            <p:ph idx="1"/>
          </p:nvPr>
        </p:nvSpPr>
        <p:spPr/>
        <p:txBody>
          <a:bodyPr/>
          <a:lstStyle/>
          <a:p>
            <a:endParaRPr lang="pt-BR"/>
          </a:p>
        </p:txBody>
      </p:sp>
      <p:pic>
        <p:nvPicPr>
          <p:cNvPr id="3" name="Imagem 2">
            <a:extLst>
              <a:ext uri="{FF2B5EF4-FFF2-40B4-BE49-F238E27FC236}">
                <a16:creationId xmlns:a16="http://schemas.microsoft.com/office/drawing/2014/main" xmlns="" id="{5758242A-7215-4C72-8F2C-DF8CEE281CDB}"/>
              </a:ext>
            </a:extLst>
          </p:cNvPr>
          <p:cNvPicPr>
            <a:picLocks noChangeAspect="1"/>
          </p:cNvPicPr>
          <p:nvPr/>
        </p:nvPicPr>
        <p:blipFill>
          <a:blip r:embed="rId2"/>
          <a:stretch>
            <a:fillRect/>
          </a:stretch>
        </p:blipFill>
        <p:spPr>
          <a:xfrm>
            <a:off x="3626648" y="2452972"/>
            <a:ext cx="6840528" cy="3458250"/>
          </a:xfrm>
          <a:prstGeom prst="rect">
            <a:avLst/>
          </a:prstGeom>
        </p:spPr>
      </p:pic>
    </p:spTree>
    <p:extLst>
      <p:ext uri="{BB962C8B-B14F-4D97-AF65-F5344CB8AC3E}">
        <p14:creationId xmlns:p14="http://schemas.microsoft.com/office/powerpoint/2010/main" val="3956432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5" name="Espaço Reservado para Conteúdo 4">
            <a:extLst>
              <a:ext uri="{FF2B5EF4-FFF2-40B4-BE49-F238E27FC236}">
                <a16:creationId xmlns:a16="http://schemas.microsoft.com/office/drawing/2014/main" xmlns="" id="{64688F1F-FF01-4B7B-8741-5AEF105B9C58}"/>
              </a:ext>
            </a:extLst>
          </p:cNvPr>
          <p:cNvSpPr>
            <a:spLocks noGrp="1"/>
          </p:cNvSpPr>
          <p:nvPr>
            <p:ph idx="1"/>
          </p:nvPr>
        </p:nvSpPr>
        <p:spPr/>
        <p:txBody>
          <a:bodyPr/>
          <a:lstStyle/>
          <a:p>
            <a:endParaRPr lang="pt-BR"/>
          </a:p>
        </p:txBody>
      </p:sp>
      <p:pic>
        <p:nvPicPr>
          <p:cNvPr id="6" name="Espaço Reservado para Conteúdo 3">
            <a:extLst>
              <a:ext uri="{FF2B5EF4-FFF2-40B4-BE49-F238E27FC236}">
                <a16:creationId xmlns:a16="http://schemas.microsoft.com/office/drawing/2014/main" xmlns="" id="{9D03AB98-D19C-4DA5-9526-6B35F50AC7C3}"/>
              </a:ext>
            </a:extLst>
          </p:cNvPr>
          <p:cNvPicPr>
            <a:picLocks noChangeAspect="1"/>
          </p:cNvPicPr>
          <p:nvPr/>
        </p:nvPicPr>
        <p:blipFill>
          <a:blip r:embed="rId2"/>
          <a:stretch>
            <a:fillRect/>
          </a:stretch>
        </p:blipFill>
        <p:spPr>
          <a:xfrm>
            <a:off x="3770991" y="2133600"/>
            <a:ext cx="6775380" cy="3817125"/>
          </a:xfrm>
          <a:prstGeom prst="rect">
            <a:avLst/>
          </a:prstGeom>
        </p:spPr>
      </p:pic>
    </p:spTree>
    <p:extLst>
      <p:ext uri="{BB962C8B-B14F-4D97-AF65-F5344CB8AC3E}">
        <p14:creationId xmlns:p14="http://schemas.microsoft.com/office/powerpoint/2010/main" val="23203415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112742"/>
          </a:xfrm>
        </p:spPr>
        <p:txBody>
          <a:bodyPr>
            <a:normAutofit/>
          </a:bodyPr>
          <a:lstStyle/>
          <a:p>
            <a:pPr algn="just"/>
            <a:r>
              <a:rPr lang="pt-BR" sz="2000" b="1" dirty="0">
                <a:latin typeface="Garamond" panose="02020404030301010803" pitchFamily="18" charset="0"/>
              </a:rPr>
              <a:t>Visão histórica da formulação de políticas agrícolas no Brasil</a:t>
            </a:r>
          </a:p>
          <a:p>
            <a:pPr lvl="1"/>
            <a:r>
              <a:rPr lang="pt-BR" sz="1800" b="1" dirty="0">
                <a:latin typeface="Garamond" panose="02020404030301010803" pitchFamily="18" charset="0"/>
              </a:rPr>
              <a:t>De meados da década de 1990 até meados da primeira década dos anos 2000.</a:t>
            </a:r>
          </a:p>
          <a:p>
            <a:pPr lvl="2" algn="just"/>
            <a:r>
              <a:rPr lang="pt-BR" dirty="0"/>
              <a:t>Sobre a política de preços mínimos, novos produtos e regiões passaram a ser incluídos. Assim, foram incluídos os produtos regionais, como a cera de carnaúba, a juta e a malva, a mamona, o casulo de seda, a castanha do </a:t>
            </a:r>
            <a:r>
              <a:rPr lang="pt-BR" dirty="0" err="1"/>
              <a:t>pará</a:t>
            </a:r>
            <a:r>
              <a:rPr lang="pt-BR" dirty="0"/>
              <a:t>, o guaraná, o milho pipoca, além de leite, introduzido pelo Plano Agrícola e Pecuário (PAP) 2002/2003 (SCHWANTES; BACHA, 2019).</a:t>
            </a:r>
          </a:p>
          <a:p>
            <a:pPr lvl="2" algn="just"/>
            <a:r>
              <a:rPr lang="pt-BR" dirty="0"/>
              <a:t>A reorientação da PGPM modificou o perfil dos produtos atendidos pelas aquisições do governo federal. O milho e o arroz, que historicamente eram os mais atendidos com a AGF, perderam espaço para outros produtos (gráfico 6) (SCHWANTES; BACHA, 2019). </a:t>
            </a:r>
          </a:p>
          <a:p>
            <a:pPr lvl="2" algn="just"/>
            <a:r>
              <a:rPr lang="pt-BR" dirty="0"/>
              <a:t>As Regiões Centro-Oeste, Norte e Nordeste começaram a receber atenção especial. Isso indica a maior força política e de pressão de grupos antes pouco beneficiados com a política agrícola no país (SCHWANTES; BACHA, 2019).</a:t>
            </a:r>
          </a:p>
          <a:p>
            <a:pPr lvl="2"/>
            <a:endParaRPr lang="pt-BR" b="1" dirty="0">
              <a:latin typeface="Garamond" panose="02020404030301010803" pitchFamily="18" charset="0"/>
            </a:endParaRPr>
          </a:p>
        </p:txBody>
      </p:sp>
    </p:spTree>
    <p:extLst>
      <p:ext uri="{BB962C8B-B14F-4D97-AF65-F5344CB8AC3E}">
        <p14:creationId xmlns:p14="http://schemas.microsoft.com/office/powerpoint/2010/main" val="27582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fontScale="92500" lnSpcReduction="20000"/>
          </a:bodyPr>
          <a:lstStyle/>
          <a:p>
            <a:r>
              <a:rPr lang="pt-BR" sz="2000" b="1" dirty="0">
                <a:latin typeface="Garamond" panose="02020404030301010803" pitchFamily="18" charset="0"/>
              </a:rPr>
              <a:t>Teoria da economia convencional (Análise convencional)</a:t>
            </a:r>
          </a:p>
          <a:p>
            <a:pPr lvl="1"/>
            <a:endParaRPr lang="pt-BR" sz="1800" b="1" dirty="0">
              <a:latin typeface="Garamond" panose="02020404030301010803" pitchFamily="18" charset="0"/>
            </a:endParaRPr>
          </a:p>
          <a:p>
            <a:pPr lvl="1" algn="just"/>
            <a:r>
              <a:rPr lang="pt-BR" sz="1800" dirty="0">
                <a:latin typeface="Garamond" panose="02020404030301010803" pitchFamily="18" charset="0"/>
              </a:rPr>
              <a:t>A formulação de política pública, para essa análise, seria decorrente da teoria da escolha para maximizar o bem-estar social – Teoria do bem-estar social.</a:t>
            </a:r>
          </a:p>
          <a:p>
            <a:pPr lvl="1" algn="just"/>
            <a:r>
              <a:rPr lang="pt-BR" sz="1800" dirty="0">
                <a:latin typeface="Garamond" panose="02020404030301010803" pitchFamily="18" charset="0"/>
              </a:rPr>
              <a:t>O formulador, ao elaborar uma política, deve optar pela escolha que beneficie um grupo ou determinado segmento da sociedade sem prejudicar os demais indivíduos (Critério/Ótimo de Pareto).</a:t>
            </a:r>
          </a:p>
          <a:p>
            <a:pPr lvl="2" algn="just"/>
            <a:r>
              <a:rPr lang="pt-BR" sz="1600" b="0" i="0" u="none" strike="noStrike" baseline="0" dirty="0">
                <a:latin typeface="Garamond" panose="02020404030301010803" pitchFamily="18" charset="0"/>
              </a:rPr>
              <a:t>“Para isso, a teoria do bem-estar nos oferece um critério científico, ‘[...] um conjunto de conceitos que permitem sugerir e avaliar políticas num contexto societário ou comunitário abrangente’ (HEADY, 1962, p. 308- 309). A política agrícola deveria ser conduzida com base nesse critério. Se isso não acontece, ela é defeituosa e precisa mudar..” (MUELLER, C. A política agrícola no Brasil: uma visão a longo prazo. </a:t>
            </a:r>
            <a:r>
              <a:rPr lang="pt-BR" sz="1600" b="1" i="0" u="none" strike="noStrike" baseline="0" dirty="0">
                <a:latin typeface="Garamond" panose="02020404030301010803" pitchFamily="18" charset="0"/>
              </a:rPr>
              <a:t>Revista de Polític</a:t>
            </a:r>
            <a:r>
              <a:rPr lang="pt-BR" sz="1600" b="1" dirty="0">
                <a:latin typeface="Garamond" panose="02020404030301010803" pitchFamily="18" charset="0"/>
              </a:rPr>
              <a:t>a Agrícola</a:t>
            </a:r>
            <a:r>
              <a:rPr lang="pt-BR" sz="1600" dirty="0">
                <a:latin typeface="Garamond" panose="02020404030301010803" pitchFamily="18" charset="0"/>
              </a:rPr>
              <a:t>, jul. 2010, p. 10).</a:t>
            </a:r>
          </a:p>
          <a:p>
            <a:pPr lvl="1" algn="just"/>
            <a:r>
              <a:rPr lang="pt-BR" sz="1800" dirty="0">
                <a:latin typeface="Garamond" panose="02020404030301010803" pitchFamily="18" charset="0"/>
              </a:rPr>
              <a:t>Critério de </a:t>
            </a:r>
            <a:r>
              <a:rPr lang="pt-BR" sz="1800" dirty="0" err="1">
                <a:latin typeface="Garamond" panose="02020404030301010803" pitchFamily="18" charset="0"/>
              </a:rPr>
              <a:t>Partero</a:t>
            </a:r>
            <a:r>
              <a:rPr lang="pt-BR" sz="1800" dirty="0">
                <a:latin typeface="Garamond" panose="02020404030301010803" pitchFamily="18" charset="0"/>
              </a:rPr>
              <a:t> x Princípio da compensação =&gt; viabilidade da aplicação de políticas públicas (Critério </a:t>
            </a:r>
            <a:r>
              <a:rPr lang="pt-BR" sz="1800" i="1" dirty="0">
                <a:latin typeface="Garamond" panose="02020404030301010803" pitchFamily="18" charset="0"/>
              </a:rPr>
              <a:t>potencial </a:t>
            </a:r>
            <a:r>
              <a:rPr lang="pt-BR" sz="1800" dirty="0">
                <a:latin typeface="Garamond" panose="02020404030301010803" pitchFamily="18" charset="0"/>
              </a:rPr>
              <a:t>de Pareto </a:t>
            </a:r>
            <a:r>
              <a:rPr lang="pt-BR" sz="1800" i="1" dirty="0">
                <a:latin typeface="Garamond" panose="02020404030301010803" pitchFamily="18" charset="0"/>
              </a:rPr>
              <a:t>– </a:t>
            </a:r>
            <a:r>
              <a:rPr lang="pt-BR" sz="1800" dirty="0">
                <a:latin typeface="Garamond" panose="02020404030301010803" pitchFamily="18" charset="0"/>
              </a:rPr>
              <a:t>análise do custo-benefício; MUELLER, C. Formulação de políticas agrícolas. </a:t>
            </a:r>
            <a:r>
              <a:rPr lang="pt-BR" sz="1800" b="1" dirty="0">
                <a:latin typeface="Garamond" panose="02020404030301010803" pitchFamily="18" charset="0"/>
              </a:rPr>
              <a:t>Revista de economia política</a:t>
            </a:r>
            <a:r>
              <a:rPr lang="pt-BR" sz="1800" dirty="0">
                <a:latin typeface="Garamond" panose="02020404030301010803" pitchFamily="18" charset="0"/>
              </a:rPr>
              <a:t>, vol. 2/1, n.º 5, </a:t>
            </a:r>
            <a:r>
              <a:rPr lang="pt-BR" sz="1800" dirty="0" err="1">
                <a:latin typeface="Garamond" panose="02020404030301010803" pitchFamily="18" charset="0"/>
              </a:rPr>
              <a:t>jan</a:t>
            </a:r>
            <a:r>
              <a:rPr lang="pt-BR" sz="1800" dirty="0">
                <a:latin typeface="Garamond" panose="02020404030301010803" pitchFamily="18" charset="0"/>
              </a:rPr>
              <a:t>-mar de 1982, p. 91).</a:t>
            </a:r>
          </a:p>
        </p:txBody>
      </p:sp>
    </p:spTree>
    <p:extLst>
      <p:ext uri="{BB962C8B-B14F-4D97-AF65-F5344CB8AC3E}">
        <p14:creationId xmlns:p14="http://schemas.microsoft.com/office/powerpoint/2010/main" val="5380920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5" name="Espaço Reservado para Conteúdo 4">
            <a:extLst>
              <a:ext uri="{FF2B5EF4-FFF2-40B4-BE49-F238E27FC236}">
                <a16:creationId xmlns:a16="http://schemas.microsoft.com/office/drawing/2014/main" xmlns="" id="{21D07EB1-965E-44CE-B378-92243741FEAB}"/>
              </a:ext>
            </a:extLst>
          </p:cNvPr>
          <p:cNvSpPr>
            <a:spLocks noGrp="1"/>
          </p:cNvSpPr>
          <p:nvPr>
            <p:ph idx="1"/>
          </p:nvPr>
        </p:nvSpPr>
        <p:spPr/>
        <p:txBody>
          <a:bodyPr/>
          <a:lstStyle/>
          <a:p>
            <a:endParaRPr lang="pt-BR" dirty="0"/>
          </a:p>
        </p:txBody>
      </p:sp>
      <p:pic>
        <p:nvPicPr>
          <p:cNvPr id="6" name="Espaço Reservado para Conteúdo 3">
            <a:extLst>
              <a:ext uri="{FF2B5EF4-FFF2-40B4-BE49-F238E27FC236}">
                <a16:creationId xmlns:a16="http://schemas.microsoft.com/office/drawing/2014/main" xmlns="" id="{0800EA78-B2CB-4805-B2E5-23C6F9AE4BBC}"/>
              </a:ext>
            </a:extLst>
          </p:cNvPr>
          <p:cNvPicPr>
            <a:picLocks noChangeAspect="1"/>
          </p:cNvPicPr>
          <p:nvPr/>
        </p:nvPicPr>
        <p:blipFill>
          <a:blip r:embed="rId2"/>
          <a:stretch>
            <a:fillRect/>
          </a:stretch>
        </p:blipFill>
        <p:spPr>
          <a:xfrm>
            <a:off x="3812652" y="2133600"/>
            <a:ext cx="6468520" cy="4351338"/>
          </a:xfrm>
          <a:prstGeom prst="rect">
            <a:avLst/>
          </a:prstGeom>
        </p:spPr>
      </p:pic>
    </p:spTree>
    <p:extLst>
      <p:ext uri="{BB962C8B-B14F-4D97-AF65-F5344CB8AC3E}">
        <p14:creationId xmlns:p14="http://schemas.microsoft.com/office/powerpoint/2010/main" val="34062528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112742"/>
          </a:xfrm>
        </p:spPr>
        <p:txBody>
          <a:bodyPr>
            <a:normAutofit fontScale="62500" lnSpcReduction="20000"/>
          </a:bodyPr>
          <a:lstStyle/>
          <a:p>
            <a:pPr algn="just"/>
            <a:r>
              <a:rPr lang="pt-BR" sz="2900" b="1" dirty="0">
                <a:latin typeface="Garamond" panose="02020404030301010803" pitchFamily="18" charset="0"/>
              </a:rPr>
              <a:t>Visão histórica da formulação de políticas agrícolas no Brasil</a:t>
            </a:r>
          </a:p>
          <a:p>
            <a:pPr lvl="1" algn="just"/>
            <a:r>
              <a:rPr lang="pt-BR" sz="2900" b="1" dirty="0">
                <a:latin typeface="Garamond" panose="02020404030301010803" pitchFamily="18" charset="0"/>
              </a:rPr>
              <a:t>Considerações finais</a:t>
            </a:r>
          </a:p>
          <a:p>
            <a:pPr lvl="2" algn="just"/>
            <a:r>
              <a:rPr lang="pt-BR" sz="2600" dirty="0">
                <a:latin typeface="Garamond" panose="02020404030301010803" pitchFamily="18" charset="0"/>
              </a:rPr>
              <a:t>Crise fiscal e aceleração da inflação:</a:t>
            </a:r>
          </a:p>
          <a:p>
            <a:pPr lvl="3" algn="just"/>
            <a:r>
              <a:rPr lang="pt-BR" sz="2600" dirty="0">
                <a:latin typeface="Garamond" panose="02020404030301010803" pitchFamily="18" charset="0"/>
              </a:rPr>
              <a:t>O subsídio creditício  começou a ser questionado em 1980;	</a:t>
            </a:r>
          </a:p>
          <a:p>
            <a:pPr lvl="3" algn="just"/>
            <a:r>
              <a:rPr lang="pt-BR" sz="2600" dirty="0">
                <a:latin typeface="Garamond" panose="02020404030301010803" pitchFamily="18" charset="0"/>
              </a:rPr>
              <a:t>A agricultura foi penalizada pelas políticas de combate à inflação;</a:t>
            </a:r>
          </a:p>
          <a:p>
            <a:pPr lvl="3" algn="just"/>
            <a:r>
              <a:rPr lang="pt-BR" sz="2600" dirty="0">
                <a:latin typeface="Garamond" panose="02020404030301010803" pitchFamily="18" charset="0"/>
              </a:rPr>
              <a:t>A combinação de uma intervenção governamental drástica e imprevisível com o esgotamento do modelo de crédito rural vigente alterou a percepção das lideranças do setor sobre o papel do Estado</a:t>
            </a:r>
          </a:p>
          <a:p>
            <a:pPr lvl="3" algn="just"/>
            <a:r>
              <a:rPr lang="pt-BR" sz="2600" dirty="0">
                <a:latin typeface="Garamond" panose="02020404030301010803" pitchFamily="18" charset="0"/>
              </a:rPr>
              <a:t>Assim, o esgotado do crédito subsidiado corroeu o principal alicerce do predomínio dos grupos da elite </a:t>
            </a:r>
            <a:r>
              <a:rPr lang="pt-BR" sz="2600" dirty="0" err="1">
                <a:latin typeface="Garamond" panose="02020404030301010803" pitchFamily="18" charset="0"/>
              </a:rPr>
              <a:t>tecnoburocrática</a:t>
            </a:r>
            <a:r>
              <a:rPr lang="pt-BR" sz="2600" dirty="0">
                <a:latin typeface="Garamond" panose="02020404030301010803" pitchFamily="18" charset="0"/>
              </a:rPr>
              <a:t> no processo de decisão da política agrícola.</a:t>
            </a:r>
          </a:p>
          <a:p>
            <a:pPr lvl="3" algn="just"/>
            <a:r>
              <a:rPr lang="pt-BR" sz="2600" dirty="0">
                <a:latin typeface="Garamond" panose="02020404030301010803" pitchFamily="18" charset="0"/>
              </a:rPr>
              <a:t>A política distributiva e seus principais atores não deixaram de existir.</a:t>
            </a:r>
          </a:p>
          <a:p>
            <a:pPr lvl="3" algn="just"/>
            <a:r>
              <a:rPr lang="pt-BR" sz="2600" dirty="0">
                <a:latin typeface="Garamond" panose="02020404030301010803" pitchFamily="18" charset="0"/>
              </a:rPr>
              <a:t>O subsídio creditício generalizado foi extinto, mas a demanda por alguma forma de subsídio de crédito não desapareceu.</a:t>
            </a:r>
          </a:p>
          <a:p>
            <a:pPr lvl="1"/>
            <a:endParaRPr lang="pt-BR" b="1" dirty="0">
              <a:latin typeface="Garamond" panose="02020404030301010803" pitchFamily="18" charset="0"/>
            </a:endParaRPr>
          </a:p>
        </p:txBody>
      </p:sp>
    </p:spTree>
    <p:extLst>
      <p:ext uri="{BB962C8B-B14F-4D97-AF65-F5344CB8AC3E}">
        <p14:creationId xmlns:p14="http://schemas.microsoft.com/office/powerpoint/2010/main" val="15642252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328890"/>
          </a:xfrm>
        </p:spPr>
        <p:txBody>
          <a:bodyPr>
            <a:normAutofit fontScale="25000" lnSpcReduction="20000"/>
          </a:bodyPr>
          <a:lstStyle/>
          <a:p>
            <a:pPr algn="just"/>
            <a:r>
              <a:rPr lang="pt-BR" sz="8000" b="1" dirty="0">
                <a:latin typeface="Garamond" panose="02020404030301010803" pitchFamily="18" charset="0"/>
              </a:rPr>
              <a:t>Visão histórica da formulação de políticas agrícolas no Brasil</a:t>
            </a:r>
          </a:p>
          <a:p>
            <a:pPr lvl="1" algn="just"/>
            <a:r>
              <a:rPr lang="pt-BR" sz="6600" b="1" dirty="0">
                <a:latin typeface="Garamond" panose="02020404030301010803" pitchFamily="18" charset="0"/>
              </a:rPr>
              <a:t>Considerações finais</a:t>
            </a:r>
          </a:p>
          <a:p>
            <a:pPr lvl="2" algn="just"/>
            <a:r>
              <a:rPr lang="pt-BR" sz="6400" b="1" dirty="0">
                <a:latin typeface="Garamond" panose="02020404030301010803" pitchFamily="18" charset="0"/>
              </a:rPr>
              <a:t>Política Agrícola na Arena Regulatória:</a:t>
            </a:r>
          </a:p>
          <a:p>
            <a:pPr lvl="3" algn="just"/>
            <a:r>
              <a:rPr lang="pt-BR" sz="6400" dirty="0">
                <a:latin typeface="Garamond" panose="02020404030301010803" pitchFamily="18" charset="0"/>
              </a:rPr>
              <a:t> Ocorre na segunda metade da década de 1980 após o fim da política de crédito subsidiado. Assume um jogo de conflitos e negociação entre coalizões que partilham interesses.	</a:t>
            </a:r>
          </a:p>
          <a:p>
            <a:pPr lvl="3" algn="just"/>
            <a:r>
              <a:rPr lang="pt-BR" sz="6400" dirty="0">
                <a:latin typeface="Garamond" panose="02020404030301010803" pitchFamily="18" charset="0"/>
              </a:rPr>
              <a:t>A Política de Garantia de Preços Mínimos passa a ser o principal mecanismo de atuação governamental por meio das Aquisições do Governo Federal (AGF) e Empréstimos do Governo Federal (EGF);	</a:t>
            </a:r>
          </a:p>
          <a:p>
            <a:pPr lvl="3" algn="just"/>
            <a:r>
              <a:rPr lang="pt-BR" sz="6400" dirty="0">
                <a:latin typeface="Garamond" panose="02020404030301010803" pitchFamily="18" charset="0"/>
              </a:rPr>
              <a:t>Segundo Mueller (2005 apud SCHWANTES; BACHA, 2019, p. 177), o resultado da utilização da PGPM nesse período foi o acúmulo de estoques no início dos anos 90.	</a:t>
            </a:r>
          </a:p>
          <a:p>
            <a:pPr lvl="3" algn="just"/>
            <a:r>
              <a:rPr lang="pt-BR" sz="6400" dirty="0">
                <a:latin typeface="Garamond" panose="02020404030301010803" pitchFamily="18" charset="0"/>
              </a:rPr>
              <a:t>Duas questões surgem no Governo Collor: regionalização de preços mínimos; e os reajustes nos preços mínimos e liberação dos EGF, decorrentes da escassez de recursos e da importância secundária dada à agricultura pelo Ministério da Economia. </a:t>
            </a:r>
          </a:p>
          <a:p>
            <a:pPr lvl="1"/>
            <a:endParaRPr lang="pt-BR" b="1" dirty="0">
              <a:latin typeface="Garamond" panose="02020404030301010803" pitchFamily="18" charset="0"/>
            </a:endParaRPr>
          </a:p>
        </p:txBody>
      </p:sp>
    </p:spTree>
    <p:extLst>
      <p:ext uri="{BB962C8B-B14F-4D97-AF65-F5344CB8AC3E}">
        <p14:creationId xmlns:p14="http://schemas.microsoft.com/office/powerpoint/2010/main" val="18438345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328890"/>
          </a:xfrm>
        </p:spPr>
        <p:txBody>
          <a:bodyPr>
            <a:normAutofit fontScale="25000" lnSpcReduction="20000"/>
          </a:bodyPr>
          <a:lstStyle/>
          <a:p>
            <a:pPr algn="just"/>
            <a:r>
              <a:rPr lang="pt-BR" sz="8000" b="1" dirty="0">
                <a:latin typeface="Garamond" panose="02020404030301010803" pitchFamily="18" charset="0"/>
              </a:rPr>
              <a:t>Visão histórica da formulação de políticas agrícolas no Brasil</a:t>
            </a:r>
          </a:p>
          <a:p>
            <a:pPr lvl="1" algn="just"/>
            <a:r>
              <a:rPr lang="pt-BR" sz="7200" b="1" dirty="0">
                <a:latin typeface="Garamond" panose="02020404030301010803" pitchFamily="18" charset="0"/>
              </a:rPr>
              <a:t>Considerações finais</a:t>
            </a:r>
          </a:p>
          <a:p>
            <a:pPr lvl="2" algn="just"/>
            <a:r>
              <a:rPr lang="pt-BR" sz="6800" b="1" dirty="0">
                <a:latin typeface="Garamond" panose="02020404030301010803" pitchFamily="18" charset="0"/>
              </a:rPr>
              <a:t>Os direitos compensatórios:</a:t>
            </a:r>
            <a:endParaRPr lang="pt-BR" sz="6400" dirty="0">
              <a:latin typeface="Garamond" panose="02020404030301010803" pitchFamily="18" charset="0"/>
            </a:endParaRPr>
          </a:p>
          <a:p>
            <a:pPr lvl="3" algn="just"/>
            <a:r>
              <a:rPr lang="pt-BR" sz="6200" dirty="0">
                <a:latin typeface="Garamond" panose="02020404030301010803" pitchFamily="18" charset="0"/>
              </a:rPr>
              <a:t>No período pós constituinte, a liberalização do comércio exterior foi uma importante estratégia de ajustamento e abertura econômica.</a:t>
            </a:r>
            <a:endParaRPr lang="pt-BR" sz="6400" dirty="0">
              <a:latin typeface="Garamond" panose="02020404030301010803" pitchFamily="18" charset="0"/>
            </a:endParaRPr>
          </a:p>
          <a:p>
            <a:pPr lvl="3" algn="just"/>
            <a:r>
              <a:rPr lang="pt-BR" sz="6200" dirty="0">
                <a:latin typeface="Garamond" panose="02020404030301010803" pitchFamily="18" charset="0"/>
              </a:rPr>
              <a:t>O incentivo às importações tinha por finalidade segurar a inflação doméstica e/ou garantir o suprimento do mercado interno.</a:t>
            </a:r>
            <a:endParaRPr lang="pt-BR" sz="6400" dirty="0">
              <a:latin typeface="Garamond" panose="02020404030301010803" pitchFamily="18" charset="0"/>
            </a:endParaRPr>
          </a:p>
          <a:p>
            <a:pPr lvl="3" algn="just"/>
            <a:r>
              <a:rPr lang="pt-BR" sz="6200" dirty="0">
                <a:latin typeface="Garamond" panose="02020404030301010803" pitchFamily="18" charset="0"/>
              </a:rPr>
              <a:t>O incentivo à importação encontrou apoio na agroindústria processadora e nos grandes distribuidores, mas não nos produtores.</a:t>
            </a:r>
            <a:endParaRPr lang="pt-BR" sz="6400" dirty="0">
              <a:latin typeface="Garamond" panose="02020404030301010803" pitchFamily="18" charset="0"/>
            </a:endParaRPr>
          </a:p>
          <a:p>
            <a:pPr lvl="3" algn="just"/>
            <a:r>
              <a:rPr lang="pt-BR" sz="6200" dirty="0">
                <a:latin typeface="Garamond" panose="02020404030301010803" pitchFamily="18" charset="0"/>
              </a:rPr>
              <a:t>Nesse contexto, surgiu a ideia das alíquotas compensatórias de impostos de importação, que visavam limitar a entrada livre de produtos que contavam com subsídios em seus países de origem. Entretanto, isso não foi cumprido no Governo Collor.</a:t>
            </a:r>
          </a:p>
          <a:p>
            <a:pPr lvl="1"/>
            <a:endParaRPr lang="pt-BR" b="1" dirty="0">
              <a:latin typeface="Garamond" panose="02020404030301010803" pitchFamily="18" charset="0"/>
            </a:endParaRPr>
          </a:p>
        </p:txBody>
      </p:sp>
    </p:spTree>
    <p:extLst>
      <p:ext uri="{BB962C8B-B14F-4D97-AF65-F5344CB8AC3E}">
        <p14:creationId xmlns:p14="http://schemas.microsoft.com/office/powerpoint/2010/main" val="240111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532870"/>
          </a:xfrm>
        </p:spPr>
        <p:txBody>
          <a:bodyPr>
            <a:normAutofit/>
          </a:bodyPr>
          <a:lstStyle/>
          <a:p>
            <a:pPr algn="just"/>
            <a:r>
              <a:rPr lang="pt-BR" sz="2000" b="1" dirty="0">
                <a:latin typeface="Garamond" panose="02020404030301010803" pitchFamily="18" charset="0"/>
              </a:rPr>
              <a:t>Visão histórica da formulação de políticas agrícolas no Brasil</a:t>
            </a:r>
          </a:p>
          <a:p>
            <a:pPr lvl="1" algn="just"/>
            <a:r>
              <a:rPr lang="pt-BR" sz="1800" b="1" dirty="0">
                <a:latin typeface="Garamond" panose="02020404030301010803" pitchFamily="18" charset="0"/>
              </a:rPr>
              <a:t>Considerações finais</a:t>
            </a:r>
          </a:p>
          <a:p>
            <a:pPr lvl="2" algn="just"/>
            <a:r>
              <a:rPr lang="pt-BR" sz="1800" b="1" dirty="0">
                <a:latin typeface="Garamond" panose="02020404030301010803" pitchFamily="18" charset="0"/>
              </a:rPr>
              <a:t>A Lei Agrícola:</a:t>
            </a:r>
          </a:p>
          <a:p>
            <a:pPr lvl="3" algn="just"/>
            <a:r>
              <a:rPr lang="pt-BR" sz="1600" dirty="0">
                <a:latin typeface="Garamond" panose="02020404030301010803" pitchFamily="18" charset="0"/>
              </a:rPr>
              <a:t>Implica regulação de prerrogativas e atribuições do governo e do setor privado nas atividades rurais. Todavia, encontram-se medidas de tipo distributivo, regulatório e redistributivo. Essa lei foi promulgada em 1991 pelo Presidente Collor.</a:t>
            </a:r>
            <a:endParaRPr lang="pt-BR" sz="1800" dirty="0">
              <a:latin typeface="Garamond" panose="02020404030301010803" pitchFamily="18" charset="0"/>
            </a:endParaRPr>
          </a:p>
          <a:p>
            <a:pPr lvl="3" algn="just"/>
            <a:r>
              <a:rPr lang="pt-BR" sz="1600" dirty="0">
                <a:latin typeface="Garamond" panose="02020404030301010803" pitchFamily="18" charset="0"/>
              </a:rPr>
              <a:t>Surgiu entre membros da elite técnica do Estado. Estes tiveram uma papel decisivo em lograr a adesão das lideranças emergentes das associações rurais e contribuíram para a formulação do primeiro projeto proposto para debate.</a:t>
            </a:r>
            <a:endParaRPr lang="pt-BR" sz="1800" dirty="0">
              <a:latin typeface="Garamond" panose="02020404030301010803" pitchFamily="18" charset="0"/>
            </a:endParaRPr>
          </a:p>
          <a:p>
            <a:pPr lvl="3" algn="just"/>
            <a:r>
              <a:rPr lang="pt-BR" sz="1600" dirty="0">
                <a:latin typeface="Garamond" panose="02020404030301010803" pitchFamily="18" charset="0"/>
              </a:rPr>
              <a:t>Muitos dos seus dispositivos não saíram do papel. A atuação do governo no setor agrícola distanciou-se com frequência da prescrição legal.</a:t>
            </a:r>
          </a:p>
          <a:p>
            <a:pPr lvl="1"/>
            <a:endParaRPr lang="pt-BR" b="1" dirty="0">
              <a:latin typeface="Garamond" panose="02020404030301010803" pitchFamily="18" charset="0"/>
            </a:endParaRPr>
          </a:p>
        </p:txBody>
      </p:sp>
    </p:spTree>
    <p:extLst>
      <p:ext uri="{BB962C8B-B14F-4D97-AF65-F5344CB8AC3E}">
        <p14:creationId xmlns:p14="http://schemas.microsoft.com/office/powerpoint/2010/main" val="37809473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4532870"/>
          </a:xfrm>
        </p:spPr>
        <p:txBody>
          <a:bodyPr>
            <a:normAutofit/>
          </a:bodyPr>
          <a:lstStyle/>
          <a:p>
            <a:pPr algn="just"/>
            <a:r>
              <a:rPr lang="pt-BR" sz="2000" b="1" dirty="0">
                <a:latin typeface="Garamond" panose="02020404030301010803" pitchFamily="18" charset="0"/>
              </a:rPr>
              <a:t>Visão histórica da formulação de políticas agrícolas no Brasil</a:t>
            </a:r>
          </a:p>
          <a:p>
            <a:pPr lvl="1" algn="just"/>
            <a:r>
              <a:rPr lang="pt-BR" sz="1800" b="1" dirty="0">
                <a:latin typeface="Garamond" panose="02020404030301010803" pitchFamily="18" charset="0"/>
              </a:rPr>
              <a:t>Considerações finais</a:t>
            </a:r>
            <a:endParaRPr lang="pt-BR" sz="1600" dirty="0">
              <a:latin typeface="Garamond" panose="02020404030301010803" pitchFamily="18" charset="0"/>
            </a:endParaRPr>
          </a:p>
          <a:p>
            <a:pPr lvl="2" algn="just"/>
            <a:r>
              <a:rPr lang="pt-BR" sz="1800" dirty="0">
                <a:latin typeface="Garamond" panose="02020404030301010803" pitchFamily="18" charset="0"/>
              </a:rPr>
              <a:t>Ao levar em consideração todo o período (anos 80 e início dos anos 90), o governo não implementou um política agrícola eficiente, apenas atuou no sentido de administrar a inflação e a escassez de recursos.</a:t>
            </a:r>
          </a:p>
          <a:p>
            <a:pPr lvl="2" algn="just"/>
            <a:r>
              <a:rPr lang="pt-BR" sz="1800" dirty="0">
                <a:latin typeface="Garamond" panose="02020404030301010803" pitchFamily="18" charset="0"/>
              </a:rPr>
              <a:t>O centro de gravidade do poder decisório continuou localizado nos ministérios da área econômica, cuja meta era o combate à inflação.</a:t>
            </a:r>
          </a:p>
          <a:p>
            <a:pPr lvl="2" algn="just"/>
            <a:r>
              <a:rPr lang="pt-BR" sz="1800" dirty="0">
                <a:latin typeface="Garamond" panose="02020404030301010803" pitchFamily="18" charset="0"/>
              </a:rPr>
              <a:t>As decisões sobre política agrícola deixaram de ser exclusivas da tecnoburocracia estatal. Novos atores entraram em cena como consequência da democratização e da crise fiscal do Estado (por exemplo, o Congresso Nacional, os governadores de estado e secretários estaduais).</a:t>
            </a:r>
          </a:p>
          <a:p>
            <a:pPr lvl="2" algn="just"/>
            <a:r>
              <a:rPr lang="pt-BR" sz="1800" dirty="0">
                <a:latin typeface="Garamond" panose="02020404030301010803" pitchFamily="18" charset="0"/>
              </a:rPr>
              <a:t> No entanto, os trabalhadores e pequenos agricultores continuaram à margem das decisões que envolveram a política agrícola.</a:t>
            </a:r>
          </a:p>
          <a:p>
            <a:pPr lvl="3" algn="just"/>
            <a:endParaRPr lang="pt-BR" sz="1600" dirty="0">
              <a:latin typeface="Garamond" panose="02020404030301010803" pitchFamily="18" charset="0"/>
            </a:endParaRPr>
          </a:p>
          <a:p>
            <a:pPr lvl="1" algn="just"/>
            <a:endParaRPr lang="pt-BR" sz="1800" b="1" dirty="0">
              <a:latin typeface="Garamond" panose="02020404030301010803" pitchFamily="18" charset="0"/>
            </a:endParaRPr>
          </a:p>
        </p:txBody>
      </p:sp>
    </p:spTree>
    <p:extLst>
      <p:ext uri="{BB962C8B-B14F-4D97-AF65-F5344CB8AC3E}">
        <p14:creationId xmlns:p14="http://schemas.microsoft.com/office/powerpoint/2010/main" val="637613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4999"/>
            <a:ext cx="8915400" cy="3890319"/>
          </a:xfrm>
        </p:spPr>
        <p:txBody>
          <a:bodyPr>
            <a:normAutofit lnSpcReduction="10000"/>
          </a:bodyPr>
          <a:lstStyle/>
          <a:p>
            <a:pPr algn="just"/>
            <a:r>
              <a:rPr lang="pt-BR" sz="2000" b="1" dirty="0">
                <a:latin typeface="Garamond" panose="02020404030301010803" pitchFamily="18" charset="0"/>
              </a:rPr>
              <a:t>Visão histórica da formulação de políticas agrícolas no Brasil</a:t>
            </a:r>
          </a:p>
          <a:p>
            <a:pPr lvl="1" algn="just"/>
            <a:r>
              <a:rPr lang="pt-BR" sz="1900" b="1" dirty="0">
                <a:latin typeface="Garamond" panose="02020404030301010803" pitchFamily="18" charset="0"/>
              </a:rPr>
              <a:t>Considerações finais</a:t>
            </a:r>
            <a:endParaRPr lang="pt-BR" sz="1900" dirty="0"/>
          </a:p>
          <a:p>
            <a:pPr lvl="2" algn="just"/>
            <a:r>
              <a:rPr lang="pt-BR" dirty="0"/>
              <a:t>Com a assunção do Partido dos Trabalhadores (PT) em 2003, houve a consolidação de um novo </a:t>
            </a:r>
            <a:r>
              <a:rPr lang="pt-BR" dirty="0" err="1"/>
              <a:t>macrossistema</a:t>
            </a:r>
            <a:r>
              <a:rPr lang="pt-BR" dirty="0"/>
              <a:t>, sendo que muitos programas de política governamental se alinharam às demandas dos movimentos sociais, como o Movimento dos Trabalhadores Sem Terra (MST) (SCHWANTES; BACHA, 2019)</a:t>
            </a:r>
          </a:p>
          <a:p>
            <a:pPr lvl="2" algn="just"/>
            <a:r>
              <a:rPr lang="pt-BR" dirty="0"/>
              <a:t>Criação de instituições que defendem os interesses da agricultura familiar, por exemplo a Federação dos Trabalhadores e Trabalhadoras da Agricultura Familiar (FETRAF-BRASIL) e a União Nacional das Cooperativas da Agricultura Familiar e Economia Solidária (</a:t>
            </a:r>
            <a:r>
              <a:rPr lang="pt-BR" dirty="0" err="1"/>
              <a:t>Unicafes</a:t>
            </a:r>
            <a:r>
              <a:rPr lang="pt-BR" dirty="0"/>
              <a:t>) (SCHWANTES; BACHA, 2019).</a:t>
            </a:r>
          </a:p>
          <a:p>
            <a:pPr lvl="2" algn="just"/>
            <a:r>
              <a:rPr lang="pt-BR" dirty="0"/>
              <a:t>Advento da Frente Parlamentar Mista em Defesa da Agricultura Familiar em maio de 2015 (SCHWANTES; BACHA, 2019).</a:t>
            </a:r>
          </a:p>
          <a:p>
            <a:pPr lvl="2" algn="just"/>
            <a:r>
              <a:rPr lang="pt-BR" dirty="0"/>
              <a:t>A bancada ruralista defende os interesses da agropecuária não familiar, em conjunto com o MAPA e o Ministério da Fazenda (atual Economia), ao passo que a agricultura familiar contou com o suporte do extinto MDA (SCHWANTES; BACHA, 2019).</a:t>
            </a:r>
          </a:p>
          <a:p>
            <a:pPr lvl="1"/>
            <a:endParaRPr lang="pt-BR" dirty="0"/>
          </a:p>
          <a:p>
            <a:pPr lvl="1"/>
            <a:endParaRPr lang="pt-BR" dirty="0"/>
          </a:p>
        </p:txBody>
      </p:sp>
    </p:spTree>
    <p:extLst>
      <p:ext uri="{BB962C8B-B14F-4D97-AF65-F5344CB8AC3E}">
        <p14:creationId xmlns:p14="http://schemas.microsoft.com/office/powerpoint/2010/main" val="1132122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a:bodyPr>
          <a:lstStyle/>
          <a:p>
            <a:r>
              <a:rPr lang="pt-BR" sz="2000" b="1" dirty="0">
                <a:latin typeface="Garamond" panose="02020404030301010803" pitchFamily="18" charset="0"/>
              </a:rPr>
              <a:t>Teoria da economia convencional (Análise convencional)</a:t>
            </a:r>
          </a:p>
          <a:p>
            <a:pPr lvl="1"/>
            <a:endParaRPr lang="pt-BR" sz="1800" b="1" dirty="0">
              <a:latin typeface="Garamond" panose="02020404030301010803" pitchFamily="18" charset="0"/>
            </a:endParaRPr>
          </a:p>
          <a:p>
            <a:pPr lvl="1" algn="just"/>
            <a:r>
              <a:rPr lang="pt-BR" sz="1800" dirty="0">
                <a:latin typeface="Garamond" panose="02020404030301010803" pitchFamily="18" charset="0"/>
              </a:rPr>
              <a:t>Teoria do bem-estar social. Critério utilizado para verificar a eficácia da aplicação de uma política pública.</a:t>
            </a:r>
          </a:p>
          <a:p>
            <a:pPr lvl="2" algn="just"/>
            <a:r>
              <a:rPr lang="pt-BR" sz="1600" dirty="0">
                <a:latin typeface="Garamond" panose="02020404030301010803" pitchFamily="18" charset="0"/>
              </a:rPr>
              <a:t>Adota-se o conceito de função do bem-estar social – relação entre o bem-estar dos indivíduos com o bem-estar social de modo que se adote medidas socialmente mais aceitáveis.</a:t>
            </a:r>
          </a:p>
          <a:p>
            <a:pPr lvl="1" algn="just"/>
            <a:r>
              <a:rPr lang="pt-BR" sz="1800" dirty="0">
                <a:latin typeface="Garamond" panose="02020404030301010803" pitchFamily="18" charset="0"/>
              </a:rPr>
              <a:t>Conceito, no entanto, é vago. O que seria o bem-estar social? E como relacionar o bem-estar dos indivíduos com o bem-estar social de maneira a equacionar a função social do bem-estar social?</a:t>
            </a:r>
          </a:p>
          <a:p>
            <a:pPr lvl="1" algn="just"/>
            <a:r>
              <a:rPr lang="pt-BR" sz="1800" dirty="0">
                <a:latin typeface="Garamond" panose="02020404030301010803" pitchFamily="18" charset="0"/>
              </a:rPr>
              <a:t>Apresentam-se, assim, três conceitos para definir bem-estar social – </a:t>
            </a:r>
            <a:r>
              <a:rPr lang="pt-BR" sz="1800" dirty="0" err="1">
                <a:latin typeface="Garamond" panose="02020404030301010803" pitchFamily="18" charset="0"/>
              </a:rPr>
              <a:t>pareteano</a:t>
            </a:r>
            <a:r>
              <a:rPr lang="pt-BR" sz="1800" dirty="0">
                <a:latin typeface="Garamond" panose="02020404030301010803" pitchFamily="18" charset="0"/>
              </a:rPr>
              <a:t>, </a:t>
            </a:r>
            <a:r>
              <a:rPr lang="pt-BR" sz="1800" dirty="0" err="1">
                <a:latin typeface="Garamond" panose="02020404030301010803" pitchFamily="18" charset="0"/>
              </a:rPr>
              <a:t>bergsoniana</a:t>
            </a:r>
            <a:r>
              <a:rPr lang="pt-BR" sz="1800" dirty="0">
                <a:latin typeface="Garamond" panose="02020404030301010803" pitchFamily="18" charset="0"/>
              </a:rPr>
              <a:t> e paternalista.</a:t>
            </a:r>
          </a:p>
          <a:p>
            <a:pPr lvl="1"/>
            <a:endParaRPr lang="pt-BR" dirty="0"/>
          </a:p>
          <a:p>
            <a:pPr lvl="1"/>
            <a:endParaRPr lang="pt-BR" dirty="0"/>
          </a:p>
        </p:txBody>
      </p:sp>
    </p:spTree>
    <p:extLst>
      <p:ext uri="{BB962C8B-B14F-4D97-AF65-F5344CB8AC3E}">
        <p14:creationId xmlns:p14="http://schemas.microsoft.com/office/powerpoint/2010/main" val="826163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a:bodyPr>
          <a:lstStyle/>
          <a:p>
            <a:r>
              <a:rPr lang="pt-BR" sz="2000" b="1" dirty="0">
                <a:latin typeface="Garamond" panose="02020404030301010803" pitchFamily="18" charset="0"/>
              </a:rPr>
              <a:t>Teoria da economia convencional (Análise convencional)</a:t>
            </a:r>
          </a:p>
          <a:p>
            <a:pPr lvl="1"/>
            <a:endParaRPr lang="pt-BR" sz="1800" b="1" dirty="0">
              <a:latin typeface="Garamond" panose="02020404030301010803" pitchFamily="18" charset="0"/>
            </a:endParaRPr>
          </a:p>
          <a:p>
            <a:pPr lvl="1" algn="just"/>
            <a:r>
              <a:rPr lang="pt-BR" sz="1800" dirty="0">
                <a:latin typeface="Garamond" panose="02020404030301010803" pitchFamily="18" charset="0"/>
              </a:rPr>
              <a:t>Conceito </a:t>
            </a:r>
            <a:r>
              <a:rPr lang="pt-BR" sz="1800" dirty="0" err="1">
                <a:latin typeface="Garamond" panose="02020404030301010803" pitchFamily="18" charset="0"/>
              </a:rPr>
              <a:t>pareteano</a:t>
            </a:r>
            <a:endParaRPr lang="pt-BR" sz="1600" dirty="0">
              <a:latin typeface="Garamond" panose="02020404030301010803" pitchFamily="18" charset="0"/>
            </a:endParaRPr>
          </a:p>
          <a:p>
            <a:pPr lvl="2" algn="just"/>
            <a:r>
              <a:rPr lang="pt-BR" sz="1600" dirty="0">
                <a:latin typeface="Garamond" panose="02020404030301010803" pitchFamily="18" charset="0"/>
              </a:rPr>
              <a:t>Livre de julgamento em decorrência da impossibilidade de comparação entre o bem-estar individual em detrimento do bem-estar coletivo/social.</a:t>
            </a:r>
          </a:p>
          <a:p>
            <a:pPr lvl="2" algn="just"/>
            <a:r>
              <a:rPr lang="pt-BR" sz="1600" dirty="0">
                <a:latin typeface="Garamond" panose="02020404030301010803" pitchFamily="18" charset="0"/>
              </a:rPr>
              <a:t>Aplicação do critério de Pareto =&gt; a política pública teria eficácia quanto ao bem-estar social se melhorasse a situação de um indivíduo sem piorar a situação de nenhum outro integrante da sociedade.</a:t>
            </a:r>
          </a:p>
          <a:p>
            <a:pPr lvl="2" algn="just"/>
            <a:r>
              <a:rPr lang="pt-BR" sz="1600" dirty="0">
                <a:latin typeface="Garamond" panose="02020404030301010803" pitchFamily="18" charset="0"/>
              </a:rPr>
              <a:t>Crítica – desconsideração de diversas situações em decorrência da impossibilidade de empregar integralmente o ótimo de Pareto.</a:t>
            </a:r>
          </a:p>
          <a:p>
            <a:pPr lvl="1"/>
            <a:endParaRPr lang="pt-BR" dirty="0"/>
          </a:p>
          <a:p>
            <a:pPr lvl="1"/>
            <a:endParaRPr lang="pt-BR" dirty="0"/>
          </a:p>
        </p:txBody>
      </p:sp>
    </p:spTree>
    <p:extLst>
      <p:ext uri="{BB962C8B-B14F-4D97-AF65-F5344CB8AC3E}">
        <p14:creationId xmlns:p14="http://schemas.microsoft.com/office/powerpoint/2010/main" val="2660996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a:bodyPr>
          <a:lstStyle/>
          <a:p>
            <a:r>
              <a:rPr lang="pt-BR" sz="2000" b="1" dirty="0">
                <a:latin typeface="Garamond" panose="02020404030301010803" pitchFamily="18" charset="0"/>
              </a:rPr>
              <a:t>Teoria da economia convencional (Análise convencional)</a:t>
            </a:r>
          </a:p>
          <a:p>
            <a:pPr lvl="1"/>
            <a:endParaRPr lang="pt-BR" sz="1800" b="1" dirty="0">
              <a:latin typeface="Garamond" panose="02020404030301010803" pitchFamily="18" charset="0"/>
            </a:endParaRPr>
          </a:p>
          <a:p>
            <a:pPr lvl="1" algn="just"/>
            <a:r>
              <a:rPr lang="pt-BR" sz="1800" dirty="0">
                <a:latin typeface="Garamond" panose="02020404030301010803" pitchFamily="18" charset="0"/>
              </a:rPr>
              <a:t>Conceito </a:t>
            </a:r>
            <a:r>
              <a:rPr lang="pt-BR" sz="1800" dirty="0" err="1">
                <a:latin typeface="Garamond" panose="02020404030301010803" pitchFamily="18" charset="0"/>
              </a:rPr>
              <a:t>bergsoniano</a:t>
            </a:r>
            <a:endParaRPr lang="pt-BR" sz="1800" dirty="0">
              <a:latin typeface="Garamond" panose="02020404030301010803" pitchFamily="18" charset="0"/>
            </a:endParaRPr>
          </a:p>
          <a:p>
            <a:pPr lvl="2" algn="just"/>
            <a:r>
              <a:rPr lang="pt-BR" sz="1600" dirty="0">
                <a:latin typeface="Garamond" panose="02020404030301010803" pitchFamily="18" charset="0"/>
              </a:rPr>
              <a:t>Comparações interpessoais do conceito de bem-estar para cada indivíduo. Há a formação de políticas públicas pautadas nos valores éticos individuais. Dessa forma, configura-se por ter forte apelo democrático.</a:t>
            </a:r>
          </a:p>
          <a:p>
            <a:pPr lvl="2" algn="just"/>
            <a:r>
              <a:rPr lang="pt-BR" sz="1600" dirty="0">
                <a:latin typeface="Garamond" panose="02020404030301010803" pitchFamily="18" charset="0"/>
              </a:rPr>
              <a:t>No entanto, não deve ser confundido com o predomínio da escolha de uma maioria.</a:t>
            </a:r>
          </a:p>
          <a:p>
            <a:pPr lvl="2" algn="just"/>
            <a:r>
              <a:rPr lang="pt-BR" sz="1600" dirty="0">
                <a:latin typeface="Garamond" panose="02020404030301010803" pitchFamily="18" charset="0"/>
              </a:rPr>
              <a:t>Crítica – operacionalidade desse conceito no que tange à função de utilidade e/ou indicadores de escolha dos indivíduos – divergência entre os indivíduos e qual indicador deve predominar.</a:t>
            </a:r>
          </a:p>
          <a:p>
            <a:pPr lvl="1"/>
            <a:endParaRPr lang="pt-BR" dirty="0"/>
          </a:p>
          <a:p>
            <a:pPr lvl="1"/>
            <a:endParaRPr lang="pt-BR" dirty="0"/>
          </a:p>
        </p:txBody>
      </p:sp>
    </p:spTree>
    <p:extLst>
      <p:ext uri="{BB962C8B-B14F-4D97-AF65-F5344CB8AC3E}">
        <p14:creationId xmlns:p14="http://schemas.microsoft.com/office/powerpoint/2010/main" val="2619065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5000"/>
            <a:ext cx="8915400" cy="3777622"/>
          </a:xfrm>
        </p:spPr>
        <p:txBody>
          <a:bodyPr>
            <a:normAutofit/>
          </a:bodyPr>
          <a:lstStyle/>
          <a:p>
            <a:r>
              <a:rPr lang="pt-BR" sz="2000" b="1" dirty="0">
                <a:latin typeface="Garamond" panose="02020404030301010803" pitchFamily="18" charset="0"/>
              </a:rPr>
              <a:t>Teoria da economia convencional (Análise convencional)</a:t>
            </a:r>
          </a:p>
          <a:p>
            <a:pPr lvl="1"/>
            <a:endParaRPr lang="pt-BR" sz="1800" b="1" dirty="0">
              <a:latin typeface="Garamond" panose="02020404030301010803" pitchFamily="18" charset="0"/>
            </a:endParaRPr>
          </a:p>
          <a:p>
            <a:pPr lvl="1" algn="just"/>
            <a:r>
              <a:rPr lang="pt-BR" sz="1800" dirty="0">
                <a:latin typeface="Garamond" panose="02020404030301010803" pitchFamily="18" charset="0"/>
              </a:rPr>
              <a:t>Conceito paternalista</a:t>
            </a:r>
          </a:p>
          <a:p>
            <a:pPr lvl="2" algn="just"/>
            <a:r>
              <a:rPr lang="pt-BR" sz="1600" dirty="0">
                <a:latin typeface="Garamond" panose="02020404030301010803" pitchFamily="18" charset="0"/>
              </a:rPr>
              <a:t>Definição de boa sociedade pautada nas concepções dos próprios formuladores de políticas públicas;</a:t>
            </a:r>
          </a:p>
          <a:p>
            <a:pPr lvl="2" algn="just"/>
            <a:r>
              <a:rPr lang="pt-BR" sz="1600" dirty="0">
                <a:latin typeface="Garamond" panose="02020404030301010803" pitchFamily="18" charset="0"/>
              </a:rPr>
              <a:t>Processo de escolha baseado nessa concepção que pode privilegiar determinados indivíduos ou grupos.</a:t>
            </a:r>
          </a:p>
          <a:p>
            <a:pPr lvl="2" algn="just"/>
            <a:r>
              <a:rPr lang="pt-BR" sz="1600" dirty="0">
                <a:latin typeface="Garamond" panose="02020404030301010803" pitchFamily="18" charset="0"/>
              </a:rPr>
              <a:t>Crítica – não compreende, no entanto, os motivos pelos quais os formuladores de políticas públicas definem o que é boa sociedade e qual critério é adotado para a determinação de metas e o por quê de determinados elementos serem escolhidos para a formulação de política pública. Esse conceito somente visa entender qual é a definição de boa sociedade e como esse conceito molda a formulação de políticas públicas.</a:t>
            </a:r>
          </a:p>
          <a:p>
            <a:pPr marL="457200" lvl="1" indent="0" algn="just">
              <a:buNone/>
            </a:pPr>
            <a:endParaRPr lang="pt-BR" dirty="0"/>
          </a:p>
          <a:p>
            <a:pPr lvl="1"/>
            <a:endParaRPr lang="pt-BR" dirty="0"/>
          </a:p>
          <a:p>
            <a:pPr lvl="1"/>
            <a:endParaRPr lang="pt-BR" dirty="0"/>
          </a:p>
        </p:txBody>
      </p:sp>
    </p:spTree>
    <p:extLst>
      <p:ext uri="{BB962C8B-B14F-4D97-AF65-F5344CB8AC3E}">
        <p14:creationId xmlns:p14="http://schemas.microsoft.com/office/powerpoint/2010/main" val="3124661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5459AA8-0D3F-46B6-91EC-F3869BB75BDB}"/>
              </a:ext>
            </a:extLst>
          </p:cNvPr>
          <p:cNvSpPr>
            <a:spLocks noGrp="1"/>
          </p:cNvSpPr>
          <p:nvPr>
            <p:ph type="title"/>
          </p:nvPr>
        </p:nvSpPr>
        <p:spPr/>
        <p:txBody>
          <a:bodyPr>
            <a:normAutofit fontScale="90000"/>
          </a:bodyPr>
          <a:lstStyle/>
          <a:p>
            <a:pPr algn="ctr"/>
            <a:r>
              <a:rPr lang="pt-BR" sz="3600" b="1" dirty="0">
                <a:latin typeface="Garamond" panose="02020404030301010803" pitchFamily="18" charset="0"/>
              </a:rPr>
              <a:t>Fundamentos teóricos para a formulação de políticas públicas</a:t>
            </a:r>
            <a:r>
              <a:rPr lang="pt-BR" sz="3600" dirty="0">
                <a:latin typeface="Garamond" panose="02020404030301010803" pitchFamily="18" charset="0"/>
              </a:rPr>
              <a:t/>
            </a:r>
            <a:br>
              <a:rPr lang="pt-BR" sz="3600" dirty="0">
                <a:latin typeface="Garamond" panose="02020404030301010803" pitchFamily="18" charset="0"/>
              </a:rPr>
            </a:br>
            <a:endParaRPr lang="pt-BR" dirty="0"/>
          </a:p>
        </p:txBody>
      </p:sp>
      <p:sp>
        <p:nvSpPr>
          <p:cNvPr id="3" name="Espaço Reservado para Conteúdo 2">
            <a:extLst>
              <a:ext uri="{FF2B5EF4-FFF2-40B4-BE49-F238E27FC236}">
                <a16:creationId xmlns:a16="http://schemas.microsoft.com/office/drawing/2014/main" xmlns="" id="{69C7A9F8-B7C6-40FC-AE2E-4E3423606382}"/>
              </a:ext>
            </a:extLst>
          </p:cNvPr>
          <p:cNvSpPr>
            <a:spLocks noGrp="1"/>
          </p:cNvSpPr>
          <p:nvPr>
            <p:ph idx="1"/>
          </p:nvPr>
        </p:nvSpPr>
        <p:spPr>
          <a:xfrm>
            <a:off x="2086292" y="1904999"/>
            <a:ext cx="8915400" cy="4211595"/>
          </a:xfrm>
        </p:spPr>
        <p:txBody>
          <a:bodyPr>
            <a:normAutofit/>
          </a:bodyPr>
          <a:lstStyle/>
          <a:p>
            <a:r>
              <a:rPr lang="pt-BR" sz="2000" b="1" dirty="0">
                <a:latin typeface="Garamond" panose="02020404030301010803" pitchFamily="18" charset="0"/>
              </a:rPr>
              <a:t>Teoria da economia convencional (Análise convencional)</a:t>
            </a:r>
          </a:p>
          <a:p>
            <a:pPr lvl="1"/>
            <a:endParaRPr lang="pt-BR" b="1" dirty="0">
              <a:latin typeface="Garamond" panose="02020404030301010803" pitchFamily="18" charset="0"/>
            </a:endParaRPr>
          </a:p>
          <a:p>
            <a:pPr lvl="1" algn="just"/>
            <a:r>
              <a:rPr lang="pt-BR" sz="1800" dirty="0">
                <a:latin typeface="Garamond" panose="02020404030301010803" pitchFamily="18" charset="0"/>
              </a:rPr>
              <a:t>Críticas à teoria da economia convencional</a:t>
            </a:r>
          </a:p>
          <a:p>
            <a:pPr lvl="2" algn="just"/>
            <a:r>
              <a:rPr lang="pt-BR" sz="1600" dirty="0">
                <a:latin typeface="Garamond" panose="02020404030301010803" pitchFamily="18" charset="0"/>
              </a:rPr>
              <a:t>Ênfase somente na dimensão racional no processo de formulação de politicas públicas;</a:t>
            </a:r>
          </a:p>
          <a:p>
            <a:pPr lvl="2" algn="just"/>
            <a:r>
              <a:rPr lang="pt-BR" sz="1600" dirty="0">
                <a:latin typeface="Garamond" panose="02020404030301010803" pitchFamily="18" charset="0"/>
              </a:rPr>
              <a:t>Nos três conceitos apresentados, o formulador de política pública é compreendido como um elemento individualizado e externo da sociedade na qual será aplicada a política pública, isento de interferências na tomada de decisão e de escolhas, bem como onisciente, racional e intelectual;</a:t>
            </a:r>
          </a:p>
          <a:p>
            <a:pPr lvl="2" algn="just"/>
            <a:r>
              <a:rPr lang="pt-BR" sz="1600" dirty="0">
                <a:latin typeface="Garamond" panose="02020404030301010803" pitchFamily="18" charset="0"/>
              </a:rPr>
              <a:t>Não considera os aspectos sociais na formação de políticas públicas, principalmente aquelas nas quais o formulador ou formuladores de políticas públicas estão inseridos. Não se considera, assim, as relações de interesses.</a:t>
            </a:r>
          </a:p>
          <a:p>
            <a:pPr lvl="2" algn="just"/>
            <a:r>
              <a:rPr lang="pt-BR" sz="1600" dirty="0">
                <a:latin typeface="Garamond" panose="02020404030301010803" pitchFamily="18" charset="0"/>
              </a:rPr>
              <a:t>Impossibilidade de considerar somente a existência de uma função do bem-estar social. Pluralidade de sujeitos e de grupos atuantes na sociedade.</a:t>
            </a:r>
          </a:p>
          <a:p>
            <a:pPr marL="457200" lvl="1" indent="0" algn="just">
              <a:buNone/>
            </a:pPr>
            <a:endParaRPr lang="pt-BR" dirty="0"/>
          </a:p>
          <a:p>
            <a:pPr lvl="1"/>
            <a:endParaRPr lang="pt-BR" dirty="0"/>
          </a:p>
          <a:p>
            <a:pPr lvl="1"/>
            <a:endParaRPr lang="pt-BR" dirty="0"/>
          </a:p>
        </p:txBody>
      </p:sp>
    </p:spTree>
    <p:extLst>
      <p:ext uri="{BB962C8B-B14F-4D97-AF65-F5344CB8AC3E}">
        <p14:creationId xmlns:p14="http://schemas.microsoft.com/office/powerpoint/2010/main" val="1790010598"/>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5928</TotalTime>
  <Words>6331</Words>
  <Application>Microsoft Office PowerPoint</Application>
  <PresentationFormat>Widescreen</PresentationFormat>
  <Paragraphs>294</Paragraphs>
  <Slides>46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46</vt:i4>
      </vt:variant>
    </vt:vector>
  </HeadingPairs>
  <TitlesOfParts>
    <vt:vector size="51" baseType="lpstr">
      <vt:lpstr>Arial</vt:lpstr>
      <vt:lpstr>Century Gothic</vt:lpstr>
      <vt:lpstr>Garamond</vt:lpstr>
      <vt:lpstr>Wingdings 3</vt:lpstr>
      <vt:lpstr>Cacho</vt:lpstr>
      <vt:lpstr>Formulação de políticas públicas agrícolas – fundamentos teóricos e a atuação de grupos de interesse</vt:lpstr>
      <vt:lpstr>Agenda</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lpstr>Fundamentos teóricos para a formulação de políticas públicas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Formulação de políticas públicas agrícolas – fundamentos teóricos e a atuação de grupos de interesse</dc:title>
  <dc:creator>Mariana Cardoso Zimmermann</dc:creator>
  <cp:lastModifiedBy>USP</cp:lastModifiedBy>
  <cp:revision>55</cp:revision>
  <dcterms:created xsi:type="dcterms:W3CDTF">2020-09-09T01:38:20Z</dcterms:created>
  <dcterms:modified xsi:type="dcterms:W3CDTF">2020-09-24T16:57:54Z</dcterms:modified>
</cp:coreProperties>
</file>