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notesMasterIdLst>
    <p:notesMasterId r:id="rId134"/>
  </p:notesMasterIdLst>
  <p:sldIdLst>
    <p:sldId id="256" r:id="rId2"/>
    <p:sldId id="363" r:id="rId3"/>
    <p:sldId id="362" r:id="rId4"/>
    <p:sldId id="365" r:id="rId5"/>
    <p:sldId id="366" r:id="rId6"/>
    <p:sldId id="367" r:id="rId7"/>
    <p:sldId id="400" r:id="rId8"/>
    <p:sldId id="370" r:id="rId9"/>
    <p:sldId id="372" r:id="rId10"/>
    <p:sldId id="371" r:id="rId11"/>
    <p:sldId id="374" r:id="rId12"/>
    <p:sldId id="373" r:id="rId13"/>
    <p:sldId id="377" r:id="rId14"/>
    <p:sldId id="376" r:id="rId15"/>
    <p:sldId id="379" r:id="rId16"/>
    <p:sldId id="378" r:id="rId17"/>
    <p:sldId id="293" r:id="rId18"/>
    <p:sldId id="294" r:id="rId19"/>
    <p:sldId id="295" r:id="rId20"/>
    <p:sldId id="347" r:id="rId21"/>
    <p:sldId id="296" r:id="rId22"/>
    <p:sldId id="297" r:id="rId23"/>
    <p:sldId id="348" r:id="rId24"/>
    <p:sldId id="298" r:id="rId25"/>
    <p:sldId id="334" r:id="rId26"/>
    <p:sldId id="299" r:id="rId27"/>
    <p:sldId id="335" r:id="rId28"/>
    <p:sldId id="336" r:id="rId29"/>
    <p:sldId id="338" r:id="rId30"/>
    <p:sldId id="380" r:id="rId31"/>
    <p:sldId id="381" r:id="rId32"/>
    <p:sldId id="339" r:id="rId33"/>
    <p:sldId id="340" r:id="rId34"/>
    <p:sldId id="342" r:id="rId35"/>
    <p:sldId id="344" r:id="rId36"/>
    <p:sldId id="345" r:id="rId37"/>
    <p:sldId id="346" r:id="rId38"/>
    <p:sldId id="309" r:id="rId39"/>
    <p:sldId id="565" r:id="rId40"/>
    <p:sldId id="566" r:id="rId41"/>
    <p:sldId id="561" r:id="rId42"/>
    <p:sldId id="563" r:id="rId43"/>
    <p:sldId id="301" r:id="rId44"/>
    <p:sldId id="302" r:id="rId45"/>
    <p:sldId id="571" r:id="rId46"/>
    <p:sldId id="572" r:id="rId47"/>
    <p:sldId id="573" r:id="rId48"/>
    <p:sldId id="303" r:id="rId49"/>
    <p:sldId id="312" r:id="rId50"/>
    <p:sldId id="313" r:id="rId51"/>
    <p:sldId id="260" r:id="rId52"/>
    <p:sldId id="310" r:id="rId53"/>
    <p:sldId id="311" r:id="rId54"/>
    <p:sldId id="574" r:id="rId55"/>
    <p:sldId id="576" r:id="rId56"/>
    <p:sldId id="575" r:id="rId57"/>
    <p:sldId id="577" r:id="rId58"/>
    <p:sldId id="584" r:id="rId59"/>
    <p:sldId id="585" r:id="rId60"/>
    <p:sldId id="586" r:id="rId61"/>
    <p:sldId id="398" r:id="rId62"/>
    <p:sldId id="587" r:id="rId63"/>
    <p:sldId id="580" r:id="rId64"/>
    <p:sldId id="581" r:id="rId65"/>
    <p:sldId id="582" r:id="rId66"/>
    <p:sldId id="583" r:id="rId67"/>
    <p:sldId id="399" r:id="rId68"/>
    <p:sldId id="355" r:id="rId69"/>
    <p:sldId id="357" r:id="rId70"/>
    <p:sldId id="356" r:id="rId71"/>
    <p:sldId id="358" r:id="rId72"/>
    <p:sldId id="359" r:id="rId73"/>
    <p:sldId id="360" r:id="rId74"/>
    <p:sldId id="361" r:id="rId75"/>
    <p:sldId id="382" r:id="rId76"/>
    <p:sldId id="383" r:id="rId77"/>
    <p:sldId id="384" r:id="rId78"/>
    <p:sldId id="385" r:id="rId79"/>
    <p:sldId id="386" r:id="rId80"/>
    <p:sldId id="387" r:id="rId81"/>
    <p:sldId id="388" r:id="rId82"/>
    <p:sldId id="389" r:id="rId83"/>
    <p:sldId id="390" r:id="rId84"/>
    <p:sldId id="393" r:id="rId85"/>
    <p:sldId id="394" r:id="rId86"/>
    <p:sldId id="395" r:id="rId87"/>
    <p:sldId id="396" r:id="rId88"/>
    <p:sldId id="397" r:id="rId89"/>
    <p:sldId id="331" r:id="rId90"/>
    <p:sldId id="349" r:id="rId91"/>
    <p:sldId id="350" r:id="rId92"/>
    <p:sldId id="351" r:id="rId93"/>
    <p:sldId id="352" r:id="rId94"/>
    <p:sldId id="353" r:id="rId95"/>
    <p:sldId id="354" r:id="rId96"/>
    <p:sldId id="276" r:id="rId97"/>
    <p:sldId id="261" r:id="rId98"/>
    <p:sldId id="314" r:id="rId99"/>
    <p:sldId id="278" r:id="rId100"/>
    <p:sldId id="315" r:id="rId101"/>
    <p:sldId id="321" r:id="rId102"/>
    <p:sldId id="322" r:id="rId103"/>
    <p:sldId id="323" r:id="rId104"/>
    <p:sldId id="324" r:id="rId105"/>
    <p:sldId id="325" r:id="rId106"/>
    <p:sldId id="327" r:id="rId107"/>
    <p:sldId id="328" r:id="rId108"/>
    <p:sldId id="329" r:id="rId109"/>
    <p:sldId id="330" r:id="rId110"/>
    <p:sldId id="332" r:id="rId111"/>
    <p:sldId id="333" r:id="rId112"/>
    <p:sldId id="262" r:id="rId113"/>
    <p:sldId id="263" r:id="rId114"/>
    <p:sldId id="264" r:id="rId115"/>
    <p:sldId id="265" r:id="rId116"/>
    <p:sldId id="266" r:id="rId117"/>
    <p:sldId id="267" r:id="rId118"/>
    <p:sldId id="268" r:id="rId119"/>
    <p:sldId id="269" r:id="rId120"/>
    <p:sldId id="270" r:id="rId121"/>
    <p:sldId id="271" r:id="rId122"/>
    <p:sldId id="290" r:id="rId123"/>
    <p:sldId id="291" r:id="rId124"/>
    <p:sldId id="289" r:id="rId125"/>
    <p:sldId id="292" r:id="rId126"/>
    <p:sldId id="316" r:id="rId127"/>
    <p:sldId id="317" r:id="rId128"/>
    <p:sldId id="318" r:id="rId129"/>
    <p:sldId id="319" r:id="rId130"/>
    <p:sldId id="320" r:id="rId131"/>
    <p:sldId id="305" r:id="rId132"/>
    <p:sldId id="308" r:id="rId1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/>
    <p:restoredTop sz="94648"/>
  </p:normalViewPr>
  <p:slideViewPr>
    <p:cSldViewPr snapToGrid="0" snapToObjects="1">
      <p:cViewPr varScale="1">
        <p:scale>
          <a:sx n="102" d="100"/>
          <a:sy n="102" d="100"/>
        </p:scale>
        <p:origin x="11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BD35F-FB40-462C-98FB-C5E9AD3795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408211-F9AB-47C7-AD4E-6B9B029AF14C}">
      <dgm:prSet phldrT="[Texto]" custT="1"/>
      <dgm:spPr/>
      <dgm:t>
        <a:bodyPr/>
        <a:lstStyle/>
        <a:p>
          <a:r>
            <a:rPr lang="pt-BR" sz="2000" dirty="0">
              <a:latin typeface="Candara" pitchFamily="34" charset="0"/>
            </a:rPr>
            <a:t>PLANO PLURIANUAL – PPA - estabelecerá</a:t>
          </a:r>
        </a:p>
      </dgm:t>
    </dgm:pt>
    <dgm:pt modelId="{0137BD9D-898D-4188-807C-BE355DB9CCEE}" type="parTrans" cxnId="{7D72D819-DCAA-4AF6-B17D-6047BA617C9B}">
      <dgm:prSet/>
      <dgm:spPr/>
      <dgm:t>
        <a:bodyPr/>
        <a:lstStyle/>
        <a:p>
          <a:endParaRPr lang="pt-BR"/>
        </a:p>
      </dgm:t>
    </dgm:pt>
    <dgm:pt modelId="{2E4DC057-005D-44C2-B4CD-A74441BEE4B7}" type="sibTrans" cxnId="{7D72D819-DCAA-4AF6-B17D-6047BA617C9B}">
      <dgm:prSet/>
      <dgm:spPr/>
      <dgm:t>
        <a:bodyPr/>
        <a:lstStyle/>
        <a:p>
          <a:endParaRPr lang="pt-BR"/>
        </a:p>
      </dgm:t>
    </dgm:pt>
    <dgm:pt modelId="{A4C46CD7-1550-4E3E-A372-B83ECAE5F0D3}">
      <dgm:prSet phldrT="[Texto]" custT="1"/>
      <dgm:spPr/>
      <dgm:t>
        <a:bodyPr/>
        <a:lstStyle/>
        <a:p>
          <a:r>
            <a:rPr lang="pt-BR" sz="2000" dirty="0">
              <a:latin typeface="Candara" pitchFamily="34" charset="0"/>
            </a:rPr>
            <a:t>DIRETRIZES</a:t>
          </a:r>
        </a:p>
      </dgm:t>
    </dgm:pt>
    <dgm:pt modelId="{4654DC2A-AD46-4A25-8E79-55DE271DBBC4}" type="parTrans" cxnId="{962D40FF-2365-423F-A5A3-13A3BBE3B321}">
      <dgm:prSet/>
      <dgm:spPr/>
      <dgm:t>
        <a:bodyPr/>
        <a:lstStyle/>
        <a:p>
          <a:endParaRPr lang="pt-BR"/>
        </a:p>
      </dgm:t>
    </dgm:pt>
    <dgm:pt modelId="{4FD4B217-B022-4784-AE87-F002F28DD73E}" type="sibTrans" cxnId="{962D40FF-2365-423F-A5A3-13A3BBE3B321}">
      <dgm:prSet/>
      <dgm:spPr/>
      <dgm:t>
        <a:bodyPr/>
        <a:lstStyle/>
        <a:p>
          <a:endParaRPr lang="pt-BR"/>
        </a:p>
      </dgm:t>
    </dgm:pt>
    <dgm:pt modelId="{BB8090EC-33D1-4632-AFDD-B30B6F2590FD}">
      <dgm:prSet phldrT="[Texto]" custT="1"/>
      <dgm:spPr/>
      <dgm:t>
        <a:bodyPr/>
        <a:lstStyle/>
        <a:p>
          <a:r>
            <a:rPr lang="pt-BR" sz="2000" dirty="0">
              <a:latin typeface="Candara" pitchFamily="34" charset="0"/>
            </a:rPr>
            <a:t>OBJETIVOS</a:t>
          </a:r>
        </a:p>
      </dgm:t>
    </dgm:pt>
    <dgm:pt modelId="{64F46ABC-6BF9-4AFD-A185-BB766F5170AF}" type="parTrans" cxnId="{06D444B5-257A-463D-AE30-F891F0384E36}">
      <dgm:prSet/>
      <dgm:spPr/>
      <dgm:t>
        <a:bodyPr/>
        <a:lstStyle/>
        <a:p>
          <a:endParaRPr lang="pt-BR"/>
        </a:p>
      </dgm:t>
    </dgm:pt>
    <dgm:pt modelId="{696767CB-5EF7-4A3E-B992-376DB9F82433}" type="sibTrans" cxnId="{06D444B5-257A-463D-AE30-F891F0384E36}">
      <dgm:prSet/>
      <dgm:spPr/>
      <dgm:t>
        <a:bodyPr/>
        <a:lstStyle/>
        <a:p>
          <a:endParaRPr lang="pt-BR"/>
        </a:p>
      </dgm:t>
    </dgm:pt>
    <dgm:pt modelId="{0BD6D270-E5A5-4217-9009-DEA8B7ECDB5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2000" dirty="0">
              <a:latin typeface="Candara" pitchFamily="34" charset="0"/>
            </a:rPr>
            <a:t>METAS</a:t>
          </a:r>
        </a:p>
        <a:p>
          <a:pPr>
            <a:spcAft>
              <a:spcPts val="0"/>
            </a:spcAft>
          </a:pPr>
          <a:r>
            <a:rPr lang="pt-BR" sz="2000" dirty="0">
              <a:latin typeface="Candara" pitchFamily="34" charset="0"/>
            </a:rPr>
            <a:t>DA  ADMINISTRAÇÃO PÚBLICA</a:t>
          </a:r>
        </a:p>
      </dgm:t>
    </dgm:pt>
    <dgm:pt modelId="{37C32B59-BC8F-49C6-8AD2-D9F59D3D4C57}" type="parTrans" cxnId="{55E7D3EF-0BF4-4D1C-8828-DC84BE4B73D2}">
      <dgm:prSet/>
      <dgm:spPr/>
      <dgm:t>
        <a:bodyPr/>
        <a:lstStyle/>
        <a:p>
          <a:endParaRPr lang="pt-BR"/>
        </a:p>
      </dgm:t>
    </dgm:pt>
    <dgm:pt modelId="{85FA959C-4F44-4FB5-B01C-68494DCF1A13}" type="sibTrans" cxnId="{55E7D3EF-0BF4-4D1C-8828-DC84BE4B73D2}">
      <dgm:prSet/>
      <dgm:spPr/>
      <dgm:t>
        <a:bodyPr/>
        <a:lstStyle/>
        <a:p>
          <a:endParaRPr lang="pt-BR"/>
        </a:p>
      </dgm:t>
    </dgm:pt>
    <dgm:pt modelId="{A8696BC3-6CF8-4CEC-B11A-E89539F6CE19}" type="pres">
      <dgm:prSet presAssocID="{05BBD35F-FB40-462C-98FB-C5E9AD3795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6A4420-EDB1-4215-B21E-D9FCA1744CDA}" type="pres">
      <dgm:prSet presAssocID="{13408211-F9AB-47C7-AD4E-6B9B029AF14C}" presName="hierRoot1" presStyleCnt="0">
        <dgm:presLayoutVars>
          <dgm:hierBranch val="init"/>
        </dgm:presLayoutVars>
      </dgm:prSet>
      <dgm:spPr/>
    </dgm:pt>
    <dgm:pt modelId="{F8679B05-B921-4D3D-8320-A80F5A5A385A}" type="pres">
      <dgm:prSet presAssocID="{13408211-F9AB-47C7-AD4E-6B9B029AF14C}" presName="rootComposite1" presStyleCnt="0"/>
      <dgm:spPr/>
    </dgm:pt>
    <dgm:pt modelId="{FF116CB2-2F81-45C3-924B-AC4AF22D26B7}" type="pres">
      <dgm:prSet presAssocID="{13408211-F9AB-47C7-AD4E-6B9B029AF14C}" presName="rootText1" presStyleLbl="node0" presStyleIdx="0" presStyleCnt="1" custScaleX="183324" custScaleY="89671" custLinFactNeighborX="-2182" custLinFactNeighborY="-1854">
        <dgm:presLayoutVars>
          <dgm:chPref val="3"/>
        </dgm:presLayoutVars>
      </dgm:prSet>
      <dgm:spPr/>
    </dgm:pt>
    <dgm:pt modelId="{8BA8CC97-78E0-4625-94CC-4E5FE4D18321}" type="pres">
      <dgm:prSet presAssocID="{13408211-F9AB-47C7-AD4E-6B9B029AF14C}" presName="rootConnector1" presStyleLbl="node1" presStyleIdx="0" presStyleCnt="0"/>
      <dgm:spPr/>
    </dgm:pt>
    <dgm:pt modelId="{2213A878-D07A-497C-A701-D369285F3208}" type="pres">
      <dgm:prSet presAssocID="{13408211-F9AB-47C7-AD4E-6B9B029AF14C}" presName="hierChild2" presStyleCnt="0"/>
      <dgm:spPr/>
    </dgm:pt>
    <dgm:pt modelId="{A7C240A9-6B55-4B10-AA97-D7A9771B60A1}" type="pres">
      <dgm:prSet presAssocID="{4654DC2A-AD46-4A25-8E79-55DE271DBBC4}" presName="Name37" presStyleLbl="parChTrans1D2" presStyleIdx="0" presStyleCnt="3"/>
      <dgm:spPr/>
    </dgm:pt>
    <dgm:pt modelId="{4AA0FFC7-3A11-46BF-9D79-F5E37BD5AAF8}" type="pres">
      <dgm:prSet presAssocID="{A4C46CD7-1550-4E3E-A372-B83ECAE5F0D3}" presName="hierRoot2" presStyleCnt="0">
        <dgm:presLayoutVars>
          <dgm:hierBranch val="init"/>
        </dgm:presLayoutVars>
      </dgm:prSet>
      <dgm:spPr/>
    </dgm:pt>
    <dgm:pt modelId="{5DF21D51-3447-436A-AF18-58E35C0568EE}" type="pres">
      <dgm:prSet presAssocID="{A4C46CD7-1550-4E3E-A372-B83ECAE5F0D3}" presName="rootComposite" presStyleCnt="0"/>
      <dgm:spPr/>
    </dgm:pt>
    <dgm:pt modelId="{32270BAD-B662-4A1C-BEF9-A3AD900EB493}" type="pres">
      <dgm:prSet presAssocID="{A4C46CD7-1550-4E3E-A372-B83ECAE5F0D3}" presName="rootText" presStyleLbl="node2" presStyleIdx="0" presStyleCnt="3" custScaleX="111710">
        <dgm:presLayoutVars>
          <dgm:chPref val="3"/>
        </dgm:presLayoutVars>
      </dgm:prSet>
      <dgm:spPr/>
    </dgm:pt>
    <dgm:pt modelId="{B3680862-F4A6-4B7B-8F10-45597FAD547A}" type="pres">
      <dgm:prSet presAssocID="{A4C46CD7-1550-4E3E-A372-B83ECAE5F0D3}" presName="rootConnector" presStyleLbl="node2" presStyleIdx="0" presStyleCnt="3"/>
      <dgm:spPr/>
    </dgm:pt>
    <dgm:pt modelId="{D9FD8B88-7F06-488B-B16E-A9E4E5D212B6}" type="pres">
      <dgm:prSet presAssocID="{A4C46CD7-1550-4E3E-A372-B83ECAE5F0D3}" presName="hierChild4" presStyleCnt="0"/>
      <dgm:spPr/>
    </dgm:pt>
    <dgm:pt modelId="{814DB5FD-BE3F-42CB-B92F-3DB0A957C025}" type="pres">
      <dgm:prSet presAssocID="{A4C46CD7-1550-4E3E-A372-B83ECAE5F0D3}" presName="hierChild5" presStyleCnt="0"/>
      <dgm:spPr/>
    </dgm:pt>
    <dgm:pt modelId="{2365FDDE-DA8F-436D-8999-27DD020CBFE3}" type="pres">
      <dgm:prSet presAssocID="{64F46ABC-6BF9-4AFD-A185-BB766F5170AF}" presName="Name37" presStyleLbl="parChTrans1D2" presStyleIdx="1" presStyleCnt="3"/>
      <dgm:spPr/>
    </dgm:pt>
    <dgm:pt modelId="{E8E6E7CE-30B2-4CA1-B8B9-550F42EBAEED}" type="pres">
      <dgm:prSet presAssocID="{BB8090EC-33D1-4632-AFDD-B30B6F2590FD}" presName="hierRoot2" presStyleCnt="0">
        <dgm:presLayoutVars>
          <dgm:hierBranch val="init"/>
        </dgm:presLayoutVars>
      </dgm:prSet>
      <dgm:spPr/>
    </dgm:pt>
    <dgm:pt modelId="{E950587E-BC8F-42DF-822B-B8329722A629}" type="pres">
      <dgm:prSet presAssocID="{BB8090EC-33D1-4632-AFDD-B30B6F2590FD}" presName="rootComposite" presStyleCnt="0"/>
      <dgm:spPr/>
    </dgm:pt>
    <dgm:pt modelId="{AAEB6CB1-6806-4270-A230-B3AA3387DFED}" type="pres">
      <dgm:prSet presAssocID="{BB8090EC-33D1-4632-AFDD-B30B6F2590FD}" presName="rootText" presStyleLbl="node2" presStyleIdx="1" presStyleCnt="3" custScaleX="109770">
        <dgm:presLayoutVars>
          <dgm:chPref val="3"/>
        </dgm:presLayoutVars>
      </dgm:prSet>
      <dgm:spPr/>
    </dgm:pt>
    <dgm:pt modelId="{C837A7EE-E7B1-47F4-A76E-570E2E1BFD88}" type="pres">
      <dgm:prSet presAssocID="{BB8090EC-33D1-4632-AFDD-B30B6F2590FD}" presName="rootConnector" presStyleLbl="node2" presStyleIdx="1" presStyleCnt="3"/>
      <dgm:spPr/>
    </dgm:pt>
    <dgm:pt modelId="{59B81885-FDBB-4D44-8C1D-FA5267518B96}" type="pres">
      <dgm:prSet presAssocID="{BB8090EC-33D1-4632-AFDD-B30B6F2590FD}" presName="hierChild4" presStyleCnt="0"/>
      <dgm:spPr/>
    </dgm:pt>
    <dgm:pt modelId="{F803F96F-61D5-477D-B287-6F2BDFC8D780}" type="pres">
      <dgm:prSet presAssocID="{BB8090EC-33D1-4632-AFDD-B30B6F2590FD}" presName="hierChild5" presStyleCnt="0"/>
      <dgm:spPr/>
    </dgm:pt>
    <dgm:pt modelId="{C347FA47-0785-4036-B545-F6F23918E08E}" type="pres">
      <dgm:prSet presAssocID="{37C32B59-BC8F-49C6-8AD2-D9F59D3D4C57}" presName="Name37" presStyleLbl="parChTrans1D2" presStyleIdx="2" presStyleCnt="3"/>
      <dgm:spPr/>
    </dgm:pt>
    <dgm:pt modelId="{794889D3-C541-48F0-AE79-794CF1BCFFC5}" type="pres">
      <dgm:prSet presAssocID="{0BD6D270-E5A5-4217-9009-DEA8B7ECDB5C}" presName="hierRoot2" presStyleCnt="0">
        <dgm:presLayoutVars>
          <dgm:hierBranch val="init"/>
        </dgm:presLayoutVars>
      </dgm:prSet>
      <dgm:spPr/>
    </dgm:pt>
    <dgm:pt modelId="{AE12B095-76FA-40FB-BA9C-B1851B3A7183}" type="pres">
      <dgm:prSet presAssocID="{0BD6D270-E5A5-4217-9009-DEA8B7ECDB5C}" presName="rootComposite" presStyleCnt="0"/>
      <dgm:spPr/>
    </dgm:pt>
    <dgm:pt modelId="{B1E92A1C-107A-47E9-B5BF-C6D0DAEE1A8C}" type="pres">
      <dgm:prSet presAssocID="{0BD6D270-E5A5-4217-9009-DEA8B7ECDB5C}" presName="rootText" presStyleLbl="node2" presStyleIdx="2" presStyleCnt="3" custScaleX="137107">
        <dgm:presLayoutVars>
          <dgm:chPref val="3"/>
        </dgm:presLayoutVars>
      </dgm:prSet>
      <dgm:spPr/>
    </dgm:pt>
    <dgm:pt modelId="{921641DA-E26B-4FD2-9C6B-10C799197FF9}" type="pres">
      <dgm:prSet presAssocID="{0BD6D270-E5A5-4217-9009-DEA8B7ECDB5C}" presName="rootConnector" presStyleLbl="node2" presStyleIdx="2" presStyleCnt="3"/>
      <dgm:spPr/>
    </dgm:pt>
    <dgm:pt modelId="{FE04FBA0-5FF7-434B-B8A6-AB6D4AE0EC48}" type="pres">
      <dgm:prSet presAssocID="{0BD6D270-E5A5-4217-9009-DEA8B7ECDB5C}" presName="hierChild4" presStyleCnt="0"/>
      <dgm:spPr/>
    </dgm:pt>
    <dgm:pt modelId="{F3D35493-246D-452C-BBA6-2C1ECCD19046}" type="pres">
      <dgm:prSet presAssocID="{0BD6D270-E5A5-4217-9009-DEA8B7ECDB5C}" presName="hierChild5" presStyleCnt="0"/>
      <dgm:spPr/>
    </dgm:pt>
    <dgm:pt modelId="{24AC50A1-930B-42A3-8EC6-D799D1E10BF5}" type="pres">
      <dgm:prSet presAssocID="{13408211-F9AB-47C7-AD4E-6B9B029AF14C}" presName="hierChild3" presStyleCnt="0"/>
      <dgm:spPr/>
    </dgm:pt>
  </dgm:ptLst>
  <dgm:cxnLst>
    <dgm:cxn modelId="{F6CDE315-3941-4E9C-988C-B4DCDB3BAA28}" type="presOf" srcId="{64F46ABC-6BF9-4AFD-A185-BB766F5170AF}" destId="{2365FDDE-DA8F-436D-8999-27DD020CBFE3}" srcOrd="0" destOrd="0" presId="urn:microsoft.com/office/officeart/2005/8/layout/orgChart1"/>
    <dgm:cxn modelId="{7D72D819-DCAA-4AF6-B17D-6047BA617C9B}" srcId="{05BBD35F-FB40-462C-98FB-C5E9AD379566}" destId="{13408211-F9AB-47C7-AD4E-6B9B029AF14C}" srcOrd="0" destOrd="0" parTransId="{0137BD9D-898D-4188-807C-BE355DB9CCEE}" sibTransId="{2E4DC057-005D-44C2-B4CD-A74441BEE4B7}"/>
    <dgm:cxn modelId="{F70F821B-885E-4C36-BF72-DB2EDC6BE60B}" type="presOf" srcId="{A4C46CD7-1550-4E3E-A372-B83ECAE5F0D3}" destId="{32270BAD-B662-4A1C-BEF9-A3AD900EB493}" srcOrd="0" destOrd="0" presId="urn:microsoft.com/office/officeart/2005/8/layout/orgChart1"/>
    <dgm:cxn modelId="{A1D3323C-80A9-4839-8A41-CF8B26EFB4D2}" type="presOf" srcId="{A4C46CD7-1550-4E3E-A372-B83ECAE5F0D3}" destId="{B3680862-F4A6-4B7B-8F10-45597FAD547A}" srcOrd="1" destOrd="0" presId="urn:microsoft.com/office/officeart/2005/8/layout/orgChart1"/>
    <dgm:cxn modelId="{A62D6959-02AE-4290-8FDD-39237D6A9169}" type="presOf" srcId="{05BBD35F-FB40-462C-98FB-C5E9AD379566}" destId="{A8696BC3-6CF8-4CEC-B11A-E89539F6CE19}" srcOrd="0" destOrd="0" presId="urn:microsoft.com/office/officeart/2005/8/layout/orgChart1"/>
    <dgm:cxn modelId="{7752A55A-7B28-4EFC-A203-EBA4F832DED2}" type="presOf" srcId="{BB8090EC-33D1-4632-AFDD-B30B6F2590FD}" destId="{C837A7EE-E7B1-47F4-A76E-570E2E1BFD88}" srcOrd="1" destOrd="0" presId="urn:microsoft.com/office/officeart/2005/8/layout/orgChart1"/>
    <dgm:cxn modelId="{51F9DD5C-7A9D-48D2-95E2-48A2050BC246}" type="presOf" srcId="{4654DC2A-AD46-4A25-8E79-55DE271DBBC4}" destId="{A7C240A9-6B55-4B10-AA97-D7A9771B60A1}" srcOrd="0" destOrd="0" presId="urn:microsoft.com/office/officeart/2005/8/layout/orgChart1"/>
    <dgm:cxn modelId="{716D5262-4502-47F8-A7DD-DDF03B3E39CA}" type="presOf" srcId="{BB8090EC-33D1-4632-AFDD-B30B6F2590FD}" destId="{AAEB6CB1-6806-4270-A230-B3AA3387DFED}" srcOrd="0" destOrd="0" presId="urn:microsoft.com/office/officeart/2005/8/layout/orgChart1"/>
    <dgm:cxn modelId="{9C52E270-E812-4769-B511-E93B79C0459F}" type="presOf" srcId="{13408211-F9AB-47C7-AD4E-6B9B029AF14C}" destId="{FF116CB2-2F81-45C3-924B-AC4AF22D26B7}" srcOrd="0" destOrd="0" presId="urn:microsoft.com/office/officeart/2005/8/layout/orgChart1"/>
    <dgm:cxn modelId="{2CFD2073-8729-4446-9CE4-0654CE6ADE7B}" type="presOf" srcId="{0BD6D270-E5A5-4217-9009-DEA8B7ECDB5C}" destId="{921641DA-E26B-4FD2-9C6B-10C799197FF9}" srcOrd="1" destOrd="0" presId="urn:microsoft.com/office/officeart/2005/8/layout/orgChart1"/>
    <dgm:cxn modelId="{BF5D7AAC-D290-495F-957D-329B0980F350}" type="presOf" srcId="{0BD6D270-E5A5-4217-9009-DEA8B7ECDB5C}" destId="{B1E92A1C-107A-47E9-B5BF-C6D0DAEE1A8C}" srcOrd="0" destOrd="0" presId="urn:microsoft.com/office/officeart/2005/8/layout/orgChart1"/>
    <dgm:cxn modelId="{06D444B5-257A-463D-AE30-F891F0384E36}" srcId="{13408211-F9AB-47C7-AD4E-6B9B029AF14C}" destId="{BB8090EC-33D1-4632-AFDD-B30B6F2590FD}" srcOrd="1" destOrd="0" parTransId="{64F46ABC-6BF9-4AFD-A185-BB766F5170AF}" sibTransId="{696767CB-5EF7-4A3E-B992-376DB9F82433}"/>
    <dgm:cxn modelId="{8CEEC3B5-4B33-4F3B-ADCB-B3E76CE7C17C}" type="presOf" srcId="{37C32B59-BC8F-49C6-8AD2-D9F59D3D4C57}" destId="{C347FA47-0785-4036-B545-F6F23918E08E}" srcOrd="0" destOrd="0" presId="urn:microsoft.com/office/officeart/2005/8/layout/orgChart1"/>
    <dgm:cxn modelId="{464070B7-19EA-4FC4-B222-987B0A3CF77F}" type="presOf" srcId="{13408211-F9AB-47C7-AD4E-6B9B029AF14C}" destId="{8BA8CC97-78E0-4625-94CC-4E5FE4D18321}" srcOrd="1" destOrd="0" presId="urn:microsoft.com/office/officeart/2005/8/layout/orgChart1"/>
    <dgm:cxn modelId="{55E7D3EF-0BF4-4D1C-8828-DC84BE4B73D2}" srcId="{13408211-F9AB-47C7-AD4E-6B9B029AF14C}" destId="{0BD6D270-E5A5-4217-9009-DEA8B7ECDB5C}" srcOrd="2" destOrd="0" parTransId="{37C32B59-BC8F-49C6-8AD2-D9F59D3D4C57}" sibTransId="{85FA959C-4F44-4FB5-B01C-68494DCF1A13}"/>
    <dgm:cxn modelId="{962D40FF-2365-423F-A5A3-13A3BBE3B321}" srcId="{13408211-F9AB-47C7-AD4E-6B9B029AF14C}" destId="{A4C46CD7-1550-4E3E-A372-B83ECAE5F0D3}" srcOrd="0" destOrd="0" parTransId="{4654DC2A-AD46-4A25-8E79-55DE271DBBC4}" sibTransId="{4FD4B217-B022-4784-AE87-F002F28DD73E}"/>
    <dgm:cxn modelId="{EB0947DA-77B1-47AE-A9E6-A4536FF0CAD2}" type="presParOf" srcId="{A8696BC3-6CF8-4CEC-B11A-E89539F6CE19}" destId="{B86A4420-EDB1-4215-B21E-D9FCA1744CDA}" srcOrd="0" destOrd="0" presId="urn:microsoft.com/office/officeart/2005/8/layout/orgChart1"/>
    <dgm:cxn modelId="{EE144443-8085-4050-A0A7-F5032DD3A59F}" type="presParOf" srcId="{B86A4420-EDB1-4215-B21E-D9FCA1744CDA}" destId="{F8679B05-B921-4D3D-8320-A80F5A5A385A}" srcOrd="0" destOrd="0" presId="urn:microsoft.com/office/officeart/2005/8/layout/orgChart1"/>
    <dgm:cxn modelId="{91DB6EE2-D41F-43C3-9130-9FB779AB40F6}" type="presParOf" srcId="{F8679B05-B921-4D3D-8320-A80F5A5A385A}" destId="{FF116CB2-2F81-45C3-924B-AC4AF22D26B7}" srcOrd="0" destOrd="0" presId="urn:microsoft.com/office/officeart/2005/8/layout/orgChart1"/>
    <dgm:cxn modelId="{3999A633-B17B-41D2-BEDF-1803722EDD87}" type="presParOf" srcId="{F8679B05-B921-4D3D-8320-A80F5A5A385A}" destId="{8BA8CC97-78E0-4625-94CC-4E5FE4D18321}" srcOrd="1" destOrd="0" presId="urn:microsoft.com/office/officeart/2005/8/layout/orgChart1"/>
    <dgm:cxn modelId="{C9F2B646-655A-4E3C-B482-0C94139F11C7}" type="presParOf" srcId="{B86A4420-EDB1-4215-B21E-D9FCA1744CDA}" destId="{2213A878-D07A-497C-A701-D369285F3208}" srcOrd="1" destOrd="0" presId="urn:microsoft.com/office/officeart/2005/8/layout/orgChart1"/>
    <dgm:cxn modelId="{4A39CB4F-DB3B-401C-8A55-D075B85B9417}" type="presParOf" srcId="{2213A878-D07A-497C-A701-D369285F3208}" destId="{A7C240A9-6B55-4B10-AA97-D7A9771B60A1}" srcOrd="0" destOrd="0" presId="urn:microsoft.com/office/officeart/2005/8/layout/orgChart1"/>
    <dgm:cxn modelId="{CDCA8678-76F9-4D24-A263-E845CC0C56EA}" type="presParOf" srcId="{2213A878-D07A-497C-A701-D369285F3208}" destId="{4AA0FFC7-3A11-46BF-9D79-F5E37BD5AAF8}" srcOrd="1" destOrd="0" presId="urn:microsoft.com/office/officeart/2005/8/layout/orgChart1"/>
    <dgm:cxn modelId="{9A47EB1B-9E3C-4EFC-9C04-5E9568B59146}" type="presParOf" srcId="{4AA0FFC7-3A11-46BF-9D79-F5E37BD5AAF8}" destId="{5DF21D51-3447-436A-AF18-58E35C0568EE}" srcOrd="0" destOrd="0" presId="urn:microsoft.com/office/officeart/2005/8/layout/orgChart1"/>
    <dgm:cxn modelId="{B80A41CF-38B3-4648-AD30-D86DB402010B}" type="presParOf" srcId="{5DF21D51-3447-436A-AF18-58E35C0568EE}" destId="{32270BAD-B662-4A1C-BEF9-A3AD900EB493}" srcOrd="0" destOrd="0" presId="urn:microsoft.com/office/officeart/2005/8/layout/orgChart1"/>
    <dgm:cxn modelId="{3903793F-DD39-4DFF-B40D-85CE7404242B}" type="presParOf" srcId="{5DF21D51-3447-436A-AF18-58E35C0568EE}" destId="{B3680862-F4A6-4B7B-8F10-45597FAD547A}" srcOrd="1" destOrd="0" presId="urn:microsoft.com/office/officeart/2005/8/layout/orgChart1"/>
    <dgm:cxn modelId="{28A10467-38FA-4C55-AB52-7559DBA0A3DD}" type="presParOf" srcId="{4AA0FFC7-3A11-46BF-9D79-F5E37BD5AAF8}" destId="{D9FD8B88-7F06-488B-B16E-A9E4E5D212B6}" srcOrd="1" destOrd="0" presId="urn:microsoft.com/office/officeart/2005/8/layout/orgChart1"/>
    <dgm:cxn modelId="{7E8A509F-C673-409E-9804-46E1F79202B9}" type="presParOf" srcId="{4AA0FFC7-3A11-46BF-9D79-F5E37BD5AAF8}" destId="{814DB5FD-BE3F-42CB-B92F-3DB0A957C025}" srcOrd="2" destOrd="0" presId="urn:microsoft.com/office/officeart/2005/8/layout/orgChart1"/>
    <dgm:cxn modelId="{D3198ED6-BFD4-4FD6-9853-677642DE5E97}" type="presParOf" srcId="{2213A878-D07A-497C-A701-D369285F3208}" destId="{2365FDDE-DA8F-436D-8999-27DD020CBFE3}" srcOrd="2" destOrd="0" presId="urn:microsoft.com/office/officeart/2005/8/layout/orgChart1"/>
    <dgm:cxn modelId="{4E78F97D-A1F9-469D-A65B-99975E5A6B62}" type="presParOf" srcId="{2213A878-D07A-497C-A701-D369285F3208}" destId="{E8E6E7CE-30B2-4CA1-B8B9-550F42EBAEED}" srcOrd="3" destOrd="0" presId="urn:microsoft.com/office/officeart/2005/8/layout/orgChart1"/>
    <dgm:cxn modelId="{4B407E32-7F4C-4DB5-BAD7-80AAA2412492}" type="presParOf" srcId="{E8E6E7CE-30B2-4CA1-B8B9-550F42EBAEED}" destId="{E950587E-BC8F-42DF-822B-B8329722A629}" srcOrd="0" destOrd="0" presId="urn:microsoft.com/office/officeart/2005/8/layout/orgChart1"/>
    <dgm:cxn modelId="{5C994810-9774-467F-A017-835EE016072F}" type="presParOf" srcId="{E950587E-BC8F-42DF-822B-B8329722A629}" destId="{AAEB6CB1-6806-4270-A230-B3AA3387DFED}" srcOrd="0" destOrd="0" presId="urn:microsoft.com/office/officeart/2005/8/layout/orgChart1"/>
    <dgm:cxn modelId="{5C2384C5-FC00-4EF2-B071-79AC33B3CECA}" type="presParOf" srcId="{E950587E-BC8F-42DF-822B-B8329722A629}" destId="{C837A7EE-E7B1-47F4-A76E-570E2E1BFD88}" srcOrd="1" destOrd="0" presId="urn:microsoft.com/office/officeart/2005/8/layout/orgChart1"/>
    <dgm:cxn modelId="{88763BBD-DED9-4638-8EE2-233BC6B7F17B}" type="presParOf" srcId="{E8E6E7CE-30B2-4CA1-B8B9-550F42EBAEED}" destId="{59B81885-FDBB-4D44-8C1D-FA5267518B96}" srcOrd="1" destOrd="0" presId="urn:microsoft.com/office/officeart/2005/8/layout/orgChart1"/>
    <dgm:cxn modelId="{9C930951-4F8D-450B-BE2B-92A669936515}" type="presParOf" srcId="{E8E6E7CE-30B2-4CA1-B8B9-550F42EBAEED}" destId="{F803F96F-61D5-477D-B287-6F2BDFC8D780}" srcOrd="2" destOrd="0" presId="urn:microsoft.com/office/officeart/2005/8/layout/orgChart1"/>
    <dgm:cxn modelId="{0BD7876F-B6AD-418D-9900-BCB89D88EDD9}" type="presParOf" srcId="{2213A878-D07A-497C-A701-D369285F3208}" destId="{C347FA47-0785-4036-B545-F6F23918E08E}" srcOrd="4" destOrd="0" presId="urn:microsoft.com/office/officeart/2005/8/layout/orgChart1"/>
    <dgm:cxn modelId="{55D026E1-3A98-45F8-A75D-432193E30D4E}" type="presParOf" srcId="{2213A878-D07A-497C-A701-D369285F3208}" destId="{794889D3-C541-48F0-AE79-794CF1BCFFC5}" srcOrd="5" destOrd="0" presId="urn:microsoft.com/office/officeart/2005/8/layout/orgChart1"/>
    <dgm:cxn modelId="{A5C6F1F6-AA67-4FF1-8E06-909B2E0AF609}" type="presParOf" srcId="{794889D3-C541-48F0-AE79-794CF1BCFFC5}" destId="{AE12B095-76FA-40FB-BA9C-B1851B3A7183}" srcOrd="0" destOrd="0" presId="urn:microsoft.com/office/officeart/2005/8/layout/orgChart1"/>
    <dgm:cxn modelId="{6AE33F30-B525-466A-836C-6BCCD6E18F2F}" type="presParOf" srcId="{AE12B095-76FA-40FB-BA9C-B1851B3A7183}" destId="{B1E92A1C-107A-47E9-B5BF-C6D0DAEE1A8C}" srcOrd="0" destOrd="0" presId="urn:microsoft.com/office/officeart/2005/8/layout/orgChart1"/>
    <dgm:cxn modelId="{7A847A83-64D7-4B89-82D5-E2BEF6C68171}" type="presParOf" srcId="{AE12B095-76FA-40FB-BA9C-B1851B3A7183}" destId="{921641DA-E26B-4FD2-9C6B-10C799197FF9}" srcOrd="1" destOrd="0" presId="urn:microsoft.com/office/officeart/2005/8/layout/orgChart1"/>
    <dgm:cxn modelId="{E8763F27-5C3A-4310-A86E-0C5FDCC69C64}" type="presParOf" srcId="{794889D3-C541-48F0-AE79-794CF1BCFFC5}" destId="{FE04FBA0-5FF7-434B-B8A6-AB6D4AE0EC48}" srcOrd="1" destOrd="0" presId="urn:microsoft.com/office/officeart/2005/8/layout/orgChart1"/>
    <dgm:cxn modelId="{AD190893-2AAF-4D03-B064-C129EFB11D06}" type="presParOf" srcId="{794889D3-C541-48F0-AE79-794CF1BCFFC5}" destId="{F3D35493-246D-452C-BBA6-2C1ECCD19046}" srcOrd="2" destOrd="0" presId="urn:microsoft.com/office/officeart/2005/8/layout/orgChart1"/>
    <dgm:cxn modelId="{9CF4E5C2-0064-4AC3-8015-80CE7447C108}" type="presParOf" srcId="{B86A4420-EDB1-4215-B21E-D9FCA1744CDA}" destId="{24AC50A1-930B-42A3-8EC6-D799D1E10B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BD35F-FB40-462C-98FB-C5E9AD3795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408211-F9AB-47C7-AD4E-6B9B029AF14C}">
      <dgm:prSet phldrT="[Texto]" custT="1"/>
      <dgm:spPr/>
      <dgm:t>
        <a:bodyPr/>
        <a:lstStyle/>
        <a:p>
          <a:r>
            <a:rPr lang="pt-BR" sz="2000" dirty="0">
              <a:latin typeface="Candara" pitchFamily="34" charset="0"/>
            </a:rPr>
            <a:t>LEI DE DIRETRIZES ORÇAMENTÁRIAS – LDO compreenderá</a:t>
          </a:r>
        </a:p>
      </dgm:t>
    </dgm:pt>
    <dgm:pt modelId="{0137BD9D-898D-4188-807C-BE355DB9CCEE}" type="parTrans" cxnId="{7D72D819-DCAA-4AF6-B17D-6047BA617C9B}">
      <dgm:prSet/>
      <dgm:spPr/>
      <dgm:t>
        <a:bodyPr/>
        <a:lstStyle/>
        <a:p>
          <a:endParaRPr lang="pt-BR"/>
        </a:p>
      </dgm:t>
    </dgm:pt>
    <dgm:pt modelId="{2E4DC057-005D-44C2-B4CD-A74441BEE4B7}" type="sibTrans" cxnId="{7D72D819-DCAA-4AF6-B17D-6047BA617C9B}">
      <dgm:prSet/>
      <dgm:spPr/>
      <dgm:t>
        <a:bodyPr/>
        <a:lstStyle/>
        <a:p>
          <a:endParaRPr lang="pt-BR"/>
        </a:p>
      </dgm:t>
    </dgm:pt>
    <dgm:pt modelId="{A4C46CD7-1550-4E3E-A372-B83ECAE5F0D3}">
      <dgm:prSet phldrT="[Texto]" custT="1"/>
      <dgm:spPr/>
      <dgm:t>
        <a:bodyPr/>
        <a:lstStyle/>
        <a:p>
          <a:r>
            <a:rPr lang="pt-BR" sz="2000" dirty="0">
              <a:latin typeface="Candara" pitchFamily="34" charset="0"/>
            </a:rPr>
            <a:t>METAS</a:t>
          </a:r>
        </a:p>
      </dgm:t>
    </dgm:pt>
    <dgm:pt modelId="{4654DC2A-AD46-4A25-8E79-55DE271DBBC4}" type="parTrans" cxnId="{962D40FF-2365-423F-A5A3-13A3BBE3B321}">
      <dgm:prSet/>
      <dgm:spPr/>
      <dgm:t>
        <a:bodyPr/>
        <a:lstStyle/>
        <a:p>
          <a:endParaRPr lang="pt-BR"/>
        </a:p>
      </dgm:t>
    </dgm:pt>
    <dgm:pt modelId="{4FD4B217-B022-4784-AE87-F002F28DD73E}" type="sibTrans" cxnId="{962D40FF-2365-423F-A5A3-13A3BBE3B321}">
      <dgm:prSet/>
      <dgm:spPr/>
      <dgm:t>
        <a:bodyPr/>
        <a:lstStyle/>
        <a:p>
          <a:endParaRPr lang="pt-BR"/>
        </a:p>
      </dgm:t>
    </dgm:pt>
    <dgm:pt modelId="{BB8090EC-33D1-4632-AFDD-B30B6F2590FD}">
      <dgm:prSet phldrT="[Texto]" custT="1"/>
      <dgm:spPr/>
      <dgm:t>
        <a:bodyPr/>
        <a:lstStyle/>
        <a:p>
          <a:r>
            <a:rPr lang="pt-BR" sz="2000" dirty="0">
              <a:latin typeface="Candara" pitchFamily="34" charset="0"/>
            </a:rPr>
            <a:t>PRIORIDADE</a:t>
          </a:r>
        </a:p>
      </dgm:t>
    </dgm:pt>
    <dgm:pt modelId="{64F46ABC-6BF9-4AFD-A185-BB766F5170AF}" type="parTrans" cxnId="{06D444B5-257A-463D-AE30-F891F0384E36}">
      <dgm:prSet/>
      <dgm:spPr/>
      <dgm:t>
        <a:bodyPr/>
        <a:lstStyle/>
        <a:p>
          <a:endParaRPr lang="pt-BR"/>
        </a:p>
      </dgm:t>
    </dgm:pt>
    <dgm:pt modelId="{696767CB-5EF7-4A3E-B992-376DB9F82433}" type="sibTrans" cxnId="{06D444B5-257A-463D-AE30-F891F0384E36}">
      <dgm:prSet/>
      <dgm:spPr/>
      <dgm:t>
        <a:bodyPr/>
        <a:lstStyle/>
        <a:p>
          <a:endParaRPr lang="pt-BR"/>
        </a:p>
      </dgm:t>
    </dgm:pt>
    <dgm:pt modelId="{A8696BC3-6CF8-4CEC-B11A-E89539F6CE19}" type="pres">
      <dgm:prSet presAssocID="{05BBD35F-FB40-462C-98FB-C5E9AD3795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6A4420-EDB1-4215-B21E-D9FCA1744CDA}" type="pres">
      <dgm:prSet presAssocID="{13408211-F9AB-47C7-AD4E-6B9B029AF14C}" presName="hierRoot1" presStyleCnt="0">
        <dgm:presLayoutVars>
          <dgm:hierBranch val="init"/>
        </dgm:presLayoutVars>
      </dgm:prSet>
      <dgm:spPr/>
    </dgm:pt>
    <dgm:pt modelId="{F8679B05-B921-4D3D-8320-A80F5A5A385A}" type="pres">
      <dgm:prSet presAssocID="{13408211-F9AB-47C7-AD4E-6B9B029AF14C}" presName="rootComposite1" presStyleCnt="0"/>
      <dgm:spPr/>
    </dgm:pt>
    <dgm:pt modelId="{FF116CB2-2F81-45C3-924B-AC4AF22D26B7}" type="pres">
      <dgm:prSet presAssocID="{13408211-F9AB-47C7-AD4E-6B9B029AF14C}" presName="rootText1" presStyleLbl="node0" presStyleIdx="0" presStyleCnt="1" custScaleX="331850" custScaleY="62236" custLinFactNeighborX="5717" custLinFactNeighborY="-43119">
        <dgm:presLayoutVars>
          <dgm:chPref val="3"/>
        </dgm:presLayoutVars>
      </dgm:prSet>
      <dgm:spPr/>
    </dgm:pt>
    <dgm:pt modelId="{8BA8CC97-78E0-4625-94CC-4E5FE4D18321}" type="pres">
      <dgm:prSet presAssocID="{13408211-F9AB-47C7-AD4E-6B9B029AF14C}" presName="rootConnector1" presStyleLbl="node1" presStyleIdx="0" presStyleCnt="0"/>
      <dgm:spPr/>
    </dgm:pt>
    <dgm:pt modelId="{2213A878-D07A-497C-A701-D369285F3208}" type="pres">
      <dgm:prSet presAssocID="{13408211-F9AB-47C7-AD4E-6B9B029AF14C}" presName="hierChild2" presStyleCnt="0"/>
      <dgm:spPr/>
    </dgm:pt>
    <dgm:pt modelId="{A7C240A9-6B55-4B10-AA97-D7A9771B60A1}" type="pres">
      <dgm:prSet presAssocID="{4654DC2A-AD46-4A25-8E79-55DE271DBBC4}" presName="Name37" presStyleLbl="parChTrans1D2" presStyleIdx="0" presStyleCnt="2"/>
      <dgm:spPr/>
    </dgm:pt>
    <dgm:pt modelId="{4AA0FFC7-3A11-46BF-9D79-F5E37BD5AAF8}" type="pres">
      <dgm:prSet presAssocID="{A4C46CD7-1550-4E3E-A372-B83ECAE5F0D3}" presName="hierRoot2" presStyleCnt="0">
        <dgm:presLayoutVars>
          <dgm:hierBranch val="init"/>
        </dgm:presLayoutVars>
      </dgm:prSet>
      <dgm:spPr/>
    </dgm:pt>
    <dgm:pt modelId="{5DF21D51-3447-436A-AF18-58E35C0568EE}" type="pres">
      <dgm:prSet presAssocID="{A4C46CD7-1550-4E3E-A372-B83ECAE5F0D3}" presName="rootComposite" presStyleCnt="0"/>
      <dgm:spPr/>
    </dgm:pt>
    <dgm:pt modelId="{32270BAD-B662-4A1C-BEF9-A3AD900EB493}" type="pres">
      <dgm:prSet presAssocID="{A4C46CD7-1550-4E3E-A372-B83ECAE5F0D3}" presName="rootText" presStyleLbl="node2" presStyleIdx="0" presStyleCnt="2" custScaleX="111710" custScaleY="44353">
        <dgm:presLayoutVars>
          <dgm:chPref val="3"/>
        </dgm:presLayoutVars>
      </dgm:prSet>
      <dgm:spPr/>
    </dgm:pt>
    <dgm:pt modelId="{B3680862-F4A6-4B7B-8F10-45597FAD547A}" type="pres">
      <dgm:prSet presAssocID="{A4C46CD7-1550-4E3E-A372-B83ECAE5F0D3}" presName="rootConnector" presStyleLbl="node2" presStyleIdx="0" presStyleCnt="2"/>
      <dgm:spPr/>
    </dgm:pt>
    <dgm:pt modelId="{D9FD8B88-7F06-488B-B16E-A9E4E5D212B6}" type="pres">
      <dgm:prSet presAssocID="{A4C46CD7-1550-4E3E-A372-B83ECAE5F0D3}" presName="hierChild4" presStyleCnt="0"/>
      <dgm:spPr/>
    </dgm:pt>
    <dgm:pt modelId="{814DB5FD-BE3F-42CB-B92F-3DB0A957C025}" type="pres">
      <dgm:prSet presAssocID="{A4C46CD7-1550-4E3E-A372-B83ECAE5F0D3}" presName="hierChild5" presStyleCnt="0"/>
      <dgm:spPr/>
    </dgm:pt>
    <dgm:pt modelId="{2365FDDE-DA8F-436D-8999-27DD020CBFE3}" type="pres">
      <dgm:prSet presAssocID="{64F46ABC-6BF9-4AFD-A185-BB766F5170AF}" presName="Name37" presStyleLbl="parChTrans1D2" presStyleIdx="1" presStyleCnt="2"/>
      <dgm:spPr/>
    </dgm:pt>
    <dgm:pt modelId="{E8E6E7CE-30B2-4CA1-B8B9-550F42EBAEED}" type="pres">
      <dgm:prSet presAssocID="{BB8090EC-33D1-4632-AFDD-B30B6F2590FD}" presName="hierRoot2" presStyleCnt="0">
        <dgm:presLayoutVars>
          <dgm:hierBranch val="init"/>
        </dgm:presLayoutVars>
      </dgm:prSet>
      <dgm:spPr/>
    </dgm:pt>
    <dgm:pt modelId="{E950587E-BC8F-42DF-822B-B8329722A629}" type="pres">
      <dgm:prSet presAssocID="{BB8090EC-33D1-4632-AFDD-B30B6F2590FD}" presName="rootComposite" presStyleCnt="0"/>
      <dgm:spPr/>
    </dgm:pt>
    <dgm:pt modelId="{AAEB6CB1-6806-4270-A230-B3AA3387DFED}" type="pres">
      <dgm:prSet presAssocID="{BB8090EC-33D1-4632-AFDD-B30B6F2590FD}" presName="rootText" presStyleLbl="node2" presStyleIdx="1" presStyleCnt="2" custScaleX="109770" custScaleY="46658">
        <dgm:presLayoutVars>
          <dgm:chPref val="3"/>
        </dgm:presLayoutVars>
      </dgm:prSet>
      <dgm:spPr/>
    </dgm:pt>
    <dgm:pt modelId="{C837A7EE-E7B1-47F4-A76E-570E2E1BFD88}" type="pres">
      <dgm:prSet presAssocID="{BB8090EC-33D1-4632-AFDD-B30B6F2590FD}" presName="rootConnector" presStyleLbl="node2" presStyleIdx="1" presStyleCnt="2"/>
      <dgm:spPr/>
    </dgm:pt>
    <dgm:pt modelId="{59B81885-FDBB-4D44-8C1D-FA5267518B96}" type="pres">
      <dgm:prSet presAssocID="{BB8090EC-33D1-4632-AFDD-B30B6F2590FD}" presName="hierChild4" presStyleCnt="0"/>
      <dgm:spPr/>
    </dgm:pt>
    <dgm:pt modelId="{F803F96F-61D5-477D-B287-6F2BDFC8D780}" type="pres">
      <dgm:prSet presAssocID="{BB8090EC-33D1-4632-AFDD-B30B6F2590FD}" presName="hierChild5" presStyleCnt="0"/>
      <dgm:spPr/>
    </dgm:pt>
    <dgm:pt modelId="{24AC50A1-930B-42A3-8EC6-D799D1E10BF5}" type="pres">
      <dgm:prSet presAssocID="{13408211-F9AB-47C7-AD4E-6B9B029AF14C}" presName="hierChild3" presStyleCnt="0"/>
      <dgm:spPr/>
    </dgm:pt>
  </dgm:ptLst>
  <dgm:cxnLst>
    <dgm:cxn modelId="{7D72D819-DCAA-4AF6-B17D-6047BA617C9B}" srcId="{05BBD35F-FB40-462C-98FB-C5E9AD379566}" destId="{13408211-F9AB-47C7-AD4E-6B9B029AF14C}" srcOrd="0" destOrd="0" parTransId="{0137BD9D-898D-4188-807C-BE355DB9CCEE}" sibTransId="{2E4DC057-005D-44C2-B4CD-A74441BEE4B7}"/>
    <dgm:cxn modelId="{B8380324-6F1B-4101-926D-D0F1E237C45E}" type="presOf" srcId="{A4C46CD7-1550-4E3E-A372-B83ECAE5F0D3}" destId="{32270BAD-B662-4A1C-BEF9-A3AD900EB493}" srcOrd="0" destOrd="0" presId="urn:microsoft.com/office/officeart/2005/8/layout/orgChart1"/>
    <dgm:cxn modelId="{33067A58-96BF-4540-B18C-82E9CA271E63}" type="presOf" srcId="{64F46ABC-6BF9-4AFD-A185-BB766F5170AF}" destId="{2365FDDE-DA8F-436D-8999-27DD020CBFE3}" srcOrd="0" destOrd="0" presId="urn:microsoft.com/office/officeart/2005/8/layout/orgChart1"/>
    <dgm:cxn modelId="{4E8AE282-216A-48EC-BB9A-DA5133797A11}" type="presOf" srcId="{A4C46CD7-1550-4E3E-A372-B83ECAE5F0D3}" destId="{B3680862-F4A6-4B7B-8F10-45597FAD547A}" srcOrd="1" destOrd="0" presId="urn:microsoft.com/office/officeart/2005/8/layout/orgChart1"/>
    <dgm:cxn modelId="{62332D9C-2AAA-4A02-BB9B-E5373A00781F}" type="presOf" srcId="{BB8090EC-33D1-4632-AFDD-B30B6F2590FD}" destId="{C837A7EE-E7B1-47F4-A76E-570E2E1BFD88}" srcOrd="1" destOrd="0" presId="urn:microsoft.com/office/officeart/2005/8/layout/orgChart1"/>
    <dgm:cxn modelId="{06D444B5-257A-463D-AE30-F891F0384E36}" srcId="{13408211-F9AB-47C7-AD4E-6B9B029AF14C}" destId="{BB8090EC-33D1-4632-AFDD-B30B6F2590FD}" srcOrd="1" destOrd="0" parTransId="{64F46ABC-6BF9-4AFD-A185-BB766F5170AF}" sibTransId="{696767CB-5EF7-4A3E-B992-376DB9F82433}"/>
    <dgm:cxn modelId="{8E402DB8-9094-4BA3-B74B-83A2B3F2EC27}" type="presOf" srcId="{05BBD35F-FB40-462C-98FB-C5E9AD379566}" destId="{A8696BC3-6CF8-4CEC-B11A-E89539F6CE19}" srcOrd="0" destOrd="0" presId="urn:microsoft.com/office/officeart/2005/8/layout/orgChart1"/>
    <dgm:cxn modelId="{49837CBC-99D2-4140-BE1C-E806990A32A4}" type="presOf" srcId="{13408211-F9AB-47C7-AD4E-6B9B029AF14C}" destId="{FF116CB2-2F81-45C3-924B-AC4AF22D26B7}" srcOrd="0" destOrd="0" presId="urn:microsoft.com/office/officeart/2005/8/layout/orgChart1"/>
    <dgm:cxn modelId="{BFFAF1C6-DDED-4062-9B8A-93AF55FE0603}" type="presOf" srcId="{13408211-F9AB-47C7-AD4E-6B9B029AF14C}" destId="{8BA8CC97-78E0-4625-94CC-4E5FE4D18321}" srcOrd="1" destOrd="0" presId="urn:microsoft.com/office/officeart/2005/8/layout/orgChart1"/>
    <dgm:cxn modelId="{F2ED57E6-FAE0-4361-9A73-ABFA94CA18E7}" type="presOf" srcId="{4654DC2A-AD46-4A25-8E79-55DE271DBBC4}" destId="{A7C240A9-6B55-4B10-AA97-D7A9771B60A1}" srcOrd="0" destOrd="0" presId="urn:microsoft.com/office/officeart/2005/8/layout/orgChart1"/>
    <dgm:cxn modelId="{962D40FF-2365-423F-A5A3-13A3BBE3B321}" srcId="{13408211-F9AB-47C7-AD4E-6B9B029AF14C}" destId="{A4C46CD7-1550-4E3E-A372-B83ECAE5F0D3}" srcOrd="0" destOrd="0" parTransId="{4654DC2A-AD46-4A25-8E79-55DE271DBBC4}" sibTransId="{4FD4B217-B022-4784-AE87-F002F28DD73E}"/>
    <dgm:cxn modelId="{5FCCDCFF-2888-4D20-B8AA-5F5D6FB61965}" type="presOf" srcId="{BB8090EC-33D1-4632-AFDD-B30B6F2590FD}" destId="{AAEB6CB1-6806-4270-A230-B3AA3387DFED}" srcOrd="0" destOrd="0" presId="urn:microsoft.com/office/officeart/2005/8/layout/orgChart1"/>
    <dgm:cxn modelId="{DA135D31-3865-45AB-B5BE-F5C0FD00EB3D}" type="presParOf" srcId="{A8696BC3-6CF8-4CEC-B11A-E89539F6CE19}" destId="{B86A4420-EDB1-4215-B21E-D9FCA1744CDA}" srcOrd="0" destOrd="0" presId="urn:microsoft.com/office/officeart/2005/8/layout/orgChart1"/>
    <dgm:cxn modelId="{73EA9E45-9DBD-4CCB-ACBB-0713F45977B9}" type="presParOf" srcId="{B86A4420-EDB1-4215-B21E-D9FCA1744CDA}" destId="{F8679B05-B921-4D3D-8320-A80F5A5A385A}" srcOrd="0" destOrd="0" presId="urn:microsoft.com/office/officeart/2005/8/layout/orgChart1"/>
    <dgm:cxn modelId="{9905449F-5699-4A69-A5A9-28F831CBBCB7}" type="presParOf" srcId="{F8679B05-B921-4D3D-8320-A80F5A5A385A}" destId="{FF116CB2-2F81-45C3-924B-AC4AF22D26B7}" srcOrd="0" destOrd="0" presId="urn:microsoft.com/office/officeart/2005/8/layout/orgChart1"/>
    <dgm:cxn modelId="{A38D3899-E752-41E2-B065-6BAA26DA1A99}" type="presParOf" srcId="{F8679B05-B921-4D3D-8320-A80F5A5A385A}" destId="{8BA8CC97-78E0-4625-94CC-4E5FE4D18321}" srcOrd="1" destOrd="0" presId="urn:microsoft.com/office/officeart/2005/8/layout/orgChart1"/>
    <dgm:cxn modelId="{336E0319-353D-4EDA-B05B-A559D7F57763}" type="presParOf" srcId="{B86A4420-EDB1-4215-B21E-D9FCA1744CDA}" destId="{2213A878-D07A-497C-A701-D369285F3208}" srcOrd="1" destOrd="0" presId="urn:microsoft.com/office/officeart/2005/8/layout/orgChart1"/>
    <dgm:cxn modelId="{65AFA069-480E-423C-9F26-1245127B76F5}" type="presParOf" srcId="{2213A878-D07A-497C-A701-D369285F3208}" destId="{A7C240A9-6B55-4B10-AA97-D7A9771B60A1}" srcOrd="0" destOrd="0" presId="urn:microsoft.com/office/officeart/2005/8/layout/orgChart1"/>
    <dgm:cxn modelId="{96E71F32-3464-4F5A-ACA1-D8599132CFB7}" type="presParOf" srcId="{2213A878-D07A-497C-A701-D369285F3208}" destId="{4AA0FFC7-3A11-46BF-9D79-F5E37BD5AAF8}" srcOrd="1" destOrd="0" presId="urn:microsoft.com/office/officeart/2005/8/layout/orgChart1"/>
    <dgm:cxn modelId="{7E4C9F53-9FCA-4BE3-BAAB-756F027DEB51}" type="presParOf" srcId="{4AA0FFC7-3A11-46BF-9D79-F5E37BD5AAF8}" destId="{5DF21D51-3447-436A-AF18-58E35C0568EE}" srcOrd="0" destOrd="0" presId="urn:microsoft.com/office/officeart/2005/8/layout/orgChart1"/>
    <dgm:cxn modelId="{3B5CD413-6E1B-4680-9886-66C80D6E4387}" type="presParOf" srcId="{5DF21D51-3447-436A-AF18-58E35C0568EE}" destId="{32270BAD-B662-4A1C-BEF9-A3AD900EB493}" srcOrd="0" destOrd="0" presId="urn:microsoft.com/office/officeart/2005/8/layout/orgChart1"/>
    <dgm:cxn modelId="{C0B85F0E-577A-4492-8D82-04E63A128981}" type="presParOf" srcId="{5DF21D51-3447-436A-AF18-58E35C0568EE}" destId="{B3680862-F4A6-4B7B-8F10-45597FAD547A}" srcOrd="1" destOrd="0" presId="urn:microsoft.com/office/officeart/2005/8/layout/orgChart1"/>
    <dgm:cxn modelId="{F4A3C746-04A7-4584-B9B6-BAE4775AA6A4}" type="presParOf" srcId="{4AA0FFC7-3A11-46BF-9D79-F5E37BD5AAF8}" destId="{D9FD8B88-7F06-488B-B16E-A9E4E5D212B6}" srcOrd="1" destOrd="0" presId="urn:microsoft.com/office/officeart/2005/8/layout/orgChart1"/>
    <dgm:cxn modelId="{958DC6EE-DC7C-4AE0-8338-E49652B9A578}" type="presParOf" srcId="{4AA0FFC7-3A11-46BF-9D79-F5E37BD5AAF8}" destId="{814DB5FD-BE3F-42CB-B92F-3DB0A957C025}" srcOrd="2" destOrd="0" presId="urn:microsoft.com/office/officeart/2005/8/layout/orgChart1"/>
    <dgm:cxn modelId="{54871555-2E57-4DDE-8179-0EAAFC9CFFAA}" type="presParOf" srcId="{2213A878-D07A-497C-A701-D369285F3208}" destId="{2365FDDE-DA8F-436D-8999-27DD020CBFE3}" srcOrd="2" destOrd="0" presId="urn:microsoft.com/office/officeart/2005/8/layout/orgChart1"/>
    <dgm:cxn modelId="{4A6A9BB4-2E37-4E63-B74B-8635F48B294F}" type="presParOf" srcId="{2213A878-D07A-497C-A701-D369285F3208}" destId="{E8E6E7CE-30B2-4CA1-B8B9-550F42EBAEED}" srcOrd="3" destOrd="0" presId="urn:microsoft.com/office/officeart/2005/8/layout/orgChart1"/>
    <dgm:cxn modelId="{33B0900F-A962-4435-8854-E22515F4AD34}" type="presParOf" srcId="{E8E6E7CE-30B2-4CA1-B8B9-550F42EBAEED}" destId="{E950587E-BC8F-42DF-822B-B8329722A629}" srcOrd="0" destOrd="0" presId="urn:microsoft.com/office/officeart/2005/8/layout/orgChart1"/>
    <dgm:cxn modelId="{AC2F6075-224E-48F7-B371-42ACE7F0C281}" type="presParOf" srcId="{E950587E-BC8F-42DF-822B-B8329722A629}" destId="{AAEB6CB1-6806-4270-A230-B3AA3387DFED}" srcOrd="0" destOrd="0" presId="urn:microsoft.com/office/officeart/2005/8/layout/orgChart1"/>
    <dgm:cxn modelId="{A972B664-1097-43B2-BC8E-A2EC5F98A821}" type="presParOf" srcId="{E950587E-BC8F-42DF-822B-B8329722A629}" destId="{C837A7EE-E7B1-47F4-A76E-570E2E1BFD88}" srcOrd="1" destOrd="0" presId="urn:microsoft.com/office/officeart/2005/8/layout/orgChart1"/>
    <dgm:cxn modelId="{0BF242BF-5DB9-4E8F-8B62-F99A37482B20}" type="presParOf" srcId="{E8E6E7CE-30B2-4CA1-B8B9-550F42EBAEED}" destId="{59B81885-FDBB-4D44-8C1D-FA5267518B96}" srcOrd="1" destOrd="0" presId="urn:microsoft.com/office/officeart/2005/8/layout/orgChart1"/>
    <dgm:cxn modelId="{0BFD1869-6E68-43F0-AB42-569DCFDD70B0}" type="presParOf" srcId="{E8E6E7CE-30B2-4CA1-B8B9-550F42EBAEED}" destId="{F803F96F-61D5-477D-B287-6F2BDFC8D780}" srcOrd="2" destOrd="0" presId="urn:microsoft.com/office/officeart/2005/8/layout/orgChart1"/>
    <dgm:cxn modelId="{40C14A91-79CB-48FA-9F33-3DBEFFCB484A}" type="presParOf" srcId="{B86A4420-EDB1-4215-B21E-D9FCA1744CDA}" destId="{24AC50A1-930B-42A3-8EC6-D799D1E10B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7FA47-0785-4036-B545-F6F23918E08E}">
      <dsp:nvSpPr>
        <dsp:cNvPr id="0" name=""/>
        <dsp:cNvSpPr/>
      </dsp:nvSpPr>
      <dsp:spPr>
        <a:xfrm>
          <a:off x="3739286" y="845209"/>
          <a:ext cx="2524608" cy="398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47"/>
              </a:lnTo>
              <a:lnTo>
                <a:pt x="2524608" y="200147"/>
              </a:lnTo>
              <a:lnTo>
                <a:pt x="2524608" y="39808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5FDDE-DA8F-436D-8999-27DD020CBFE3}">
      <dsp:nvSpPr>
        <dsp:cNvPr id="0" name=""/>
        <dsp:cNvSpPr/>
      </dsp:nvSpPr>
      <dsp:spPr>
        <a:xfrm>
          <a:off x="3541036" y="845209"/>
          <a:ext cx="198250" cy="398087"/>
        </a:xfrm>
        <a:custGeom>
          <a:avLst/>
          <a:gdLst/>
          <a:ahLst/>
          <a:cxnLst/>
          <a:rect l="0" t="0" r="0" b="0"/>
          <a:pathLst>
            <a:path>
              <a:moveTo>
                <a:pt x="198250" y="0"/>
              </a:moveTo>
              <a:lnTo>
                <a:pt x="198250" y="200147"/>
              </a:lnTo>
              <a:lnTo>
                <a:pt x="0" y="200147"/>
              </a:lnTo>
              <a:lnTo>
                <a:pt x="0" y="39808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240A9-6B55-4B10-AA97-D7A9771B60A1}">
      <dsp:nvSpPr>
        <dsp:cNvPr id="0" name=""/>
        <dsp:cNvSpPr/>
      </dsp:nvSpPr>
      <dsp:spPr>
        <a:xfrm>
          <a:off x="1057561" y="845209"/>
          <a:ext cx="2681725" cy="398087"/>
        </a:xfrm>
        <a:custGeom>
          <a:avLst/>
          <a:gdLst/>
          <a:ahLst/>
          <a:cxnLst/>
          <a:rect l="0" t="0" r="0" b="0"/>
          <a:pathLst>
            <a:path>
              <a:moveTo>
                <a:pt x="2681725" y="0"/>
              </a:moveTo>
              <a:lnTo>
                <a:pt x="2681725" y="200147"/>
              </a:lnTo>
              <a:lnTo>
                <a:pt x="0" y="200147"/>
              </a:lnTo>
              <a:lnTo>
                <a:pt x="0" y="39808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16CB2-2F81-45C3-924B-AC4AF22D26B7}">
      <dsp:nvSpPr>
        <dsp:cNvPr id="0" name=""/>
        <dsp:cNvSpPr/>
      </dsp:nvSpPr>
      <dsp:spPr>
        <a:xfrm>
          <a:off x="2011335" y="0"/>
          <a:ext cx="3455902" cy="845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ndara" pitchFamily="34" charset="0"/>
            </a:rPr>
            <a:t>PLANO PLURIANUAL – PPA - estabelecerá</a:t>
          </a:r>
        </a:p>
      </dsp:txBody>
      <dsp:txXfrm>
        <a:off x="2011335" y="0"/>
        <a:ext cx="3455902" cy="845209"/>
      </dsp:txXfrm>
    </dsp:sp>
    <dsp:sp modelId="{32270BAD-B662-4A1C-BEF9-A3AD900EB493}">
      <dsp:nvSpPr>
        <dsp:cNvPr id="0" name=""/>
        <dsp:cNvSpPr/>
      </dsp:nvSpPr>
      <dsp:spPr>
        <a:xfrm>
          <a:off x="4619" y="1243296"/>
          <a:ext cx="2105882" cy="942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ndara" pitchFamily="34" charset="0"/>
            </a:rPr>
            <a:t>DIRETRIZES</a:t>
          </a:r>
        </a:p>
      </dsp:txBody>
      <dsp:txXfrm>
        <a:off x="4619" y="1243296"/>
        <a:ext cx="2105882" cy="942566"/>
      </dsp:txXfrm>
    </dsp:sp>
    <dsp:sp modelId="{AAEB6CB1-6806-4270-A230-B3AA3387DFED}">
      <dsp:nvSpPr>
        <dsp:cNvPr id="0" name=""/>
        <dsp:cNvSpPr/>
      </dsp:nvSpPr>
      <dsp:spPr>
        <a:xfrm>
          <a:off x="2506380" y="1243296"/>
          <a:ext cx="2069311" cy="942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ndara" pitchFamily="34" charset="0"/>
            </a:rPr>
            <a:t>OBJETIVOS</a:t>
          </a:r>
        </a:p>
      </dsp:txBody>
      <dsp:txXfrm>
        <a:off x="2506380" y="1243296"/>
        <a:ext cx="2069311" cy="942566"/>
      </dsp:txXfrm>
    </dsp:sp>
    <dsp:sp modelId="{B1E92A1C-107A-47E9-B5BF-C6D0DAEE1A8C}">
      <dsp:nvSpPr>
        <dsp:cNvPr id="0" name=""/>
        <dsp:cNvSpPr/>
      </dsp:nvSpPr>
      <dsp:spPr>
        <a:xfrm>
          <a:off x="4971570" y="1243296"/>
          <a:ext cx="2584650" cy="942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kern="1200" dirty="0">
              <a:latin typeface="Candara" pitchFamily="34" charset="0"/>
            </a:rPr>
            <a:t>METAS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000" kern="1200" dirty="0">
              <a:latin typeface="Candara" pitchFamily="34" charset="0"/>
            </a:rPr>
            <a:t>DA  ADMINISTRAÇÃO PÚBLICA</a:t>
          </a:r>
        </a:p>
      </dsp:txBody>
      <dsp:txXfrm>
        <a:off x="4971570" y="1243296"/>
        <a:ext cx="2584650" cy="942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5FDDE-DA8F-436D-8999-27DD020CBFE3}">
      <dsp:nvSpPr>
        <dsp:cNvPr id="0" name=""/>
        <dsp:cNvSpPr/>
      </dsp:nvSpPr>
      <dsp:spPr>
        <a:xfrm>
          <a:off x="3782081" y="708677"/>
          <a:ext cx="1509499" cy="55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18"/>
              </a:lnTo>
              <a:lnTo>
                <a:pt x="1509499" y="316118"/>
              </a:lnTo>
              <a:lnTo>
                <a:pt x="1509499" y="55524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240A9-6B55-4B10-AA97-D7A9771B60A1}">
      <dsp:nvSpPr>
        <dsp:cNvPr id="0" name=""/>
        <dsp:cNvSpPr/>
      </dsp:nvSpPr>
      <dsp:spPr>
        <a:xfrm>
          <a:off x="2291349" y="708677"/>
          <a:ext cx="1490732" cy="555244"/>
        </a:xfrm>
        <a:custGeom>
          <a:avLst/>
          <a:gdLst/>
          <a:ahLst/>
          <a:cxnLst/>
          <a:rect l="0" t="0" r="0" b="0"/>
          <a:pathLst>
            <a:path>
              <a:moveTo>
                <a:pt x="1490732" y="0"/>
              </a:moveTo>
              <a:lnTo>
                <a:pt x="1490732" y="316118"/>
              </a:lnTo>
              <a:lnTo>
                <a:pt x="0" y="316118"/>
              </a:lnTo>
              <a:lnTo>
                <a:pt x="0" y="555244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16CB2-2F81-45C3-924B-AC4AF22D26B7}">
      <dsp:nvSpPr>
        <dsp:cNvPr id="0" name=""/>
        <dsp:cNvSpPr/>
      </dsp:nvSpPr>
      <dsp:spPr>
        <a:xfrm>
          <a:off x="3323" y="0"/>
          <a:ext cx="7557516" cy="708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ndara" pitchFamily="34" charset="0"/>
            </a:rPr>
            <a:t>LEI DE DIRETRIZES ORÇAMENTÁRIAS – LDO compreenderá</a:t>
          </a:r>
        </a:p>
      </dsp:txBody>
      <dsp:txXfrm>
        <a:off x="3323" y="0"/>
        <a:ext cx="7557516" cy="708677"/>
      </dsp:txXfrm>
    </dsp:sp>
    <dsp:sp modelId="{32270BAD-B662-4A1C-BEF9-A3AD900EB493}">
      <dsp:nvSpPr>
        <dsp:cNvPr id="0" name=""/>
        <dsp:cNvSpPr/>
      </dsp:nvSpPr>
      <dsp:spPr>
        <a:xfrm>
          <a:off x="1019313" y="1263922"/>
          <a:ext cx="2544071" cy="505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ndara" pitchFamily="34" charset="0"/>
            </a:rPr>
            <a:t>METAS</a:t>
          </a:r>
        </a:p>
      </dsp:txBody>
      <dsp:txXfrm>
        <a:off x="1019313" y="1263922"/>
        <a:ext cx="2544071" cy="505045"/>
      </dsp:txXfrm>
    </dsp:sp>
    <dsp:sp modelId="{AAEB6CB1-6806-4270-A230-B3AA3387DFED}">
      <dsp:nvSpPr>
        <dsp:cNvPr id="0" name=""/>
        <dsp:cNvSpPr/>
      </dsp:nvSpPr>
      <dsp:spPr>
        <a:xfrm>
          <a:off x="4041636" y="1263922"/>
          <a:ext cx="2499890" cy="531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ndara" pitchFamily="34" charset="0"/>
            </a:rPr>
            <a:t>PRIORIDADE</a:t>
          </a:r>
        </a:p>
      </dsp:txBody>
      <dsp:txXfrm>
        <a:off x="4041636" y="1263922"/>
        <a:ext cx="2499890" cy="531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9913-E885-8D47-80B7-03C6B7F45B91}" type="datetimeFigureOut">
              <a:rPr lang="en-US" smtClean="0"/>
              <a:t>5/16/18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141B-61AD-214A-A465-E49B86CA8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3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9141B-61AD-214A-A465-E49B86CA82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6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3054BCA-5940-40BC-A6CD-F9DFD11C8D39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0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7080" cy="1252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00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8800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B9B2580-75DB-2E42-AE4C-73E5F8D685C4}" type="datetimeFigureOut">
              <a:rPr lang="en-US" smtClean="0"/>
              <a:t>5/16/18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2A1A35B-1DE8-434E-8452-0B1D6FE875BD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sr6mdR1bc" TargetMode="External"/><Relationship Id="rId2" Type="http://schemas.openxmlformats.org/officeDocument/2006/relationships/hyperlink" Target="https://www.youtube.com/watch?v=xeLgBowxRnU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ejamento.gov.br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.br/legislacao/96893/lei-de-recupera%C3%A7%C3%A3o-judicial-e-extrajudicial-e-de-fal%C3%AAncia-lei-11101-05" TargetMode="External"/><Relationship Id="rId2" Type="http://schemas.openxmlformats.org/officeDocument/2006/relationships/hyperlink" Target="http://www.jusbrasil.com.br/legislacao/102628/lei-de-responsabilidade-fiscal-lei-complementar-101-00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brasil.com.br/legislacao/102628/lei-de-responsabilidade-fiscal-lei-complementar-101-00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.br/topicos/10664105/artigo-163-da-constitui%C3%A7%C3%A3o-federal-de-1988" TargetMode="External"/><Relationship Id="rId2" Type="http://schemas.openxmlformats.org/officeDocument/2006/relationships/hyperlink" Target="http://www.jusbrasil.com.br/legislacao/155571402/constitui%C3%A7%C3%A3o-federal-constitui%C3%A7%C3%A3o-da-republica-federativa-do-brasil-198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brasil.com.br/legislacao/96893/lei-de-recupera%C3%A7%C3%A3o-judicial-e-extrajudicial-e-de-fal%C3%AAncia-lei-11101-05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brasil.com.br/legislacao/102628/lei-de-responsabilidade-fiscal-lei-complementar-101-00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0813" y="3905744"/>
            <a:ext cx="7848600" cy="1168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2800" dirty="0"/>
            </a:br>
            <a:endParaRPr lang="pt-BR" sz="2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003465"/>
          </a:xfrm>
        </p:spPr>
        <p:txBody>
          <a:bodyPr/>
          <a:lstStyle/>
          <a:p>
            <a:r>
              <a:rPr lang="pt-BR" dirty="0"/>
              <a:t>Orçamento E A LRF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085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3121-7ECE-1844-9BCE-13F424D2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95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Orçamento-Programa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B678-A218-994E-A7FE-A883BBB99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38" y="1490597"/>
            <a:ext cx="8229600" cy="4876800"/>
          </a:xfrm>
        </p:spPr>
        <p:txBody>
          <a:bodyPr>
            <a:normAutofit/>
          </a:bodyPr>
          <a:lstStyle/>
          <a:p>
            <a:r>
              <a:rPr lang="pt-BR" dirty="0"/>
              <a:t>Essa técnica orçamentária foi introduzida na esfera federal pelo Decreto-Lei nº 200, de 23 de fevereiro de 1967, que menciona o orçamento-programa como plano de ação do governo federal, quando, em seu art. 16, determina:</a:t>
            </a:r>
          </a:p>
          <a:p>
            <a:endParaRPr lang="pt-BR" dirty="0"/>
          </a:p>
          <a:p>
            <a:r>
              <a:rPr lang="pt-BR" dirty="0"/>
              <a:t>Em cada ano será elaborado um Orçamento-Programa que </a:t>
            </a:r>
            <a:r>
              <a:rPr lang="pt-BR" b="1" dirty="0"/>
              <a:t>pormenorizará a etapa do programa plurianual </a:t>
            </a:r>
            <a:r>
              <a:rPr lang="pt-BR" dirty="0"/>
              <a:t>a ser realizada no exercício seguinte e que </a:t>
            </a:r>
            <a:r>
              <a:rPr lang="pt-BR" b="1" dirty="0"/>
              <a:t>servirá de roteiro à execução coordenada do programa anual.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1606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604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Foi criada para </a:t>
            </a:r>
            <a:r>
              <a:rPr lang="pt-BR" b="1" dirty="0"/>
              <a:t>reunir tudo o que já existia em termos de normatização em relação aos gastos públicos.</a:t>
            </a:r>
          </a:p>
          <a:p>
            <a:endParaRPr lang="pt-BR" b="1" dirty="0"/>
          </a:p>
          <a:p>
            <a:r>
              <a:rPr lang="pt-BR" dirty="0"/>
              <a:t>Gestores utilizavam recursos públicos sem preocupação com “prestação de contas”. </a:t>
            </a:r>
          </a:p>
          <a:p>
            <a:endParaRPr lang="pt-BR" dirty="0"/>
          </a:p>
          <a:p>
            <a:r>
              <a:rPr lang="pt-BR" dirty="0"/>
              <a:t>Foi necessário criar um "recurso” ou instrumento para apurar a responsabilidade e forçar a utilização dos recursos públicos de forma correta.</a:t>
            </a:r>
          </a:p>
          <a:p>
            <a:endParaRPr lang="pt-BR" dirty="0"/>
          </a:p>
          <a:p>
            <a:r>
              <a:rPr lang="pt-BR" dirty="0"/>
              <a:t>Foi necessário criar um </a:t>
            </a:r>
            <a:r>
              <a:rPr lang="pt-BR" b="1" dirty="0"/>
              <a:t>Instrumento Legal </a:t>
            </a:r>
            <a:r>
              <a:rPr lang="pt-BR" dirty="0"/>
              <a:t>para orientar e cobrar os gestores públicos na utilização dos recursos públicos.</a:t>
            </a:r>
          </a:p>
        </p:txBody>
      </p:sp>
    </p:spTree>
    <p:extLst>
      <p:ext uri="{BB962C8B-B14F-4D97-AF65-F5344CB8AC3E}">
        <p14:creationId xmlns:p14="http://schemas.microsoft.com/office/powerpoint/2010/main" val="714792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18"/>
            <a:ext cx="8229600" cy="395110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32" y="1013054"/>
            <a:ext cx="8648992" cy="55274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PT" dirty="0"/>
          </a:p>
          <a:p>
            <a:r>
              <a:rPr lang="pt-PT" dirty="0"/>
              <a:t>1. </a:t>
            </a:r>
            <a:r>
              <a:rPr lang="pt-PT" b="1" dirty="0"/>
              <a:t>Estabelecer normas </a:t>
            </a:r>
            <a:r>
              <a:rPr lang="pt-PT" dirty="0"/>
              <a:t>de finanças públicas.</a:t>
            </a:r>
          </a:p>
          <a:p>
            <a:r>
              <a:rPr lang="pt-PT" dirty="0"/>
              <a:t>2. </a:t>
            </a:r>
            <a:r>
              <a:rPr lang="pt-PT" b="1" dirty="0"/>
              <a:t>Consolidar normas e regras </a:t>
            </a:r>
            <a:r>
              <a:rPr lang="pt-PT" dirty="0"/>
              <a:t>já existentes.</a:t>
            </a:r>
          </a:p>
          <a:p>
            <a:r>
              <a:rPr lang="pt-PT" dirty="0"/>
              <a:t>3. </a:t>
            </a:r>
            <a:r>
              <a:rPr lang="pt-PT" b="1" dirty="0"/>
              <a:t>Consagrar os princípios constitucionais </a:t>
            </a:r>
            <a:r>
              <a:rPr lang="pt-PT" dirty="0"/>
              <a:t>(realmente estes precisam ser cumpridos!).</a:t>
            </a:r>
          </a:p>
          <a:p>
            <a:r>
              <a:rPr lang="pt-PT" dirty="0"/>
              <a:t>4. </a:t>
            </a:r>
            <a:r>
              <a:rPr lang="pt-PT" b="1" dirty="0"/>
              <a:t>Introduz conceitos novos como o da transparência e da responsabilidade </a:t>
            </a:r>
            <a:r>
              <a:rPr lang="pt-PT" dirty="0"/>
              <a:t>no uso dos recursos públicos.</a:t>
            </a:r>
          </a:p>
          <a:p>
            <a:endParaRPr lang="pt-PT" dirty="0"/>
          </a:p>
          <a:p>
            <a:r>
              <a:rPr lang="pt-PT" b="1" dirty="0"/>
              <a:t>Transparência: </a:t>
            </a:r>
            <a:r>
              <a:rPr lang="pt-PT" dirty="0"/>
              <a:t>obriga o estado a publicar não apenas o que é prometido como orçamento, como também que publique os relatórios fiscais.</a:t>
            </a:r>
          </a:p>
          <a:p>
            <a:r>
              <a:rPr lang="pt-PT" dirty="0"/>
              <a:t>Como foram utilizados os recursos e quais os resultados trazidos pelo investimento e se as metas foram ou não alcançadas.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7698965"/>
      </p:ext>
    </p:extLst>
  </p:cSld>
  <p:clrMapOvr>
    <a:masterClrMapping/>
  </p:clrMapOvr>
  <p:transition spd="slow">
    <p:push dir="u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18"/>
            <a:ext cx="8229600" cy="395110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32" y="1013054"/>
            <a:ext cx="8648992" cy="5527477"/>
          </a:xfrm>
        </p:spPr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b="1" dirty="0"/>
              <a:t>  </a:t>
            </a:r>
            <a:endParaRPr lang="pt-PT" dirty="0"/>
          </a:p>
          <a:p>
            <a:r>
              <a:rPr lang="pt-PT" dirty="0"/>
              <a:t>Conceito de Transparência =&gt; Ver “através” do orçamento</a:t>
            </a:r>
          </a:p>
          <a:p>
            <a:pPr marL="0" indent="0">
              <a:buNone/>
            </a:pPr>
            <a:r>
              <a:rPr lang="pt-PT" dirty="0"/>
              <a:t>Não apenas os objetivos propostos mas também os resultados dos dispêndios.</a:t>
            </a:r>
          </a:p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dirty="0"/>
              <a:t>Existe um capítulo inteiro da LRF que trata apenas da transparência.</a:t>
            </a: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44692782"/>
      </p:ext>
    </p:extLst>
  </p:cSld>
  <p:clrMapOvr>
    <a:masterClrMapping/>
  </p:clrMapOvr>
  <p:transition spd="slow">
    <p:push dir="u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18"/>
            <a:ext cx="8229600" cy="395110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32" y="1336210"/>
            <a:ext cx="8648992" cy="4154159"/>
          </a:xfrm>
        </p:spPr>
        <p:txBody>
          <a:bodyPr>
            <a:normAutofit/>
          </a:bodyPr>
          <a:lstStyle/>
          <a:p>
            <a:r>
              <a:rPr lang="pt-PT" dirty="0"/>
              <a:t> </a:t>
            </a:r>
            <a:r>
              <a:rPr lang="pt-PT" b="1" dirty="0"/>
              <a:t> </a:t>
            </a:r>
            <a:r>
              <a:rPr lang="pt-PT" dirty="0"/>
              <a:t>Como resultado, a LRF gera informações e orientação para limitar os gastos públicos.</a:t>
            </a:r>
          </a:p>
          <a:p>
            <a:endParaRPr lang="pt-PT" dirty="0"/>
          </a:p>
          <a:p>
            <a:r>
              <a:rPr lang="pt-PT" dirty="0" err="1"/>
              <a:t>Ex</a:t>
            </a:r>
            <a:r>
              <a:rPr lang="pt-PT" dirty="0"/>
              <a:t>: Previsão da despesa – não necessariamente vai ocorrer. O orçamento não é impositivo.</a:t>
            </a:r>
          </a:p>
          <a:p>
            <a:r>
              <a:rPr lang="pt-PT" dirty="0"/>
              <a:t>O orçamento é uma autorização.</a:t>
            </a:r>
          </a:p>
          <a:p>
            <a:r>
              <a:rPr lang="pt-PT" dirty="0"/>
              <a:t>Podem surgir necessidades de maior prioridade ou a necessidade prevista pode deixar de existir.</a:t>
            </a:r>
          </a:p>
          <a:p>
            <a:r>
              <a:rPr lang="pt-PT" dirty="0"/>
              <a:t>A receita pode não ser alcançada para prover recursos para realizar o gasto autorizado.</a:t>
            </a:r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4712494"/>
      </p:ext>
    </p:extLst>
  </p:cSld>
  <p:clrMapOvr>
    <a:masterClrMapping/>
  </p:clrMapOvr>
  <p:transition spd="slow"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0823"/>
          </a:xfrm>
        </p:spPr>
        <p:txBody>
          <a:bodyPr>
            <a:normAutofit fontScale="90000"/>
          </a:bodyPr>
          <a:lstStyle/>
          <a:p>
            <a:r>
              <a:rPr lang="pt-BR" dirty="0"/>
              <a:t>Outros 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3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Estabelecer condições a serem obedecidas pelo estado para a realização de despesas.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PT" dirty="0"/>
              <a:t>Além disso, era necessário criar uma forma de punir os gestores públicos, caso os recursos não forem utilizados corretamente.</a:t>
            </a:r>
          </a:p>
          <a:p>
            <a:endParaRPr lang="pt-BR" dirty="0"/>
          </a:p>
          <a:p>
            <a:r>
              <a:rPr lang="pt-BR" dirty="0"/>
              <a:t>Estabelecer </a:t>
            </a:r>
            <a:r>
              <a:rPr lang="pt-BR" b="1" dirty="0"/>
              <a:t>forma de punição </a:t>
            </a:r>
            <a:r>
              <a:rPr lang="pt-BR" dirty="0"/>
              <a:t>pela utilização incorreta de recursos públicos.</a:t>
            </a:r>
          </a:p>
          <a:p>
            <a:r>
              <a:rPr lang="pt-BR" b="1" dirty="0"/>
              <a:t>Limitação de empenho </a:t>
            </a:r>
            <a:r>
              <a:rPr lang="pt-BR" dirty="0"/>
              <a:t>(despesas só podem ocorrer uma vez que exista receita – quando os recursos estiverem “em caixa”.</a:t>
            </a:r>
          </a:p>
          <a:p>
            <a:r>
              <a:rPr lang="pt-BR" dirty="0" err="1"/>
              <a:t>Ex</a:t>
            </a:r>
            <a:r>
              <a:rPr lang="pt-BR" dirty="0"/>
              <a:t>: Não pode realizar despesa de menor prioridade antes do que já havia sido autorizado.</a:t>
            </a:r>
          </a:p>
          <a:p>
            <a:r>
              <a:rPr lang="pt-BR" dirty="0"/>
              <a:t>Se não realiza uma dada despesa prevista no exercício anterior, não pode “passar” outra na frente.</a:t>
            </a:r>
          </a:p>
        </p:txBody>
      </p:sp>
    </p:spTree>
    <p:extLst>
      <p:ext uri="{BB962C8B-B14F-4D97-AF65-F5344CB8AC3E}">
        <p14:creationId xmlns:p14="http://schemas.microsoft.com/office/powerpoint/2010/main" val="40065941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45606"/>
          </a:xfrm>
        </p:spPr>
        <p:txBody>
          <a:bodyPr>
            <a:normAutofit fontScale="90000"/>
          </a:bodyPr>
          <a:lstStyle/>
          <a:p>
            <a:r>
              <a:rPr lang="pt-BR" dirty="0"/>
              <a:t>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8833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dirty="0"/>
              <a:t>Chega ao ponto de limitar os gastos com pessoal.</a:t>
            </a:r>
          </a:p>
          <a:p>
            <a:pPr marL="0" indent="0">
              <a:buNone/>
            </a:pPr>
            <a:endParaRPr lang="x-none" dirty="0"/>
          </a:p>
          <a:p>
            <a:pPr>
              <a:buFontTx/>
              <a:buChar char="•"/>
            </a:pPr>
            <a:r>
              <a:rPr lang="en-US" dirty="0"/>
              <a:t>G</a:t>
            </a:r>
            <a:r>
              <a:rPr lang="x-none" dirty="0"/>
              <a:t>estor dispõe de orientação e instrumento para limitar e orientar os dispêndios de forma correta.</a:t>
            </a:r>
          </a:p>
          <a:p>
            <a:pPr>
              <a:buFontTx/>
              <a:buChar char="•"/>
            </a:pPr>
            <a:endParaRPr lang="x-none" dirty="0"/>
          </a:p>
          <a:p>
            <a:pPr>
              <a:buFontTx/>
              <a:buChar char="•"/>
            </a:pPr>
            <a:r>
              <a:rPr lang="x-none" dirty="0"/>
              <a:t>Impõe limite para o gasto.</a:t>
            </a:r>
          </a:p>
          <a:p>
            <a:pPr>
              <a:buFontTx/>
              <a:buChar char="•"/>
            </a:pPr>
            <a:r>
              <a:rPr lang="pt-BR" dirty="0"/>
              <a:t>Trata-se de um instrumento para:</a:t>
            </a:r>
          </a:p>
          <a:p>
            <a:pPr>
              <a:buFontTx/>
              <a:buChar char="•"/>
            </a:pPr>
            <a:r>
              <a:rPr lang="pt-BR" dirty="0"/>
              <a:t>Fiscalizar</a:t>
            </a:r>
          </a:p>
          <a:p>
            <a:pPr>
              <a:buFontTx/>
              <a:buChar char="•"/>
            </a:pPr>
            <a:r>
              <a:rPr lang="pt-BR" dirty="0"/>
              <a:t>Cobrar e</a:t>
            </a:r>
          </a:p>
          <a:p>
            <a:pPr>
              <a:buFontTx/>
              <a:buChar char="•"/>
            </a:pPr>
            <a:r>
              <a:rPr lang="pt-BR" dirty="0"/>
              <a:t>Punir, caso necessário.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163886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133"/>
          </a:xfrm>
        </p:spPr>
        <p:txBody>
          <a:bodyPr>
            <a:normAutofit fontScale="90000"/>
          </a:bodyPr>
          <a:lstStyle/>
          <a:p>
            <a:r>
              <a:rPr lang="pt-BR" dirty="0"/>
              <a:t>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3"/>
            <a:ext cx="8022082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/>
              <a:t>Além disso, era necessário criar uma forma de punir os gestores públicos, caso os recursos não forem utilizados corretamente.</a:t>
            </a:r>
          </a:p>
          <a:p>
            <a:endParaRPr lang="pt-BR" dirty="0"/>
          </a:p>
          <a:p>
            <a:r>
              <a:rPr lang="pt-BR" dirty="0"/>
              <a:t>Estabelecer forma de punição pela utilização incorreta de recursos públicos</a:t>
            </a:r>
          </a:p>
          <a:p>
            <a:r>
              <a:rPr lang="pt-BR" dirty="0"/>
              <a:t>Limitação de empenho</a:t>
            </a:r>
          </a:p>
          <a:p>
            <a:r>
              <a:rPr lang="pt-BR" dirty="0"/>
              <a:t>O estado deve obedecer condições para a realização de despesas.</a:t>
            </a:r>
          </a:p>
          <a:p>
            <a:r>
              <a:rPr lang="pt-BR" dirty="0" err="1"/>
              <a:t>Ex</a:t>
            </a:r>
            <a:r>
              <a:rPr lang="pt-BR" dirty="0"/>
              <a:t>: Não pode realizar despesa de menor prioridade antes do que já havia sido autorizado.</a:t>
            </a:r>
          </a:p>
          <a:p>
            <a:r>
              <a:rPr lang="pt-BR" dirty="0"/>
              <a:t>Se não realiza uma dada despesa prevista no exercício anterior, não pode “passar” outra na frente.</a:t>
            </a:r>
          </a:p>
        </p:txBody>
      </p:sp>
    </p:spTree>
    <p:extLst>
      <p:ext uri="{BB962C8B-B14F-4D97-AF65-F5344CB8AC3E}">
        <p14:creationId xmlns:p14="http://schemas.microsoft.com/office/powerpoint/2010/main" val="42163886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Abrangência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Quem está sujeito à LRF? Quem será cobrado caso os recursos públicos não forem utilizados de forma adequada, conforme previsto?</a:t>
            </a:r>
          </a:p>
          <a:p>
            <a:endParaRPr lang="pt-BR" dirty="0"/>
          </a:p>
          <a:p>
            <a:r>
              <a:rPr lang="pt-BR" dirty="0"/>
              <a:t>Os órgãos de administração pública direta, incluídos no poder: Executivo, Legislativo e Judiciário.</a:t>
            </a:r>
          </a:p>
          <a:p>
            <a:endParaRPr lang="pt-BR" dirty="0"/>
          </a:p>
          <a:p>
            <a:r>
              <a:rPr lang="pt-BR" dirty="0"/>
              <a:t>Incluem-se os tribunais de contas (TCU, TCE e TCM).</a:t>
            </a:r>
          </a:p>
          <a:p>
            <a:r>
              <a:rPr lang="pt-BR" dirty="0"/>
              <a:t>e os Ministérios Públicos (Federal, estadual,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r>
              <a:rPr lang="pt-BR" dirty="0"/>
              <a:t>Autarquias, inclusive aquelas em regime especial</a:t>
            </a:r>
          </a:p>
          <a:p>
            <a:r>
              <a:rPr lang="pt-BR" dirty="0" err="1"/>
              <a:t>Ex</a:t>
            </a:r>
            <a:r>
              <a:rPr lang="pt-BR" dirty="0"/>
              <a:t>: Agências executivas (Inmetro) e regulatórias (Anvisa, Anatel,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  <a:p>
            <a:r>
              <a:rPr lang="pt-BR" dirty="0"/>
              <a:t>. Fundações Públicas</a:t>
            </a:r>
          </a:p>
          <a:p>
            <a:r>
              <a:rPr lang="pt-BR" dirty="0"/>
              <a:t>Empresas estatais dependentes (sociedade de economia mista).</a:t>
            </a:r>
          </a:p>
        </p:txBody>
      </p:sp>
    </p:spTree>
    <p:extLst>
      <p:ext uri="{BB962C8B-B14F-4D97-AF65-F5344CB8AC3E}">
        <p14:creationId xmlns:p14="http://schemas.microsoft.com/office/powerpoint/2010/main" val="22683253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85295"/>
          </a:xfrm>
        </p:spPr>
        <p:txBody>
          <a:bodyPr>
            <a:normAutofit fontScale="90000"/>
          </a:bodyPr>
          <a:lstStyle/>
          <a:p>
            <a:r>
              <a:rPr lang="pt-BR" dirty="0"/>
              <a:t>Abrangência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44" y="1203909"/>
            <a:ext cx="8348656" cy="4987640"/>
          </a:xfrm>
        </p:spPr>
        <p:txBody>
          <a:bodyPr>
            <a:noAutofit/>
          </a:bodyPr>
          <a:lstStyle/>
          <a:p>
            <a:r>
              <a:rPr lang="pt-BR" sz="2000" dirty="0"/>
              <a:t>Algumas caracterizações para definir as Empresas Estatais Controladas:</a:t>
            </a:r>
          </a:p>
          <a:p>
            <a:r>
              <a:rPr lang="pt-BR" sz="2000" dirty="0"/>
              <a:t>Empresas controladas (sociedade onde a maioria (+ de 50%) do </a:t>
            </a:r>
            <a:r>
              <a:rPr lang="pt-BR" sz="2000" dirty="0" err="1"/>
              <a:t>K</a:t>
            </a:r>
            <a:r>
              <a:rPr lang="pt-BR" sz="2000" dirty="0"/>
              <a:t> social com direito a voto, pertença a ente da federação – sócio majoritário para que o interesse público prevaleça).</a:t>
            </a:r>
          </a:p>
          <a:p>
            <a:r>
              <a:rPr lang="pt-BR" sz="2000" dirty="0"/>
              <a:t>Empresas Estatais Dependentes (depende o estado para pagar suas contas – são as fundações públicas e sociedades de economia mista)</a:t>
            </a:r>
          </a:p>
          <a:p>
            <a:r>
              <a:rPr lang="pt-BR" sz="2000" dirty="0"/>
              <a:t>Empresas controladas que recebem recursos  financeiros do ente controlador para pagamento dos gastos com pessoal ou custeio</a:t>
            </a:r>
          </a:p>
          <a:p>
            <a:r>
              <a:rPr lang="pt-BR" sz="2000" dirty="0"/>
              <a:t>Será que todas as empresas públicas e sociedades de economia mista são Estatais – SIM</a:t>
            </a:r>
          </a:p>
          <a:p>
            <a:r>
              <a:rPr lang="pt-BR" sz="2000" dirty="0"/>
              <a:t>Todas são Empresas Estatais Dependentes?</a:t>
            </a:r>
          </a:p>
          <a:p>
            <a:r>
              <a:rPr lang="pt-BR" sz="2000" dirty="0"/>
              <a:t>Quais são as empresas estatais dependente e quais são independentes?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83253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Empresas estatais dependentes – São 17</a:t>
            </a:r>
          </a:p>
          <a:p>
            <a:r>
              <a:rPr lang="pt-BR" dirty="0"/>
              <a:t>EPE</a:t>
            </a:r>
          </a:p>
          <a:p>
            <a:r>
              <a:rPr lang="pt-BR" dirty="0"/>
              <a:t>EEBC</a:t>
            </a:r>
          </a:p>
          <a:p>
            <a:r>
              <a:rPr lang="pt-BR" dirty="0"/>
              <a:t>Embrapa</a:t>
            </a:r>
          </a:p>
          <a:p>
            <a:r>
              <a:rPr lang="pt-BR" dirty="0"/>
              <a:t>CEITEC- </a:t>
            </a:r>
          </a:p>
          <a:p>
            <a:r>
              <a:rPr lang="pt-BR" dirty="0"/>
              <a:t>CODEVASF</a:t>
            </a:r>
          </a:p>
          <a:p>
            <a:r>
              <a:rPr lang="pt-BR" dirty="0"/>
              <a:t>CCPRM</a:t>
            </a:r>
          </a:p>
          <a:p>
            <a:r>
              <a:rPr lang="pt-BR" dirty="0"/>
              <a:t>CBTU</a:t>
            </a:r>
          </a:p>
          <a:p>
            <a:r>
              <a:rPr lang="pt-BR" dirty="0"/>
              <a:t>CONAB</a:t>
            </a:r>
          </a:p>
          <a:p>
            <a:r>
              <a:rPr lang="pt-BR" dirty="0"/>
              <a:t>CONCEIÇÃO</a:t>
            </a:r>
          </a:p>
          <a:p>
            <a:r>
              <a:rPr lang="pt-BR" dirty="0" err="1"/>
              <a:t>Femana</a:t>
            </a:r>
            <a:endParaRPr lang="pt-BR" dirty="0"/>
          </a:p>
          <a:p>
            <a:r>
              <a:rPr lang="pt-BR" dirty="0"/>
              <a:t>HCPA</a:t>
            </a:r>
          </a:p>
          <a:p>
            <a:r>
              <a:rPr lang="pt-BR" dirty="0"/>
              <a:t>INB</a:t>
            </a:r>
          </a:p>
          <a:p>
            <a:r>
              <a:rPr lang="pt-BR" dirty="0"/>
              <a:t>IMBEL</a:t>
            </a:r>
          </a:p>
          <a:p>
            <a:r>
              <a:rPr lang="pt-BR" dirty="0"/>
              <a:t>NUCLEP</a:t>
            </a:r>
          </a:p>
          <a:p>
            <a:r>
              <a:rPr lang="pt-BR" dirty="0"/>
              <a:t>REDENTOR</a:t>
            </a:r>
          </a:p>
          <a:p>
            <a:r>
              <a:rPr lang="pt-BR" dirty="0"/>
              <a:t>TRENSURB</a:t>
            </a:r>
          </a:p>
          <a:p>
            <a:r>
              <a:rPr lang="pt-BR" dirty="0"/>
              <a:t>VALEC</a:t>
            </a:r>
          </a:p>
          <a:p>
            <a:endParaRPr lang="pt-BR" dirty="0"/>
          </a:p>
          <a:p>
            <a:r>
              <a:rPr lang="pt-BR" dirty="0"/>
              <a:t>Empresas estatais independentes (Não são abrangidas pela LRF) – BB, CAIXA, BNDES, BASA, ELETROBRAS, ELETRONORTE, FURNAS, PETROBRÁS (TRANSPETRO, PETROBRÁS, OUTRAS (ATIVOS S.A. , BB TURISMO, ECT, CERPRO, DATAPREV, ETC..</a:t>
            </a:r>
          </a:p>
        </p:txBody>
      </p:sp>
    </p:spTree>
    <p:extLst>
      <p:ext uri="{BB962C8B-B14F-4D97-AF65-F5344CB8AC3E}">
        <p14:creationId xmlns:p14="http://schemas.microsoft.com/office/powerpoint/2010/main" val="349130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9E93-726E-234B-AFBD-6D14AC04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311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918F-44FE-F042-8898-6839C1805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0746"/>
            <a:ext cx="8229600" cy="4876800"/>
          </a:xfrm>
        </p:spPr>
        <p:txBody>
          <a:bodyPr>
            <a:normAutofit/>
          </a:bodyPr>
          <a:lstStyle/>
          <a:p>
            <a:r>
              <a:rPr lang="pt-BR" sz="2000" dirty="0"/>
              <a:t>Em sua elaboração, o orçamento-programa tem uma lógica que o distingue de outros modelos.</a:t>
            </a:r>
          </a:p>
          <a:p>
            <a:r>
              <a:rPr lang="pt-BR" sz="2000" dirty="0"/>
              <a:t>Essa lógica pode ser traduzida em fases que, ao serem cumpridas, dão a esse modelo toda a sua peculiaridade.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54F3C-6A87-F340-A1CC-6A58D993A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1" y="2630465"/>
            <a:ext cx="7485521" cy="40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475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1. Equilíbrio entre Receitas e Despesas (durante a execução)</a:t>
            </a:r>
          </a:p>
          <a:p>
            <a:endParaRPr lang="pt-BR" dirty="0"/>
          </a:p>
          <a:p>
            <a:r>
              <a:rPr lang="pt-BR" dirty="0"/>
              <a:t>2. Reponsabilidade fiscal – Uso responsável dos recursos públicos pelos gestores</a:t>
            </a:r>
          </a:p>
          <a:p>
            <a:endParaRPr lang="pt-BR" dirty="0"/>
          </a:p>
          <a:p>
            <a:r>
              <a:rPr lang="pt-BR" dirty="0"/>
              <a:t>3. Limitação de empenho (despesas) – Avaliação bimestral da arrecadação e impedir a realização de despesas, caso a arrecadação seja distinta da previsão.</a:t>
            </a:r>
          </a:p>
          <a:p>
            <a:endParaRPr lang="pt-BR" dirty="0"/>
          </a:p>
          <a:p>
            <a:r>
              <a:rPr lang="pt-BR" dirty="0"/>
              <a:t>4. </a:t>
            </a:r>
            <a:r>
              <a:rPr lang="pt-BR" dirty="0" err="1"/>
              <a:t>Antecipalidade</a:t>
            </a:r>
            <a:r>
              <a:rPr lang="pt-BR" dirty="0"/>
              <a:t> (Prevenção) – Determinar a possibilidade de surgimento de despesas durante a execução orçamentária.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3069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5. Transparência: Permitir o acesso da sociedade à LOA e aos resultados.</a:t>
            </a:r>
          </a:p>
          <a:p>
            <a:endParaRPr lang="pt-BR" dirty="0"/>
          </a:p>
          <a:p>
            <a:r>
              <a:rPr lang="pt-BR" dirty="0"/>
              <a:t>6. Exatidão: Utilizar metodologia científica para o cálculo de previsão de receita fazendo com que esta seja próxima da arrecadação (3 últimos exercícios – análise de fatores que afetam/atrapalham a arrecadação).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659687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69" y="599549"/>
            <a:ext cx="8101452" cy="895419"/>
          </a:xfrm>
        </p:spPr>
        <p:txBody>
          <a:bodyPr>
            <a:normAutofit fontScale="90000"/>
          </a:bodyPr>
          <a:lstStyle/>
          <a:p>
            <a:r>
              <a:rPr lang="en-US" dirty="0"/>
              <a:t>LRF: </a:t>
            </a:r>
            <a:r>
              <a:rPr lang="en-US" dirty="0" err="1"/>
              <a:t>Estabelece</a:t>
            </a:r>
            <a:r>
              <a:rPr lang="en-US" dirty="0"/>
              <a:t> </a:t>
            </a:r>
            <a:r>
              <a:rPr lang="en-US" dirty="0" err="1"/>
              <a:t>limites</a:t>
            </a:r>
            <a:r>
              <a:rPr lang="en-US" dirty="0"/>
              <a:t> de </a:t>
            </a:r>
            <a:r>
              <a:rPr lang="en-US" dirty="0" err="1"/>
              <a:t>gastos</a:t>
            </a:r>
            <a:r>
              <a:rPr lang="en-US" dirty="0"/>
              <a:t> com </a:t>
            </a:r>
            <a:r>
              <a:rPr lang="en-US" dirty="0" err="1"/>
              <a:t>pessoal</a:t>
            </a:r>
            <a:r>
              <a:rPr lang="en-US" dirty="0"/>
              <a:t> 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2482"/>
            <a:ext cx="8339559" cy="4246769"/>
          </a:xfrm>
        </p:spPr>
        <p:txBody>
          <a:bodyPr>
            <a:normAutofit lnSpcReduction="10000"/>
          </a:bodyPr>
          <a:lstStyle/>
          <a:p>
            <a:r>
              <a:rPr lang="pt-PT" sz="2600" dirty="0">
                <a:latin typeface="Cambria"/>
                <a:cs typeface="Cambria"/>
              </a:rPr>
              <a:t>No que concerne aos gastos com pessoal, o  Artigo 19 da LRF define, para os fins do disposto no </a:t>
            </a:r>
            <a:r>
              <a:rPr lang="pt-PT" sz="2600" dirty="0" err="1">
                <a:latin typeface="Cambria"/>
                <a:cs typeface="Cambria"/>
              </a:rPr>
              <a:t>caput</a:t>
            </a:r>
            <a:r>
              <a:rPr lang="pt-PT" sz="2600" dirty="0">
                <a:latin typeface="Cambria"/>
                <a:cs typeface="Cambria"/>
              </a:rPr>
              <a:t> do </a:t>
            </a:r>
            <a:r>
              <a:rPr lang="pt-PT" sz="2600" dirty="0" err="1">
                <a:latin typeface="Cambria"/>
                <a:cs typeface="Cambria"/>
              </a:rPr>
              <a:t>art</a:t>
            </a:r>
            <a:r>
              <a:rPr lang="pt-PT" sz="2600" dirty="0">
                <a:latin typeface="Cambria"/>
                <a:cs typeface="Cambria"/>
              </a:rPr>
              <a:t>. 169 da Constituição, que a despesa total com pessoal, em cada período de apuração e em cada ente da Federação, não poderá exceder os percentuais da receita corrente líquida, a seguir discriminados:</a:t>
            </a:r>
          </a:p>
          <a:p>
            <a:endParaRPr lang="pt-PT" sz="2600" dirty="0">
              <a:latin typeface="Cambria"/>
              <a:cs typeface="Cambria"/>
            </a:endParaRPr>
          </a:p>
          <a:p>
            <a:r>
              <a:rPr lang="pt-PT" sz="2600" dirty="0">
                <a:latin typeface="Cambria"/>
                <a:cs typeface="Cambria"/>
              </a:rPr>
              <a:t>I –   União: 50% (cinquenta por cento). </a:t>
            </a:r>
          </a:p>
          <a:p>
            <a:r>
              <a:rPr lang="pt-PT" sz="2600" dirty="0">
                <a:latin typeface="Cambria"/>
                <a:cs typeface="Cambria"/>
              </a:rPr>
              <a:t>II –  Estados: 60% (sessenta por cento).</a:t>
            </a:r>
          </a:p>
          <a:p>
            <a:r>
              <a:rPr lang="pt-PT" sz="2600" dirty="0">
                <a:latin typeface="Cambria"/>
                <a:cs typeface="Cambria"/>
              </a:rPr>
              <a:t>III – Municípios: 60% (sessenta por cento).</a:t>
            </a:r>
          </a:p>
          <a:p>
            <a:pPr marL="0" indent="0">
              <a:buNone/>
            </a:pPr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593363"/>
      </p:ext>
    </p:extLst>
  </p:cSld>
  <p:clrMapOvr>
    <a:masterClrMapping/>
  </p:clrMapOvr>
  <p:transition spd="slow">
    <p:push dir="u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08764"/>
          </a:xfrm>
        </p:spPr>
        <p:txBody>
          <a:bodyPr>
            <a:normAutofit fontScale="90000"/>
          </a:bodyPr>
          <a:lstStyle/>
          <a:p>
            <a:r>
              <a:rPr lang="pt-BR" dirty="0"/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00" y="1013470"/>
            <a:ext cx="8352499" cy="537686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pt-PT" sz="1800" dirty="0"/>
              <a:t>2º Observado o disposto no inciso IV do § 1º, as despesas com pessoal decorrentes de sentenças judiciais serão incluídas no limite do respectivo Poder ou órgão referido no </a:t>
            </a:r>
            <a:r>
              <a:rPr lang="pt-PT" sz="1800" dirty="0" err="1"/>
              <a:t>art</a:t>
            </a:r>
            <a:r>
              <a:rPr lang="pt-PT" sz="1800" dirty="0"/>
              <a:t>. 20.</a:t>
            </a:r>
          </a:p>
          <a:p>
            <a:pPr>
              <a:lnSpc>
                <a:spcPct val="140000"/>
              </a:lnSpc>
            </a:pPr>
            <a:endParaRPr lang="pt-PT" dirty="0"/>
          </a:p>
          <a:p>
            <a:pPr>
              <a:lnSpc>
                <a:spcPct val="140000"/>
              </a:lnSpc>
            </a:pPr>
            <a:r>
              <a:rPr lang="pt-PT" dirty="0"/>
              <a:t>É importante observar que </a:t>
            </a:r>
            <a:r>
              <a:rPr lang="pt-PT" b="1" dirty="0"/>
              <a:t>os percentuais definidos </a:t>
            </a:r>
            <a:r>
              <a:rPr lang="pt-PT" dirty="0"/>
              <a:t>pela Lei de Responsabilidade Fiscal</a:t>
            </a:r>
            <a:r>
              <a:rPr lang="pt-PT" b="1" dirty="0"/>
              <a:t>, têm como parâmetro a Receita Corrente Líquida </a:t>
            </a:r>
            <a:r>
              <a:rPr lang="pt-PT" dirty="0"/>
              <a:t>auferida no período de apuração, isto é, aquela efetivamente arrecadada </a:t>
            </a:r>
            <a:r>
              <a:rPr lang="pt-PT" b="1" dirty="0"/>
              <a:t>no mês de apuração e nos onze meses anteriores.</a:t>
            </a:r>
          </a:p>
          <a:p>
            <a:pPr>
              <a:lnSpc>
                <a:spcPct val="14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4514457"/>
      </p:ext>
    </p:extLst>
  </p:cSld>
  <p:clrMapOvr>
    <a:masterClrMapping/>
  </p:clrMapOvr>
  <p:transition spd="slow">
    <p:push dir="u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8293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/>
              <a:t>Para </a:t>
            </a:r>
            <a:r>
              <a:rPr lang="en-US" sz="3200" dirty="0" err="1"/>
              <a:t>efeitos</a:t>
            </a:r>
            <a:r>
              <a:rPr lang="en-US" sz="3200" dirty="0"/>
              <a:t> </a:t>
            </a:r>
            <a:r>
              <a:rPr lang="en-US" sz="3200" dirty="0" err="1"/>
              <a:t>desta</a:t>
            </a:r>
            <a:r>
              <a:rPr lang="en-US" sz="3200" dirty="0"/>
              <a:t> Lei, </a:t>
            </a:r>
            <a:r>
              <a:rPr lang="en-US" sz="3200" dirty="0" err="1"/>
              <a:t>considera</a:t>
            </a:r>
            <a:r>
              <a:rPr lang="en-US" sz="3200" dirty="0"/>
              <a:t>-se </a:t>
            </a:r>
            <a:r>
              <a:rPr lang="en-US" sz="3200" dirty="0" err="1"/>
              <a:t>despesa</a:t>
            </a:r>
            <a:r>
              <a:rPr lang="en-US" sz="3200" dirty="0"/>
              <a:t> de </a:t>
            </a:r>
            <a:r>
              <a:rPr lang="en-US" sz="3200" dirty="0" err="1"/>
              <a:t>pessoal</a:t>
            </a:r>
            <a:r>
              <a:rPr lang="en-US" sz="3200" dirty="0"/>
              <a:t>:</a:t>
            </a:r>
            <a:br>
              <a:rPr lang="en-US" sz="3200" dirty="0"/>
            </a:br>
            <a:endParaRPr lang="pt-BR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62198"/>
              </p:ext>
            </p:extLst>
          </p:nvPr>
        </p:nvGraphicFramePr>
        <p:xfrm>
          <a:off x="294787" y="1586894"/>
          <a:ext cx="8263866" cy="478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Document" r:id="rId3" imgW="7416800" imgH="3530600" progId="Word.Document.12">
                  <p:embed/>
                </p:oleObj>
              </mc:Choice>
              <mc:Fallback>
                <p:oleObj name="Document" r:id="rId3" imgW="7416800" imgH="353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787" y="1586894"/>
                        <a:ext cx="8263866" cy="4789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241378"/>
      </p:ext>
    </p:extLst>
  </p:cSld>
  <p:clrMapOvr>
    <a:masterClrMapping/>
  </p:clrMapOvr>
  <p:transition spd="slow">
    <p:push dir="u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15" y="590178"/>
            <a:ext cx="8686800" cy="990600"/>
          </a:xfrm>
        </p:spPr>
        <p:txBody>
          <a:bodyPr>
            <a:noAutofit/>
          </a:bodyPr>
          <a:lstStyle/>
          <a:p>
            <a:pPr lvl="0"/>
            <a:r>
              <a:rPr lang="pt-BR" sz="2800"/>
              <a:t>2. Fórmula para apuração da despesa líquida de pessoal</a:t>
            </a:r>
            <a:br>
              <a:rPr lang="pt-BR" sz="2800"/>
            </a:br>
            <a:endParaRPr lang="pt-BR" sz="2800"/>
          </a:p>
        </p:txBody>
      </p:sp>
      <p:sp>
        <p:nvSpPr>
          <p:cNvPr id="4" name="Rectangle 3"/>
          <p:cNvSpPr/>
          <p:nvPr/>
        </p:nvSpPr>
        <p:spPr>
          <a:xfrm>
            <a:off x="450628" y="1257612"/>
            <a:ext cx="8124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 apuração da despesa líquida de pessoal será apurada tendo por base a seguinte fórmula: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29474"/>
              </p:ext>
            </p:extLst>
          </p:nvPr>
        </p:nvGraphicFramePr>
        <p:xfrm>
          <a:off x="870580" y="2136617"/>
          <a:ext cx="7202743" cy="388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Document" r:id="rId3" imgW="7416800" imgH="4000500" progId="Word.Document.12">
                  <p:embed/>
                </p:oleObj>
              </mc:Choice>
              <mc:Fallback>
                <p:oleObj name="Document" r:id="rId3" imgW="74168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0580" y="2136617"/>
                        <a:ext cx="7202743" cy="3885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612866"/>
      </p:ext>
    </p:extLst>
  </p:cSld>
  <p:clrMapOvr>
    <a:masterClrMapping/>
  </p:clrMapOvr>
  <p:transition spd="slow">
    <p:push dir="u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27" y="349641"/>
            <a:ext cx="8783530" cy="1357180"/>
          </a:xfrm>
        </p:spPr>
        <p:txBody>
          <a:bodyPr/>
          <a:lstStyle/>
          <a:p>
            <a:r>
              <a:rPr lang="pt-PT" sz="2000" dirty="0"/>
              <a:t>A repartição dos limites globais também se encontra definida na Lei de Responsabilidade Fiscal, mais precisamente no Artigo 20, que determina a observância  dos  percentuais  máximos  destacados  no  demonstrativo seguinte.</a:t>
            </a:r>
          </a:p>
          <a:p>
            <a:endParaRPr lang="pt-P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23339"/>
              </p:ext>
            </p:extLst>
          </p:nvPr>
        </p:nvGraphicFramePr>
        <p:xfrm>
          <a:off x="355041" y="1714374"/>
          <a:ext cx="7711701" cy="4594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Document" r:id="rId3" imgW="7416800" imgH="3390900" progId="Word.Document.12">
                  <p:embed/>
                </p:oleObj>
              </mc:Choice>
              <mc:Fallback>
                <p:oleObj name="Document" r:id="rId3" imgW="7416800" imgH="339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041" y="1714374"/>
                        <a:ext cx="7711701" cy="4594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300769"/>
      </p:ext>
    </p:extLst>
  </p:cSld>
  <p:clrMapOvr>
    <a:masterClrMapping/>
  </p:clrMapOvr>
  <p:transition spd="slow">
    <p:push dir="u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766"/>
            <a:ext cx="8229600" cy="744544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3. </a:t>
            </a:r>
            <a:r>
              <a:rPr lang="en-US" sz="3200" dirty="0" err="1"/>
              <a:t>Qual</a:t>
            </a:r>
            <a:r>
              <a:rPr lang="en-US" sz="3200" dirty="0"/>
              <a:t> o </a:t>
            </a:r>
            <a:r>
              <a:rPr lang="en-US" sz="3200" dirty="0" err="1"/>
              <a:t>limite</a:t>
            </a:r>
            <a:r>
              <a:rPr lang="en-US" sz="3200" dirty="0"/>
              <a:t> de </a:t>
            </a:r>
            <a:r>
              <a:rPr lang="en-US" sz="3200" dirty="0" err="1"/>
              <a:t>gastos</a:t>
            </a:r>
            <a:r>
              <a:rPr lang="en-US" sz="3200" dirty="0"/>
              <a:t> com </a:t>
            </a:r>
            <a:r>
              <a:rPr lang="en-US" sz="3200" dirty="0" err="1"/>
              <a:t>pessoal</a:t>
            </a:r>
            <a:r>
              <a:rPr lang="en-US" sz="3200" dirty="0"/>
              <a:t> </a:t>
            </a:r>
            <a:r>
              <a:rPr lang="en-US" sz="3200" dirty="0" err="1"/>
              <a:t>inativo</a:t>
            </a:r>
            <a:r>
              <a:rPr lang="en-US" sz="3200" dirty="0"/>
              <a:t>?</a:t>
            </a:r>
            <a:br>
              <a:rPr lang="en-US" sz="3200" dirty="0"/>
            </a:br>
            <a:endParaRPr lang="pt-B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46" y="1997095"/>
            <a:ext cx="8229600" cy="301700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PT" dirty="0"/>
              <a:t>Este limite, obedecendo aos ditames da Lei Complementar n.º 101, de 04 de maio de 2000, </a:t>
            </a:r>
          </a:p>
          <a:p>
            <a:pPr>
              <a:lnSpc>
                <a:spcPct val="150000"/>
              </a:lnSpc>
            </a:pPr>
            <a:r>
              <a:rPr lang="pt-PT" dirty="0"/>
              <a:t> encontra-se definido no § 1º do Artigo 2º da Lei n.º 9.717/98, que estabelece o percentual de 12% (doze por cento) da receita corrente líquida de cada ente da Federação.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24285"/>
      </p:ext>
    </p:extLst>
  </p:cSld>
  <p:clrMapOvr>
    <a:masterClrMapping/>
  </p:clrMapOvr>
  <p:transition spd="slow">
    <p:push dir="u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180"/>
            <a:ext cx="8229600" cy="822820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latin typeface="Cambria"/>
                <a:cs typeface="Cambria"/>
              </a:rPr>
              <a:t>4. </a:t>
            </a:r>
            <a:r>
              <a:rPr lang="en-US" sz="3200" dirty="0" err="1">
                <a:latin typeface="Cambria"/>
                <a:cs typeface="Cambria"/>
              </a:rPr>
              <a:t>Qual</a:t>
            </a:r>
            <a:r>
              <a:rPr lang="en-US" sz="3200" dirty="0">
                <a:latin typeface="Cambria"/>
                <a:cs typeface="Cambria"/>
              </a:rPr>
              <a:t> o </a:t>
            </a:r>
            <a:r>
              <a:rPr lang="en-US" sz="3200" dirty="0" err="1">
                <a:latin typeface="Cambria"/>
                <a:cs typeface="Cambria"/>
              </a:rPr>
              <a:t>limite</a:t>
            </a:r>
            <a:r>
              <a:rPr lang="en-US" sz="3200" dirty="0">
                <a:latin typeface="Cambria"/>
                <a:cs typeface="Cambria"/>
              </a:rPr>
              <a:t> de </a:t>
            </a:r>
            <a:r>
              <a:rPr lang="en-US" sz="3200" dirty="0" err="1">
                <a:latin typeface="Cambria"/>
                <a:cs typeface="Cambria"/>
              </a:rPr>
              <a:t>gastos</a:t>
            </a:r>
            <a:r>
              <a:rPr lang="en-US" sz="3200" dirty="0">
                <a:latin typeface="Cambria"/>
                <a:cs typeface="Cambria"/>
              </a:rPr>
              <a:t> com as </a:t>
            </a:r>
            <a:r>
              <a:rPr lang="en-US" sz="3200" dirty="0" err="1">
                <a:latin typeface="Cambria"/>
                <a:cs typeface="Cambria"/>
              </a:rPr>
              <a:t>Câmaras</a:t>
            </a:r>
            <a:r>
              <a:rPr lang="en-US" sz="3200" dirty="0">
                <a:latin typeface="Cambria"/>
                <a:cs typeface="Cambria"/>
              </a:rPr>
              <a:t> de </a:t>
            </a:r>
            <a:r>
              <a:rPr lang="en-US" sz="3200" dirty="0" err="1">
                <a:latin typeface="Cambria"/>
                <a:cs typeface="Cambria"/>
              </a:rPr>
              <a:t>Vereadores</a:t>
            </a:r>
            <a:r>
              <a:rPr lang="en-US" sz="3200" dirty="0">
                <a:latin typeface="Cambria"/>
                <a:cs typeface="Cambria"/>
              </a:rPr>
              <a:t>?</a:t>
            </a:r>
            <a:br>
              <a:rPr lang="en-US" sz="3200" dirty="0">
                <a:latin typeface="Cambria"/>
                <a:cs typeface="Cambria"/>
              </a:rPr>
            </a:br>
            <a:endParaRPr lang="pt-BR" sz="32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>
                <a:latin typeface="Cambria"/>
                <a:cs typeface="Cambria"/>
              </a:rPr>
              <a:t>A Emenda Constitucional n.º 25, de 14 de fevereiro de 2000, também, veio estabelecer parâmetros a serem observados na execução do orçamento e, por consequência, na destinação dos recursos públicos, sendo tais limites aplicados a contar de 01 de janeiro de 2001. </a:t>
            </a:r>
          </a:p>
          <a:p>
            <a:endParaRPr lang="pt-PT" dirty="0">
              <a:latin typeface="Cambria"/>
              <a:cs typeface="Cambria"/>
            </a:endParaRPr>
          </a:p>
          <a:p>
            <a:r>
              <a:rPr lang="pt-PT" dirty="0">
                <a:latin typeface="Cambria"/>
                <a:cs typeface="Cambria"/>
              </a:rPr>
              <a:t>O Artigo 29-A, acrescido ao texto Constitucional, define, com precisão, os percentuais relativos ao somatório da receita tributária e das transferências constitucionais previstas no § 5º do </a:t>
            </a:r>
            <a:r>
              <a:rPr lang="pt-PT" dirty="0" err="1">
                <a:latin typeface="Cambria"/>
                <a:cs typeface="Cambria"/>
              </a:rPr>
              <a:t>art</a:t>
            </a:r>
            <a:r>
              <a:rPr lang="pt-PT" dirty="0">
                <a:latin typeface="Cambria"/>
                <a:cs typeface="Cambria"/>
              </a:rPr>
              <a:t>. 153 e nos </a:t>
            </a:r>
            <a:r>
              <a:rPr lang="pt-PT" dirty="0" err="1">
                <a:latin typeface="Cambria"/>
                <a:cs typeface="Cambria"/>
              </a:rPr>
              <a:t>arts</a:t>
            </a:r>
            <a:r>
              <a:rPr lang="pt-PT" dirty="0">
                <a:latin typeface="Cambria"/>
                <a:cs typeface="Cambria"/>
              </a:rPr>
              <a:t>. 158 e 159 da Carta Constitucional, sendo tais percentuais apurados tendo como base o montante efetivamente realizado no exercício anterior (2000/2001) e mantêm relação com o contingente habitacional de cada região.</a:t>
            </a:r>
          </a:p>
          <a:p>
            <a:endParaRPr lang="pt-BR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44170530"/>
      </p:ext>
    </p:extLst>
  </p:cSld>
  <p:clrMapOvr>
    <a:masterClrMapping/>
  </p:clrMapOvr>
  <p:transition spd="slow">
    <p:push dir="u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02" y="1028425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ambria"/>
                <a:cs typeface="Cambria"/>
              </a:rPr>
              <a:t>Os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limites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definidos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pela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Ementa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Constitucional</a:t>
            </a:r>
            <a:r>
              <a:rPr lang="en-US" sz="3200" dirty="0">
                <a:latin typeface="Cambria"/>
                <a:cs typeface="Cambria"/>
              </a:rPr>
              <a:t>, </a:t>
            </a:r>
            <a:r>
              <a:rPr lang="en-US" sz="3200" dirty="0" err="1">
                <a:latin typeface="Cambria"/>
                <a:cs typeface="Cambria"/>
              </a:rPr>
              <a:t>em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comento</a:t>
            </a:r>
            <a:r>
              <a:rPr lang="en-US" sz="3200" dirty="0">
                <a:latin typeface="Cambria"/>
                <a:cs typeface="Cambria"/>
              </a:rPr>
              <a:t>, </a:t>
            </a:r>
            <a:r>
              <a:rPr lang="en-US" sz="3200" dirty="0" err="1">
                <a:latin typeface="Cambria"/>
                <a:cs typeface="Cambria"/>
              </a:rPr>
              <a:t>encontram</a:t>
            </a:r>
            <a:r>
              <a:rPr lang="en-US" sz="3200" dirty="0">
                <a:latin typeface="Cambria"/>
                <a:cs typeface="Cambria"/>
              </a:rPr>
              <a:t>-se </a:t>
            </a:r>
            <a:r>
              <a:rPr lang="en-US" sz="3200" dirty="0" err="1">
                <a:latin typeface="Cambria"/>
                <a:cs typeface="Cambria"/>
              </a:rPr>
              <a:t>destacados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na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tabela</a:t>
            </a:r>
            <a:r>
              <a:rPr lang="en-US" sz="3200" dirty="0">
                <a:latin typeface="Cambria"/>
                <a:cs typeface="Cambria"/>
              </a:rPr>
              <a:t> </a:t>
            </a:r>
            <a:r>
              <a:rPr lang="en-US" sz="3200" dirty="0" err="1">
                <a:latin typeface="Cambria"/>
                <a:cs typeface="Cambria"/>
              </a:rPr>
              <a:t>abaixo</a:t>
            </a:r>
            <a:r>
              <a:rPr lang="en-US" sz="3200" dirty="0">
                <a:latin typeface="Cambria"/>
                <a:cs typeface="Cambria"/>
              </a:rPr>
              <a:t>:</a:t>
            </a:r>
            <a:br>
              <a:rPr lang="en-US" sz="3200" dirty="0">
                <a:latin typeface="Cambria"/>
                <a:cs typeface="Cambria"/>
              </a:rPr>
            </a:br>
            <a:endParaRPr lang="pt-BR" sz="3200" dirty="0">
              <a:latin typeface="Cambria"/>
              <a:cs typeface="Cambria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326362"/>
              </p:ext>
            </p:extLst>
          </p:nvPr>
        </p:nvGraphicFramePr>
        <p:xfrm>
          <a:off x="159581" y="2316152"/>
          <a:ext cx="8527219" cy="30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Document" r:id="rId3" imgW="7416800" imgH="1828800" progId="Word.Document.12">
                  <p:embed/>
                </p:oleObj>
              </mc:Choice>
              <mc:Fallback>
                <p:oleObj name="Document" r:id="rId3" imgW="7416800" imgH="182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581" y="2316152"/>
                        <a:ext cx="8527219" cy="30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9023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AA986-CD59-C145-A2D4-EA7BD409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Vantagens</a:t>
            </a:r>
            <a:r>
              <a:rPr lang="en-US" dirty="0"/>
              <a:t> do </a:t>
            </a:r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A973D0-9FDA-7B4C-A189-E2300491E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84" y="1752915"/>
            <a:ext cx="7703116" cy="41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676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309" y="669906"/>
            <a:ext cx="8472635" cy="745683"/>
          </a:xfrm>
        </p:spPr>
        <p:txBody>
          <a:bodyPr>
            <a:noAutofit/>
          </a:bodyPr>
          <a:lstStyle/>
          <a:p>
            <a:pPr lvl="0"/>
            <a:r>
              <a:rPr lang="en-US" sz="3200" dirty="0">
                <a:latin typeface="Cambria"/>
                <a:cs typeface="Cambria"/>
              </a:rPr>
              <a:t>5. Como </a:t>
            </a:r>
            <a:r>
              <a:rPr lang="en-US" sz="3200" dirty="0" err="1">
                <a:latin typeface="Cambria"/>
                <a:cs typeface="Cambria"/>
              </a:rPr>
              <a:t>verificar</a:t>
            </a:r>
            <a:r>
              <a:rPr lang="en-US" sz="3200" dirty="0">
                <a:latin typeface="Cambria"/>
                <a:cs typeface="Cambria"/>
              </a:rPr>
              <a:t> o </a:t>
            </a:r>
            <a:r>
              <a:rPr lang="en-US" sz="3200" dirty="0" err="1">
                <a:latin typeface="Cambria"/>
                <a:cs typeface="Cambria"/>
              </a:rPr>
              <a:t>cumprimento</a:t>
            </a:r>
            <a:r>
              <a:rPr lang="en-US" sz="3200" dirty="0">
                <a:latin typeface="Cambria"/>
                <a:cs typeface="Cambria"/>
              </a:rPr>
              <a:t> dos </a:t>
            </a:r>
            <a:r>
              <a:rPr lang="en-US" sz="3200" dirty="0" err="1">
                <a:latin typeface="Cambria"/>
                <a:cs typeface="Cambria"/>
              </a:rPr>
              <a:t>estabelecidos</a:t>
            </a:r>
            <a:r>
              <a:rPr lang="en-US" sz="3200" dirty="0">
                <a:latin typeface="Cambria"/>
                <a:cs typeface="Cambria"/>
              </a:rPr>
              <a:t>?</a:t>
            </a:r>
            <a:br>
              <a:rPr lang="en-US" sz="3200" dirty="0">
                <a:latin typeface="Cambria"/>
                <a:cs typeface="Cambria"/>
              </a:rPr>
            </a:br>
            <a:endParaRPr lang="pt-BR" sz="3200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dirty="0"/>
              <a:t>Outra regra estabelecida pela Lei de Responsabilidade Fiscal diz respeito à verificação do cumprimento dos limites estabelecidos nos Artigos 19 e 20 do mesmo Diploma Legal.</a:t>
            </a:r>
          </a:p>
          <a:p>
            <a:r>
              <a:rPr lang="pt-PT" dirty="0"/>
              <a:t> </a:t>
            </a:r>
          </a:p>
          <a:p>
            <a:r>
              <a:rPr lang="pt-PT" dirty="0"/>
              <a:t>O </a:t>
            </a:r>
            <a:r>
              <a:rPr lang="pt-PT" dirty="0" err="1"/>
              <a:t>caput</a:t>
            </a:r>
            <a:r>
              <a:rPr lang="pt-PT" dirty="0"/>
              <a:t> do Artigo 22 determina que essa verificação será realizada a cada quadrimestre, com o parágrafo único estabelecendo o denominado limite prudencial, definindo uma série de restrições ao ente público, quando as despesas de pessoal ultrapassarem 95% do limite máximo determinado pela LRF.</a:t>
            </a:r>
          </a:p>
          <a:p>
            <a:pPr marL="0" indent="0">
              <a:buNone/>
            </a:pPr>
            <a:endParaRPr lang="pt-PT" dirty="0"/>
          </a:p>
          <a:p>
            <a:r>
              <a:rPr lang="pt-PT" dirty="0"/>
              <a:t>As vedações ao Poder ou órgão incluem a concessão de vantagem, aumento, reajuste ou adequação de remuneração a qualquer título, exceto aquelas decorrentes de determinação legal, ações judiciais ou contratual, a criação de cargo, emprego ou função, a alteração de estrutura de carreira, provimento de cargo público, admissão ou contratação de pessoal a qualquer título.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9936830"/>
      </p:ext>
    </p:extLst>
  </p:cSld>
  <p:clrMapOvr>
    <a:masterClrMapping/>
  </p:clrMapOvr>
  <p:transition spd="slow">
    <p:push dir="u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254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pt-PT" dirty="0"/>
              <a:t>Excetua-se das vedações aquelas despesas destinadas à reposição, decorrentes de aposentadoria ou falecimento, limitadas às áreas:</a:t>
            </a:r>
          </a:p>
          <a:p>
            <a:r>
              <a:rPr lang="pt-PT" dirty="0"/>
              <a:t>Educação, </a:t>
            </a:r>
          </a:p>
          <a:p>
            <a:r>
              <a:rPr lang="pt-PT" dirty="0"/>
              <a:t>Saúde e </a:t>
            </a:r>
          </a:p>
          <a:p>
            <a:r>
              <a:rPr lang="pt-PT" dirty="0"/>
              <a:t>Segurança e </a:t>
            </a:r>
          </a:p>
          <a:p>
            <a:r>
              <a:rPr lang="pt-PT" dirty="0"/>
              <a:t>à contratação de horas-extras, </a:t>
            </a:r>
          </a:p>
          <a:p>
            <a:r>
              <a:rPr lang="pt-PT" dirty="0"/>
              <a:t>salvo nos casos de urgência ou relevante interesse público, </a:t>
            </a:r>
          </a:p>
          <a:p>
            <a:r>
              <a:rPr lang="pt-PT" dirty="0"/>
              <a:t>ou por solicitação do Presidente da República ou dos Presidentes da Câmara e do Senado Federal, nos casos de convocação extraordinária do Congresso Nacional.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77565999"/>
      </p:ext>
    </p:extLst>
  </p:cSld>
  <p:clrMapOvr>
    <a:masterClrMapping/>
  </p:clrMapOvr>
  <p:transition spd="slow">
    <p:push dir="u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000" y="485348"/>
            <a:ext cx="852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Governo pretende vincular gastos públicos à inflação de exercício anterior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60588" y="5755477"/>
            <a:ext cx="8433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www.planejamento.gov.br</a:t>
            </a:r>
            <a:r>
              <a:rPr lang="pt-BR" dirty="0"/>
              <a:t>/assuntos/</a:t>
            </a:r>
            <a:r>
              <a:rPr lang="pt-BR" dirty="0" err="1"/>
              <a:t>orcamento</a:t>
            </a:r>
            <a:r>
              <a:rPr lang="pt-BR" dirty="0"/>
              <a:t>/noticias/governo-pretende-vincular-gastos-publicos-a-inflacao-do-exercicio-anterior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480" y="3661390"/>
            <a:ext cx="8134012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800" i="1" dirty="0">
                <a:latin typeface="Cambria"/>
                <a:cs typeface="Cambria"/>
              </a:rPr>
              <a:t> </a:t>
            </a:r>
            <a:r>
              <a:rPr lang="pt-BR" i="1" dirty="0">
                <a:latin typeface="Cambria"/>
                <a:cs typeface="Cambria"/>
              </a:rPr>
              <a:t>O ministro interino do Planejamento, Desenvolvimento e Gestão, </a:t>
            </a:r>
            <a:r>
              <a:rPr lang="pt-BR" i="1" dirty="0" err="1">
                <a:latin typeface="Cambria"/>
                <a:cs typeface="Cambria"/>
              </a:rPr>
              <a:t>Dyogo</a:t>
            </a:r>
            <a:r>
              <a:rPr lang="pt-BR" i="1" dirty="0">
                <a:latin typeface="Cambria"/>
                <a:cs typeface="Cambria"/>
              </a:rPr>
              <a:t> Oliveira, explicou que a projeção é de que “o PIB tenha performance positiva acima da inflação nos próximos anos, fazendo com que as despesas caiam mais proporcionalmente do que as riquezas criadas no país”.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0588" y="1068255"/>
            <a:ext cx="8433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•"/>
            </a:pPr>
            <a:r>
              <a:rPr lang="pt-BR" dirty="0"/>
              <a:t>O presidente Michel Temer reuniu ministros e líderes da base aliada para anunciar medidas que visam conter gastos públicos, restabelecer a confiança na economia e retomar o crescimento da economia e do emprego. </a:t>
            </a:r>
          </a:p>
          <a:p>
            <a:pPr marL="285750" indent="-285750" algn="just">
              <a:buFontTx/>
              <a:buChar char="•"/>
            </a:pPr>
            <a:endParaRPr lang="pt-BR" dirty="0"/>
          </a:p>
          <a:p>
            <a:pPr algn="just"/>
            <a:r>
              <a:rPr lang="pt-BR" dirty="0"/>
              <a:t>A mais importante é o envio, ao Congresso Nacional, de Proposta de Emenda Parlamentar (PEC) que limita, já no próximo exercício, as despesas do governo ao patamar de inflação do ano anterior. Isso significa zerar o crescimento real dos gastos, que vinham aumentando entre 5,5% e 6% ao ano desde 1997.</a:t>
            </a:r>
          </a:p>
        </p:txBody>
      </p:sp>
    </p:spTree>
    <p:extLst>
      <p:ext uri="{BB962C8B-B14F-4D97-AF65-F5344CB8AC3E}">
        <p14:creationId xmlns:p14="http://schemas.microsoft.com/office/powerpoint/2010/main" val="12459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109" y="559837"/>
            <a:ext cx="8657526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Além desta medida, o presidente Temer anunciou que </a:t>
            </a:r>
            <a:r>
              <a:rPr lang="pt-BR" dirty="0" err="1"/>
              <a:t>R</a:t>
            </a:r>
            <a:r>
              <a:rPr lang="pt-BR" dirty="0"/>
              <a:t>$ 100 bilhões de créditos do Tesouro Nacional junto ao Banco Nacional de Desenvolvimento Econômico e Social (BNDES) deverão ingressar aos cofres públicos, sendo </a:t>
            </a:r>
            <a:r>
              <a:rPr lang="pt-BR" dirty="0" err="1"/>
              <a:t>R</a:t>
            </a:r>
            <a:r>
              <a:rPr lang="pt-BR" dirty="0"/>
              <a:t>$ 40 bilhões imediatamente e </a:t>
            </a:r>
            <a:r>
              <a:rPr lang="pt-BR" dirty="0" err="1"/>
              <a:t>R</a:t>
            </a:r>
            <a:r>
              <a:rPr lang="pt-BR" dirty="0"/>
              <a:t>$ 30 bilhões por ano em 2017 e 2018. A estimativa do governo é poupar com a medida </a:t>
            </a:r>
            <a:r>
              <a:rPr lang="pt-BR" dirty="0" err="1"/>
              <a:t>R</a:t>
            </a:r>
            <a:r>
              <a:rPr lang="pt-BR" dirty="0"/>
              <a:t>$ 7 bilhões por ano, com a diferença entre a taxa de juros paga pelo Tesouro e a que o BNDES cobra nos empréstimos. 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O presidente disse ainda que poderá utilizar o saldo de </a:t>
            </a:r>
            <a:r>
              <a:rPr lang="pt-BR" dirty="0" err="1"/>
              <a:t>R</a:t>
            </a:r>
            <a:r>
              <a:rPr lang="pt-BR" dirty="0"/>
              <a:t>$ 2 bilhões do fundo soberano do </a:t>
            </a:r>
            <a:r>
              <a:rPr lang="pt-BR" dirty="0" err="1"/>
              <a:t>pré</a:t>
            </a:r>
            <a:r>
              <a:rPr lang="pt-BR" dirty="0"/>
              <a:t>-sal para reduzir o endividamento público. Outros </a:t>
            </a:r>
            <a:r>
              <a:rPr lang="pt-BR" dirty="0" err="1"/>
              <a:t>R</a:t>
            </a:r>
            <a:r>
              <a:rPr lang="pt-BR" dirty="0"/>
              <a:t>$ 2 bilhões devem ser economizados com a limitação em dar aumento a subsídios concedidos a atividades produtivas.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Temer informou também que serão priorizados projetos em tramitação no Congresso, como o de governança dos fundos de pensão e das estatais. “Serão introduzidos critérios rígidos para as nomeações de pessoas tecnicamente preparadas”, afirmou o presidente.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Em relação à necessidade de reforma da previdência, Temer afirmou que o assunto é estudado pelo governo com participação de centrais sindicais e de representantes da sociedade. “Quando chegarmos a uma concordância, será apresentada", informou.</a:t>
            </a:r>
          </a:p>
        </p:txBody>
      </p:sp>
    </p:spTree>
    <p:extLst>
      <p:ext uri="{BB962C8B-B14F-4D97-AF65-F5344CB8AC3E}">
        <p14:creationId xmlns:p14="http://schemas.microsoft.com/office/powerpoint/2010/main" val="10002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www.youtube.com</a:t>
            </a:r>
            <a:r>
              <a:rPr lang="pt-BR" dirty="0"/>
              <a:t>/</a:t>
            </a:r>
            <a:r>
              <a:rPr lang="pt-BR" dirty="0" err="1"/>
              <a:t>watch?v</a:t>
            </a:r>
            <a:r>
              <a:rPr lang="pt-BR" dirty="0"/>
              <a:t>=NqJsL2uMc5Q</a:t>
            </a:r>
          </a:p>
        </p:txBody>
      </p:sp>
    </p:spTree>
    <p:extLst>
      <p:ext uri="{BB962C8B-B14F-4D97-AF65-F5344CB8AC3E}">
        <p14:creationId xmlns:p14="http://schemas.microsoft.com/office/powerpoint/2010/main" val="193652220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https://www.youtube.com/watch?v=xeLgBowxRnU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https://www.youtube.com/watch?v</a:t>
            </a:r>
            <a:r>
              <a:rPr lang="pt-BR">
                <a:hlinkClick r:id="rId3"/>
              </a:rPr>
              <a:t>=OKsr6mdR1bc</a:t>
            </a:r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5102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Lei </a:t>
            </a:r>
            <a:r>
              <a:rPr lang="en-US" dirty="0" err="1"/>
              <a:t>Complementar</a:t>
            </a:r>
            <a:r>
              <a:rPr lang="en-US" dirty="0"/>
              <a:t> nº 101/00 – LRF,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estabelecer</a:t>
            </a:r>
            <a:r>
              <a:rPr lang="en-US" dirty="0"/>
              <a:t> </a:t>
            </a:r>
            <a:r>
              <a:rPr lang="en-US" dirty="0" err="1"/>
              <a:t>regras</a:t>
            </a:r>
            <a:r>
              <a:rPr lang="en-US" dirty="0"/>
              <a:t> de </a:t>
            </a:r>
            <a:r>
              <a:rPr lang="en-US" dirty="0" err="1"/>
              <a:t>gestão</a:t>
            </a:r>
            <a:r>
              <a:rPr lang="en-US" dirty="0"/>
              <a:t> fiscal, </a:t>
            </a:r>
            <a:r>
              <a:rPr lang="en-US" dirty="0" err="1"/>
              <a:t>assenta</a:t>
            </a:r>
            <a:r>
              <a:rPr lang="en-US" dirty="0"/>
              <a:t>-se, </a:t>
            </a:r>
            <a:r>
              <a:rPr lang="en-US" dirty="0" err="1"/>
              <a:t>ainda</a:t>
            </a:r>
            <a:r>
              <a:rPr lang="en-US" dirty="0"/>
              <a:t>,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seguintes</a:t>
            </a:r>
            <a:r>
              <a:rPr lang="en-US" dirty="0"/>
              <a:t> </a:t>
            </a:r>
            <a:r>
              <a:rPr lang="en-US" dirty="0" err="1"/>
              <a:t>princípios</a:t>
            </a:r>
            <a:r>
              <a:rPr lang="en-US" dirty="0"/>
              <a:t>:</a:t>
            </a:r>
          </a:p>
          <a:p>
            <a:r>
              <a:rPr lang="en-US" b="1" dirty="0" err="1"/>
              <a:t>Planejamento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instrumento</a:t>
            </a:r>
            <a:r>
              <a:rPr lang="en-US" dirty="0"/>
              <a:t> </a:t>
            </a:r>
            <a:r>
              <a:rPr lang="en-US" dirty="0" err="1"/>
              <a:t>indispensável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racionalizar</a:t>
            </a:r>
            <a:r>
              <a:rPr lang="en-US" dirty="0"/>
              <a:t> a </a:t>
            </a:r>
            <a:r>
              <a:rPr lang="en-US" dirty="0" err="1"/>
              <a:t>ação</a:t>
            </a:r>
            <a:r>
              <a:rPr lang="en-US" dirty="0"/>
              <a:t> do Estado,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evidencia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necessários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alcance</a:t>
            </a:r>
            <a:r>
              <a:rPr lang="en-US" dirty="0"/>
              <a:t> dos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almejados</a:t>
            </a:r>
            <a:r>
              <a:rPr lang="en-US" dirty="0"/>
              <a:t>.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previsto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dispositivos</a:t>
            </a:r>
            <a:r>
              <a:rPr lang="en-US" dirty="0"/>
              <a:t> da LRF, </a:t>
            </a:r>
            <a:r>
              <a:rPr lang="en-US" dirty="0" err="1"/>
              <a:t>como</a:t>
            </a:r>
            <a:r>
              <a:rPr lang="en-US" dirty="0"/>
              <a:t>: </a:t>
            </a:r>
            <a:r>
              <a:rPr lang="en-US" dirty="0" err="1"/>
              <a:t>inovações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lei de </a:t>
            </a:r>
            <a:r>
              <a:rPr lang="en-US" dirty="0" err="1"/>
              <a:t>diretrizes</a:t>
            </a:r>
            <a:r>
              <a:rPr lang="en-US" dirty="0"/>
              <a:t> </a:t>
            </a:r>
            <a:r>
              <a:rPr lang="en-US" dirty="0" err="1"/>
              <a:t>orçamentárias</a:t>
            </a:r>
            <a:r>
              <a:rPr lang="en-US" dirty="0"/>
              <a:t> e leis </a:t>
            </a:r>
            <a:r>
              <a:rPr lang="en-US" dirty="0" err="1"/>
              <a:t>orçamentárias</a:t>
            </a:r>
            <a:r>
              <a:rPr lang="en-US" dirty="0"/>
              <a:t> </a:t>
            </a:r>
            <a:r>
              <a:rPr lang="en-US" dirty="0" err="1"/>
              <a:t>anuais</a:t>
            </a:r>
            <a:r>
              <a:rPr lang="en-US" dirty="0"/>
              <a:t> (arts. 4º e 5º) e </a:t>
            </a: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(art. 8º).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49495"/>
      </p:ext>
    </p:extLst>
  </p:cSld>
  <p:clrMapOvr>
    <a:masterClrMapping/>
  </p:clrMapOvr>
  <p:transition spd="slow">
    <p:push dir="u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  <a:p>
            <a:r>
              <a:rPr lang="en-US" b="1" dirty="0" err="1"/>
              <a:t>Equilíbrio</a:t>
            </a:r>
            <a:r>
              <a:rPr lang="en-US" b="1" dirty="0"/>
              <a:t> das </a:t>
            </a:r>
            <a:r>
              <a:rPr lang="en-US" b="1" dirty="0" err="1"/>
              <a:t>contas</a:t>
            </a:r>
            <a:r>
              <a:rPr lang="en-US" b="1" dirty="0"/>
              <a:t> </a:t>
            </a:r>
            <a:r>
              <a:rPr lang="en-US" b="1" dirty="0" err="1"/>
              <a:t>públicas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exemplos</a:t>
            </a:r>
            <a:r>
              <a:rPr lang="en-US" dirty="0"/>
              <a:t> da </a:t>
            </a:r>
            <a:r>
              <a:rPr lang="en-US" dirty="0" err="1"/>
              <a:t>aplicação</a:t>
            </a:r>
            <a:r>
              <a:rPr lang="en-US" dirty="0"/>
              <a:t> </a:t>
            </a:r>
            <a:r>
              <a:rPr lang="en-US" dirty="0" err="1"/>
              <a:t>deste</a:t>
            </a:r>
            <a:r>
              <a:rPr lang="en-US" dirty="0"/>
              <a:t> </a:t>
            </a:r>
            <a:r>
              <a:rPr lang="en-US" dirty="0" err="1"/>
              <a:t>princípio</a:t>
            </a:r>
            <a:r>
              <a:rPr lang="en-US" dirty="0"/>
              <a:t>: </a:t>
            </a:r>
            <a:r>
              <a:rPr lang="en-US" dirty="0" err="1"/>
              <a:t>equilíbrio</a:t>
            </a:r>
            <a:r>
              <a:rPr lang="en-US" dirty="0"/>
              <a:t> entre </a:t>
            </a:r>
            <a:r>
              <a:rPr lang="en-US" dirty="0" err="1"/>
              <a:t>receitas</a:t>
            </a:r>
            <a:r>
              <a:rPr lang="en-US" dirty="0"/>
              <a:t> e </a:t>
            </a:r>
            <a:r>
              <a:rPr lang="en-US" dirty="0" err="1"/>
              <a:t>despesas</a:t>
            </a:r>
            <a:r>
              <a:rPr lang="en-US" dirty="0"/>
              <a:t> e </a:t>
            </a:r>
            <a:r>
              <a:rPr lang="en-US" dirty="0" err="1"/>
              <a:t>metas</a:t>
            </a:r>
            <a:r>
              <a:rPr lang="en-US" dirty="0"/>
              <a:t> de </a:t>
            </a:r>
            <a:r>
              <a:rPr lang="en-US" dirty="0" err="1"/>
              <a:t>superávit</a:t>
            </a:r>
            <a:r>
              <a:rPr lang="en-US" dirty="0"/>
              <a:t> </a:t>
            </a:r>
            <a:r>
              <a:rPr lang="en-US" dirty="0" err="1"/>
              <a:t>primário</a:t>
            </a:r>
            <a:r>
              <a:rPr lang="en-US" dirty="0"/>
              <a:t> (art. 4º, I, a); </a:t>
            </a:r>
            <a:r>
              <a:rPr lang="en-US" dirty="0" err="1"/>
              <a:t>regras</a:t>
            </a:r>
            <a:r>
              <a:rPr lang="en-US" dirty="0"/>
              <a:t> </a:t>
            </a:r>
            <a:r>
              <a:rPr lang="en-US" dirty="0" err="1"/>
              <a:t>pertinentes</a:t>
            </a:r>
            <a:r>
              <a:rPr lang="en-US" dirty="0"/>
              <a:t> a </a:t>
            </a:r>
            <a:r>
              <a:rPr lang="en-US" dirty="0" err="1"/>
              <a:t>renúncias</a:t>
            </a:r>
            <a:r>
              <a:rPr lang="en-US" dirty="0"/>
              <a:t> de </a:t>
            </a:r>
            <a:r>
              <a:rPr lang="en-US" dirty="0" err="1"/>
              <a:t>receitas</a:t>
            </a:r>
            <a:r>
              <a:rPr lang="en-US" dirty="0"/>
              <a:t> (art. 14, I), a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despesas</a:t>
            </a:r>
            <a:r>
              <a:rPr lang="en-US" dirty="0"/>
              <a:t> (arts. 16 e 17) e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previdenciários</a:t>
            </a:r>
            <a:r>
              <a:rPr lang="en-US" dirty="0"/>
              <a:t> dos </a:t>
            </a:r>
            <a:r>
              <a:rPr lang="en-US" dirty="0" err="1"/>
              <a:t>entes</a:t>
            </a:r>
            <a:r>
              <a:rPr lang="en-US" dirty="0"/>
              <a:t> da </a:t>
            </a:r>
            <a:r>
              <a:rPr lang="en-US" dirty="0" err="1"/>
              <a:t>Federação</a:t>
            </a:r>
            <a:r>
              <a:rPr lang="en-US" dirty="0"/>
              <a:t> (art. 69).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279357"/>
      </p:ext>
    </p:extLst>
  </p:cSld>
  <p:clrMapOvr>
    <a:masterClrMapping/>
  </p:clrMapOvr>
  <p:transition spd="slow">
    <p:push dir="u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b="1" dirty="0" err="1"/>
              <a:t>Controle</a:t>
            </a:r>
            <a:r>
              <a:rPr lang="en-US" b="1" dirty="0"/>
              <a:t> </a:t>
            </a:r>
            <a:r>
              <a:rPr lang="en-US" dirty="0"/>
              <a:t>– a Lei </a:t>
            </a:r>
            <a:r>
              <a:rPr lang="en-US" dirty="0" err="1"/>
              <a:t>estabelece</a:t>
            </a:r>
            <a:r>
              <a:rPr lang="en-US" dirty="0"/>
              <a:t>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atribuições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Legislativo</a:t>
            </a:r>
            <a:r>
              <a:rPr lang="en-US" dirty="0"/>
              <a:t> e, </a:t>
            </a:r>
            <a:r>
              <a:rPr lang="en-US" dirty="0" err="1"/>
              <a:t>em</a:t>
            </a:r>
            <a:r>
              <a:rPr lang="en-US" dirty="0"/>
              <a:t> especial, </a:t>
            </a:r>
            <a:r>
              <a:rPr lang="en-US" dirty="0" err="1"/>
              <a:t>às</a:t>
            </a:r>
            <a:r>
              <a:rPr lang="en-US" dirty="0"/>
              <a:t> Cortes de </a:t>
            </a:r>
            <a:r>
              <a:rPr lang="en-US" dirty="0" err="1"/>
              <a:t>Contas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: </a:t>
            </a:r>
            <a:r>
              <a:rPr lang="en-US" dirty="0" err="1"/>
              <a:t>mecanismo</a:t>
            </a:r>
            <a:r>
              <a:rPr lang="en-US" dirty="0"/>
              <a:t> de </a:t>
            </a:r>
            <a:r>
              <a:rPr lang="en-US" dirty="0" err="1"/>
              <a:t>emissão</a:t>
            </a:r>
            <a:r>
              <a:rPr lang="en-US" dirty="0"/>
              <a:t> de </a:t>
            </a:r>
            <a:r>
              <a:rPr lang="en-US" dirty="0" err="1"/>
              <a:t>alerta</a:t>
            </a:r>
            <a:r>
              <a:rPr lang="en-US" dirty="0"/>
              <a:t>, </a:t>
            </a:r>
            <a:r>
              <a:rPr lang="en-US" dirty="0" err="1"/>
              <a:t>verificação</a:t>
            </a:r>
            <a:r>
              <a:rPr lang="en-US" dirty="0"/>
              <a:t> dos </a:t>
            </a:r>
            <a:r>
              <a:rPr lang="en-US" dirty="0" err="1"/>
              <a:t>limites</a:t>
            </a:r>
            <a:r>
              <a:rPr lang="en-US" dirty="0"/>
              <a:t> de </a:t>
            </a:r>
            <a:r>
              <a:rPr lang="en-US" dirty="0" err="1"/>
              <a:t>gastos</a:t>
            </a:r>
            <a:r>
              <a:rPr lang="en-US" dirty="0"/>
              <a:t> com </a:t>
            </a:r>
            <a:r>
              <a:rPr lang="en-US" dirty="0" err="1"/>
              <a:t>pessoal</a:t>
            </a:r>
            <a:r>
              <a:rPr lang="en-US" dirty="0"/>
              <a:t>, </a:t>
            </a:r>
            <a:r>
              <a:rPr lang="en-US" dirty="0" err="1"/>
              <a:t>atingimento</a:t>
            </a:r>
            <a:r>
              <a:rPr lang="en-US" dirty="0"/>
              <a:t> das </a:t>
            </a:r>
            <a:r>
              <a:rPr lang="en-US" dirty="0" err="1"/>
              <a:t>metas</a:t>
            </a:r>
            <a:r>
              <a:rPr lang="en-US" dirty="0"/>
              <a:t> </a:t>
            </a:r>
            <a:r>
              <a:rPr lang="en-US" dirty="0" err="1"/>
              <a:t>fiscais</a:t>
            </a:r>
            <a:r>
              <a:rPr lang="en-US" dirty="0"/>
              <a:t>, </a:t>
            </a:r>
            <a:r>
              <a:rPr lang="en-US" dirty="0" err="1"/>
              <a:t>limites</a:t>
            </a:r>
            <a:r>
              <a:rPr lang="en-US" dirty="0"/>
              <a:t> e 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realização</a:t>
            </a:r>
            <a:r>
              <a:rPr lang="en-US" dirty="0"/>
              <a:t> de </a:t>
            </a:r>
            <a:r>
              <a:rPr lang="en-US" dirty="0" err="1"/>
              <a:t>operações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(art. 59).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18790"/>
      </p:ext>
    </p:extLst>
  </p:cSld>
  <p:clrMapOvr>
    <a:masterClrMapping/>
  </p:clrMapOvr>
  <p:transition spd="slow">
    <p:push dir="u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b="1" dirty="0" err="1"/>
              <a:t>Responsabilidade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submete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atos</a:t>
            </a:r>
            <a:r>
              <a:rPr lang="en-US" dirty="0"/>
              <a:t> de </a:t>
            </a:r>
            <a:r>
              <a:rPr lang="en-US" dirty="0" err="1"/>
              <a:t>gestão</a:t>
            </a:r>
            <a:r>
              <a:rPr lang="en-US" dirty="0"/>
              <a:t> e o </a:t>
            </a:r>
            <a:r>
              <a:rPr lang="en-US" dirty="0" err="1"/>
              <a:t>próprio</a:t>
            </a:r>
            <a:r>
              <a:rPr lang="en-US" dirty="0"/>
              <a:t> </a:t>
            </a:r>
            <a:r>
              <a:rPr lang="en-US" dirty="0" err="1"/>
              <a:t>gestor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a </a:t>
            </a:r>
            <a:r>
              <a:rPr lang="en-US" dirty="0" err="1"/>
              <a:t>sanções</a:t>
            </a:r>
            <a:r>
              <a:rPr lang="en-US" dirty="0"/>
              <a:t>,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infrinja</a:t>
            </a:r>
            <a:r>
              <a:rPr lang="en-US" dirty="0"/>
              <a:t> a LRF (arts. 1º, 15, 16, 17, 21, 34, 35, 37, 39, 40 e</a:t>
            </a:r>
          </a:p>
          <a:p>
            <a:r>
              <a:rPr lang="en-US" dirty="0"/>
              <a:t>42).</a:t>
            </a:r>
          </a:p>
          <a:p>
            <a:endParaRPr lang="en-US" dirty="0"/>
          </a:p>
          <a:p>
            <a:r>
              <a:rPr lang="en-US" b="1" dirty="0" err="1"/>
              <a:t>Responsividade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Diogo</a:t>
            </a:r>
            <a:r>
              <a:rPr lang="en-US" dirty="0"/>
              <a:t> de </a:t>
            </a:r>
            <a:r>
              <a:rPr lang="en-US" dirty="0" err="1"/>
              <a:t>Figueiredo</a:t>
            </a:r>
            <a:r>
              <a:rPr lang="en-US" dirty="0"/>
              <a:t> Moreira Neto1 </a:t>
            </a:r>
            <a:r>
              <a:rPr lang="en-US" i="1" dirty="0"/>
              <a:t>“o </a:t>
            </a:r>
            <a:r>
              <a:rPr lang="en-US" i="1" dirty="0" err="1"/>
              <a:t>princípio</a:t>
            </a:r>
            <a:r>
              <a:rPr lang="en-US" i="1" dirty="0"/>
              <a:t> da </a:t>
            </a:r>
            <a:r>
              <a:rPr lang="en-US" i="1" dirty="0" err="1"/>
              <a:t>responsividade</a:t>
            </a:r>
            <a:r>
              <a:rPr lang="en-US" i="1" dirty="0"/>
              <a:t> </a:t>
            </a:r>
            <a:r>
              <a:rPr lang="en-US" i="1" dirty="0" err="1"/>
              <a:t>vem</a:t>
            </a:r>
            <a:r>
              <a:rPr lang="en-US" i="1" dirty="0"/>
              <a:t>, </a:t>
            </a:r>
            <a:r>
              <a:rPr lang="en-US" i="1" dirty="0" err="1"/>
              <a:t>por</a:t>
            </a:r>
            <a:r>
              <a:rPr lang="en-US" i="1" dirty="0"/>
              <a:t> </a:t>
            </a:r>
            <a:r>
              <a:rPr lang="en-US" i="1" dirty="0" err="1"/>
              <a:t>isso</a:t>
            </a:r>
            <a:r>
              <a:rPr lang="en-US" i="1" dirty="0"/>
              <a:t>, </a:t>
            </a:r>
            <a:r>
              <a:rPr lang="en-US" i="1" dirty="0" err="1"/>
              <a:t>complementar</a:t>
            </a:r>
            <a:r>
              <a:rPr lang="en-US" i="1" dirty="0"/>
              <a:t> o </a:t>
            </a:r>
            <a:r>
              <a:rPr lang="en-US" i="1" dirty="0" err="1"/>
              <a:t>princípio</a:t>
            </a:r>
            <a:r>
              <a:rPr lang="en-US" i="1" dirty="0"/>
              <a:t> da </a:t>
            </a:r>
            <a:r>
              <a:rPr lang="en-US" i="1" dirty="0" err="1"/>
              <a:t>responsabilidade</a:t>
            </a:r>
            <a:r>
              <a:rPr lang="en-US" i="1" dirty="0"/>
              <a:t> e </a:t>
            </a:r>
            <a:r>
              <a:rPr lang="en-US" i="1" dirty="0" err="1"/>
              <a:t>ampliar-lhe</a:t>
            </a:r>
            <a:r>
              <a:rPr lang="en-US" i="1" dirty="0"/>
              <a:t> </a:t>
            </a:r>
            <a:r>
              <a:rPr lang="en-US" i="1" dirty="0" err="1"/>
              <a:t>os</a:t>
            </a:r>
            <a:r>
              <a:rPr lang="en-US" i="1" dirty="0"/>
              <a:t> </a:t>
            </a:r>
            <a:r>
              <a:rPr lang="en-US" i="1" dirty="0" err="1"/>
              <a:t>efeitos</a:t>
            </a:r>
            <a:r>
              <a:rPr lang="en-US" i="1" dirty="0"/>
              <a:t>, </a:t>
            </a:r>
            <a:r>
              <a:rPr lang="en-US" i="1" dirty="0" err="1"/>
              <a:t>além</a:t>
            </a:r>
            <a:r>
              <a:rPr lang="en-US" i="1" dirty="0"/>
              <a:t> da </a:t>
            </a:r>
            <a:r>
              <a:rPr lang="en-US" i="1" dirty="0" err="1"/>
              <a:t>legalidade</a:t>
            </a:r>
            <a:r>
              <a:rPr lang="en-US" i="1" dirty="0"/>
              <a:t> </a:t>
            </a:r>
            <a:r>
              <a:rPr lang="en-US" i="1" dirty="0" err="1"/>
              <a:t>estrita</a:t>
            </a:r>
            <a:r>
              <a:rPr lang="en-US" i="1" dirty="0"/>
              <a:t> (...) </a:t>
            </a:r>
            <a:r>
              <a:rPr lang="en-US" i="1" dirty="0" err="1"/>
              <a:t>é</a:t>
            </a:r>
            <a:r>
              <a:rPr lang="en-US" i="1" dirty="0"/>
              <a:t> </a:t>
            </a:r>
            <a:r>
              <a:rPr lang="en-US" i="1" dirty="0" err="1"/>
              <a:t>princípio</a:t>
            </a:r>
            <a:r>
              <a:rPr lang="en-US" i="1" dirty="0"/>
              <a:t> instrumental da </a:t>
            </a:r>
            <a:r>
              <a:rPr lang="en-US" i="1" dirty="0" err="1"/>
              <a:t>democracia</a:t>
            </a:r>
            <a:r>
              <a:rPr lang="en-US" i="1" dirty="0"/>
              <a:t>, </a:t>
            </a:r>
            <a:r>
              <a:rPr lang="en-US" i="1" dirty="0" err="1"/>
              <a:t>uma</a:t>
            </a:r>
            <a:r>
              <a:rPr lang="en-US" i="1" dirty="0"/>
              <a:t> </a:t>
            </a:r>
            <a:r>
              <a:rPr lang="en-US" i="1" dirty="0" err="1"/>
              <a:t>vez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se </a:t>
            </a:r>
            <a:r>
              <a:rPr lang="en-US" i="1" dirty="0" err="1"/>
              <a:t>destina</a:t>
            </a:r>
            <a:r>
              <a:rPr lang="en-US" i="1" dirty="0"/>
              <a:t> a </a:t>
            </a:r>
            <a:r>
              <a:rPr lang="en-US" i="1" dirty="0" err="1"/>
              <a:t>salvaguardar</a:t>
            </a:r>
            <a:r>
              <a:rPr lang="en-US" i="1" dirty="0"/>
              <a:t> a </a:t>
            </a:r>
            <a:r>
              <a:rPr lang="en-US" i="1" dirty="0" err="1"/>
              <a:t>legitimidade</a:t>
            </a:r>
            <a:r>
              <a:rPr lang="en-US" i="1" dirty="0"/>
              <a:t>, </a:t>
            </a:r>
            <a:r>
              <a:rPr lang="en-US" i="1" dirty="0" err="1"/>
              <a:t>ou</a:t>
            </a:r>
            <a:r>
              <a:rPr lang="en-US" i="1" dirty="0"/>
              <a:t> </a:t>
            </a:r>
            <a:r>
              <a:rPr lang="en-US" i="1" dirty="0" err="1"/>
              <a:t>seja</a:t>
            </a:r>
            <a:r>
              <a:rPr lang="en-US" i="1" dirty="0"/>
              <a:t>, a conciliar a </a:t>
            </a:r>
            <a:r>
              <a:rPr lang="en-US" i="1" dirty="0" err="1"/>
              <a:t>expressão</a:t>
            </a:r>
            <a:r>
              <a:rPr lang="en-US" i="1" dirty="0"/>
              <a:t> da </a:t>
            </a:r>
            <a:r>
              <a:rPr lang="en-US" i="1" dirty="0" err="1"/>
              <a:t>vontade</a:t>
            </a:r>
            <a:r>
              <a:rPr lang="en-US" i="1" dirty="0"/>
              <a:t> popular, </a:t>
            </a:r>
            <a:r>
              <a:rPr lang="en-US" i="1" dirty="0" err="1"/>
              <a:t>democraticamente</a:t>
            </a:r>
            <a:r>
              <a:rPr lang="en-US" i="1" dirty="0"/>
              <a:t> </a:t>
            </a:r>
            <a:r>
              <a:rPr lang="en-US" i="1" dirty="0" err="1"/>
              <a:t>recolhida</a:t>
            </a:r>
            <a:r>
              <a:rPr lang="en-US" i="1" dirty="0"/>
              <a:t>, com a </a:t>
            </a:r>
            <a:r>
              <a:rPr lang="en-US" i="1" dirty="0" err="1"/>
              <a:t>racionalidade</a:t>
            </a:r>
            <a:r>
              <a:rPr lang="en-US" i="1" dirty="0"/>
              <a:t> </a:t>
            </a:r>
            <a:r>
              <a:rPr lang="en-US" i="1" dirty="0" err="1"/>
              <a:t>pública</a:t>
            </a:r>
            <a:r>
              <a:rPr lang="en-US" dirty="0"/>
              <a:t>”.</a:t>
            </a:r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88959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06E4-1E39-5B4E-A9D9-86E570D2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B351-DE5A-1D45-A562-BA3EC449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42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orçamento participativo </a:t>
            </a:r>
            <a:r>
              <a:rPr lang="pt-BR" b="1" dirty="0"/>
              <a:t>incorpora a população ao processo decisório da elaboração orçamentária</a:t>
            </a:r>
            <a:r>
              <a:rPr lang="pt-BR" dirty="0"/>
              <a:t>, seja por meio de lideranças da sociedade civil, audiências públicas ou por outras formas de consulta direta à sociedade.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Trata-se de ouvir de forma direta as comunidades para a definição das ações do governo, para resolução dos problemas por elas considerados prioritários.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096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da 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b="1" dirty="0" err="1"/>
              <a:t>Transparência</a:t>
            </a:r>
            <a:r>
              <a:rPr lang="en-US" b="1" dirty="0"/>
              <a:t> </a:t>
            </a:r>
            <a:r>
              <a:rPr lang="en-US" dirty="0"/>
              <a:t>– o </a:t>
            </a:r>
            <a:r>
              <a:rPr lang="en-US" dirty="0" err="1"/>
              <a:t>legislador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intermédio</a:t>
            </a:r>
            <a:r>
              <a:rPr lang="en-US" dirty="0"/>
              <a:t> da LRF, </a:t>
            </a:r>
            <a:r>
              <a:rPr lang="en-US" dirty="0" err="1"/>
              <a:t>inovou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estabelecer</a:t>
            </a:r>
            <a:r>
              <a:rPr lang="en-US" dirty="0"/>
              <a:t>, </a:t>
            </a:r>
            <a:r>
              <a:rPr lang="en-US" dirty="0" err="1"/>
              <a:t>além</a:t>
            </a:r>
            <a:r>
              <a:rPr lang="en-US" dirty="0"/>
              <a:t> do </a:t>
            </a:r>
            <a:r>
              <a:rPr lang="en-US" dirty="0" err="1"/>
              <a:t>consagrado</a:t>
            </a:r>
            <a:r>
              <a:rPr lang="en-US" dirty="0"/>
              <a:t> </a:t>
            </a:r>
            <a:r>
              <a:rPr lang="en-US" dirty="0" err="1"/>
              <a:t>princípio</a:t>
            </a:r>
            <a:r>
              <a:rPr lang="en-US" dirty="0"/>
              <a:t> da </a:t>
            </a:r>
            <a:r>
              <a:rPr lang="en-US" dirty="0" err="1"/>
              <a:t>publicidade</a:t>
            </a:r>
            <a:r>
              <a:rPr lang="en-US" dirty="0"/>
              <a:t>, o da </a:t>
            </a:r>
            <a:r>
              <a:rPr lang="en-US" dirty="0" err="1"/>
              <a:t>transparência</a:t>
            </a:r>
            <a:r>
              <a:rPr lang="en-US" dirty="0"/>
              <a:t>,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inserir</a:t>
            </a:r>
            <a:r>
              <a:rPr lang="en-US" dirty="0"/>
              <a:t> no </a:t>
            </a:r>
            <a:r>
              <a:rPr lang="en-US" dirty="0" err="1"/>
              <a:t>Capítulo</a:t>
            </a:r>
            <a:r>
              <a:rPr lang="en-US" dirty="0"/>
              <a:t> IX a </a:t>
            </a:r>
            <a:r>
              <a:rPr lang="en-US" dirty="0" err="1"/>
              <a:t>Seção</a:t>
            </a:r>
            <a:r>
              <a:rPr lang="en-US" dirty="0"/>
              <a:t> I, </a:t>
            </a:r>
            <a:r>
              <a:rPr lang="en-US" dirty="0" err="1"/>
              <a:t>intitulada</a:t>
            </a:r>
            <a:r>
              <a:rPr lang="en-US" dirty="0"/>
              <a:t> “Da </a:t>
            </a:r>
            <a:r>
              <a:rPr lang="en-US" dirty="0" err="1"/>
              <a:t>Transparência</a:t>
            </a:r>
            <a:r>
              <a:rPr lang="en-US" dirty="0"/>
              <a:t> da </a:t>
            </a:r>
            <a:r>
              <a:rPr lang="en-US" dirty="0" err="1"/>
              <a:t>Gestão</a:t>
            </a:r>
            <a:r>
              <a:rPr lang="en-US" dirty="0"/>
              <a:t> Fiscal”. </a:t>
            </a:r>
            <a:r>
              <a:rPr lang="en-US" dirty="0" err="1"/>
              <a:t>Esta</a:t>
            </a:r>
            <a:r>
              <a:rPr lang="en-US" dirty="0"/>
              <a:t> distingue-se </a:t>
            </a:r>
            <a:r>
              <a:rPr lang="en-US" dirty="0" err="1"/>
              <a:t>daquela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exigir</a:t>
            </a:r>
            <a:r>
              <a:rPr lang="en-US" dirty="0"/>
              <a:t>: o </a:t>
            </a:r>
            <a:r>
              <a:rPr lang="en-US" dirty="0" err="1"/>
              <a:t>incentivo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participação</a:t>
            </a:r>
            <a:r>
              <a:rPr lang="en-US" dirty="0"/>
              <a:t> popular e a </a:t>
            </a:r>
            <a:r>
              <a:rPr lang="en-US" dirty="0" err="1"/>
              <a:t>realização</a:t>
            </a:r>
            <a:r>
              <a:rPr lang="en-US" dirty="0"/>
              <a:t> de </a:t>
            </a:r>
            <a:r>
              <a:rPr lang="en-US" dirty="0" err="1"/>
              <a:t>audiências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,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de </a:t>
            </a:r>
            <a:r>
              <a:rPr lang="en-US" dirty="0" err="1"/>
              <a:t>elaboração</a:t>
            </a:r>
            <a:r>
              <a:rPr lang="en-US" dirty="0"/>
              <a:t> e de </a:t>
            </a:r>
            <a:r>
              <a:rPr lang="en-US" dirty="0" err="1"/>
              <a:t>discussão</a:t>
            </a:r>
            <a:r>
              <a:rPr lang="en-US" dirty="0"/>
              <a:t> dos </a:t>
            </a:r>
            <a:r>
              <a:rPr lang="en-US" dirty="0" err="1"/>
              <a:t>planos</a:t>
            </a:r>
            <a:r>
              <a:rPr lang="en-US" dirty="0"/>
              <a:t>, leis de </a:t>
            </a:r>
            <a:r>
              <a:rPr lang="en-US" dirty="0" err="1"/>
              <a:t>diretrizes</a:t>
            </a:r>
            <a:r>
              <a:rPr lang="en-US" dirty="0"/>
              <a:t> </a:t>
            </a:r>
            <a:r>
              <a:rPr lang="en-US" dirty="0" err="1"/>
              <a:t>orçamentárias</a:t>
            </a:r>
            <a:r>
              <a:rPr lang="en-US" dirty="0"/>
              <a:t> e </a:t>
            </a:r>
            <a:r>
              <a:rPr lang="en-US" dirty="0" err="1"/>
              <a:t>orçamentos</a:t>
            </a:r>
            <a:r>
              <a:rPr lang="en-US" dirty="0"/>
              <a:t> (art. 48); o </a:t>
            </a:r>
            <a:r>
              <a:rPr lang="en-US" dirty="0" err="1"/>
              <a:t>franqueamento</a:t>
            </a:r>
            <a:r>
              <a:rPr lang="en-US" dirty="0"/>
              <a:t> das </a:t>
            </a:r>
            <a:r>
              <a:rPr lang="en-US" dirty="0" err="1"/>
              <a:t>contas</a:t>
            </a:r>
            <a:r>
              <a:rPr lang="en-US" dirty="0"/>
              <a:t> </a:t>
            </a:r>
            <a:r>
              <a:rPr lang="en-US" dirty="0" err="1"/>
              <a:t>apresentadas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Chefe</a:t>
            </a:r>
            <a:r>
              <a:rPr lang="en-US" dirty="0"/>
              <a:t> do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Executivo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consulta</a:t>
            </a:r>
            <a:r>
              <a:rPr lang="en-US" dirty="0"/>
              <a:t> e </a:t>
            </a:r>
            <a:r>
              <a:rPr lang="en-US" dirty="0" err="1"/>
              <a:t>apreciação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cidadãos</a:t>
            </a:r>
            <a:r>
              <a:rPr lang="en-US" dirty="0"/>
              <a:t> e </a:t>
            </a:r>
            <a:r>
              <a:rPr lang="en-US" dirty="0" err="1"/>
              <a:t>instituições</a:t>
            </a:r>
            <a:r>
              <a:rPr lang="en-US" dirty="0"/>
              <a:t> da </a:t>
            </a:r>
            <a:r>
              <a:rPr lang="en-US" dirty="0" err="1"/>
              <a:t>sociedade</a:t>
            </a:r>
            <a:r>
              <a:rPr lang="en-US" dirty="0"/>
              <a:t> (art. 49); a </a:t>
            </a:r>
            <a:r>
              <a:rPr lang="en-US" dirty="0" err="1"/>
              <a:t>ampla</a:t>
            </a:r>
            <a:r>
              <a:rPr lang="en-US" dirty="0"/>
              <a:t> </a:t>
            </a:r>
            <a:r>
              <a:rPr lang="en-US" dirty="0" err="1"/>
              <a:t>divulgação</a:t>
            </a:r>
            <a:r>
              <a:rPr lang="en-US" dirty="0"/>
              <a:t> da </a:t>
            </a:r>
            <a:r>
              <a:rPr lang="en-US" dirty="0" err="1"/>
              <a:t>apreciação</a:t>
            </a:r>
            <a:r>
              <a:rPr lang="en-US" dirty="0"/>
              <a:t> das </a:t>
            </a:r>
            <a:r>
              <a:rPr lang="en-US" dirty="0" err="1"/>
              <a:t>contas</a:t>
            </a:r>
            <a:r>
              <a:rPr lang="en-US" dirty="0"/>
              <a:t> </a:t>
            </a:r>
            <a:r>
              <a:rPr lang="en-US" dirty="0" err="1"/>
              <a:t>públicas</a:t>
            </a:r>
            <a:r>
              <a:rPr lang="en-US" dirty="0"/>
              <a:t> (art. 56, § 3º) e a </a:t>
            </a:r>
            <a:r>
              <a:rPr lang="en-US" dirty="0" err="1"/>
              <a:t>manutenção</a:t>
            </a:r>
            <a:r>
              <a:rPr lang="en-US" dirty="0"/>
              <a:t> de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custos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permita</a:t>
            </a:r>
            <a:r>
              <a:rPr lang="en-US" dirty="0"/>
              <a:t> a </a:t>
            </a:r>
            <a:r>
              <a:rPr lang="en-US" dirty="0" err="1"/>
              <a:t>avaliação</a:t>
            </a:r>
            <a:r>
              <a:rPr lang="en-US" dirty="0"/>
              <a:t> e </a:t>
            </a:r>
            <a:r>
              <a:rPr lang="en-US" dirty="0" err="1"/>
              <a:t>acompanhamento</a:t>
            </a:r>
            <a:r>
              <a:rPr lang="en-US" dirty="0"/>
              <a:t> da </a:t>
            </a:r>
            <a:r>
              <a:rPr lang="en-US" dirty="0" err="1"/>
              <a:t>gestão</a:t>
            </a:r>
            <a:r>
              <a:rPr lang="en-US" dirty="0"/>
              <a:t> (art. 50, § 3º).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3192577"/>
      </p:ext>
    </p:extLst>
  </p:cSld>
  <p:clrMapOvr>
    <a:masterClrMapping/>
  </p:clrMapOvr>
  <p:transition spd="slow">
    <p:push dir="u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Sem orçamento, mas com democracia?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Afonso, J.R.R.</a:t>
            </a:r>
          </a:p>
          <a:p>
            <a:endParaRPr lang="pt-BR" dirty="0"/>
          </a:p>
          <a:p>
            <a:r>
              <a:rPr lang="pt-BR" dirty="0"/>
              <a:t>Instituições precisam ser preservadas e valorizadas – principalmente em tempos quando coincidem crises política e econômica, em proporções enormes e sem precedentes.</a:t>
            </a:r>
          </a:p>
          <a:p>
            <a:r>
              <a:rPr lang="pt-BR" dirty="0"/>
              <a:t>O orçamento público é uma instituição básica da democracia e </a:t>
            </a:r>
            <a:r>
              <a:rPr lang="pt-BR"/>
              <a:t>quanto mais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43549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727" y="768861"/>
            <a:ext cx="841369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Lei 13.291/16, que altera a meta fiscal do setor público de 2016, foi publicada no Diário Oficial da União desta sexta-feira (27), prevendo déficit orçamentário da União de </a:t>
            </a:r>
            <a:r>
              <a:rPr lang="pt-BR" dirty="0" err="1"/>
              <a:t>R</a:t>
            </a:r>
            <a:r>
              <a:rPr lang="pt-BR" dirty="0"/>
              <a:t>$ 170,5 bilhões. A Lei de Diretrizes Orçamentárias (nº 13.242/15) aprovada em dezembro de 2015 previa superávit de </a:t>
            </a:r>
            <a:r>
              <a:rPr lang="pt-BR" dirty="0" err="1"/>
              <a:t>R</a:t>
            </a:r>
            <a:r>
              <a:rPr lang="pt-BR" dirty="0"/>
              <a:t>$ 24 bilhões. </a:t>
            </a:r>
          </a:p>
          <a:p>
            <a:endParaRPr lang="pt-BR" dirty="0"/>
          </a:p>
          <a:p>
            <a:r>
              <a:rPr lang="pt-BR" dirty="0"/>
              <a:t>A nova meta proposta pelo Executivo foi aprovada em sessão conjunta do Congresso Nacional no último dia 25. O Congresso já havia recebido anteriormente, em março, projeto com estimativa de déficit de </a:t>
            </a:r>
            <a:r>
              <a:rPr lang="pt-BR" dirty="0" err="1"/>
              <a:t>R</a:t>
            </a:r>
            <a:r>
              <a:rPr lang="pt-BR" dirty="0"/>
              <a:t>$ 96,7 bilhões.</a:t>
            </a:r>
          </a:p>
          <a:p>
            <a:endParaRPr lang="pt-BR" dirty="0"/>
          </a:p>
          <a:p>
            <a:r>
              <a:rPr lang="pt-BR" dirty="0"/>
              <a:t>A meta de déficit primário para o setor público consolidado, incluindo estatais, estados e municípios ficou em </a:t>
            </a:r>
            <a:r>
              <a:rPr lang="pt-BR" dirty="0" err="1"/>
              <a:t>R</a:t>
            </a:r>
            <a:r>
              <a:rPr lang="pt-BR" dirty="0"/>
              <a:t>$ 163,94 bilhões.</a:t>
            </a:r>
          </a:p>
          <a:p>
            <a:endParaRPr lang="pt-BR" dirty="0"/>
          </a:p>
          <a:p>
            <a:r>
              <a:rPr lang="pt-BR" dirty="0"/>
              <a:t>A nova proposta foi definida em função da situação das contas públicas encontrada pelo governo do presidente em exercício Michel Temer. O aumento das despesas previsto levou em conta a renegociação da dívida dos estados, restos a pagar, obras do Programa de Aceleração do Crescimento (PAC), a retomada e ampliação de obras em estradas, além de gastos nas áreas da saúde e defesa.</a:t>
            </a:r>
          </a:p>
        </p:txBody>
      </p:sp>
    </p:spTree>
    <p:extLst>
      <p:ext uri="{BB962C8B-B14F-4D97-AF65-F5344CB8AC3E}">
        <p14:creationId xmlns:p14="http://schemas.microsoft.com/office/powerpoint/2010/main" val="2414966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06E4-1E39-5B4E-A9D9-86E570D2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Participativo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B351-DE5A-1D45-A562-BA3EC4495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442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 orçamento participativo é exercitado no Brasil em alguns </a:t>
            </a:r>
            <a:r>
              <a:rPr lang="pt-BR" b="1" dirty="0"/>
              <a:t>estados da federação e em algumas prefeituras.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Na União, não se verifica sua aplicação de forma sistemática, embora durante a tramitação legislativa, possa haver esporadicamente, audiência pública.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No Brasil, dada a quantidade de despesas obrigatórias e a pouca flexibilidade para o redirecionamento das ações governamentais, os processos que contemplam a participação popular na definição dos orçamentos se atêm a uma parcela restrita da alocação dos recursos.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5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A7DD-9FFC-304E-90A4-9CA8FD40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383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dirty="0" err="1"/>
              <a:t>resumo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1BD64B-176B-B847-BA1A-1CA63CD6E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378" y="1077238"/>
            <a:ext cx="5686816" cy="56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B7C760-BEA3-EC4A-855A-9DB379D42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39" y="1440494"/>
            <a:ext cx="8262647" cy="37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14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Motivação: Compreensão da estrutura do orçamento que prevalecia no período anterior e a partir da constituição de 1988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326"/>
            <a:ext cx="8437418" cy="4810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Iniciando pelo PAEG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/>
              <a:t>Durante o período de regime militar vivemos uma situação de exceção – </a:t>
            </a:r>
            <a:r>
              <a:rPr lang="pt-BR" b="1" dirty="0"/>
              <a:t>não era um contexto democrático.</a:t>
            </a:r>
          </a:p>
          <a:p>
            <a:endParaRPr lang="pt-BR" dirty="0"/>
          </a:p>
          <a:p>
            <a:r>
              <a:rPr lang="pt-BR" b="1" dirty="0"/>
              <a:t>O governo limitou a capacidade do parlamento em propor e modificar leis orçamentárias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Dessa forma, </a:t>
            </a:r>
            <a:r>
              <a:rPr lang="pt-BR" i="1" dirty="0"/>
              <a:t>tem-se uma situação durante o período do regime militar 1964-84 em que </a:t>
            </a:r>
            <a:r>
              <a:rPr lang="pt-BR" b="1" i="1" dirty="0"/>
              <a:t>coexistiam 3 peças distintas...</a:t>
            </a:r>
          </a:p>
        </p:txBody>
      </p:sp>
    </p:spTree>
    <p:extLst>
      <p:ext uri="{BB962C8B-B14F-4D97-AF65-F5344CB8AC3E}">
        <p14:creationId xmlns:p14="http://schemas.microsoft.com/office/powerpoint/2010/main" val="34208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39" y="501987"/>
            <a:ext cx="5932807" cy="8367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ORÇAMENTO DO GOVERNO CENTRAL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05344" y="2209377"/>
            <a:ext cx="69844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005344" y="2209377"/>
            <a:ext cx="1" cy="568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44677" y="2285576"/>
            <a:ext cx="1" cy="568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23186" y="2209377"/>
            <a:ext cx="0" cy="721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739" y="2930658"/>
            <a:ext cx="2301708" cy="1395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ORÇAMENTO GERAL DA UNIÃO</a:t>
            </a:r>
          </a:p>
          <a:p>
            <a:pPr algn="ctr"/>
            <a:r>
              <a:rPr lang="pt-BR" dirty="0"/>
              <a:t>OGU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93823" y="3017422"/>
            <a:ext cx="2301708" cy="1395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ORÇAMENTO MONETÁRIO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0246" y="3017422"/>
            <a:ext cx="2301708" cy="1395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ORÇAMENTO DAS EMPRESAS ESTATAIS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5344" y="5134190"/>
            <a:ext cx="7225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ESTRUTURA PREVALECEU DESDE O PAEG</a:t>
            </a:r>
          </a:p>
          <a:p>
            <a:pPr algn="ctr"/>
            <a:r>
              <a:rPr lang="pt-BR" b="1" dirty="0"/>
              <a:t>Esta estrutura prevaleceu de 1964 até fim do regime militar 1984</a:t>
            </a:r>
          </a:p>
          <a:p>
            <a:pPr algn="ctr"/>
            <a:r>
              <a:rPr lang="pt-BR" dirty="0"/>
              <a:t>A estrutura se mantém até 1987 </a:t>
            </a:r>
            <a:r>
              <a:rPr lang="mr-IN" dirty="0"/>
              <a:t>–</a:t>
            </a:r>
            <a:r>
              <a:rPr lang="pt-BR" dirty="0"/>
              <a:t> constituição 1988</a:t>
            </a:r>
          </a:p>
          <a:p>
            <a:pPr algn="ctr"/>
            <a:r>
              <a:rPr lang="pt-BR" b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601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270"/>
            <a:ext cx="8229600" cy="990600"/>
          </a:xfrm>
        </p:spPr>
        <p:txBody>
          <a:bodyPr/>
          <a:lstStyle/>
          <a:p>
            <a:r>
              <a:rPr lang="pt-BR" dirty="0"/>
              <a:t>1. OGU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30540" cy="4876800"/>
          </a:xfrm>
        </p:spPr>
        <p:txBody>
          <a:bodyPr>
            <a:normAutofit fontScale="92500"/>
          </a:bodyPr>
          <a:lstStyle/>
          <a:p>
            <a:r>
              <a:rPr lang="pt-BR" dirty="0"/>
              <a:t>Proposto</a:t>
            </a:r>
            <a:r>
              <a:rPr lang="pt-BR" b="1" dirty="0"/>
              <a:t> pelo chefe do poder executivo e analisado pelo poder legislativo </a:t>
            </a:r>
            <a:r>
              <a:rPr lang="pt-BR" dirty="0"/>
              <a:t>– bicameral (Câmara dos Deputados e Senado Federal).</a:t>
            </a:r>
          </a:p>
          <a:p>
            <a:endParaRPr lang="pt-BR" dirty="0"/>
          </a:p>
          <a:p>
            <a:r>
              <a:rPr lang="pt-BR" dirty="0"/>
              <a:t>A apreciação era realizada pelo legislativo, que tinha apenas duas opções: </a:t>
            </a:r>
            <a:r>
              <a:rPr lang="pt-BR" b="1" dirty="0"/>
              <a:t>poderia apenas votar contra ou a favor – aprovação total ou rejeição total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Não era permitido propor emendas/rejeitar parcialmente/propor qualquer tipo de mudança metodológica.</a:t>
            </a:r>
          </a:p>
          <a:p>
            <a:r>
              <a:rPr lang="pt-BR" dirty="0"/>
              <a:t>Geralmente era aprovado – </a:t>
            </a:r>
            <a:r>
              <a:rPr lang="pt-BR" b="1" dirty="0"/>
              <a:t>não era, no entanto, ainda, o orçamento de execução.</a:t>
            </a:r>
          </a:p>
          <a:p>
            <a:r>
              <a:rPr lang="pt-BR" dirty="0"/>
              <a:t>Era apenas </a:t>
            </a:r>
            <a:r>
              <a:rPr lang="pt-BR" b="1" dirty="0"/>
              <a:t>autorizativo (não impositivo)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38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E8B5A-2A83-B947-BEA9-41C869FDD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348D1-6972-C04D-8752-5E844237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6735"/>
            <a:ext cx="8073026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O Orçamento Público é o instrumento de gestão de maior relevância  - e provavelmente o mais antigo - da administração pública. </a:t>
            </a:r>
          </a:p>
          <a:p>
            <a:pPr>
              <a:lnSpc>
                <a:spcPct val="150000"/>
              </a:lnSpc>
            </a:pPr>
            <a:r>
              <a:rPr lang="pt-BR" dirty="0"/>
              <a:t>A princípio, é utilizado para organizar seus recursos financeiros.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54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270"/>
            <a:ext cx="8229600" cy="990600"/>
          </a:xfrm>
        </p:spPr>
        <p:txBody>
          <a:bodyPr/>
          <a:lstStyle/>
          <a:p>
            <a:r>
              <a:rPr lang="pt-BR" dirty="0"/>
              <a:t>1. OGU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3054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dirty="0"/>
              <a:t> Tratava-se </a:t>
            </a:r>
            <a:r>
              <a:rPr lang="pt-BR" b="1" dirty="0"/>
              <a:t>de uma “peça de ficção” para dar uma “certa legitimidade” </a:t>
            </a:r>
            <a:r>
              <a:rPr lang="pt-BR" dirty="0"/>
              <a:t>a um  orçamento proposto pelo chefe do executivo e avaliado pelo legislativo, e em tese o que seria executado.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268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2. Orçamento Monetário (OM)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38" y="1393426"/>
            <a:ext cx="8038862" cy="4876800"/>
          </a:xfrm>
        </p:spPr>
        <p:txBody>
          <a:bodyPr>
            <a:normAutofit/>
          </a:bodyPr>
          <a:lstStyle/>
          <a:p>
            <a:r>
              <a:rPr lang="pt-BR" dirty="0"/>
              <a:t>O governo militar criou outro orçamento paralelo, proposto pelo chefe do poder executivo – </a:t>
            </a:r>
            <a:r>
              <a:rPr lang="pt-BR" b="1" dirty="0"/>
              <a:t>não era submetido ao poder legislativo – bicameral. 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Apresentava uma relação de </a:t>
            </a:r>
            <a:r>
              <a:rPr lang="pt-BR" b="1" dirty="0"/>
              <a:t>gastos discricionários </a:t>
            </a:r>
            <a:r>
              <a:rPr lang="pt-BR" dirty="0"/>
              <a:t>( ”a seu bel prazer pelo chefe do executivo”).</a:t>
            </a:r>
          </a:p>
          <a:p>
            <a:r>
              <a:rPr lang="pt-BR" dirty="0"/>
              <a:t>Não era levado à discussão pela sociedade e tampouco pelo parlamento.</a:t>
            </a:r>
          </a:p>
          <a:p>
            <a:endParaRPr lang="pt-BR" dirty="0"/>
          </a:p>
          <a:p>
            <a:r>
              <a:rPr lang="pt-BR" b="1" dirty="0"/>
              <a:t>. </a:t>
            </a:r>
            <a:r>
              <a:rPr lang="pt-BR" dirty="0"/>
              <a:t>O OM era efetivamente o </a:t>
            </a:r>
            <a:r>
              <a:rPr lang="pt-BR" b="1" dirty="0"/>
              <a:t>orçamento de Execução </a:t>
            </a:r>
            <a:r>
              <a:rPr lang="pt-BR" dirty="0"/>
              <a:t>– poderia ser totalmente diferente do OGU.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34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56781"/>
          </a:xfrm>
        </p:spPr>
        <p:txBody>
          <a:bodyPr/>
          <a:lstStyle/>
          <a:p>
            <a:r>
              <a:rPr lang="pt-BR" dirty="0"/>
              <a:t>3. Orçamento das Estatais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792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[Governo militar proporcionava alto grau de autonomia às estatais]</a:t>
            </a:r>
          </a:p>
          <a:p>
            <a:r>
              <a:rPr lang="pt-BR" dirty="0"/>
              <a:t>Este orçamento era feito pelas estatais.</a:t>
            </a:r>
          </a:p>
          <a:p>
            <a:endParaRPr lang="pt-BR" dirty="0"/>
          </a:p>
          <a:p>
            <a:r>
              <a:rPr lang="pt-BR" dirty="0"/>
              <a:t>Orçamento também independente do poder legislativo e do executivo.</a:t>
            </a:r>
          </a:p>
          <a:p>
            <a:endParaRPr lang="pt-BR" dirty="0"/>
          </a:p>
          <a:p>
            <a:r>
              <a:rPr lang="pt-BR" dirty="0" err="1"/>
              <a:t>Obs</a:t>
            </a:r>
            <a:r>
              <a:rPr lang="pt-BR" dirty="0"/>
              <a:t>: poderia contrariar as políticas macroeconômicas definidas pelo governo central – contrariava o posicionamento da política macroeconômica</a:t>
            </a:r>
          </a:p>
          <a:p>
            <a:endParaRPr lang="pt-BR" dirty="0"/>
          </a:p>
          <a:p>
            <a:r>
              <a:rPr lang="pt-BR" b="1" dirty="0"/>
              <a:t>Era apenas apresentado ao executivo.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34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Orçamento das Estatais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444831"/>
            <a:ext cx="8680862" cy="4876800"/>
          </a:xfrm>
        </p:spPr>
        <p:txBody>
          <a:bodyPr>
            <a:normAutofit/>
          </a:bodyPr>
          <a:lstStyle/>
          <a:p>
            <a:r>
              <a:rPr lang="pt-BR" b="1" dirty="0"/>
              <a:t>Governo poderia estar (de fato estava) tentando reduzir a DA para controlar inflação com política fiscal contracionista e deparar com medidas contrárias neste orçamento.</a:t>
            </a:r>
          </a:p>
          <a:p>
            <a:endParaRPr lang="pt-BR" b="1" dirty="0"/>
          </a:p>
          <a:p>
            <a:endParaRPr lang="pt-BR" dirty="0"/>
          </a:p>
          <a:p>
            <a:r>
              <a:rPr lang="pt-BR" dirty="0"/>
              <a:t>A integração e aderência das peças do orçamento foi uma preocupação da constituinte em 1988.</a:t>
            </a:r>
          </a:p>
        </p:txBody>
      </p:sp>
    </p:spTree>
    <p:extLst>
      <p:ext uri="{BB962C8B-B14F-4D97-AF65-F5344CB8AC3E}">
        <p14:creationId xmlns:p14="http://schemas.microsoft.com/office/powerpoint/2010/main" val="141149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Constituição Federal de 1988 -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247"/>
            <a:ext cx="8413668" cy="487680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Buscou “unificar” e harmonizar a peça orçamentária </a:t>
            </a:r>
            <a:r>
              <a:rPr lang="pt-BR" dirty="0"/>
              <a:t>– visa estabelecer um vínculo entre a condução de médio prazo com as condições necessárias para a  execução orçamentária de curto prazo. </a:t>
            </a:r>
          </a:p>
          <a:p>
            <a:r>
              <a:rPr lang="pt-BR" dirty="0"/>
              <a:t>Observa a coerência entre os componentes.</a:t>
            </a:r>
          </a:p>
          <a:p>
            <a:endParaRPr lang="pt-BR" dirty="0"/>
          </a:p>
          <a:p>
            <a:r>
              <a:rPr lang="pt-BR" b="1" dirty="0"/>
              <a:t>A Constituinte passa a criar uma única peça orçamentária a ser consolidada – com os componentes:</a:t>
            </a:r>
          </a:p>
          <a:p>
            <a:r>
              <a:rPr lang="pt-BR" dirty="0"/>
              <a:t>Plano Plurianual (PPA)</a:t>
            </a:r>
          </a:p>
          <a:p>
            <a:r>
              <a:rPr lang="pt-BR" dirty="0"/>
              <a:t>Lei de Diretrizes Orçamentárias (LDO)</a:t>
            </a:r>
          </a:p>
          <a:p>
            <a:r>
              <a:rPr lang="pt-BR" dirty="0"/>
              <a:t>Lei Orçamentária Anual (LOA)</a:t>
            </a:r>
          </a:p>
        </p:txBody>
      </p:sp>
    </p:spTree>
    <p:extLst>
      <p:ext uri="{BB962C8B-B14F-4D97-AF65-F5344CB8AC3E}">
        <p14:creationId xmlns:p14="http://schemas.microsoft.com/office/powerpoint/2010/main" val="1048104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02" y="2587831"/>
            <a:ext cx="8229600" cy="990600"/>
          </a:xfrm>
        </p:spPr>
        <p:txBody>
          <a:bodyPr/>
          <a:lstStyle/>
          <a:p>
            <a:r>
              <a:rPr lang="en-US" dirty="0"/>
              <a:t>Leis </a:t>
            </a:r>
            <a:r>
              <a:rPr lang="en-US" dirty="0" err="1"/>
              <a:t>Orçamentárias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83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111" y="820248"/>
            <a:ext cx="4471135" cy="820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PEÇA ORÇAMENTÁRIA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71999" y="813890"/>
            <a:ext cx="7051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023185" y="820248"/>
            <a:ext cx="1" cy="568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71999" y="813890"/>
            <a:ext cx="1" cy="568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431447" y="1640496"/>
            <a:ext cx="2" cy="1290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23186" y="2209377"/>
            <a:ext cx="0" cy="721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739" y="2930658"/>
            <a:ext cx="2301708" cy="1395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93823" y="3017422"/>
            <a:ext cx="2301708" cy="1395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80246" y="3017422"/>
            <a:ext cx="2301708" cy="1395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963" y="4522081"/>
            <a:ext cx="9123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 partir da CF de 88 </a:t>
            </a:r>
            <a:r>
              <a:rPr lang="mr-IN" dirty="0"/>
              <a:t>–</a:t>
            </a:r>
            <a:r>
              <a:rPr lang="pt-BR" dirty="0"/>
              <a:t> a peça orçamentária passa a ser pensada de maneira integrada </a:t>
            </a:r>
          </a:p>
          <a:p>
            <a:r>
              <a:rPr lang="mr-IN" dirty="0"/>
              <a:t>–</a:t>
            </a:r>
            <a:r>
              <a:rPr lang="pt-BR" dirty="0"/>
              <a:t> visa a coerência entre as condições de LP e as condições necessárias e suficientes  </a:t>
            </a:r>
          </a:p>
          <a:p>
            <a:r>
              <a:rPr lang="pt-BR" dirty="0"/>
              <a:t>de CP.</a:t>
            </a:r>
          </a:p>
          <a:p>
            <a:r>
              <a:rPr lang="pt-BR" dirty="0"/>
              <a:t>Tripé: PPA, LDO e LOA.</a:t>
            </a:r>
          </a:p>
          <a:p>
            <a:endParaRPr lang="pt-BR" dirty="0"/>
          </a:p>
          <a:p>
            <a:r>
              <a:rPr lang="pt-BR" dirty="0"/>
              <a:t>A LÓGICA DESTA ESTRUTURA ERA TOTALMENTE DISTINTA DAQUELA QUE </a:t>
            </a:r>
          </a:p>
          <a:p>
            <a:r>
              <a:rPr lang="pt-BR" dirty="0"/>
              <a:t>PREVALECEU DESDE O GOVERNO MILITAR, OU SEJA, DESDE O PAEG</a:t>
            </a:r>
          </a:p>
          <a:p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462987" y="1382771"/>
            <a:ext cx="104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LONGO PRAZO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325" y="1429332"/>
            <a:ext cx="104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CURTOPRAZO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19667" y="1600806"/>
            <a:ext cx="2520249" cy="1190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68533" y="1600806"/>
            <a:ext cx="2486352" cy="1190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847568-3051-094D-B741-E6EFEE040C1D}"/>
              </a:ext>
            </a:extLst>
          </p:cNvPr>
          <p:cNvCxnSpPr/>
          <p:nvPr/>
        </p:nvCxnSpPr>
        <p:spPr>
          <a:xfrm>
            <a:off x="2580362" y="3695178"/>
            <a:ext cx="613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BEA1EB-1A37-5D4C-B182-8D32BB645C29}"/>
              </a:ext>
            </a:extLst>
          </p:cNvPr>
          <p:cNvCxnSpPr>
            <a:cxnSpLocks/>
          </p:cNvCxnSpPr>
          <p:nvPr/>
        </p:nvCxnSpPr>
        <p:spPr>
          <a:xfrm>
            <a:off x="5688904" y="3695178"/>
            <a:ext cx="862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8084F3-A602-7842-9A0E-B160D9E58199}"/>
              </a:ext>
            </a:extLst>
          </p:cNvPr>
          <p:cNvCxnSpPr>
            <a:cxnSpLocks/>
          </p:cNvCxnSpPr>
          <p:nvPr/>
        </p:nvCxnSpPr>
        <p:spPr>
          <a:xfrm>
            <a:off x="959939" y="2029102"/>
            <a:ext cx="0" cy="901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58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9392"/>
            <a:ext cx="8229600" cy="5847608"/>
          </a:xfrm>
        </p:spPr>
        <p:txBody>
          <a:bodyPr/>
          <a:lstStyle/>
          <a:p>
            <a:r>
              <a:rPr lang="en-US" dirty="0"/>
              <a:t>Leis </a:t>
            </a:r>
            <a:r>
              <a:rPr lang="en-US" dirty="0" err="1"/>
              <a:t>Orçamentárias</a:t>
            </a:r>
            <a:r>
              <a:rPr lang="en-US" dirty="0"/>
              <a:t> =&gt; 1988/ </a:t>
            </a:r>
            <a:r>
              <a:rPr lang="en-US" dirty="0" err="1"/>
              <a:t>Constituição</a:t>
            </a:r>
            <a:r>
              <a:rPr lang="en-US" dirty="0"/>
              <a:t> Federal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9413" y="1836384"/>
            <a:ext cx="668580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OBRIGATORIEDADE DOS ENTES FEDERADOS DE CRIAREM CADA UM O SEU ORÇAMENTO PÚBLICO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UNIÃO, ESTADOS, MUNICÍPIOS E DF</a:t>
            </a:r>
          </a:p>
          <a:p>
            <a:pPr algn="ctr"/>
            <a:r>
              <a:rPr lang="en-US" dirty="0"/>
              <a:t>CADA UM PRECISA DEFINIR SEU PRÓPRIO ORÇAMENTO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47012" y="1134094"/>
            <a:ext cx="11876" cy="62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90576" y="4108387"/>
            <a:ext cx="1064697" cy="21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959182" y="3313712"/>
            <a:ext cx="593765" cy="5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73928" y="4140594"/>
            <a:ext cx="906238" cy="6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6082" y="3944937"/>
            <a:ext cx="7303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PPA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99434" y="3962333"/>
            <a:ext cx="7303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6774" y="3962333"/>
            <a:ext cx="7303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5043698"/>
            <a:ext cx="810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ISSO NÃO SIGNIFICA QUE NÃO EXISTIA PPA ANTES DISSO </a:t>
            </a:r>
            <a:r>
              <a:rPr lang="mr-IN" dirty="0"/>
              <a:t>–</a:t>
            </a:r>
            <a:r>
              <a:rPr lang="en-US" dirty="0"/>
              <a:t> NA REALIDADE, NÃO HAVIA </a:t>
            </a:r>
            <a:r>
              <a:rPr lang="en-US" b="1" dirty="0"/>
              <a:t>OBRIGATORIEDADE DE TAL DEFINIÇÃO POR PARTE DE CADA SEGMENTO DO GOVERNO.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601940" y="3346411"/>
            <a:ext cx="593765" cy="5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750129" y="3346411"/>
            <a:ext cx="593765" cy="5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04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5379"/>
          </a:xfrm>
        </p:spPr>
        <p:txBody>
          <a:bodyPr>
            <a:normAutofit fontScale="90000"/>
          </a:bodyPr>
          <a:lstStyle/>
          <a:p>
            <a:r>
              <a:rPr lang="en-US" dirty="0"/>
              <a:t>O QUE O ESTADO TEM QUE PENSAR?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1338944"/>
            <a:ext cx="8520545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EMBORA O ORÇAMENTO SEJA PARA O BRASIL, UM PERÍODO QUE CORRESPONDE A UM ANO CIVIL -GASTOS E RECEITAS PARA O PERÍODO DE UM ANO </a:t>
            </a:r>
            <a:r>
              <a:rPr lang="mr-IN" dirty="0"/>
              <a:t>–</a:t>
            </a:r>
            <a:r>
              <a:rPr lang="pt-BR" dirty="0"/>
              <a:t> </a:t>
            </a:r>
            <a:r>
              <a:rPr lang="en-US" dirty="0"/>
              <a:t>NÃO PODE PENSAR APENAS A CP.</a:t>
            </a:r>
          </a:p>
          <a:p>
            <a:endParaRPr lang="en-US" dirty="0"/>
          </a:p>
          <a:p>
            <a:r>
              <a:rPr lang="en-US" b="1" dirty="0"/>
              <a:t>PPA: </a:t>
            </a:r>
            <a:r>
              <a:rPr lang="en-US" dirty="0"/>
              <a:t>JÁ PRECISA </a:t>
            </a:r>
            <a:r>
              <a:rPr lang="en-US" b="1" dirty="0"/>
              <a:t>DEFINIR OBJETIVOS </a:t>
            </a:r>
            <a:r>
              <a:rPr lang="en-US" dirty="0"/>
              <a:t>A SEREM ALCANÇADOS A MÉDIO PRAZO</a:t>
            </a:r>
            <a:r>
              <a:rPr lang="mr-IN" dirty="0"/>
              <a:t>…</a:t>
            </a:r>
            <a:r>
              <a:rPr lang="en-US" dirty="0"/>
              <a:t>(</a:t>
            </a:r>
            <a:r>
              <a:rPr lang="en-US" b="1" dirty="0"/>
              <a:t>4 ANOS</a:t>
            </a:r>
            <a:r>
              <a:rPr lang="en-US" dirty="0"/>
              <a:t>)</a:t>
            </a:r>
          </a:p>
          <a:p>
            <a:r>
              <a:rPr lang="en-US" dirty="0"/>
              <a:t>ESSA LEI COMPREENDE OS OBJETIVOS PLURIANUAIS.</a:t>
            </a:r>
          </a:p>
          <a:p>
            <a:endParaRPr lang="en-US" dirty="0"/>
          </a:p>
          <a:p>
            <a:r>
              <a:rPr lang="en-US" b="1" dirty="0"/>
              <a:t>LDO: </a:t>
            </a:r>
            <a:r>
              <a:rPr lang="en-US" dirty="0"/>
              <a:t>TEM A FUNÇÃO DE </a:t>
            </a:r>
            <a:r>
              <a:rPr lang="en-US" b="1" dirty="0"/>
              <a:t>PRIORIZAR E DIRECIONAR </a:t>
            </a:r>
            <a:r>
              <a:rPr lang="en-US" dirty="0"/>
              <a:t>O ORÇAMENTO.</a:t>
            </a:r>
          </a:p>
          <a:p>
            <a:endParaRPr lang="en-US" dirty="0"/>
          </a:p>
          <a:p>
            <a:r>
              <a:rPr lang="en-US" b="1" dirty="0"/>
              <a:t>LOA: </a:t>
            </a:r>
            <a:r>
              <a:rPr lang="en-US" dirty="0"/>
              <a:t>VAI DEFINIR OS </a:t>
            </a:r>
            <a:r>
              <a:rPr lang="en-US" b="1" dirty="0"/>
              <a:t>MEIOS NECESSÁRIOS </a:t>
            </a:r>
            <a:r>
              <a:rPr lang="en-US" dirty="0"/>
              <a:t>PARA ALCANÇAR OS OBJETIVOS PRIORIZADOS PELA LDO.</a:t>
            </a:r>
          </a:p>
          <a:p>
            <a:endParaRPr lang="en-US" dirty="0"/>
          </a:p>
          <a:p>
            <a:r>
              <a:rPr lang="en-US" b="1" dirty="0"/>
              <a:t>EXISTE, PORTANTO, UMA HIERARQUIZAÇÃO DESTAS LEIS.</a:t>
            </a:r>
          </a:p>
        </p:txBody>
      </p:sp>
    </p:spTree>
    <p:extLst>
      <p:ext uri="{BB962C8B-B14F-4D97-AF65-F5344CB8AC3E}">
        <p14:creationId xmlns:p14="http://schemas.microsoft.com/office/powerpoint/2010/main" val="1147472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LEIS ORÇAMENTÁRIAS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PPA: É UMA LEI </a:t>
            </a:r>
            <a:r>
              <a:rPr lang="mr-IN" dirty="0">
                <a:latin typeface="Calibri" panose="020F0502020204030204" pitchFamily="34" charset="0"/>
                <a:cs typeface="Cambria"/>
              </a:rPr>
              <a:t>–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SIGNIFICA QUE É ELABORADA E TEM UM EXERCÍCIO (PRAZO DE VALIDADE).</a:t>
            </a:r>
          </a:p>
          <a:p>
            <a:pPr lvl="0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LDO: É UMA LEI </a:t>
            </a:r>
            <a:r>
              <a:rPr lang="mr-IN" dirty="0">
                <a:latin typeface="Calibri" panose="020F0502020204030204" pitchFamily="34" charset="0"/>
                <a:cs typeface="Cambria"/>
              </a:rPr>
              <a:t>–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SIGNIFICA QUE É ELABORADA E TEM UM EXERCÍCIO (PRAZO DE VALIDADE).</a:t>
            </a:r>
          </a:p>
          <a:p>
            <a:pPr lvl="0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LOA: É UMA LEI </a:t>
            </a:r>
            <a:r>
              <a:rPr lang="mr-IN" dirty="0">
                <a:latin typeface="Calibri" panose="020F0502020204030204" pitchFamily="34" charset="0"/>
                <a:cs typeface="Cambria"/>
              </a:rPr>
              <a:t>–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SIGNIFICA QUE É ELABORADA E TEM UM EXERCÍCIO (PRAZO DE VALIDADE).</a:t>
            </a:r>
          </a:p>
          <a:p>
            <a:pPr lvl="0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8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E8B5A-2A83-B947-BEA9-41C869FD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9307"/>
          </a:xfrm>
        </p:spPr>
        <p:txBody>
          <a:bodyPr/>
          <a:lstStyle/>
          <a:p>
            <a:r>
              <a:rPr lang="en-US" dirty="0"/>
              <a:t>O que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348D1-6972-C04D-8752-5E844237F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12" y="1398740"/>
            <a:ext cx="8386175" cy="4876800"/>
          </a:xfrm>
        </p:spPr>
        <p:txBody>
          <a:bodyPr>
            <a:normAutofit/>
          </a:bodyPr>
          <a:lstStyle/>
          <a:p>
            <a:r>
              <a:rPr lang="pt-BR" sz="2800" dirty="0"/>
              <a:t>Sua existência está prevista constitucionalmente, materializada anualmente numa lei específica que </a:t>
            </a:r>
            <a:r>
              <a:rPr lang="pt-BR" sz="2800" b="1" dirty="0"/>
              <a:t>“estima a receita e fixa despesa” </a:t>
            </a:r>
            <a:r>
              <a:rPr lang="pt-BR" sz="2800" dirty="0"/>
              <a:t>para um determinado exercício.</a:t>
            </a:r>
          </a:p>
          <a:p>
            <a:endParaRPr lang="pt-BR" sz="2800" dirty="0"/>
          </a:p>
          <a:p>
            <a:r>
              <a:rPr lang="pt-BR" sz="2800" dirty="0"/>
              <a:t>Por causa dessa característica, </a:t>
            </a:r>
            <a:r>
              <a:rPr lang="pt-BR" sz="2800" b="1" dirty="0"/>
              <a:t>as despesas só poderão ser realizadas se forem previstas ou incorporadas ao orçamento.</a:t>
            </a:r>
          </a:p>
          <a:p>
            <a:endParaRPr lang="pt-BR" sz="2800" b="1" dirty="0"/>
          </a:p>
          <a:p>
            <a:endParaRPr lang="pt-BR" sz="2800" b="1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75746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753A-F925-1746-8A8D-16DE9742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551"/>
            <a:ext cx="8229600" cy="56889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A </a:t>
            </a:r>
            <a:r>
              <a:rPr lang="en-US" sz="3100" dirty="0" err="1"/>
              <a:t>tramitação</a:t>
            </a:r>
            <a:r>
              <a:rPr lang="en-US" sz="3100" dirty="0"/>
              <a:t> no </a:t>
            </a:r>
            <a:r>
              <a:rPr lang="en-US" sz="3100" dirty="0" err="1"/>
              <a:t>Congresso</a:t>
            </a:r>
            <a:r>
              <a:rPr lang="en-US" sz="3100" dirty="0"/>
              <a:t> Nacional </a:t>
            </a:r>
            <a:r>
              <a:rPr lang="en-US" sz="3100" dirty="0" err="1"/>
              <a:t>envolve</a:t>
            </a:r>
            <a:r>
              <a:rPr lang="en-US" sz="3100" dirty="0"/>
              <a:t>, via de </a:t>
            </a:r>
            <a:r>
              <a:rPr lang="en-US" sz="3100" dirty="0" err="1"/>
              <a:t>regra</a:t>
            </a:r>
            <a:r>
              <a:rPr lang="en-US" sz="3100" dirty="0"/>
              <a:t>, as </a:t>
            </a:r>
            <a:r>
              <a:rPr lang="en-US" sz="3100" dirty="0" err="1"/>
              <a:t>seguintes</a:t>
            </a:r>
            <a:r>
              <a:rPr lang="en-US" sz="3100" dirty="0"/>
              <a:t> 11 </a:t>
            </a:r>
            <a:r>
              <a:rPr lang="en-US" sz="3100" dirty="0" err="1"/>
              <a:t>etapas</a:t>
            </a:r>
            <a:r>
              <a:rPr lang="en-US" sz="3100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9F833-B466-2A4C-927E-D68CF308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• Recebimento da proposta do Poder Executivo;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• Leitura do projeto do Executivo;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• Distribuição dos projetos aos parlamentares;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• Designação do relator do projeto;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• Realizações de audiências públicas;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• Apresentação, discussão e votação dos pareceres preliminares (estabelecem as regras gerais para o processo);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60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9F833-B466-2A4C-927E-D68CF308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22" y="848639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pt-BR" dirty="0"/>
              <a:t>• Abertura do prazo de emendas ao projeto;</a:t>
            </a:r>
          </a:p>
          <a:p>
            <a:endParaRPr lang="pt-BR" dirty="0"/>
          </a:p>
          <a:p>
            <a:r>
              <a:rPr lang="pt-BR" dirty="0"/>
              <a:t>• Recebimento e parecer sobre as emendas (realizado pelo Relator);</a:t>
            </a:r>
          </a:p>
          <a:p>
            <a:endParaRPr lang="pt-BR" dirty="0"/>
          </a:p>
          <a:p>
            <a:r>
              <a:rPr lang="pt-BR" dirty="0"/>
              <a:t>• Apreciação e votação do relatório final na Comissão Mista de Orçamento (com a aceitação ou rejeição das emendas propostas);</a:t>
            </a:r>
          </a:p>
          <a:p>
            <a:endParaRPr lang="pt-BR" dirty="0"/>
          </a:p>
          <a:p>
            <a:r>
              <a:rPr lang="pt-BR" dirty="0"/>
              <a:t>• Votação do relatório geral no plenário do Congresso; e</a:t>
            </a:r>
          </a:p>
          <a:p>
            <a:endParaRPr lang="pt-BR" dirty="0"/>
          </a:p>
          <a:p>
            <a:r>
              <a:rPr lang="pt-BR" dirty="0"/>
              <a:t>• Encaminhamento ao presidente da República para sanção.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9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082"/>
            <a:ext cx="8229600" cy="543838"/>
          </a:xfrm>
        </p:spPr>
        <p:txBody>
          <a:bodyPr>
            <a:noAutofit/>
          </a:bodyPr>
          <a:lstStyle/>
          <a:p>
            <a:r>
              <a:rPr lang="en-US" sz="3200" dirty="0"/>
              <a:t>LEIS ORÇAMENTÁRIAS</a:t>
            </a:r>
            <a:br>
              <a:rPr lang="en-US" sz="3200" dirty="0"/>
            </a:br>
            <a:r>
              <a:rPr lang="en-US" sz="3200" dirty="0"/>
              <a:t>PPA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461"/>
            <a:ext cx="8448805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QUANDO É ELABORADO O PPA?</a:t>
            </a:r>
          </a:p>
          <a:p>
            <a:pPr marL="0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NO PRIMEIRO ANO DO MANDATO DO GOVERNANTE.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PORTANTO, NÃO ENTRA EM EXERCÍCIO JÁ NO PRIMEIRO ANO.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EXERCÍCIO: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VAI DO SEGUNDO ANO DE MANDATO DO GOVERNANTE ATÉ O PRIMEIRO ANO DO MANDATO SEGUINTE.</a:t>
            </a:r>
          </a:p>
        </p:txBody>
      </p:sp>
    </p:spTree>
    <p:extLst>
      <p:ext uri="{BB962C8B-B14F-4D97-AF65-F5344CB8AC3E}">
        <p14:creationId xmlns:p14="http://schemas.microsoft.com/office/powerpoint/2010/main" val="1475679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76003"/>
          </a:xfrm>
        </p:spPr>
        <p:txBody>
          <a:bodyPr>
            <a:normAutofit fontScale="90000"/>
          </a:bodyPr>
          <a:lstStyle/>
          <a:p>
            <a:r>
              <a:rPr lang="en-US" dirty="0"/>
              <a:t>LDO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537" y="1108104"/>
            <a:ext cx="8674925" cy="5002481"/>
          </a:xfrm>
        </p:spPr>
        <p:txBody>
          <a:bodyPr>
            <a:normAutofit fontScale="92500" lnSpcReduction="10000"/>
          </a:bodyPr>
          <a:lstStyle/>
          <a:p>
            <a:pPr lvl="0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QUANDO É ELABORADA A LDO?</a:t>
            </a:r>
          </a:p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TODOS OS ANOS.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EXERCÍCIO: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VAI DO MESMO ANO DE SUA ELABORAÇÃO ATÉ A PRÓXIMA LDO ENTRAR EM EXERCÍCIO. </a:t>
            </a:r>
          </a:p>
          <a:p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ÚNICA LEI ORÇAMENTÁRIA QUE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ENTRA EM EXERCÍCIO NO MESMO ANO DE SUA ELABORAÇÃO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E VAI ATÉ A PRÓXIMA FICAR PRONTA.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SEM LDO NÃO TEM COMO ELABORAR O ORÇAMENTO.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383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23504"/>
          </a:xfrm>
        </p:spPr>
        <p:txBody>
          <a:bodyPr>
            <a:normAutofit fontScale="90000"/>
          </a:bodyPr>
          <a:lstStyle/>
          <a:p>
            <a:r>
              <a:rPr lang="en-US" dirty="0"/>
              <a:t>LOA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96" y="1243939"/>
            <a:ext cx="8716570" cy="5239987"/>
          </a:xfrm>
        </p:spPr>
        <p:txBody>
          <a:bodyPr>
            <a:normAutofit/>
          </a:bodyPr>
          <a:lstStyle/>
          <a:p>
            <a:pPr lvl="0"/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QUANDO É ELABORADA A LOA?</a:t>
            </a:r>
          </a:p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TODOS OS ANOS.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EXERCÍCIO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(01/01 - 31/12 DO ANO SEGUINTE À SUA ELABORAÇÃO): </a:t>
            </a:r>
          </a:p>
          <a:p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TAMBÉM DENOMINADO EXERCÍCIO FINANCEIRO. 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ESTE É JUSTAMENTE O ANO SEGUINTE À SUA ELABORAÇÃO. </a:t>
            </a:r>
          </a:p>
        </p:txBody>
      </p:sp>
    </p:spTree>
    <p:extLst>
      <p:ext uri="{BB962C8B-B14F-4D97-AF65-F5344CB8AC3E}">
        <p14:creationId xmlns:p14="http://schemas.microsoft.com/office/powerpoint/2010/main" val="64072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1" y="913410"/>
            <a:ext cx="8229600" cy="309748"/>
          </a:xfrm>
        </p:spPr>
        <p:txBody>
          <a:bodyPr>
            <a:noAutofit/>
          </a:bodyPr>
          <a:lstStyle/>
          <a:p>
            <a:r>
              <a:rPr lang="en-US" sz="2800" dirty="0"/>
              <a:t>LEIS ORÇAMENTÁRIAS </a:t>
            </a:r>
            <a:r>
              <a:rPr lang="mr-IN" sz="2800" dirty="0"/>
              <a:t>–</a:t>
            </a:r>
            <a:r>
              <a:rPr lang="en-US" sz="2800" dirty="0"/>
              <a:t> PERÍODO DE ENCAMINHAMENTO E RETORNO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1659576"/>
            <a:ext cx="8526482" cy="4478177"/>
          </a:xfrm>
        </p:spPr>
        <p:txBody>
          <a:bodyPr>
            <a:noAutofit/>
          </a:bodyPr>
          <a:lstStyle/>
          <a:p>
            <a:r>
              <a:rPr lang="en-US" sz="1400" dirty="0"/>
              <a:t>TODAS AS 3 LEIS (PPA, LDO E LOA) PRECISAM SER </a:t>
            </a:r>
            <a:r>
              <a:rPr lang="en-US" sz="1400" b="1" dirty="0"/>
              <a:t>ENCAMINHADAS DO PODER EXECUTIVO PARA O PODER LEGISLATIVO.</a:t>
            </a:r>
          </a:p>
          <a:p>
            <a:endParaRPr lang="en-US" sz="1400" dirty="0"/>
          </a:p>
          <a:p>
            <a:r>
              <a:rPr lang="en-US" sz="2800" b="1" dirty="0"/>
              <a:t>PPA </a:t>
            </a:r>
          </a:p>
          <a:p>
            <a:r>
              <a:rPr lang="en-US" sz="2000" dirty="0"/>
              <a:t>PRAZO </a:t>
            </a:r>
            <a:r>
              <a:rPr lang="en-US" sz="2000" b="1" dirty="0"/>
              <a:t>PARA ENCAMINHAMENTO DO EXECUTIVO </a:t>
            </a:r>
            <a:r>
              <a:rPr lang="pt-BR" sz="2000" b="1" dirty="0"/>
              <a:t>PARA LEGISLATIVO: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ATÉ 31 DE AGOSTO </a:t>
            </a:r>
            <a:r>
              <a:rPr lang="en-US" sz="2000" dirty="0"/>
              <a:t>(4 MESES ANTES DO FINAL DO EXERCÍCIO)</a:t>
            </a:r>
          </a:p>
          <a:p>
            <a:endParaRPr lang="en-US" sz="2000" dirty="0"/>
          </a:p>
          <a:p>
            <a:r>
              <a:rPr lang="en-US" sz="2000" dirty="0"/>
              <a:t>PRAZO DE </a:t>
            </a:r>
            <a:r>
              <a:rPr lang="en-US" sz="2000" b="1" dirty="0"/>
              <a:t>DEVOLUÇÃO PELO LEGISLATIVO PARA O EXECUTIVO </a:t>
            </a:r>
            <a:r>
              <a:rPr lang="en-US" sz="2000" dirty="0"/>
              <a:t>PARA QUE ESTE POSSA SANCIONAR OU VETAR  </a:t>
            </a:r>
          </a:p>
          <a:p>
            <a:r>
              <a:rPr lang="en-US" sz="2000" b="1" dirty="0"/>
              <a:t>ATÉ 22 DE DEZEMBRO </a:t>
            </a:r>
            <a:r>
              <a:rPr lang="en-US" sz="2000" dirty="0"/>
              <a:t>(CORRESPONDE AO FINAL DA SEÇÃO DO LEGISLATIVO PELA EMENDA 50 DA CONSTITUIÇÃO) </a:t>
            </a:r>
            <a:r>
              <a:rPr lang="pt-BR" sz="2000" dirty="0"/>
              <a:t>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299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5909"/>
            <a:ext cx="8229600" cy="309748"/>
          </a:xfrm>
        </p:spPr>
        <p:txBody>
          <a:bodyPr>
            <a:noAutofit/>
          </a:bodyPr>
          <a:lstStyle/>
          <a:p>
            <a:r>
              <a:rPr lang="en-US" sz="3200" dirty="0"/>
              <a:t>LEIS ORÇAMENTÁRIAS </a:t>
            </a:r>
            <a:r>
              <a:rPr lang="mr-IN" sz="3200" dirty="0"/>
              <a:t>–</a:t>
            </a:r>
            <a:r>
              <a:rPr lang="en-US" sz="3200" dirty="0"/>
              <a:t> PERÍODO DE ENCAMINHAMENTO E RETORNO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9" y="1472540"/>
            <a:ext cx="8526482" cy="4405745"/>
          </a:xfrm>
        </p:spPr>
        <p:txBody>
          <a:bodyPr>
            <a:noAutofit/>
          </a:bodyPr>
          <a:lstStyle/>
          <a:p>
            <a:endParaRPr lang="en-US" sz="1400" dirty="0"/>
          </a:p>
          <a:p>
            <a:endParaRPr lang="en-US" sz="2800" dirty="0"/>
          </a:p>
          <a:p>
            <a:r>
              <a:rPr lang="en-US" sz="2800" b="1" dirty="0"/>
              <a:t>LDO </a:t>
            </a:r>
          </a:p>
          <a:p>
            <a:r>
              <a:rPr lang="en-US" sz="2000" dirty="0"/>
              <a:t>PRAZO PARA ENCAMINHAMENTO </a:t>
            </a:r>
            <a:r>
              <a:rPr lang="en-US" sz="2000" b="1" dirty="0"/>
              <a:t>DO EXECUTIVO </a:t>
            </a:r>
            <a:r>
              <a:rPr lang="pt-BR" sz="2000" b="1" dirty="0"/>
              <a:t>PARA LEGISLATIVO: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ATÉ 15 DE ABRIL </a:t>
            </a:r>
            <a:r>
              <a:rPr lang="en-US" sz="2000" dirty="0"/>
              <a:t>(8,5 MESES ANTES DO FINAL DO EXERCÍCIO)</a:t>
            </a:r>
          </a:p>
          <a:p>
            <a:endParaRPr lang="en-US" sz="2000" dirty="0"/>
          </a:p>
          <a:p>
            <a:r>
              <a:rPr lang="en-US" sz="2000" dirty="0"/>
              <a:t>PRAZO DE </a:t>
            </a:r>
            <a:r>
              <a:rPr lang="en-US" sz="2000" b="1" dirty="0"/>
              <a:t>DEVOLUÇÃO PELO LEGISLATIVO PARA O EXECUTIVO </a:t>
            </a:r>
            <a:r>
              <a:rPr lang="en-US" sz="2000" dirty="0"/>
              <a:t>PARA QUE ESTE POSSA SANCIONAR OU VETAR  </a:t>
            </a:r>
          </a:p>
          <a:p>
            <a:r>
              <a:rPr lang="en-US" sz="2000" b="1" dirty="0"/>
              <a:t>ATÉ 17 DE JULHO </a:t>
            </a:r>
            <a:r>
              <a:rPr lang="en-US" sz="2000" dirty="0"/>
              <a:t>(FINAL DO PRIMEIRO ESTÁGIO DA SEÇÃO DO LEGISLATIVO)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pt-B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728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50" y="972787"/>
            <a:ext cx="8229600" cy="309748"/>
          </a:xfrm>
        </p:spPr>
        <p:txBody>
          <a:bodyPr>
            <a:noAutofit/>
          </a:bodyPr>
          <a:lstStyle/>
          <a:p>
            <a:r>
              <a:rPr lang="en-US" sz="3200" dirty="0"/>
              <a:t>LEIS ORÇAMENTÁRIAS </a:t>
            </a:r>
            <a:r>
              <a:rPr lang="mr-IN" sz="3200" dirty="0"/>
              <a:t>–</a:t>
            </a:r>
            <a:r>
              <a:rPr lang="en-US" sz="3200" dirty="0"/>
              <a:t> PERÍODO DE ENCAMINHAMENTO E RETORNO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9" y="1682392"/>
            <a:ext cx="8526482" cy="4714503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b="1" dirty="0"/>
              <a:t>LOA </a:t>
            </a:r>
          </a:p>
          <a:p>
            <a:r>
              <a:rPr lang="en-US" sz="2000" dirty="0"/>
              <a:t>PRAZO PARA ENCAMINHAMENTO </a:t>
            </a:r>
            <a:r>
              <a:rPr lang="en-US" sz="2000" b="1" dirty="0"/>
              <a:t>DO EXECUTIVO </a:t>
            </a:r>
            <a:r>
              <a:rPr lang="pt-BR" sz="2000" b="1" dirty="0"/>
              <a:t>PARA LEGISLATIVO: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ATÉ 31 DE AGOSTO </a:t>
            </a:r>
            <a:r>
              <a:rPr lang="en-US" sz="2000" dirty="0"/>
              <a:t>(4 MESES ANTES DO FINAL DO EXERCÍCIO) </a:t>
            </a:r>
            <a:r>
              <a:rPr lang="mr-IN" sz="2000" dirty="0"/>
              <a:t>–</a:t>
            </a:r>
            <a:r>
              <a:rPr lang="en-US" sz="2000" dirty="0"/>
              <a:t> ACONTECE TODOS OS ANOS</a:t>
            </a:r>
          </a:p>
          <a:p>
            <a:endParaRPr lang="en-US" sz="2000" dirty="0"/>
          </a:p>
          <a:p>
            <a:r>
              <a:rPr lang="en-US" sz="2000" dirty="0"/>
              <a:t>PRAZO DE DEVOLUÇÃO PELO LEGISLATIVO PARA O EXECUTIVO PARA QUE ESTE POSSA SANCIONAR OU VETAR  </a:t>
            </a:r>
          </a:p>
          <a:p>
            <a:r>
              <a:rPr lang="en-US" sz="2000" dirty="0"/>
              <a:t>ATÉ 22 DE DEZEMBRO (CORRESPONDE AO FINAL DA SEÇÃO DO LEGISLATIVO PELA EMENDA 50 DA CONSTITUIÇÃO) </a:t>
            </a:r>
            <a:r>
              <a:rPr lang="pt-BR" sz="2000" dirty="0"/>
              <a:t> </a:t>
            </a:r>
          </a:p>
          <a:p>
            <a:r>
              <a:rPr lang="pt-BR" sz="2000" dirty="0" err="1"/>
              <a:t>https</a:t>
            </a:r>
            <a:r>
              <a:rPr lang="pt-BR" sz="2000" dirty="0"/>
              <a:t>://</a:t>
            </a:r>
            <a:r>
              <a:rPr lang="pt-BR" sz="2000" dirty="0" err="1"/>
              <a:t>www.youtube.com</a:t>
            </a:r>
            <a:r>
              <a:rPr lang="pt-BR" sz="2000" dirty="0"/>
              <a:t>/</a:t>
            </a:r>
            <a:r>
              <a:rPr lang="pt-BR" sz="2000" dirty="0" err="1"/>
              <a:t>watch?v</a:t>
            </a:r>
            <a:r>
              <a:rPr lang="pt-BR" sz="2000" dirty="0"/>
              <a:t>=GNrF2ujNAE0</a:t>
            </a:r>
            <a:endParaRPr lang="en-US" sz="2000" dirty="0"/>
          </a:p>
          <a:p>
            <a:endParaRPr lang="en-US" sz="20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6860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532" y="793788"/>
            <a:ext cx="3796496" cy="100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PPA</a:t>
            </a:r>
          </a:p>
          <a:p>
            <a:pPr algn="ctr"/>
            <a:r>
              <a:rPr lang="pt-BR" dirty="0"/>
              <a:t>PLANEJAMENTO</a:t>
            </a:r>
          </a:p>
        </p:txBody>
      </p:sp>
      <p:sp>
        <p:nvSpPr>
          <p:cNvPr id="5" name="Rectangle 4"/>
          <p:cNvSpPr/>
          <p:nvPr/>
        </p:nvSpPr>
        <p:spPr>
          <a:xfrm>
            <a:off x="436532" y="2083951"/>
            <a:ext cx="3796496" cy="100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LDO</a:t>
            </a:r>
          </a:p>
          <a:p>
            <a:pPr algn="ctr"/>
            <a:r>
              <a:rPr lang="pt-BR" dirty="0"/>
              <a:t>PRIORIZA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532" y="3400574"/>
            <a:ext cx="3796496" cy="10054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LOA</a:t>
            </a:r>
          </a:p>
          <a:p>
            <a:pPr algn="ctr"/>
            <a:r>
              <a:rPr lang="pt-BR" dirty="0"/>
              <a:t>QUANTIFICA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233028" y="2447514"/>
            <a:ext cx="661410" cy="1984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5484619" y="2083951"/>
            <a:ext cx="252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ESTABELECE METAS </a:t>
            </a:r>
          </a:p>
          <a:p>
            <a:r>
              <a:rPr lang="pt-BR" dirty="0"/>
              <a:t>E PRIORIDADES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3684" y="332395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ADMINISTRAÇÃO PÚBLICA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7333" y="2765029"/>
            <a:ext cx="13228" cy="449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7076" y="5093475"/>
            <a:ext cx="8571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pt-BR" sz="2000" dirty="0"/>
              <a:t>Sistema orçamentário visa assegurar uma estrutura em que                          </a:t>
            </a:r>
          </a:p>
          <a:p>
            <a:r>
              <a:rPr lang="pt-BR" sz="2000" dirty="0"/>
              <a:t>os componentes são aderentes e em harmonia (PPA, LDO, LOA) – não pode haver divergência!</a:t>
            </a:r>
          </a:p>
        </p:txBody>
      </p:sp>
    </p:spTree>
    <p:extLst>
      <p:ext uri="{BB962C8B-B14F-4D97-AF65-F5344CB8AC3E}">
        <p14:creationId xmlns:p14="http://schemas.microsoft.com/office/powerpoint/2010/main" val="2546395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95536" y="980728"/>
            <a:ext cx="8352928" cy="5472608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13580" algn="l"/>
              </a:tabLst>
            </a:pPr>
            <a:endParaRPr lang="pt-BR" sz="2400" dirty="0">
              <a:solidFill>
                <a:schemeClr val="tx1">
                  <a:lumMod val="90000"/>
                  <a:lumOff val="10000"/>
                </a:schemeClr>
              </a:solidFill>
              <a:latin typeface="Candara" pitchFamily="34" charset="0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13580" algn="l"/>
              </a:tabLst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Times New Roman"/>
                <a:cs typeface="Times New Roman"/>
              </a:rPr>
              <a:t>Para as despesas de capital e outras delas decorrentes; e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tabLst>
                <a:tab pos="4513580" algn="l"/>
              </a:tabLst>
            </a:pPr>
            <a:r>
              <a:rPr lang="pt-BR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Times New Roman"/>
                <a:cs typeface="Times New Roman"/>
              </a:rPr>
              <a:t>Para as relativas aos programas de duração continuada.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611560" y="1412776"/>
          <a:ext cx="7560840" cy="218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5"/>
          <p:cNvSpPr txBox="1">
            <a:spLocks/>
          </p:cNvSpPr>
          <p:nvPr/>
        </p:nvSpPr>
        <p:spPr>
          <a:xfrm>
            <a:off x="457200" y="548680"/>
            <a:ext cx="8227080" cy="754488"/>
          </a:xfrm>
          <a:prstGeom prst="rect">
            <a:avLst/>
          </a:prstGeom>
        </p:spPr>
        <p:txBody>
          <a:bodyPr vert="horz" wrap="none" lIns="0" tIns="0" rIns="0" bIns="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Plano Plurianual – PPA  (Art. 165, inciso I da CF/88):</a:t>
            </a:r>
            <a:endParaRPr lang="pt-B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0"/>
            <a:ext cx="8229600" cy="3326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/>
              <a:t>Introdução ao Orçamento Público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35066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5F32-FF56-F94E-9BBA-10C57CDE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Funções do Orçamento</a:t>
            </a:r>
            <a:br>
              <a:rPr lang="pt-BR"/>
            </a:b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2D6D-3FDB-7646-B76D-6AFFFD73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935"/>
            <a:ext cx="8066761" cy="41544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A mais clássica delas, a </a:t>
            </a:r>
            <a:r>
              <a:rPr lang="pt-BR" b="1" dirty="0"/>
              <a:t>Função Controle Político</a:t>
            </a:r>
            <a:r>
              <a:rPr lang="pt-BR" dirty="0"/>
              <a:t>:</a:t>
            </a:r>
          </a:p>
          <a:p>
            <a:pPr marL="0" indent="0">
              <a:buNone/>
            </a:pPr>
            <a:r>
              <a:rPr lang="pt-BR" dirty="0"/>
              <a:t>por disciplinar as finanças públicas, o orçamento possibilita que órgãos de representação exerçam controle político sobre o Executivo.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Além da clássica função de controle político, o orçamento apresenta </a:t>
            </a:r>
            <a:r>
              <a:rPr lang="pt-BR" b="1" dirty="0"/>
              <a:t>outras funções mais contemporâneas.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687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395536" y="614869"/>
            <a:ext cx="8424936" cy="5544616"/>
          </a:xfrm>
        </p:spPr>
        <p:txBody>
          <a:bodyPr wrap="square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Diretrizes: 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é um conjunto de instruções ou indicações para se tratar e levar a termo um plano, uma ação, um negócio. 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Ex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</a:t>
            </a:r>
            <a:r>
              <a:rPr lang="pt-BR" sz="2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Universalização dos serviços de saneamento básico; Redução das desigualdades sociais; et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c.</a:t>
            </a:r>
          </a:p>
          <a:p>
            <a:pPr marL="0" indent="0" algn="just">
              <a:spcBef>
                <a:spcPts val="0"/>
              </a:spcBef>
              <a:buNone/>
            </a:pPr>
            <a:b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Objetivos: 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são alvos que se pretende atingir, mediante a execução de uma ou mais ações. 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Ex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 </a:t>
            </a:r>
            <a:r>
              <a:rPr lang="pt-BR" sz="2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Duplicação do número de passageiros transportados pelo sistema metroviário, até o final da década; Redução de 70% dos casos de dengue nos próximos três anos; etc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b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Metas: 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Pode ser sinônimo de objetivo, porém, no processo de planejamento a meta é geralmente definida como a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quantificação daquilo que se pretende realizar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Ex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pt-BR" sz="2400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Duplicação de 150 km de rodovias; Construção de 300 salas de aula; Fornecimento de livros didáticos para 250 mil alunos do ensino fundamental, etc.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3326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/>
              <a:t>Introdução ao Orçamento Público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6182740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67544" y="1324961"/>
            <a:ext cx="8147248" cy="4560784"/>
          </a:xfrm>
        </p:spPr>
        <p:txBody>
          <a:bodyPr wrap="square"/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Nele constam, detalhadamente, os atributos das políticas públicas executadas, tais como metas físicas e financeiras, público-alvo, produtos a serem entregues à sociedade, etc.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Organiza as ações do governo em programas que resultem em bens e serviços para a população. 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 PPA é doutrinariamente conhecido como o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planejamento estratégico de médio prazo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da Administração Pública brasileira</a:t>
            </a:r>
            <a:r>
              <a:rPr lang="pt-BR" sz="2400" dirty="0">
                <a:solidFill>
                  <a:srgbClr val="0070C0"/>
                </a:solidFill>
                <a:latin typeface="+mn-lt"/>
              </a:rPr>
              <a:t>. </a:t>
            </a:r>
          </a:p>
          <a:p>
            <a:pPr marL="0" indent="0" algn="just">
              <a:buNone/>
            </a:pPr>
            <a:endParaRPr lang="pt-BR" sz="2400" dirty="0">
              <a:solidFill>
                <a:srgbClr val="0070C0"/>
              </a:solidFill>
              <a:latin typeface="Candara" pitchFamily="34" charset="0"/>
            </a:endParaRPr>
          </a:p>
          <a:p>
            <a:pPr algn="just"/>
            <a:endParaRPr lang="pt-BR" sz="2100" dirty="0">
              <a:solidFill>
                <a:srgbClr val="0070C0"/>
              </a:solidFill>
              <a:latin typeface="Candara" pitchFamily="34" charset="0"/>
            </a:endParaRPr>
          </a:p>
          <a:p>
            <a:pPr marL="0" indent="0" algn="just">
              <a:buNone/>
            </a:pPr>
            <a:endParaRPr lang="pt-BR" sz="2400" dirty="0">
              <a:solidFill>
                <a:srgbClr val="0070C0"/>
              </a:solidFill>
              <a:latin typeface="Candara" pitchFamily="34" charset="0"/>
            </a:endParaRPr>
          </a:p>
          <a:p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0"/>
            <a:ext cx="8229600" cy="3326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/>
              <a:t>Introdução ao Orçamento Público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72664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2132856"/>
            <a:ext cx="72009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32656"/>
          </a:xfrm>
        </p:spPr>
        <p:txBody>
          <a:bodyPr>
            <a:noAutofit/>
          </a:bodyPr>
          <a:lstStyle/>
          <a:p>
            <a:r>
              <a:rPr lang="pt-BR" sz="1800" b="1" dirty="0"/>
              <a:t>Introdução ao Orçamento Público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1821371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de Diretrizes Orçamentária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536" y="1788596"/>
            <a:ext cx="7559095" cy="3450407"/>
          </a:xfrm>
        </p:spPr>
        <p:txBody>
          <a:bodyPr>
            <a:normAutofit/>
          </a:bodyPr>
          <a:lstStyle/>
          <a:p>
            <a:pPr lvl="0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1. Visão Constitucional</a:t>
            </a:r>
          </a:p>
          <a:p>
            <a:pPr lvl="0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2. Visão Lei de Responsabilidade Fiscal</a:t>
            </a:r>
          </a:p>
          <a:p>
            <a:pPr lvl="0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3. Manual Técnico Orçamentário</a:t>
            </a:r>
          </a:p>
        </p:txBody>
      </p:sp>
    </p:spTree>
    <p:extLst>
      <p:ext uri="{BB962C8B-B14F-4D97-AF65-F5344CB8AC3E}">
        <p14:creationId xmlns:p14="http://schemas.microsoft.com/office/powerpoint/2010/main" val="3265722267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921" y="1428996"/>
            <a:ext cx="8487454" cy="492169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Visão Constitucional</a:t>
            </a:r>
          </a:p>
          <a:p>
            <a:pPr marL="514350" lvl="0" indent="-514350">
              <a:buAutoNum type="arabicPeriod"/>
            </a:pP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Art. 165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Lei de iniciativa do Poder Executivo</a:t>
            </a:r>
          </a:p>
          <a:p>
            <a:pPr lvl="0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Parágrafo 2o. LDO</a:t>
            </a:r>
          </a:p>
          <a:p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LDO foi introduzida pela CF/88, que estabeleceu que esta é de iniciativa do Poder Executivo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devendo ser elaborada anualmente.</a:t>
            </a:r>
          </a:p>
          <a:p>
            <a:pPr lvl="0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metas e prioridades da administração pública federal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incluindo as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despesas de capital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para o período subsequente.</a:t>
            </a:r>
          </a:p>
          <a:p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: Não define diretrizes!! O PPA define diretrizes)</a:t>
            </a:r>
          </a:p>
          <a:p>
            <a:pPr lvl="0"/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8728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/>
          </p:nvPr>
        </p:nvSpPr>
        <p:spPr>
          <a:xfrm>
            <a:off x="251520" y="1772816"/>
            <a:ext cx="8568952" cy="4464496"/>
          </a:xfrm>
        </p:spPr>
        <p:txBody>
          <a:bodyPr wrap="square">
            <a:normAutofit fontScale="92500" lnSpcReduction="20000"/>
          </a:bodyPr>
          <a:lstStyle/>
          <a:p>
            <a:pPr algn="just"/>
            <a:endParaRPr lang="pt-BR" sz="3200" dirty="0">
              <a:solidFill>
                <a:srgbClr val="0070C0"/>
              </a:solidFill>
              <a:latin typeface="Candara" pitchFamily="34" charset="0"/>
            </a:endParaRPr>
          </a:p>
          <a:p>
            <a:pPr algn="just"/>
            <a:endParaRPr lang="pt-BR" dirty="0">
              <a:solidFill>
                <a:srgbClr val="0070C0"/>
              </a:solidFill>
              <a:latin typeface="Candara" pitchFamily="34" charset="0"/>
            </a:endParaRPr>
          </a:p>
          <a:p>
            <a:pPr algn="just"/>
            <a:endParaRPr lang="pt-BR" sz="2400" dirty="0">
              <a:solidFill>
                <a:srgbClr val="0070C0"/>
              </a:solidFill>
              <a:latin typeface="Candara" pitchFamily="34" charset="0"/>
            </a:endParaRPr>
          </a:p>
          <a:p>
            <a:pPr algn="just"/>
            <a:endParaRPr lang="pt-BR" sz="2400" dirty="0">
              <a:solidFill>
                <a:srgbClr val="0070C0"/>
              </a:solidFill>
              <a:latin typeface="Candara" pitchFamily="34" charset="0"/>
            </a:endParaRPr>
          </a:p>
          <a:p>
            <a:pPr algn="just"/>
            <a:endParaRPr lang="pt-BR" sz="2400" dirty="0">
              <a:solidFill>
                <a:srgbClr val="0070C0"/>
              </a:solidFill>
              <a:latin typeface="Candara" pitchFamily="34" charset="0"/>
            </a:endParaRPr>
          </a:p>
          <a:p>
            <a:pPr algn="just"/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Incluindo as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despesas de capital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para o exercício financeiro subsequente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orientará a elaboração da lei orçamentária anual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disporá sobre as alterações na legislação tributária e estabelecerá a política de aplicação das agências financeiras oficiais de fomento.</a:t>
            </a:r>
          </a:p>
          <a:p>
            <a:pPr algn="just"/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just"/>
            <a:r>
              <a:rPr lang="pt-BR" sz="26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	</a:t>
            </a:r>
            <a:r>
              <a:rPr lang="pt-BR" sz="26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DISPORÁ = COMENTÁRIOS (LDO não cria ou muda tributos).</a:t>
            </a:r>
          </a:p>
          <a:p>
            <a:pPr algn="just"/>
            <a:endParaRPr lang="pt-BR" sz="3200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LEI DE DIRETRIZES ORÇAMENTÁRIAS – LDO </a:t>
            </a:r>
            <a:b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</a:b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(Art. 165, inciso II da CF/88)</a:t>
            </a:r>
            <a:endParaRPr lang="pt-B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899592" y="1556792"/>
          <a:ext cx="756084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467544" y="0"/>
            <a:ext cx="8229600" cy="3326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/>
              <a:t>Introdução ao Orçamento Público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14308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/>
          </p:nvPr>
        </p:nvSpPr>
        <p:spPr>
          <a:xfrm>
            <a:off x="395536" y="836712"/>
            <a:ext cx="8352928" cy="5249608"/>
          </a:xfrm>
        </p:spPr>
        <p:txBody>
          <a:bodyPr wrap="square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METAS: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 são as unidades básicas de qualquer projeto.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err="1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Ex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: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Na construção de um hospital, pode ser o número de leitos; na execução de um programa de governo, a meta pode ser “famílias assistidas”; “pessoas beneficiadas”; e assim por diante.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Em um processo de planejamento a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meta é geralmente definida como a quantificação daquilo que se pretende realizar.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pt-BR" sz="2000" dirty="0" err="1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Ex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: Duplicação de 150 km de rodovias; Construção de 300 salas de aula.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br>
              <a:rPr lang="pt-BR" sz="2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</a:b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PRIORIDADES: 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em qualquer governo as necessidades a serem atendidas sempre serão maiores dos que os recursos disponíveis. Desse fato surge a necessidade de se estabelecer </a:t>
            </a:r>
            <a:r>
              <a:rPr lang="pt-BR" sz="2000" u="sng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prioridades, que identificam quais despesas, do conjunto de gastos do orçamento, terão preferência no seu atendimento.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0"/>
            <a:ext cx="8229600" cy="3326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/>
              <a:t>Introdução ao Orçamento Público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860870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457200" y="836712"/>
            <a:ext cx="8046000" cy="5400600"/>
          </a:xfrm>
        </p:spPr>
        <p:txBody>
          <a:bodyPr wrap="square"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O art. 4º da Lei Nº 101/2000 (Lei de Responsabilidade Fiscal) </a:t>
            </a:r>
            <a:r>
              <a:rPr lang="pt-BR" sz="2400" u="sng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acrescentou novas atribuições à Lei de Diretrizes Orçamentárias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, podendo ser resumidas da seguinte forma: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 O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controle de custos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e a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avaliação dos resultados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dos programas de governo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devem ser normatizados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pela LDO;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Para cada ano devem ser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fixadas metas de receitas, despesas, resultado primário e total da dívida pública;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e</a:t>
            </a:r>
          </a:p>
          <a:p>
            <a:pPr algn="just"/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 Para que o governo possa </a:t>
            </a:r>
            <a:r>
              <a:rPr lang="pt-BR" sz="2400" u="sng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transferir recursos do orçamento para qualquer entidade pública ou privada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,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deve observar as regras previstas na LDO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  <a:p>
            <a:pPr algn="just"/>
            <a:endParaRPr lang="pt-BR" sz="2400" dirty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0"/>
            <a:ext cx="8229600" cy="33265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/>
              <a:t>Introdução ao Orçamento Público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4484807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85295"/>
          </a:xfrm>
        </p:spPr>
        <p:txBody>
          <a:bodyPr>
            <a:normAutofit fontScale="90000"/>
          </a:bodyPr>
          <a:lstStyle/>
          <a:p>
            <a:r>
              <a:rPr lang="pt-BR" dirty="0"/>
              <a:t>LDO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2603"/>
            <a:ext cx="8432157" cy="4949749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Orienta a elaboração da lei orçamentária anual (LOA), </a:t>
            </a:r>
          </a:p>
          <a:p>
            <a:pPr marL="0" lvl="0" indent="0">
              <a:buNone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Dispõe sobre </a:t>
            </a:r>
            <a:r>
              <a:rPr lang="pt-BR" b="1" i="1" dirty="0">
                <a:latin typeface="Calibri" panose="020F0502020204030204" pitchFamily="34" charset="0"/>
                <a:cs typeface="Calibri" panose="020F0502020204030204" pitchFamily="34" charset="0"/>
              </a:rPr>
              <a:t>alterações na legislação tributária,</a:t>
            </a:r>
          </a:p>
          <a:p>
            <a:pPr marL="0" lvl="0" indent="0">
              <a:buNone/>
            </a:pP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Dispõe sobre políticas de aplicação de </a:t>
            </a:r>
            <a:r>
              <a:rPr lang="pt-BR" b="1" i="1" dirty="0">
                <a:latin typeface="Calibri" panose="020F0502020204030204" pitchFamily="34" charset="0"/>
                <a:cs typeface="Calibri" panose="020F0502020204030204" pitchFamily="34" charset="0"/>
              </a:rPr>
              <a:t>agência de fomento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  <a:p>
            <a:pPr marL="0" lvl="0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Antecipa e divide discussões sobre a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LOA…Esta última só pode ser elaborada de forma que a LDO seja cumprida.</a:t>
            </a:r>
          </a:p>
          <a:p>
            <a:pPr marL="0" lvl="0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LDO orienta – cria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critérios e mecanismos normativos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para que o orçamento seja elaborado em consonância com os planos estratégicos do governo.</a:t>
            </a:r>
          </a:p>
          <a:p>
            <a:pPr marL="0" lvl="0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LDO – deve estar em consonância com o PPA</a:t>
            </a:r>
          </a:p>
          <a:p>
            <a:pPr marL="0" lv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LDO – tira um pouco o poder decisório da LOA</a:t>
            </a:r>
          </a:p>
          <a:p>
            <a:pPr marL="0" lv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LOA – quantificação</a:t>
            </a:r>
          </a:p>
          <a:p>
            <a:pPr marL="0" lvl="0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38531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9872" y="2212038"/>
            <a:ext cx="3140743" cy="12152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PPA</a:t>
            </a:r>
          </a:p>
          <a:p>
            <a:pPr algn="ctr"/>
            <a:r>
              <a:rPr lang="pt-BR" dirty="0"/>
              <a:t>4 ANOS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00615" y="1788747"/>
            <a:ext cx="1174364" cy="628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00615" y="2689947"/>
            <a:ext cx="13928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6" idx="1"/>
          </p:cNvCxnSpPr>
          <p:nvPr/>
        </p:nvCxnSpPr>
        <p:spPr>
          <a:xfrm>
            <a:off x="3700615" y="3164329"/>
            <a:ext cx="1392851" cy="2534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36750" y="3492038"/>
            <a:ext cx="1188020" cy="781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874979" y="1385937"/>
            <a:ext cx="2485284" cy="559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LDO  01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93466" y="2309820"/>
            <a:ext cx="2485284" cy="559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LDO  02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93466" y="3137892"/>
            <a:ext cx="2485284" cy="559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LDO  03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24770" y="4116848"/>
            <a:ext cx="2485284" cy="5598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LDO  04</a:t>
            </a:r>
          </a:p>
        </p:txBody>
      </p:sp>
    </p:spTree>
    <p:extLst>
      <p:ext uri="{BB962C8B-B14F-4D97-AF65-F5344CB8AC3E}">
        <p14:creationId xmlns:p14="http://schemas.microsoft.com/office/powerpoint/2010/main" val="426471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5F32-FF56-F94E-9BBA-10C57CDE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/>
              <a:t>Funções do Orçamento</a:t>
            </a:r>
            <a:br>
              <a:rPr lang="pt-BR"/>
            </a:b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92D6D-3FDB-7646-B76D-6AFFFD73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773"/>
            <a:ext cx="8047973" cy="4943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/>
              <a:t>No Brasil, a função incorporada mais recentemente foi a </a:t>
            </a:r>
            <a:r>
              <a:rPr lang="pt-BR" b="1" dirty="0"/>
              <a:t>função de Planejamento,</a:t>
            </a:r>
            <a:r>
              <a:rPr lang="pt-BR" dirty="0"/>
              <a:t> que está </a:t>
            </a:r>
            <a:r>
              <a:rPr lang="pt-BR" b="1" dirty="0"/>
              <a:t>ligada à técnica de Orçamento por Programas. 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De acordo com essa ideia, </a:t>
            </a:r>
            <a:r>
              <a:rPr lang="pt-BR" b="1" dirty="0"/>
              <a:t>o orçamento deve espelhar as políticas públicas, </a:t>
            </a:r>
            <a:r>
              <a:rPr lang="pt-BR" dirty="0"/>
              <a:t>propiciando sua </a:t>
            </a:r>
            <a:r>
              <a:rPr lang="pt-BR" b="1" dirty="0"/>
              <a:t>análise pela finalidade </a:t>
            </a:r>
            <a:r>
              <a:rPr lang="pt-BR" dirty="0"/>
              <a:t>dos gastos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9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13583"/>
          </a:xfrm>
        </p:spPr>
        <p:txBody>
          <a:bodyPr>
            <a:normAutofit fontScale="90000"/>
          </a:bodyPr>
          <a:lstStyle/>
          <a:p>
            <a:r>
              <a:rPr lang="pt-BR" dirty="0"/>
              <a:t>FUNCIONAMENTO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3"/>
            <a:ext cx="8229600" cy="4876800"/>
          </a:xfrm>
        </p:spPr>
        <p:txBody>
          <a:bodyPr/>
          <a:lstStyle/>
          <a:p>
            <a:r>
              <a:rPr lang="pt-BR" dirty="0"/>
              <a:t>A LOA só pode ser elaborada se a LDO for cumprida.</a:t>
            </a:r>
          </a:p>
          <a:p>
            <a:endParaRPr lang="pt-BR" dirty="0"/>
          </a:p>
          <a:p>
            <a:r>
              <a:rPr lang="pt-BR" dirty="0"/>
              <a:t>LDO – Orienta, cria critérios e mecanismos normativos para que o orçamento seja elaborado em consonância com os planos estratégicos do governo.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977717"/>
            <a:ext cx="2205604" cy="25035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LDO</a:t>
            </a:r>
          </a:p>
          <a:p>
            <a:pPr algn="ctr"/>
            <a:r>
              <a:rPr lang="pt-BR" dirty="0"/>
              <a:t>Define a forma de utilização dos recursos,</a:t>
            </a:r>
          </a:p>
          <a:p>
            <a:pPr algn="ctr"/>
            <a:r>
              <a:rPr lang="pt-BR" dirty="0"/>
              <a:t>Estipula montantes em % da Receita Corrente Líquida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20584" y="4305924"/>
            <a:ext cx="2012237" cy="14178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LOA</a:t>
            </a:r>
          </a:p>
          <a:p>
            <a:pPr algn="ctr"/>
            <a:r>
              <a:rPr lang="pt-BR" dirty="0"/>
              <a:t>Fixa valores financeiros</a:t>
            </a:r>
          </a:p>
          <a:p>
            <a:pPr algn="ctr"/>
            <a:r>
              <a:rPr lang="pt-BR" dirty="0"/>
              <a:t> 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2662804" y="5004563"/>
            <a:ext cx="1157780" cy="205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endCxn id="10" idx="1"/>
          </p:cNvCxnSpPr>
          <p:nvPr/>
        </p:nvCxnSpPr>
        <p:spPr>
          <a:xfrm>
            <a:off x="5832821" y="5029581"/>
            <a:ext cx="544253" cy="10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377074" y="4330942"/>
            <a:ext cx="2012237" cy="14178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Administração Pública </a:t>
            </a:r>
          </a:p>
          <a:p>
            <a:pPr algn="ctr"/>
            <a:r>
              <a:rPr lang="pt-BR" dirty="0"/>
              <a:t>Executa</a:t>
            </a:r>
          </a:p>
        </p:txBody>
      </p:sp>
    </p:spTree>
    <p:extLst>
      <p:ext uri="{BB962C8B-B14F-4D97-AF65-F5344CB8AC3E}">
        <p14:creationId xmlns:p14="http://schemas.microsoft.com/office/powerpoint/2010/main" val="1474905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LEI ORÇAMENTÁRIA ANUAL- LOA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247"/>
            <a:ext cx="8229600" cy="4993709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pt-PT" sz="5000" b="1" dirty="0">
                <a:latin typeface="Calibri" panose="020F0502020204030204" pitchFamily="34" charset="0"/>
                <a:cs typeface="Calibri" panose="020F0502020204030204" pitchFamily="34" charset="0"/>
              </a:rPr>
              <a:t>VAI ALCANÇAR OS OBJETIVOS PRIORIZADOS PARA O PERÍODO SEGUINTE (1 ANO) PELA LDO.</a:t>
            </a:r>
          </a:p>
          <a:p>
            <a:pPr lvl="0"/>
            <a:endParaRPr lang="pt-PT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PT" sz="5000" b="1" dirty="0">
                <a:latin typeface="Calibri" panose="020F0502020204030204" pitchFamily="34" charset="0"/>
                <a:cs typeface="Calibri" panose="020F0502020204030204" pitchFamily="34" charset="0"/>
              </a:rPr>
              <a:t>LOA: é o Orçamento Público</a:t>
            </a:r>
          </a:p>
          <a:p>
            <a:pPr lvl="0"/>
            <a:r>
              <a:rPr lang="pt-PT" sz="5000" b="1" i="1" dirty="0">
                <a:latin typeface="Calibri" panose="020F0502020204030204" pitchFamily="34" charset="0"/>
                <a:cs typeface="Calibri" panose="020F0502020204030204" pitchFamily="34" charset="0"/>
              </a:rPr>
              <a:t>Vai definir os recursos necessários para alcançar os objetivos estabelecidos pela LDO</a:t>
            </a:r>
            <a:r>
              <a:rPr lang="pt-PT" sz="5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pt-PT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PT" sz="5000" b="1" dirty="0">
                <a:latin typeface="Calibri" panose="020F0502020204030204" pitchFamily="34" charset="0"/>
                <a:cs typeface="Calibri" panose="020F0502020204030204" pitchFamily="34" charset="0"/>
              </a:rPr>
              <a:t>A LOA, também chamada de Lei dos Meios </a:t>
            </a:r>
            <a:r>
              <a:rPr lang="mr-IN" sz="5000" b="1" dirty="0">
                <a:latin typeface="Calibri" panose="020F0502020204030204" pitchFamily="34" charset="0"/>
                <a:cs typeface="Cambria"/>
              </a:rPr>
              <a:t>–</a:t>
            </a:r>
            <a:r>
              <a:rPr lang="pt-PT" sz="5000" b="1" dirty="0">
                <a:latin typeface="Calibri" panose="020F0502020204030204" pitchFamily="34" charset="0"/>
                <a:cs typeface="Calibri" panose="020F0502020204030204" pitchFamily="34" charset="0"/>
              </a:rPr>
              <a:t> traz os meios necessários para alcançar os objetivos definidos pela LDO.</a:t>
            </a:r>
          </a:p>
          <a:p>
            <a:pPr lvl="0"/>
            <a:endParaRPr lang="pt-PT" sz="5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pt-PT" sz="5000" b="1" dirty="0">
                <a:latin typeface="Calibri" panose="020F0502020204030204" pitchFamily="34" charset="0"/>
                <a:cs typeface="Calibri" panose="020F0502020204030204" pitchFamily="34" charset="0"/>
              </a:rPr>
              <a:t>Estabelece o limite dos gastos públicos</a:t>
            </a:r>
            <a:r>
              <a:rPr lang="pt-PT" sz="5000" dirty="0">
                <a:latin typeface="Calibri" panose="020F0502020204030204" pitchFamily="34" charset="0"/>
                <a:cs typeface="Calibri" panose="020F0502020204030204" pitchFamily="34" charset="0"/>
              </a:rPr>
              <a:t>, portanto, é elaborada </a:t>
            </a:r>
            <a:r>
              <a:rPr lang="pt-PT" sz="5000" b="1" dirty="0">
                <a:latin typeface="Calibri" panose="020F0502020204030204" pitchFamily="34" charset="0"/>
                <a:cs typeface="Calibri" panose="020F0502020204030204" pitchFamily="34" charset="0"/>
              </a:rPr>
              <a:t>de acordo com os ditames da Lei de Diretrizes Orçamentárias,</a:t>
            </a:r>
            <a:r>
              <a:rPr lang="pt-PT" sz="5000" dirty="0">
                <a:latin typeface="Calibri" panose="020F0502020204030204" pitchFamily="34" charset="0"/>
                <a:cs typeface="Calibri" panose="020F0502020204030204" pitchFamily="34" charset="0"/>
              </a:rPr>
              <a:t> configurando-se esta na condição de </a:t>
            </a:r>
            <a:r>
              <a:rPr lang="pt-PT" sz="5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planejamento</a:t>
            </a:r>
            <a:r>
              <a:rPr lang="pt-PT" sz="5000" b="1" i="1" dirty="0">
                <a:latin typeface="Calibri" panose="020F0502020204030204" pitchFamily="34" charset="0"/>
                <a:cs typeface="Calibri" panose="020F0502020204030204" pitchFamily="34" charset="0"/>
              </a:rPr>
              <a:t> operacional</a:t>
            </a:r>
            <a:r>
              <a:rPr lang="pt-PT" sz="5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Visite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site  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Ministério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Planejamento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Orçamento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Gestão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www.planejamento.gov.br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 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Lei n.º 11.100/05,  Lei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Orçamentária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Anual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da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União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aprovada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o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 2005.</a:t>
            </a:r>
          </a:p>
          <a:p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77608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255"/>
            <a:ext cx="8229600" cy="518001"/>
          </a:xfrm>
        </p:spPr>
        <p:txBody>
          <a:bodyPr>
            <a:normAutofit fontScale="90000"/>
          </a:bodyPr>
          <a:lstStyle/>
          <a:p>
            <a:r>
              <a:rPr lang="pt-BR" dirty="0"/>
              <a:t>Organograma de Funcionamento das leis orçamentárias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94" y="2003027"/>
            <a:ext cx="243409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ELABORAÇÃO DO PPA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2194" y="1995766"/>
            <a:ext cx="26403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ELABORAÇÃO DA LDO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0795" y="2003027"/>
            <a:ext cx="265600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ELABORAÇÃO DA </a:t>
            </a:r>
          </a:p>
          <a:p>
            <a:r>
              <a:rPr lang="pt-BR" dirty="0"/>
              <a:t>LOA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8585" y="2642097"/>
            <a:ext cx="0" cy="450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70310" y="2642097"/>
            <a:ext cx="0" cy="450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594" y="3092323"/>
            <a:ext cx="12885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SIGPLAN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594" y="3831869"/>
            <a:ext cx="12885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SIMEC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64222" y="3461655"/>
            <a:ext cx="0" cy="450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18640" y="3092323"/>
            <a:ext cx="74374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SPI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80650" y="2642097"/>
            <a:ext cx="0" cy="450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86612" y="2705309"/>
            <a:ext cx="0" cy="450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2922" y="3155535"/>
            <a:ext cx="81545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SOF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9711" y="3155535"/>
            <a:ext cx="10677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SIDOR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594" y="1995766"/>
            <a:ext cx="8473206" cy="275601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>
            <a:off x="3018295" y="4307682"/>
            <a:ext cx="38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MINISTÉRIO DO PLANEJAMENTO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8585" y="4751785"/>
            <a:ext cx="7449279" cy="19319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10500" y="4983912"/>
            <a:ext cx="2635493" cy="8738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EXECUÇÃO ORÇAMENTÁRIA E FINANCEIRA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24898" y="5041868"/>
            <a:ext cx="1502095" cy="450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STN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9310" y="6314422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MINISTÉRIO DA FAZENDA</a:t>
            </a:r>
          </a:p>
        </p:txBody>
      </p:sp>
    </p:spTree>
    <p:extLst>
      <p:ext uri="{BB962C8B-B14F-4D97-AF65-F5344CB8AC3E}">
        <p14:creationId xmlns:p14="http://schemas.microsoft.com/office/powerpoint/2010/main" val="14771843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SIGLAS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882" y="1412309"/>
            <a:ext cx="8229600" cy="4876800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SIGPLAN: Sistema de Informações Gerenciais e de Planejamento do PPA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SIMEC: Sistema Integrado de Planejamento, Orçamento e Finanças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SPI: Secretaria de Planejamento e Investimento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SOF: Secretaria de Orçamento e Finanças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SIDOR: Sistema Integrado de Dados Orçamentários</a:t>
            </a:r>
          </a:p>
          <a:p>
            <a:pPr marL="0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SIAFI: Sistema Integrado de Administração Financeira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277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03CF-8877-E647-BE71-2AFC5130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10" y="595881"/>
            <a:ext cx="8148181" cy="591332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3200" dirty="0"/>
              <a:t>I. O orçamento - programa foi introduzido no Brasil através da Lei 4320/64. </a:t>
            </a:r>
          </a:p>
          <a:p>
            <a:pPr marL="0" indent="0">
              <a:buNone/>
            </a:pPr>
            <a:br>
              <a:rPr lang="pt-BR" sz="3200" dirty="0"/>
            </a:br>
            <a:r>
              <a:rPr lang="pt-BR" sz="3200" dirty="0"/>
              <a:t>II. O orçamento-programa pode ser entendido como um plano de trabalho, um instrumento de planejamento da ação do governo, através da identificação dos seus programas de trabalho, projetos e atividades, além dos estabelecimentos de objetivos e metas a serem implementados, bem como a previsão dos custos relacionados. </a:t>
            </a:r>
          </a:p>
          <a:p>
            <a:pPr marL="0" indent="0">
              <a:buNone/>
            </a:pPr>
            <a:br>
              <a:rPr lang="pt-BR" sz="3200" dirty="0"/>
            </a:br>
            <a:r>
              <a:rPr lang="pt-BR" sz="3200" dirty="0"/>
              <a:t>III. A CF/88 implantou definitivamente o orçamento-programa no Brasil, ao estabelecer a normatização da matéria orçamentária através do Plano Plurianual - PPA, da Lei de Diretrizes Orçamentárias - LDO e da Lei Orçamentária Anual - LOA, ficando evidente o extremo zelo do constituinte para com o planejamento das ações do governo. </a:t>
            </a:r>
          </a:p>
          <a:p>
            <a:pPr marL="0" indent="0">
              <a:buNone/>
            </a:pPr>
            <a:br>
              <a:rPr lang="pt-BR" sz="3200" dirty="0"/>
            </a:br>
            <a:r>
              <a:rPr lang="pt-BR" sz="3200" dirty="0"/>
              <a:t>IV. O orçamento de Base-Zero é uma técnica utilizada para a confecção do orçamento- programa, que consiste basicamente em uma análise crítica de todos os recursos solicitados pelos órgãos governamentais. </a:t>
            </a:r>
            <a:br>
              <a:rPr lang="pt-BR" sz="3200" dirty="0"/>
            </a:br>
            <a:endParaRPr lang="pt-BR" sz="3200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sz="2900" dirty="0"/>
              <a:t>a) I, II, III e IV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900" dirty="0"/>
              <a:t> b) </a:t>
            </a:r>
            <a:r>
              <a:rPr lang="en-US" sz="2900" dirty="0" err="1"/>
              <a:t>Apenas</a:t>
            </a:r>
            <a:r>
              <a:rPr lang="en-US" sz="2900" dirty="0"/>
              <a:t> I e II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900" dirty="0"/>
              <a:t> c) </a:t>
            </a:r>
            <a:r>
              <a:rPr lang="en-US" sz="2900" dirty="0" err="1"/>
              <a:t>Apenas</a:t>
            </a:r>
            <a:r>
              <a:rPr lang="en-US" sz="2900" dirty="0"/>
              <a:t> I e IV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900" dirty="0"/>
              <a:t> d) </a:t>
            </a:r>
            <a:r>
              <a:rPr lang="en-US" sz="2900" dirty="0" err="1"/>
              <a:t>Apenas</a:t>
            </a:r>
            <a:r>
              <a:rPr lang="en-US" sz="2900" dirty="0"/>
              <a:t> III e IV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900" dirty="0"/>
              <a:t> e) I, II, III e IV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incorretas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br>
              <a:rPr lang="en-US" sz="2900" dirty="0"/>
            </a:b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94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103CF-8877-E647-BE71-2AFC5130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6" y="726510"/>
            <a:ext cx="8148181" cy="5913329"/>
          </a:xfrm>
        </p:spPr>
        <p:txBody>
          <a:bodyPr>
            <a:normAutofit fontScale="55000" lnSpcReduction="20000"/>
          </a:bodyPr>
          <a:lstStyle/>
          <a:p>
            <a:r>
              <a:rPr lang="pt-BR" sz="3200" dirty="0"/>
              <a:t>I. O orçamento - programa foi introduzido no Brasil através da Lei 4320/64. </a:t>
            </a:r>
          </a:p>
          <a:p>
            <a:br>
              <a:rPr lang="pt-BR" sz="3200" dirty="0"/>
            </a:br>
            <a:r>
              <a:rPr lang="pt-BR" sz="3200" dirty="0"/>
              <a:t>II. O orçamento-programa pode ser entendido como um plano de trabalho, um instrumento de planejamento da ação do governo, através da identificação dos seus programas de trabalho, projetos e atividades, além dos estabelecimentos de objetivos e metas a serem implementados, bem como a previsão dos custos relacionados. </a:t>
            </a:r>
          </a:p>
          <a:p>
            <a:br>
              <a:rPr lang="pt-BR" sz="3200" dirty="0"/>
            </a:br>
            <a:r>
              <a:rPr lang="pt-BR" sz="3200" dirty="0"/>
              <a:t>III. A CF/88 implantou definitivamente o orçamento-programa no Brasil, ao estabelecer a normatização da matéria orçamentária através do Plano Plurianual - PPA, da Lei de Diretrizes Orçamentárias - LDO e da Lei Orçamentária Anual - LOA, ficando evidente o extremo zelo do constituinte para com o planejamento das ações do governo. </a:t>
            </a:r>
          </a:p>
          <a:p>
            <a:br>
              <a:rPr lang="pt-BR" sz="3200" dirty="0"/>
            </a:br>
            <a:r>
              <a:rPr lang="pt-BR" sz="3200" dirty="0"/>
              <a:t>IV. O orçamento de Base-Zero é uma técnica utilizada para a confecção do orçamento- programa, que consiste basicamente em uma análise crítica de todos os recursos solicitados pelos órgãos governamentais. </a:t>
            </a:r>
            <a:br>
              <a:rPr lang="pt-BR" sz="3200" dirty="0"/>
            </a:br>
            <a:endParaRPr lang="pt-BR" sz="3200" dirty="0"/>
          </a:p>
          <a:p>
            <a:pPr marL="0" indent="0">
              <a:buNone/>
            </a:pPr>
            <a:r>
              <a:rPr lang="en-US" b="1" dirty="0"/>
              <a:t> </a:t>
            </a:r>
            <a:r>
              <a:rPr lang="en-US" sz="2900" b="1" dirty="0"/>
              <a:t>a) I, II, III e IV </a:t>
            </a:r>
            <a:r>
              <a:rPr lang="en-US" sz="2900" b="1" dirty="0" err="1"/>
              <a:t>estão</a:t>
            </a:r>
            <a:r>
              <a:rPr lang="en-US" sz="2900" b="1" dirty="0"/>
              <a:t> </a:t>
            </a:r>
            <a:r>
              <a:rPr lang="en-US" sz="2900" b="1" dirty="0" err="1"/>
              <a:t>corretas</a:t>
            </a:r>
            <a:r>
              <a:rPr lang="en-US" sz="2900" b="1" dirty="0"/>
              <a:t>.</a:t>
            </a:r>
          </a:p>
          <a:p>
            <a:pPr marL="0" indent="0">
              <a:buNone/>
            </a:pPr>
            <a:r>
              <a:rPr lang="en-US" sz="2900" dirty="0"/>
              <a:t> b) </a:t>
            </a:r>
            <a:r>
              <a:rPr lang="en-US" sz="2900" dirty="0" err="1"/>
              <a:t>Apenas</a:t>
            </a:r>
            <a:r>
              <a:rPr lang="en-US" sz="2900" dirty="0"/>
              <a:t> I e II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900" dirty="0"/>
              <a:t> c) </a:t>
            </a:r>
            <a:r>
              <a:rPr lang="en-US" sz="2900" dirty="0" err="1"/>
              <a:t>Apenas</a:t>
            </a:r>
            <a:r>
              <a:rPr lang="en-US" sz="2900" dirty="0"/>
              <a:t> I e IV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900" dirty="0"/>
              <a:t> d) </a:t>
            </a:r>
            <a:r>
              <a:rPr lang="en-US" sz="2900" dirty="0" err="1"/>
              <a:t>Apenas</a:t>
            </a:r>
            <a:r>
              <a:rPr lang="en-US" sz="2900" dirty="0"/>
              <a:t> III e IV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r>
              <a:rPr lang="en-US" sz="2900" dirty="0"/>
              <a:t> e) I, II, III e IV </a:t>
            </a:r>
            <a:r>
              <a:rPr lang="en-US" sz="2900" dirty="0" err="1"/>
              <a:t>estão</a:t>
            </a:r>
            <a:r>
              <a:rPr lang="en-US" sz="2900" dirty="0"/>
              <a:t> </a:t>
            </a:r>
            <a:r>
              <a:rPr lang="en-US" sz="2900" dirty="0" err="1"/>
              <a:t>incorretas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br>
              <a:rPr lang="en-US" sz="2900" dirty="0"/>
            </a:br>
            <a:endParaRPr lang="en-US" sz="2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15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A06E7-B534-9A48-A09A-4DD589D4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4192"/>
            <a:ext cx="8229600" cy="566280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Quanto</a:t>
            </a:r>
            <a:r>
              <a:rPr lang="en-US" dirty="0"/>
              <a:t>  </a:t>
            </a:r>
            <a:r>
              <a:rPr lang="en-US" dirty="0" err="1"/>
              <a:t>às</a:t>
            </a:r>
            <a:r>
              <a:rPr lang="en-US" dirty="0"/>
              <a:t>  </a:t>
            </a:r>
            <a:r>
              <a:rPr lang="en-US" dirty="0" err="1"/>
              <a:t>características</a:t>
            </a:r>
            <a:r>
              <a:rPr lang="en-US" dirty="0"/>
              <a:t>  do  </a:t>
            </a:r>
            <a:r>
              <a:rPr lang="en-US" dirty="0" err="1"/>
              <a:t>orçamento</a:t>
            </a:r>
            <a:r>
              <a:rPr lang="en-US" dirty="0"/>
              <a:t>  </a:t>
            </a:r>
            <a:r>
              <a:rPr lang="en-US" dirty="0" err="1"/>
              <a:t>programa</a:t>
            </a:r>
            <a:r>
              <a:rPr lang="en-US" dirty="0"/>
              <a:t>,  </a:t>
            </a:r>
            <a:r>
              <a:rPr lang="en-US" dirty="0" err="1"/>
              <a:t>analise</a:t>
            </a:r>
            <a:r>
              <a:rPr lang="en-US" dirty="0"/>
              <a:t>  as  </a:t>
            </a:r>
            <a:r>
              <a:rPr lang="en-US" dirty="0" err="1"/>
              <a:t>afirmativas</a:t>
            </a:r>
            <a:r>
              <a:rPr lang="en-US" dirty="0"/>
              <a:t> a </a:t>
            </a:r>
            <a:r>
              <a:rPr lang="en-US" dirty="0" err="1"/>
              <a:t>seguir</a:t>
            </a:r>
            <a:r>
              <a:rPr lang="en-US" dirty="0"/>
              <a:t>. 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I.  As  </a:t>
            </a:r>
            <a:r>
              <a:rPr lang="en-US" dirty="0" err="1"/>
              <a:t>decisões</a:t>
            </a:r>
            <a:r>
              <a:rPr lang="en-US" dirty="0"/>
              <a:t>  </a:t>
            </a:r>
            <a:r>
              <a:rPr lang="en-US" dirty="0" err="1"/>
              <a:t>orçamentárias</a:t>
            </a:r>
            <a:r>
              <a:rPr lang="en-US" dirty="0"/>
              <a:t>  </a:t>
            </a:r>
            <a:r>
              <a:rPr lang="en-US" dirty="0" err="1"/>
              <a:t>são</a:t>
            </a:r>
            <a:r>
              <a:rPr lang="en-US" dirty="0"/>
              <a:t>  </a:t>
            </a:r>
            <a:r>
              <a:rPr lang="en-US" dirty="0" err="1"/>
              <a:t>tomadas</a:t>
            </a:r>
            <a:r>
              <a:rPr lang="en-US" dirty="0"/>
              <a:t>  com  base  </a:t>
            </a:r>
            <a:r>
              <a:rPr lang="en-US" dirty="0" err="1"/>
              <a:t>em</a:t>
            </a:r>
            <a:r>
              <a:rPr lang="en-US" dirty="0"/>
              <a:t>  </a:t>
            </a:r>
            <a:r>
              <a:rPr lang="en-US" dirty="0" err="1"/>
              <a:t>avaliações</a:t>
            </a:r>
            <a:r>
              <a:rPr lang="en-US" dirty="0"/>
              <a:t> e </a:t>
            </a:r>
            <a:r>
              <a:rPr lang="en-US" dirty="0" err="1"/>
              <a:t>análises</a:t>
            </a:r>
            <a:r>
              <a:rPr lang="en-US" dirty="0"/>
              <a:t> </a:t>
            </a:r>
            <a:r>
              <a:rPr lang="en-US" dirty="0" err="1"/>
              <a:t>técnicas</a:t>
            </a:r>
            <a:r>
              <a:rPr lang="en-US" dirty="0"/>
              <a:t> das </a:t>
            </a:r>
            <a:r>
              <a:rPr lang="en-US" dirty="0" err="1"/>
              <a:t>possíveis</a:t>
            </a:r>
            <a:r>
              <a:rPr lang="en-US" dirty="0"/>
              <a:t> </a:t>
            </a:r>
            <a:r>
              <a:rPr lang="en-US" dirty="0" err="1"/>
              <a:t>alternativas</a:t>
            </a:r>
            <a:r>
              <a:rPr lang="en-US" dirty="0"/>
              <a:t>.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II.  A  </a:t>
            </a:r>
            <a:r>
              <a:rPr lang="en-US" dirty="0" err="1"/>
              <a:t>elaboração</a:t>
            </a:r>
            <a:r>
              <a:rPr lang="en-US" dirty="0"/>
              <a:t>  do  </a:t>
            </a:r>
            <a:r>
              <a:rPr lang="en-US" dirty="0" err="1"/>
              <a:t>orçamento</a:t>
            </a:r>
            <a:r>
              <a:rPr lang="en-US" dirty="0"/>
              <a:t>  </a:t>
            </a:r>
            <a:r>
              <a:rPr lang="en-US" dirty="0" err="1"/>
              <a:t>considera</a:t>
            </a:r>
            <a:r>
              <a:rPr lang="en-US" dirty="0"/>
              <a:t>  </a:t>
            </a:r>
            <a:r>
              <a:rPr lang="en-US" dirty="0" err="1"/>
              <a:t>todos</a:t>
            </a:r>
            <a:r>
              <a:rPr lang="en-US" dirty="0"/>
              <a:t>  </a:t>
            </a:r>
            <a:r>
              <a:rPr lang="en-US" dirty="0" err="1"/>
              <a:t>os</a:t>
            </a:r>
            <a:r>
              <a:rPr lang="en-US" dirty="0"/>
              <a:t>  </a:t>
            </a:r>
            <a:r>
              <a:rPr lang="en-US" dirty="0" err="1"/>
              <a:t>gastos</a:t>
            </a:r>
            <a:r>
              <a:rPr lang="en-US" dirty="0"/>
              <a:t>  </a:t>
            </a:r>
            <a:r>
              <a:rPr lang="en-US" dirty="0" err="1"/>
              <a:t>nas</a:t>
            </a:r>
            <a:r>
              <a:rPr lang="en-US" dirty="0"/>
              <a:t>  </a:t>
            </a:r>
            <a:r>
              <a:rPr lang="en-US" dirty="0" err="1"/>
              <a:t>ações</a:t>
            </a:r>
            <a:r>
              <a:rPr lang="en-US" dirty="0"/>
              <a:t> que  </a:t>
            </a:r>
            <a:r>
              <a:rPr lang="en-US" dirty="0" err="1"/>
              <a:t>fazem</a:t>
            </a:r>
            <a:r>
              <a:rPr lang="en-US" dirty="0"/>
              <a:t> o </a:t>
            </a:r>
            <a:r>
              <a:rPr lang="en-US" dirty="0" err="1"/>
              <a:t>programa</a:t>
            </a:r>
            <a:r>
              <a:rPr lang="en-US" dirty="0"/>
              <a:t>, </a:t>
            </a:r>
            <a:r>
              <a:rPr lang="en-US" dirty="0" err="1"/>
              <a:t>desde</a:t>
            </a:r>
            <a:r>
              <a:rPr lang="en-US" dirty="0"/>
              <a:t> que </a:t>
            </a:r>
            <a:r>
              <a:rPr lang="en-US" dirty="0" err="1"/>
              <a:t>não</a:t>
            </a:r>
            <a:r>
              <a:rPr lang="en-US" dirty="0"/>
              <a:t> </a:t>
            </a:r>
            <a:r>
              <a:rPr lang="en-US" dirty="0" err="1"/>
              <a:t>ultrapassem</a:t>
            </a:r>
            <a:r>
              <a:rPr lang="en-US" dirty="0"/>
              <a:t> o  </a:t>
            </a:r>
            <a:r>
              <a:rPr lang="en-US" dirty="0" err="1"/>
              <a:t>exercício</a:t>
            </a:r>
            <a:r>
              <a:rPr lang="en-US" dirty="0"/>
              <a:t> </a:t>
            </a:r>
            <a:r>
              <a:rPr lang="en-US" dirty="0" err="1"/>
              <a:t>anual</a:t>
            </a:r>
            <a:r>
              <a:rPr lang="en-US" dirty="0"/>
              <a:t>. 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III.  A  </a:t>
            </a:r>
            <a:r>
              <a:rPr lang="en-US" dirty="0" err="1"/>
              <a:t>estrutura</a:t>
            </a:r>
            <a:r>
              <a:rPr lang="en-US" dirty="0"/>
              <a:t>  do  </a:t>
            </a:r>
            <a:r>
              <a:rPr lang="en-US" dirty="0" err="1"/>
              <a:t>orçamento</a:t>
            </a:r>
            <a:r>
              <a:rPr lang="en-US" dirty="0"/>
              <a:t>  </a:t>
            </a:r>
            <a:r>
              <a:rPr lang="en-US" dirty="0" err="1"/>
              <a:t>está</a:t>
            </a:r>
            <a:r>
              <a:rPr lang="en-US" dirty="0"/>
              <a:t>  </a:t>
            </a:r>
            <a:r>
              <a:rPr lang="en-US" dirty="0" err="1"/>
              <a:t>voltada</a:t>
            </a:r>
            <a:r>
              <a:rPr lang="en-US" dirty="0"/>
              <a:t>  para  </a:t>
            </a:r>
            <a:r>
              <a:rPr lang="en-US" dirty="0" err="1"/>
              <a:t>os</a:t>
            </a:r>
            <a:r>
              <a:rPr lang="en-US" dirty="0"/>
              <a:t>  </a:t>
            </a:r>
            <a:r>
              <a:rPr lang="en-US" dirty="0" err="1"/>
              <a:t>aspectos</a:t>
            </a:r>
            <a:r>
              <a:rPr lang="en-US" dirty="0"/>
              <a:t>  </a:t>
            </a:r>
            <a:r>
              <a:rPr lang="en-US" dirty="0" err="1"/>
              <a:t>administrativos</a:t>
            </a:r>
            <a:r>
              <a:rPr lang="en-US" dirty="0"/>
              <a:t>  de </a:t>
            </a:r>
            <a:r>
              <a:rPr lang="en-US" dirty="0" err="1"/>
              <a:t>planejamento</a:t>
            </a:r>
            <a:r>
              <a:rPr lang="en-US" dirty="0"/>
              <a:t>. 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Assinale</a:t>
            </a:r>
            <a:r>
              <a:rPr lang="en-US" dirty="0"/>
              <a:t>: </a:t>
            </a:r>
          </a:p>
          <a:p>
            <a:pPr marL="0" indent="0">
              <a:buNone/>
            </a:pPr>
            <a:r>
              <a:rPr lang="en-US" dirty="0"/>
              <a:t> a) se </a:t>
            </a:r>
            <a:r>
              <a:rPr lang="en-US" dirty="0" err="1"/>
              <a:t>somente</a:t>
            </a:r>
            <a:r>
              <a:rPr lang="en-US" dirty="0"/>
              <a:t> a </a:t>
            </a:r>
            <a:r>
              <a:rPr lang="en-US" dirty="0" err="1"/>
              <a:t>afirmativa</a:t>
            </a:r>
            <a:r>
              <a:rPr lang="en-US" dirty="0"/>
              <a:t> I </a:t>
            </a:r>
            <a:r>
              <a:rPr lang="en-US" dirty="0" err="1"/>
              <a:t>estiver</a:t>
            </a:r>
            <a:r>
              <a:rPr lang="en-US" dirty="0"/>
              <a:t> </a:t>
            </a:r>
            <a:r>
              <a:rPr lang="en-US" dirty="0" err="1"/>
              <a:t>correta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 b)se </a:t>
            </a:r>
            <a:r>
              <a:rPr lang="en-US" dirty="0" err="1"/>
              <a:t>somente</a:t>
            </a:r>
            <a:r>
              <a:rPr lang="en-US" dirty="0"/>
              <a:t> a </a:t>
            </a:r>
            <a:r>
              <a:rPr lang="en-US" dirty="0" err="1"/>
              <a:t>afirmativa</a:t>
            </a:r>
            <a:r>
              <a:rPr lang="en-US" dirty="0"/>
              <a:t> II </a:t>
            </a:r>
            <a:r>
              <a:rPr lang="en-US" dirty="0" err="1"/>
              <a:t>estiver</a:t>
            </a:r>
            <a:r>
              <a:rPr lang="en-US" dirty="0"/>
              <a:t> </a:t>
            </a:r>
            <a:r>
              <a:rPr lang="en-US" dirty="0" err="1"/>
              <a:t>correta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 c) se </a:t>
            </a:r>
            <a:r>
              <a:rPr lang="en-US" dirty="0" err="1"/>
              <a:t>somente</a:t>
            </a:r>
            <a:r>
              <a:rPr lang="en-US" dirty="0"/>
              <a:t> as </a:t>
            </a:r>
            <a:r>
              <a:rPr lang="en-US" dirty="0" err="1"/>
              <a:t>afirmativas</a:t>
            </a:r>
            <a:r>
              <a:rPr lang="en-US" dirty="0"/>
              <a:t> I e II </a:t>
            </a:r>
            <a:r>
              <a:rPr lang="en-US" dirty="0" err="1"/>
              <a:t>estiverem</a:t>
            </a:r>
            <a:r>
              <a:rPr lang="en-US" dirty="0"/>
              <a:t> </a:t>
            </a:r>
            <a:r>
              <a:rPr lang="en-US" dirty="0" err="1"/>
              <a:t>corretas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 d) se </a:t>
            </a:r>
            <a:r>
              <a:rPr lang="en-US" dirty="0" err="1"/>
              <a:t>somente</a:t>
            </a:r>
            <a:r>
              <a:rPr lang="en-US" dirty="0"/>
              <a:t> as </a:t>
            </a:r>
            <a:r>
              <a:rPr lang="en-US" dirty="0" err="1"/>
              <a:t>afirmativas</a:t>
            </a:r>
            <a:r>
              <a:rPr lang="en-US" dirty="0"/>
              <a:t> I e III </a:t>
            </a:r>
            <a:r>
              <a:rPr lang="en-US" dirty="0" err="1"/>
              <a:t>estiverem</a:t>
            </a:r>
            <a:r>
              <a:rPr lang="en-US" dirty="0"/>
              <a:t> </a:t>
            </a:r>
            <a:r>
              <a:rPr lang="en-US" dirty="0" err="1"/>
              <a:t>corretas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 e) se </a:t>
            </a:r>
            <a:r>
              <a:rPr lang="en-US" dirty="0" err="1"/>
              <a:t>somente</a:t>
            </a:r>
            <a:r>
              <a:rPr lang="en-US" dirty="0"/>
              <a:t> as </a:t>
            </a:r>
            <a:r>
              <a:rPr lang="en-US" dirty="0" err="1"/>
              <a:t>afirmativas</a:t>
            </a:r>
            <a:r>
              <a:rPr lang="en-US" dirty="0"/>
              <a:t> II e III </a:t>
            </a:r>
            <a:r>
              <a:rPr lang="en-US" dirty="0" err="1"/>
              <a:t>estiverem</a:t>
            </a:r>
            <a:r>
              <a:rPr lang="en-US" dirty="0"/>
              <a:t> </a:t>
            </a:r>
            <a:r>
              <a:rPr lang="en-US" dirty="0" err="1"/>
              <a:t>corretas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786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A06E7-B534-9A48-A09A-4DD589D4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14192"/>
            <a:ext cx="8273441" cy="5662808"/>
          </a:xfrm>
        </p:spPr>
        <p:txBody>
          <a:bodyPr>
            <a:normAutofit fontScale="77500" lnSpcReduction="20000"/>
          </a:bodyPr>
          <a:lstStyle/>
          <a:p>
            <a:r>
              <a:rPr lang="pt-BR"/>
              <a:t>Quanto  às  características  do  orçamento  programa,  analise  as  afirmativas a seguir.  </a:t>
            </a:r>
            <a:br>
              <a:rPr lang="pt-BR"/>
            </a:br>
            <a:br>
              <a:rPr lang="pt-BR"/>
            </a:br>
            <a:r>
              <a:rPr lang="pt-BR"/>
              <a:t>I.  As  decisões  orçamentárias  são  tomadas  com  base  em  avaliações e análises técnicas das possíveis alternativas. </a:t>
            </a:r>
            <a:br>
              <a:rPr lang="pt-BR"/>
            </a:br>
            <a:br>
              <a:rPr lang="pt-BR"/>
            </a:br>
            <a:r>
              <a:rPr lang="pt-BR"/>
              <a:t>II.  A  elaboração  do  orçamento  considera  todos  os  gastos  nas  ações que  fazem o programa, desde que não ultrapassem o  exercício anual.  </a:t>
            </a:r>
            <a:br>
              <a:rPr lang="pt-BR"/>
            </a:br>
            <a:br>
              <a:rPr lang="pt-BR"/>
            </a:br>
            <a:r>
              <a:rPr lang="pt-BR"/>
              <a:t>III.  A  estrutura  do  orçamento  está  voltada  para  os  aspectos  administrativos  de planejamento. </a:t>
            </a:r>
            <a:br>
              <a:rPr lang="pt-BR"/>
            </a:br>
            <a:br>
              <a:rPr lang="pt-BR"/>
            </a:br>
            <a:r>
              <a:rPr lang="pt-BR"/>
              <a:t>Assinale: </a:t>
            </a:r>
          </a:p>
          <a:p>
            <a:pPr marL="0" indent="0">
              <a:buNone/>
            </a:pPr>
            <a:r>
              <a:rPr lang="pt-BR"/>
              <a:t> a) se somente a afirmativa I estiver correta. </a:t>
            </a:r>
          </a:p>
          <a:p>
            <a:pPr marL="0" indent="0">
              <a:buNone/>
            </a:pPr>
            <a:r>
              <a:rPr lang="pt-BR"/>
              <a:t> b)se somente a afirmativa II estiver correta. </a:t>
            </a:r>
          </a:p>
          <a:p>
            <a:pPr marL="0" indent="0">
              <a:buNone/>
            </a:pPr>
            <a:r>
              <a:rPr lang="pt-BR"/>
              <a:t> c) se somente as afirmativas I e II estiverem corretas. </a:t>
            </a:r>
          </a:p>
          <a:p>
            <a:pPr marL="0" indent="0">
              <a:buNone/>
            </a:pPr>
            <a:r>
              <a:rPr lang="pt-BR"/>
              <a:t> </a:t>
            </a:r>
            <a:r>
              <a:rPr lang="pt-BR" b="1"/>
              <a:t>d) se somente as afirmativas I e III estiverem corretas. </a:t>
            </a:r>
          </a:p>
          <a:p>
            <a:pPr marL="0" indent="0">
              <a:buNone/>
            </a:pPr>
            <a:r>
              <a:rPr lang="pt-BR"/>
              <a:t> e) se somente as afirmativas II e III estiverem corretas</a:t>
            </a:r>
          </a:p>
          <a:p>
            <a:pPr marL="0" indent="0">
              <a:buNone/>
            </a:pPr>
            <a:r>
              <a:rPr lang="pt-BR"/>
              <a:t> </a:t>
            </a:r>
          </a:p>
          <a:p>
            <a:pPr marL="0" indent="0">
              <a:buNone/>
            </a:pPr>
            <a:br>
              <a:rPr lang="pt-BR"/>
            </a:b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2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BEAE-C54C-6E43-8006-FFF0CAA1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6093"/>
            <a:ext cx="8229600" cy="5950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Com relação ao conceito de orçamento-programa, assinale a única opção correta.</a:t>
            </a:r>
          </a:p>
          <a:p>
            <a:r>
              <a:rPr lang="pt-BR" dirty="0"/>
              <a:t>a) No orçamento-programa, os critérios de classificação baseiam-se em unidades administrativas.</a:t>
            </a:r>
          </a:p>
          <a:p>
            <a:r>
              <a:rPr lang="pt-BR" dirty="0" err="1"/>
              <a:t>b</a:t>
            </a:r>
            <a:r>
              <a:rPr lang="pt-BR" dirty="0"/>
              <a:t>) No orçamento-programa, o controle visa avaliar a eficiência e a eficácia das atividades governamentais.</a:t>
            </a:r>
          </a:p>
          <a:p>
            <a:r>
              <a:rPr lang="pt-BR" dirty="0" err="1"/>
              <a:t>c</a:t>
            </a:r>
            <a:r>
              <a:rPr lang="pt-BR" dirty="0"/>
              <a:t>) O orçamento-programa é totalmente dissociado do processo de planejamento.</a:t>
            </a:r>
          </a:p>
          <a:p>
            <a:r>
              <a:rPr lang="pt-BR" dirty="0" err="1"/>
              <a:t>d</a:t>
            </a:r>
            <a:r>
              <a:rPr lang="pt-BR" dirty="0"/>
              <a:t>) A estrutura do orçamento-programa prioriza os aspectos contábeis da gestão.</a:t>
            </a:r>
          </a:p>
          <a:p>
            <a:r>
              <a:rPr lang="pt-BR" dirty="0"/>
              <a:t>e) Na elaboração do orçamento-programa, são respeitadas as necessidades financeiras das unidades administrativas.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1925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BEAE-C54C-6E43-8006-FFF0CAA18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6093"/>
            <a:ext cx="8229600" cy="5950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Com relação ao conceito de orçamento-programa, assinale a única opção correta.</a:t>
            </a:r>
          </a:p>
          <a:p>
            <a:r>
              <a:rPr lang="pt-BR" dirty="0"/>
              <a:t>a) No orçamento-programa, os critérios de classificação baseiam-se em unidades administrativas.</a:t>
            </a:r>
          </a:p>
          <a:p>
            <a:r>
              <a:rPr lang="pt-BR" dirty="0" err="1"/>
              <a:t>b</a:t>
            </a:r>
            <a:r>
              <a:rPr lang="pt-BR" dirty="0"/>
              <a:t>) No orçamento-programa, o controle visa avaliar a eficiência e a eficácia das atividades governamentais.</a:t>
            </a:r>
          </a:p>
          <a:p>
            <a:r>
              <a:rPr lang="pt-BR" dirty="0" err="1"/>
              <a:t>c</a:t>
            </a:r>
            <a:r>
              <a:rPr lang="pt-BR" dirty="0"/>
              <a:t>) O orçamento-programa é totalmente dissociado do processo de planejamento.</a:t>
            </a:r>
          </a:p>
          <a:p>
            <a:r>
              <a:rPr lang="pt-BR" dirty="0" err="1"/>
              <a:t>d</a:t>
            </a:r>
            <a:r>
              <a:rPr lang="pt-BR" dirty="0"/>
              <a:t>) A estrutura do orçamento-programa prioriza os aspectos contábeis da gestão.</a:t>
            </a:r>
          </a:p>
          <a:p>
            <a:r>
              <a:rPr lang="pt-BR" dirty="0"/>
              <a:t>e) Na elaboração do orçamento-programa, são respeitadas as necessidades financeiras das unidades administrativas.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441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B1F3-6458-E64B-97DF-FDD4A84D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Técnicas</a:t>
            </a:r>
            <a:r>
              <a:rPr lang="en-US" dirty="0"/>
              <a:t> </a:t>
            </a:r>
            <a:r>
              <a:rPr lang="en-US" dirty="0" err="1"/>
              <a:t>Orçamentárias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8008F-4FF2-6D41-897F-432441A2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pt-BR" dirty="0"/>
              <a:t>Para efeitos didáticos, é possível relacionar algumas dessas técnicas ou práticas que são marcantes na evolução orçamentária.</a:t>
            </a:r>
          </a:p>
          <a:p>
            <a:endParaRPr lang="pt-BR" dirty="0"/>
          </a:p>
          <a:p>
            <a:r>
              <a:rPr lang="pt-BR" b="1" dirty="0"/>
              <a:t>Orçamento Clássico ou Tradicional</a:t>
            </a:r>
          </a:p>
          <a:p>
            <a:r>
              <a:rPr lang="pt-BR" b="1" dirty="0"/>
              <a:t>Orçamento de Desempenho ou de Realizações</a:t>
            </a:r>
          </a:p>
          <a:p>
            <a:r>
              <a:rPr lang="pt-BR" b="1" dirty="0"/>
              <a:t>Orçamento-Programa</a:t>
            </a:r>
          </a:p>
          <a:p>
            <a:r>
              <a:rPr lang="pt-BR" b="1" dirty="0"/>
              <a:t>Orçamento Participativo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8156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EC90-C8E8-1D43-B21A-A8E3A109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8411"/>
            <a:ext cx="8229600" cy="60385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000" dirty="0">
                <a:latin typeface=""/>
              </a:rPr>
              <a:t>Letra a – falso. É no orçamento tradicional que a preocupação de rateio dos recursos é por unidade administrativa, associando recursos a órgãos ou entidades. Não obstante no orçamento-programa haver também a classificação institucional, para identificar que unidade está gerenciando o gasto, o critério de classificação não são as unidades administrativas, mas sim, os programas.</a:t>
            </a:r>
          </a:p>
          <a:p>
            <a:pPr marL="0" indent="0">
              <a:buNone/>
            </a:pPr>
            <a:endParaRPr lang="pt-BR" sz="2000" dirty="0">
              <a:latin typeface=""/>
            </a:endParaRPr>
          </a:p>
          <a:p>
            <a:pPr marL="0" indent="0">
              <a:buNone/>
            </a:pPr>
            <a:r>
              <a:rPr lang="pt-BR" sz="2000" b="1" dirty="0">
                <a:latin typeface=""/>
              </a:rPr>
              <a:t>Letra </a:t>
            </a:r>
            <a:r>
              <a:rPr lang="pt-BR" sz="2000" b="1" dirty="0" err="1">
                <a:latin typeface=""/>
              </a:rPr>
              <a:t>b</a:t>
            </a:r>
            <a:r>
              <a:rPr lang="pt-BR" sz="2000" b="1" dirty="0">
                <a:latin typeface=""/>
              </a:rPr>
              <a:t> – verdadeiro. </a:t>
            </a:r>
            <a:r>
              <a:rPr lang="pt-BR" sz="2000" dirty="0">
                <a:latin typeface=""/>
              </a:rPr>
              <a:t>Esse é o principal objetivo do orçamento-programa.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Sair do foco da atividade-meio (processos, atividades voltadas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para o próprio Estado), para atingir os objetivos finais da administração,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que é justamente a atividade-meio. Para essa finalidade, o orçamento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visa à eficiência e à eficácia das atividades governamentais.</a:t>
            </a:r>
          </a:p>
          <a:p>
            <a:pPr marL="0" indent="0">
              <a:buNone/>
            </a:pPr>
            <a:endParaRPr lang="pt-BR" sz="2000" dirty="0">
              <a:latin typeface=""/>
            </a:endParaRPr>
          </a:p>
          <a:p>
            <a:pPr marL="0" indent="0">
              <a:buNone/>
            </a:pPr>
            <a:r>
              <a:rPr lang="pt-BR" sz="2000" dirty="0">
                <a:latin typeface=""/>
              </a:rPr>
              <a:t>Letra </a:t>
            </a:r>
            <a:r>
              <a:rPr lang="pt-BR" sz="2000" dirty="0" err="1">
                <a:latin typeface=""/>
              </a:rPr>
              <a:t>c</a:t>
            </a:r>
            <a:r>
              <a:rPr lang="pt-BR" sz="2000" dirty="0">
                <a:latin typeface=""/>
              </a:rPr>
              <a:t> – falso. Uma das principais características do orçamento-programa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é justamente a integração entre o planejamento e o orçamento.</a:t>
            </a:r>
          </a:p>
          <a:p>
            <a:pPr marL="0" indent="0">
              <a:buNone/>
            </a:pPr>
            <a:endParaRPr lang="pt-BR" sz="2000" dirty="0">
              <a:latin typeface=""/>
            </a:endParaRPr>
          </a:p>
          <a:p>
            <a:pPr marL="0" indent="0">
              <a:buNone/>
            </a:pPr>
            <a:r>
              <a:rPr lang="pt-BR" sz="2000" dirty="0">
                <a:latin typeface=""/>
              </a:rPr>
              <a:t>Letra </a:t>
            </a:r>
            <a:r>
              <a:rPr lang="pt-BR" sz="2000" dirty="0" err="1">
                <a:latin typeface=""/>
              </a:rPr>
              <a:t>d</a:t>
            </a:r>
            <a:r>
              <a:rPr lang="pt-BR" sz="2000" dirty="0">
                <a:latin typeface=""/>
              </a:rPr>
              <a:t> – falso. O orçamento que prioriza os aspectos contábeis da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gestão é o orçamento tradicional.</a:t>
            </a:r>
          </a:p>
          <a:p>
            <a:pPr marL="0" indent="0">
              <a:buNone/>
            </a:pPr>
            <a:endParaRPr lang="pt-BR" sz="2000" dirty="0">
              <a:latin typeface=""/>
            </a:endParaRPr>
          </a:p>
          <a:p>
            <a:pPr marL="0" indent="0">
              <a:buNone/>
            </a:pPr>
            <a:r>
              <a:rPr lang="pt-BR" sz="2000" dirty="0">
                <a:latin typeface=""/>
              </a:rPr>
              <a:t>Letra e – falso. No orçamento-programa o objetivo não é atender os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órgãos (atividade-meio) da própria administração, mas sim, a população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(atividade-!m). Por esse motivo, não há necessidade de se preocupar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com as necessidades dos órgãos, mas com os grandes objetivos</a:t>
            </a:r>
          </a:p>
          <a:p>
            <a:pPr marL="0" indent="0">
              <a:buNone/>
            </a:pPr>
            <a:r>
              <a:rPr lang="pt-BR" sz="2000" dirty="0">
                <a:latin typeface=""/>
              </a:rPr>
              <a:t>governamentais.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95222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EBEA-1CE5-8746-B1D7-0E96CE99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876822"/>
            <a:ext cx="8630431" cy="507304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No que diz respeito à Lei de Diretrizes Orçamentárias (LDO), não se pode afirmar que: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(.  ) Dispõe sobre as alterações na legislação tributária;</a:t>
            </a:r>
          </a:p>
          <a:p>
            <a:pPr marL="0" indent="0">
              <a:buNone/>
            </a:pPr>
            <a:r>
              <a:rPr lang="pt-BR" dirty="0"/>
              <a:t>(.  ) Orienta a elaboração da Lei Orçamentária Anual (LOA), bem como sua execução;</a:t>
            </a:r>
          </a:p>
          <a:p>
            <a:pPr marL="0" indent="0">
              <a:buNone/>
            </a:pPr>
            <a:r>
              <a:rPr lang="pt-BR" dirty="0"/>
              <a:t>(.  ) Compreende as metas e prioridades da administração, incluindo as despesas de capital para o exercício financeiro subsequente.</a:t>
            </a:r>
          </a:p>
          <a:p>
            <a:pPr marL="0" indent="0">
              <a:buNone/>
            </a:pPr>
            <a:r>
              <a:rPr lang="pt-BR" dirty="0"/>
              <a:t>(.  ) Estabelece diretrizes, objetivos e metas da administração pública para programas de duração continuada, sendo componente básico de planejamento estratégico governamental.</a:t>
            </a:r>
          </a:p>
          <a:p>
            <a:pPr marL="0" indent="0">
              <a:buNone/>
            </a:pPr>
            <a:r>
              <a:rPr lang="pt-BR" dirty="0"/>
              <a:t>(.  ) Estabelece a política de aplicação das agências oficiais de fomento.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4648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EBEA-1CE5-8746-B1D7-0E96CE99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876822"/>
            <a:ext cx="8630431" cy="507304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No que diz respeito à Lei de Diretrizes Orçamentárias (LDO), não se pode afirmar que: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(.  ) Dispõe sobre as alterações na legislação tributária;</a:t>
            </a:r>
          </a:p>
          <a:p>
            <a:pPr marL="0" indent="0">
              <a:buNone/>
            </a:pPr>
            <a:r>
              <a:rPr lang="pt-BR" dirty="0"/>
              <a:t>(.  ) Orienta a elaboração da Lei Orçamentária Anual (LOA), bem como sua execução;</a:t>
            </a:r>
          </a:p>
          <a:p>
            <a:pPr marL="0" indent="0">
              <a:buNone/>
            </a:pPr>
            <a:r>
              <a:rPr lang="pt-BR" dirty="0"/>
              <a:t>(.  ) Compreende as metas e prioridades da administração, incluindo as despesas de capital para o exercício financeiro subsequente.</a:t>
            </a:r>
          </a:p>
          <a:p>
            <a:pPr marL="0" indent="0">
              <a:buNone/>
            </a:pP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Estabelece </a:t>
            </a:r>
            <a:r>
              <a:rPr lang="pt-BR" b="1" dirty="0"/>
              <a:t>diretrizes</a:t>
            </a:r>
            <a:r>
              <a:rPr lang="pt-BR" dirty="0"/>
              <a:t>, </a:t>
            </a:r>
            <a:r>
              <a:rPr lang="pt-BR" b="1" dirty="0"/>
              <a:t>objetivos</a:t>
            </a:r>
            <a:r>
              <a:rPr lang="pt-BR" dirty="0"/>
              <a:t> e metas da administração pública para programas de duração continuada, sendo componente básico de planejamento estratégico governamental.</a:t>
            </a:r>
          </a:p>
          <a:p>
            <a:pPr marL="0" indent="0">
              <a:buNone/>
            </a:pPr>
            <a:r>
              <a:rPr lang="pt-BR" dirty="0"/>
              <a:t>(.  ) Estabelece a política de aplicação das agências oficiais de fomento.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00074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0C3C-CE8E-3341-83DC-BEDBFB76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8515"/>
            <a:ext cx="8229600" cy="5988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Com relação ao conceito de orçamento-programa, assinale a única opção correta.</a:t>
            </a:r>
          </a:p>
          <a:p>
            <a:pPr marL="0" indent="0">
              <a:buNone/>
            </a:pPr>
            <a:r>
              <a:rPr lang="pt-BR" dirty="0"/>
              <a:t>a) No orçamento-programa, os critérios de classificação baseiam-se em unidades administrativas.</a:t>
            </a:r>
          </a:p>
          <a:p>
            <a:pPr marL="0" indent="0">
              <a:buNone/>
            </a:pPr>
            <a:r>
              <a:rPr lang="pt-BR" dirty="0" err="1"/>
              <a:t>b</a:t>
            </a:r>
            <a:r>
              <a:rPr lang="pt-BR" dirty="0"/>
              <a:t>) No orçamento-programa, o controle visa avaliar a eficiência e a eficácia das atividades governamentais.</a:t>
            </a:r>
          </a:p>
          <a:p>
            <a:pPr marL="0" indent="0">
              <a:buNone/>
            </a:pPr>
            <a:r>
              <a:rPr lang="pt-BR" dirty="0" err="1"/>
              <a:t>c</a:t>
            </a:r>
            <a:r>
              <a:rPr lang="pt-BR" dirty="0"/>
              <a:t>) O orçamento-programa é totalmente dissociado do processo de planejamento.</a:t>
            </a:r>
          </a:p>
          <a:p>
            <a:pPr marL="0" indent="0">
              <a:buNone/>
            </a:pPr>
            <a:r>
              <a:rPr lang="pt-BR" dirty="0" err="1"/>
              <a:t>d</a:t>
            </a:r>
            <a:r>
              <a:rPr lang="pt-BR" dirty="0"/>
              <a:t>) A estrutura do orçamento-programa prioriza os aspectos contábeis da gestão.</a:t>
            </a:r>
          </a:p>
          <a:p>
            <a:pPr marL="0" indent="0">
              <a:buNone/>
            </a:pPr>
            <a:r>
              <a:rPr lang="pt-BR" dirty="0"/>
              <a:t>e) Na elaboração do orçamento-programa, são respeitadas as necessidades financeiras das unidades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467749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0C3C-CE8E-3341-83DC-BEDBFB76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8515"/>
            <a:ext cx="8229600" cy="5988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Com relação ao conceito de orçamento-programa, assinale a única opção correta.</a:t>
            </a:r>
          </a:p>
          <a:p>
            <a:pPr marL="0" indent="0">
              <a:buNone/>
            </a:pPr>
            <a:r>
              <a:rPr lang="pt-BR" dirty="0"/>
              <a:t>a) No orçamento-programa, os critérios de classificação baseiam-se em unidades administrativas.</a:t>
            </a:r>
          </a:p>
          <a:p>
            <a:pPr marL="0" indent="0">
              <a:buNone/>
            </a:pPr>
            <a:r>
              <a:rPr lang="pt-BR" b="1" dirty="0" err="1"/>
              <a:t>b</a:t>
            </a:r>
            <a:r>
              <a:rPr lang="pt-BR" b="1" dirty="0"/>
              <a:t>) No orçamento-programa, o controle visa avaliar a eficiência e a eficácia das atividades governamentais.</a:t>
            </a:r>
          </a:p>
          <a:p>
            <a:pPr marL="0" indent="0">
              <a:buNone/>
            </a:pPr>
            <a:r>
              <a:rPr lang="pt-BR" dirty="0" err="1"/>
              <a:t>c</a:t>
            </a:r>
            <a:r>
              <a:rPr lang="pt-BR" dirty="0"/>
              <a:t>) O orçamento-programa é totalmente dissociado do processo de planejamento.</a:t>
            </a:r>
          </a:p>
          <a:p>
            <a:pPr marL="0" indent="0">
              <a:buNone/>
            </a:pPr>
            <a:r>
              <a:rPr lang="pt-BR" dirty="0" err="1"/>
              <a:t>d</a:t>
            </a:r>
            <a:r>
              <a:rPr lang="pt-BR" dirty="0"/>
              <a:t>) A estrutura do orçamento-programa prioriza os aspectos contábeis da gestão.</a:t>
            </a:r>
          </a:p>
          <a:p>
            <a:pPr marL="0" indent="0">
              <a:buNone/>
            </a:pPr>
            <a:r>
              <a:rPr lang="pt-BR" dirty="0"/>
              <a:t>e) Na elaboração do orçamento-programa, são respeitadas as necessidades financeiras das unidades administrativas.</a:t>
            </a:r>
          </a:p>
        </p:txBody>
      </p:sp>
    </p:spTree>
    <p:extLst>
      <p:ext uri="{BB962C8B-B14F-4D97-AF65-F5344CB8AC3E}">
        <p14:creationId xmlns:p14="http://schemas.microsoft.com/office/powerpoint/2010/main" val="5008071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1F75-10AF-654D-B98B-310812BCC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22" y="576197"/>
            <a:ext cx="8229600" cy="54749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Letra a – falso. É no orçamento tradicional que a preocupação de rateio dos recursos é por unidade administrativa, associando recursos a órgãos ou entidades. Não obstante no orçamento-programa haver também a classificação institucional, para identificar que unidade está gerenciando o gasto, o critério de classificação não são as unidades administrativas, mas sim, os programas.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Letra </a:t>
            </a:r>
            <a:r>
              <a:rPr lang="pt-BR" dirty="0" err="1"/>
              <a:t>b</a:t>
            </a:r>
            <a:r>
              <a:rPr lang="pt-BR" dirty="0"/>
              <a:t> – verdadeiro. Esse é o principal objetivo do orçamento-programa. Sair do foco da atividade-meio (processos, atividades voltadas para o próprio Estado), para atingir os objetivos finais da administração, que é justamente a atividade-!m. Para essa finalidade, o orçamento visa à eficiência e à eficácia das atividades governamentais.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Letra </a:t>
            </a:r>
            <a:r>
              <a:rPr lang="pt-BR" dirty="0" err="1"/>
              <a:t>c</a:t>
            </a:r>
            <a:r>
              <a:rPr lang="pt-BR" dirty="0"/>
              <a:t> – falso. Uma das principais características do orçamento-programa é justamente a integração entre o planejamento e o orçamento.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Letra </a:t>
            </a:r>
            <a:r>
              <a:rPr lang="pt-BR" dirty="0" err="1"/>
              <a:t>d</a:t>
            </a:r>
            <a:r>
              <a:rPr lang="pt-BR" dirty="0"/>
              <a:t> – falso. O orçamento que prioriza os aspectos contábeis da gestão é o orçamento tradicional.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Letra e – falso. No orçamento-programa o objetivo não é atender os órgãos (atividade-meio) da própria administração, mas sim, a população (atividade- meio). Por esse motivo, não há necessidade de se preocupar com as necessidades dos órgãos, mas com os grandes objetivos governamentais.</a:t>
            </a:r>
          </a:p>
        </p:txBody>
      </p:sp>
    </p:spTree>
    <p:extLst>
      <p:ext uri="{BB962C8B-B14F-4D97-AF65-F5344CB8AC3E}">
        <p14:creationId xmlns:p14="http://schemas.microsoft.com/office/powerpoint/2010/main" val="14200936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7072A-CF2B-0340-9911-37DD3115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6197"/>
            <a:ext cx="8229600" cy="59008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/>
              <a:t>Confrontando-se as diferenças entre o orçamento tradicional e o orçamento-programa, não se pode afirmar que:</a:t>
            </a:r>
          </a:p>
          <a:p>
            <a:pPr marL="0" indent="0">
              <a:buNone/>
            </a:pPr>
            <a:r>
              <a:rPr lang="pt-BR"/>
              <a:t>a) o orçamento tradicional é o processo de elaboração do orçamento em que é enfatizado o objeto de gasto.</a:t>
            </a:r>
          </a:p>
          <a:p>
            <a:pPr marL="0" indent="0">
              <a:buNone/>
            </a:pPr>
            <a:r>
              <a:rPr lang="pt-BR"/>
              <a:t>b) o orçamento-programa é o responsável por apresentar os propósitos, objetivos e metas para as quais a administração terá de prover os fundos necessários.</a:t>
            </a:r>
          </a:p>
          <a:p>
            <a:pPr marL="0" indent="0">
              <a:buNone/>
            </a:pPr>
            <a:r>
              <a:rPr lang="pt-BR"/>
              <a:t>c) a integração planejamento-orçamento é uma característica básica do orçamento-programa.</a:t>
            </a:r>
          </a:p>
          <a:p>
            <a:pPr marL="0" indent="0">
              <a:buNone/>
            </a:pPr>
            <a:r>
              <a:rPr lang="pt-BR"/>
              <a:t>d) o orçamento tradicional compatibiliza as programações anuais com os planos.</a:t>
            </a:r>
          </a:p>
          <a:p>
            <a:pPr marL="0" indent="0">
              <a:buNone/>
            </a:pPr>
            <a:r>
              <a:rPr lang="pt-BR"/>
              <a:t>e) o orçamento-programa parte da previsão de recursos para que sejam definidas as atividades e os projetos que serão executados.</a:t>
            </a:r>
          </a:p>
        </p:txBody>
      </p:sp>
    </p:spTree>
    <p:extLst>
      <p:ext uri="{BB962C8B-B14F-4D97-AF65-F5344CB8AC3E}">
        <p14:creationId xmlns:p14="http://schemas.microsoft.com/office/powerpoint/2010/main" val="5215734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3EBEA-1CE5-8746-B1D7-0E96CE99A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876822"/>
            <a:ext cx="8630431" cy="507304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No que diz respeito à Lei de Diretrizes Orçamentárias (LDO), não se pode afirmar que: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(.  ) Dispõe sobre as alterações na legislação tributária;</a:t>
            </a:r>
          </a:p>
          <a:p>
            <a:pPr marL="0" indent="0">
              <a:buNone/>
            </a:pPr>
            <a:r>
              <a:rPr lang="pt-BR" dirty="0"/>
              <a:t>(.  ) Orienta a elaboração da Lei Orçamentária Anual (LOA), bem como sua execução;</a:t>
            </a:r>
          </a:p>
          <a:p>
            <a:pPr marL="0" indent="0">
              <a:buNone/>
            </a:pPr>
            <a:r>
              <a:rPr lang="pt-BR" dirty="0"/>
              <a:t>(.  ) Compreende as metas e prioridades da administração, incluindo as despesas de capital para o exercício financeiro subsequente.</a:t>
            </a:r>
          </a:p>
          <a:p>
            <a:pPr marL="0" indent="0">
              <a:buNone/>
            </a:pP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) Estabelece diretrizes, objetivos e metas da administração pública para programas de duração continuada, sendo componente básico de planejamento estratégico governamental.</a:t>
            </a:r>
          </a:p>
          <a:p>
            <a:pPr marL="0" indent="0">
              <a:buNone/>
            </a:pPr>
            <a:r>
              <a:rPr lang="pt-BR" dirty="0"/>
              <a:t>(.  ) Estabelece a política de aplicação das agências oficiais de fomento.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4580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7D1D-452A-C547-B838-7E6E5535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69" y="694151"/>
            <a:ext cx="8398702" cy="6163849"/>
          </a:xfrm>
        </p:spPr>
        <p:txBody>
          <a:bodyPr>
            <a:normAutofit/>
          </a:bodyPr>
          <a:lstStyle/>
          <a:p>
            <a:r>
              <a:rPr lang="pt-BR" dirty="0"/>
              <a:t>No Brasil, o Plano Plurianual (PPA) é componente básico do planejamento estratégico governamental. Na definição do objetivo e da natureza específicos da planificação estratégica, o governo deve realçar 4 elementos principais. Identifique a opção que não é pertinente.</a:t>
            </a:r>
          </a:p>
          <a:p>
            <a:endParaRPr lang="pt-BR" dirty="0"/>
          </a:p>
          <a:p>
            <a:r>
              <a:rPr lang="pt-BR" sz="2000" dirty="0"/>
              <a:t>A) A importância da reflexão, essencialmente qualitativa, no futuro a longo prazo.</a:t>
            </a:r>
          </a:p>
          <a:p>
            <a:r>
              <a:rPr lang="pt-BR" sz="2000" dirty="0" err="1"/>
              <a:t>B</a:t>
            </a:r>
            <a:r>
              <a:rPr lang="pt-BR" sz="2000" dirty="0"/>
              <a:t>) A concentração da análise dos fatores essenciais das atividades fins da administração pública.</a:t>
            </a:r>
          </a:p>
          <a:p>
            <a:r>
              <a:rPr lang="pt-BR" sz="2000" dirty="0"/>
              <a:t>C) O predomínio do processo sobre os planos que dele derivam.</a:t>
            </a:r>
          </a:p>
          <a:p>
            <a:r>
              <a:rPr lang="pt-BR" sz="2000" dirty="0" err="1"/>
              <a:t>D</a:t>
            </a:r>
            <a:r>
              <a:rPr lang="pt-BR" sz="2000" dirty="0"/>
              <a:t>) A natureza estratégica das decisões a tomar, decisões que comprometem de modo quase irreversível o futuro da Nação.</a:t>
            </a:r>
          </a:p>
          <a:p>
            <a:r>
              <a:rPr lang="pt-BR" sz="2000" dirty="0"/>
              <a:t>E) O melhoramento do desempenho gerencial da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27401906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7D1D-452A-C547-B838-7E6E5535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69" y="694151"/>
            <a:ext cx="8229600" cy="6163849"/>
          </a:xfrm>
        </p:spPr>
        <p:txBody>
          <a:bodyPr>
            <a:normAutofit/>
          </a:bodyPr>
          <a:lstStyle/>
          <a:p>
            <a:r>
              <a:rPr lang="pt-BR" dirty="0"/>
              <a:t>No Brasil, o Plano Plurianual (PPA) é componente básico do planejamento estratégico governamental. Na definição do objetivo e da natureza específicos da planificação estratégica, o governo deve realçar 4 elementos principais. Identifique a opção que não é pertinente.</a:t>
            </a:r>
          </a:p>
          <a:p>
            <a:endParaRPr lang="pt-BR" dirty="0"/>
          </a:p>
          <a:p>
            <a:r>
              <a:rPr lang="pt-BR" sz="2000" dirty="0"/>
              <a:t>A) A importância da reflexão, essencialmente qualitativa, no futuro a longo prazo.</a:t>
            </a:r>
          </a:p>
          <a:p>
            <a:r>
              <a:rPr lang="pt-BR" sz="2000" dirty="0" err="1"/>
              <a:t>B</a:t>
            </a:r>
            <a:r>
              <a:rPr lang="pt-BR" sz="2000" dirty="0"/>
              <a:t>) A concentração da análise dos fatores essenciais das atividades fins da administração pública.</a:t>
            </a:r>
          </a:p>
          <a:p>
            <a:r>
              <a:rPr lang="pt-BR" sz="2000" dirty="0"/>
              <a:t>C) O predomínio do processo sobre os planos que dele derivam</a:t>
            </a:r>
          </a:p>
          <a:p>
            <a:r>
              <a:rPr lang="pt-BR" sz="2000" dirty="0" err="1"/>
              <a:t>D</a:t>
            </a:r>
            <a:r>
              <a:rPr lang="pt-BR" sz="2000" dirty="0"/>
              <a:t>) A natureza estratégica das decisões a tomar, decisões que comprometem de modo quase irreversível o future da Nação.</a:t>
            </a:r>
          </a:p>
          <a:p>
            <a:r>
              <a:rPr lang="pt-BR" sz="2000" b="1" dirty="0"/>
              <a:t>E) O melhoramento do desempenho gerencial da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369021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EF12-748D-BD43-841A-675BBA4C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192"/>
            <a:ext cx="8229600" cy="6816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Orçamento</a:t>
            </a:r>
            <a:r>
              <a:rPr lang="en-US" dirty="0"/>
              <a:t> </a:t>
            </a:r>
            <a:r>
              <a:rPr lang="en-US" dirty="0" err="1"/>
              <a:t>Clássico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DC850-68AA-124E-8D0B-9355DAC1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025"/>
            <a:ext cx="8411227" cy="5260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No Brasil, a prática orçamentária federal baseava-se, a princípio, na </a:t>
            </a:r>
            <a:r>
              <a:rPr lang="pt-BR" b="1" dirty="0"/>
              <a:t>técnica tradicional de orçamentação: </a:t>
            </a:r>
            <a:r>
              <a:rPr lang="pt-BR" dirty="0"/>
              <a:t>produz um</a:t>
            </a:r>
            <a:r>
              <a:rPr lang="pt-BR" b="1" dirty="0"/>
              <a:t> </a:t>
            </a:r>
            <a:r>
              <a:rPr lang="pt-BR" dirty="0"/>
              <a:t>orçamento que se restringe à</a:t>
            </a:r>
            <a:r>
              <a:rPr lang="pt-BR" b="1" dirty="0"/>
              <a:t> previsão da receita e à autorização de despesas.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 distribuição dos recursos para unidades orçamentárias se</a:t>
            </a:r>
          </a:p>
          <a:p>
            <a:pPr marL="0" indent="0">
              <a:buNone/>
            </a:pPr>
            <a:r>
              <a:rPr lang="pt-BR" b="1" dirty="0"/>
              <a:t>dá com base na proporção dos recursos gastos em exercícios anteriores </a:t>
            </a:r>
            <a:r>
              <a:rPr lang="pt-BR" dirty="0"/>
              <a:t>e não em função do programa de trabalho que pretendem realizar. </a:t>
            </a:r>
          </a:p>
          <a:p>
            <a:pPr marL="0" indent="0">
              <a:buNone/>
            </a:pPr>
            <a:r>
              <a:rPr lang="pt-BR" dirty="0"/>
              <a:t>Isso torna as distorções praticamente inevitáveis, promovendo um ciclo vicioso baseado no </a:t>
            </a:r>
            <a:r>
              <a:rPr lang="pt-BR" b="1" dirty="0"/>
              <a:t>incentivo ao gasto indiscriminado, apenas para garantir maior "fatia" nos orçamentos seguintes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30567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7D1D-452A-C547-B838-7E6E5535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69" y="694151"/>
            <a:ext cx="8229600" cy="6163849"/>
          </a:xfrm>
        </p:spPr>
        <p:txBody>
          <a:bodyPr>
            <a:normAutofit/>
          </a:bodyPr>
          <a:lstStyle/>
          <a:p>
            <a:r>
              <a:rPr lang="pt-BR" dirty="0"/>
              <a:t>No que diz respeito ao conceito de orçamento público e princípios orçamentários, identifique a opção incorreta:</a:t>
            </a:r>
          </a:p>
          <a:p>
            <a:endParaRPr lang="pt-BR" dirty="0"/>
          </a:p>
          <a:p>
            <a:r>
              <a:rPr lang="pt-BR" sz="2000" dirty="0"/>
              <a:t>A) O orçamento público deve manter o equilíbrio entre as receitas fixadas e as despesas estimadas.</a:t>
            </a:r>
          </a:p>
          <a:p>
            <a:r>
              <a:rPr lang="pt-BR" sz="2000" dirty="0" err="1"/>
              <a:t>B</a:t>
            </a:r>
            <a:r>
              <a:rPr lang="pt-BR" sz="2000" dirty="0"/>
              <a:t>) São impositivos nos orçamentos públicos os princípios orçamentários.</a:t>
            </a:r>
          </a:p>
          <a:p>
            <a:r>
              <a:rPr lang="pt-BR" sz="2000" dirty="0"/>
              <a:t>C) Segundo o princípio da unidade, o orçamento público deve constituir uma única peça, indicando as receitas e os programas de trabalho a serem desenvolvidos pelos poderes Executivo, Legislativo e Judiciário.</a:t>
            </a:r>
          </a:p>
          <a:p>
            <a:r>
              <a:rPr lang="pt-BR" sz="2000" dirty="0" err="1"/>
              <a:t>D</a:t>
            </a:r>
            <a:r>
              <a:rPr lang="pt-BR" sz="2000" dirty="0"/>
              <a:t>) O orçamento público é uma lei de iniciativa do Poder Executivo, que estabelece as políticas públicas para o exercício a que se referir.</a:t>
            </a:r>
          </a:p>
          <a:p>
            <a:r>
              <a:rPr lang="pt-BR" sz="2000" dirty="0"/>
              <a:t>E) O orçamento deve ser elaborado e autorizado para um exercício financeiro coincidente com o ano civil.</a:t>
            </a:r>
          </a:p>
        </p:txBody>
      </p:sp>
    </p:spTree>
    <p:extLst>
      <p:ext uri="{BB962C8B-B14F-4D97-AF65-F5344CB8AC3E}">
        <p14:creationId xmlns:p14="http://schemas.microsoft.com/office/powerpoint/2010/main" val="42844440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7D1D-452A-C547-B838-7E6E5535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69" y="694151"/>
            <a:ext cx="8229600" cy="6163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No que diz respeito ao conceito de orçamento público e princípios orçamentários, identifique a opção incorreta: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000" b="1" dirty="0"/>
              <a:t>A) O orçamento público deve manter o equilíbrio entre as receitas fixadas e as despesas estimadas.</a:t>
            </a:r>
          </a:p>
          <a:p>
            <a:pPr marL="0" indent="0">
              <a:buNone/>
            </a:pPr>
            <a:r>
              <a:rPr lang="pt-BR" sz="2000" dirty="0" err="1"/>
              <a:t>B</a:t>
            </a:r>
            <a:r>
              <a:rPr lang="pt-BR" sz="2000" dirty="0"/>
              <a:t>) São impositivos nos orçamentos públicos os princípios orçamentários.</a:t>
            </a:r>
          </a:p>
          <a:p>
            <a:pPr marL="0" indent="0">
              <a:buNone/>
            </a:pPr>
            <a:r>
              <a:rPr lang="pt-BR" sz="2000" dirty="0"/>
              <a:t>C) Segundo o princípio da unidade, o orçamento público deve constituir uma única peça, indicando as receitas e os programas de trabalho a serem desenvolvidos pelos poderes Executivo, Legislativo e Judiciário.</a:t>
            </a:r>
          </a:p>
          <a:p>
            <a:pPr marL="0" indent="0">
              <a:buNone/>
            </a:pPr>
            <a:r>
              <a:rPr lang="pt-BR" sz="2000" dirty="0" err="1"/>
              <a:t>D</a:t>
            </a:r>
            <a:r>
              <a:rPr lang="pt-BR" sz="2000" dirty="0"/>
              <a:t>) O orçamento público é uma lei de iniciativa do Poder Executivo, que estabelece as políticas públicas para o exercício a que se referir.</a:t>
            </a:r>
          </a:p>
          <a:p>
            <a:pPr marL="0" indent="0">
              <a:buNone/>
            </a:pPr>
            <a:r>
              <a:rPr lang="pt-BR" sz="2000" dirty="0"/>
              <a:t>E) O orçamento deve ser elaborado e autorizado para um exercício financeiro coincidente com o ano civil.</a:t>
            </a:r>
          </a:p>
        </p:txBody>
      </p:sp>
    </p:spTree>
    <p:extLst>
      <p:ext uri="{BB962C8B-B14F-4D97-AF65-F5344CB8AC3E}">
        <p14:creationId xmlns:p14="http://schemas.microsoft.com/office/powerpoint/2010/main" val="41355514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7D1D-452A-C547-B838-7E6E5535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69" y="694151"/>
            <a:ext cx="8229600" cy="6163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Com relação ao histórico das atividades orçamentárias no Brasil, identifique a opção falsa.</a:t>
            </a:r>
          </a:p>
          <a:p>
            <a:pPr marL="0" indent="0">
              <a:buNone/>
            </a:pPr>
            <a:r>
              <a:rPr lang="pt-BR" sz="2000" dirty="0"/>
              <a:t>A. Foi a Lei de Responsabilidade Fiscal, de 4/5/2000 que estabeleceu pela primeira vez, os princípios de transparência orçamentária.</a:t>
            </a:r>
          </a:p>
          <a:p>
            <a:pPr marL="0" indent="0">
              <a:buNone/>
            </a:pPr>
            <a:r>
              <a:rPr lang="pt-BR" sz="2000" dirty="0"/>
              <a:t>B. Foi criado em 1964, o cargo de Ministro Extraordinário do Planejamento e Coordenação Econômica, com atribuição, entre outras, de coordenar a elaboração e execução do Orçamento Geral da União e dos orçamentos dos órgãos e entidades subvencionadas, harmonizando-os com o plano nacional de desenvolvimento econômico.</a:t>
            </a:r>
          </a:p>
          <a:p>
            <a:pPr marL="0" indent="0">
              <a:buNone/>
            </a:pPr>
            <a:r>
              <a:rPr lang="pt-BR" sz="2000" dirty="0"/>
              <a:t>C. É de 1964 a Lei no. 4320 que traçou os princípios orçamentários no Brasil e é, ainda hoje, a principal diretriz para a elaboração do Orçamento Geral da União.</a:t>
            </a:r>
          </a:p>
          <a:p>
            <a:pPr marL="0" indent="0">
              <a:buNone/>
            </a:pPr>
            <a:r>
              <a:rPr lang="pt-BR" sz="2000" dirty="0"/>
              <a:t>D. Em 1926, por meio de uma reforma na Constituição, foi realizada a transferência da elaboração da proposta orçamentária para o Poder Executivo.</a:t>
            </a:r>
          </a:p>
          <a:p>
            <a:pPr marL="0" indent="0">
              <a:buNone/>
            </a:pPr>
            <a:r>
              <a:rPr lang="pt-B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7028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87D1D-452A-C547-B838-7E6E5535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69" y="694151"/>
            <a:ext cx="8229600" cy="616384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 Com relação ao histórico das atividades orçamentárias no Brasil, identifique a opção falsa.</a:t>
            </a:r>
          </a:p>
          <a:p>
            <a:r>
              <a:rPr lang="pt-BR" b="1" dirty="0"/>
              <a:t>A. Foi a Lei de Responsabilidade Fiscal, de 4/5/2000 que estabeleceu pela primeira vez, os princípios de transparência orçamentária.</a:t>
            </a:r>
          </a:p>
          <a:p>
            <a:r>
              <a:rPr lang="pt-BR" dirty="0"/>
              <a:t>B. Foi criado em 1964, o cargo de Ministro Extraordinário do Planejamento e Coordenação Econômica, com atribuição, entre outras, de coordenar a elaboração e execução do Orçamento Geral da União e dos orçamentos dos órgãos e entidades subvencionadas, harmonizando-os com o plano nacional de desenvolvimento econômico.</a:t>
            </a:r>
          </a:p>
          <a:p>
            <a:r>
              <a:rPr lang="pt-BR" dirty="0"/>
              <a:t>C. É de 1964 a Lei no. 4320 que traçou os princípios orçamentários no Brasil e é, ainda hoje, a principal diretriz para a elaboração do Orçamento Geral da União.</a:t>
            </a:r>
          </a:p>
          <a:p>
            <a:r>
              <a:rPr lang="pt-BR" dirty="0"/>
              <a:t>D. Em 1926, por meio de uma reforma na Constituição, foi realizada a transferência da elaboração da proposta orçamentária para o Poder Executivo.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7894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ABBC-6474-A84E-B419-E4715057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22" y="911269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Com relação ao orçamento público, julgue o item seguinte.</a:t>
            </a:r>
          </a:p>
          <a:p>
            <a:br>
              <a:rPr lang="pt-BR" dirty="0"/>
            </a:br>
            <a:r>
              <a:rPr lang="pt-BR" dirty="0"/>
              <a:t>Por meio do orçamento, o governante seleciona prioridades, decide onde e como gastar os recursos extraídos da sociedade e como distribuí-los entre os diferentes grupos sociais, conforme o peso ou a força política de tais grupos. </a:t>
            </a:r>
          </a:p>
          <a:p>
            <a:r>
              <a:rPr lang="pt-BR" dirty="0"/>
              <a:t>Portanto, nas decisões orçamentárias, os problemas centrais de uma ordem democrática, como representação e </a:t>
            </a:r>
            <a:r>
              <a:rPr lang="pt-BR" i="1" dirty="0" err="1"/>
              <a:t>accountability</a:t>
            </a:r>
            <a:r>
              <a:rPr lang="pt-BR" dirty="0"/>
              <a:t>, estão presentes.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536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CABBC-6474-A84E-B419-E4715057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74" y="886216"/>
            <a:ext cx="8229600" cy="4876800"/>
          </a:xfrm>
        </p:spPr>
        <p:txBody>
          <a:bodyPr/>
          <a:lstStyle/>
          <a:p>
            <a:r>
              <a:rPr lang="pt-BR"/>
              <a:t>Com relação ao orçamento público, julgue o item seguinte.</a:t>
            </a:r>
            <a:br>
              <a:rPr lang="pt-BR"/>
            </a:br>
            <a:r>
              <a:rPr lang="pt-BR"/>
              <a:t>Por meio do orçamento, o governante seleciona prioridades, decide onde e como gastar os recursos extraídos da sociedade e como distribuí-los entre os diferentes grupos sociais, conforme o peso ou a força política de tais grupos. Portanto, nas decisões orçamentárias, os problemas centrais de uma ordem democrática, como representação e </a:t>
            </a:r>
            <a:r>
              <a:rPr lang="pt-BR" i="1"/>
              <a:t>accountability</a:t>
            </a:r>
            <a:r>
              <a:rPr lang="pt-BR"/>
              <a:t>, estão presentes.</a:t>
            </a:r>
          </a:p>
          <a:p>
            <a:r>
              <a:rPr lang="pt-BR"/>
              <a:t>Verdadeiro</a:t>
            </a:r>
            <a:br>
              <a:rPr lang="pt-BR"/>
            </a:b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2298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68F2-4434-5E49-8284-BCD9D3B9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111684"/>
            <a:ext cx="8229600" cy="4876800"/>
          </a:xfrm>
        </p:spPr>
        <p:txBody>
          <a:bodyPr/>
          <a:lstStyle/>
          <a:p>
            <a:br>
              <a:rPr lang="pt-BR"/>
            </a:br>
            <a:r>
              <a:rPr lang="pt-BR"/>
              <a:t>No modelo de integração entre planejamento e orçamento, o orçamento anual constitui instrumento de longo prazo que operacionaliza os programas de caráter nacional, os quais, por sua vez, cumprem o marco fixado.</a:t>
            </a:r>
          </a:p>
        </p:txBody>
      </p:sp>
    </p:spTree>
    <p:extLst>
      <p:ext uri="{BB962C8B-B14F-4D97-AF65-F5344CB8AC3E}">
        <p14:creationId xmlns:p14="http://schemas.microsoft.com/office/powerpoint/2010/main" val="27725710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68F2-4434-5E49-8284-BCD9D3B9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26" y="1086632"/>
            <a:ext cx="8229600" cy="4876800"/>
          </a:xfrm>
        </p:spPr>
        <p:txBody>
          <a:bodyPr/>
          <a:lstStyle/>
          <a:p>
            <a:pPr marL="0" indent="0">
              <a:buNone/>
            </a:pPr>
            <a:br>
              <a:rPr lang="pt-BR"/>
            </a:br>
            <a:r>
              <a:rPr lang="pt-BR"/>
              <a:t>No modelo de integração entre planejamento e orçamento, o orçamento anual constitui instrumento de longo prazo que operacionaliza os programas de caráter nacional, os quais, por sua vez, cumprem o marco fixado.</a:t>
            </a:r>
          </a:p>
          <a:p>
            <a:endParaRPr lang="pt-BR"/>
          </a:p>
          <a:p>
            <a:pPr marL="0" indent="0">
              <a:buNone/>
            </a:pPr>
            <a:endParaRPr lang="pt-BR"/>
          </a:p>
          <a:p>
            <a:r>
              <a:rPr lang="pt-BR"/>
              <a:t>Falso</a:t>
            </a:r>
          </a:p>
        </p:txBody>
      </p:sp>
    </p:spTree>
    <p:extLst>
      <p:ext uri="{BB962C8B-B14F-4D97-AF65-F5344CB8AC3E}">
        <p14:creationId xmlns:p14="http://schemas.microsoft.com/office/powerpoint/2010/main" val="3589716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2E1B-35C5-F149-9321-CD7C6EB50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74" y="1149263"/>
            <a:ext cx="8229600" cy="4876800"/>
          </a:xfrm>
        </p:spPr>
        <p:txBody>
          <a:bodyPr/>
          <a:lstStyle/>
          <a:p>
            <a:r>
              <a:rPr lang="pt-BR"/>
              <a:t>De acordo com o plano plurianual, julgue o item subsequente.</a:t>
            </a:r>
            <a:br>
              <a:rPr lang="pt-BR"/>
            </a:br>
            <a:r>
              <a:rPr lang="pt-BR"/>
              <a:t>O PPA estabelece as diretrizes e os objetivos da administração pública federal para as despesas de capital e outras delas decorrentes e para as despesas relativas aos programas de educação continuada.</a:t>
            </a:r>
          </a:p>
          <a:p>
            <a:pPr marL="0" indent="0">
              <a:buNone/>
            </a:pPr>
            <a:br>
              <a:rPr lang="pt-BR"/>
            </a:b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8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C2E1B-35C5-F149-9321-CD7C6EB50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" y="1086633"/>
            <a:ext cx="8229600" cy="4876800"/>
          </a:xfrm>
        </p:spPr>
        <p:txBody>
          <a:bodyPr/>
          <a:lstStyle/>
          <a:p>
            <a:r>
              <a:rPr lang="pt-BR"/>
              <a:t>De acordo com o plano plurianual, julgue o item subsequente.</a:t>
            </a:r>
            <a:br>
              <a:rPr lang="pt-BR"/>
            </a:br>
            <a:r>
              <a:rPr lang="pt-BR"/>
              <a:t>O PPA estabelece as diretrizes e os objetivos da administração pública federal para as despesas de capital e outras delas decorrentes e para as despesas relativas aos programas de educação continuada.</a:t>
            </a:r>
          </a:p>
          <a:p>
            <a:br>
              <a:rPr lang="pt-BR"/>
            </a:br>
            <a:r>
              <a:rPr lang="pt-BR"/>
              <a:t>Errado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83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C909-2A0F-C040-A8BF-2A7A0671C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25" y="609600"/>
            <a:ext cx="8386175" cy="990600"/>
          </a:xfrm>
        </p:spPr>
        <p:txBody>
          <a:bodyPr>
            <a:noAutofit/>
          </a:bodyPr>
          <a:lstStyle/>
          <a:p>
            <a:r>
              <a:rPr lang="en-US" sz="3200" dirty="0" err="1"/>
              <a:t>Orçamento</a:t>
            </a:r>
            <a:r>
              <a:rPr lang="en-US" sz="3200" dirty="0"/>
              <a:t> de </a:t>
            </a:r>
            <a:r>
              <a:rPr lang="en-US" sz="3200" dirty="0" err="1"/>
              <a:t>Desempenho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de </a:t>
            </a:r>
            <a:r>
              <a:rPr lang="en-US" sz="3200" dirty="0" err="1"/>
              <a:t>Realizações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B6E2-0047-8747-87E4-D1A4D9902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5" y="1277655"/>
            <a:ext cx="8480120" cy="5361139"/>
          </a:xfrm>
        </p:spPr>
        <p:txBody>
          <a:bodyPr>
            <a:normAutofit fontScale="92500"/>
          </a:bodyPr>
          <a:lstStyle/>
          <a:p>
            <a:r>
              <a:rPr lang="pt-BR" dirty="0"/>
              <a:t>A evolução do orçamento clássico trouxe um novo enfoque na elaboração da peça orçamentária. </a:t>
            </a:r>
          </a:p>
          <a:p>
            <a:endParaRPr lang="pt-BR" dirty="0"/>
          </a:p>
          <a:p>
            <a:r>
              <a:rPr lang="pt-BR" dirty="0"/>
              <a:t>Sob o novo enfoque,  as "coisas que o governo compra" passam a ser menos importantes em relação às "</a:t>
            </a:r>
            <a:r>
              <a:rPr lang="pt-BR" b="1" dirty="0"/>
              <a:t>coisas que o governo faz</a:t>
            </a:r>
            <a:r>
              <a:rPr lang="pt-BR" dirty="0"/>
              <a:t>".</a:t>
            </a:r>
          </a:p>
          <a:p>
            <a:endParaRPr lang="pt-BR" dirty="0"/>
          </a:p>
          <a:p>
            <a:r>
              <a:rPr lang="pt-BR" dirty="0"/>
              <a:t>Assim, </a:t>
            </a:r>
            <a:r>
              <a:rPr lang="pt-BR" b="1" dirty="0"/>
              <a:t>saber no que a administração pública dispende tornou-se menos relevante do que saber para que se destinam suas aquisições. </a:t>
            </a:r>
          </a:p>
          <a:p>
            <a:endParaRPr lang="pt-BR" dirty="0"/>
          </a:p>
          <a:p>
            <a:r>
              <a:rPr lang="pt-BR" dirty="0"/>
              <a:t>O orçamento de desempenho, </a:t>
            </a:r>
            <a:r>
              <a:rPr lang="pt-BR" b="1" dirty="0"/>
              <a:t>embora já ligado aos objetivos, não pode, ainda, ser considerado um orçamento programa</a:t>
            </a:r>
            <a:r>
              <a:rPr lang="pt-BR" dirty="0"/>
              <a:t>, pois </a:t>
            </a:r>
            <a:r>
              <a:rPr lang="pt-BR" b="1" dirty="0"/>
              <a:t>não tem vinculação ao sistema de planejamento.</a:t>
            </a:r>
          </a:p>
        </p:txBody>
      </p:sp>
    </p:spTree>
    <p:extLst>
      <p:ext uri="{BB962C8B-B14F-4D97-AF65-F5344CB8AC3E}">
        <p14:creationId xmlns:p14="http://schemas.microsoft.com/office/powerpoint/2010/main" val="22917073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8F1E7-ED00-5B4C-B819-48006E41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" y="1312102"/>
            <a:ext cx="8229600" cy="4876800"/>
          </a:xfrm>
        </p:spPr>
        <p:txBody>
          <a:bodyPr/>
          <a:lstStyle/>
          <a:p>
            <a:r>
              <a:rPr lang="pt-BR"/>
              <a:t>De acordo com o plano plurianual, julgue o item subsequente.</a:t>
            </a:r>
            <a:br>
              <a:rPr lang="pt-BR"/>
            </a:br>
            <a:r>
              <a:rPr lang="pt-BR"/>
              <a:t>O projeto de lei do plano plurianual (PPA) define as prioridades do governo por um período de quatro anos e deve ser enviado pelo presidente da República ao Congresso Nacional até o dia 31 de agosto do primeiro ano do seu mandato.</a:t>
            </a:r>
          </a:p>
          <a:p>
            <a:br>
              <a:rPr lang="pt-BR"/>
            </a:b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5074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8F1E7-ED00-5B4C-B819-48006E41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04" y="873690"/>
            <a:ext cx="8229600" cy="4876800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acordo</a:t>
            </a:r>
            <a:r>
              <a:rPr lang="en-US" dirty="0"/>
              <a:t> com 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plurianual</a:t>
            </a:r>
            <a:r>
              <a:rPr lang="en-US" dirty="0"/>
              <a:t>, </a:t>
            </a:r>
            <a:r>
              <a:rPr lang="en-US" dirty="0" err="1"/>
              <a:t>julgue</a:t>
            </a:r>
            <a:r>
              <a:rPr lang="en-US" dirty="0"/>
              <a:t> o item </a:t>
            </a:r>
            <a:r>
              <a:rPr lang="en-US" dirty="0" err="1"/>
              <a:t>subsequente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O </a:t>
            </a:r>
            <a:r>
              <a:rPr lang="en-US" dirty="0" err="1"/>
              <a:t>projeto</a:t>
            </a:r>
            <a:r>
              <a:rPr lang="en-US" dirty="0"/>
              <a:t> de lei 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plurianual</a:t>
            </a:r>
            <a:r>
              <a:rPr lang="en-US" dirty="0"/>
              <a:t> (PPA) define as </a:t>
            </a:r>
            <a:r>
              <a:rPr lang="en-US" dirty="0" err="1"/>
              <a:t>prioridades</a:t>
            </a:r>
            <a:r>
              <a:rPr lang="en-US" dirty="0"/>
              <a:t> do </a:t>
            </a:r>
            <a:r>
              <a:rPr lang="en-US" dirty="0" err="1"/>
              <a:t>governo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um </a:t>
            </a:r>
            <a:r>
              <a:rPr lang="en-US" dirty="0" err="1"/>
              <a:t>período</a:t>
            </a:r>
            <a:r>
              <a:rPr lang="en-US" dirty="0"/>
              <a:t> de </a:t>
            </a:r>
            <a:r>
              <a:rPr lang="en-US" dirty="0" err="1"/>
              <a:t>quatro</a:t>
            </a:r>
            <a:r>
              <a:rPr lang="en-US" dirty="0"/>
              <a:t> </a:t>
            </a:r>
            <a:r>
              <a:rPr lang="en-US" dirty="0" err="1"/>
              <a:t>anos</a:t>
            </a:r>
            <a:r>
              <a:rPr lang="en-US" dirty="0"/>
              <a:t> e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enviado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presidente</a:t>
            </a:r>
            <a:r>
              <a:rPr lang="en-US" dirty="0"/>
              <a:t> da </a:t>
            </a:r>
            <a:r>
              <a:rPr lang="en-US" dirty="0" err="1"/>
              <a:t>República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Congresso</a:t>
            </a:r>
            <a:r>
              <a:rPr lang="en-US" dirty="0"/>
              <a:t> Nacional </a:t>
            </a:r>
            <a:r>
              <a:rPr lang="en-US" dirty="0" err="1"/>
              <a:t>até</a:t>
            </a:r>
            <a:r>
              <a:rPr lang="en-US" dirty="0"/>
              <a:t> o </a:t>
            </a:r>
            <a:r>
              <a:rPr lang="en-US" dirty="0" err="1"/>
              <a:t>dia</a:t>
            </a:r>
            <a:r>
              <a:rPr lang="en-US" dirty="0"/>
              <a:t> 31 de </a:t>
            </a:r>
            <a:r>
              <a:rPr lang="en-US" dirty="0" err="1"/>
              <a:t>agosto</a:t>
            </a:r>
            <a:r>
              <a:rPr lang="en-US" dirty="0"/>
              <a:t> do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ano</a:t>
            </a:r>
            <a:r>
              <a:rPr lang="en-US" dirty="0"/>
              <a:t> do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mandato</a:t>
            </a:r>
            <a:r>
              <a:rPr lang="en-US" dirty="0"/>
              <a:t>.</a:t>
            </a:r>
          </a:p>
          <a:p>
            <a:br>
              <a:rPr lang="en-US" dirty="0"/>
            </a:br>
            <a:r>
              <a:rPr lang="en-US" dirty="0"/>
              <a:t>CERTO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135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FABA-33D5-2240-9C3D-CCAC9E3A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" y="986424"/>
            <a:ext cx="8229600" cy="4876800"/>
          </a:xfrm>
        </p:spPr>
        <p:txBody>
          <a:bodyPr/>
          <a:lstStyle/>
          <a:p>
            <a:r>
              <a:rPr lang="pt-BR"/>
              <a:t>Com base na Lei de Diretrizes Orçamentárias (LDO), julgue o próximo item.</a:t>
            </a:r>
            <a:br>
              <a:rPr lang="pt-BR"/>
            </a:br>
            <a:r>
              <a:rPr lang="pt-BR"/>
              <a:t>De acordo com a legislação vigente, é objeto da LDO instituir normas de gestão financeira e patrimonial da administração direta e indireta bem como estabelecer condições para a instauração e o funcionamento de fundos.</a:t>
            </a:r>
            <a:br>
              <a:rPr lang="pt-BR"/>
            </a:br>
            <a:endParaRPr lang="pt-BR"/>
          </a:p>
          <a:p>
            <a:br>
              <a:rPr lang="pt-BR"/>
            </a:br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0986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6FABA-33D5-2240-9C3D-CCAC9E3AF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48" y="1174316"/>
            <a:ext cx="8229600" cy="4876800"/>
          </a:xfrm>
        </p:spPr>
        <p:txBody>
          <a:bodyPr/>
          <a:lstStyle/>
          <a:p>
            <a:r>
              <a:rPr lang="pt-BR" dirty="0"/>
              <a:t>Com base na Lei de Diretrizes Orçamentárias (LDO), julgue o próximo item.</a:t>
            </a:r>
            <a:br>
              <a:rPr lang="pt-BR" dirty="0"/>
            </a:br>
            <a:r>
              <a:rPr lang="pt-BR" dirty="0"/>
              <a:t>De acordo com a legislação vigente, é objeto da LDO instituir normas de gestão financeira e patrimonial da administração direta e indireta bem como estabelecer condições para a instauração e o funcionamento de fundos.</a:t>
            </a:r>
            <a:br>
              <a:rPr lang="pt-BR" dirty="0"/>
            </a:br>
            <a:endParaRPr lang="pt-BR" dirty="0"/>
          </a:p>
          <a:p>
            <a:r>
              <a:rPr lang="pt-BR" dirty="0"/>
              <a:t>ERRADO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569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5430-E8FE-A84B-9FFA-916A77AC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30" y="588723"/>
            <a:ext cx="8774483" cy="581312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“Com  </a:t>
            </a:r>
            <a:r>
              <a:rPr lang="en-US" i="1" dirty="0" err="1"/>
              <a:t>vigência</a:t>
            </a:r>
            <a:r>
              <a:rPr lang="en-US" i="1" dirty="0"/>
              <a:t>  de  </a:t>
            </a:r>
            <a:r>
              <a:rPr lang="en-US" i="1" dirty="0" err="1"/>
              <a:t>quatro</a:t>
            </a:r>
            <a:r>
              <a:rPr lang="en-US" i="1" dirty="0"/>
              <a:t>  </a:t>
            </a:r>
            <a:r>
              <a:rPr lang="en-US" i="1" dirty="0" err="1"/>
              <a:t>anos</a:t>
            </a:r>
            <a:r>
              <a:rPr lang="en-US" i="1" dirty="0"/>
              <a:t>,  o(a)  _____  </a:t>
            </a:r>
            <a:r>
              <a:rPr lang="en-US" i="1" dirty="0" err="1"/>
              <a:t>tem</a:t>
            </a:r>
            <a:r>
              <a:rPr lang="en-US" i="1" dirty="0"/>
              <a:t>  </a:t>
            </a:r>
            <a:r>
              <a:rPr lang="en-US" i="1" dirty="0" err="1"/>
              <a:t>como</a:t>
            </a:r>
            <a:r>
              <a:rPr lang="en-US" i="1" dirty="0"/>
              <a:t>  </a:t>
            </a:r>
            <a:r>
              <a:rPr lang="en-US" i="1" dirty="0" err="1"/>
              <a:t>função</a:t>
            </a:r>
            <a:r>
              <a:rPr lang="en-US" i="1" dirty="0"/>
              <a:t>  </a:t>
            </a:r>
            <a:r>
              <a:rPr lang="en-US" i="1" dirty="0" err="1"/>
              <a:t>estabelecer</a:t>
            </a:r>
            <a:r>
              <a:rPr lang="en-US" i="1" dirty="0"/>
              <a:t>  as  </a:t>
            </a:r>
            <a:r>
              <a:rPr lang="en-US" i="1" dirty="0" err="1"/>
              <a:t>diretrizes</a:t>
            </a:r>
            <a:r>
              <a:rPr lang="en-US" i="1" dirty="0"/>
              <a:t>,  </a:t>
            </a:r>
            <a:r>
              <a:rPr lang="en-US" i="1" dirty="0" err="1"/>
              <a:t>objetivos</a:t>
            </a:r>
            <a:r>
              <a:rPr lang="en-US" i="1" dirty="0"/>
              <a:t>  e </a:t>
            </a:r>
            <a:r>
              <a:rPr lang="en-US" i="1" dirty="0" err="1"/>
              <a:t>metas</a:t>
            </a:r>
            <a:r>
              <a:rPr lang="en-US" i="1" dirty="0"/>
              <a:t>  de </a:t>
            </a:r>
            <a:r>
              <a:rPr lang="en-US" i="1" dirty="0" err="1"/>
              <a:t>médio</a:t>
            </a:r>
            <a:r>
              <a:rPr lang="en-US" i="1" dirty="0"/>
              <a:t>  </a:t>
            </a:r>
            <a:r>
              <a:rPr lang="en-US" i="1" dirty="0" err="1"/>
              <a:t>prazo</a:t>
            </a:r>
            <a:r>
              <a:rPr lang="en-US" i="1" dirty="0"/>
              <a:t>  da  </a:t>
            </a:r>
            <a:r>
              <a:rPr lang="en-US" i="1" dirty="0" err="1"/>
              <a:t>administração</a:t>
            </a:r>
            <a:r>
              <a:rPr lang="en-US" i="1" dirty="0"/>
              <a:t>  </a:t>
            </a:r>
            <a:r>
              <a:rPr lang="en-US" i="1" dirty="0" err="1"/>
              <a:t>pública</a:t>
            </a:r>
            <a:r>
              <a:rPr lang="en-US" i="1" dirty="0"/>
              <a:t>.  Por  </a:t>
            </a:r>
            <a:r>
              <a:rPr lang="en-US" i="1" dirty="0" err="1"/>
              <a:t>sua</a:t>
            </a:r>
            <a:r>
              <a:rPr lang="en-US" i="1" dirty="0"/>
              <a:t>  </a:t>
            </a:r>
            <a:r>
              <a:rPr lang="en-US" i="1" dirty="0" err="1"/>
              <a:t>vez</a:t>
            </a:r>
            <a:r>
              <a:rPr lang="en-US" i="1" dirty="0"/>
              <a:t>,  </a:t>
            </a:r>
            <a:r>
              <a:rPr lang="en-US" i="1" dirty="0" err="1"/>
              <a:t>cabe</a:t>
            </a:r>
            <a:r>
              <a:rPr lang="en-US" i="1" dirty="0"/>
              <a:t>  </a:t>
            </a:r>
            <a:r>
              <a:rPr lang="en-US" i="1" dirty="0" err="1"/>
              <a:t>ao</a:t>
            </a:r>
            <a:r>
              <a:rPr lang="en-US" i="1" dirty="0"/>
              <a:t>(</a:t>
            </a:r>
            <a:r>
              <a:rPr lang="en-US" i="1" dirty="0" err="1"/>
              <a:t>à</a:t>
            </a:r>
            <a:r>
              <a:rPr lang="en-US" i="1" dirty="0"/>
              <a:t>)  _____,  </a:t>
            </a:r>
            <a:r>
              <a:rPr lang="en-US" i="1" dirty="0" err="1"/>
              <a:t>anualmente</a:t>
            </a:r>
            <a:r>
              <a:rPr lang="en-US" i="1" dirty="0"/>
              <a:t>,  </a:t>
            </a:r>
            <a:r>
              <a:rPr lang="en-US" i="1" dirty="0" err="1"/>
              <a:t>enunciar</a:t>
            </a:r>
            <a:r>
              <a:rPr lang="en-US" i="1" dirty="0"/>
              <a:t>  as  </a:t>
            </a:r>
            <a:r>
              <a:rPr lang="en-US" i="1" dirty="0" err="1"/>
              <a:t>políticas</a:t>
            </a:r>
            <a:r>
              <a:rPr lang="en-US" i="1" dirty="0"/>
              <a:t>  </a:t>
            </a:r>
            <a:r>
              <a:rPr lang="en-US" i="1" dirty="0" err="1"/>
              <a:t>públicas</a:t>
            </a:r>
            <a:r>
              <a:rPr lang="en-US" i="1" dirty="0"/>
              <a:t>  e  </a:t>
            </a:r>
            <a:r>
              <a:rPr lang="en-US" i="1" dirty="0" err="1"/>
              <a:t>respectivas</a:t>
            </a:r>
            <a:r>
              <a:rPr lang="en-US" i="1" dirty="0"/>
              <a:t>  </a:t>
            </a:r>
            <a:r>
              <a:rPr lang="en-US" i="1" dirty="0" err="1"/>
              <a:t>prioridades</a:t>
            </a:r>
            <a:r>
              <a:rPr lang="en-US" i="1" dirty="0"/>
              <a:t> para o </a:t>
            </a:r>
            <a:r>
              <a:rPr lang="en-US" i="1" dirty="0" err="1"/>
              <a:t>exercício</a:t>
            </a:r>
            <a:r>
              <a:rPr lang="en-US" i="1" dirty="0"/>
              <a:t> </a:t>
            </a:r>
            <a:r>
              <a:rPr lang="en-US" i="1" dirty="0" err="1"/>
              <a:t>seguinte</a:t>
            </a:r>
            <a:r>
              <a:rPr lang="en-US" i="1" dirty="0"/>
              <a:t>. </a:t>
            </a:r>
            <a:r>
              <a:rPr lang="en-US" i="1" dirty="0" err="1"/>
              <a:t>Finalmente</a:t>
            </a:r>
            <a:r>
              <a:rPr lang="en-US" i="1" dirty="0"/>
              <a:t>, o(a) _____ </a:t>
            </a:r>
            <a:r>
              <a:rPr lang="en-US" i="1" dirty="0" err="1"/>
              <a:t>tem</a:t>
            </a:r>
            <a:r>
              <a:rPr lang="en-US" i="1" dirty="0"/>
              <a:t>  </a:t>
            </a:r>
            <a:r>
              <a:rPr lang="en-US" i="1" dirty="0" err="1"/>
              <a:t>como</a:t>
            </a:r>
            <a:r>
              <a:rPr lang="en-US" i="1" dirty="0"/>
              <a:t> </a:t>
            </a:r>
            <a:r>
              <a:rPr lang="en-US" i="1" dirty="0" err="1"/>
              <a:t>principais</a:t>
            </a:r>
            <a:r>
              <a:rPr lang="en-US" i="1" dirty="0"/>
              <a:t> </a:t>
            </a:r>
            <a:r>
              <a:rPr lang="en-US" i="1" dirty="0" err="1"/>
              <a:t>objetivos</a:t>
            </a:r>
            <a:r>
              <a:rPr lang="en-US" i="1" dirty="0"/>
              <a:t> </a:t>
            </a:r>
            <a:r>
              <a:rPr lang="en-US" i="1" dirty="0" err="1"/>
              <a:t>estimar</a:t>
            </a:r>
            <a:r>
              <a:rPr lang="en-US" i="1" dirty="0"/>
              <a:t> a </a:t>
            </a:r>
            <a:r>
              <a:rPr lang="en-US" i="1" dirty="0" err="1"/>
              <a:t>receita</a:t>
            </a:r>
            <a:r>
              <a:rPr lang="en-US" i="1" dirty="0"/>
              <a:t> e </a:t>
            </a:r>
            <a:r>
              <a:rPr lang="en-US" i="1" dirty="0" err="1"/>
              <a:t>fixar</a:t>
            </a:r>
            <a:r>
              <a:rPr lang="en-US" i="1" dirty="0"/>
              <a:t> a </a:t>
            </a:r>
            <a:r>
              <a:rPr lang="en-US" i="1" dirty="0" err="1"/>
              <a:t>programação</a:t>
            </a:r>
            <a:r>
              <a:rPr lang="en-US" i="1" dirty="0"/>
              <a:t>  das </a:t>
            </a:r>
            <a:r>
              <a:rPr lang="en-US" i="1" dirty="0" err="1"/>
              <a:t>despesas</a:t>
            </a:r>
            <a:r>
              <a:rPr lang="en-US" i="1" dirty="0"/>
              <a:t> para o </a:t>
            </a:r>
            <a:r>
              <a:rPr lang="en-US" i="1" dirty="0" err="1"/>
              <a:t>exercício</a:t>
            </a:r>
            <a:r>
              <a:rPr lang="en-US" i="1" dirty="0"/>
              <a:t> </a:t>
            </a:r>
            <a:r>
              <a:rPr lang="en-US" i="1" dirty="0" err="1"/>
              <a:t>financeiro</a:t>
            </a:r>
            <a:r>
              <a:rPr lang="en-US" i="1" dirty="0"/>
              <a:t>.”</a:t>
            </a:r>
          </a:p>
          <a:p>
            <a:endParaRPr lang="en-US" i="1" dirty="0"/>
          </a:p>
          <a:p>
            <a:r>
              <a:rPr lang="en-US" dirty="0"/>
              <a:t> a) LDO – LOA – PPA </a:t>
            </a:r>
          </a:p>
          <a:p>
            <a:r>
              <a:rPr lang="en-US" dirty="0"/>
              <a:t> b) LOA – PPA – LDO </a:t>
            </a:r>
          </a:p>
          <a:p>
            <a:r>
              <a:rPr lang="en-US" dirty="0"/>
              <a:t> c) PPA – LDO – LOA </a:t>
            </a:r>
          </a:p>
          <a:p>
            <a:r>
              <a:rPr lang="en-US" dirty="0"/>
              <a:t> d) PPA – LOA – LDO</a:t>
            </a:r>
          </a:p>
          <a:p>
            <a:r>
              <a:rPr lang="en-US" dirty="0"/>
              <a:t> e) LDO – PPA – LOA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75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5430-E8FE-A84B-9FFA-916A77AC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730" y="588723"/>
            <a:ext cx="8774483" cy="5813121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“Com  </a:t>
            </a:r>
            <a:r>
              <a:rPr lang="en-US" i="1" dirty="0" err="1"/>
              <a:t>vigência</a:t>
            </a:r>
            <a:r>
              <a:rPr lang="en-US" i="1" dirty="0"/>
              <a:t>  de  </a:t>
            </a:r>
            <a:r>
              <a:rPr lang="en-US" i="1" dirty="0" err="1"/>
              <a:t>quatro</a:t>
            </a:r>
            <a:r>
              <a:rPr lang="en-US" i="1" dirty="0"/>
              <a:t>  </a:t>
            </a:r>
            <a:r>
              <a:rPr lang="en-US" i="1" dirty="0" err="1"/>
              <a:t>anos</a:t>
            </a:r>
            <a:r>
              <a:rPr lang="en-US" i="1" dirty="0"/>
              <a:t>,  o(a)  _____  </a:t>
            </a:r>
            <a:r>
              <a:rPr lang="en-US" i="1" dirty="0" err="1"/>
              <a:t>tem</a:t>
            </a:r>
            <a:r>
              <a:rPr lang="en-US" i="1" dirty="0"/>
              <a:t>  </a:t>
            </a:r>
            <a:r>
              <a:rPr lang="en-US" i="1" dirty="0" err="1"/>
              <a:t>como</a:t>
            </a:r>
            <a:r>
              <a:rPr lang="en-US" i="1" dirty="0"/>
              <a:t>  </a:t>
            </a:r>
            <a:r>
              <a:rPr lang="en-US" i="1" dirty="0" err="1"/>
              <a:t>função</a:t>
            </a:r>
            <a:r>
              <a:rPr lang="en-US" i="1" dirty="0"/>
              <a:t>  </a:t>
            </a:r>
            <a:r>
              <a:rPr lang="en-US" i="1" dirty="0" err="1"/>
              <a:t>estabelecer</a:t>
            </a:r>
            <a:r>
              <a:rPr lang="en-US" i="1" dirty="0"/>
              <a:t>  as  </a:t>
            </a:r>
            <a:r>
              <a:rPr lang="en-US" i="1" dirty="0" err="1"/>
              <a:t>diretrizes</a:t>
            </a:r>
            <a:r>
              <a:rPr lang="en-US" i="1" dirty="0"/>
              <a:t>,  </a:t>
            </a:r>
            <a:r>
              <a:rPr lang="en-US" i="1" dirty="0" err="1"/>
              <a:t>objetivos</a:t>
            </a:r>
            <a:r>
              <a:rPr lang="en-US" i="1" dirty="0"/>
              <a:t>  e </a:t>
            </a:r>
            <a:r>
              <a:rPr lang="en-US" i="1" dirty="0" err="1"/>
              <a:t>metas</a:t>
            </a:r>
            <a:r>
              <a:rPr lang="en-US" i="1" dirty="0"/>
              <a:t>  de </a:t>
            </a:r>
            <a:r>
              <a:rPr lang="en-US" i="1" dirty="0" err="1"/>
              <a:t>médio</a:t>
            </a:r>
            <a:r>
              <a:rPr lang="en-US" i="1" dirty="0"/>
              <a:t>  </a:t>
            </a:r>
            <a:r>
              <a:rPr lang="en-US" i="1" dirty="0" err="1"/>
              <a:t>prazo</a:t>
            </a:r>
            <a:r>
              <a:rPr lang="en-US" i="1" dirty="0"/>
              <a:t>  da  </a:t>
            </a:r>
            <a:r>
              <a:rPr lang="en-US" i="1" dirty="0" err="1"/>
              <a:t>administração</a:t>
            </a:r>
            <a:r>
              <a:rPr lang="en-US" i="1" dirty="0"/>
              <a:t>  </a:t>
            </a:r>
            <a:r>
              <a:rPr lang="en-US" i="1" dirty="0" err="1"/>
              <a:t>pública</a:t>
            </a:r>
            <a:r>
              <a:rPr lang="en-US" i="1" dirty="0"/>
              <a:t>.  Por  </a:t>
            </a:r>
            <a:r>
              <a:rPr lang="en-US" i="1" dirty="0" err="1"/>
              <a:t>sua</a:t>
            </a:r>
            <a:r>
              <a:rPr lang="en-US" i="1" dirty="0"/>
              <a:t>  </a:t>
            </a:r>
            <a:r>
              <a:rPr lang="en-US" i="1" dirty="0" err="1"/>
              <a:t>vez</a:t>
            </a:r>
            <a:r>
              <a:rPr lang="en-US" i="1" dirty="0"/>
              <a:t>,  </a:t>
            </a:r>
            <a:r>
              <a:rPr lang="en-US" i="1" dirty="0" err="1"/>
              <a:t>cabe</a:t>
            </a:r>
            <a:r>
              <a:rPr lang="en-US" i="1" dirty="0"/>
              <a:t>  </a:t>
            </a:r>
            <a:r>
              <a:rPr lang="en-US" i="1" dirty="0" err="1"/>
              <a:t>ao</a:t>
            </a:r>
            <a:r>
              <a:rPr lang="en-US" i="1" dirty="0"/>
              <a:t>(</a:t>
            </a:r>
            <a:r>
              <a:rPr lang="en-US" i="1" dirty="0" err="1"/>
              <a:t>à</a:t>
            </a:r>
            <a:r>
              <a:rPr lang="en-US" i="1" dirty="0"/>
              <a:t>)  _____,  </a:t>
            </a:r>
            <a:r>
              <a:rPr lang="en-US" i="1" dirty="0" err="1"/>
              <a:t>anualmente</a:t>
            </a:r>
            <a:r>
              <a:rPr lang="en-US" i="1" dirty="0"/>
              <a:t>,  </a:t>
            </a:r>
            <a:r>
              <a:rPr lang="en-US" i="1" dirty="0" err="1"/>
              <a:t>enunciar</a:t>
            </a:r>
            <a:r>
              <a:rPr lang="en-US" i="1" dirty="0"/>
              <a:t>  as  </a:t>
            </a:r>
            <a:r>
              <a:rPr lang="en-US" i="1" dirty="0" err="1"/>
              <a:t>políticas</a:t>
            </a:r>
            <a:r>
              <a:rPr lang="en-US" i="1" dirty="0"/>
              <a:t>  </a:t>
            </a:r>
            <a:r>
              <a:rPr lang="en-US" i="1" dirty="0" err="1"/>
              <a:t>públicas</a:t>
            </a:r>
            <a:r>
              <a:rPr lang="en-US" i="1" dirty="0"/>
              <a:t>  e  </a:t>
            </a:r>
            <a:r>
              <a:rPr lang="en-US" i="1" dirty="0" err="1"/>
              <a:t>respectivas</a:t>
            </a:r>
            <a:r>
              <a:rPr lang="en-US" i="1" dirty="0"/>
              <a:t>  </a:t>
            </a:r>
            <a:r>
              <a:rPr lang="en-US" i="1" dirty="0" err="1"/>
              <a:t>prioridades</a:t>
            </a:r>
            <a:r>
              <a:rPr lang="en-US" i="1" dirty="0"/>
              <a:t> para o </a:t>
            </a:r>
            <a:r>
              <a:rPr lang="en-US" i="1" dirty="0" err="1"/>
              <a:t>exercício</a:t>
            </a:r>
            <a:r>
              <a:rPr lang="en-US" i="1" dirty="0"/>
              <a:t> </a:t>
            </a:r>
            <a:r>
              <a:rPr lang="en-US" i="1" dirty="0" err="1"/>
              <a:t>seguinte</a:t>
            </a:r>
            <a:r>
              <a:rPr lang="en-US" i="1" dirty="0"/>
              <a:t>. </a:t>
            </a:r>
            <a:r>
              <a:rPr lang="en-US" i="1" dirty="0" err="1"/>
              <a:t>Finalmente</a:t>
            </a:r>
            <a:r>
              <a:rPr lang="en-US" i="1" dirty="0"/>
              <a:t>, o(a) _____ </a:t>
            </a:r>
            <a:r>
              <a:rPr lang="en-US" i="1" dirty="0" err="1"/>
              <a:t>tem</a:t>
            </a:r>
            <a:r>
              <a:rPr lang="en-US" i="1" dirty="0"/>
              <a:t>  </a:t>
            </a:r>
            <a:r>
              <a:rPr lang="en-US" i="1" dirty="0" err="1"/>
              <a:t>como</a:t>
            </a:r>
            <a:r>
              <a:rPr lang="en-US" i="1" dirty="0"/>
              <a:t> </a:t>
            </a:r>
            <a:r>
              <a:rPr lang="en-US" i="1" dirty="0" err="1"/>
              <a:t>principais</a:t>
            </a:r>
            <a:r>
              <a:rPr lang="en-US" i="1" dirty="0"/>
              <a:t> </a:t>
            </a:r>
            <a:r>
              <a:rPr lang="en-US" i="1" dirty="0" err="1"/>
              <a:t>objetivos</a:t>
            </a:r>
            <a:r>
              <a:rPr lang="en-US" i="1" dirty="0"/>
              <a:t> </a:t>
            </a:r>
            <a:r>
              <a:rPr lang="en-US" i="1" dirty="0" err="1"/>
              <a:t>estimar</a:t>
            </a:r>
            <a:r>
              <a:rPr lang="en-US" i="1" dirty="0"/>
              <a:t> a </a:t>
            </a:r>
            <a:r>
              <a:rPr lang="en-US" i="1" dirty="0" err="1"/>
              <a:t>receita</a:t>
            </a:r>
            <a:r>
              <a:rPr lang="en-US" i="1" dirty="0"/>
              <a:t> e </a:t>
            </a:r>
            <a:r>
              <a:rPr lang="en-US" i="1" dirty="0" err="1"/>
              <a:t>fixar</a:t>
            </a:r>
            <a:r>
              <a:rPr lang="en-US" i="1" dirty="0"/>
              <a:t> a </a:t>
            </a:r>
            <a:r>
              <a:rPr lang="en-US" i="1" dirty="0" err="1"/>
              <a:t>programação</a:t>
            </a:r>
            <a:r>
              <a:rPr lang="en-US" i="1" dirty="0"/>
              <a:t>  das </a:t>
            </a:r>
            <a:r>
              <a:rPr lang="en-US" i="1" dirty="0" err="1"/>
              <a:t>despesas</a:t>
            </a:r>
            <a:r>
              <a:rPr lang="en-US" i="1" dirty="0"/>
              <a:t> para o </a:t>
            </a:r>
            <a:r>
              <a:rPr lang="en-US" i="1" dirty="0" err="1"/>
              <a:t>exercício</a:t>
            </a:r>
            <a:r>
              <a:rPr lang="en-US" i="1" dirty="0"/>
              <a:t> </a:t>
            </a:r>
            <a:r>
              <a:rPr lang="en-US" i="1" dirty="0" err="1"/>
              <a:t>financeiro</a:t>
            </a:r>
            <a:r>
              <a:rPr lang="en-US" i="1" dirty="0"/>
              <a:t>.”</a:t>
            </a:r>
          </a:p>
          <a:p>
            <a:endParaRPr lang="en-US" i="1" dirty="0"/>
          </a:p>
          <a:p>
            <a:r>
              <a:rPr lang="en-US" dirty="0"/>
              <a:t> a) LDO – LOA – PPA </a:t>
            </a:r>
          </a:p>
          <a:p>
            <a:r>
              <a:rPr lang="en-US" dirty="0"/>
              <a:t> b) LOA – PPA – LDO </a:t>
            </a:r>
          </a:p>
          <a:p>
            <a:r>
              <a:rPr lang="en-US" dirty="0"/>
              <a:t> c</a:t>
            </a:r>
            <a:r>
              <a:rPr lang="en-US" b="1" dirty="0"/>
              <a:t>) PPA – LDO – LOA </a:t>
            </a:r>
          </a:p>
          <a:p>
            <a:r>
              <a:rPr lang="en-US" dirty="0"/>
              <a:t> d) PPA – LOA – LDO</a:t>
            </a:r>
          </a:p>
          <a:p>
            <a:r>
              <a:rPr lang="en-US" dirty="0"/>
              <a:t> e) LDO – PPA – LOA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70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2661F-8A45-BE4D-A38D-106EE6BC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04" y="948847"/>
            <a:ext cx="8229600" cy="4876800"/>
          </a:xfrm>
        </p:spPr>
        <p:txBody>
          <a:bodyPr/>
          <a:lstStyle/>
          <a:p>
            <a:r>
              <a:rPr lang="pt-BR" dirty="0"/>
              <a:t>A elaboração da lei orçamentária é a etapa que, efetivamente, caracteriza a ideia de processo orçamentário, compreendendo fases e operações. A discussão é a fase dos trabalhos consagrada ao debate no plenário. Aponte a opção incorreta com relação às etapas que compõem a fase da discussão. </a:t>
            </a:r>
          </a:p>
          <a:p>
            <a:r>
              <a:rPr lang="pt-BR" dirty="0"/>
              <a:t>A. Emendas</a:t>
            </a:r>
          </a:p>
          <a:p>
            <a:r>
              <a:rPr lang="pt-BR" dirty="0"/>
              <a:t>B. Voto do relator</a:t>
            </a:r>
          </a:p>
          <a:p>
            <a:r>
              <a:rPr lang="pt-BR" dirty="0"/>
              <a:t>C. Redação Final</a:t>
            </a:r>
          </a:p>
          <a:p>
            <a:r>
              <a:rPr lang="pt-BR" dirty="0"/>
              <a:t>D. Votação em plenário</a:t>
            </a:r>
          </a:p>
          <a:p>
            <a:r>
              <a:rPr lang="pt-BR" dirty="0"/>
              <a:t>E. Veto</a:t>
            </a:r>
          </a:p>
        </p:txBody>
      </p:sp>
    </p:spTree>
    <p:extLst>
      <p:ext uri="{BB962C8B-B14F-4D97-AF65-F5344CB8AC3E}">
        <p14:creationId xmlns:p14="http://schemas.microsoft.com/office/powerpoint/2010/main" val="25136240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2661F-8A45-BE4D-A38D-106EE6BC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2" y="861164"/>
            <a:ext cx="8229600" cy="4876800"/>
          </a:xfrm>
        </p:spPr>
        <p:txBody>
          <a:bodyPr/>
          <a:lstStyle/>
          <a:p>
            <a:r>
              <a:rPr lang="pt-BR"/>
              <a:t>A elaboração da lei orçamentária é a etapa que, efetivamente, caracteriza a ideia de processo orçamentário, compreendendo fases e operações. A discussão é a fase dos trab alhos consagrada ao debate no plenário. Aponte a opção incorreta com relação às etapas que compõem a fase da discussão. </a:t>
            </a:r>
          </a:p>
          <a:p>
            <a:r>
              <a:rPr lang="pt-BR"/>
              <a:t>A. Emendas</a:t>
            </a:r>
          </a:p>
          <a:p>
            <a:r>
              <a:rPr lang="pt-BR"/>
              <a:t>B. Voto do relator</a:t>
            </a:r>
          </a:p>
          <a:p>
            <a:r>
              <a:rPr lang="pt-BR"/>
              <a:t>C. Redação Final</a:t>
            </a:r>
          </a:p>
          <a:p>
            <a:r>
              <a:rPr lang="pt-BR"/>
              <a:t>D. Votação em plenário</a:t>
            </a:r>
          </a:p>
          <a:p>
            <a:r>
              <a:rPr lang="pt-BR" b="1"/>
              <a:t>E. Veto</a:t>
            </a:r>
          </a:p>
        </p:txBody>
      </p:sp>
    </p:spTree>
    <p:extLst>
      <p:ext uri="{BB962C8B-B14F-4D97-AF65-F5344CB8AC3E}">
        <p14:creationId xmlns:p14="http://schemas.microsoft.com/office/powerpoint/2010/main" val="5631154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DF84-A6F5-BA4A-8842-246D6463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8932"/>
            <a:ext cx="8229600" cy="578806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Os princípios orçamentários são regras que norteiam a elaboração do orçamento público. É CORRETO afirmar que o princípio </a:t>
            </a:r>
            <a:r>
              <a:rPr lang="pt-BR"/>
              <a:t>da universalidade (Princípio </a:t>
            </a:r>
            <a:r>
              <a:rPr lang="pt-BR" dirty="0"/>
              <a:t>segundo o qual a lei orçamentária deve compreender todas as receitas e todas as despesas pelos </a:t>
            </a:r>
            <a:r>
              <a:rPr lang="pt-BR"/>
              <a:t>seus totais).</a:t>
            </a:r>
            <a:endParaRPr lang="pt-BR" dirty="0"/>
          </a:p>
          <a:p>
            <a:r>
              <a:rPr lang="pt-BR" b="1" dirty="0"/>
              <a:t>a)deve estar evidenciado na proposta orçamentária de todas as receitas e despesas relativas ao exercício financeiro</a:t>
            </a:r>
            <a:r>
              <a:rPr lang="pt-BR" dirty="0"/>
              <a:t>.</a:t>
            </a:r>
          </a:p>
          <a:p>
            <a:r>
              <a:rPr lang="pt-BR" b="1" dirty="0" err="1"/>
              <a:t>b</a:t>
            </a:r>
            <a:r>
              <a:rPr lang="pt-BR" b="1" dirty="0"/>
              <a:t>)</a:t>
            </a:r>
            <a:r>
              <a:rPr lang="pt-BR" dirty="0"/>
              <a:t>figura as receitas e as despesas pelos valores brutos, vedando dessa forma, a inclusão de valores líquidos.</a:t>
            </a:r>
          </a:p>
          <a:p>
            <a:r>
              <a:rPr lang="pt-BR" b="1" dirty="0" err="1"/>
              <a:t>c</a:t>
            </a:r>
            <a:r>
              <a:rPr lang="pt-BR" b="1" dirty="0"/>
              <a:t>)</a:t>
            </a:r>
            <a:r>
              <a:rPr lang="pt-BR" dirty="0"/>
              <a:t>visa compreender o orçamento de forma clara por todas as pessoas que tenham interesse nas informações nela contidas.</a:t>
            </a:r>
          </a:p>
          <a:p>
            <a:r>
              <a:rPr lang="pt-BR" b="1" dirty="0" err="1"/>
              <a:t>d</a:t>
            </a:r>
            <a:r>
              <a:rPr lang="pt-BR" b="1" dirty="0"/>
              <a:t>)</a:t>
            </a:r>
            <a:r>
              <a:rPr lang="pt-BR" dirty="0"/>
              <a:t>fica restrito ao exercício financeiro, para o qual foi elaborado, coincidindo com o ano civil do órgão que o elaborou.</a:t>
            </a:r>
          </a:p>
          <a:p>
            <a:r>
              <a:rPr lang="pt-BR" b="1" dirty="0"/>
              <a:t>e)</a:t>
            </a:r>
            <a:r>
              <a:rPr lang="pt-BR" dirty="0"/>
              <a:t>consiste na afirmação de que o orçamento deve ser unificado em um só documento, no qual deve constar receitas e despesas.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2444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66" y="2610480"/>
            <a:ext cx="8229600" cy="990600"/>
          </a:xfrm>
        </p:spPr>
        <p:txBody>
          <a:bodyPr/>
          <a:lstStyle/>
          <a:p>
            <a:pPr algn="ctr"/>
            <a:r>
              <a:rPr lang="pt-BR" dirty="0"/>
              <a:t>Lei de Responsabilidade Fiscal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C3E82D-CBE2-5E4B-AEF3-3D0D7D68E3AE}"/>
              </a:ext>
            </a:extLst>
          </p:cNvPr>
          <p:cNvSpPr txBox="1"/>
          <p:nvPr/>
        </p:nvSpPr>
        <p:spPr>
          <a:xfrm>
            <a:off x="1425039" y="4191990"/>
            <a:ext cx="532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xeLgBowxRnU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2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3121-7ECE-1844-9BCE-13F424D2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951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Orçamento-Programa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B678-A218-994E-A7FE-A883BBB99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2499"/>
            <a:ext cx="8229600" cy="4876800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De forma semelhante ao Orçamento de Desempenho, a ênfase do Orçamento Programa é no que a instituição realiza e não no que é gasto.</a:t>
            </a:r>
          </a:p>
          <a:p>
            <a:endParaRPr lang="pt-BR" dirty="0"/>
          </a:p>
          <a:p>
            <a:r>
              <a:rPr lang="pt-BR" dirty="0"/>
              <a:t>No entanto, este difere do anterior, pois a concepção do orçamento-programa está ligada à ideia </a:t>
            </a:r>
            <a:r>
              <a:rPr lang="pt-BR" b="1" dirty="0"/>
              <a:t>de Planejamento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De acordo com ela, </a:t>
            </a:r>
            <a:r>
              <a:rPr lang="pt-BR" b="1" dirty="0"/>
              <a:t>o orçamento deve considerar os objetivos que o governo pretende alcançar, durante um período determinado de tempo.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050361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C8E6-9F3F-D643-9820-940B34DA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AE2C-A240-CB4D-9A85-7D8A94895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4732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 </a:t>
            </a:r>
            <a:r>
              <a:rPr lang="pt-BR" dirty="0">
                <a:hlinkClick r:id="rId2" tooltip="Lei Complementar nº 101, de 4 de maio de 2000."/>
              </a:rPr>
              <a:t>Lei de Responsabilidade Fiscal</a:t>
            </a:r>
            <a:r>
              <a:rPr lang="pt-BR" dirty="0"/>
              <a:t>, aprovada em maio de 2000, por exigência do Fundo Monetário Internacional, consolidou em uma nova era muitos dos avanços que realizados no regime fiscal do Brasil nos últimos anos.</a:t>
            </a:r>
          </a:p>
          <a:p>
            <a:endParaRPr lang="pt-BR" dirty="0"/>
          </a:p>
          <a:p>
            <a:r>
              <a:rPr lang="pt-BR" dirty="0"/>
              <a:t> A  Lei criou verdadeiros códigos de condutas fiscais aplicados à União, Estados, Municípios e Distrito Federal. Aplica-se também à administração direta e indireta, autarquias, fundações e empresas estatais definidas como as que recebem subvenções para custeio ou investimento. </a:t>
            </a:r>
          </a:p>
          <a:p>
            <a:endParaRPr lang="pt-BR" dirty="0"/>
          </a:p>
          <a:p>
            <a:r>
              <a:rPr lang="pt-BR" dirty="0"/>
              <a:t>Ademais, </a:t>
            </a:r>
            <a:r>
              <a:rPr lang="pt-BR" b="1" dirty="0"/>
              <a:t>devem observar a </a:t>
            </a:r>
            <a:r>
              <a:rPr lang="pt-BR" b="1" dirty="0">
                <a:hlinkClick r:id="rId3" tooltip="Lei no 11.101, de 9 de fevereiro de 2005."/>
              </a:rPr>
              <a:t>LRF</a:t>
            </a:r>
            <a:r>
              <a:rPr lang="pt-BR" b="1" dirty="0"/>
              <a:t> todos que exerçam função pública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pjaguaribe.jusbrasil.com.br</a:t>
            </a:r>
            <a:r>
              <a:rPr lang="pt-BR" dirty="0"/>
              <a:t>/artigos/184218596/o-</a:t>
            </a:r>
            <a:r>
              <a:rPr lang="pt-BR" dirty="0" err="1"/>
              <a:t>orcamento</a:t>
            </a:r>
            <a:r>
              <a:rPr lang="pt-BR" dirty="0"/>
              <a:t>-publico-na-</a:t>
            </a:r>
            <a:r>
              <a:rPr lang="pt-BR" dirty="0" err="1"/>
              <a:t>lrf</a:t>
            </a:r>
            <a:r>
              <a:rPr lang="pt-BR" dirty="0"/>
              <a:t>-como-instrumento-de-planejamento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0920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7651-4BC3-E34F-9B73-3187E0E1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1899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867B4-4280-804E-979D-16F7A57B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705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pt-BR" dirty="0"/>
              <a:t>A </a:t>
            </a:r>
            <a:r>
              <a:rPr lang="pt-BR" dirty="0">
                <a:hlinkClick r:id="rId2" tooltip="Lei Complementar nº 101, de 4 de maio de 2000."/>
              </a:rPr>
              <a:t>Lei de Responsabilidade Fiscal</a:t>
            </a:r>
            <a:r>
              <a:rPr lang="pt-BR" dirty="0"/>
              <a:t> é consequência de uma extensa evolução do processo orçamentário no Brasil, que percebeu que não poderia gastar mais do que arrecada, ou seja, não poderia gerar despesas além de suas receitas.</a:t>
            </a:r>
          </a:p>
          <a:p>
            <a:endParaRPr lang="pt-BR" dirty="0"/>
          </a:p>
          <a:p>
            <a:r>
              <a:rPr lang="pt-BR" dirty="0"/>
              <a:t>No ano de 1998, no deslinde de uma crise internacional, em que o Brasil detinha </a:t>
            </a:r>
            <a:r>
              <a:rPr lang="pt-BR" b="1" dirty="0"/>
              <a:t>uma carga tributária superior a 30% do Produto Interno Bruto, fomentou uma inigualável Guerra fiscal, </a:t>
            </a:r>
            <a:r>
              <a:rPr lang="pt-BR" dirty="0"/>
              <a:t>a qual implicava no esvaziamento de receita. </a:t>
            </a:r>
          </a:p>
          <a:p>
            <a:r>
              <a:rPr lang="pt-BR" dirty="0"/>
              <a:t>Por consequência, </a:t>
            </a:r>
            <a:r>
              <a:rPr lang="pt-BR" b="1" dirty="0"/>
              <a:t>o País reagia com medidas para aumentar as receitas e reduzir despesas, promovendo uma total falta de planejamento orçamentário.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5819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705B-7597-6D47-ABDA-E57AE624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39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02F1-7DD1-EB4F-9411-756E002C4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414"/>
            <a:ext cx="8229600" cy="4876800"/>
          </a:xfrm>
        </p:spPr>
        <p:txBody>
          <a:bodyPr>
            <a:normAutofit/>
          </a:bodyPr>
          <a:lstStyle/>
          <a:p>
            <a:r>
              <a:rPr lang="pt-BR" dirty="0"/>
              <a:t>Os Estados alimentavam uma crescente trajetória de despesas, valendo-se de financiamentos junto aos bancos públicos estaduais, obrigando ao Banco Central socorrer as instituições com objetivo de evitar eventuais dívidas estaduais ou até mesmo a insolvência.</a:t>
            </a:r>
          </a:p>
          <a:p>
            <a:endParaRPr lang="pt-BR" dirty="0"/>
          </a:p>
          <a:p>
            <a:r>
              <a:rPr lang="pt-BR" dirty="0"/>
              <a:t>Diante de tal rebuliço, tornou-se imperioso uma lei de finanças públicas que tornasse efetivo os princípios da transparência e da responsabilidade fiscal.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7046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705B-7597-6D47-ABDA-E57AE624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152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Desde</a:t>
            </a:r>
            <a:r>
              <a:rPr lang="en-US" dirty="0"/>
              <a:t> a </a:t>
            </a:r>
            <a:r>
              <a:rPr lang="en-US" dirty="0" err="1"/>
              <a:t>Constituição</a:t>
            </a:r>
            <a:r>
              <a:rPr lang="en-US" dirty="0"/>
              <a:t> de 88…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02F1-7DD1-EB4F-9411-756E002C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/>
              <a:t>A </a:t>
            </a:r>
            <a:r>
              <a:rPr lang="pt-BR">
                <a:hlinkClick r:id="rId2" tooltip="CONSTITUIÇÃO DA REPÚBLICA FEDERATIVA DO BRASIL DE 1988"/>
              </a:rPr>
              <a:t>Constituição Federal</a:t>
            </a:r>
            <a:r>
              <a:rPr lang="pt-BR"/>
              <a:t>, no seu artigo </a:t>
            </a:r>
            <a:r>
              <a:rPr lang="pt-BR">
                <a:hlinkClick r:id="rId3" tooltip="Artigo 163 da Constituição Federal de 1988"/>
              </a:rPr>
              <a:t>163</a:t>
            </a:r>
            <a:r>
              <a:rPr lang="pt-BR"/>
              <a:t>, cristalizou que uma Lei Complementar regulamentaria princípios das finanças públicas no Brasil. Entretanto, passados mais de dez anos de sua promulgação, esse artigo não havia sido regulamentado.</a:t>
            </a:r>
          </a:p>
          <a:p>
            <a:endParaRPr lang="pt-BR"/>
          </a:p>
          <a:p>
            <a:r>
              <a:rPr lang="pt-BR"/>
              <a:t>Note que o processo de aprovação e implementação da </a:t>
            </a:r>
            <a:r>
              <a:rPr lang="pt-BR">
                <a:hlinkClick r:id="rId4" tooltip="Lei no 11.101, de 9 de fevereiro de 2005."/>
              </a:rPr>
              <a:t>LRF</a:t>
            </a:r>
            <a:r>
              <a:rPr lang="pt-BR"/>
              <a:t> é resultado de uma cobrança da sociedade, que entrou em consenso da necessidade de mudanças na gestão e transparência das finanças públicas administradas pelo Brasil.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6695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0D25-EB14-0747-8145-7ADB7695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34EAA-27AF-0D4E-9E4E-40FBEBF5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8089"/>
            <a:ext cx="8022921" cy="5251537"/>
          </a:xfrm>
        </p:spPr>
        <p:txBody>
          <a:bodyPr>
            <a:normAutofit/>
          </a:bodyPr>
          <a:lstStyle/>
          <a:p>
            <a:r>
              <a:rPr lang="pt-BR" dirty="0"/>
              <a:t>A </a:t>
            </a:r>
            <a:r>
              <a:rPr lang="pt-BR" dirty="0">
                <a:hlinkClick r:id="rId2" tooltip="Lei Complementar nº 101, de 4 de maio de 2000."/>
              </a:rPr>
              <a:t>Lei de Responsabilidade Fiscal</a:t>
            </a:r>
            <a:r>
              <a:rPr lang="pt-BR" dirty="0"/>
              <a:t> baseou seu conhecimento no aprendizado internacional[1]. </a:t>
            </a:r>
          </a:p>
          <a:p>
            <a:endParaRPr lang="pt-BR" dirty="0"/>
          </a:p>
          <a:p>
            <a:r>
              <a:rPr lang="pt-BR" dirty="0"/>
              <a:t>Alguns países, ao longo dos anos, criaram iniciativas bem sucedidas para evitar excesso de dívidas. </a:t>
            </a:r>
          </a:p>
          <a:p>
            <a:endParaRPr lang="pt-BR" dirty="0"/>
          </a:p>
          <a:p>
            <a:r>
              <a:rPr lang="pt-BR" dirty="0"/>
              <a:t>Podemos citar, a título exemplificativo, o código de boas práticas fiscais, elaborado pelo FMI., bem como o </a:t>
            </a:r>
            <a:r>
              <a:rPr lang="pt-BR" i="1" dirty="0"/>
              <a:t>Fiscal </a:t>
            </a:r>
            <a:r>
              <a:rPr lang="pt-BR" i="1" dirty="0" err="1"/>
              <a:t>Responsibility</a:t>
            </a:r>
            <a:r>
              <a:rPr lang="pt-BR" i="1" dirty="0"/>
              <a:t> </a:t>
            </a:r>
            <a:r>
              <a:rPr lang="pt-BR" i="1" dirty="0" err="1"/>
              <a:t>Act</a:t>
            </a:r>
            <a:r>
              <a:rPr lang="pt-BR" i="1" dirty="0"/>
              <a:t> </a:t>
            </a:r>
            <a:r>
              <a:rPr lang="pt-BR" dirty="0"/>
              <a:t>da Nova Zelândia.</a:t>
            </a:r>
          </a:p>
        </p:txBody>
      </p:sp>
    </p:spTree>
    <p:extLst>
      <p:ext uri="{BB962C8B-B14F-4D97-AF65-F5344CB8AC3E}">
        <p14:creationId xmlns:p14="http://schemas.microsoft.com/office/powerpoint/2010/main" val="26920380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41ED-158C-034E-B7CD-EBBA5EFE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40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C550-38A4-DE47-AD55-3C8055F7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Se as decisões em material fiscal e orçamentária fosse tomada por um agente planejador apenas, seria ótimo, pois o poder de identificar, em nível de excelência, a melhor forma de distribuição dos gastos seria surpreendente. </a:t>
            </a:r>
          </a:p>
          <a:p>
            <a:r>
              <a:rPr lang="pt-BR" dirty="0"/>
              <a:t>Todavia, esse planejador, na prática não existe. Há um conjunto de atores que participam do processo decisório com suas próprias </a:t>
            </a:r>
            <a:r>
              <a:rPr lang="pt-BR" dirty="0" err="1"/>
              <a:t>idéias</a:t>
            </a:r>
            <a:r>
              <a:rPr lang="pt-BR" dirty="0"/>
              <a:t> e motivações, gerando um enorme problema para as instituições orçamentárias. Podemos afirmar que tais problemas são causados por fatores políticos e institucionais.</a:t>
            </a:r>
          </a:p>
          <a:p>
            <a:endParaRPr lang="pt-BR" dirty="0"/>
          </a:p>
          <a:p>
            <a:r>
              <a:rPr lang="pt-BR" dirty="0"/>
              <a:t>Com isso, as instituições orçamentárias impõem restrições a todo o processo orçamentário, distribuindo funções a diferentes agentes afetando o resultado fiscal e orçamentário.</a:t>
            </a:r>
          </a:p>
          <a:p>
            <a:r>
              <a:rPr lang="pt-BR" dirty="0"/>
              <a:t> Ademais, o fato do orçamento ser resultado de uma decisão colegiada (coletiva), não raro os legisladores entenderem a seus interesses privados, favorecendo instituições que os beneficiem, e tal atitude poderá gerar gastos excessivos.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2888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13583"/>
          </a:xfrm>
        </p:spPr>
        <p:txBody>
          <a:bodyPr>
            <a:normAutofit fontScale="90000"/>
          </a:bodyPr>
          <a:lstStyle/>
          <a:p>
            <a:r>
              <a:rPr lang="pt-BR" dirty="0"/>
              <a:t>A análise de problemas fiscais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5382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Argumenta-se </a:t>
            </a:r>
            <a:r>
              <a:rPr lang="pt-BR" b="1" dirty="0"/>
              <a:t>a favor de respeitar a restrição orçamentária</a:t>
            </a:r>
            <a:r>
              <a:rPr lang="pt-BR" dirty="0"/>
              <a:t>.</a:t>
            </a:r>
          </a:p>
          <a:p>
            <a:r>
              <a:rPr lang="pt-BR" dirty="0"/>
              <a:t>Críticos de déficits elevados fazem paralelo com noções básicas de economia doméstica. </a:t>
            </a:r>
          </a:p>
          <a:p>
            <a:pPr lvl="1"/>
            <a:r>
              <a:rPr lang="pt-BR" dirty="0"/>
              <a:t>De fato...</a:t>
            </a:r>
          </a:p>
          <a:p>
            <a:pPr lvl="1"/>
            <a:r>
              <a:rPr lang="pt-BR" dirty="0"/>
              <a:t>...o gasto do governo, da mesma forma que ocorre com cada família, tem que guardar uma certa relação com a receita, já que, caso contrário, tanto um como outro correm o risco de virar um “</a:t>
            </a:r>
            <a:r>
              <a:rPr lang="pt-BR" i="1" dirty="0"/>
              <a:t>agente </a:t>
            </a:r>
            <a:r>
              <a:rPr lang="pt-BR" i="1" dirty="0" err="1"/>
              <a:t>Ponzi</a:t>
            </a:r>
            <a:r>
              <a:rPr lang="pt-BR" dirty="0"/>
              <a:t>”. </a:t>
            </a:r>
          </a:p>
          <a:p>
            <a:pPr lvl="1"/>
            <a:r>
              <a:rPr lang="pt-BR" dirty="0"/>
              <a:t>No entanto, ...</a:t>
            </a:r>
          </a:p>
          <a:p>
            <a:pPr lvl="1"/>
            <a:r>
              <a:rPr lang="pt-BR" dirty="0"/>
              <a:t>“Apertar o cinto” é uma ação relativamente mais fácil para indivíduos que para o governo.</a:t>
            </a:r>
          </a:p>
          <a:p>
            <a:pPr lvl="1"/>
            <a:r>
              <a:rPr lang="pt-BR" dirty="0"/>
              <a:t>Já no caso de um país que tem um déficit que deve ser cortado, por trás de cada rubrica do orçamento haverá milhares – ou milhões – de famílias dispostas a se manifestar intensamente, através de passeatas, greves, pressão sobre parlamentares, </a:t>
            </a:r>
            <a:r>
              <a:rPr lang="pt-BR" dirty="0" err="1"/>
              <a:t>etc</a:t>
            </a:r>
            <a:r>
              <a:rPr lang="pt-BR" dirty="0"/>
              <a:t>,  ou silenciosamente através do seu voto na eleição...</a:t>
            </a:r>
          </a:p>
        </p:txBody>
      </p:sp>
    </p:spTree>
    <p:extLst>
      <p:ext uri="{BB962C8B-B14F-4D97-AF65-F5344CB8AC3E}">
        <p14:creationId xmlns:p14="http://schemas.microsoft.com/office/powerpoint/2010/main" val="3061879729"/>
      </p:ext>
    </p:extLst>
  </p:cSld>
  <p:clrMapOvr>
    <a:masterClrMapping/>
  </p:clrMapOvr>
  <p:transition spd="slow">
    <p:push dir="u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57" y="724564"/>
            <a:ext cx="8229600" cy="990600"/>
          </a:xfrm>
        </p:spPr>
        <p:txBody>
          <a:bodyPr>
            <a:no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Quais os limites de gastos públicos, segundo a Lei de Responsabilidade Fiscal?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56" y="1887615"/>
            <a:ext cx="8463535" cy="4452840"/>
          </a:xfrm>
        </p:spPr>
        <p:txBody>
          <a:bodyPr/>
          <a:lstStyle/>
          <a:p>
            <a:pPr marL="0" indent="0">
              <a:buNone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Introduzida no início deste novo milênio passou a constituir-se, também, em um  marco  para  o governo e a administração pública como um todo. </a:t>
            </a:r>
          </a:p>
          <a:p>
            <a:pPr marL="0" indent="0">
              <a:buNone/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 LRF foi introduzida durante o exercício de 4 de maio de 2000, como lei complementar n.º 101/00, 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estabelecendo uma </a:t>
            </a:r>
            <a:r>
              <a:rPr lang="pt-PT" b="1" dirty="0">
                <a:latin typeface="Calibri" panose="020F0502020204030204" pitchFamily="34" charset="0"/>
                <a:cs typeface="Calibri" panose="020F0502020204030204" pitchFamily="34" charset="0"/>
              </a:rPr>
              <a:t>nova filosofia ao desenvolvimento das ações e serviços públicos</a:t>
            </a: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 introduzindo regras rígidas visando o</a:t>
            </a:r>
            <a:r>
              <a:rPr lang="pt-PT" b="1" i="1" dirty="0">
                <a:latin typeface="Calibri" panose="020F0502020204030204" pitchFamily="34" charset="0"/>
                <a:cs typeface="Calibri" panose="020F0502020204030204" pitchFamily="34" charset="0"/>
              </a:rPr>
              <a:t> controle, redução e limites dos gastos públicos.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01023"/>
      </p:ext>
    </p:extLst>
  </p:cSld>
  <p:clrMapOvr>
    <a:masterClrMapping/>
  </p:clrMapOvr>
  <p:transition spd="slow">
    <p:push dir="u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 de Responsabilidade Fiscal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05701" cy="4876800"/>
          </a:xfrm>
        </p:spPr>
        <p:txBody>
          <a:bodyPr>
            <a:normAutofit/>
          </a:bodyPr>
          <a:lstStyle/>
          <a:p>
            <a:r>
              <a:rPr lang="pt-BR" dirty="0"/>
              <a:t>Parágrafo 1º. A responsabilidade na gestão fiscal pressupõe: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b="1" dirty="0"/>
              <a:t>ação planejada e transparente</a:t>
            </a:r>
            <a:r>
              <a:rPr lang="pt-BR" dirty="0"/>
              <a:t>, em que se previnem riscos e corrigem desvios capazes de afetar o equilíbrio das contas públicas, mediante o cumprimento de metas de resultados entre receitas e despesas e</a:t>
            </a:r>
          </a:p>
          <a:p>
            <a:r>
              <a:rPr lang="pt-BR" dirty="0"/>
              <a:t>a </a:t>
            </a:r>
            <a:r>
              <a:rPr lang="pt-BR" b="1" dirty="0"/>
              <a:t>obediência a limites e condições no que tange à geração de despesas com pessoal, da seguridade e</a:t>
            </a:r>
            <a:r>
              <a:rPr lang="pt-BR" dirty="0"/>
              <a:t> outras,</a:t>
            </a:r>
          </a:p>
          <a:p>
            <a:r>
              <a:rPr lang="pt-BR" dirty="0"/>
              <a:t>operações de crédito, inclusive por antecipação de receita, concessão de garantia e inscrição em restos a pagar.</a:t>
            </a:r>
          </a:p>
        </p:txBody>
      </p:sp>
    </p:spTree>
    <p:extLst>
      <p:ext uri="{BB962C8B-B14F-4D97-AF65-F5344CB8AC3E}">
        <p14:creationId xmlns:p14="http://schemas.microsoft.com/office/powerpoint/2010/main" val="24809494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5294"/>
            <a:ext cx="8354291" cy="4876800"/>
          </a:xfrm>
        </p:spPr>
        <p:txBody>
          <a:bodyPr/>
          <a:lstStyle/>
          <a:p>
            <a:r>
              <a:rPr lang="pt-BR" dirty="0"/>
              <a:t>Motivação:</a:t>
            </a:r>
          </a:p>
          <a:p>
            <a:r>
              <a:rPr lang="pt-BR" b="1" dirty="0"/>
              <a:t>1990 – grande crise mundial </a:t>
            </a:r>
            <a:r>
              <a:rPr lang="pt-BR" dirty="0"/>
              <a:t>– Brasil com baixos investimentos e excesso de gastos principalmente com pessoal.</a:t>
            </a:r>
          </a:p>
          <a:p>
            <a:endParaRPr lang="pt-BR" dirty="0"/>
          </a:p>
          <a:p>
            <a:r>
              <a:rPr lang="pt-BR" dirty="0"/>
              <a:t>Estado precisava controlar a dívida pública, principalmente a externa.</a:t>
            </a:r>
          </a:p>
          <a:p>
            <a:endParaRPr lang="pt-BR" dirty="0"/>
          </a:p>
          <a:p>
            <a:r>
              <a:rPr lang="pt-BR" dirty="0"/>
              <a:t>Para isso, criou-se uma lei que determina a responsabilidade das pessoas que utilizam o dinheiro público.</a:t>
            </a:r>
          </a:p>
        </p:txBody>
      </p:sp>
    </p:spTree>
    <p:extLst>
      <p:ext uri="{BB962C8B-B14F-4D97-AF65-F5344CB8AC3E}">
        <p14:creationId xmlns:p14="http://schemas.microsoft.com/office/powerpoint/2010/main" val="228879592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5976</TotalTime>
  <Words>8596</Words>
  <Application>Microsoft Macintosh PowerPoint</Application>
  <PresentationFormat>On-screen Show (4:3)</PresentationFormat>
  <Paragraphs>865</Paragraphs>
  <Slides>132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1" baseType="lpstr">
      <vt:lpstr>Arial</vt:lpstr>
      <vt:lpstr>Calibri</vt:lpstr>
      <vt:lpstr>Cambria</vt:lpstr>
      <vt:lpstr>Candara</vt:lpstr>
      <vt:lpstr>Mangal</vt:lpstr>
      <vt:lpstr>Times New Roman</vt:lpstr>
      <vt:lpstr>Wingdings</vt:lpstr>
      <vt:lpstr>Clarity</vt:lpstr>
      <vt:lpstr>Document</vt:lpstr>
      <vt:lpstr>Orçamento E A LRF</vt:lpstr>
      <vt:lpstr>O que é Orçamento Público?</vt:lpstr>
      <vt:lpstr>O que é Orçamento Público?</vt:lpstr>
      <vt:lpstr>Funções do Orçamento </vt:lpstr>
      <vt:lpstr>Funções do Orçamento </vt:lpstr>
      <vt:lpstr>Técnicas Orçamentárias</vt:lpstr>
      <vt:lpstr>Orçamento Clássico</vt:lpstr>
      <vt:lpstr>Orçamento de Desempenho ou de Realizações </vt:lpstr>
      <vt:lpstr>Orçamento-Programa </vt:lpstr>
      <vt:lpstr>Orçamento-Programa </vt:lpstr>
      <vt:lpstr>Orçamento Programa</vt:lpstr>
      <vt:lpstr>Vantagens do Orçamento Programa</vt:lpstr>
      <vt:lpstr>Orçamento Participativo </vt:lpstr>
      <vt:lpstr>Orçamento Participativo </vt:lpstr>
      <vt:lpstr>Tabela resumo</vt:lpstr>
      <vt:lpstr>PowerPoint Presentation</vt:lpstr>
      <vt:lpstr>Motivação: Compreensão da estrutura do orçamento que prevalecia no período anterior e a partir da constituição de 1988 </vt:lpstr>
      <vt:lpstr>PowerPoint Presentation</vt:lpstr>
      <vt:lpstr>1. OGU</vt:lpstr>
      <vt:lpstr>1. OGU</vt:lpstr>
      <vt:lpstr>2. Orçamento Monetário (OM)</vt:lpstr>
      <vt:lpstr>3. Orçamento das Estatais</vt:lpstr>
      <vt:lpstr>3. Orçamento das Estatais</vt:lpstr>
      <vt:lpstr>Constituição Federal de 1988 - </vt:lpstr>
      <vt:lpstr>Leis Orçamentárias</vt:lpstr>
      <vt:lpstr>PowerPoint Presentation</vt:lpstr>
      <vt:lpstr>PowerPoint Presentation</vt:lpstr>
      <vt:lpstr>O QUE O ESTADO TEM QUE PENSAR?</vt:lpstr>
      <vt:lpstr>LEIS ORÇAMENTÁRIAS</vt:lpstr>
      <vt:lpstr>A tramitação no Congresso Nacional envolve, via de regra, as seguintes 11 etapas: </vt:lpstr>
      <vt:lpstr>PowerPoint Presentation</vt:lpstr>
      <vt:lpstr>LEIS ORÇAMENTÁRIAS PPA</vt:lpstr>
      <vt:lpstr>LDO</vt:lpstr>
      <vt:lpstr>LOA</vt:lpstr>
      <vt:lpstr>LEIS ORÇAMENTÁRIAS – PERÍODO DE ENCAMINHAMENTO E RETORNO</vt:lpstr>
      <vt:lpstr>LEIS ORÇAMENTÁRIAS – PERÍODO DE ENCAMINHAMENTO E RETORNO</vt:lpstr>
      <vt:lpstr>LEIS ORÇAMENTÁRIAS – PERÍODO DE ENCAMINHAMENTO E RETORNO</vt:lpstr>
      <vt:lpstr>PowerPoint Presentation</vt:lpstr>
      <vt:lpstr>PowerPoint Presentation</vt:lpstr>
      <vt:lpstr>PowerPoint Presentation</vt:lpstr>
      <vt:lpstr>PowerPoint Presentation</vt:lpstr>
      <vt:lpstr>Introdução ao Orçamento Público</vt:lpstr>
      <vt:lpstr>Lei de Diretrizes Orçamentária</vt:lpstr>
      <vt:lpstr>LDO</vt:lpstr>
      <vt:lpstr>LEI DE DIRETRIZES ORÇAMENTÁRIAS – LDO  (Art. 165, inciso II da CF/88)</vt:lpstr>
      <vt:lpstr>PowerPoint Presentation</vt:lpstr>
      <vt:lpstr>PowerPoint Presentation</vt:lpstr>
      <vt:lpstr>LDO</vt:lpstr>
      <vt:lpstr>PowerPoint Presentation</vt:lpstr>
      <vt:lpstr>FUNCIONAMENTO</vt:lpstr>
      <vt:lpstr>LEI ORÇAMENTÁRIA ANUAL- LOA</vt:lpstr>
      <vt:lpstr>Organograma de Funcionamento das leis orçamentárias</vt:lpstr>
      <vt:lpstr>SIGLAS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Lei de Responsabilidade Fiscal</vt:lpstr>
      <vt:lpstr>Introdução</vt:lpstr>
      <vt:lpstr>Intro</vt:lpstr>
      <vt:lpstr>PowerPoint Presentation</vt:lpstr>
      <vt:lpstr>Desde a Constituição de 88…</vt:lpstr>
      <vt:lpstr>LRF</vt:lpstr>
      <vt:lpstr>PowerPoint Presentation</vt:lpstr>
      <vt:lpstr>A análise de problemas fiscais</vt:lpstr>
      <vt:lpstr>Quais os limites de gastos públicos, segundo a Lei de Responsabilidade Fiscal?  </vt:lpstr>
      <vt:lpstr>Lei de Responsabilidade Fiscal</vt:lpstr>
      <vt:lpstr>LRF</vt:lpstr>
      <vt:lpstr>LRF</vt:lpstr>
      <vt:lpstr>Objetivos da LRF</vt:lpstr>
      <vt:lpstr>Objetivos da LRF</vt:lpstr>
      <vt:lpstr>Objetivos da LRF</vt:lpstr>
      <vt:lpstr>Outros objetivos</vt:lpstr>
      <vt:lpstr>LRF</vt:lpstr>
      <vt:lpstr>LRF</vt:lpstr>
      <vt:lpstr>Abrangência da LRF</vt:lpstr>
      <vt:lpstr>Abrangência da LRF</vt:lpstr>
      <vt:lpstr>PowerPoint Presentation</vt:lpstr>
      <vt:lpstr>Princípios</vt:lpstr>
      <vt:lpstr>Princípios</vt:lpstr>
      <vt:lpstr>LRF: Estabelece limites de gastos com pessoal  </vt:lpstr>
      <vt:lpstr>Cont.</vt:lpstr>
      <vt:lpstr>Para efeitos desta Lei, considera-se despesa de pessoal: </vt:lpstr>
      <vt:lpstr>2. Fórmula para apuração da despesa líquida de pessoal </vt:lpstr>
      <vt:lpstr>PowerPoint Presentation</vt:lpstr>
      <vt:lpstr>3. Qual o limite de gastos com pessoal inativo? </vt:lpstr>
      <vt:lpstr>4. Qual o limite de gastos com as Câmaras de Vereadores? </vt:lpstr>
      <vt:lpstr>Os limites definidos pela Ementa Constitucional, em comento, encontram-se destacados na tabela abaixo: </vt:lpstr>
      <vt:lpstr>5. Como verificar o cumprimento dos estabelecidos?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Princípios da LRF</vt:lpstr>
      <vt:lpstr>Princípios da LRF</vt:lpstr>
      <vt:lpstr>Princípios da LRF</vt:lpstr>
      <vt:lpstr>Princípios da LRF</vt:lpstr>
      <vt:lpstr>Princípios da LRF</vt:lpstr>
      <vt:lpstr>Sem orçamento, mas com democracia?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Heloisa Burnquist</dc:creator>
  <cp:lastModifiedBy>Heloisa Burnquist</cp:lastModifiedBy>
  <cp:revision>204</cp:revision>
  <dcterms:created xsi:type="dcterms:W3CDTF">2016-05-31T17:15:01Z</dcterms:created>
  <dcterms:modified xsi:type="dcterms:W3CDTF">2018-05-16T20:54:41Z</dcterms:modified>
</cp:coreProperties>
</file>