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1" r:id="rId13"/>
    <p:sldId id="262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embeddedFontLst>
    <p:embeddedFont>
      <p:font typeface="Lato" panose="020B060402020202020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0" y="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399932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‹nº›</a:t>
            </a:fld>
            <a:endParaRPr lang="pt-BR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‹nº›</a:t>
            </a:fld>
            <a:endParaRPr lang="pt-BR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pt-BR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s.openedition.org/ras/361#tocto2n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Conversação em rede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E a noção de “Face” (</a:t>
            </a:r>
            <a:r>
              <a:rPr lang="pt-BR" dirty="0" err="1"/>
              <a:t>Goffman</a:t>
            </a:r>
            <a:r>
              <a:rPr lang="pt-BR" dirty="0"/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Laços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84816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/>
              <a:t> Laços fortes: proximidade, intimidade e intencionalidade de construir e manter os laços, como é o caso da família.</a:t>
            </a:r>
            <a:br>
              <a:rPr lang="pt-BR" dirty="0"/>
            </a:br>
            <a:endParaRPr lang="pt-BR" dirty="0"/>
          </a:p>
          <a:p>
            <a:r>
              <a:rPr lang="pt-BR" dirty="0"/>
              <a:t> Laços fracos: ocasionais, esparsos, não se baseiam em intimidade. </a:t>
            </a:r>
            <a:br>
              <a:rPr lang="pt-BR" dirty="0"/>
            </a:br>
            <a:endParaRPr lang="pt-BR" dirty="0"/>
          </a:p>
          <a:p>
            <a:r>
              <a:rPr lang="pt-BR" dirty="0"/>
              <a:t> Laços “multifacetados” ou “</a:t>
            </a:r>
            <a:r>
              <a:rPr lang="pt-BR" dirty="0" err="1"/>
              <a:t>multiplexos</a:t>
            </a:r>
            <a:r>
              <a:rPr lang="pt-BR" dirty="0"/>
              <a:t>”: são constituídos por diversos tipos de relações sociais; por exemplo, colegas de trabalho que vão juntos ao </a:t>
            </a:r>
            <a:r>
              <a:rPr lang="pt-BR" dirty="0" err="1"/>
              <a:t>happy</a:t>
            </a:r>
            <a:r>
              <a:rPr lang="pt-BR" dirty="0"/>
              <a:t> </a:t>
            </a:r>
            <a:r>
              <a:rPr lang="pt-BR" dirty="0" err="1"/>
              <a:t>hour</a:t>
            </a:r>
            <a:r>
              <a:rPr lang="pt-BR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Laços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84816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/>
              <a:t> </a:t>
            </a:r>
            <a:r>
              <a:rPr lang="pt-BR" dirty="0" err="1"/>
              <a:t>Lin</a:t>
            </a:r>
            <a:r>
              <a:rPr lang="pt-BR" dirty="0"/>
              <a:t> e Burt (2001). Quatro fatores explicam porque determinados </a:t>
            </a:r>
            <a:r>
              <a:rPr lang="pt-BR" b="1" dirty="0"/>
              <a:t>atores</a:t>
            </a:r>
            <a:r>
              <a:rPr lang="pt-BR" dirty="0"/>
              <a:t> investem em </a:t>
            </a:r>
            <a:r>
              <a:rPr lang="pt-BR" b="1" dirty="0"/>
              <a:t>redes sociais</a:t>
            </a:r>
            <a:r>
              <a:rPr lang="pt-BR" dirty="0"/>
              <a:t>:</a:t>
            </a:r>
            <a:br>
              <a:rPr lang="pt-BR" dirty="0"/>
            </a:br>
            <a:r>
              <a:rPr lang="pt-BR" dirty="0"/>
              <a:t>1) As redes facilitam o fluxo de informações;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2) As redes valorizam o relacionamento com agentes que desempenham um papel importante na tomada de decisão em diferentes áreas;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3) Os laços sociais de um indivíduo podem ser concebidos como credenciais que expressam os recursos que possuem;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4) As relações sociais reforçam a identidade e o reconhecimento. Ser reconhecido garante a manutenção de certos recursos.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O que é “conversação”?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endParaRPr lang="pt-BR" dirty="0"/>
          </a:p>
          <a:p>
            <a:pPr lvl="0">
              <a:spcBef>
                <a:spcPts val="0"/>
              </a:spcBef>
              <a:buFontTx/>
              <a:buChar char="-"/>
            </a:pPr>
            <a:endParaRPr lang="pt-BR" dirty="0"/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/>
              <a:t> “Um evento onde os atores, por intermédio de interações verbais, negociam sentido, constroem relações sociais e dividem informações e valores sociais”. (</a:t>
            </a:r>
            <a:r>
              <a:rPr lang="pt-BR" dirty="0" err="1"/>
              <a:t>Recuero</a:t>
            </a:r>
            <a:r>
              <a:rPr lang="pt-BR" dirty="0"/>
              <a:t>, p. 53)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Conversação em rede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r>
              <a:rPr lang="pt-BR" dirty="0"/>
              <a:t> O que foi conversado fica permanentemente registrado (registro = possibilidade de controle);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/>
              <a:t> O que foi conversado pode ser “buscado”, pesquisado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/>
              <a:t> O que foi conversado pode ser replicado (muitas vezes em contextos distorcidos e sem a fonte);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/>
              <a:t> O que foi conversado pode ser lido por um “público invisível”. </a:t>
            </a:r>
            <a:r>
              <a:rPr lang="pt-BR" dirty="0" err="1"/>
              <a:t>Escalabilidade</a:t>
            </a:r>
            <a:r>
              <a:rPr lang="pt-BR" dirty="0"/>
              <a:t> das redes (princípio </a:t>
            </a:r>
            <a:r>
              <a:rPr lang="pt-BR" dirty="0" err="1"/>
              <a:t>Modularidade</a:t>
            </a:r>
            <a:r>
              <a:rPr lang="pt-BR" dirty="0"/>
              <a:t>, </a:t>
            </a:r>
            <a:r>
              <a:rPr lang="pt-BR" dirty="0" err="1"/>
              <a:t>Manovich</a:t>
            </a:r>
            <a:r>
              <a:rPr lang="pt-BR" dirty="0"/>
              <a:t>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Conversação em rede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r>
              <a:rPr lang="pt-BR" dirty="0"/>
              <a:t>  Atores investem na conversação em rede pois estas maximizam um “lucro” pelo investimento relativamente sem custo na manutenção de redes online que seriam mais trabalhosas de manter </a:t>
            </a:r>
            <a:r>
              <a:rPr lang="pt-BR" dirty="0" err="1"/>
              <a:t>offline</a:t>
            </a:r>
            <a:r>
              <a:rPr lang="pt-BR" dirty="0"/>
              <a:t>;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/>
              <a:t> A conversação em rede ajuda na construção de valores a acesso a recursos de um grupo. 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/>
              <a:t>Por exemplo, legitimação de si mesmo; acesso a informações; suporte; apoio social – o que também pode ser entendido como Capital Social (Coleman, 1988). </a:t>
            </a:r>
            <a:r>
              <a:rPr lang="pt-BR" dirty="0" err="1"/>
              <a:t>Recuero</a:t>
            </a:r>
            <a:r>
              <a:rPr lang="pt-BR" dirty="0"/>
              <a:t>, P. 56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Conversação e a noção de “Face”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r>
              <a:rPr lang="pt-BR" dirty="0"/>
              <a:t>  </a:t>
            </a:r>
            <a:r>
              <a:rPr lang="pt-BR" dirty="0" err="1"/>
              <a:t>Goffman</a:t>
            </a:r>
            <a:r>
              <a:rPr lang="pt-BR" dirty="0"/>
              <a:t> (1967): “Trabalho de face”.</a:t>
            </a:r>
          </a:p>
          <a:p>
            <a:pPr lvl="0">
              <a:spcBef>
                <a:spcPts val="0"/>
              </a:spcBef>
              <a:buFontTx/>
              <a:buChar char="-"/>
            </a:pPr>
            <a:endParaRPr lang="pt-BR" dirty="0"/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/>
              <a:t>“ A face é uma imagem do </a:t>
            </a:r>
            <a:r>
              <a:rPr lang="pt-BR" dirty="0" err="1"/>
              <a:t>self</a:t>
            </a:r>
            <a:r>
              <a:rPr lang="pt-BR" dirty="0"/>
              <a:t> delineada em termos de atributos sociais aprovados”, ou seja, “uma imagem positiva constituída por um ator diante dos demais”. (</a:t>
            </a:r>
            <a:r>
              <a:rPr lang="pt-BR" dirty="0" err="1"/>
              <a:t>Recuero</a:t>
            </a:r>
            <a:r>
              <a:rPr lang="pt-BR" dirty="0"/>
              <a:t>, p. 58).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goff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367" y="0"/>
            <a:ext cx="3271266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Conversação e a noção de “Face”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r>
              <a:rPr lang="pt-BR" dirty="0"/>
              <a:t>  A manutenção da face é realizada através de negociações no grupo de forma a atribuir valor positivo à face proposta; é uma “negociação de valor” (Capital Social).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/>
              <a:t> Interagir também implica em risco: a face pode ser ameaçada – “Estes atos acontecem quando a face não é legitimada pelos demais atores na conversação”. (</a:t>
            </a:r>
            <a:r>
              <a:rPr lang="pt-BR" dirty="0" err="1"/>
              <a:t>Recuero</a:t>
            </a:r>
            <a:r>
              <a:rPr lang="pt-BR" dirty="0"/>
              <a:t>, P. 59). 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/>
              <a:t> A manutenção da face positiva que ajuda o grupo se dá por um RITUAL de conversação no qual são observadas NORMAS DE POLIDEZ – </a:t>
            </a:r>
            <a:r>
              <a:rPr lang="pt-BR" b="1" dirty="0"/>
              <a:t>dimensão normativa da conversação.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Conversação e a noção de “Face”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r>
              <a:rPr lang="pt-BR" dirty="0"/>
              <a:t> </a:t>
            </a:r>
            <a:r>
              <a:rPr lang="pt-BR" dirty="0" err="1"/>
              <a:t>Dery</a:t>
            </a:r>
            <a:r>
              <a:rPr lang="pt-BR" dirty="0"/>
              <a:t> (1994): “A separação da palavra do corpo gera uma aceleração da hostilidade em um conflito e uma sensação de impunidade associada à ausência do corpo e ao anonimato.” (</a:t>
            </a:r>
            <a:r>
              <a:rPr lang="pt-BR" dirty="0" err="1"/>
              <a:t>Recuero</a:t>
            </a:r>
            <a:r>
              <a:rPr lang="pt-BR" dirty="0"/>
              <a:t>, p. 62). 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b="1" dirty="0"/>
              <a:t> “Todo ato de atentado à face, no espaço da mediação do computador, representa um ato que deslegitima os participantes da conversação, notadamente por alguma forma de violência (simbólica). A polidez não é um elemento dado na conversação mediada.”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/>
              <a:t> O “</a:t>
            </a:r>
            <a:r>
              <a:rPr lang="pt-BR" dirty="0" err="1"/>
              <a:t>troll</a:t>
            </a:r>
            <a:r>
              <a:rPr lang="pt-BR" dirty="0"/>
              <a:t>”.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perola-asminasreclam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312" y="0"/>
            <a:ext cx="6429375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O que é uma “rede social”?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r>
              <a:rPr lang="pt-BR" dirty="0"/>
              <a:t>Conceito de </a:t>
            </a:r>
            <a:r>
              <a:rPr lang="pt-BR" dirty="0" err="1"/>
              <a:t>boyd</a:t>
            </a:r>
            <a:r>
              <a:rPr lang="pt-BR" dirty="0"/>
              <a:t> &amp;Ellison (2007):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/>
              <a:t> “Trata-se de uma ferramenta que permite: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/>
              <a:t>1) A construção de um perfil público ou </a:t>
            </a:r>
            <a:r>
              <a:rPr lang="pt-BR" dirty="0" err="1"/>
              <a:t>semipúblico</a:t>
            </a:r>
            <a:r>
              <a:rPr lang="pt-BR" dirty="0"/>
              <a:t>;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/>
              <a:t>2) A articulação de uma lista de com quem os usuários dividem conexões e 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/>
              <a:t>3) Ver e navegar essas listas de conexões feitas por si e pelos demais”.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É preciso estar atento e forte...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>
          <a:xfrm>
            <a:off x="4939500" y="214296"/>
            <a:ext cx="3837000" cy="4205004"/>
          </a:xfrm>
        </p:spPr>
        <p:txBody>
          <a:bodyPr/>
          <a:lstStyle/>
          <a:p>
            <a:pPr>
              <a:buNone/>
            </a:pPr>
            <a:r>
              <a:rPr lang="pt-BR" sz="2400" dirty="0"/>
              <a:t>Os memes  preconceituosos, com sua pretensão humorística, são exemplos de “</a:t>
            </a:r>
            <a:r>
              <a:rPr lang="pt-BR" sz="2400" dirty="0" err="1"/>
              <a:t>trollagem</a:t>
            </a:r>
            <a:r>
              <a:rPr lang="pt-BR" sz="2400" dirty="0"/>
              <a:t>” das normas de polidez da conversação em rede, pois visam efeitos negativos no capital  social de certos grupos.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5500" y="642924"/>
            <a:ext cx="4045200" cy="3857652"/>
          </a:xfrm>
        </p:spPr>
        <p:txBody>
          <a:bodyPr/>
          <a:lstStyle/>
          <a:p>
            <a:r>
              <a:rPr lang="pt-BR" dirty="0"/>
              <a:t>Redes sociais na internet: efeitos positivos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None/>
            </a:pPr>
            <a:r>
              <a:rPr lang="pt-BR" sz="4400" dirty="0"/>
              <a:t>E negativos!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9550" y="1071552"/>
            <a:ext cx="8124900" cy="2150523"/>
          </a:xfrm>
        </p:spPr>
        <p:txBody>
          <a:bodyPr/>
          <a:lstStyle/>
          <a:p>
            <a:pPr lvl="0"/>
            <a:br>
              <a:rPr lang="pt-BR" sz="2800" dirty="0"/>
            </a:br>
            <a:r>
              <a:rPr lang="pt-BR" sz="2800" dirty="0"/>
              <a:t>“FORMATOS QUE PERMITEM A PUBLICAÇÃO DAS E NAS REDES, A NAVEGAÇÃO E A INTERAÇÃO POR MEIO DELAS.”</a:t>
            </a:r>
            <a:br>
              <a:rPr lang="pt-BR" dirty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O que é uma “rede social”?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FontTx/>
              <a:buChar char="-"/>
            </a:pPr>
            <a:r>
              <a:rPr lang="pt-BR" dirty="0"/>
              <a:t> O conceito de rede social não existe desde que existe internet. É um conceito da Sociologia.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dirty="0"/>
              <a:t> “Foi com a invenção das técnicas </a:t>
            </a:r>
            <a:r>
              <a:rPr lang="pt-BR" dirty="0" err="1"/>
              <a:t>sociométricas</a:t>
            </a:r>
            <a:r>
              <a:rPr lang="pt-BR" dirty="0"/>
              <a:t> de Moreno, que se lançaram, nos anos 30, as bases para a análise de redes sociais. A partir deste período e até aos anos 50, alguns psicólogos sociais como Fritz </a:t>
            </a:r>
            <a:r>
              <a:rPr lang="pt-BR" dirty="0" err="1"/>
              <a:t>Heider</a:t>
            </a:r>
            <a:r>
              <a:rPr lang="pt-BR" dirty="0"/>
              <a:t>, Kurt Lewin, Alex </a:t>
            </a:r>
            <a:r>
              <a:rPr lang="pt-BR" dirty="0" err="1"/>
              <a:t>Bavelas</a:t>
            </a:r>
            <a:r>
              <a:rPr lang="pt-BR" dirty="0"/>
              <a:t>, Leo </a:t>
            </a:r>
            <a:r>
              <a:rPr lang="pt-BR" dirty="0" err="1"/>
              <a:t>Festinger</a:t>
            </a:r>
            <a:r>
              <a:rPr lang="pt-BR" dirty="0"/>
              <a:t> e George </a:t>
            </a:r>
            <a:r>
              <a:rPr lang="pt-BR" dirty="0" err="1"/>
              <a:t>Homans</a:t>
            </a:r>
            <a:r>
              <a:rPr lang="pt-BR" dirty="0"/>
              <a:t> trabalharam sobre a análise das estruturas dos grupos, com influência extensiva até algumas investigações dos nossos dias.”</a:t>
            </a:r>
          </a:p>
          <a:p>
            <a:pPr lvl="0">
              <a:spcBef>
                <a:spcPts val="0"/>
              </a:spcBef>
              <a:buFontTx/>
              <a:buChar char="-"/>
            </a:pPr>
            <a:r>
              <a:rPr lang="pt-BR" b="1" dirty="0"/>
              <a:t>Análise de redes sociais e Sociologia da </a:t>
            </a:r>
            <a:r>
              <a:rPr lang="pt-BR" b="1" dirty="0" err="1"/>
              <a:t>acção</a:t>
            </a:r>
            <a:r>
              <a:rPr lang="pt-BR" dirty="0"/>
              <a:t>. Pressupostos teórico-metodológicos/ Fonte: </a:t>
            </a:r>
            <a:r>
              <a:rPr lang="pt-BR" dirty="0">
                <a:hlinkClick r:id="rId3"/>
              </a:rPr>
              <a:t>https://journals.openedition.org/ras/361#tocto2n1 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Capital Social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/>
              <a:t> O conceito é multidisciplinar e relativamente novo (20 anos). Envolve  diversas áreas: Sociologia, Ciência Política, Comunicação, Economia.</a:t>
            </a:r>
          </a:p>
          <a:p>
            <a:r>
              <a:rPr lang="pt-BR" dirty="0"/>
              <a:t>Pierre </a:t>
            </a:r>
            <a:r>
              <a:rPr lang="pt-BR" dirty="0" err="1"/>
              <a:t>Bourdieu</a:t>
            </a:r>
            <a:r>
              <a:rPr lang="pt-BR" dirty="0"/>
              <a:t> (1980, em “Le Capital Social. Notes </a:t>
            </a:r>
            <a:r>
              <a:rPr lang="pt-BR" dirty="0" err="1"/>
              <a:t>provisoires</a:t>
            </a:r>
            <a:r>
              <a:rPr lang="pt-BR" dirty="0"/>
              <a:t>.”) Artigo. </a:t>
            </a:r>
          </a:p>
          <a:p>
            <a:r>
              <a:rPr lang="pt-BR" dirty="0"/>
              <a:t>“Capital social é um atributo individual dentro de um contexto social”.  Atributo = o que é próprio e peculiar a alguém ou alguma coisa. Capital = riqueza capaz de produzir renda (Houaiss).</a:t>
            </a:r>
          </a:p>
          <a:p>
            <a:r>
              <a:rPr lang="pt-BR" dirty="0"/>
              <a:t>Atributos do capital social: </a:t>
            </a:r>
            <a:r>
              <a:rPr lang="pt-BR" b="1" dirty="0"/>
              <a:t>confiança, reputação e reciprocidade</a:t>
            </a:r>
            <a:r>
              <a:rPr lang="pt-BR" dirty="0"/>
              <a:t>. Eles facilitam a criação de laços e redes sociais.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Capital Social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/>
              <a:t> Capital social seria “o conjunto de recursos atuais e potenciais que estão ligados à posse de uma rede durável de relações mais ou menos institucionalizadas de conhecimento e reconhecimento mútuo”.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Capital </a:t>
            </a:r>
            <a:r>
              <a:rPr lang="pt-BR" dirty="0"/>
              <a:t>Social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/>
              <a:t> James Coleman – 1988. </a:t>
            </a:r>
            <a:r>
              <a:rPr lang="pt-BR" i="1" dirty="0"/>
              <a:t>Social Capital in </a:t>
            </a:r>
            <a:r>
              <a:rPr lang="pt-BR" i="1" dirty="0" err="1"/>
              <a:t>the</a:t>
            </a:r>
            <a:r>
              <a:rPr lang="pt-BR" i="1" dirty="0"/>
              <a:t> </a:t>
            </a:r>
            <a:r>
              <a:rPr lang="pt-BR" i="1" dirty="0" err="1"/>
              <a:t>creation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human</a:t>
            </a:r>
            <a:r>
              <a:rPr lang="pt-BR" i="1" dirty="0"/>
              <a:t> capital</a:t>
            </a:r>
            <a:r>
              <a:rPr lang="pt-BR" dirty="0"/>
              <a:t>. Para ele o capital social é constituído por três características:</a:t>
            </a:r>
            <a:br>
              <a:rPr lang="pt-BR" dirty="0"/>
            </a:br>
            <a:r>
              <a:rPr lang="pt-BR" dirty="0"/>
              <a:t>- As obrigações e expectativas que ajudam a estruturar a confiança entre os membros da rede;</a:t>
            </a:r>
            <a:br>
              <a:rPr lang="pt-BR" dirty="0"/>
            </a:br>
            <a:r>
              <a:rPr lang="pt-BR" dirty="0"/>
              <a:t>- A capacidade da estrutura social para gerar e colocar em funcionamento os fluxos de informação;</a:t>
            </a:r>
            <a:br>
              <a:rPr lang="pt-BR" dirty="0"/>
            </a:br>
            <a:r>
              <a:rPr lang="pt-BR" dirty="0"/>
              <a:t>- As normas que regem o processo.</a:t>
            </a:r>
          </a:p>
          <a:p>
            <a:r>
              <a:rPr lang="pt-BR" dirty="0"/>
              <a:t> </a:t>
            </a:r>
            <a:r>
              <a:rPr lang="pt-BR" dirty="0" err="1"/>
              <a:t>Bourdieu</a:t>
            </a:r>
            <a:r>
              <a:rPr lang="pt-BR" dirty="0"/>
              <a:t> e Coleman chamam a atenção à impossibilidade de trocar ou transferir capital social, diferente do capital econômico ou do capital humano. Este último envolve a transmissão de conhecimento e habilidades do indivíduo.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Capital </a:t>
            </a:r>
            <a:r>
              <a:rPr lang="pt-BR" dirty="0"/>
              <a:t>Social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84816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/>
              <a:t> Robert Putnam pesquisou sobre capital social entre 1967 e 1987 e publicou em 1993: </a:t>
            </a:r>
            <a:r>
              <a:rPr lang="pt-BR" i="1" dirty="0"/>
              <a:t>Comunidade e democracia: a experiência da Itália moderna</a:t>
            </a:r>
            <a:r>
              <a:rPr lang="pt-BR" dirty="0"/>
              <a:t>.</a:t>
            </a:r>
          </a:p>
          <a:p>
            <a:r>
              <a:rPr lang="pt-BR" dirty="0"/>
              <a:t> Marco do autor: </a:t>
            </a:r>
            <a:r>
              <a:rPr lang="pt-BR" i="1" dirty="0" err="1"/>
              <a:t>Bowling</a:t>
            </a:r>
            <a:r>
              <a:rPr lang="pt-BR" i="1" dirty="0"/>
              <a:t> </a:t>
            </a:r>
            <a:r>
              <a:rPr lang="pt-BR" i="1" dirty="0" err="1"/>
              <a:t>alone</a:t>
            </a:r>
            <a:r>
              <a:rPr lang="pt-BR" dirty="0"/>
              <a:t> (2000), sobre o declínio da participação cívica nos EUA – intensidade de engajamento cívico x erosão do capital social na política e na vida social americana. </a:t>
            </a:r>
          </a:p>
          <a:p>
            <a:r>
              <a:rPr lang="pt-BR" dirty="0"/>
              <a:t> Foco: capital social x civismo. </a:t>
            </a:r>
          </a:p>
          <a:p>
            <a:r>
              <a:rPr lang="pt-BR" dirty="0"/>
              <a:t> Linha de raciocínio: “Cidadãos que não se reúnem, não confiam uns nos outros, não respeitam as normas constituídas, não discutem ou não votam e valorizam o particular (em detrimento do interesse público) têm mais chance de viver em comunidades </a:t>
            </a:r>
            <a:r>
              <a:rPr lang="pt-BR" dirty="0" err="1"/>
              <a:t>malgovernadas</a:t>
            </a:r>
            <a:r>
              <a:rPr lang="pt-BR" dirty="0"/>
              <a:t>”.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/>
              <a:t>Capital Social e Laços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84816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pt-BR" dirty="0"/>
              <a:t> Para ele, “os principais pontos para a formação, ampliação e manutenção de uma rede de sociabilidade são: </a:t>
            </a:r>
            <a:br>
              <a:rPr lang="pt-BR" dirty="0"/>
            </a:br>
            <a:r>
              <a:rPr lang="pt-BR" dirty="0"/>
              <a:t>- a produção das normas sociais e o respeito à elas;</a:t>
            </a:r>
            <a:br>
              <a:rPr lang="pt-BR" dirty="0"/>
            </a:br>
            <a:r>
              <a:rPr lang="pt-BR" dirty="0"/>
              <a:t>- a confiança recíproca entre os atores sociais;</a:t>
            </a:r>
            <a:br>
              <a:rPr lang="pt-BR" dirty="0"/>
            </a:br>
            <a:r>
              <a:rPr lang="pt-BR" dirty="0"/>
              <a:t>- o compartilhamento de benefícios sociais.”</a:t>
            </a:r>
          </a:p>
          <a:p>
            <a:r>
              <a:rPr lang="pt-BR" dirty="0"/>
              <a:t> “A confiança permite estreitar laços na comunidade por meio da </a:t>
            </a:r>
            <a:r>
              <a:rPr lang="pt-BR" b="1" dirty="0"/>
              <a:t>reputação</a:t>
            </a:r>
            <a:r>
              <a:rPr lang="pt-BR" dirty="0"/>
              <a:t>”.</a:t>
            </a:r>
          </a:p>
          <a:p>
            <a:r>
              <a:rPr lang="pt-BR" dirty="0"/>
              <a:t> Outra perspectiva neste tema: LAÇOS.</a:t>
            </a:r>
          </a:p>
          <a:p>
            <a:r>
              <a:rPr lang="pt-BR" dirty="0"/>
              <a:t> Autores: Mark </a:t>
            </a:r>
            <a:r>
              <a:rPr lang="pt-BR" dirty="0" err="1"/>
              <a:t>Granovetter</a:t>
            </a:r>
            <a:r>
              <a:rPr lang="pt-BR" dirty="0"/>
              <a:t>; </a:t>
            </a:r>
            <a:r>
              <a:rPr lang="pt-BR" dirty="0" err="1"/>
              <a:t>Nam</a:t>
            </a:r>
            <a:r>
              <a:rPr lang="pt-BR" dirty="0"/>
              <a:t> </a:t>
            </a:r>
            <a:r>
              <a:rPr lang="pt-BR" dirty="0" err="1"/>
              <a:t>Lim</a:t>
            </a:r>
            <a:r>
              <a:rPr lang="pt-BR" dirty="0"/>
              <a:t> &amp; R. Burt (</a:t>
            </a:r>
            <a:r>
              <a:rPr lang="pt-BR" i="1" dirty="0"/>
              <a:t>Social Capital </a:t>
            </a:r>
            <a:r>
              <a:rPr lang="pt-BR" i="1" dirty="0" err="1"/>
              <a:t>theory</a:t>
            </a:r>
            <a:r>
              <a:rPr lang="pt-BR" i="1" dirty="0"/>
              <a:t> </a:t>
            </a:r>
            <a:r>
              <a:rPr lang="pt-BR" i="1" dirty="0" err="1"/>
              <a:t>and</a:t>
            </a:r>
            <a:r>
              <a:rPr lang="pt-BR" i="1" dirty="0"/>
              <a:t> </a:t>
            </a:r>
            <a:r>
              <a:rPr lang="pt-BR" i="1" dirty="0" err="1"/>
              <a:t>research</a:t>
            </a:r>
            <a:r>
              <a:rPr lang="pt-BR" dirty="0"/>
              <a:t>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1382</Words>
  <Application>Microsoft Office PowerPoint</Application>
  <PresentationFormat>Apresentação na tela (16:9)</PresentationFormat>
  <Paragraphs>68</Paragraphs>
  <Slides>21</Slides>
  <Notes>16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Lato</vt:lpstr>
      <vt:lpstr>Playfair Display</vt:lpstr>
      <vt:lpstr>Arial</vt:lpstr>
      <vt:lpstr>Coral</vt:lpstr>
      <vt:lpstr>Conversação em rede</vt:lpstr>
      <vt:lpstr>O que é uma “rede social”?</vt:lpstr>
      <vt:lpstr> “FORMATOS QUE PERMITEM A PUBLICAÇÃO DAS E NAS REDES, A NAVEGAÇÃO E A INTERAÇÃO POR MEIO DELAS.” </vt:lpstr>
      <vt:lpstr>O que é uma “rede social”?</vt:lpstr>
      <vt:lpstr>Capital Social</vt:lpstr>
      <vt:lpstr>Capital Social</vt:lpstr>
      <vt:lpstr>Capital Social</vt:lpstr>
      <vt:lpstr>Capital Social</vt:lpstr>
      <vt:lpstr>Capital Social e Laços</vt:lpstr>
      <vt:lpstr>Laços</vt:lpstr>
      <vt:lpstr>Laços</vt:lpstr>
      <vt:lpstr>O que é “conversação”?</vt:lpstr>
      <vt:lpstr>Conversação em rede</vt:lpstr>
      <vt:lpstr>Conversação em rede</vt:lpstr>
      <vt:lpstr>Conversação e a noção de “Face”</vt:lpstr>
      <vt:lpstr>Apresentação do PowerPoint</vt:lpstr>
      <vt:lpstr>Conversação e a noção de “Face”</vt:lpstr>
      <vt:lpstr>Conversação e a noção de “Face”</vt:lpstr>
      <vt:lpstr>Apresentação do PowerPoint</vt:lpstr>
      <vt:lpstr>É preciso estar atento e forte...</vt:lpstr>
      <vt:lpstr>Redes sociais na internet: efeitos positivos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noção  de Face</dc:title>
  <dc:creator>Dosvald1</dc:creator>
  <cp:lastModifiedBy>Daniela Osvald Ramos</cp:lastModifiedBy>
  <cp:revision>37</cp:revision>
  <dcterms:modified xsi:type="dcterms:W3CDTF">2021-05-17T20:35:24Z</dcterms:modified>
</cp:coreProperties>
</file>