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60" autoAdjust="0"/>
  </p:normalViewPr>
  <p:slideViewPr>
    <p:cSldViewPr>
      <p:cViewPr varScale="1">
        <p:scale>
          <a:sx n="14" d="100"/>
          <a:sy n="14" d="100"/>
        </p:scale>
        <p:origin x="2568" y="18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3CBE-8A5B-4913-864D-C81E005220CD}" type="datetimeFigureOut">
              <a:rPr lang="pt-BR" smtClean="0"/>
              <a:pPr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8CCE4-50FA-490B-BE9B-9469E23C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771740" y="6957910"/>
            <a:ext cx="789512" cy="805092"/>
          </a:xfrm>
          <a:prstGeom prst="rect">
            <a:avLst/>
          </a:prstGeom>
          <a:noFill/>
        </p:spPr>
        <p:txBody>
          <a:bodyPr wrap="none" lIns="390906" tIns="195453" rIns="390906" bIns="195453" rtlCol="0">
            <a:spAutoFit/>
          </a:bodyPr>
          <a:lstStyle/>
          <a:p>
            <a:pPr algn="ctr"/>
            <a:endParaRPr lang="pt-BR" sz="4000" baseline="30000" dirty="0"/>
          </a:p>
        </p:txBody>
      </p:sp>
      <p:pic>
        <p:nvPicPr>
          <p:cNvPr id="5" name="Picture 7" descr="http://web.if.usp.br/ifusp/files/image/ifusp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 rot="10800000" flipH="1" flipV="1">
            <a:off x="1944441" y="792388"/>
            <a:ext cx="2886808" cy="202913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106366" y="907525"/>
            <a:ext cx="15995020" cy="2549159"/>
          </a:xfrm>
          <a:prstGeom prst="rect">
            <a:avLst/>
          </a:prstGeom>
          <a:noFill/>
        </p:spPr>
        <p:txBody>
          <a:bodyPr wrap="square" lIns="390906" tIns="195453" rIns="390906" bIns="195453" rtlCol="0">
            <a:spAutoFit/>
          </a:bodyPr>
          <a:lstStyle/>
          <a:p>
            <a:pPr algn="ctr"/>
            <a:r>
              <a:rPr lang="pt-BR" sz="4000" b="1" dirty="0"/>
              <a:t>Práticas em Ensino de Física - Licenciatura em Física </a:t>
            </a:r>
          </a:p>
          <a:p>
            <a:pPr algn="ctr"/>
            <a:r>
              <a:rPr lang="pt-BR" sz="4000" dirty="0"/>
              <a:t>Docente responsável: Cristina Leite</a:t>
            </a:r>
          </a:p>
          <a:p>
            <a:pPr algn="ctr"/>
            <a:endParaRPr lang="pt-BR" sz="2000" dirty="0"/>
          </a:p>
          <a:p>
            <a:pPr algn="ctr"/>
            <a:r>
              <a:rPr lang="pt-BR" sz="4000" dirty="0"/>
              <a:t>Universidade de São Paulo, Instituto de Física – 27 de novembro de 2014.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715833" y="7958042"/>
            <a:ext cx="789512" cy="856388"/>
          </a:xfrm>
          <a:prstGeom prst="rect">
            <a:avLst/>
          </a:prstGeom>
          <a:noFill/>
        </p:spPr>
        <p:txBody>
          <a:bodyPr wrap="none" lIns="390906" tIns="195453" rIns="390906" bIns="195453" rtlCol="0">
            <a:spAutoFit/>
          </a:bodyPr>
          <a:lstStyle/>
          <a:p>
            <a:pPr algn="ctr"/>
            <a:endParaRPr lang="pt-BR" sz="3000" dirty="0"/>
          </a:p>
        </p:txBody>
      </p:sp>
      <p:pic>
        <p:nvPicPr>
          <p:cNvPr id="8" name="Imagem 7" descr="Logo_Us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59209" y="1266697"/>
            <a:ext cx="4808706" cy="1613923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2487249" y="11958570"/>
            <a:ext cx="18506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 algn="just"/>
            <a:r>
              <a:rPr lang="pt-BR" sz="3200" dirty="0"/>
              <a:t>Este pôster pretende mostrar o trabalho realizado na Escola Estadual Professor </a:t>
            </a:r>
            <a:r>
              <a:rPr lang="pt-BR" sz="3200" dirty="0" err="1"/>
              <a:t>Andronico</a:t>
            </a:r>
            <a:r>
              <a:rPr lang="pt-BR" sz="3200" dirty="0"/>
              <a:t> de Melo com o 1H da professora Vera. Nesta sala, foi trabalhado o tema Fases da Lua, dentro da perspectiva dos três momentos pedagógicos de Demétrio </a:t>
            </a:r>
            <a:r>
              <a:rPr lang="pt-BR" sz="3200" dirty="0" err="1"/>
              <a:t>Delizoicov</a:t>
            </a:r>
            <a:r>
              <a:rPr lang="pt-BR" sz="3200" dirty="0"/>
              <a:t> (2005), durante três regências que se distribuíram por um mês.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634073" y="10297444"/>
            <a:ext cx="11017224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1. CONTEXTUALIZAÇÃO DA PROPOSTA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225361" y="14702126"/>
            <a:ext cx="126014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2. DESCRIÇÃO DAS ATIVIDADES REALIZADAS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85797" y="16744916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8913" algn="just"/>
            <a:r>
              <a:rPr lang="pt-BR" sz="3200" dirty="0"/>
              <a:t>Para fazer a problematização deste assunto, primeiro lembramos os alunos dos conhecimentos sobre as fazes da Lua, presentes no censo comum. Após a recapitulação deste conhecimento, pedimos aos alunos que eles se reunissem em grupos de quatro pessoas e propusessem uma explicação para este fenômeno. Com o auxílio dos professores, eles foram capazes de perceber as inconsistências nos modelos equivocados propostos por eles e aceitar o modelo que, atualmente, melhor consegue explicar as fases da Lua.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057169" y="15959098"/>
            <a:ext cx="93610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Problematização</a:t>
            </a:r>
            <a:endParaRPr lang="pt-BR" sz="35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28417" y="24555028"/>
            <a:ext cx="17569952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4163" algn="just">
              <a:tabLst>
                <a:tab pos="342900" algn="l"/>
              </a:tabLst>
            </a:pPr>
            <a:r>
              <a:rPr lang="pt-BR" sz="3200" dirty="0"/>
              <a:t>Em conversas com os alunos, foi possível perceber a mudança de modelo que eles tinham. Por exemplo, na aula problematizadora, alguns alunos apresentaram modelos em que a Lua produzia luz  e esse modelo foi rapidamente desconstruído pelos próprios colegas. Depois, os alunos afirmaram que o Sol estaria entre a Lua e a Terra, modelo que precisou ser desconstruído, pois sabemos estar incorreto. Esta mudança de modelo é muito importante para a construção de ciências, visto que todo o conhecimento é passível de mudanças (Kuhn, 1975).</a:t>
            </a:r>
          </a:p>
          <a:p>
            <a:pPr indent="284163" algn="just">
              <a:tabLst>
                <a:tab pos="342900" algn="l"/>
              </a:tabLst>
            </a:pPr>
            <a:r>
              <a:rPr lang="pt-BR" sz="3200" dirty="0"/>
              <a:t>Na organização e na aplicação do conhecimento foi possível trabalhar conteúdos que não são exatamente de astronomia, e sim, relacionados a outras partes da Física, como a ótica geométrica. Através dela, foi possível chegar aos conceitos de luz e sombra de forma totalmente intuitiva e relacionada ao cotidiano do aluno e, para chegar no conceito de penumbra, que é apenas luz parcial, não é necessário dar um passo muito grande. São apenas estes três conceitos os responsáveis por explicar as eclipses, parcial e total, focos desta segunda aula.</a:t>
            </a:r>
          </a:p>
          <a:p>
            <a:pPr indent="284163" algn="just">
              <a:tabLst>
                <a:tab pos="342900" algn="l"/>
              </a:tabLst>
            </a:pPr>
            <a:r>
              <a:rPr lang="pt-BR" sz="3200" dirty="0"/>
              <a:t>Esta abordagem, do cotidiano do aluno e do óbvio, junto com os Três Momentos Pedagógicos e algumas experiências, tornam o aprendizado de diversos conteúdos muito mais fácil e até mesmo intuitivo, fazendo com que o fenômenos antes complexos, fiquem totalmente compreensíveis.</a:t>
            </a:r>
          </a:p>
          <a:p>
            <a:pPr indent="284163" algn="just">
              <a:tabLst>
                <a:tab pos="342900" algn="l"/>
              </a:tabLst>
            </a:pPr>
            <a:r>
              <a:rPr lang="pt-BR" sz="3200" dirty="0"/>
              <a:t>Finalmente, na aplicação do conhecimento, levamos o que foi aprendido nas duas aula anteriores para ramos aparentemente não relacionados. Através desta prática, os alunos podem perceber que um conhecimento nunca está isolado e que, para explicar um fenômeno, podemos usar diversos conceitos de áreas não necessariamente próximas.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040785" y="23546916"/>
            <a:ext cx="10314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3. AVALIAÇÃO DA ATIVIDADE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414359" y="36818994"/>
            <a:ext cx="28875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 algn="just"/>
            <a:r>
              <a:rPr lang="pt-BR" sz="3200" dirty="0"/>
              <a:t>Neste estágio aplicamos a disseminação do conhecimento segundo a perspectiva dos Três Momentos Pedagógicos de Demétrio </a:t>
            </a:r>
            <a:r>
              <a:rPr lang="pt-BR" sz="3200" dirty="0" err="1"/>
              <a:t>Delizoicov</a:t>
            </a:r>
            <a:r>
              <a:rPr lang="pt-BR" sz="3200" dirty="0"/>
              <a:t>, que é uma maneira diferente de se trabalhar um conhecimento em sala de aula. Esta nova visão bem como sua aplicação em estágio contribuiu de forma significativa na formação dos </a:t>
            </a:r>
            <a:r>
              <a:rPr lang="pt-BR" sz="3200" dirty="0" err="1"/>
              <a:t>licenciandos</a:t>
            </a:r>
            <a:r>
              <a:rPr lang="pt-BR" sz="3200" dirty="0"/>
              <a:t>.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771417" y="14458900"/>
            <a:ext cx="87129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/>
              <a:t>Figura 1: As fases da Lua, vistas da Terra e do espaço.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9289257" y="34936375"/>
            <a:ext cx="14113568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4. ALGUMAS CONSIDERAÇÕES/CONSIDERAÇÕES FINAIS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1144609" y="39040830"/>
            <a:ext cx="10314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5. REFERÊNCIAS BIBLIOGRÁFICAS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728417" y="40108756"/>
            <a:ext cx="28083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/>
              <a:t>DELIZOICOV, D. Problemas e </a:t>
            </a:r>
            <a:r>
              <a:rPr lang="pt-BR" sz="2700" dirty="0" err="1"/>
              <a:t>problematizações</a:t>
            </a:r>
            <a:r>
              <a:rPr lang="pt-BR" sz="2700" dirty="0"/>
              <a:t>. In: </a:t>
            </a:r>
            <a:r>
              <a:rPr lang="pt-BR" sz="2700" dirty="0" err="1"/>
              <a:t>Pietrocola</a:t>
            </a:r>
            <a:r>
              <a:rPr lang="pt-BR" sz="2700" dirty="0"/>
              <a:t>, M. (Org.). Ensino de Física:</a:t>
            </a:r>
          </a:p>
          <a:p>
            <a:r>
              <a:rPr lang="pt-BR" sz="2700" dirty="0"/>
              <a:t>conteúdo, metodologia e epistemologia em uma concepção integradora. Florianópolis: UFSC,</a:t>
            </a:r>
          </a:p>
          <a:p>
            <a:r>
              <a:rPr lang="pt-BR" sz="2700" dirty="0"/>
              <a:t>p. 125-150, 2005.</a:t>
            </a:r>
          </a:p>
          <a:p>
            <a:r>
              <a:rPr lang="pt-BR" sz="2800" dirty="0"/>
              <a:t>Kuhn, T. (1975) </a:t>
            </a:r>
            <a:r>
              <a:rPr lang="pt-BR" sz="2800" i="1" dirty="0"/>
              <a:t>A estrutura das revoluções científicas. S. Paulo, Perspectiva.</a:t>
            </a:r>
          </a:p>
          <a:p>
            <a:endParaRPr lang="pt-BR" sz="27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0" y="3456684"/>
            <a:ext cx="32404049" cy="33239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pt-BR" sz="70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  <a:p>
            <a:pPr algn="ctr"/>
            <a:r>
              <a:rPr lang="pt-BR" sz="7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Os três momentos pedagógicos aplicados às fases da Lua</a:t>
            </a:r>
          </a:p>
          <a:p>
            <a:pPr algn="ctr"/>
            <a:endParaRPr lang="pt-BR" sz="70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11772869" y="16744916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8913" algn="just"/>
            <a:r>
              <a:rPr lang="pt-BR" sz="3200" dirty="0"/>
              <a:t>Mesmo quando apresentamos a figura 1 aos alunos, poucos concordam que a Lua Cheia ocorre naquela posição, pois a maior parte deles pensa que naquela posição não deveria chegar luz, sendo eclipse. Para concordar com aquilo, deve-se entender o movimento da Terra, Sol e Lua como não pertencentes ao mesmo plano. Com desenhos na lousa, o uso de uma lanterna e duas bolas de isopor para representar a Lua e Terra, ficou mais fácil visualizar este fenômeno. Para explicar a eclipse parcial, usamos a ótica de corpo extenso e conceitos de luz, sombra e penumbra.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22417131" y="16602040"/>
            <a:ext cx="88569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8913" algn="just"/>
            <a:r>
              <a:rPr lang="pt-BR" sz="3200" dirty="0"/>
              <a:t>Nesta aula fizemos uma recapitulação do que foi trabalhado nas outras regências, incentivando a participação dos alunos para saber se eles realmente entenderam o conteúdo ministrado. Para aplicar o conhecimento obtido, perguntamos qual a diferença entre o eclipse solar e o lunar. A resposta só veio quando dissemos o significado da palavra eclipse, que é ocultar. Terminado esse ponto os docentes trataram sobre a influência das fase da Lua no nosso dia-a-dia, como o fenômeno das marés (figura 2), o calendário lunar e a aceleração no crescimento de plantas.</a:t>
            </a:r>
          </a:p>
          <a:p>
            <a:pPr indent="188913" algn="just"/>
            <a:endParaRPr lang="pt-BR" sz="32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11201365" y="15959098"/>
            <a:ext cx="93610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organização do conhecimento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1845627" y="15887660"/>
            <a:ext cx="93610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Aplicação do conhecimento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417131" y="34175788"/>
            <a:ext cx="87129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/>
              <a:t>Figura 2: Fenômeno das marés, tanto lunar (mai intensa) quanto solar.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21386601" y="33195988"/>
            <a:ext cx="87129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/>
              <a:t>Figura 3: Legenda para a figura.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7328" y="8458108"/>
            <a:ext cx="7738243" cy="580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274255" y="22745708"/>
            <a:ext cx="9002713" cy="1123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868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Tempus Sans ITC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</dc:creator>
  <cp:lastModifiedBy>Ecco</cp:lastModifiedBy>
  <cp:revision>41</cp:revision>
  <dcterms:created xsi:type="dcterms:W3CDTF">2014-11-14T12:06:54Z</dcterms:created>
  <dcterms:modified xsi:type="dcterms:W3CDTF">2018-10-25T21:10:00Z</dcterms:modified>
</cp:coreProperties>
</file>