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72" r:id="rId3"/>
  </p:sldMasterIdLst>
  <p:sldIdLst>
    <p:sldId id="270" r:id="rId4"/>
    <p:sldId id="322" r:id="rId5"/>
    <p:sldId id="314" r:id="rId6"/>
    <p:sldId id="315" r:id="rId7"/>
    <p:sldId id="317" r:id="rId8"/>
    <p:sldId id="318" r:id="rId9"/>
    <p:sldId id="316" r:id="rId10"/>
    <p:sldId id="319" r:id="rId11"/>
    <p:sldId id="321" r:id="rId1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00"/>
    <a:srgbClr val="0000CC"/>
    <a:srgbClr val="CC6600"/>
    <a:srgbClr val="FF0000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116" d="100"/>
          <a:sy n="11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999-2807-44B3-9FED-59F3095CD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8081-CF23-4305-B822-A2ECB1C53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6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07A-83E8-4799-B8F0-924D12F5E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0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B045-411C-4F49-BE96-064FA5223F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6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8875-1CB4-4560-B66D-898454609F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32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BD0E-B6EF-459A-926B-33CC0325CE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21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E78A-1BE2-45FF-B57D-4C615371BD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7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4C07-132C-400C-8025-AF75D513AA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418A-045D-4296-9CEA-E960389B4B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73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2EF9-FE68-4C0A-B236-7AF7B4694E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75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B822-9C7F-4DB8-99F9-AC275202E2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1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FCFD-4F12-4D4C-8EB2-4900930A7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11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045F-3EE5-4348-8AE8-A23FB49E97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88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C2B0-0B01-43C6-B0A3-80CAE37467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08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D6DC-9BF4-4BB6-95E9-AB632F0326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1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93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6BF6FF7B-249E-4F30-9376-C0BAAA647889}" type="datetimeFigureOut">
              <a:rPr lang="pt-BR">
                <a:solidFill>
                  <a:prstClr val="black"/>
                </a:solidFill>
              </a:rPr>
              <a:pPr eaLnBrk="1" hangingPunct="1">
                <a:defRPr/>
              </a:pPr>
              <a:t>03/05/2017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hangingPunct="1"/>
            <a:fld id="{6CDE7694-BFB4-46F9-87C4-5E465719D99F}" type="slidenum">
              <a:rPr lang="pt-BR" smtClean="0">
                <a:solidFill>
                  <a:prstClr val="black"/>
                </a:solidFill>
              </a:rPr>
              <a:pPr eaLnBrk="1" hangingPunct="1"/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2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8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DCBA-9CA6-465E-B386-71D858B03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BE-B473-48D1-9FC8-F483F6569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37CC-4248-4A2B-86A8-D65E23C56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AC9-ADAA-4A71-A8B9-68139D281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4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9ACF-4472-477A-A897-3208F976E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555A-91C4-4C4C-926E-369DF2321C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E12B-721F-4E73-8B96-F5FA6631D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680729-5182-450D-A602-BB8FFE6C2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57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76D6817B-753C-4056-86F5-A02872B1CF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8" r:id="rId2"/>
    <p:sldLayoutId id="2147483864" r:id="rId3"/>
    <p:sldLayoutId id="2147483859" r:id="rId4"/>
    <p:sldLayoutId id="2147483865" r:id="rId5"/>
    <p:sldLayoutId id="2147483860" r:id="rId6"/>
    <p:sldLayoutId id="2147483866" r:id="rId7"/>
    <p:sldLayoutId id="2147483867" r:id="rId8"/>
    <p:sldLayoutId id="2147483868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6022976"/>
            <a:ext cx="66528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15413" y="198438"/>
            <a:ext cx="4985238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31" b="1">
                <a:solidFill>
                  <a:prstClr val="black"/>
                </a:solidFill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15412" y="360364"/>
            <a:ext cx="7874977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" y="6021388"/>
            <a:ext cx="148150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198439"/>
            <a:ext cx="66528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3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2213532" y="836613"/>
            <a:ext cx="61929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600" b="1" dirty="0" smtClean="0">
                <a:solidFill>
                  <a:schemeClr val="hlink"/>
                </a:solidFill>
                <a:latin typeface="Calibri" panose="020F0502020204030204" pitchFamily="34" charset="0"/>
              </a:rPr>
              <a:t>MICROBIOLOGIA</a:t>
            </a:r>
            <a:endParaRPr lang="pt-BR" sz="66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CaixaDeTexto 7"/>
          <p:cNvSpPr txBox="1">
            <a:spLocks noChangeArrowheads="1"/>
          </p:cNvSpPr>
          <p:nvPr/>
        </p:nvSpPr>
        <p:spPr bwMode="auto">
          <a:xfrm>
            <a:off x="2186635" y="2636912"/>
            <a:ext cx="624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6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Fungos anamórficos</a:t>
            </a:r>
            <a:endParaRPr lang="pt-BR" altLang="pt-BR" sz="6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35896" y="188640"/>
            <a:ext cx="525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Classificação dos “Fungos”</a:t>
            </a:r>
            <a:endParaRPr lang="pt-BR" sz="36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836712"/>
            <a:ext cx="7704856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Reino 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Cromista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Stramenopila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)</a:t>
            </a:r>
            <a:endParaRPr lang="pt-BR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pt-BR" sz="2800" b="1" dirty="0" err="1">
                <a:latin typeface="Calibri" panose="020F0502020204030204" pitchFamily="34" charset="0"/>
              </a:rPr>
              <a:t>Oomicetos</a:t>
            </a:r>
            <a:r>
              <a:rPr lang="pt-BR" sz="2800" b="1" dirty="0">
                <a:latin typeface="Calibri" panose="020F0502020204030204" pitchFamily="34" charset="0"/>
              </a:rPr>
              <a:t> (</a:t>
            </a:r>
            <a:r>
              <a:rPr lang="pt-BR" sz="2800" b="1" dirty="0" err="1">
                <a:latin typeface="Calibri" panose="020F0502020204030204" pitchFamily="34" charset="0"/>
              </a:rPr>
              <a:t>Oomycota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pt-BR" sz="16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Reino dos Fungos (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Fungi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)</a:t>
            </a:r>
            <a:endParaRPr lang="pt-BR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pt-BR" sz="2800" b="1" dirty="0" err="1">
                <a:latin typeface="Calibri" panose="020F0502020204030204" pitchFamily="34" charset="0"/>
              </a:rPr>
              <a:t>Zigomicetos</a:t>
            </a:r>
            <a:r>
              <a:rPr lang="pt-BR" sz="2800" b="1" dirty="0">
                <a:latin typeface="Calibri" panose="020F0502020204030204" pitchFamily="34" charset="0"/>
              </a:rPr>
              <a:t> (</a:t>
            </a:r>
            <a:r>
              <a:rPr lang="pt-BR" sz="2800" b="1" dirty="0" err="1">
                <a:latin typeface="Calibri" panose="020F0502020204030204" pitchFamily="34" charset="0"/>
              </a:rPr>
              <a:t>Zygomycota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latin typeface="Calibri" panose="020F0502020204030204" pitchFamily="34" charset="0"/>
              </a:rPr>
              <a:t>	Ascomicetos (</a:t>
            </a:r>
            <a:r>
              <a:rPr lang="pt-BR" sz="2800" b="1" dirty="0" err="1">
                <a:latin typeface="Calibri" panose="020F0502020204030204" pitchFamily="34" charset="0"/>
              </a:rPr>
              <a:t>Ascomycota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latin typeface="Calibri" panose="020F0502020204030204" pitchFamily="34" charset="0"/>
              </a:rPr>
              <a:t>	</a:t>
            </a:r>
            <a:r>
              <a:rPr lang="pt-BR" sz="2800" b="1" dirty="0" err="1">
                <a:latin typeface="Calibri" panose="020F0502020204030204" pitchFamily="34" charset="0"/>
              </a:rPr>
              <a:t>Basidiomicetos</a:t>
            </a:r>
            <a:r>
              <a:rPr lang="pt-BR" sz="2800" b="1" dirty="0">
                <a:latin typeface="Calibri" panose="020F0502020204030204" pitchFamily="34" charset="0"/>
              </a:rPr>
              <a:t> (</a:t>
            </a:r>
            <a:r>
              <a:rPr lang="pt-BR" sz="2800" b="1" dirty="0" err="1">
                <a:latin typeface="Calibri" panose="020F0502020204030204" pitchFamily="34" charset="0"/>
              </a:rPr>
              <a:t>Basidiomycota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latin typeface="Calibri" panose="020F0502020204030204" pitchFamily="34" charset="0"/>
              </a:rPr>
              <a:t>	</a:t>
            </a:r>
            <a:r>
              <a:rPr lang="pt-BR" sz="2800" b="1" dirty="0" smtClean="0">
                <a:latin typeface="Calibri" panose="020F0502020204030204" pitchFamily="34" charset="0"/>
              </a:rPr>
              <a:t>“Fungos anamórficos”</a:t>
            </a:r>
            <a:endParaRPr lang="pt-BR" sz="2800" b="1" dirty="0"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pt-BR" sz="16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3. 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Reino 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Protozoa</a:t>
            </a:r>
            <a:endParaRPr lang="pt-BR" sz="2800" b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 smtClean="0">
                <a:latin typeface="Calibri" panose="020F0502020204030204" pitchFamily="34" charset="0"/>
              </a:rPr>
              <a:t>	</a:t>
            </a:r>
            <a:r>
              <a:rPr lang="pt-BR" sz="2800" b="1" dirty="0" err="1" smtClean="0">
                <a:latin typeface="Calibri" panose="020F0502020204030204" pitchFamily="34" charset="0"/>
              </a:rPr>
              <a:t>Myxogastrea</a:t>
            </a:r>
            <a:endParaRPr lang="pt-BR" sz="2800" b="1" dirty="0" smtClean="0"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 smtClean="0">
                <a:latin typeface="Calibri" panose="020F0502020204030204" pitchFamily="34" charset="0"/>
              </a:rPr>
              <a:t>	</a:t>
            </a:r>
            <a:r>
              <a:rPr lang="pt-BR" sz="2800" b="1" dirty="0" err="1" smtClean="0">
                <a:latin typeface="Calibri" panose="020F0502020204030204" pitchFamily="34" charset="0"/>
              </a:rPr>
              <a:t>Phytomyxea</a:t>
            </a:r>
            <a:endParaRPr lang="pt-B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79912" y="56818"/>
            <a:ext cx="5256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Fungos anamórficos</a:t>
            </a:r>
            <a:endParaRPr lang="pt-BR" sz="40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5295" y="733341"/>
            <a:ext cx="824316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288000" indent="-288000" eaLnBrk="1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Hifas </a:t>
            </a:r>
            <a:r>
              <a:rPr lang="pt-BR" altLang="pt-B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septadas</a:t>
            </a:r>
          </a:p>
          <a:p>
            <a:pPr marL="288000" indent="-288000" eaLnBrk="1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Reprodução </a:t>
            </a:r>
            <a:r>
              <a:rPr lang="pt-BR" altLang="pt-B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sexuada ausente </a:t>
            </a:r>
            <a:r>
              <a:rPr lang="pt-BR" altLang="pt-B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ou desconhecida</a:t>
            </a:r>
          </a:p>
          <a:p>
            <a:pPr marL="288000" indent="-288000" eaLnBrk="1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Disseminação por conídios (</a:t>
            </a:r>
            <a:r>
              <a:rPr lang="pt-BR" altLang="pt-BR" sz="3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mitósporos</a:t>
            </a:r>
            <a:r>
              <a:rPr lang="pt-BR" altLang="pt-B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algn="r" eaLnBrk="1" hangingPunct="1">
              <a:spcBef>
                <a:spcPts val="1200"/>
              </a:spcBef>
              <a:buClrTx/>
              <a:buSzTx/>
              <a:buNone/>
            </a:pPr>
            <a:r>
              <a:rPr lang="pt-BR" altLang="pt-BR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Conídios</a:t>
            </a:r>
            <a:r>
              <a:rPr lang="pt-BR" altLang="pt-BR" sz="3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: esporos </a:t>
            </a:r>
            <a:r>
              <a:rPr lang="pt-BR" altLang="pt-BR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assexuais </a:t>
            </a:r>
            <a:r>
              <a:rPr lang="pt-BR" altLang="pt-BR" sz="3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formados em hifas ou células </a:t>
            </a:r>
            <a:r>
              <a:rPr lang="pt-BR" altLang="pt-BR" sz="36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conidiógenas</a:t>
            </a:r>
            <a:endParaRPr lang="pt-BR" altLang="pt-BR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4508500"/>
            <a:ext cx="367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10247" name="Picture 14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" y="4293096"/>
            <a:ext cx="5110600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528" y="644495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pt-BR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Conídios diretamente em hifas ou conidióforos</a:t>
            </a:r>
            <a:endParaRPr lang="el-GR" sz="3200" b="1" dirty="0">
              <a:solidFill>
                <a:srgbClr val="008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528" y="4005064"/>
            <a:ext cx="8012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pt-BR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Conídios em picnídios ou acérvulos</a:t>
            </a:r>
            <a:endParaRPr lang="el-GR" sz="3200" b="1" dirty="0">
              <a:solidFill>
                <a:srgbClr val="008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779912" y="56818"/>
            <a:ext cx="5256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Fungos anamórficos</a:t>
            </a:r>
            <a:endParaRPr lang="pt-BR" sz="40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9460" name="Picture 4" descr="Cross section through a leaf infected with apple scab. Arrow indicates the leaf cuticle which has been ruptured and pushed back by the mass of erupting conidia and conidiophor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1" y="1665040"/>
            <a:ext cx="3127366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99701" y="3779748"/>
            <a:ext cx="163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>
                <a:solidFill>
                  <a:srgbClr val="545454"/>
                </a:solidFill>
                <a:latin typeface="Calibri" panose="020F0502020204030204" pitchFamily="34" charset="0"/>
              </a:rPr>
              <a:t>Spilocaea</a:t>
            </a:r>
            <a:r>
              <a:rPr lang="pt-BR" b="1" i="1" dirty="0">
                <a:solidFill>
                  <a:srgbClr val="545454"/>
                </a:solidFill>
                <a:latin typeface="Calibri" panose="020F0502020204030204" pitchFamily="34" charset="0"/>
              </a:rPr>
              <a:t> </a:t>
            </a:r>
            <a:r>
              <a:rPr lang="pt-BR" b="1" i="1" dirty="0" err="1">
                <a:solidFill>
                  <a:srgbClr val="545454"/>
                </a:solidFill>
                <a:latin typeface="Calibri" panose="020F0502020204030204" pitchFamily="34" charset="0"/>
              </a:rPr>
              <a:t>pomi</a:t>
            </a:r>
            <a:endParaRPr lang="pt-BR" b="1" dirty="0">
              <a:latin typeface="Calibri" panose="020F0502020204030204" pitchFamily="34" charset="0"/>
            </a:endParaRPr>
          </a:p>
        </p:txBody>
      </p:sp>
      <p:pic>
        <p:nvPicPr>
          <p:cNvPr id="20" name="Picture 2" descr="pycnid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9"/>
          <a:stretch/>
        </p:blipFill>
        <p:spPr bwMode="auto">
          <a:xfrm>
            <a:off x="971600" y="4581128"/>
            <a:ext cx="1386849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2340222" y="6290156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Picnídio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2" descr="acervu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72" y="4581128"/>
            <a:ext cx="1638524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6447693" y="6290156"/>
            <a:ext cx="1508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Acérvulo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" descr="con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51" y="1268760"/>
            <a:ext cx="1744461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427984" y="3501008"/>
            <a:ext cx="1222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pt-BR" b="1" i="1" dirty="0" err="1">
                <a:latin typeface="Calibri" panose="020F0502020204030204" pitchFamily="34" charset="0"/>
              </a:rPr>
              <a:t>Penicillium</a:t>
            </a:r>
            <a:endParaRPr lang="pt-BR" altLang="pt-BR" b="1" i="1" dirty="0">
              <a:latin typeface="Calibri" panose="020F0502020204030204" pitchFamily="34" charset="0"/>
            </a:endParaRPr>
          </a:p>
        </p:txBody>
      </p:sp>
      <p:pic>
        <p:nvPicPr>
          <p:cNvPr id="19462" name="Picture 6" descr="Alternaria solani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2" y="2097056"/>
            <a:ext cx="2340518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86568" y="1772816"/>
            <a:ext cx="11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Alternaria</a:t>
            </a:r>
            <a:endParaRPr lang="pt-BR" b="1" i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9"/>
          <p:cNvGrpSpPr>
            <a:grpSpLocks/>
          </p:cNvGrpSpPr>
          <p:nvPr/>
        </p:nvGrpSpPr>
        <p:grpSpPr bwMode="auto">
          <a:xfrm>
            <a:off x="179512" y="477466"/>
            <a:ext cx="4565650" cy="2303462"/>
            <a:chOff x="322" y="935"/>
            <a:chExt cx="2876" cy="1451"/>
          </a:xfrm>
        </p:grpSpPr>
        <p:grpSp>
          <p:nvGrpSpPr>
            <p:cNvPr id="13336" name="Group 42"/>
            <p:cNvGrpSpPr>
              <a:grpSpLocks/>
            </p:cNvGrpSpPr>
            <p:nvPr/>
          </p:nvGrpSpPr>
          <p:grpSpPr bwMode="auto">
            <a:xfrm>
              <a:off x="1020" y="1071"/>
              <a:ext cx="2076" cy="1315"/>
              <a:chOff x="-1883" y="-1151"/>
              <a:chExt cx="5070" cy="2652"/>
            </a:xfrm>
          </p:grpSpPr>
          <p:pic>
            <p:nvPicPr>
              <p:cNvPr id="13343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83" y="-1151"/>
                <a:ext cx="5070" cy="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4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57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5" name="Picture 39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42" y="1101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6" name="Picture 40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2" y="89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7" name="Picture 41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" y="61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7" name="Line 43"/>
            <p:cNvSpPr>
              <a:spLocks noChangeShapeType="1"/>
            </p:cNvSpPr>
            <p:nvPr/>
          </p:nvSpPr>
          <p:spPr bwMode="auto">
            <a:xfrm flipH="1">
              <a:off x="884" y="129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8" name="Line 44"/>
            <p:cNvSpPr>
              <a:spLocks noChangeShapeType="1"/>
            </p:cNvSpPr>
            <p:nvPr/>
          </p:nvSpPr>
          <p:spPr bwMode="auto">
            <a:xfrm flipH="1">
              <a:off x="793" y="188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9" name="Line 45"/>
            <p:cNvSpPr>
              <a:spLocks noChangeShapeType="1"/>
            </p:cNvSpPr>
            <p:nvPr/>
          </p:nvSpPr>
          <p:spPr bwMode="auto">
            <a:xfrm flipV="1">
              <a:off x="2517" y="1071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0" name="Text Box 46"/>
            <p:cNvSpPr txBox="1">
              <a:spLocks noChangeArrowheads="1"/>
            </p:cNvSpPr>
            <p:nvPr/>
          </p:nvSpPr>
          <p:spPr bwMode="auto">
            <a:xfrm>
              <a:off x="412" y="1189"/>
              <a:ext cx="4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</a:rPr>
                <a:t>Seta</a:t>
              </a:r>
            </a:p>
          </p:txBody>
        </p:sp>
        <p:sp>
          <p:nvSpPr>
            <p:cNvPr id="13341" name="Text Box 47"/>
            <p:cNvSpPr txBox="1">
              <a:spLocks noChangeArrowheads="1"/>
            </p:cNvSpPr>
            <p:nvPr/>
          </p:nvSpPr>
          <p:spPr bwMode="auto">
            <a:xfrm>
              <a:off x="322" y="1779"/>
              <a:ext cx="4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</a:rPr>
                <a:t>Acérvulo</a:t>
              </a:r>
            </a:p>
          </p:txBody>
        </p:sp>
        <p:sp>
          <p:nvSpPr>
            <p:cNvPr id="13342" name="Text Box 48"/>
            <p:cNvSpPr txBox="1">
              <a:spLocks noChangeArrowheads="1"/>
            </p:cNvSpPr>
            <p:nvPr/>
          </p:nvSpPr>
          <p:spPr bwMode="auto">
            <a:xfrm>
              <a:off x="2699" y="935"/>
              <a:ext cx="4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</a:rPr>
                <a:t>Conídio</a:t>
              </a:r>
            </a:p>
          </p:txBody>
        </p:sp>
      </p:grpSp>
      <p:grpSp>
        <p:nvGrpSpPr>
          <p:cNvPr id="13315" name="Group 60"/>
          <p:cNvGrpSpPr>
            <a:grpSpLocks/>
          </p:cNvGrpSpPr>
          <p:nvPr/>
        </p:nvGrpSpPr>
        <p:grpSpPr bwMode="auto">
          <a:xfrm>
            <a:off x="5647630" y="606177"/>
            <a:ext cx="3244850" cy="2390775"/>
            <a:chOff x="203" y="2378"/>
            <a:chExt cx="2044" cy="1506"/>
          </a:xfrm>
        </p:grpSpPr>
        <p:sp>
          <p:nvSpPr>
            <p:cNvPr id="13326" name="Text Box 57"/>
            <p:cNvSpPr txBox="1">
              <a:spLocks noChangeArrowheads="1"/>
            </p:cNvSpPr>
            <p:nvPr/>
          </p:nvSpPr>
          <p:spPr bwMode="auto">
            <a:xfrm>
              <a:off x="203" y="2604"/>
              <a:ext cx="4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</a:rPr>
                <a:t>Picnídio</a:t>
              </a:r>
            </a:p>
          </p:txBody>
        </p:sp>
        <p:grpSp>
          <p:nvGrpSpPr>
            <p:cNvPr id="13327" name="Group 59"/>
            <p:cNvGrpSpPr>
              <a:grpSpLocks/>
            </p:cNvGrpSpPr>
            <p:nvPr/>
          </p:nvGrpSpPr>
          <p:grpSpPr bwMode="auto">
            <a:xfrm>
              <a:off x="657" y="2378"/>
              <a:ext cx="1590" cy="1506"/>
              <a:chOff x="657" y="2378"/>
              <a:chExt cx="1590" cy="1506"/>
            </a:xfrm>
          </p:grpSpPr>
          <p:grpSp>
            <p:nvGrpSpPr>
              <p:cNvPr id="13328" name="Group 54"/>
              <p:cNvGrpSpPr>
                <a:grpSpLocks/>
              </p:cNvGrpSpPr>
              <p:nvPr/>
            </p:nvGrpSpPr>
            <p:grpSpPr bwMode="auto">
              <a:xfrm>
                <a:off x="748" y="2432"/>
                <a:ext cx="1499" cy="1452"/>
                <a:chOff x="1563" y="747"/>
                <a:chExt cx="2634" cy="2826"/>
              </a:xfrm>
            </p:grpSpPr>
            <p:pic>
              <p:nvPicPr>
                <p:cNvPr id="13332" name="Picture 50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3" y="747"/>
                  <a:ext cx="2634" cy="2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3" name="Picture 51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8" y="1888"/>
                  <a:ext cx="336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4" name="Picture 52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1" y="1706"/>
                  <a:ext cx="336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5" name="Picture 53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9" y="3296"/>
                  <a:ext cx="336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329" name="Line 55"/>
              <p:cNvSpPr>
                <a:spLocks noChangeShapeType="1"/>
              </p:cNvSpPr>
              <p:nvPr/>
            </p:nvSpPr>
            <p:spPr bwMode="auto">
              <a:xfrm flipH="1">
                <a:off x="657" y="2704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30" name="Line 56"/>
              <p:cNvSpPr>
                <a:spLocks noChangeShapeType="1"/>
              </p:cNvSpPr>
              <p:nvPr/>
            </p:nvSpPr>
            <p:spPr bwMode="auto">
              <a:xfrm flipH="1">
                <a:off x="1111" y="247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31" name="Text Box 58"/>
              <p:cNvSpPr txBox="1">
                <a:spLocks noChangeArrowheads="1"/>
              </p:cNvSpPr>
              <p:nvPr/>
            </p:nvSpPr>
            <p:spPr bwMode="auto">
              <a:xfrm>
                <a:off x="657" y="2378"/>
                <a:ext cx="49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1200">
                    <a:latin typeface="Arial" panose="020B0604020202020204" pitchFamily="34" charset="0"/>
                  </a:rPr>
                  <a:t>Conídio</a:t>
                </a:r>
              </a:p>
            </p:txBody>
          </p:sp>
        </p:grpSp>
      </p:grpSp>
      <p:pic>
        <p:nvPicPr>
          <p:cNvPr id="13324" name="Picture 62" descr="War046Colletotrichum"/>
          <p:cNvPicPr>
            <a:picLocks noChangeAspect="1"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5136"/>
            <a:ext cx="228596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2915593" y="5373216"/>
            <a:ext cx="2376487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err="1">
                <a:solidFill>
                  <a:srgbClr val="006666"/>
                </a:solidFill>
                <a:latin typeface="Calibri" panose="020F0502020204030204" pitchFamily="34" charset="0"/>
              </a:rPr>
              <a:t>Colletotrichum</a:t>
            </a:r>
            <a:endParaRPr lang="el-GR" sz="2800" b="1" i="1" dirty="0">
              <a:solidFill>
                <a:srgbClr val="006666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6430266" y="2645074"/>
            <a:ext cx="2376488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err="1">
                <a:solidFill>
                  <a:srgbClr val="006666"/>
                </a:solidFill>
                <a:latin typeface="Calibri" panose="020F0502020204030204" pitchFamily="34" charset="0"/>
              </a:rPr>
              <a:t>Phoma</a:t>
            </a:r>
            <a:endParaRPr lang="el-GR" sz="2800" b="1" i="1" dirty="0">
              <a:solidFill>
                <a:srgbClr val="006666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3320" name="Picture 80" descr="Gloesporium_tj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1152"/>
            <a:ext cx="2414220" cy="165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81" descr="pycni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36914" y="2901626"/>
            <a:ext cx="17031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82" descr="Ni_cenour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82093" y="4659253"/>
            <a:ext cx="164423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05360"/>
            <a:ext cx="2632844" cy="1764000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7570904" y="44624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Picnídio</a:t>
            </a:r>
            <a:endParaRPr lang="pt-BR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11021" y="44624"/>
            <a:ext cx="1696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Acérvulo</a:t>
            </a:r>
            <a:endParaRPr lang="pt-BR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79912" y="56818"/>
            <a:ext cx="5256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Fungos anamórficos</a:t>
            </a:r>
            <a:endParaRPr lang="pt-BR" sz="40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" name="Picture 2" descr="pycni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9"/>
          <a:stretch/>
        </p:blipFill>
        <p:spPr bwMode="auto">
          <a:xfrm>
            <a:off x="5868144" y="2348880"/>
            <a:ext cx="2632667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35696" y="5499229"/>
            <a:ext cx="397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Picnídio de </a:t>
            </a:r>
            <a:r>
              <a:rPr lang="pt-BR" sz="28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Sphaeriopsis</a:t>
            </a:r>
            <a:endParaRPr lang="pt-BR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6386" name="Picture 2" descr="acerv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6" y="955224"/>
            <a:ext cx="3110392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64874" y="946791"/>
            <a:ext cx="423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Acérvulo de </a:t>
            </a:r>
            <a:r>
              <a:rPr lang="pt-BR" sz="2800" b="1" i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Colletotrichum</a:t>
            </a:r>
            <a:endParaRPr lang="pt-BR" sz="28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4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penici cit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21856" cy="33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846373" y="4437112"/>
            <a:ext cx="41181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800" b="1" dirty="0" err="1">
                <a:latin typeface="Calibri" panose="020F0502020204030204" pitchFamily="34" charset="0"/>
              </a:rPr>
              <a:t>Conidióforos</a:t>
            </a:r>
            <a:r>
              <a:rPr lang="en-US" altLang="pt-BR" sz="2800" b="1" dirty="0">
                <a:latin typeface="Calibri" panose="020F0502020204030204" pitchFamily="34" charset="0"/>
              </a:rPr>
              <a:t> e </a:t>
            </a:r>
            <a:r>
              <a:rPr lang="en-US" altLang="pt-BR" sz="2800" b="1" dirty="0" err="1">
                <a:latin typeface="Calibri" panose="020F0502020204030204" pitchFamily="34" charset="0"/>
              </a:rPr>
              <a:t>conídios</a:t>
            </a:r>
            <a:r>
              <a:rPr lang="en-US" altLang="pt-BR" sz="2800" b="1" dirty="0">
                <a:latin typeface="Calibri" panose="020F0502020204030204" pitchFamily="34" charset="0"/>
              </a:rPr>
              <a:t>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800" b="1" i="1" dirty="0" err="1" smtClean="0">
                <a:latin typeface="Calibri" panose="020F0502020204030204" pitchFamily="34" charset="0"/>
              </a:rPr>
              <a:t>Penicillium</a:t>
            </a:r>
            <a:endParaRPr lang="pt-BR" altLang="pt-BR" sz="2800" b="1" i="1" dirty="0">
              <a:latin typeface="Calibri" panose="020F0502020204030204" pitchFamily="34" charset="0"/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538386" y="3682208"/>
            <a:ext cx="3600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008000"/>
                </a:solidFill>
                <a:latin typeface="Calibri" panose="020F0502020204030204" pitchFamily="34" charset="0"/>
              </a:rPr>
              <a:t>Bolor verde/azul dos citros</a:t>
            </a:r>
          </a:p>
        </p:txBody>
      </p:sp>
      <p:grpSp>
        <p:nvGrpSpPr>
          <p:cNvPr id="12295" name="Group 14"/>
          <p:cNvGrpSpPr>
            <a:grpSpLocks noChangeAspect="1"/>
          </p:cNvGrpSpPr>
          <p:nvPr/>
        </p:nvGrpSpPr>
        <p:grpSpPr bwMode="auto">
          <a:xfrm>
            <a:off x="2482602" y="1121386"/>
            <a:ext cx="5701792" cy="2664000"/>
            <a:chOff x="1383" y="1389"/>
            <a:chExt cx="3349" cy="1543"/>
          </a:xfrm>
        </p:grpSpPr>
        <p:pic>
          <p:nvPicPr>
            <p:cNvPr id="12296" name="Picture 7" descr="penicill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389"/>
              <a:ext cx="1534" cy="15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7" name="Rectangle 11"/>
            <p:cNvSpPr>
              <a:spLocks noChangeArrowheads="1"/>
            </p:cNvSpPr>
            <p:nvPr/>
          </p:nvSpPr>
          <p:spPr bwMode="auto">
            <a:xfrm>
              <a:off x="1383" y="1570"/>
              <a:ext cx="136" cy="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 flipV="1">
              <a:off x="1519" y="1389"/>
              <a:ext cx="167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>
              <a:off x="1519" y="1661"/>
              <a:ext cx="1679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779912" y="56818"/>
            <a:ext cx="5256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Fungos anamórficos</a:t>
            </a:r>
            <a:endParaRPr lang="pt-BR" sz="40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434" name="Picture 2" descr="coni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1853489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croconidia (top arrow), phialides (middle arrow), and sporodochium (bottom arrow) of Fusarium graminearum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720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usarium head blight - Disease Cycl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36" y="2492896"/>
            <a:ext cx="5349168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29459" y="241484"/>
            <a:ext cx="385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Fusariose</a:t>
            </a:r>
            <a:r>
              <a:rPr lang="pt-BR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da espiga trigo</a:t>
            </a:r>
            <a:endParaRPr lang="pt-BR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Giberela ou fusariose do trigo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8858" r="31753" b="26955"/>
          <a:stretch/>
        </p:blipFill>
        <p:spPr bwMode="auto">
          <a:xfrm>
            <a:off x="539551" y="4401336"/>
            <a:ext cx="2811999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984868" y="662910"/>
            <a:ext cx="3762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i="1" dirty="0" err="1">
                <a:solidFill>
                  <a:srgbClr val="545454"/>
                </a:solidFill>
              </a:rPr>
              <a:t>Gibberella</a:t>
            </a:r>
            <a:r>
              <a:rPr lang="pt-BR" i="1" dirty="0">
                <a:solidFill>
                  <a:srgbClr val="545454"/>
                </a:solidFill>
              </a:rPr>
              <a:t> </a:t>
            </a:r>
            <a:r>
              <a:rPr lang="pt-BR" i="1" dirty="0" err="1" smtClean="0">
                <a:solidFill>
                  <a:srgbClr val="545454"/>
                </a:solidFill>
              </a:rPr>
              <a:t>zeae</a:t>
            </a:r>
            <a:r>
              <a:rPr lang="pt-BR" i="1" dirty="0" smtClean="0">
                <a:solidFill>
                  <a:srgbClr val="545454"/>
                </a:solidFill>
              </a:rPr>
              <a:t> </a:t>
            </a:r>
            <a:r>
              <a:rPr lang="pt-BR" dirty="0" smtClean="0">
                <a:solidFill>
                  <a:srgbClr val="545454"/>
                </a:solidFill>
              </a:rPr>
              <a:t>(</a:t>
            </a:r>
            <a:r>
              <a:rPr lang="pt-BR" dirty="0" err="1" smtClean="0">
                <a:solidFill>
                  <a:srgbClr val="545454"/>
                </a:solidFill>
              </a:rPr>
              <a:t>teleomorfo</a:t>
            </a:r>
            <a:r>
              <a:rPr lang="pt-BR" dirty="0" smtClean="0">
                <a:solidFill>
                  <a:srgbClr val="545454"/>
                </a:solidFill>
              </a:rPr>
              <a:t>)</a:t>
            </a:r>
          </a:p>
          <a:p>
            <a:pPr algn="ctr"/>
            <a:r>
              <a:rPr lang="pt-BR" i="1" dirty="0" err="1" smtClean="0"/>
              <a:t>Fusarium</a:t>
            </a:r>
            <a:r>
              <a:rPr lang="pt-BR" i="1" dirty="0" smtClean="0"/>
              <a:t> </a:t>
            </a:r>
            <a:r>
              <a:rPr lang="pt-BR" i="1" dirty="0" err="1" smtClean="0"/>
              <a:t>graminearum</a:t>
            </a:r>
            <a:r>
              <a:rPr lang="pt-BR" dirty="0" smtClean="0"/>
              <a:t> (</a:t>
            </a:r>
            <a:r>
              <a:rPr lang="pt-BR" dirty="0" err="1" smtClean="0"/>
              <a:t>anamorfo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110" y="3625279"/>
            <a:ext cx="380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anose="020F0502020204030204" pitchFamily="34" charset="0"/>
              </a:rPr>
              <a:t>(a) </a:t>
            </a:r>
            <a:r>
              <a:rPr lang="pt-BR" sz="1400" dirty="0" err="1" smtClean="0">
                <a:latin typeface="Calibri" panose="020F0502020204030204" pitchFamily="34" charset="0"/>
              </a:rPr>
              <a:t>macroconídios</a:t>
            </a:r>
            <a:r>
              <a:rPr lang="pt-BR" sz="1400" dirty="0" smtClean="0">
                <a:latin typeface="Calibri" panose="020F0502020204030204" pitchFamily="34" charset="0"/>
              </a:rPr>
              <a:t>, (b) </a:t>
            </a:r>
            <a:r>
              <a:rPr lang="pt-BR" sz="1400" dirty="0" err="1" smtClean="0">
                <a:latin typeface="Calibri" panose="020F0502020204030204" pitchFamily="34" charset="0"/>
              </a:rPr>
              <a:t>fiálides</a:t>
            </a:r>
            <a:r>
              <a:rPr lang="pt-BR" sz="1400" dirty="0" smtClean="0">
                <a:latin typeface="Calibri" panose="020F0502020204030204" pitchFamily="34" charset="0"/>
              </a:rPr>
              <a:t> e (c) </a:t>
            </a:r>
            <a:r>
              <a:rPr lang="pt-BR" sz="1400" dirty="0" err="1" smtClean="0">
                <a:latin typeface="Calibri" panose="020F0502020204030204" pitchFamily="34" charset="0"/>
              </a:rPr>
              <a:t>esporodóquio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25448" y="119675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libri" panose="020F0502020204030204" pitchFamily="34" charset="0"/>
              </a:rPr>
              <a:t>a</a:t>
            </a:r>
            <a:endParaRPr lang="pt-BR" sz="2400" b="1" dirty="0">
              <a:latin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114499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823319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libri" panose="020F0502020204030204" pitchFamily="34" charset="0"/>
              </a:rPr>
              <a:t>c</a:t>
            </a:r>
            <a:endParaRPr lang="pt-B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7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3419" y="488866"/>
            <a:ext cx="777716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9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altLang="pt-BR" sz="39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ª </a:t>
            </a:r>
            <a:r>
              <a:rPr lang="en-US" altLang="pt-BR" sz="39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Prova</a:t>
            </a:r>
            <a:r>
              <a:rPr lang="en-US" altLang="pt-BR" sz="39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pt-BR" sz="39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prática</a:t>
            </a:r>
            <a:r>
              <a:rPr lang="en-US" altLang="pt-BR" sz="39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pt-BR" sz="39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10, 11 </a:t>
            </a:r>
            <a:r>
              <a:rPr lang="en-US" altLang="pt-BR" sz="39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altLang="pt-BR" sz="39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n-US" altLang="pt-BR" sz="39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39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maio</a:t>
            </a:r>
            <a:endParaRPr lang="en-US" altLang="pt-BR" sz="3900" b="1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95288" y="1768748"/>
            <a:ext cx="84251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288000" indent="-216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36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Horário </a:t>
            </a:r>
            <a:r>
              <a:rPr lang="pt-BR" altLang="pt-BR" sz="3600" b="1" dirty="0">
                <a:solidFill>
                  <a:srgbClr val="006666"/>
                </a:solidFill>
                <a:latin typeface="Calibri" panose="020F0502020204030204" pitchFamily="34" charset="0"/>
              </a:rPr>
              <a:t>da aula </a:t>
            </a:r>
            <a:r>
              <a:rPr lang="pt-BR" altLang="pt-BR" sz="36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prática</a:t>
            </a:r>
            <a:endParaRPr lang="pt-BR" altLang="pt-BR" sz="3600" b="1" dirty="0" smtClean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marL="288000" indent="-216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36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Não </a:t>
            </a:r>
            <a:r>
              <a:rPr lang="pt-BR" altLang="pt-BR" sz="3600" b="1" dirty="0">
                <a:solidFill>
                  <a:srgbClr val="006666"/>
                </a:solidFill>
                <a:latin typeface="Calibri" panose="020F0502020204030204" pitchFamily="34" charset="0"/>
              </a:rPr>
              <a:t>trocar de </a:t>
            </a:r>
            <a:r>
              <a:rPr lang="pt-BR" altLang="pt-BR" sz="36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turma</a:t>
            </a:r>
          </a:p>
          <a:p>
            <a:pPr marL="288000" indent="-216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36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Questões sobre os conteúdos </a:t>
            </a:r>
            <a:r>
              <a:rPr lang="pt-BR" altLang="pt-BR" sz="36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teórico e </a:t>
            </a:r>
            <a:r>
              <a:rPr lang="pt-BR" altLang="pt-BR" sz="36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prático</a:t>
            </a:r>
            <a:endParaRPr lang="pt-BR" altLang="pt-BR" sz="3600" b="1" dirty="0">
              <a:solidFill>
                <a:srgbClr val="0066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4363</TotalTime>
  <Words>143</Words>
  <Application>Microsoft Office PowerPoint</Application>
  <PresentationFormat>Apresentação na tela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Calibri</vt:lpstr>
      <vt:lpstr>Geneva</vt:lpstr>
      <vt:lpstr>Gill Sans MT</vt:lpstr>
      <vt:lpstr>Verdana</vt:lpstr>
      <vt:lpstr>Wingdings</vt:lpstr>
      <vt:lpstr>Wingdings 2</vt:lpstr>
      <vt:lpstr>Design padrão</vt:lpstr>
      <vt:lpstr>Solstício</vt:lpstr>
      <vt:lpstr>1_Personalizar design</vt:lpstr>
      <vt:lpstr>MICROBIOLOGIA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ESALQ-USP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Alberto Marques Rezende;José Belasque Jr</dc:creator>
  <cp:lastModifiedBy>Usuario</cp:lastModifiedBy>
  <cp:revision>105</cp:revision>
  <dcterms:created xsi:type="dcterms:W3CDTF">2007-02-26T19:18:56Z</dcterms:created>
  <dcterms:modified xsi:type="dcterms:W3CDTF">2017-05-03T10:43:05Z</dcterms:modified>
</cp:coreProperties>
</file>