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88" r:id="rId3"/>
    <p:sldId id="259" r:id="rId4"/>
    <p:sldId id="283" r:id="rId5"/>
    <p:sldId id="284" r:id="rId6"/>
    <p:sldId id="262" r:id="rId7"/>
    <p:sldId id="263" r:id="rId8"/>
    <p:sldId id="268" r:id="rId9"/>
    <p:sldId id="267" r:id="rId10"/>
    <p:sldId id="266" r:id="rId11"/>
    <p:sldId id="269" r:id="rId12"/>
    <p:sldId id="264" r:id="rId13"/>
    <p:sldId id="270" r:id="rId14"/>
    <p:sldId id="289" r:id="rId15"/>
    <p:sldId id="282" r:id="rId16"/>
    <p:sldId id="285" r:id="rId17"/>
    <p:sldId id="286" r:id="rId18"/>
    <p:sldId id="287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16"/>
    <p:restoredTop sz="94786"/>
  </p:normalViewPr>
  <p:slideViewPr>
    <p:cSldViewPr snapToGrid="0" snapToObjects="1">
      <p:cViewPr varScale="1">
        <p:scale>
          <a:sx n="85" d="100"/>
          <a:sy n="85" d="100"/>
        </p:scale>
        <p:origin x="11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36EC6-D6A4-3A49-9527-C909E27183CC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821A2-F412-C643-A6C4-6FEF28F34D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09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Professor </a:t>
            </a:r>
            <a:r>
              <a:rPr lang="en-US" dirty="0" err="1"/>
              <a:t>fala</a:t>
            </a:r>
            <a:r>
              <a:rPr lang="en-US" dirty="0"/>
              <a:t> </a:t>
            </a:r>
            <a:r>
              <a:rPr lang="en-US" dirty="0" err="1"/>
              <a:t>algo</a:t>
            </a:r>
            <a:r>
              <a:rPr lang="en-US" dirty="0"/>
              <a:t> (</a:t>
            </a:r>
            <a:r>
              <a:rPr lang="en-US" dirty="0" err="1"/>
              <a:t>pois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o </a:t>
            </a:r>
            <a:r>
              <a:rPr lang="en-US" dirty="0" err="1"/>
              <a:t>responsável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organizar</a:t>
            </a:r>
            <a:r>
              <a:rPr lang="en-US" dirty="0"/>
              <a:t> o </a:t>
            </a:r>
            <a:r>
              <a:rPr lang="en-US" dirty="0" err="1"/>
              <a:t>ensino</a:t>
            </a:r>
            <a:r>
              <a:rPr lang="en-US" dirty="0"/>
              <a:t>).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4F57E-08F6-814F-B9CA-DC2174A8E73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190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62F985-039C-214D-9B36-E7BB9B540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5B4C04-D3FC-2B49-817F-0FFE41873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9E277E-24E7-6F41-B0D7-B22C3575F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4162-AAC1-7A4E-B6A7-13807C85B30C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65D397-1F72-6747-892E-98B507BF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532534-6236-C144-9265-FE2F729F4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CBC7-F51F-A049-B4A3-E416AE4756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528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AA1E4-18D7-D74F-86C8-18FEF345B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E541872-4571-A440-A148-650D02B34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9C53AD-5BCE-E94E-8D31-0344FAB74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4162-AAC1-7A4E-B6A7-13807C85B30C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8F4C2A-9050-7A4D-B149-686E3981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E7155F-ED8D-CD46-BAB1-BB9959E62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CBC7-F51F-A049-B4A3-E416AE4756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52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4A2BF53-A647-CB46-8C7E-7889153874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B66B477-BF6E-104B-80BF-C172B67EC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A39DF4-B820-0040-89F2-3305BEDF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4162-AAC1-7A4E-B6A7-13807C85B30C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D037E6-BE6E-CA4B-B319-B4D65617D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727D81-4A3F-0649-8B94-19B7BE626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CBC7-F51F-A049-B4A3-E416AE4756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36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403177-6D67-024E-A6AD-E4C12D0E8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F76244-DF58-5E4E-B2E6-4EF4D61A6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F493FD-4C0E-C848-9F6B-9A6E81BA1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4162-AAC1-7A4E-B6A7-13807C85B30C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FCABF5-9183-7448-B0CD-9E2CEE697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5586A4-BFB5-7044-823A-816855C88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CBC7-F51F-A049-B4A3-E416AE4756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32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5B7B9-4B2E-3B4F-8BF3-A3FC12A7C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AB998A-6436-C543-B390-4D18114E7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E676B9-1F1E-E045-8B61-BE60D89D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4162-AAC1-7A4E-B6A7-13807C85B30C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8F3036-9D9D-524D-AEDD-2C3BE3F8C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AA3A1B-6F35-7E46-82F1-26C619329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CBC7-F51F-A049-B4A3-E416AE4756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6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31EF8-D18D-8D40-A301-27990ADC8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08730C-D64E-FA47-8519-324817067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17A7F35-CEB5-1D47-A839-95B29017B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F0F5E16-D4C0-6549-9AC2-A2CB8C162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4162-AAC1-7A4E-B6A7-13807C85B30C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D548007-C14C-274A-8BFC-99A2375C2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42FA68-51BD-9246-9ECF-2C7E7A48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CBC7-F51F-A049-B4A3-E416AE4756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24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24CF39-7D7F-784C-9072-A517318C4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DC31FAF-8BA5-BF48-98BF-40F9C188D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9F0486-86FF-E84C-BBBC-3BD989AEE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0211CF3-1B8B-424E-9123-A705B0157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3BF9648-6306-E346-B6EC-0CD34149F9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9DBE87D-16B7-DD4A-B09B-214AAC46A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4162-AAC1-7A4E-B6A7-13807C85B30C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B2A5205-D248-A448-BE37-264825D70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99317A6-7FDA-D84D-9107-6E5D3C0E3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CBC7-F51F-A049-B4A3-E416AE4756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88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A2182-82B1-DE4A-9212-C73274FDA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46D1FDD-7B56-034A-9365-3CFB482DD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4162-AAC1-7A4E-B6A7-13807C85B30C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53B54EE-8311-C747-94C0-1A6DD46FD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7DEA94E-7B32-2B49-A34F-A4276DD5F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CBC7-F51F-A049-B4A3-E416AE4756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6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D809C41-82FF-AE4E-B3D5-4F53AA7BD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4162-AAC1-7A4E-B6A7-13807C85B30C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CB06F2C-E6E9-EA47-AB8A-EF8FB0F5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BA09854-F71F-EE4A-ADC3-BC2A76DCE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CBC7-F51F-A049-B4A3-E416AE4756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123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CBAA91-137B-1348-8337-C0C001B4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4E1871-E07A-4F44-855E-37FFB4AE8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DC7ED8C-0069-1848-AF6F-6246294CF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BC9344-6BCC-F642-91D6-269BD0432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4162-AAC1-7A4E-B6A7-13807C85B30C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F49704-9C0F-E442-8068-B0E6CCA72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FDF925-6D32-7F4C-B228-0B2726C1E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CBC7-F51F-A049-B4A3-E416AE4756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49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D5D91-3533-7D45-8FA5-BE5B33386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B0EFC47-4CAB-6C45-A6C5-02FD7C83A8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79925F-CDEE-974B-83D2-5020BC302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6BE724F-B857-F246-9E60-7FACEB53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4162-AAC1-7A4E-B6A7-13807C85B30C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95FD4A8-8ECC-D943-A2ED-D655414A1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3861812-B38A-4142-B59F-A79E955E4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1CBC7-F51F-A049-B4A3-E416AE4756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07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47B28D2-71BD-F04C-8673-874A2C4BD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400090-5861-9B4B-B9C2-F1AFDA363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DA719D-61FD-F743-8AA6-5E15D3402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D4162-AAC1-7A4E-B6A7-13807C85B30C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9D7731-534C-4943-AA19-638FB16AE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C3511C-6ED6-F740-BD30-418A98BE6B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1CBC7-F51F-A049-B4A3-E416AE4756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37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705D4-2A10-B24D-A06A-CDA56967E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2915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sz="5000" dirty="0">
                <a:solidFill>
                  <a:srgbClr val="7030A0"/>
                </a:solidFill>
              </a:rPr>
              <a:t>Comunicação nas aulas de Matemática</a:t>
            </a:r>
            <a:br>
              <a:rPr lang="pt-BR" sz="5000" dirty="0">
                <a:solidFill>
                  <a:srgbClr val="7030A0"/>
                </a:solidFill>
              </a:rPr>
            </a:br>
            <a:br>
              <a:rPr lang="pt-BR" sz="5000" dirty="0">
                <a:solidFill>
                  <a:srgbClr val="7030A0"/>
                </a:solidFill>
              </a:rPr>
            </a:br>
            <a:r>
              <a:rPr lang="pt-BR" sz="4400" dirty="0">
                <a:solidFill>
                  <a:srgbClr val="7030A0"/>
                </a:solidFill>
              </a:rPr>
              <a:t>(SKOVSMOSE; ALRØ, 2006)</a:t>
            </a:r>
            <a:endParaRPr lang="pt-BR" sz="4400" dirty="0"/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3A6EB18D-6667-F048-9125-DED8B03B6509}"/>
              </a:ext>
            </a:extLst>
          </p:cNvPr>
          <p:cNvSpPr txBox="1">
            <a:spLocks/>
          </p:cNvSpPr>
          <p:nvPr/>
        </p:nvSpPr>
        <p:spPr>
          <a:xfrm>
            <a:off x="2026920" y="455768"/>
            <a:ext cx="9144000" cy="13854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>
                <a:solidFill>
                  <a:srgbClr val="002060"/>
                </a:solidFill>
              </a:rPr>
              <a:t>Universidade de São Paulo</a:t>
            </a:r>
          </a:p>
          <a:p>
            <a:r>
              <a:rPr lang="pt-BR" sz="2800" dirty="0">
                <a:solidFill>
                  <a:srgbClr val="002060"/>
                </a:solidFill>
              </a:rPr>
              <a:t>Curso: Licenciatura em Pedagogia</a:t>
            </a:r>
          </a:p>
          <a:p>
            <a:r>
              <a:rPr lang="pt-BR" sz="2800" dirty="0">
                <a:solidFill>
                  <a:srgbClr val="002060"/>
                </a:solidFill>
              </a:rPr>
              <a:t>EDM0615 – Educação Matemática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0158BBF-3A27-8345-8F3F-DB0B27D5A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40" y="455768"/>
            <a:ext cx="2540000" cy="1016000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2F8CA3E9-028D-3B40-8BD8-EE0D04D76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71513"/>
            <a:ext cx="12192000" cy="76944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200" dirty="0"/>
              <a:t>ALRØ, H.; SKOVSMOSE, O. </a:t>
            </a:r>
            <a:r>
              <a:rPr lang="pt-BR" sz="2200" b="1" dirty="0"/>
              <a:t>Diálogo e aprendizagem em educação matemática</a:t>
            </a:r>
            <a:r>
              <a:rPr lang="pt-BR" sz="2200" dirty="0"/>
              <a:t>. Belo Horizonte: Autêntica, 2006.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80561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561"/>
            <a:ext cx="4753131" cy="14829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err="1"/>
              <a:t>Alrø</a:t>
            </a:r>
            <a:r>
              <a:rPr lang="en-GB" dirty="0"/>
              <a:t> e </a:t>
            </a:r>
            <a:r>
              <a:rPr lang="en-GB" dirty="0" err="1"/>
              <a:t>Skovsmose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(2004, 2006) </a:t>
            </a:r>
          </a:p>
          <a:p>
            <a:pPr marL="0" indent="0">
              <a:buNone/>
            </a:pPr>
            <a:r>
              <a:rPr lang="en-GB" dirty="0" err="1"/>
              <a:t>Educação</a:t>
            </a:r>
            <a:r>
              <a:rPr lang="en-GB" dirty="0"/>
              <a:t> </a:t>
            </a:r>
            <a:r>
              <a:rPr lang="en-GB" dirty="0" err="1"/>
              <a:t>Matemática</a:t>
            </a:r>
            <a:r>
              <a:rPr lang="en-GB" dirty="0"/>
              <a:t> </a:t>
            </a:r>
            <a:r>
              <a:rPr lang="en-GB" dirty="0" err="1"/>
              <a:t>Crítica</a:t>
            </a:r>
            <a:endParaRPr lang="en-US" dirty="0"/>
          </a:p>
        </p:txBody>
      </p:sp>
      <p:sp>
        <p:nvSpPr>
          <p:cNvPr id="6" name="Retângulo 7"/>
          <p:cNvSpPr>
            <a:spLocks noChangeArrowheads="1"/>
          </p:cNvSpPr>
          <p:nvPr/>
        </p:nvSpPr>
        <p:spPr bwMode="auto">
          <a:xfrm>
            <a:off x="0" y="6071513"/>
            <a:ext cx="12192000" cy="76944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200" dirty="0"/>
              <a:t>ALRØ, H.; SKOVSMOSE, O. </a:t>
            </a:r>
            <a:r>
              <a:rPr lang="pt-BR" sz="2200" b="1" dirty="0"/>
              <a:t>Diálogo e aprendizagem em educação matemática</a:t>
            </a:r>
            <a:r>
              <a:rPr lang="pt-BR" sz="2200" dirty="0"/>
              <a:t>. Belo Horizonte: Autêntica, 2006.</a:t>
            </a:r>
            <a:endParaRPr lang="en-US" sz="2200" dirty="0"/>
          </a:p>
        </p:txBody>
      </p:sp>
      <p:pic>
        <p:nvPicPr>
          <p:cNvPr id="7" name="Imagem 3" descr="capa_livro_dia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835" y="1022817"/>
            <a:ext cx="2607181" cy="3932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o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720" y="2038561"/>
            <a:ext cx="3237821" cy="3474734"/>
          </a:xfrm>
          <a:prstGeom prst="rect">
            <a:avLst/>
          </a:prstGeom>
        </p:spPr>
      </p:pic>
      <p:sp>
        <p:nvSpPr>
          <p:cNvPr id="9" name="Título 3"/>
          <p:cNvSpPr txBox="1">
            <a:spLocks/>
          </p:cNvSpPr>
          <p:nvPr/>
        </p:nvSpPr>
        <p:spPr>
          <a:xfrm>
            <a:off x="838200" y="653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Padrões</a:t>
            </a:r>
            <a:r>
              <a:rPr lang="en-US" dirty="0"/>
              <a:t> de </a:t>
            </a:r>
            <a:r>
              <a:rPr lang="en-US" dirty="0" err="1"/>
              <a:t>comunicação</a:t>
            </a:r>
            <a:r>
              <a:rPr lang="en-US" dirty="0"/>
              <a:t>: </a:t>
            </a:r>
            <a:r>
              <a:rPr lang="en-US" dirty="0" err="1">
                <a:solidFill>
                  <a:schemeClr val="accent2"/>
                </a:solidFill>
              </a:rPr>
              <a:t>diálogo</a:t>
            </a:r>
            <a:endParaRPr lang="pt-B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828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7"/>
          <p:cNvSpPr>
            <a:spLocks noChangeArrowheads="1"/>
          </p:cNvSpPr>
          <p:nvPr/>
        </p:nvSpPr>
        <p:spPr bwMode="auto">
          <a:xfrm>
            <a:off x="0" y="5279685"/>
            <a:ext cx="12192000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ALRØ, H.; SKOVSMOSE, O. </a:t>
            </a:r>
            <a:r>
              <a:rPr lang="en-GB" b="1" dirty="0"/>
              <a:t>Dialogue and learning in mathematics education: </a:t>
            </a:r>
            <a:r>
              <a:rPr lang="en-GB" dirty="0"/>
              <a:t>intention, reflection, critique. </a:t>
            </a:r>
            <a:r>
              <a:rPr lang="pt-BR" dirty="0"/>
              <a:t>Dordrecht, The </a:t>
            </a:r>
            <a:r>
              <a:rPr lang="pt-BR" dirty="0" err="1"/>
              <a:t>Netherlands</a:t>
            </a:r>
            <a:r>
              <a:rPr lang="pt-BR" dirty="0"/>
              <a:t>: </a:t>
            </a:r>
            <a:r>
              <a:rPr lang="pt-BR" dirty="0" err="1"/>
              <a:t>Kluwer</a:t>
            </a:r>
            <a:r>
              <a:rPr lang="pt-BR" dirty="0"/>
              <a:t> </a:t>
            </a:r>
            <a:r>
              <a:rPr lang="pt-BR" dirty="0" err="1"/>
              <a:t>Academic</a:t>
            </a:r>
            <a:r>
              <a:rPr lang="pt-BR" dirty="0"/>
              <a:t> </a:t>
            </a:r>
            <a:r>
              <a:rPr lang="pt-BR" dirty="0" err="1"/>
              <a:t>Publishers</a:t>
            </a:r>
            <a:r>
              <a:rPr lang="pt-BR" dirty="0"/>
              <a:t>, 2004.</a:t>
            </a:r>
            <a:r>
              <a:rPr lang="en-US" dirty="0"/>
              <a:t> </a:t>
            </a:r>
            <a:endParaRPr lang="en-US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838200" y="65325"/>
            <a:ext cx="10515600" cy="1325563"/>
          </a:xfrm>
        </p:spPr>
        <p:txBody>
          <a:bodyPr/>
          <a:lstStyle/>
          <a:p>
            <a:r>
              <a:rPr lang="pt-BR" dirty="0"/>
              <a:t>Padrões de comunicação e aprendizagem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54438" y="1259173"/>
            <a:ext cx="10298244" cy="3837483"/>
          </a:xfrm>
        </p:spPr>
        <p:txBody>
          <a:bodyPr>
            <a:noAutofit/>
          </a:bodyPr>
          <a:lstStyle/>
          <a:p>
            <a:r>
              <a:rPr lang="pt-BR" sz="2700" dirty="0"/>
              <a:t>Essas formas de comunicação estabelecidas nas aulas influenciam as qualidades da aprendizagem de matemática (ALRØ; SKOVSMOSE, 2004).</a:t>
            </a:r>
          </a:p>
          <a:p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3472921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7"/>
          <p:cNvSpPr>
            <a:spLocks noChangeArrowheads="1"/>
          </p:cNvSpPr>
          <p:nvPr/>
        </p:nvSpPr>
        <p:spPr bwMode="auto">
          <a:xfrm>
            <a:off x="0" y="5279685"/>
            <a:ext cx="12192000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ALRØ, H.; SKOVSMOSE, O. </a:t>
            </a:r>
            <a:r>
              <a:rPr lang="en-GB" b="1" dirty="0"/>
              <a:t>Dialogue and learning in mathematics education: </a:t>
            </a:r>
            <a:r>
              <a:rPr lang="en-GB" dirty="0"/>
              <a:t>intention, reflection, critique. </a:t>
            </a:r>
            <a:r>
              <a:rPr lang="pt-BR" dirty="0"/>
              <a:t>Dordrecht, The </a:t>
            </a:r>
            <a:r>
              <a:rPr lang="pt-BR" dirty="0" err="1"/>
              <a:t>Netherlands</a:t>
            </a:r>
            <a:r>
              <a:rPr lang="pt-BR" dirty="0"/>
              <a:t>: </a:t>
            </a:r>
            <a:r>
              <a:rPr lang="pt-BR" dirty="0" err="1"/>
              <a:t>Kluwer</a:t>
            </a:r>
            <a:r>
              <a:rPr lang="pt-BR" dirty="0"/>
              <a:t> </a:t>
            </a:r>
            <a:r>
              <a:rPr lang="pt-BR" dirty="0" err="1"/>
              <a:t>Academic</a:t>
            </a:r>
            <a:r>
              <a:rPr lang="pt-BR" dirty="0"/>
              <a:t> </a:t>
            </a:r>
            <a:r>
              <a:rPr lang="pt-BR" dirty="0" err="1"/>
              <a:t>Publishers</a:t>
            </a:r>
            <a:r>
              <a:rPr lang="pt-BR" dirty="0"/>
              <a:t>, 2004.</a:t>
            </a:r>
            <a:r>
              <a:rPr lang="en-US" dirty="0"/>
              <a:t> </a:t>
            </a:r>
            <a:endParaRPr lang="en-US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838200" y="65325"/>
            <a:ext cx="10515600" cy="1325563"/>
          </a:xfrm>
        </p:spPr>
        <p:txBody>
          <a:bodyPr/>
          <a:lstStyle/>
          <a:p>
            <a:r>
              <a:rPr lang="pt-BR" dirty="0"/>
              <a:t>Padrões de comunicação e aprendizagem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0" y="5939079"/>
            <a:ext cx="12192000" cy="92333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STREITLIEN, A. Pupils’ participation in the classroom discourse of mathematics. In: SRIRAMAN, B.; BERGSTEN, C.; GOODCHILD, S. (Org.). </a:t>
            </a:r>
            <a:r>
              <a:rPr lang="en-GB" b="1" dirty="0"/>
              <a:t>The first sourcebook on </a:t>
            </a:r>
            <a:r>
              <a:rPr lang="en-GB" b="1" dirty="0" err="1"/>
              <a:t>nordic</a:t>
            </a:r>
            <a:r>
              <a:rPr lang="en-GB" b="1" dirty="0"/>
              <a:t> research in Mathematics Education:</a:t>
            </a:r>
            <a:r>
              <a:rPr lang="en-GB" dirty="0"/>
              <a:t> Norway, Sweden, Iceland, Denmark, and Contributions from Finland. Charlotte, NC: Information Age Publishing, </a:t>
            </a:r>
            <a:r>
              <a:rPr lang="en-GB" dirty="0" err="1"/>
              <a:t>Inc</a:t>
            </a:r>
            <a:r>
              <a:rPr lang="en-GB" dirty="0"/>
              <a:t>, 2010. p. 211-222.</a:t>
            </a:r>
            <a:endParaRPr lang="en-US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54438" y="1259173"/>
            <a:ext cx="10298244" cy="3837483"/>
          </a:xfrm>
        </p:spPr>
        <p:txBody>
          <a:bodyPr>
            <a:noAutofit/>
          </a:bodyPr>
          <a:lstStyle/>
          <a:p>
            <a:r>
              <a:rPr lang="pt-BR" sz="2700" dirty="0"/>
              <a:t>Essas formas de comunicação estabelecidas nas aulas influenciam as qualidades da aprendizagem de matemática (ALRØ; SKOVSMOSE, 2004).</a:t>
            </a:r>
          </a:p>
          <a:p>
            <a:r>
              <a:rPr lang="pt-BR" sz="2700" dirty="0"/>
              <a:t>Dependendo do modo como o professor possibilita que os alunos manifestem-se e como ele responde a essas manifestações, o tipo de participação dos alunos na aula será distinto e isso influencia no processo de aprendizagem (STREITLIEN, 2010).</a:t>
            </a:r>
          </a:p>
          <a:p>
            <a:r>
              <a:rPr lang="pt-BR" sz="2700" dirty="0"/>
              <a:t>Não só as metodologias de ensino influenciam o tipo de aprendizagem, mas, também, a forma como professor e alunos interagem!</a:t>
            </a:r>
          </a:p>
          <a:p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3847962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838200" y="3887974"/>
            <a:ext cx="9506262" cy="2700206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pt-BR" sz="2800" dirty="0">
                <a:latin typeface="Calibri" charset="0"/>
              </a:rPr>
              <a:t>Características: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pt-BR" sz="2800" dirty="0">
                <a:solidFill>
                  <a:srgbClr val="0070C0"/>
                </a:solidFill>
                <a:latin typeface="Calibri" charset="0"/>
              </a:rPr>
              <a:t>Atividades investigativas</a:t>
            </a:r>
            <a:r>
              <a:rPr lang="pt-BR" sz="2800" dirty="0">
                <a:latin typeface="Calibri" charset="0"/>
              </a:rPr>
              <a:t>: descobertas.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pt-BR" sz="2800" dirty="0">
                <a:solidFill>
                  <a:srgbClr val="0070C0"/>
                </a:solidFill>
                <a:latin typeface="Calibri" charset="0"/>
              </a:rPr>
              <a:t>Imprevisibilidade</a:t>
            </a:r>
            <a:r>
              <a:rPr lang="pt-BR" sz="2800" dirty="0">
                <a:latin typeface="Calibri" charset="0"/>
              </a:rPr>
              <a:t>: oportunidades de aprendizagem.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pt-BR" sz="2800" dirty="0">
                <a:solidFill>
                  <a:srgbClr val="0070C0"/>
                </a:solidFill>
                <a:latin typeface="Calibri" charset="0"/>
              </a:rPr>
              <a:t>Promover a igualdade</a:t>
            </a:r>
            <a:r>
              <a:rPr lang="pt-BR" sz="2800" dirty="0">
                <a:latin typeface="Calibri" charset="0"/>
              </a:rPr>
              <a:t>: todos têm direito à fala.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pt-BR" sz="2800" dirty="0">
                <a:solidFill>
                  <a:srgbClr val="0070C0"/>
                </a:solidFill>
                <a:latin typeface="Calibri" charset="0"/>
              </a:rPr>
              <a:t>Atos dialógicos</a:t>
            </a:r>
            <a:r>
              <a:rPr lang="pt-BR" sz="2800" dirty="0">
                <a:latin typeface="Calibri" charset="0"/>
              </a:rPr>
              <a:t>: </a:t>
            </a:r>
            <a:r>
              <a:rPr lang="pt-BR" sz="2800" dirty="0">
                <a:latin typeface="+mn-lt"/>
              </a:rPr>
              <a:t>estabelecer contato, perceber, reconhecer, posicionar-se, pensar alto, reformular, desafiar e avaliar.</a:t>
            </a:r>
          </a:p>
        </p:txBody>
      </p:sp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5751514" y="90489"/>
            <a:ext cx="688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49263" algn="just"/>
            <a:r>
              <a:rPr lang="pt-BR" sz="1200">
                <a:latin typeface="Times New Roman" charset="0"/>
                <a:ea typeface="Calibri" charset="0"/>
                <a:cs typeface="Times New Roman" charset="0"/>
              </a:rPr>
              <a:t>-</a:t>
            </a:r>
            <a:endParaRPr lang="pt-BR"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4" name="Título 3"/>
          <p:cNvSpPr txBox="1">
            <a:spLocks/>
          </p:cNvSpPr>
          <p:nvPr/>
        </p:nvSpPr>
        <p:spPr>
          <a:xfrm>
            <a:off x="838200" y="653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Diálogo para </a:t>
            </a:r>
            <a:r>
              <a:rPr lang="pt-BR" dirty="0" err="1"/>
              <a:t>Helle</a:t>
            </a:r>
            <a:r>
              <a:rPr lang="pt-BR" dirty="0"/>
              <a:t> </a:t>
            </a:r>
            <a:r>
              <a:rPr lang="pt-BR" dirty="0" err="1"/>
              <a:t>Alr</a:t>
            </a:r>
            <a:r>
              <a:rPr lang="en-GB" dirty="0" err="1"/>
              <a:t>ø</a:t>
            </a:r>
            <a:r>
              <a:rPr lang="pt-BR" dirty="0"/>
              <a:t> e </a:t>
            </a:r>
            <a:r>
              <a:rPr lang="pt-BR" dirty="0" err="1"/>
              <a:t>Ole</a:t>
            </a:r>
            <a:r>
              <a:rPr lang="pt-BR" dirty="0"/>
              <a:t> </a:t>
            </a:r>
            <a:r>
              <a:rPr lang="pt-BR" dirty="0" err="1"/>
              <a:t>Skovsmose</a:t>
            </a:r>
            <a:endParaRPr lang="pt-BR" dirty="0">
              <a:solidFill>
                <a:schemeClr val="accent2"/>
              </a:solidFill>
            </a:endParaRPr>
          </a:p>
        </p:txBody>
      </p:sp>
      <p:pic>
        <p:nvPicPr>
          <p:cNvPr id="5" name="Imagem 3" descr="capa_livro_dia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970" y="769244"/>
            <a:ext cx="2057853" cy="310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11" descr="ole fot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242" y="1390888"/>
            <a:ext cx="3075785" cy="2306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043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838200" y="653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chemeClr val="accent1"/>
                </a:solidFill>
              </a:rPr>
              <a:t>Modelo de Cooperação Investigativa</a:t>
            </a:r>
          </a:p>
        </p:txBody>
      </p:sp>
      <p:sp>
        <p:nvSpPr>
          <p:cNvPr id="10" name="Retângulo 7"/>
          <p:cNvSpPr>
            <a:spLocks noChangeArrowheads="1"/>
          </p:cNvSpPr>
          <p:nvPr/>
        </p:nvSpPr>
        <p:spPr bwMode="auto">
          <a:xfrm>
            <a:off x="0" y="6071513"/>
            <a:ext cx="12192000" cy="76944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200" dirty="0"/>
              <a:t>ALRØ, H.; SKOVSMOSE, O. </a:t>
            </a:r>
            <a:r>
              <a:rPr lang="pt-BR" sz="2200" b="1" dirty="0"/>
              <a:t>Diálogo e aprendizagem em educação matemática</a:t>
            </a:r>
            <a:r>
              <a:rPr lang="pt-BR" sz="2200" dirty="0"/>
              <a:t>. Belo Horizonte: Autêntica, 2006.</a:t>
            </a:r>
            <a:endParaRPr lang="en-US" sz="22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7EC7FED-7995-EA46-8228-2448512328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949"/>
          <a:stretch/>
        </p:blipFill>
        <p:spPr>
          <a:xfrm>
            <a:off x="1254489" y="1390888"/>
            <a:ext cx="8843822" cy="396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908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838200" y="653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chemeClr val="accent1"/>
                </a:solidFill>
              </a:rPr>
              <a:t>Diálogo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54438" y="1259173"/>
            <a:ext cx="10298244" cy="3837483"/>
          </a:xfrm>
        </p:spPr>
        <p:txBody>
          <a:bodyPr>
            <a:noAutofit/>
          </a:bodyPr>
          <a:lstStyle/>
          <a:p>
            <a:pPr marL="540000" indent="-457200">
              <a:buClr>
                <a:srgbClr val="000000"/>
              </a:buClr>
              <a:buSzPct val="75000"/>
              <a:buFont typeface="Arial" charset="0"/>
              <a:buChar char="•"/>
            </a:pPr>
            <a:r>
              <a:rPr lang="pt-PT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Explicitar </a:t>
            </a:r>
            <a:r>
              <a:rPr lang="pt-PT" sz="3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perspectivas</a:t>
            </a:r>
            <a:r>
              <a:rPr lang="pt-PT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</a:t>
            </a:r>
          </a:p>
          <a:p>
            <a:pPr marL="540000" indent="-457200">
              <a:buClr>
                <a:srgbClr val="000000"/>
              </a:buClr>
              <a:buSzPct val="75000"/>
              <a:buFont typeface="Arial" charset="0"/>
              <a:buChar char="•"/>
            </a:pPr>
            <a:r>
              <a:rPr lang="pt-PT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Aprofundar </a:t>
            </a:r>
            <a:r>
              <a:rPr lang="pt-PT" sz="3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perspectivas</a:t>
            </a:r>
            <a:r>
              <a:rPr lang="pt-PT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</a:t>
            </a:r>
          </a:p>
          <a:p>
            <a:pPr marL="540000" indent="-457200">
              <a:buClr>
                <a:srgbClr val="000000"/>
              </a:buClr>
              <a:buSzPct val="75000"/>
              <a:buFont typeface="Arial" charset="0"/>
              <a:buChar char="•"/>
            </a:pPr>
            <a:r>
              <a:rPr lang="pt-PT" sz="3200" spc="-1" dirty="0">
                <a:solidFill>
                  <a:schemeClr val="accent2"/>
                </a:solidFill>
                <a:uFill>
                  <a:solidFill>
                    <a:srgbClr val="FFFFFF"/>
                  </a:solidFill>
                </a:uFill>
              </a:rPr>
              <a:t>Tentar compreender o que o outro diz</a:t>
            </a:r>
            <a:r>
              <a:rPr lang="pt-PT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</a:t>
            </a:r>
          </a:p>
          <a:p>
            <a:pPr marL="540000" indent="-457200">
              <a:buClr>
                <a:srgbClr val="000000"/>
              </a:buClr>
              <a:buSzPct val="75000"/>
              <a:buFont typeface="Arial" charset="0"/>
              <a:buChar char="•"/>
            </a:pPr>
            <a:r>
              <a:rPr lang="pt-PT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Reformular </a:t>
            </a:r>
            <a:r>
              <a:rPr lang="pt-PT" sz="3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perspectivas</a:t>
            </a:r>
            <a:r>
              <a:rPr lang="pt-PT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</a:t>
            </a:r>
          </a:p>
          <a:p>
            <a:pPr marL="540000" indent="-457200">
              <a:buClr>
                <a:srgbClr val="000000"/>
              </a:buClr>
              <a:buSzPct val="75000"/>
              <a:buFont typeface="Arial" charset="0"/>
              <a:buChar char="•"/>
            </a:pPr>
            <a:r>
              <a:rPr lang="pt-PT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Fazer perguntas;</a:t>
            </a:r>
          </a:p>
          <a:p>
            <a:pPr marL="540000" indent="-457200">
              <a:buClr>
                <a:srgbClr val="000000"/>
              </a:buClr>
              <a:buSzPct val="75000"/>
              <a:buFont typeface="Arial" charset="0"/>
              <a:buChar char="•"/>
            </a:pPr>
            <a:r>
              <a:rPr lang="pt-PT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Argumentar e defender uma </a:t>
            </a:r>
            <a:r>
              <a:rPr lang="pt-PT" sz="3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perspectiva</a:t>
            </a:r>
            <a:r>
              <a:rPr lang="pt-PT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</a:t>
            </a:r>
          </a:p>
          <a:p>
            <a:pPr marL="540000" indent="-457200">
              <a:buClr>
                <a:srgbClr val="000000"/>
              </a:buClr>
              <a:buSzPct val="75000"/>
              <a:buFont typeface="Arial" charset="0"/>
              <a:buChar char="•"/>
            </a:pPr>
            <a:r>
              <a:rPr lang="pt-PT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Desafiar;</a:t>
            </a:r>
          </a:p>
          <a:p>
            <a:pPr marL="540000" indent="-457200">
              <a:buClr>
                <a:srgbClr val="000000"/>
              </a:buClr>
              <a:buSzPct val="75000"/>
              <a:buFont typeface="Arial" charset="0"/>
              <a:buChar char="•"/>
            </a:pPr>
            <a:r>
              <a:rPr lang="pt-PT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Avaliar o trabalho realizado.</a:t>
            </a:r>
          </a:p>
          <a:p>
            <a:endParaRPr lang="pt-BR" sz="2700" dirty="0"/>
          </a:p>
        </p:txBody>
      </p:sp>
      <p:sp>
        <p:nvSpPr>
          <p:cNvPr id="10" name="Retângulo 7"/>
          <p:cNvSpPr>
            <a:spLocks noChangeArrowheads="1"/>
          </p:cNvSpPr>
          <p:nvPr/>
        </p:nvSpPr>
        <p:spPr bwMode="auto">
          <a:xfrm>
            <a:off x="0" y="6071513"/>
            <a:ext cx="12192000" cy="76944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200" dirty="0"/>
              <a:t>ALRØ, H.; SKOVSMOSE, O. </a:t>
            </a:r>
            <a:r>
              <a:rPr lang="pt-BR" sz="2200" b="1" dirty="0"/>
              <a:t>Diálogo e aprendizagem em educação matemática</a:t>
            </a:r>
            <a:r>
              <a:rPr lang="pt-BR" sz="2200" dirty="0"/>
              <a:t>. Belo Horizonte: Autêntica, 2006.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01775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838200" y="653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chemeClr val="accent1"/>
                </a:solidFill>
              </a:rPr>
              <a:t>Diálogo em atividades investigativas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54438" y="1259173"/>
            <a:ext cx="10298244" cy="3837483"/>
          </a:xfrm>
        </p:spPr>
        <p:txBody>
          <a:bodyPr>
            <a:noAutofit/>
          </a:bodyPr>
          <a:lstStyle/>
          <a:p>
            <a:pPr marL="540000" indent="-457200">
              <a:buClr>
                <a:srgbClr val="000000"/>
              </a:buClr>
              <a:buSzPct val="75000"/>
              <a:buFont typeface="Arial" charset="0"/>
              <a:buChar char="•"/>
            </a:pPr>
            <a:r>
              <a:rPr lang="pt-PT" sz="3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Perspectiva</a:t>
            </a:r>
            <a:r>
              <a:rPr lang="pt-PT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fonte de significados.</a:t>
            </a:r>
          </a:p>
          <a:p>
            <a:pPr marL="82800" indent="0">
              <a:buClr>
                <a:srgbClr val="000000"/>
              </a:buClr>
              <a:buSzPct val="75000"/>
              <a:buNone/>
            </a:pPr>
            <a:r>
              <a:rPr lang="pt-PT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“A </a:t>
            </a:r>
            <a:r>
              <a:rPr lang="pt-PT" sz="3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perspectiva</a:t>
            </a:r>
            <a:r>
              <a:rPr lang="pt-PT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determina aquilo que o participante escolhe ver, ouvir e entender numa conversação, e ela se manifesta através do uso da linguagem, naquilo sobre o que escolhemos falar e não falar, e na forma como entendemos uns aos outros” (p. 29). </a:t>
            </a:r>
          </a:p>
          <a:p>
            <a:endParaRPr lang="pt-BR" sz="2700" dirty="0"/>
          </a:p>
        </p:txBody>
      </p:sp>
      <p:sp>
        <p:nvSpPr>
          <p:cNvPr id="10" name="Retângulo 7"/>
          <p:cNvSpPr>
            <a:spLocks noChangeArrowheads="1"/>
          </p:cNvSpPr>
          <p:nvPr/>
        </p:nvSpPr>
        <p:spPr bwMode="auto">
          <a:xfrm>
            <a:off x="0" y="6071513"/>
            <a:ext cx="12192000" cy="76944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200" dirty="0"/>
              <a:t>ALRØ, H.; SKOVSMOSE, O. </a:t>
            </a:r>
            <a:r>
              <a:rPr lang="pt-BR" sz="2200" b="1" dirty="0"/>
              <a:t>Diálogo e aprendizagem em educação matemática</a:t>
            </a:r>
            <a:r>
              <a:rPr lang="pt-BR" sz="2200" dirty="0"/>
              <a:t>. Belo Horizonte: Autêntica, 2006.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64798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838200" y="653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chemeClr val="accent1"/>
                </a:solidFill>
              </a:rPr>
              <a:t>“Quanto se consegue preencher com jornal?”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54438" y="1259173"/>
            <a:ext cx="10298244" cy="3837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700" dirty="0"/>
              <a:t>Significado de preencher – atividade aberta. Ouvir os comentários dos alunos.</a:t>
            </a:r>
          </a:p>
          <a:p>
            <a:pPr marL="0" indent="0">
              <a:buNone/>
            </a:pPr>
            <a:endParaRPr lang="pt-BR" sz="2700" dirty="0"/>
          </a:p>
          <a:p>
            <a:pPr marL="0" indent="0">
              <a:buNone/>
            </a:pPr>
            <a:r>
              <a:rPr lang="pt-BR" sz="2700" dirty="0"/>
              <a:t>Dependendo de quão aberta e desafiadora for a atividade, os alunos podem perder o interesse em realizá-la.</a:t>
            </a:r>
          </a:p>
          <a:p>
            <a:pPr marL="0" indent="0">
              <a:buNone/>
            </a:pPr>
            <a:endParaRPr lang="pt-BR" sz="2700" dirty="0"/>
          </a:p>
          <a:p>
            <a:pPr marL="0" indent="0">
              <a:buNone/>
            </a:pPr>
            <a:r>
              <a:rPr lang="pt-BR" sz="2700" dirty="0"/>
              <a:t>Os alunos podem ter algo diferente em mente! Como agir? Adotar ou rejeitar a perspectiva do aluno? Como fazer para tentar entender a perspectiva do aluno?</a:t>
            </a:r>
          </a:p>
          <a:p>
            <a:pPr marL="0" indent="0">
              <a:buNone/>
            </a:pPr>
            <a:endParaRPr lang="pt-BR" sz="2700" dirty="0"/>
          </a:p>
          <a:p>
            <a:pPr marL="0" indent="0">
              <a:buNone/>
            </a:pPr>
            <a:endParaRPr lang="pt-BR" sz="2700" dirty="0"/>
          </a:p>
          <a:p>
            <a:pPr marL="0" indent="0">
              <a:buNone/>
            </a:pP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4008167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838200" y="653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chemeClr val="accent1"/>
                </a:solidFill>
              </a:rPr>
              <a:t>Aprendizagem como ação 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54438" y="1259173"/>
            <a:ext cx="10298244" cy="3837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Ação é entendida como intenção!</a:t>
            </a:r>
          </a:p>
          <a:p>
            <a:pPr marL="0" indent="0">
              <a:buNone/>
            </a:pPr>
            <a:r>
              <a:rPr lang="pt-PT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Aproximação – estar envolvido com a atividade, encontro de </a:t>
            </a:r>
            <a:r>
              <a:rPr lang="pt-PT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perspectivas</a:t>
            </a:r>
            <a:r>
              <a:rPr lang="pt-PT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compartilhar </a:t>
            </a:r>
            <a:r>
              <a:rPr lang="pt-PT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perspectivas</a:t>
            </a:r>
            <a:r>
              <a:rPr lang="pt-PT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</a:t>
            </a:r>
          </a:p>
          <a:p>
            <a:pPr marL="0" indent="0">
              <a:buNone/>
            </a:pPr>
            <a:r>
              <a:rPr lang="pt-PT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 atividade precisa proporcionar escolha para os alunos. </a:t>
            </a:r>
          </a:p>
          <a:p>
            <a:pPr marL="0" indent="0">
              <a:buNone/>
            </a:pPr>
            <a:endParaRPr lang="pt-BR" sz="2700" dirty="0"/>
          </a:p>
          <a:p>
            <a:pPr marL="0" indent="0">
              <a:buNone/>
            </a:pPr>
            <a:r>
              <a:rPr lang="pt-BR" sz="2700" dirty="0"/>
              <a:t>No paradigma do exercício é difícil ocorrer esta aproximação, pois nada é aberto, tudo está estabelecido.</a:t>
            </a:r>
          </a:p>
          <a:p>
            <a:pPr marL="0" indent="0">
              <a:buNone/>
            </a:pPr>
            <a:endParaRPr lang="pt-BR" sz="2700" dirty="0"/>
          </a:p>
          <a:p>
            <a:pPr marL="0" indent="0">
              <a:buNone/>
            </a:pP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134583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838200" y="65325"/>
            <a:ext cx="10515600" cy="1325563"/>
          </a:xfrm>
        </p:spPr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Discussão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em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grupo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43130" y="1390889"/>
            <a:ext cx="10515600" cy="4889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Relate ao seus colegas, quais tipos de comunicação ocorriam em suas aulas de matemática na escola.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Sobre a atividade “Quanto se consegue preencher com jornal?”, o que vocês acharam da forma como o professor conduziu a atividade? Quais pontos positivos e negativos vocês ressaltariam?</a:t>
            </a:r>
          </a:p>
        </p:txBody>
      </p:sp>
    </p:spTree>
    <p:extLst>
      <p:ext uri="{BB962C8B-B14F-4D97-AF65-F5344CB8AC3E}">
        <p14:creationId xmlns:p14="http://schemas.microsoft.com/office/powerpoint/2010/main" val="2771490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130" y="3121063"/>
            <a:ext cx="10515600" cy="3294727"/>
          </a:xfrm>
        </p:spPr>
        <p:txBody>
          <a:bodyPr>
            <a:normAutofit/>
          </a:bodyPr>
          <a:lstStyle/>
          <a:p>
            <a:r>
              <a:rPr lang="pt-BR" dirty="0"/>
              <a:t>Professor fala algo; a aula está começando. </a:t>
            </a:r>
          </a:p>
          <a:p>
            <a:r>
              <a:rPr lang="pt-BR" dirty="0"/>
              <a:t>Só essa fala pode ser de muitas formas. Encontramos diferentes tipos de comunicação nas aulas de matemática.</a:t>
            </a:r>
          </a:p>
          <a:p>
            <a:r>
              <a:rPr lang="en-US" dirty="0" err="1"/>
              <a:t>Padrões</a:t>
            </a:r>
            <a:r>
              <a:rPr lang="en-US" dirty="0"/>
              <a:t> de </a:t>
            </a:r>
            <a:r>
              <a:rPr lang="en-US" dirty="0" err="1"/>
              <a:t>comunicação</a:t>
            </a:r>
            <a:r>
              <a:rPr lang="en-US" dirty="0"/>
              <a:t> entre o professor e </a:t>
            </a:r>
            <a:r>
              <a:rPr lang="en-US" dirty="0" err="1"/>
              <a:t>alunos</a:t>
            </a:r>
            <a:r>
              <a:rPr lang="en-US" dirty="0"/>
              <a:t>: </a:t>
            </a:r>
            <a:r>
              <a:rPr lang="en-US" dirty="0" err="1"/>
              <a:t>monólogo</a:t>
            </a:r>
            <a:r>
              <a:rPr lang="en-US" dirty="0"/>
              <a:t>, </a:t>
            </a:r>
            <a:r>
              <a:rPr lang="en-US" dirty="0" err="1"/>
              <a:t>diálogo</a:t>
            </a:r>
            <a:r>
              <a:rPr lang="en-US" dirty="0"/>
              <a:t>, “</a:t>
            </a:r>
            <a:r>
              <a:rPr lang="en-US" dirty="0" err="1"/>
              <a:t>sanduíche</a:t>
            </a:r>
            <a:r>
              <a:rPr lang="en-US" dirty="0"/>
              <a:t>”, “</a:t>
            </a:r>
            <a:r>
              <a:rPr lang="en-US" dirty="0" err="1"/>
              <a:t>adivinhação</a:t>
            </a:r>
            <a:r>
              <a:rPr lang="en-US" dirty="0"/>
              <a:t>” e “</a:t>
            </a:r>
            <a:r>
              <a:rPr lang="en-US" dirty="0" err="1"/>
              <a:t>funil</a:t>
            </a:r>
            <a:r>
              <a:rPr lang="en-US" dirty="0"/>
              <a:t>”.</a:t>
            </a:r>
            <a:endParaRPr lang="pt-BR" dirty="0">
              <a:solidFill>
                <a:srgbClr val="0F950E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628931" y="2483995"/>
            <a:ext cx="9143999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65325"/>
            <a:ext cx="10515600" cy="1325563"/>
          </a:xfrm>
        </p:spPr>
        <p:txBody>
          <a:bodyPr/>
          <a:lstStyle/>
          <a:p>
            <a:r>
              <a:rPr lang="en-US" dirty="0" err="1"/>
              <a:t>Comunicação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aulas</a:t>
            </a:r>
            <a:r>
              <a:rPr lang="en-US" dirty="0"/>
              <a:t> de </a:t>
            </a:r>
            <a:r>
              <a:rPr lang="en-US" dirty="0" err="1"/>
              <a:t>matemática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066487" y="1829414"/>
            <a:ext cx="1707629" cy="430887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200" dirty="0"/>
              <a:t>ALUNO(</a:t>
            </a:r>
            <a:r>
              <a:rPr lang="pt-BR" sz="2200" dirty="0" err="1"/>
              <a:t>S</a:t>
            </a:r>
            <a:r>
              <a:rPr lang="pt-BR" sz="2200" dirty="0"/>
              <a:t>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089097" y="1650725"/>
            <a:ext cx="2778894" cy="769441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200" dirty="0"/>
              <a:t>CONHECIMENTO MATEMÁTICO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392834" y="1806622"/>
            <a:ext cx="1707629" cy="430887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200" dirty="0"/>
              <a:t>PROFESSOR</a:t>
            </a:r>
          </a:p>
        </p:txBody>
      </p:sp>
    </p:spTree>
    <p:extLst>
      <p:ext uri="{BB962C8B-B14F-4D97-AF65-F5344CB8AC3E}">
        <p14:creationId xmlns:p14="http://schemas.microsoft.com/office/powerpoint/2010/main" val="41409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838200" y="65325"/>
            <a:ext cx="10515600" cy="1325563"/>
          </a:xfrm>
        </p:spPr>
        <p:txBody>
          <a:bodyPr/>
          <a:lstStyle/>
          <a:p>
            <a:r>
              <a:rPr lang="en-US" dirty="0" err="1"/>
              <a:t>Absolutismo</a:t>
            </a:r>
            <a:r>
              <a:rPr lang="en-US" dirty="0"/>
              <a:t> </a:t>
            </a:r>
            <a:r>
              <a:rPr lang="en-US" dirty="0" err="1"/>
              <a:t>burocrático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43130" y="1390889"/>
            <a:ext cx="10515600" cy="48899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>
                <a:solidFill>
                  <a:srgbClr val="0F950E"/>
                </a:solidFill>
              </a:rPr>
              <a:t>“O absolutismo de sala de aula parece querer sustentar que os erros são absolutos e podem ser eliminados pelo professor” (p. 22).</a:t>
            </a:r>
          </a:p>
          <a:p>
            <a:pPr marL="0" indent="0">
              <a:buNone/>
            </a:pPr>
            <a:r>
              <a:rPr lang="pt-BR" dirty="0"/>
              <a:t>Não significa que não deve-se corrigir os erros (relativismo absoluto).</a:t>
            </a:r>
          </a:p>
          <a:p>
            <a:pPr marL="0" indent="0">
              <a:buNone/>
            </a:pPr>
            <a:r>
              <a:rPr lang="pt-BR" dirty="0"/>
              <a:t>Os erros precisam ser discutidos e relativizados (processo, resultado, algoritmo, sequência de ações, interpretação). Apontar caminhos por onde o aluno deve “caminhar”.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O modo como o professor enxerga o erro em matemática também influencia no modo como ele se comunica com os alunos.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“O professor, o livro-texto, o livro de respostas fazem parte de uma autoridade única, que esconde a natureza das razões das correções” (p. 25).</a:t>
            </a:r>
          </a:p>
        </p:txBody>
      </p:sp>
    </p:spTree>
    <p:extLst>
      <p:ext uri="{BB962C8B-B14F-4D97-AF65-F5344CB8AC3E}">
        <p14:creationId xmlns:p14="http://schemas.microsoft.com/office/powerpoint/2010/main" val="2582884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838200" y="65325"/>
            <a:ext cx="10515600" cy="1325563"/>
          </a:xfrm>
        </p:spPr>
        <p:txBody>
          <a:bodyPr/>
          <a:lstStyle/>
          <a:p>
            <a:r>
              <a:rPr lang="en-US" dirty="0" err="1"/>
              <a:t>Absolutismo</a:t>
            </a:r>
            <a:r>
              <a:rPr lang="en-US" dirty="0"/>
              <a:t> </a:t>
            </a:r>
            <a:r>
              <a:rPr lang="en-US" dirty="0" err="1"/>
              <a:t>burocrático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43130" y="1390889"/>
            <a:ext cx="10515600" cy="48899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Mesmo o professor querendo mudar sua prática, muitas vezes não consegue pois o ambiente escolar foi engessado pelo absolutismo burocrático.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Por um lado, o professor tem que formar alunos críticos, por outro tem que seguir um livro-texto e treinar os alunos para determinadas provas baseadas em absolutismos burocráticos.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“Para que o absolutismo burocrático seja superado, não basta que o professor passe por uma mudança de atitude, uma vez que as raízes dessa perspectiva não estão na atitude, mas em toda a lógica escolar”(p. 30).</a:t>
            </a:r>
          </a:p>
        </p:txBody>
      </p:sp>
    </p:spTree>
    <p:extLst>
      <p:ext uri="{BB962C8B-B14F-4D97-AF65-F5344CB8AC3E}">
        <p14:creationId xmlns:p14="http://schemas.microsoft.com/office/powerpoint/2010/main" val="994664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888"/>
            <a:ext cx="9372600" cy="18170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>
                <a:solidFill>
                  <a:srgbClr val="0F950E"/>
                </a:solidFill>
              </a:rPr>
              <a:t>Professor</a:t>
            </a:r>
            <a:r>
              <a:rPr lang="pt-BR" dirty="0"/>
              <a:t>:	Como se calcula a média aritmética dos valores?</a:t>
            </a:r>
            <a:endParaRPr lang="en-US" dirty="0"/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</a:rPr>
              <a:t>Aluno</a:t>
            </a:r>
            <a:r>
              <a:rPr lang="pt-BR" dirty="0"/>
              <a:t>:	Soma tudo e divide pelo número de valores dados.</a:t>
            </a:r>
            <a:endParaRPr lang="en-US" dirty="0"/>
          </a:p>
          <a:p>
            <a:pPr marL="0" indent="0">
              <a:buNone/>
            </a:pPr>
            <a:r>
              <a:rPr lang="pt-BR" dirty="0">
                <a:solidFill>
                  <a:srgbClr val="0F950E"/>
                </a:solidFill>
              </a:rPr>
              <a:t>Professor</a:t>
            </a:r>
            <a:r>
              <a:rPr lang="pt-BR" dirty="0"/>
              <a:t>:	Isso mesmo! Muito bem!</a:t>
            </a:r>
            <a:endParaRPr lang="en-US" dirty="0"/>
          </a:p>
        </p:txBody>
      </p:sp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838200" y="65325"/>
            <a:ext cx="10515600" cy="1325563"/>
          </a:xfrm>
        </p:spPr>
        <p:txBody>
          <a:bodyPr/>
          <a:lstStyle/>
          <a:p>
            <a:r>
              <a:rPr lang="en-US" dirty="0" err="1"/>
              <a:t>Padrões</a:t>
            </a:r>
            <a:r>
              <a:rPr lang="en-US" dirty="0"/>
              <a:t> de </a:t>
            </a:r>
            <a:r>
              <a:rPr lang="en-US" dirty="0" err="1"/>
              <a:t>comunicação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“</a:t>
            </a:r>
            <a:r>
              <a:rPr lang="en-US" dirty="0" err="1">
                <a:solidFill>
                  <a:schemeClr val="accent2"/>
                </a:solidFill>
              </a:rPr>
              <a:t>sanduíche</a:t>
            </a:r>
            <a:r>
              <a:rPr lang="en-US" dirty="0">
                <a:solidFill>
                  <a:schemeClr val="accent2"/>
                </a:solidFill>
              </a:rPr>
              <a:t>”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43130" y="3735657"/>
            <a:ext cx="10515600" cy="2545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Professor pergunta, aluno responde, professor avalia .</a:t>
            </a:r>
          </a:p>
          <a:p>
            <a:r>
              <a:rPr lang="pt-BR" dirty="0"/>
              <a:t>Pergunta, reposta, avaliação.</a:t>
            </a:r>
            <a:endParaRPr lang="pt-BR" dirty="0">
              <a:solidFill>
                <a:srgbClr val="0F95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066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889"/>
            <a:ext cx="9252679" cy="37357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>
                <a:solidFill>
                  <a:srgbClr val="0F950E"/>
                </a:solidFill>
              </a:rPr>
              <a:t>Professor</a:t>
            </a:r>
            <a:r>
              <a:rPr lang="pt-BR" dirty="0"/>
              <a:t>:	Quanto é mesmo nossa unidade imaginária?</a:t>
            </a:r>
            <a:endParaRPr lang="en-US" dirty="0"/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</a:rPr>
              <a:t>Aluno A</a:t>
            </a:r>
            <a:r>
              <a:rPr lang="pt-BR" dirty="0"/>
              <a:t>:	-1</a:t>
            </a:r>
            <a:endParaRPr lang="en-US" dirty="0"/>
          </a:p>
          <a:p>
            <a:pPr marL="0" indent="0">
              <a:buNone/>
            </a:pPr>
            <a:r>
              <a:rPr lang="pt-BR" dirty="0">
                <a:solidFill>
                  <a:srgbClr val="0F950E"/>
                </a:solidFill>
              </a:rPr>
              <a:t>Professor</a:t>
            </a:r>
            <a:r>
              <a:rPr lang="pt-BR" dirty="0"/>
              <a:t>:	</a:t>
            </a:r>
            <a:r>
              <a:rPr lang="pt-BR" dirty="0" err="1"/>
              <a:t>Hmm</a:t>
            </a:r>
            <a:r>
              <a:rPr lang="pt-BR" dirty="0"/>
              <a:t>...</a:t>
            </a:r>
            <a:endParaRPr lang="en-US" dirty="0"/>
          </a:p>
          <a:p>
            <a:pPr marL="0" indent="0">
              <a:buNone/>
            </a:pPr>
            <a:r>
              <a:rPr lang="pt-BR" dirty="0">
                <a:solidFill>
                  <a:srgbClr val="950F08"/>
                </a:solidFill>
              </a:rPr>
              <a:t>Aluno </a:t>
            </a:r>
            <a:r>
              <a:rPr lang="pt-BR" dirty="0" err="1">
                <a:solidFill>
                  <a:srgbClr val="950F08"/>
                </a:solidFill>
              </a:rPr>
              <a:t>B</a:t>
            </a:r>
            <a:r>
              <a:rPr lang="pt-BR" dirty="0"/>
              <a:t>:		</a:t>
            </a:r>
            <a:endParaRPr lang="en-US" dirty="0"/>
          </a:p>
          <a:p>
            <a:pPr marL="0" indent="0">
              <a:buNone/>
            </a:pPr>
            <a:r>
              <a:rPr lang="pt-BR" dirty="0">
                <a:solidFill>
                  <a:srgbClr val="0F950E"/>
                </a:solidFill>
              </a:rPr>
              <a:t>Professor</a:t>
            </a:r>
            <a:r>
              <a:rPr lang="pt-BR" dirty="0"/>
              <a:t>:	Quanto? Mais alguém?</a:t>
            </a:r>
            <a:endParaRPr lang="en-US" dirty="0"/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</a:rPr>
              <a:t>Aluno A</a:t>
            </a:r>
            <a:r>
              <a:rPr lang="pt-BR" dirty="0"/>
              <a:t>:		   </a:t>
            </a:r>
            <a:endParaRPr lang="en-US" dirty="0"/>
          </a:p>
          <a:p>
            <a:pPr marL="0" indent="0">
              <a:buNone/>
            </a:pPr>
            <a:r>
              <a:rPr lang="pt-BR" dirty="0">
                <a:solidFill>
                  <a:srgbClr val="0F950E"/>
                </a:solidFill>
              </a:rPr>
              <a:t>Professor</a:t>
            </a:r>
            <a:r>
              <a:rPr lang="pt-BR" dirty="0"/>
              <a:t>:	Agora sim! Muito bem!</a:t>
            </a:r>
          </a:p>
        </p:txBody>
      </p:sp>
      <p:pic>
        <p:nvPicPr>
          <p:cNvPr id="4" name="Picture 3" descr="Screen Shot 2016-08-01 at 11.25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039" y="2806412"/>
            <a:ext cx="827759" cy="604901"/>
          </a:xfrm>
          <a:prstGeom prst="rect">
            <a:avLst/>
          </a:prstGeom>
        </p:spPr>
      </p:pic>
      <p:pic>
        <p:nvPicPr>
          <p:cNvPr id="5" name="Picture 4" descr="Screen Shot 2016-08-01 at 11.27.0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913" y="3930014"/>
            <a:ext cx="799885" cy="498042"/>
          </a:xfrm>
          <a:prstGeom prst="rect">
            <a:avLst/>
          </a:prstGeom>
        </p:spPr>
      </p:pic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838200" y="65325"/>
            <a:ext cx="10515600" cy="1325563"/>
          </a:xfrm>
        </p:spPr>
        <p:txBody>
          <a:bodyPr/>
          <a:lstStyle/>
          <a:p>
            <a:r>
              <a:rPr lang="en-US" dirty="0" err="1"/>
              <a:t>Padrões</a:t>
            </a:r>
            <a:r>
              <a:rPr lang="en-US" dirty="0"/>
              <a:t> de </a:t>
            </a:r>
            <a:r>
              <a:rPr lang="en-US" dirty="0" err="1"/>
              <a:t>comunicação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”</a:t>
            </a:r>
            <a:r>
              <a:rPr lang="en-US" dirty="0" err="1">
                <a:solidFill>
                  <a:schemeClr val="accent2"/>
                </a:solidFill>
              </a:rPr>
              <a:t>adivinhação</a:t>
            </a:r>
            <a:r>
              <a:rPr lang="en-US" dirty="0">
                <a:solidFill>
                  <a:schemeClr val="accent2"/>
                </a:solidFill>
              </a:rPr>
              <a:t>”</a:t>
            </a:r>
            <a:endParaRPr lang="pt-B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833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889"/>
            <a:ext cx="9252679" cy="37357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>
                <a:solidFill>
                  <a:srgbClr val="0F950E"/>
                </a:solidFill>
              </a:rPr>
              <a:t>Professor</a:t>
            </a:r>
            <a:r>
              <a:rPr lang="pt-BR" dirty="0"/>
              <a:t>:	Quanto é mesmo nossa unidade imaginária?</a:t>
            </a:r>
            <a:endParaRPr lang="en-US" dirty="0"/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</a:rPr>
              <a:t>Aluno A</a:t>
            </a:r>
            <a:r>
              <a:rPr lang="pt-BR" dirty="0"/>
              <a:t>:	-1</a:t>
            </a:r>
            <a:endParaRPr lang="en-US" dirty="0"/>
          </a:p>
          <a:p>
            <a:pPr marL="0" indent="0">
              <a:buNone/>
            </a:pPr>
            <a:r>
              <a:rPr lang="pt-BR" dirty="0">
                <a:solidFill>
                  <a:srgbClr val="0F950E"/>
                </a:solidFill>
              </a:rPr>
              <a:t>Professor</a:t>
            </a:r>
            <a:r>
              <a:rPr lang="pt-BR" dirty="0"/>
              <a:t>:	</a:t>
            </a:r>
            <a:r>
              <a:rPr lang="pt-BR" dirty="0" err="1"/>
              <a:t>Hmm</a:t>
            </a:r>
            <a:r>
              <a:rPr lang="pt-BR" dirty="0"/>
              <a:t>...</a:t>
            </a:r>
            <a:endParaRPr lang="en-US" dirty="0"/>
          </a:p>
          <a:p>
            <a:pPr marL="0" indent="0">
              <a:buNone/>
            </a:pPr>
            <a:r>
              <a:rPr lang="pt-BR" dirty="0">
                <a:solidFill>
                  <a:srgbClr val="950F08"/>
                </a:solidFill>
              </a:rPr>
              <a:t>Aluno </a:t>
            </a:r>
            <a:r>
              <a:rPr lang="pt-BR" dirty="0" err="1">
                <a:solidFill>
                  <a:srgbClr val="950F08"/>
                </a:solidFill>
              </a:rPr>
              <a:t>B</a:t>
            </a:r>
            <a:r>
              <a:rPr lang="pt-BR" dirty="0"/>
              <a:t>:		</a:t>
            </a:r>
            <a:endParaRPr lang="en-US" dirty="0"/>
          </a:p>
          <a:p>
            <a:pPr marL="0" indent="0">
              <a:buNone/>
            </a:pPr>
            <a:r>
              <a:rPr lang="pt-BR" dirty="0">
                <a:solidFill>
                  <a:srgbClr val="0F950E"/>
                </a:solidFill>
              </a:rPr>
              <a:t>Professor</a:t>
            </a:r>
            <a:r>
              <a:rPr lang="pt-BR" dirty="0"/>
              <a:t>:	Quanto? Mais alguém?</a:t>
            </a:r>
            <a:endParaRPr lang="en-US" dirty="0"/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</a:rPr>
              <a:t>Aluno A</a:t>
            </a:r>
            <a:r>
              <a:rPr lang="pt-BR" dirty="0"/>
              <a:t>:		   </a:t>
            </a:r>
            <a:endParaRPr lang="en-US" dirty="0"/>
          </a:p>
          <a:p>
            <a:pPr marL="0" indent="0">
              <a:buNone/>
            </a:pPr>
            <a:r>
              <a:rPr lang="pt-BR" dirty="0">
                <a:solidFill>
                  <a:srgbClr val="0F950E"/>
                </a:solidFill>
              </a:rPr>
              <a:t>Professor</a:t>
            </a:r>
            <a:r>
              <a:rPr lang="pt-BR" dirty="0"/>
              <a:t>:	Agora sim! Muito bem!</a:t>
            </a:r>
          </a:p>
        </p:txBody>
      </p:sp>
      <p:pic>
        <p:nvPicPr>
          <p:cNvPr id="4" name="Picture 3" descr="Screen Shot 2016-08-01 at 11.25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039" y="2806412"/>
            <a:ext cx="827759" cy="604901"/>
          </a:xfrm>
          <a:prstGeom prst="rect">
            <a:avLst/>
          </a:prstGeom>
        </p:spPr>
      </p:pic>
      <p:pic>
        <p:nvPicPr>
          <p:cNvPr id="5" name="Picture 4" descr="Screen Shot 2016-08-01 at 11.27.0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913" y="3930014"/>
            <a:ext cx="799885" cy="498042"/>
          </a:xfrm>
          <a:prstGeom prst="rect">
            <a:avLst/>
          </a:prstGeom>
        </p:spPr>
      </p:pic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838200" y="65325"/>
            <a:ext cx="10515600" cy="1325563"/>
          </a:xfrm>
        </p:spPr>
        <p:txBody>
          <a:bodyPr/>
          <a:lstStyle/>
          <a:p>
            <a:r>
              <a:rPr lang="en-US" dirty="0" err="1"/>
              <a:t>Padrões</a:t>
            </a:r>
            <a:r>
              <a:rPr lang="en-US" dirty="0"/>
              <a:t> de </a:t>
            </a:r>
            <a:r>
              <a:rPr lang="en-US" dirty="0" err="1"/>
              <a:t>comunicação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”</a:t>
            </a:r>
            <a:r>
              <a:rPr lang="en-US" dirty="0" err="1">
                <a:solidFill>
                  <a:schemeClr val="accent2"/>
                </a:solidFill>
              </a:rPr>
              <a:t>adivinhação</a:t>
            </a:r>
            <a:r>
              <a:rPr lang="en-US" dirty="0">
                <a:solidFill>
                  <a:schemeClr val="accent2"/>
                </a:solidFill>
              </a:rPr>
              <a:t>”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5336499"/>
            <a:ext cx="10515600" cy="1205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As perguntas se tornam mais diretas e as repostas mais próximas daquela esperada pelo professor. </a:t>
            </a:r>
            <a:r>
              <a:rPr lang="pt-BR" dirty="0">
                <a:solidFill>
                  <a:schemeClr val="accent2"/>
                </a:solidFill>
              </a:rPr>
              <a:t>Padrão funil</a:t>
            </a:r>
            <a:r>
              <a:rPr lang="pt-BR" dirty="0"/>
              <a:t>.</a:t>
            </a:r>
            <a:endParaRPr lang="pt-BR" dirty="0">
              <a:solidFill>
                <a:srgbClr val="0F95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0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838200" y="65325"/>
            <a:ext cx="10515600" cy="1325563"/>
          </a:xfrm>
        </p:spPr>
        <p:txBody>
          <a:bodyPr/>
          <a:lstStyle/>
          <a:p>
            <a:r>
              <a:rPr lang="en-US" dirty="0" err="1"/>
              <a:t>Padrões</a:t>
            </a:r>
            <a:r>
              <a:rPr lang="en-US" dirty="0"/>
              <a:t> de </a:t>
            </a:r>
            <a:r>
              <a:rPr lang="en-US" dirty="0" err="1"/>
              <a:t>comunicação</a:t>
            </a:r>
            <a:r>
              <a:rPr lang="en-US" dirty="0"/>
              <a:t>: </a:t>
            </a:r>
            <a:r>
              <a:rPr lang="en-US" dirty="0" err="1">
                <a:solidFill>
                  <a:schemeClr val="accent2"/>
                </a:solidFill>
              </a:rPr>
              <a:t>monólogo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5423304"/>
            <a:ext cx="10515600" cy="1181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Professor </a:t>
            </a:r>
            <a:r>
              <a:rPr lang="pt-BR" dirty="0"/>
              <a:t>fala, o aluno escuta. 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092" y="1799370"/>
            <a:ext cx="6295580" cy="288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349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1097</Words>
  <Application>Microsoft Macintosh PowerPoint</Application>
  <PresentationFormat>Widescreen</PresentationFormat>
  <Paragraphs>108</Paragraphs>
  <Slides>18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Tema do Office</vt:lpstr>
      <vt:lpstr>Comunicação nas aulas de Matemática  (SKOVSMOSE; ALRØ, 2006)</vt:lpstr>
      <vt:lpstr>Discussão em grupo</vt:lpstr>
      <vt:lpstr>Comunicação nas aulas de matemática</vt:lpstr>
      <vt:lpstr>Absolutismo burocrático</vt:lpstr>
      <vt:lpstr>Absolutismo burocrático</vt:lpstr>
      <vt:lpstr>Padrões de comunicação: “sanduíche”</vt:lpstr>
      <vt:lpstr>Padrões de comunicação: ”adivinhação”</vt:lpstr>
      <vt:lpstr>Padrões de comunicação: ”adivinhação”</vt:lpstr>
      <vt:lpstr>Padrões de comunicação: monólogo</vt:lpstr>
      <vt:lpstr>Apresentação do PowerPoint</vt:lpstr>
      <vt:lpstr>Padrões de comunicação e aprendizagem</vt:lpstr>
      <vt:lpstr>Padrões de comunicação e aprendizagem</vt:lpstr>
      <vt:lpstr>Apresentação do PowerPoint</vt:lpstr>
      <vt:lpstr>Modelo de Cooperação Investigativa</vt:lpstr>
      <vt:lpstr>Diálogo</vt:lpstr>
      <vt:lpstr>Diálogo em atividades investigativas</vt:lpstr>
      <vt:lpstr>“Quanto se consegue preencher com jornal?”</vt:lpstr>
      <vt:lpstr>Aprendizagem como ação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Comunicação nas aulas de Matemática</dc:title>
  <dc:creator>Microsoft Office User</dc:creator>
  <cp:lastModifiedBy>Microsoft Office User</cp:lastModifiedBy>
  <cp:revision>10</cp:revision>
  <dcterms:created xsi:type="dcterms:W3CDTF">2019-04-09T18:20:04Z</dcterms:created>
  <dcterms:modified xsi:type="dcterms:W3CDTF">2019-04-09T22:42:19Z</dcterms:modified>
</cp:coreProperties>
</file>