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86" r:id="rId2"/>
    <p:sldId id="287" r:id="rId3"/>
    <p:sldId id="288" r:id="rId4"/>
    <p:sldId id="289" r:id="rId5"/>
    <p:sldId id="290" r:id="rId6"/>
    <p:sldId id="275" r:id="rId7"/>
    <p:sldId id="276" r:id="rId8"/>
    <p:sldId id="280" r:id="rId9"/>
    <p:sldId id="281" r:id="rId10"/>
    <p:sldId id="282" r:id="rId11"/>
    <p:sldId id="283" r:id="rId12"/>
    <p:sldId id="28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C6C57-2063-4A0B-B72F-2F0288FAC710}" type="datetimeFigureOut">
              <a:rPr lang="pt-BR" smtClean="0"/>
              <a:t>24/03/2023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ACB27-5222-44BB-BF40-E5AB73C394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985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doi.org/10.1590/S0066-782X2009002100001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dmanuals.com/pt/casa/dist%C3%BArbios-do-cora%C3%A7%C3%A3o-e-dos-vasos-sangu%C3%ADneos/dist%C3%BArbios-venosos/trombose-venosa-superficial" TargetMode="External"/><Relationship Id="rId2" Type="http://schemas.openxmlformats.org/officeDocument/2006/relationships/hyperlink" Target="https://www.msdmanuals.com/pt/casa/dist%C3%BArbios-pulmonares-e-das-vias-respirat%C3%B3rias/embolia-pulmonar/embolia-pulmonar-e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7200" dirty="0" smtClean="0"/>
              <a:t>Saúde do Adulto</a:t>
            </a:r>
            <a:endParaRPr lang="pt-BR" sz="7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pt-BR" dirty="0" smtClean="0"/>
          </a:p>
          <a:p>
            <a:r>
              <a:rPr lang="pt-BR" sz="4000" dirty="0" smtClean="0"/>
              <a:t>Profa. Claudia RC Moreno</a:t>
            </a:r>
          </a:p>
          <a:p>
            <a:r>
              <a:rPr lang="pt-BR" sz="4000" dirty="0" smtClean="0"/>
              <a:t>2023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87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07720" y="79106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rgbClr val="202124"/>
                </a:solidFill>
                <a:latin typeface="arial" panose="020B0604020202020204" pitchFamily="34" charset="0"/>
              </a:rPr>
              <a:t>A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</a:rPr>
              <a:t>doença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</a:rPr>
              <a:t>arterial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</a:rPr>
              <a:t>periférica </a:t>
            </a:r>
            <a:r>
              <a:rPr lang="pt-BR" dirty="0">
                <a:solidFill>
                  <a:srgbClr val="202124"/>
                </a:solidFill>
                <a:latin typeface="arial" panose="020B0604020202020204" pitchFamily="34" charset="0"/>
              </a:rPr>
              <a:t>é um sinal de depósitos de gordura e cálcio que se acumulam nas paredes das artérias (aterosclerose).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976872" y="2112264"/>
            <a:ext cx="43921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174F6D"/>
                </a:solidFill>
                <a:latin typeface="Open Sans"/>
              </a:rPr>
              <a:t>Doença arterial periférica é a aterosclerose dos membros inferiores que acarreta isquemia. </a:t>
            </a:r>
            <a:endParaRPr lang="pt-BR" b="1" dirty="0" smtClean="0">
              <a:solidFill>
                <a:srgbClr val="174F6D"/>
              </a:solidFill>
              <a:latin typeface="Open Sans"/>
            </a:endParaRPr>
          </a:p>
          <a:p>
            <a:pPr algn="just"/>
            <a:endParaRPr lang="pt-BR" b="1" dirty="0">
              <a:solidFill>
                <a:srgbClr val="174F6D"/>
              </a:solidFill>
              <a:latin typeface="Open Sans"/>
            </a:endParaRPr>
          </a:p>
          <a:p>
            <a:pPr algn="just"/>
            <a:r>
              <a:rPr lang="pt-BR" b="1" dirty="0" smtClean="0">
                <a:solidFill>
                  <a:srgbClr val="174F6D"/>
                </a:solidFill>
                <a:latin typeface="Open Sans"/>
              </a:rPr>
              <a:t>A </a:t>
            </a:r>
            <a:r>
              <a:rPr lang="pt-BR" b="1" dirty="0">
                <a:solidFill>
                  <a:srgbClr val="174F6D"/>
                </a:solidFill>
                <a:latin typeface="Open Sans"/>
              </a:rPr>
              <a:t>DAP leve pode ser assintomática ou causar claudicação intermitente; </a:t>
            </a:r>
            <a:endParaRPr lang="pt-BR" b="1" dirty="0" smtClean="0">
              <a:solidFill>
                <a:srgbClr val="174F6D"/>
              </a:solidFill>
              <a:latin typeface="Open Sans"/>
            </a:endParaRPr>
          </a:p>
          <a:p>
            <a:pPr algn="just"/>
            <a:endParaRPr lang="pt-BR" b="1" dirty="0">
              <a:solidFill>
                <a:srgbClr val="174F6D"/>
              </a:solidFill>
              <a:latin typeface="Open Sans"/>
            </a:endParaRPr>
          </a:p>
          <a:p>
            <a:pPr algn="just"/>
            <a:r>
              <a:rPr lang="pt-BR" b="1" dirty="0" smtClean="0">
                <a:solidFill>
                  <a:srgbClr val="174F6D"/>
                </a:solidFill>
                <a:latin typeface="Open Sans"/>
              </a:rPr>
              <a:t>A </a:t>
            </a:r>
            <a:r>
              <a:rPr lang="pt-BR" b="1" dirty="0">
                <a:solidFill>
                  <a:srgbClr val="174F6D"/>
                </a:solidFill>
                <a:latin typeface="Open Sans"/>
              </a:rPr>
              <a:t>DAP grave pode desencadear dor em repouso com atrofia da pele, perda de cabelo, cianose, úlceras isquêmicas e gangrena.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268" y="2112264"/>
            <a:ext cx="4360566" cy="393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0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27760" y="219254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>
                <a:solidFill>
                  <a:srgbClr val="403D39"/>
                </a:solidFill>
                <a:latin typeface="Arial" panose="020B0604020202020204" pitchFamily="34" charset="0"/>
              </a:rPr>
              <a:t>A febre reumática (FR) e a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</a:rPr>
              <a:t>cardiopatia reumática crônica </a:t>
            </a:r>
            <a:r>
              <a:rPr lang="pt-BR" dirty="0">
                <a:solidFill>
                  <a:srgbClr val="403D39"/>
                </a:solidFill>
                <a:latin typeface="Arial" panose="020B0604020202020204" pitchFamily="34" charset="0"/>
              </a:rPr>
              <a:t>(CRC) são complicações não supurativas da </a:t>
            </a:r>
            <a:r>
              <a:rPr lang="pt-BR" dirty="0" err="1">
                <a:solidFill>
                  <a:srgbClr val="403D39"/>
                </a:solidFill>
                <a:latin typeface="Arial" panose="020B0604020202020204" pitchFamily="34" charset="0"/>
              </a:rPr>
              <a:t>faringoamigdalite</a:t>
            </a:r>
            <a:r>
              <a:rPr lang="pt-BR" dirty="0">
                <a:solidFill>
                  <a:srgbClr val="403D39"/>
                </a:solidFill>
                <a:latin typeface="Arial" panose="020B0604020202020204" pitchFamily="34" charset="0"/>
              </a:rPr>
              <a:t> causada pelo estreptococo beta-hemolítico do grupo A e decorrem de resposta imune tardia a esta infecção em populações geneticamente </a:t>
            </a:r>
            <a:r>
              <a:rPr lang="pt-BR" dirty="0" smtClean="0">
                <a:solidFill>
                  <a:srgbClr val="403D39"/>
                </a:solidFill>
                <a:latin typeface="Arial" panose="020B0604020202020204" pitchFamily="34" charset="0"/>
              </a:rPr>
              <a:t>predispostas. </a:t>
            </a:r>
            <a:r>
              <a:rPr lang="pt-BR" dirty="0">
                <a:solidFill>
                  <a:srgbClr val="403D39"/>
                </a:solidFill>
                <a:latin typeface="Arial" panose="020B0604020202020204" pitchFamily="34" charset="0"/>
              </a:rPr>
              <a:t>Essa é uma doença que está frequentemente associada à pobreza e às más condições de vida. 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200912" y="618591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dirty="0">
                <a:solidFill>
                  <a:srgbClr val="A7A49E"/>
                </a:solidFill>
                <a:latin typeface="Arial" panose="020B0604020202020204" pitchFamily="34" charset="0"/>
              </a:rPr>
              <a:t> Arq. Bras. </a:t>
            </a:r>
            <a:r>
              <a:rPr lang="pt-BR" sz="1100" dirty="0" err="1">
                <a:solidFill>
                  <a:srgbClr val="A7A49E"/>
                </a:solidFill>
                <a:latin typeface="Arial" panose="020B0604020202020204" pitchFamily="34" charset="0"/>
              </a:rPr>
              <a:t>Cardiol</a:t>
            </a:r>
            <a:r>
              <a:rPr lang="pt-BR" sz="1100" dirty="0">
                <a:solidFill>
                  <a:srgbClr val="A7A49E"/>
                </a:solidFill>
                <a:latin typeface="Arial" panose="020B0604020202020204" pitchFamily="34" charset="0"/>
              </a:rPr>
              <a:t>. 93 (3 </a:t>
            </a:r>
            <a:r>
              <a:rPr lang="pt-BR" sz="1100" dirty="0" err="1">
                <a:solidFill>
                  <a:srgbClr val="A7A49E"/>
                </a:solidFill>
                <a:latin typeface="Arial" panose="020B0604020202020204" pitchFamily="34" charset="0"/>
              </a:rPr>
              <a:t>suppl</a:t>
            </a:r>
            <a:r>
              <a:rPr lang="pt-BR" sz="1100" dirty="0">
                <a:solidFill>
                  <a:srgbClr val="A7A49E"/>
                </a:solidFill>
                <a:latin typeface="Arial" panose="020B0604020202020204" pitchFamily="34" charset="0"/>
              </a:rPr>
              <a:t> 4) • Set 2009 • </a:t>
            </a:r>
            <a:r>
              <a:rPr lang="pt-BR" sz="1100" dirty="0">
                <a:solidFill>
                  <a:srgbClr val="6789D3"/>
                </a:solidFill>
                <a:latin typeface="Arial" panose="020B0604020202020204" pitchFamily="34" charset="0"/>
                <a:hlinkClick r:id="rId2"/>
              </a:rPr>
              <a:t>https://doi.org/10.1590/S0066-782X2009002100001</a:t>
            </a:r>
            <a:r>
              <a:rPr lang="pt-BR" sz="1100" dirty="0">
                <a:solidFill>
                  <a:srgbClr val="A7A49E"/>
                </a:solidFill>
                <a:latin typeface="Arial" panose="020B0604020202020204" pitchFamily="34" charset="0"/>
              </a:rPr>
              <a:t> </a:t>
            </a:r>
            <a:endParaRPr lang="pt-BR" sz="1100" dirty="0"/>
          </a:p>
        </p:txBody>
      </p:sp>
      <p:pic>
        <p:nvPicPr>
          <p:cNvPr id="6146" name="Picture 2" descr="https://minio.scielo.br/documentstore/1678-4170/BgMJ45rh8cKSsHpK7bTbjwM/08f58dfc990b33d5a842df82ac3c7ef949941d6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450" y="234291"/>
            <a:ext cx="3966909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19200" y="59903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b="1" dirty="0">
                <a:solidFill>
                  <a:srgbClr val="174F6D"/>
                </a:solidFill>
                <a:latin typeface="Open Sans"/>
              </a:rPr>
              <a:t>A trombose venosa profunda se caracteriza pela formação de coágulos de sangue (trombos) nas veias profundas, geralmente nas pernas.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387852" y="2351892"/>
            <a:ext cx="785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latin typeface="Open Sans"/>
              </a:rPr>
              <a:t> Coágulos </a:t>
            </a:r>
            <a:r>
              <a:rPr lang="pt-BR" dirty="0">
                <a:solidFill>
                  <a:srgbClr val="000000"/>
                </a:solidFill>
                <a:latin typeface="Open Sans"/>
              </a:rPr>
              <a:t>de sangue podem se formar em veias lesionadas, um distúrbio provoca a coagulação do sangue, ou algo retarda o retorno do sangue para o coração.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latin typeface="Open Sans"/>
              </a:rPr>
              <a:t> Os </a:t>
            </a:r>
            <a:r>
              <a:rPr lang="pt-BR" dirty="0">
                <a:solidFill>
                  <a:srgbClr val="000000"/>
                </a:solidFill>
                <a:latin typeface="Open Sans"/>
              </a:rPr>
              <a:t>coágulos podem fazer com que as pernas ou os braços inchem.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latin typeface="Open Sans"/>
              </a:rPr>
              <a:t> Um </a:t>
            </a:r>
            <a:r>
              <a:rPr lang="pt-BR" dirty="0">
                <a:solidFill>
                  <a:srgbClr val="000000"/>
                </a:solidFill>
                <a:latin typeface="Open Sans"/>
              </a:rPr>
              <a:t>coágulo de sangue pode se desprender e se deslocar para os pulmões, um quadro chamado </a:t>
            </a:r>
            <a:r>
              <a:rPr lang="pt-BR" u="sng" dirty="0">
                <a:solidFill>
                  <a:srgbClr val="B12E32"/>
                </a:solidFill>
                <a:latin typeface="Open Sans"/>
                <a:hlinkClick r:id="rId2" tooltip="Embolia pulmonar (EP)"/>
              </a:rPr>
              <a:t>embolia pulmonar</a:t>
            </a:r>
            <a:r>
              <a:rPr lang="pt-BR" dirty="0">
                <a:solidFill>
                  <a:srgbClr val="000000"/>
                </a:solidFill>
                <a:latin typeface="Open Sans"/>
              </a:rPr>
              <a:t>.</a:t>
            </a:r>
            <a:endParaRPr lang="pt-BR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31720" y="4935742"/>
            <a:ext cx="8196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rgbClr val="000000"/>
                </a:solidFill>
                <a:latin typeface="Open Sans"/>
              </a:rPr>
              <a:t>Nas </a:t>
            </a:r>
            <a:r>
              <a:rPr lang="pt-BR" dirty="0">
                <a:solidFill>
                  <a:srgbClr val="000000"/>
                </a:solidFill>
                <a:latin typeface="Open Sans"/>
              </a:rPr>
              <a:t>veias </a:t>
            </a:r>
            <a:r>
              <a:rPr lang="pt-BR" dirty="0" smtClean="0">
                <a:solidFill>
                  <a:srgbClr val="000000"/>
                </a:solidFill>
                <a:latin typeface="Open Sans"/>
              </a:rPr>
              <a:t>superficiais dá-se </a:t>
            </a:r>
            <a:r>
              <a:rPr lang="pt-BR" dirty="0">
                <a:solidFill>
                  <a:srgbClr val="000000"/>
                </a:solidFill>
                <a:latin typeface="Open Sans"/>
              </a:rPr>
              <a:t>o nome de </a:t>
            </a:r>
            <a:r>
              <a:rPr lang="pt-BR" b="1" u="sng" dirty="0">
                <a:solidFill>
                  <a:srgbClr val="B12E32"/>
                </a:solidFill>
                <a:latin typeface="Open Sans"/>
                <a:hlinkClick r:id="rId3" tooltip="Trombose venosa superficial"/>
              </a:rPr>
              <a:t>trombose venosa superficial</a:t>
            </a:r>
            <a:r>
              <a:rPr lang="pt-BR" dirty="0">
                <a:solidFill>
                  <a:srgbClr val="000000"/>
                </a:solidFill>
                <a:latin typeface="Open Sans"/>
              </a:rPr>
              <a:t>. As veias superficiais também ficam geralmente inflamadas, mas sem coagulação (ou trombose). Esta combinação de coagulação e inflamação é designada </a:t>
            </a:r>
            <a:r>
              <a:rPr lang="pt-BR" b="1" u="sng" dirty="0">
                <a:solidFill>
                  <a:srgbClr val="B12E32"/>
                </a:solidFill>
                <a:latin typeface="Open Sans"/>
                <a:hlinkClick r:id="rId3" tooltip="Trombose venosa superficial"/>
              </a:rPr>
              <a:t>tromboflebite superficial</a:t>
            </a:r>
            <a:r>
              <a:rPr lang="pt-BR" dirty="0">
                <a:solidFill>
                  <a:srgbClr val="000000"/>
                </a:solidFill>
                <a:latin typeface="Open Sans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468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 idx="4294967295"/>
          </p:nvPr>
        </p:nvSpPr>
        <p:spPr>
          <a:xfrm>
            <a:off x="2404872" y="1670241"/>
            <a:ext cx="8361363" cy="342296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dirty="0" smtClean="0"/>
              <a:t>De acordo com a Organização Mundial da Saúde (OMS), um </a:t>
            </a:r>
            <a:r>
              <a:rPr lang="pt-BR" sz="4400" b="1" dirty="0" smtClean="0">
                <a:solidFill>
                  <a:srgbClr val="FF0000"/>
                </a:solidFill>
              </a:rPr>
              <a:t>adulto</a:t>
            </a:r>
            <a:r>
              <a:rPr lang="pt-BR" sz="4400" dirty="0" smtClean="0"/>
              <a:t> é uma pessoa com mais de 19 anos de idade, a menos que a lei nacional delimite uma idade anterior</a:t>
            </a:r>
            <a:r>
              <a:rPr lang="pt-BR" sz="4400" dirty="0" smtClean="0"/>
              <a:t>.</a:t>
            </a:r>
            <a:br>
              <a:rPr lang="pt-BR" sz="4400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/>
              <a:t>https://www.who.int/news-room/fact-sheets/detail/the-top-10-causes-of-death</a:t>
            </a:r>
            <a:r>
              <a:rPr lang="pt-BR" sz="4400" dirty="0" smtClean="0"/>
              <a:t/>
            </a:r>
            <a:br>
              <a:rPr lang="pt-BR" sz="4400" dirty="0" smtClean="0"/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0234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50" y="228600"/>
            <a:ext cx="6157252" cy="322783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102" y="219456"/>
            <a:ext cx="5783680" cy="314915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51" y="3545617"/>
            <a:ext cx="6157252" cy="331238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268" y="3630167"/>
            <a:ext cx="5668514" cy="286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295275"/>
            <a:ext cx="1168717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338137"/>
            <a:ext cx="1163955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 algn="ctr"/>
            <a:r>
              <a:rPr lang="pt-BR" dirty="0"/>
              <a:t>Saúde </a:t>
            </a:r>
            <a:r>
              <a:rPr lang="pt-BR" dirty="0" err="1"/>
              <a:t>Cardiometabólica</a:t>
            </a:r>
            <a:endParaRPr lang="pt-BR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84252" y="1728941"/>
            <a:ext cx="10770124" cy="482184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altLang="pt-BR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As doenças cardiovasculares (DCV) são a principal causa de morte no mundo.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altLang="pt-BR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Estima-se que 17,9 milhões de pessoas morreram de DCV em 2019 (32% de todas as mortes globais).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altLang="pt-BR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Destas mortes, 85% foram devido a ataque cardíaco e acidente vascular cerebral.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altLang="pt-BR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Mais de três quartos das mortes por DCV ocorrem em países de baixa e média renda.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altLang="pt-BR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Dos 17 milhões de mortes prematuras (com menos de 70 anos) por doenças não transmissíveis em 2019, 38% foram causadas por DCV.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altLang="pt-BR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A maioria das doenças cardiovasculares pode ser prevenida abordando fatores de risco comportamentais, como uso de tabaco, dieta não saudável e obesidade, sedentarismo e uso nocivo de álcool. </a:t>
            </a:r>
            <a:endParaRPr kumimoji="0" lang="pt-PT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59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10820400" cy="1485900"/>
          </a:xfrm>
        </p:spPr>
        <p:txBody>
          <a:bodyPr/>
          <a:lstStyle/>
          <a:p>
            <a:pPr algn="ctr"/>
            <a:r>
              <a:rPr lang="pt-PT" altLang="pt-BR" dirty="0">
                <a:solidFill>
                  <a:schemeClr val="tx1"/>
                </a:solidFill>
                <a:latin typeface="inherit"/>
              </a:rPr>
              <a:t>O que são doenças cardiovasculares?</a:t>
            </a:r>
            <a:endParaRPr lang="pt-BR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54042" y="1428750"/>
            <a:ext cx="11137958" cy="533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altLang="pt-BR" sz="2100" dirty="0">
                <a:latin typeface="inherit"/>
              </a:rPr>
              <a:t>G</a:t>
            </a:r>
            <a:r>
              <a:rPr kumimoji="0" lang="pt-PT" altLang="pt-BR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rupo de distúrbios do coração e dos vasos sanguíneos. Eles incluem: </a:t>
            </a:r>
          </a:p>
          <a:p>
            <a:pPr algn="just">
              <a:lnSpc>
                <a:spcPct val="150000"/>
              </a:lnSpc>
            </a:pPr>
            <a:r>
              <a:rPr kumimoji="0" lang="pt-PT" altLang="pt-BR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doença cardíaca coronária – doença dos vasos sanguíneos que irrigam o músculo cardíaco; </a:t>
            </a:r>
          </a:p>
          <a:p>
            <a:pPr algn="just">
              <a:lnSpc>
                <a:spcPct val="150000"/>
              </a:lnSpc>
            </a:pPr>
            <a:r>
              <a:rPr kumimoji="0" lang="pt-PT" altLang="pt-BR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doença cerebrovascular – doença dos vasos sanguíneos que irrigam o cérebro; </a:t>
            </a:r>
          </a:p>
          <a:p>
            <a:pPr algn="just">
              <a:lnSpc>
                <a:spcPct val="150000"/>
              </a:lnSpc>
            </a:pPr>
            <a:r>
              <a:rPr kumimoji="0" lang="pt-PT" altLang="pt-BR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doença arterial periférica – doença dos vasos sanguíneos que irrigam braços e pernas; </a:t>
            </a:r>
          </a:p>
          <a:p>
            <a:pPr algn="just">
              <a:lnSpc>
                <a:spcPct val="150000"/>
              </a:lnSpc>
            </a:pPr>
            <a:r>
              <a:rPr kumimoji="0" lang="pt-PT" altLang="pt-BR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doença cardíaca reumática – danos ao músculo cardíaco e às válvulas cardíacas devido à febre reumática, causada por bactérias estreptocócicas; </a:t>
            </a:r>
          </a:p>
          <a:p>
            <a:pPr algn="just">
              <a:lnSpc>
                <a:spcPct val="150000"/>
              </a:lnSpc>
            </a:pPr>
            <a:r>
              <a:rPr kumimoji="0" lang="pt-PT" altLang="pt-BR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cardiopatia congênita – defeitos congênitos que afetam o desenvolvimento e o funcionamento normais do coração causados ​​por malformações da estrutura cardíaca; </a:t>
            </a:r>
          </a:p>
          <a:p>
            <a:pPr algn="just">
              <a:lnSpc>
                <a:spcPct val="150000"/>
              </a:lnSpc>
            </a:pPr>
            <a:r>
              <a:rPr kumimoji="0" lang="pt-PT" altLang="pt-BR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trombose venosa profunda e embolia pulmonar – coágulos sanguíneos nas veias das pernas que podem se deslocar para o coração e os pulmões.</a:t>
            </a:r>
            <a:endParaRPr kumimoji="0" lang="pt-PT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80" y="2294763"/>
            <a:ext cx="5715000" cy="32194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557528" y="9478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altLang="pt-BR" dirty="0" smtClean="0">
                <a:solidFill>
                  <a:srgbClr val="FF0000"/>
                </a:solidFill>
                <a:latin typeface="inherit"/>
              </a:rPr>
              <a:t>Doença </a:t>
            </a:r>
            <a:r>
              <a:rPr lang="pt-PT" altLang="pt-BR" dirty="0">
                <a:solidFill>
                  <a:srgbClr val="FF0000"/>
                </a:solidFill>
                <a:latin typeface="inherit"/>
              </a:rPr>
              <a:t>cardíaca coronária </a:t>
            </a:r>
            <a:r>
              <a:rPr lang="pt-PT" altLang="pt-BR" dirty="0">
                <a:latin typeface="inherit"/>
              </a:rPr>
              <a:t>– doença dos vasos sanguíneos que </a:t>
            </a:r>
            <a:r>
              <a:rPr lang="pt-PT" altLang="pt-BR" dirty="0" smtClean="0">
                <a:latin typeface="inherit"/>
              </a:rPr>
              <a:t>irrigam </a:t>
            </a:r>
            <a:r>
              <a:rPr lang="pt-PT" altLang="pt-BR" dirty="0">
                <a:latin typeface="inherit"/>
              </a:rPr>
              <a:t>o músculo cardíaco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7178040" y="1271016"/>
            <a:ext cx="487375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202124"/>
                </a:solidFill>
                <a:latin typeface="arial" panose="020B0604020202020204" pitchFamily="34" charset="0"/>
              </a:rPr>
              <a:t>A </a:t>
            </a:r>
            <a:r>
              <a:rPr lang="pt-BR" b="1" dirty="0">
                <a:solidFill>
                  <a:srgbClr val="202124"/>
                </a:solidFill>
                <a:latin typeface="arial" panose="020B0604020202020204" pitchFamily="34" charset="0"/>
              </a:rPr>
              <a:t>doença</a:t>
            </a:r>
            <a:r>
              <a:rPr lang="pt-BR" dirty="0">
                <a:solidFill>
                  <a:srgbClr val="202124"/>
                </a:solidFill>
                <a:latin typeface="arial" panose="020B0604020202020204" pitchFamily="34" charset="0"/>
              </a:rPr>
              <a:t> arterial </a:t>
            </a:r>
            <a:r>
              <a:rPr lang="pt-BR" b="1" dirty="0">
                <a:solidFill>
                  <a:srgbClr val="202124"/>
                </a:solidFill>
                <a:latin typeface="arial" panose="020B0604020202020204" pitchFamily="34" charset="0"/>
              </a:rPr>
              <a:t>coronariana</a:t>
            </a:r>
            <a:r>
              <a:rPr lang="pt-BR" dirty="0">
                <a:solidFill>
                  <a:srgbClr val="202124"/>
                </a:solidFill>
                <a:latin typeface="arial" panose="020B0604020202020204" pitchFamily="34" charset="0"/>
              </a:rPr>
              <a:t> (DAC) é o resultado da obstrução das artérias </a:t>
            </a:r>
            <a:r>
              <a:rPr lang="pt-BR" b="1" dirty="0">
                <a:solidFill>
                  <a:srgbClr val="202124"/>
                </a:solidFill>
                <a:latin typeface="arial" panose="020B0604020202020204" pitchFamily="34" charset="0"/>
              </a:rPr>
              <a:t>coronárias</a:t>
            </a:r>
            <a:r>
              <a:rPr lang="pt-BR" dirty="0">
                <a:solidFill>
                  <a:srgbClr val="202124"/>
                </a:solidFill>
                <a:latin typeface="arial" panose="020B0604020202020204" pitchFamily="34" charset="0"/>
              </a:rPr>
              <a:t> -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</a:rPr>
              <a:t>os vasos sanguíneos que irrigam o músculo do coração. </a:t>
            </a:r>
            <a:endParaRPr lang="pt-BR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rgbClr val="202124"/>
                </a:solidFill>
                <a:latin typeface="arial" panose="020B0604020202020204" pitchFamily="34" charset="0"/>
              </a:rPr>
              <a:t>O </a:t>
            </a:r>
            <a:r>
              <a:rPr lang="pt-BR" dirty="0">
                <a:solidFill>
                  <a:srgbClr val="202124"/>
                </a:solidFill>
                <a:latin typeface="arial" panose="020B0604020202020204" pitchFamily="34" charset="0"/>
              </a:rPr>
              <a:t>conjunto de artérias </a:t>
            </a:r>
            <a:r>
              <a:rPr lang="pt-BR" b="1" dirty="0">
                <a:solidFill>
                  <a:srgbClr val="202124"/>
                </a:solidFill>
                <a:latin typeface="arial" panose="020B0604020202020204" pitchFamily="34" charset="0"/>
              </a:rPr>
              <a:t>coronárias</a:t>
            </a:r>
            <a:r>
              <a:rPr lang="pt-BR" dirty="0">
                <a:solidFill>
                  <a:srgbClr val="202124"/>
                </a:solidFill>
                <a:latin typeface="arial" panose="020B0604020202020204" pitchFamily="34" charset="0"/>
              </a:rPr>
              <a:t> constitui a circulação </a:t>
            </a:r>
            <a:r>
              <a:rPr lang="pt-BR" b="1" dirty="0">
                <a:solidFill>
                  <a:srgbClr val="202124"/>
                </a:solidFill>
                <a:latin typeface="arial" panose="020B0604020202020204" pitchFamily="34" charset="0"/>
              </a:rPr>
              <a:t>coronária</a:t>
            </a:r>
            <a:r>
              <a:rPr lang="pt-BR" dirty="0" smtClean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rgbClr val="202124"/>
                </a:solidFill>
                <a:latin typeface="arial" panose="020B0604020202020204" pitchFamily="34" charset="0"/>
              </a:rPr>
              <a:t>As </a:t>
            </a:r>
            <a:r>
              <a:rPr lang="pt-BR" dirty="0">
                <a:solidFill>
                  <a:srgbClr val="202124"/>
                </a:solidFill>
                <a:latin typeface="arial" panose="020B0604020202020204" pitchFamily="34" charset="0"/>
              </a:rPr>
              <a:t>artérias </a:t>
            </a:r>
            <a:r>
              <a:rPr lang="pt-BR" b="1" dirty="0">
                <a:solidFill>
                  <a:srgbClr val="202124"/>
                </a:solidFill>
                <a:latin typeface="arial" panose="020B0604020202020204" pitchFamily="34" charset="0"/>
              </a:rPr>
              <a:t>coronárias</a:t>
            </a:r>
            <a:r>
              <a:rPr lang="pt-BR" dirty="0">
                <a:solidFill>
                  <a:srgbClr val="202124"/>
                </a:solidFill>
                <a:latin typeface="arial" panose="020B0604020202020204" pitchFamily="34" charset="0"/>
              </a:rPr>
              <a:t> podem ser obstruídas por placas de gordura que vão se depositando em seu interior.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30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27452" y="1004054"/>
            <a:ext cx="10786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altLang="pt-BR" dirty="0" smtClean="0">
                <a:solidFill>
                  <a:srgbClr val="FF0000"/>
                </a:solidFill>
                <a:latin typeface="inherit"/>
              </a:rPr>
              <a:t>Doença cerebrovascular: </a:t>
            </a:r>
            <a:r>
              <a:rPr lang="pt-BR" altLang="pt-BR" dirty="0" smtClean="0">
                <a:latin typeface="inherit"/>
              </a:rPr>
              <a:t>grupo </a:t>
            </a:r>
            <a:r>
              <a:rPr lang="pt-BR" altLang="pt-BR" dirty="0">
                <a:latin typeface="inherit"/>
              </a:rPr>
              <a:t>de disfunções cerebrais relacionadas com a doença dos vasos sanguíneos que </a:t>
            </a:r>
            <a:r>
              <a:rPr lang="pt-BR" altLang="pt-BR" dirty="0" smtClean="0">
                <a:latin typeface="inherit"/>
              </a:rPr>
              <a:t>levam </a:t>
            </a:r>
            <a:r>
              <a:rPr lang="pt-BR" altLang="pt-BR" dirty="0">
                <a:latin typeface="inherit"/>
              </a:rPr>
              <a:t>sangue ao cérebro. </a:t>
            </a:r>
            <a:r>
              <a:rPr lang="pt-PT" altLang="pt-BR" dirty="0" smtClean="0">
                <a:latin typeface="inherit"/>
              </a:rPr>
              <a:t> 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857" y="1893481"/>
            <a:ext cx="5761199" cy="470290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320457" y="659639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dirty="0"/>
              <a:t>https://www.dralanchester.com.br/tratamentos/doencas-cerebrovasculares-avc.html</a:t>
            </a:r>
          </a:p>
        </p:txBody>
      </p:sp>
    </p:spTree>
    <p:extLst>
      <p:ext uri="{BB962C8B-B14F-4D97-AF65-F5344CB8AC3E}">
        <p14:creationId xmlns:p14="http://schemas.microsoft.com/office/powerpoint/2010/main" val="10739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TM10001105[[fn=Corte]]</Template>
  <TotalTime>1307</TotalTime>
  <Words>558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Arial</vt:lpstr>
      <vt:lpstr>Calibri</vt:lpstr>
      <vt:lpstr>Franklin Gothic Book</vt:lpstr>
      <vt:lpstr>inherit</vt:lpstr>
      <vt:lpstr>Open Sans</vt:lpstr>
      <vt:lpstr>Crop</vt:lpstr>
      <vt:lpstr>Saúde do Adulto</vt:lpstr>
      <vt:lpstr>De acordo com a Organização Mundial da Saúde (OMS), um adulto é uma pessoa com mais de 19 anos de idade, a menos que a lei nacional delimite uma idade anterior.  https://www.who.int/news-room/fact-sheets/detail/the-top-10-causes-of-death </vt:lpstr>
      <vt:lpstr>Apresentação do PowerPoint</vt:lpstr>
      <vt:lpstr>Apresentação do PowerPoint</vt:lpstr>
      <vt:lpstr>Apresentação do PowerPoint</vt:lpstr>
      <vt:lpstr>Saúde Cardiometabólica</vt:lpstr>
      <vt:lpstr>O que são doenças cardiovasculares?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Biológicos da Saúde Humana II</dc:title>
  <dc:creator>Claudia Moreno</dc:creator>
  <cp:lastModifiedBy>Claudia Moreno</cp:lastModifiedBy>
  <cp:revision>21</cp:revision>
  <dcterms:created xsi:type="dcterms:W3CDTF">2021-04-13T13:13:23Z</dcterms:created>
  <dcterms:modified xsi:type="dcterms:W3CDTF">2023-03-24T22:57:20Z</dcterms:modified>
</cp:coreProperties>
</file>