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310" r:id="rId4"/>
    <p:sldId id="270" r:id="rId5"/>
    <p:sldId id="301" r:id="rId6"/>
    <p:sldId id="285" r:id="rId7"/>
    <p:sldId id="286" r:id="rId8"/>
    <p:sldId id="287" r:id="rId9"/>
    <p:sldId id="288" r:id="rId10"/>
    <p:sldId id="289" r:id="rId11"/>
    <p:sldId id="257" r:id="rId12"/>
    <p:sldId id="293" r:id="rId13"/>
    <p:sldId id="277" r:id="rId14"/>
    <p:sldId id="279" r:id="rId15"/>
    <p:sldId id="303" r:id="rId16"/>
    <p:sldId id="304" r:id="rId17"/>
    <p:sldId id="305" r:id="rId18"/>
    <p:sldId id="294" r:id="rId19"/>
    <p:sldId id="311" r:id="rId20"/>
    <p:sldId id="281" r:id="rId21"/>
    <p:sldId id="282" r:id="rId22"/>
    <p:sldId id="283" r:id="rId23"/>
    <p:sldId id="306" r:id="rId24"/>
    <p:sldId id="308" r:id="rId25"/>
    <p:sldId id="309" r:id="rId26"/>
    <p:sldId id="292" r:id="rId27"/>
    <p:sldId id="284" r:id="rId28"/>
    <p:sldId id="295" r:id="rId29"/>
    <p:sldId id="296" r:id="rId30"/>
    <p:sldId id="297" r:id="rId31"/>
    <p:sldId id="258" r:id="rId32"/>
    <p:sldId id="312" r:id="rId33"/>
    <p:sldId id="280" r:id="rId34"/>
    <p:sldId id="290" r:id="rId35"/>
    <p:sldId id="291" r:id="rId36"/>
    <p:sldId id="278" r:id="rId37"/>
    <p:sldId id="298" r:id="rId38"/>
    <p:sldId id="299" r:id="rId39"/>
    <p:sldId id="261" r:id="rId40"/>
    <p:sldId id="259" r:id="rId41"/>
    <p:sldId id="263" r:id="rId42"/>
    <p:sldId id="300" r:id="rId43"/>
    <p:sldId id="265"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95" d="100"/>
          <a:sy n="95" d="100"/>
        </p:scale>
        <p:origin x="9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18/03/2019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55078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18/03/2019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03045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18/03/2019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84912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FA69FB9-CCC7-4928-855C-235B8FE4B1BF}" type="datetimeFigureOut">
              <a:rPr lang="pt-BR" smtClean="0"/>
              <a:t>18/03/2019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67264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9FA69FB9-CCC7-4928-855C-235B8FE4B1BF}" type="datetimeFigureOut">
              <a:rPr lang="pt-BR" smtClean="0"/>
              <a:t>18/03/2019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311125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FA69FB9-CCC7-4928-855C-235B8FE4B1BF}" type="datetimeFigureOut">
              <a:rPr lang="pt-BR" smtClean="0"/>
              <a:t>18/03/2019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2739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FA69FB9-CCC7-4928-855C-235B8FE4B1BF}" type="datetimeFigureOut">
              <a:rPr lang="pt-BR" smtClean="0"/>
              <a:t>18/03/2019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287988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FA69FB9-CCC7-4928-855C-235B8FE4B1BF}" type="datetimeFigureOut">
              <a:rPr lang="pt-BR" smtClean="0"/>
              <a:t>18/03/2019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96522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FA69FB9-CCC7-4928-855C-235B8FE4B1BF}" type="datetimeFigureOut">
              <a:rPr lang="pt-BR" smtClean="0"/>
              <a:t>18/03/2019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6778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FA69FB9-CCC7-4928-855C-235B8FE4B1BF}" type="datetimeFigureOut">
              <a:rPr lang="pt-BR" smtClean="0"/>
              <a:t>18/03/2019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127870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FA69FB9-CCC7-4928-855C-235B8FE4B1BF}" type="datetimeFigureOut">
              <a:rPr lang="pt-BR" smtClean="0"/>
              <a:t>18/03/2019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EAC7E5A-625B-4FE2-85EB-6F92C7A0E39C}" type="slidenum">
              <a:rPr lang="pt-BR" smtClean="0"/>
              <a:t>‹nº›</a:t>
            </a:fld>
            <a:endParaRPr lang="pt-BR"/>
          </a:p>
        </p:txBody>
      </p:sp>
    </p:spTree>
    <p:extLst>
      <p:ext uri="{BB962C8B-B14F-4D97-AF65-F5344CB8AC3E}">
        <p14:creationId xmlns:p14="http://schemas.microsoft.com/office/powerpoint/2010/main" val="72657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69FB9-CCC7-4928-855C-235B8FE4B1BF}" type="datetimeFigureOut">
              <a:rPr lang="pt-BR" smtClean="0"/>
              <a:t>18/03/2019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C7E5A-625B-4FE2-85EB-6F92C7A0E39C}" type="slidenum">
              <a:rPr lang="pt-BR" smtClean="0"/>
              <a:t>‹nº›</a:t>
            </a:fld>
            <a:endParaRPr lang="pt-BR"/>
          </a:p>
        </p:txBody>
      </p:sp>
    </p:spTree>
    <p:extLst>
      <p:ext uri="{BB962C8B-B14F-4D97-AF65-F5344CB8AC3E}">
        <p14:creationId xmlns:p14="http://schemas.microsoft.com/office/powerpoint/2010/main" val="189260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wsaixj5nQo0&amp;index=2&amp;list=PLA9qHoDitstqENOIYLdWy-r7JZbRXC_c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iinc.ibict.br/programa-ciencia-aberta/iniciativas-de-ciencia-abert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dpAMorXWwME&amp;index=6&amp;list=PLA9qHoDitstqENOIYLdWy-r7JZbRXC_c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dialab-prado.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biofaces.com/" TargetMode="External"/><Relationship Id="rId2" Type="http://schemas.openxmlformats.org/officeDocument/2006/relationships/hyperlink" Target="http://www.taxeus.com.br/servicos/cienciacidada.jsf" TargetMode="External"/><Relationship Id="rId1" Type="http://schemas.openxmlformats.org/officeDocument/2006/relationships/slideLayout" Target="../slideLayouts/slideLayout2.xml"/><Relationship Id="rId5" Type="http://schemas.openxmlformats.org/officeDocument/2006/relationships/hyperlink" Target="http://www.wikiaves.com.br/" TargetMode="External"/><Relationship Id="rId4" Type="http://schemas.openxmlformats.org/officeDocument/2006/relationships/hyperlink" Target="https://ebird.org/hom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revistapesquisa.fapesp.br/2017/12/28/apoio-multiplicado/?cat=politica" TargetMode="External"/><Relationship Id="rId4" Type="http://schemas.openxmlformats.org/officeDocument/2006/relationships/hyperlink" Target="https://youtu.be/37CNsRhgW7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ikilab.blog.b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XPG1dTRI8IY&amp;list=PLA9qHoDitstqENOIYLdWy-r7JZbRXC_c2&amp;index=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publiclab.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hNxQsVnbRbQ&amp;index=11&amp;list=PLA9qHoDitstqENOIYLdWy-r7JZbRXC_c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YPHtzo_fUzI&amp;list=PLA9qHoDitstqENOIYLdWy-r7JZbRXC_c2&amp;index=7"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_eoA8N1UQe4&amp;list=PLA9qHoDitstqENOIYLdWy-r7JZbRXC_c2&amp;index=1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low-science.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ivroaberto.ibict.br/bitstream/1/1060/1/Ciencia%20aberta_questoes%20abertas_PORTUGUES_DIGITAL%20(5).pdf" TargetMode="External"/><Relationship Id="rId2" Type="http://schemas.openxmlformats.org/officeDocument/2006/relationships/hyperlink" Target="https://www.cienciaaberta.net/da-ciencia-cidada-a-ciencia-comu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livroaberto.ibict.br/bitstream/1/1060/1/Ciencia%20aberta_questoes%20abertas_PORTUGUES_DIGITAL%20(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6000" b="-56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90151" y="-809468"/>
            <a:ext cx="11964473" cy="4750403"/>
          </a:xfrm>
        </p:spPr>
        <p:txBody>
          <a:bodyPr>
            <a:normAutofit fontScale="90000"/>
          </a:bodyPr>
          <a:lstStyle/>
          <a:p>
            <a:pPr algn="l"/>
            <a:r>
              <a:rPr lang="pt-BR" dirty="0" smtClean="0"/>
              <a:t/>
            </a:r>
            <a:br>
              <a:rPr lang="pt-BR" dirty="0" smtClean="0"/>
            </a:br>
            <a:r>
              <a:rPr lang="pt-BR" dirty="0"/>
              <a:t/>
            </a:r>
            <a:br>
              <a:rPr lang="pt-BR" dirty="0"/>
            </a:br>
            <a:r>
              <a:rPr lang="pt-BR" dirty="0" smtClean="0"/>
              <a:t/>
            </a:r>
            <a:br>
              <a:rPr lang="pt-BR" dirty="0" smtClean="0"/>
            </a:br>
            <a:r>
              <a:rPr lang="pt-BR" dirty="0" smtClean="0"/>
              <a:t>Experiências </a:t>
            </a:r>
            <a:r>
              <a:rPr lang="pt-BR" dirty="0"/>
              <a:t>de </a:t>
            </a:r>
            <a:br>
              <a:rPr lang="pt-BR" dirty="0"/>
            </a:br>
            <a:r>
              <a:rPr lang="pt-BR" dirty="0"/>
              <a:t>conhecimento e </a:t>
            </a:r>
            <a:br>
              <a:rPr lang="pt-BR" dirty="0"/>
            </a:br>
            <a:r>
              <a:rPr lang="pt-BR" dirty="0"/>
              <a:t>ecologia dos </a:t>
            </a:r>
            <a:br>
              <a:rPr lang="pt-BR" dirty="0"/>
            </a:br>
            <a:r>
              <a:rPr lang="pt-BR" dirty="0"/>
              <a:t>saberes II</a:t>
            </a:r>
            <a:br>
              <a:rPr lang="pt-BR" dirty="0"/>
            </a:br>
            <a:r>
              <a:rPr lang="pt-BR" sz="1300" dirty="0"/>
              <a:t/>
            </a:r>
            <a:br>
              <a:rPr lang="pt-BR" sz="1300" dirty="0"/>
            </a:br>
            <a:r>
              <a:rPr lang="pt-BR" sz="1300" dirty="0" smtClean="0"/>
              <a:t/>
            </a:r>
            <a:br>
              <a:rPr lang="pt-BR" sz="1300" dirty="0" smtClean="0"/>
            </a:br>
            <a:r>
              <a:rPr lang="pt-BR" sz="1300" dirty="0"/>
              <a:t/>
            </a:r>
            <a:br>
              <a:rPr lang="pt-BR" sz="1300" dirty="0"/>
            </a:br>
            <a:endParaRPr lang="pt-BR" sz="1300" dirty="0"/>
          </a:p>
        </p:txBody>
      </p:sp>
      <p:sp>
        <p:nvSpPr>
          <p:cNvPr id="3" name="Subtítulo 2"/>
          <p:cNvSpPr>
            <a:spLocks noGrp="1"/>
          </p:cNvSpPr>
          <p:nvPr>
            <p:ph type="subTitle" idx="1"/>
          </p:nvPr>
        </p:nvSpPr>
        <p:spPr>
          <a:xfrm>
            <a:off x="2820472" y="3679311"/>
            <a:ext cx="9144000" cy="1655762"/>
          </a:xfrm>
        </p:spPr>
        <p:txBody>
          <a:bodyPr>
            <a:normAutofit fontScale="25000" lnSpcReduction="20000"/>
          </a:bodyPr>
          <a:lstStyle/>
          <a:p>
            <a:pPr algn="r"/>
            <a:endParaRPr lang="pt-BR" sz="3600" dirty="0" smtClean="0"/>
          </a:p>
          <a:p>
            <a:pPr algn="r"/>
            <a:endParaRPr lang="pt-BR" sz="3600" dirty="0"/>
          </a:p>
          <a:p>
            <a:pPr algn="r"/>
            <a:endParaRPr lang="pt-BR" sz="3600" dirty="0" smtClean="0"/>
          </a:p>
          <a:p>
            <a:pPr algn="r"/>
            <a:endParaRPr lang="pt-BR" sz="3600" dirty="0"/>
          </a:p>
          <a:p>
            <a:pPr algn="r"/>
            <a:endParaRPr lang="pt-BR" sz="3600" dirty="0" smtClean="0"/>
          </a:p>
          <a:p>
            <a:pPr algn="r"/>
            <a:r>
              <a:rPr lang="pt-BR" sz="11200" dirty="0" smtClean="0"/>
              <a:t>AULA 4</a:t>
            </a:r>
          </a:p>
          <a:p>
            <a:pPr algn="r"/>
            <a:endParaRPr lang="pt-BR" sz="3600" dirty="0"/>
          </a:p>
          <a:p>
            <a:pPr algn="r"/>
            <a:endParaRPr lang="pt-BR" sz="3600" dirty="0" smtClean="0"/>
          </a:p>
          <a:p>
            <a:pPr algn="l"/>
            <a:r>
              <a:rPr lang="pt-BR" sz="3600" dirty="0"/>
              <a:t>Sofia Leitão</a:t>
            </a:r>
          </a:p>
        </p:txBody>
      </p:sp>
    </p:spTree>
    <p:extLst>
      <p:ext uri="{BB962C8B-B14F-4D97-AF65-F5344CB8AC3E}">
        <p14:creationId xmlns:p14="http://schemas.microsoft.com/office/powerpoint/2010/main" val="256052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lstStyle/>
          <a:p>
            <a:pPr marL="0" indent="0">
              <a:buNone/>
            </a:pPr>
            <a:r>
              <a:rPr lang="pt-BR" dirty="0" smtClean="0"/>
              <a:t>Uma das questões pendente da ciência cidadã seria estudar os processos de democratização da ciência como processos necessários de demanda e de confrontação entre conhecimentos cidadãos e conhecimentos científicos: abrir a ciência a outras lógicas, outras epistemologias, outras cidadanias.</a:t>
            </a:r>
          </a:p>
          <a:p>
            <a:pPr marL="514350" indent="-514350">
              <a:buAutoNum type="arabicPeriod"/>
            </a:pPr>
            <a:endParaRPr lang="pt-BR" dirty="0"/>
          </a:p>
        </p:txBody>
      </p:sp>
    </p:spTree>
    <p:extLst>
      <p:ext uri="{BB962C8B-B14F-4D97-AF65-F5344CB8AC3E}">
        <p14:creationId xmlns:p14="http://schemas.microsoft.com/office/powerpoint/2010/main" val="3066837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Open Science – Ciência Cidadã</a:t>
            </a:r>
            <a:br>
              <a:rPr lang="pt-BR" dirty="0" smtClean="0"/>
            </a:br>
            <a:r>
              <a:rPr lang="pt-BR" sz="3600" dirty="0" smtClean="0">
                <a:solidFill>
                  <a:srgbClr val="C00000"/>
                </a:solidFill>
              </a:rPr>
              <a:t>Sarita </a:t>
            </a:r>
            <a:r>
              <a:rPr lang="pt-BR" sz="3600" dirty="0" err="1" smtClean="0">
                <a:solidFill>
                  <a:srgbClr val="C00000"/>
                </a:solidFill>
              </a:rPr>
              <a:t>Albagli</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https://www.youtube.com/watch?v=wsaixj5nQo0&amp;index=2&amp;list=PLA9qHoDitstqENOIYLdWy-r7JZbRXC_c2</a:t>
            </a:r>
            <a:endParaRPr lang="pt-BR" dirty="0" smtClean="0"/>
          </a:p>
          <a:p>
            <a:pPr marL="0" indent="0">
              <a:buNone/>
            </a:pPr>
            <a:endParaRPr lang="pt-BR" dirty="0" smtClean="0"/>
          </a:p>
          <a:p>
            <a:pPr marL="0" indent="0">
              <a:buNone/>
            </a:pPr>
            <a:endParaRPr lang="pt-BR" dirty="0" smtClean="0"/>
          </a:p>
          <a:p>
            <a:pPr marL="0" indent="0">
              <a:buNone/>
            </a:pPr>
            <a:r>
              <a:rPr lang="pt-BR" sz="1400" dirty="0" smtClean="0"/>
              <a:t>(4:32’)</a:t>
            </a:r>
            <a:endParaRPr lang="pt-BR" sz="1400" dirty="0"/>
          </a:p>
        </p:txBody>
      </p:sp>
    </p:spTree>
    <p:extLst>
      <p:ext uri="{BB962C8B-B14F-4D97-AF65-F5344CB8AC3E}">
        <p14:creationId xmlns:p14="http://schemas.microsoft.com/office/powerpoint/2010/main" val="316086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Ciência aberta</a:t>
            </a:r>
            <a:endParaRPr lang="pt-BR" b="1" dirty="0">
              <a:solidFill>
                <a:srgbClr val="C00000"/>
              </a:solidFill>
            </a:endParaRPr>
          </a:p>
        </p:txBody>
      </p:sp>
      <p:sp>
        <p:nvSpPr>
          <p:cNvPr id="3" name="Espaço Reservado para Conteúdo 2"/>
          <p:cNvSpPr>
            <a:spLocks noGrp="1"/>
          </p:cNvSpPr>
          <p:nvPr>
            <p:ph idx="1"/>
          </p:nvPr>
        </p:nvSpPr>
        <p:spPr/>
        <p:txBody>
          <a:bodyPr/>
          <a:lstStyle/>
          <a:p>
            <a:r>
              <a:rPr lang="pt-BR" dirty="0" smtClean="0"/>
              <a:t>Não se trata apenas de socializar a informação. Ciência para quê e para quem? Que sociedade queremos?</a:t>
            </a:r>
          </a:p>
          <a:p>
            <a:r>
              <a:rPr lang="pt-BR" dirty="0" smtClean="0"/>
              <a:t>Definição de ciência em disputa.</a:t>
            </a:r>
          </a:p>
          <a:p>
            <a:r>
              <a:rPr lang="pt-BR" dirty="0" smtClean="0"/>
              <a:t>Ideal da ciência resgatado – produção e compartilhamento do conhecimento.</a:t>
            </a:r>
          </a:p>
          <a:p>
            <a:r>
              <a:rPr lang="pt-BR" dirty="0" smtClean="0"/>
              <a:t>Aumentar os estoques do conhecimento público – retorno social – base técnica permite.</a:t>
            </a:r>
          </a:p>
          <a:p>
            <a:r>
              <a:rPr lang="pt-BR" dirty="0" smtClean="0"/>
              <a:t>Não se trata de participação, mas de </a:t>
            </a:r>
            <a:r>
              <a:rPr lang="pt-BR" dirty="0" err="1" smtClean="0"/>
              <a:t>cocriação</a:t>
            </a:r>
            <a:r>
              <a:rPr lang="pt-BR" dirty="0" smtClean="0"/>
              <a:t>, colaboração.</a:t>
            </a:r>
          </a:p>
          <a:p>
            <a:r>
              <a:rPr lang="pt-BR" dirty="0" smtClean="0"/>
              <a:t>Diálogo e retroalimentação entre cientistas e não cientistas.</a:t>
            </a:r>
            <a:endParaRPr lang="pt-BR" dirty="0"/>
          </a:p>
        </p:txBody>
      </p:sp>
    </p:spTree>
    <p:extLst>
      <p:ext uri="{BB962C8B-B14F-4D97-AF65-F5344CB8AC3E}">
        <p14:creationId xmlns:p14="http://schemas.microsoft.com/office/powerpoint/2010/main" val="295074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a:solidFill>
                  <a:srgbClr val="C00000"/>
                </a:solidFill>
              </a:rPr>
              <a:t>Ciência aberta, questões abertas </a:t>
            </a:r>
            <a:r>
              <a:rPr lang="pt-BR" sz="2000" dirty="0" smtClean="0"/>
              <a:t/>
            </a:r>
            <a:br>
              <a:rPr lang="pt-BR" sz="2000" dirty="0" smtClean="0"/>
            </a:br>
            <a:r>
              <a:rPr lang="pt-BR" sz="2000" dirty="0" smtClean="0"/>
              <a:t>Sarita </a:t>
            </a:r>
            <a:r>
              <a:rPr lang="pt-BR" sz="2000" dirty="0" err="1"/>
              <a:t>Albagli</a:t>
            </a:r>
            <a:r>
              <a:rPr lang="pt-BR" sz="2000" dirty="0"/>
              <a:t>, Maria Lucia Maciel e Alexandre </a:t>
            </a:r>
            <a:r>
              <a:rPr lang="pt-BR" sz="2000" dirty="0" err="1"/>
              <a:t>Hannud</a:t>
            </a:r>
            <a:r>
              <a:rPr lang="pt-BR" sz="2000" dirty="0"/>
              <a:t> Abdo organizadores. </a:t>
            </a:r>
            <a:r>
              <a:rPr lang="pt-BR" sz="2000" dirty="0" smtClean="0"/>
              <a:t/>
            </a:r>
            <a:br>
              <a:rPr lang="pt-BR" sz="2000" dirty="0" smtClean="0"/>
            </a:br>
            <a:r>
              <a:rPr lang="pt-BR" sz="2000" dirty="0"/>
              <a:t/>
            </a:r>
            <a:br>
              <a:rPr lang="pt-BR" sz="2000" dirty="0"/>
            </a:br>
            <a:r>
              <a:rPr lang="pt-BR" sz="1400" dirty="0" smtClean="0"/>
              <a:t>phttp</a:t>
            </a:r>
            <a:r>
              <a:rPr lang="pt-BR" sz="1400" dirty="0"/>
              <a:t>://livroaberto.ibict.br/bitstream/1/1060/1/Ciencia%20aberta_questoes%20abertas_PORTUGUES_DIGITAL%20(5).</a:t>
            </a:r>
            <a:r>
              <a:rPr lang="pt-BR" sz="1400" dirty="0" smtClean="0"/>
              <a:t>pdf</a:t>
            </a:r>
            <a:endParaRPr lang="pt-BR" sz="1400" dirty="0"/>
          </a:p>
        </p:txBody>
      </p:sp>
      <p:sp>
        <p:nvSpPr>
          <p:cNvPr id="3" name="Espaço Reservado para Conteúdo 2"/>
          <p:cNvSpPr>
            <a:spLocks noGrp="1"/>
          </p:cNvSpPr>
          <p:nvPr>
            <p:ph idx="1"/>
          </p:nvPr>
        </p:nvSpPr>
        <p:spPr/>
        <p:txBody>
          <a:bodyPr/>
          <a:lstStyle/>
          <a:p>
            <a:pPr marL="0" indent="0">
              <a:buNone/>
            </a:pPr>
            <a:r>
              <a:rPr lang="pt-BR" dirty="0" smtClean="0"/>
              <a:t>“O </a:t>
            </a:r>
            <a:r>
              <a:rPr lang="pt-BR" dirty="0"/>
              <a:t>tema da ciência aberta ganha espaço não apenas nos ambientes institucionais de ciência, tecnologia e inovação, como também em outros contextos até então à parte dessas atividades, mobilizando outros grupos sociais como interlocutores das práticas científicas. As transformações nas relações entre ciência, tecnologia e sociedade daí decorrentes integram, por sua vez, novas dinâmicas de produção e circulação do conhecimento, da informação e da cultura, bem como o novo papel que essas dinâmicas desempenham nos processos contemporâneos de participação e mudança </a:t>
            </a:r>
            <a:r>
              <a:rPr lang="pt-BR" dirty="0" smtClean="0"/>
              <a:t>social”.</a:t>
            </a:r>
            <a:endParaRPr lang="pt-BR" dirty="0"/>
          </a:p>
        </p:txBody>
      </p:sp>
    </p:spTree>
    <p:extLst>
      <p:ext uri="{BB962C8B-B14F-4D97-AF65-F5344CB8AC3E}">
        <p14:creationId xmlns:p14="http://schemas.microsoft.com/office/powerpoint/2010/main" val="77630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Ciência aberta</a:t>
            </a:r>
            <a:br>
              <a:rPr lang="pt-BR" dirty="0" smtClean="0"/>
            </a:br>
            <a:r>
              <a:rPr lang="pt-BR" sz="3600" dirty="0" smtClean="0">
                <a:solidFill>
                  <a:srgbClr val="C00000"/>
                </a:solidFill>
              </a:rPr>
              <a:t>Sarita </a:t>
            </a:r>
            <a:r>
              <a:rPr lang="pt-BR" sz="3600" dirty="0" err="1" smtClean="0">
                <a:solidFill>
                  <a:srgbClr val="C00000"/>
                </a:solidFill>
              </a:rPr>
              <a:t>Albagli</a:t>
            </a:r>
            <a:endParaRPr lang="pt-BR" sz="3600" dirty="0">
              <a:solidFill>
                <a:srgbClr val="C00000"/>
              </a:solidFill>
            </a:endParaRPr>
          </a:p>
        </p:txBody>
      </p:sp>
      <p:sp>
        <p:nvSpPr>
          <p:cNvPr id="3" name="Espaço Reservado para Conteúdo 2"/>
          <p:cNvSpPr>
            <a:spLocks noGrp="1"/>
          </p:cNvSpPr>
          <p:nvPr>
            <p:ph idx="1"/>
          </p:nvPr>
        </p:nvSpPr>
        <p:spPr/>
        <p:txBody>
          <a:bodyPr>
            <a:normAutofit lnSpcReduction="10000"/>
          </a:bodyPr>
          <a:lstStyle/>
          <a:p>
            <a:r>
              <a:rPr lang="pt-BR" dirty="0"/>
              <a:t>O movimento pela ciência aberta deve ser pensado no contexto dos movimentos sociais que emergem em meio a mudanças nas condições de produção e circulação da informação, do conhecimento e da cultura, e que vêm desestabilizando arcabouços </a:t>
            </a:r>
            <a:r>
              <a:rPr lang="pt-BR" dirty="0" err="1"/>
              <a:t>epistemoló</a:t>
            </a:r>
            <a:r>
              <a:rPr lang="pt-BR" dirty="0"/>
              <a:t>- </a:t>
            </a:r>
            <a:r>
              <a:rPr lang="pt-BR" dirty="0" err="1"/>
              <a:t>gicos</a:t>
            </a:r>
            <a:r>
              <a:rPr lang="pt-BR" dirty="0"/>
              <a:t> e institucionais vigentes. Trata-se de refletir sobre os desafios que essas mudanças trazem às dinâmicas científicas, seus valores e práticas, e sobre os novos olhares que se impõem para melhor compreender e lidar com tais desafios. Ciência aberta é aqui entendida como processo, algo em construção, que mobiliza interesses e pontos de vista distintos (e, em alguns aspectos, antagônicos); e que também permite múltiplas (e por vezes conflituosas) interpretações.</a:t>
            </a:r>
          </a:p>
        </p:txBody>
      </p:sp>
    </p:spTree>
    <p:extLst>
      <p:ext uri="{BB962C8B-B14F-4D97-AF65-F5344CB8AC3E}">
        <p14:creationId xmlns:p14="http://schemas.microsoft.com/office/powerpoint/2010/main" val="1597765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Ciência Aberta</a:t>
            </a:r>
            <a:br>
              <a:rPr lang="pt-BR" dirty="0" smtClean="0"/>
            </a:br>
            <a:r>
              <a:rPr lang="pt-BR" sz="3600" dirty="0">
                <a:solidFill>
                  <a:srgbClr val="C00000"/>
                </a:solidFill>
              </a:rPr>
              <a:t>S</a:t>
            </a:r>
            <a:r>
              <a:rPr lang="pt-BR" sz="3600" dirty="0" smtClean="0">
                <a:solidFill>
                  <a:srgbClr val="C00000"/>
                </a:solidFill>
              </a:rPr>
              <a:t>arita </a:t>
            </a:r>
            <a:r>
              <a:rPr lang="pt-BR" sz="3600" dirty="0" err="1" smtClean="0">
                <a:solidFill>
                  <a:srgbClr val="C00000"/>
                </a:solidFill>
              </a:rPr>
              <a:t>Albagli</a:t>
            </a:r>
            <a:endParaRPr lang="pt-BR" sz="3600"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pPr marL="0" indent="0">
              <a:buNone/>
            </a:pPr>
            <a:r>
              <a:rPr lang="pt-BR" dirty="0" smtClean="0"/>
              <a:t>“Pensar o movimento pela ciência aberta, a partir de duas grandes vertentes. Uma delas é a tensão hoje </a:t>
            </a:r>
            <a:r>
              <a:rPr lang="pt-BR" dirty="0"/>
              <a:t>existente entre a </a:t>
            </a:r>
            <a:r>
              <a:rPr lang="pt-BR" dirty="0">
                <a:solidFill>
                  <a:srgbClr val="C00000"/>
                </a:solidFill>
              </a:rPr>
              <a:t>socialização do conhecimento, da informação e da cultura, de um lado, e sua privatização, de </a:t>
            </a:r>
            <a:r>
              <a:rPr lang="pt-BR" dirty="0" smtClean="0">
                <a:solidFill>
                  <a:srgbClr val="C00000"/>
                </a:solidFill>
              </a:rPr>
              <a:t>outro</a:t>
            </a:r>
            <a:r>
              <a:rPr lang="pt-BR" dirty="0"/>
              <a:t>. (...) A outra vertente diz respeito à </a:t>
            </a:r>
            <a:r>
              <a:rPr lang="pt-BR" dirty="0">
                <a:solidFill>
                  <a:srgbClr val="C00000"/>
                </a:solidFill>
              </a:rPr>
              <a:t>abrangência do próprio significado da ciência aberta</a:t>
            </a:r>
            <a:r>
              <a:rPr lang="pt-BR" dirty="0"/>
              <a:t>. Hoje essa questão amplia, ou melhor, transcende o chamado campo </a:t>
            </a:r>
            <a:r>
              <a:rPr lang="pt-BR" dirty="0" smtClean="0"/>
              <a:t>científico, envolvendo </a:t>
            </a:r>
            <a:r>
              <a:rPr lang="pt-BR" dirty="0"/>
              <a:t>maior porosidade e interlocução da ciência com outros segmentos sociais e outros tipos de saberes, no amplo espectro de possibilidades e espaços de produção do conhecimento. As abordagens da ciência aberta implicam superar a perspectiva de pensar a ciência a partir da sua produtividade intrínseca. Implicam o abalo de hierarquias, de fontes estabelecidas de autoridade e reputação, colocando foco nas relações entre ciência e poder, e, mais amplamente entre saber e poder. Em quaisquer dos casos, </a:t>
            </a:r>
            <a:r>
              <a:rPr lang="pt-BR" dirty="0" smtClean="0"/>
              <a:t>trata-se </a:t>
            </a:r>
            <a:r>
              <a:rPr lang="pt-BR" dirty="0"/>
              <a:t>de um debate e de um embate no plano das significações, que se investem de um caráter diretamente político, sendo um dos cernes na construção da democracia </a:t>
            </a:r>
            <a:r>
              <a:rPr lang="pt-BR" dirty="0" smtClean="0"/>
              <a:t>hoje.</a:t>
            </a:r>
          </a:p>
          <a:p>
            <a:pPr marL="0" indent="0">
              <a:buNone/>
            </a:pPr>
            <a:r>
              <a:rPr lang="pt-BR" dirty="0" smtClean="0"/>
              <a:t>O </a:t>
            </a:r>
            <a:r>
              <a:rPr lang="pt-BR" dirty="0"/>
              <a:t>movimento pela ciência aberta se insere nesse quadro de tensão entre, por um lado, novas formas de produção colaborativa, interativa e compartilhada da informação, do conhecimento, da cultura. E, por outro, mecanismos de captura e privatização desse conhecimento que é coletiva e socialmente produzido. Esse movimento adquire hoje um alcance internacional, indicando que os modos atualmente dominantes de produção e de comunicação científica são inadequados, por estarem submetidos a mecanismos que criam obstáculos artificiais de várias ordens, especialmente legais e econômicos, à sua livre circulação e colaboração e, logo, a seu avanço e </a:t>
            </a:r>
            <a:r>
              <a:rPr lang="pt-BR" dirty="0" smtClean="0"/>
              <a:t>difusão </a:t>
            </a:r>
            <a:r>
              <a:rPr lang="pt-BR" dirty="0"/>
              <a:t>, quando não há praticamente barreiras técnicas à circulação imediata da </a:t>
            </a:r>
            <a:r>
              <a:rPr lang="pt-BR" dirty="0" smtClean="0"/>
              <a:t>informação”. </a:t>
            </a:r>
            <a:endParaRPr lang="pt-BR" dirty="0"/>
          </a:p>
        </p:txBody>
      </p:sp>
    </p:spTree>
    <p:extLst>
      <p:ext uri="{BB962C8B-B14F-4D97-AF65-F5344CB8AC3E}">
        <p14:creationId xmlns:p14="http://schemas.microsoft.com/office/powerpoint/2010/main" val="120558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Ciência Aberta</a:t>
            </a:r>
            <a:br>
              <a:rPr lang="pt-BR" dirty="0"/>
            </a:br>
            <a:r>
              <a:rPr lang="pt-BR" sz="3600" dirty="0">
                <a:solidFill>
                  <a:srgbClr val="C00000"/>
                </a:solidFill>
              </a:rPr>
              <a:t>Sarita </a:t>
            </a:r>
            <a:r>
              <a:rPr lang="pt-BR" sz="3600" dirty="0" err="1">
                <a:solidFill>
                  <a:srgbClr val="C00000"/>
                </a:solidFill>
              </a:rPr>
              <a:t>Albagli</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pt-BR" dirty="0"/>
              <a:t>Não há, no entanto, consenso e amplo entendimento quanto à extensão, ao significado e ao modus operandi do que venha a ser a ciência aberta, nem sobre suas </a:t>
            </a:r>
            <a:r>
              <a:rPr lang="pt-BR" dirty="0" smtClean="0"/>
              <a:t>implicações. </a:t>
            </a:r>
            <a:r>
              <a:rPr lang="pt-BR" dirty="0"/>
              <a:t>Alguns consideram ser esta uma retomada do verdadeiro espírito da ciência, tal qual preconizado por Robert </a:t>
            </a:r>
            <a:r>
              <a:rPr lang="pt-BR" dirty="0" smtClean="0"/>
              <a:t>Merton, </a:t>
            </a:r>
            <a:r>
              <a:rPr lang="pt-BR" dirty="0"/>
              <a:t>já na década de 1940. Outros argumentam que o atual movimento pela ciência aberta não expressa simplesmente um novo ciclo de revitalização do </a:t>
            </a:r>
            <a:r>
              <a:rPr lang="pt-BR" dirty="0" err="1"/>
              <a:t>ethos</a:t>
            </a:r>
            <a:r>
              <a:rPr lang="pt-BR" dirty="0"/>
              <a:t> </a:t>
            </a:r>
            <a:r>
              <a:rPr lang="pt-BR" dirty="0" err="1"/>
              <a:t>mertoniano</a:t>
            </a:r>
            <a:r>
              <a:rPr lang="pt-BR" dirty="0"/>
              <a:t> de uma ciência desinteressada, em contraposição ao endurecimento dos regimes de propriedade intelectual a partir da década de 1980. </a:t>
            </a:r>
            <a:r>
              <a:rPr lang="pt-BR" dirty="0">
                <a:solidFill>
                  <a:srgbClr val="C00000"/>
                </a:solidFill>
              </a:rPr>
              <a:t>O movimento pela ciência aberta, em seu formato atual, reflete, na verdade, novos modos de pensar e de exercer a cientificidade, com repercussões diretas sobre os compromissos, normas e arcabouços institucionais que interferem diretamente na prática científica e nas suas relações com a sociedade</a:t>
            </a:r>
            <a:r>
              <a:rPr lang="pt-BR" dirty="0"/>
              <a:t>. O desenvolvimento e a difusão das plataformas </a:t>
            </a:r>
            <a:r>
              <a:rPr lang="pt-BR" dirty="0" err="1"/>
              <a:t>infocomunicacionais</a:t>
            </a:r>
            <a:r>
              <a:rPr lang="pt-BR" dirty="0"/>
              <a:t>, da ética hacker e da cultura livre digital reverberam nas formas de produzir e circular conhecimento e informação em ciência </a:t>
            </a:r>
            <a:r>
              <a:rPr lang="pt-BR" dirty="0" smtClean="0"/>
              <a:t>.</a:t>
            </a:r>
          </a:p>
          <a:p>
            <a:r>
              <a:rPr lang="pt-BR" dirty="0" smtClean="0"/>
              <a:t>Cultura </a:t>
            </a:r>
            <a:r>
              <a:rPr lang="pt-BR" dirty="0" err="1" smtClean="0"/>
              <a:t>Remix</a:t>
            </a:r>
            <a:endParaRPr lang="pt-BR" dirty="0"/>
          </a:p>
        </p:txBody>
      </p:sp>
    </p:spTree>
    <p:extLst>
      <p:ext uri="{BB962C8B-B14F-4D97-AF65-F5344CB8AC3E}">
        <p14:creationId xmlns:p14="http://schemas.microsoft.com/office/powerpoint/2010/main" val="154501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Ciência Aberta</a:t>
            </a:r>
            <a:br>
              <a:rPr lang="pt-BR" dirty="0"/>
            </a:br>
            <a:r>
              <a:rPr lang="pt-BR" sz="3600" dirty="0">
                <a:solidFill>
                  <a:srgbClr val="C00000"/>
                </a:solidFill>
              </a:rPr>
              <a:t>Sarita </a:t>
            </a:r>
            <a:r>
              <a:rPr lang="pt-BR" sz="3600" dirty="0" err="1">
                <a:solidFill>
                  <a:srgbClr val="C00000"/>
                </a:solidFill>
              </a:rPr>
              <a:t>Albagli</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a:t>Uma das grandes questões do movimento pela ciência aberta é posta às </a:t>
            </a:r>
            <a:r>
              <a:rPr lang="pt-BR" dirty="0" smtClean="0"/>
              <a:t>institucionalidades.</a:t>
            </a:r>
          </a:p>
          <a:p>
            <a:r>
              <a:rPr lang="pt-BR" dirty="0"/>
              <a:t>“Por um lado, impõem-se </a:t>
            </a:r>
            <a:r>
              <a:rPr lang="pt-BR" dirty="0">
                <a:solidFill>
                  <a:srgbClr val="C00000"/>
                </a:solidFill>
              </a:rPr>
              <a:t>novos formatos institucionais e arcabouços normativos e legais </a:t>
            </a:r>
            <a:r>
              <a:rPr lang="pt-BR" dirty="0"/>
              <a:t>que incidem sobre as formas de produção, circulação, apropriação e uso do conhecimento científico. Requerem-se também novos modelos avaliativos que contribuam para superar as pressões do </a:t>
            </a:r>
            <a:r>
              <a:rPr lang="pt-BR" dirty="0" err="1">
                <a:solidFill>
                  <a:srgbClr val="C00000"/>
                </a:solidFill>
              </a:rPr>
              <a:t>produtivismo</a:t>
            </a:r>
            <a:r>
              <a:rPr lang="pt-BR" dirty="0">
                <a:solidFill>
                  <a:srgbClr val="C00000"/>
                </a:solidFill>
              </a:rPr>
              <a:t> acadêmico </a:t>
            </a:r>
            <a:r>
              <a:rPr lang="pt-BR" dirty="0"/>
              <a:t>e para encontrar </a:t>
            </a:r>
            <a:r>
              <a:rPr lang="pt-BR" dirty="0">
                <a:solidFill>
                  <a:srgbClr val="C00000"/>
                </a:solidFill>
              </a:rPr>
              <a:t>formas de acreditação </a:t>
            </a:r>
            <a:r>
              <a:rPr lang="pt-BR" dirty="0"/>
              <a:t>que valorizem as novas dimensões éticas da pesquisa aberta e colaborativa, e que também contribuam para a criatividade e a </a:t>
            </a:r>
            <a:r>
              <a:rPr lang="pt-BR" dirty="0" err="1"/>
              <a:t>inovatividade</a:t>
            </a:r>
            <a:r>
              <a:rPr lang="pt-BR" dirty="0"/>
              <a:t> coletivas. Por outro lado, estabelecem-se acordos tácitos, que não se restringem às institucionalidades formais. Eles podem ser compreendidos a partir de uma perspectiva pragmática dos regimes de informação, frutos das ações de </a:t>
            </a:r>
            <a:r>
              <a:rPr lang="pt-BR" dirty="0" smtClean="0"/>
              <a:t>informação, </a:t>
            </a:r>
            <a:r>
              <a:rPr lang="pt-BR" dirty="0"/>
              <a:t>que é o que também lhes confere dinamismo e abertura à mudança. Trata-se tanto da abertura e da nova conformação de espaços e mecanismos institucionais existentes — da universidade às instituições de fomento à pesquisa — </a:t>
            </a:r>
            <a:r>
              <a:rPr lang="pt-BR" dirty="0">
                <a:solidFill>
                  <a:srgbClr val="C00000"/>
                </a:solidFill>
              </a:rPr>
              <a:t>como da valorização de novos espaços de produção coletiva e aberta do conhecimento que se vem constituindo </a:t>
            </a:r>
            <a:r>
              <a:rPr lang="pt-BR" dirty="0"/>
              <a:t>— como </a:t>
            </a:r>
            <a:r>
              <a:rPr lang="pt-BR" dirty="0" err="1"/>
              <a:t>hackerspaces</a:t>
            </a:r>
            <a:r>
              <a:rPr lang="pt-BR" dirty="0"/>
              <a:t> e outros espaços </a:t>
            </a:r>
            <a:r>
              <a:rPr lang="pt-BR" dirty="0" smtClean="0"/>
              <a:t>coletivos. </a:t>
            </a:r>
          </a:p>
          <a:p>
            <a:r>
              <a:rPr lang="pt-BR" dirty="0" smtClean="0"/>
              <a:t>O </a:t>
            </a:r>
            <a:r>
              <a:rPr lang="pt-BR" dirty="0"/>
              <a:t>propósito é propiciar novas formas de produção da ciência, bem como facilitar o diálogo cognitivo e a articulação entre diferentes tipos de conhecimento e de saberes. E, ainda, reconhecer e mobilizar a diversidade de atores sociais que são produtores de conhecimento e de experiências de aprendizado altamente relevantes, mas são desconsiderados pelos espaços institucionais tradicionais onde se produz e ensina </a:t>
            </a:r>
            <a:r>
              <a:rPr lang="pt-BR" dirty="0" smtClean="0"/>
              <a:t>ciência”.</a:t>
            </a:r>
            <a:endParaRPr lang="pt-BR" dirty="0"/>
          </a:p>
        </p:txBody>
      </p:sp>
    </p:spTree>
    <p:extLst>
      <p:ext uri="{BB962C8B-B14F-4D97-AF65-F5344CB8AC3E}">
        <p14:creationId xmlns:p14="http://schemas.microsoft.com/office/powerpoint/2010/main" val="224631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Iniciativas de Ciência Aberta</a:t>
            </a:r>
            <a:endParaRPr lang="pt-BR" dirty="0"/>
          </a:p>
        </p:txBody>
      </p:sp>
      <p:sp>
        <p:nvSpPr>
          <p:cNvPr id="3" name="Espaço Reservado para Conteúdo 2"/>
          <p:cNvSpPr>
            <a:spLocks noGrp="1"/>
          </p:cNvSpPr>
          <p:nvPr>
            <p:ph idx="1"/>
          </p:nvPr>
        </p:nvSpPr>
        <p:spPr/>
        <p:txBody>
          <a:bodyPr/>
          <a:lstStyle/>
          <a:p>
            <a:r>
              <a:rPr lang="pt-BR" dirty="0" smtClean="0">
                <a:hlinkClick r:id="rId2"/>
              </a:rPr>
              <a:t>http://www.liinc.ibict.br/programa-ciencia-aberta/iniciativas-de-ciencia-aberta/</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84492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LINDAGEO</a:t>
            </a:r>
            <a:br>
              <a:rPr lang="pt-BR" dirty="0" smtClean="0"/>
            </a:br>
            <a:r>
              <a:rPr lang="pt-BR" sz="3600" dirty="0" smtClean="0">
                <a:solidFill>
                  <a:srgbClr val="C00000"/>
                </a:solidFill>
              </a:rPr>
              <a:t>Allan </a:t>
            </a:r>
            <a:r>
              <a:rPr lang="pt-BR" sz="3600" dirty="0" err="1" smtClean="0">
                <a:solidFill>
                  <a:srgbClr val="C00000"/>
                </a:solidFill>
              </a:rPr>
              <a:t>Yu</a:t>
            </a:r>
            <a:endParaRPr lang="pt-BR" sz="36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https://www.youtube.com/watch?v=dpAMorXWwME&amp;index=6&amp;list=PLA9qHoDitstqENOIYLdWy-r7JZbRXC_c2</a:t>
            </a:r>
            <a:endParaRPr lang="pt-BR" dirty="0" smtClean="0"/>
          </a:p>
          <a:p>
            <a:pPr marL="0" indent="0">
              <a:buNone/>
            </a:pPr>
            <a:endParaRPr lang="pt-BR" dirty="0" smtClean="0"/>
          </a:p>
          <a:p>
            <a:pPr marL="0" indent="0">
              <a:buNone/>
            </a:pPr>
            <a:endParaRPr lang="pt-BR" dirty="0"/>
          </a:p>
          <a:p>
            <a:pPr marL="0" indent="0">
              <a:buNone/>
            </a:pPr>
            <a:r>
              <a:rPr lang="pt-BR" sz="1200" dirty="0" smtClean="0"/>
              <a:t>[1:50’]</a:t>
            </a:r>
          </a:p>
          <a:p>
            <a:pPr marL="0" indent="0">
              <a:buNone/>
            </a:pPr>
            <a:endParaRPr lang="pt-BR" dirty="0"/>
          </a:p>
        </p:txBody>
      </p:sp>
    </p:spTree>
    <p:extLst>
      <p:ext uri="{BB962C8B-B14F-4D97-AF65-F5344CB8AC3E}">
        <p14:creationId xmlns:p14="http://schemas.microsoft.com/office/powerpoint/2010/main" val="77244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dirty="0" smtClean="0"/>
              <a:t>Uma história social do conhecimento I</a:t>
            </a:r>
            <a:br>
              <a:rPr lang="pt-BR" sz="3600" dirty="0" smtClean="0"/>
            </a:br>
            <a:r>
              <a:rPr lang="pt-BR" sz="3200" dirty="0" smtClean="0">
                <a:solidFill>
                  <a:srgbClr val="C00000"/>
                </a:solidFill>
              </a:rPr>
              <a:t>Peter Burke</a:t>
            </a:r>
            <a:endParaRPr lang="pt-BR" sz="3200" dirty="0">
              <a:solidFill>
                <a:srgbClr val="C00000"/>
              </a:solidFill>
            </a:endParaRPr>
          </a:p>
        </p:txBody>
      </p:sp>
      <p:sp>
        <p:nvSpPr>
          <p:cNvPr id="3" name="Espaço Reservado para Conteúdo 2"/>
          <p:cNvSpPr>
            <a:spLocks noGrp="1"/>
          </p:cNvSpPr>
          <p:nvPr>
            <p:ph idx="1"/>
          </p:nvPr>
        </p:nvSpPr>
        <p:spPr/>
        <p:txBody>
          <a:bodyPr>
            <a:normAutofit fontScale="40000" lnSpcReduction="20000"/>
          </a:bodyPr>
          <a:lstStyle/>
          <a:p>
            <a:pPr lvl="0"/>
            <a:r>
              <a:rPr lang="pt-BR" dirty="0" smtClean="0"/>
              <a:t>Concepção </a:t>
            </a:r>
            <a:r>
              <a:rPr lang="pt-BR" dirty="0"/>
              <a:t>do que seja conhecimento é historicamente </a:t>
            </a:r>
            <a:r>
              <a:rPr lang="pt-BR" dirty="0" smtClean="0"/>
              <a:t>situada. </a:t>
            </a:r>
          </a:p>
          <a:p>
            <a:pPr lvl="0"/>
            <a:r>
              <a:rPr lang="pt-BR" dirty="0" smtClean="0"/>
              <a:t>O contexto institucional do conhecimento é parte essencial de sua história. Instituições desenvolvem impulsos sociais próprios e estão sujeitas a pressões externas. Tendência a inovar e seu contrário. Instituições </a:t>
            </a:r>
            <a:r>
              <a:rPr lang="pt-BR" dirty="0"/>
              <a:t>que abriguem novas concepções do que seja o conhecimento.</a:t>
            </a:r>
          </a:p>
          <a:p>
            <a:pPr lvl="0"/>
            <a:r>
              <a:rPr lang="pt-BR" dirty="0"/>
              <a:t>Conflito, competição, permanente entre </a:t>
            </a:r>
            <a:r>
              <a:rPr lang="pt-BR" dirty="0" smtClean="0"/>
              <a:t>os </a:t>
            </a:r>
            <a:r>
              <a:rPr lang="pt-BR" dirty="0"/>
              <a:t>sistemas intelectuais das elites acadêmicas e os conhecimentos alternativos</a:t>
            </a:r>
            <a:r>
              <a:rPr lang="pt-BR" dirty="0" smtClean="0"/>
              <a:t>. “A diversidade de saberes, às vezes em conflito e competição, ajuda a explicar a mudança em termos intelectuais” (p.39).</a:t>
            </a:r>
          </a:p>
          <a:p>
            <a:r>
              <a:rPr lang="pt-BR" dirty="0"/>
              <a:t>Há “conhecimentos” no plural em toda cultura</a:t>
            </a:r>
            <a:r>
              <a:rPr lang="pt-BR" dirty="0" smtClean="0"/>
              <a:t>.</a:t>
            </a:r>
            <a:endParaRPr lang="pt-BR" dirty="0"/>
          </a:p>
          <a:p>
            <a:pPr lvl="0"/>
            <a:r>
              <a:rPr lang="pt-BR" dirty="0" smtClean="0"/>
              <a:t>O </a:t>
            </a:r>
            <a:r>
              <a:rPr lang="pt-BR" dirty="0"/>
              <a:t>início do período moderno é marcado pela invenção da imprensa com tipos móveis de </a:t>
            </a:r>
            <a:r>
              <a:rPr lang="pt-BR" dirty="0" err="1"/>
              <a:t>Guttenberg</a:t>
            </a:r>
            <a:r>
              <a:rPr lang="pt-BR" dirty="0"/>
              <a:t> (1450), que facilitou a integração entre diferentes conhecimentos, padronizou o conhecimento. </a:t>
            </a:r>
            <a:endParaRPr lang="pt-BR" dirty="0" smtClean="0"/>
          </a:p>
          <a:p>
            <a:pPr lvl="0"/>
            <a:r>
              <a:rPr lang="pt-BR" dirty="0" smtClean="0"/>
              <a:t>No início da Europa moderna, uma “explosão do conhecimento” se seguiu à invenção da imprensa, aos grandes descobrimentos e à chamada “revolução científica”.</a:t>
            </a:r>
          </a:p>
          <a:p>
            <a:pPr lvl="0"/>
            <a:r>
              <a:rPr lang="pt-BR" dirty="0" smtClean="0"/>
              <a:t>Período </a:t>
            </a:r>
            <a:r>
              <a:rPr lang="pt-BR" dirty="0"/>
              <a:t>medieval europeu, os professores universitários eram quase todos membros do clero, e as universidades concentravam-se na transmissão do conhecimento, não em sua produção (p.39). A pluralidade de outros saberes era transmitida de maneira oral, o que mudou com a invenção da imprensa.</a:t>
            </a:r>
          </a:p>
          <a:p>
            <a:pPr lvl="0"/>
            <a:r>
              <a:rPr lang="pt-BR" dirty="0"/>
              <a:t>O Renascimento, e o humanismo que o caracteriza, opôs-se ao saber convencional escolástico que dominava as universidades da Idade Média. Ressurgimento da tradição clássica.</a:t>
            </a:r>
          </a:p>
          <a:p>
            <a:pPr lvl="0"/>
            <a:r>
              <a:rPr lang="pt-BR" dirty="0"/>
              <a:t>A Revolução Científica do século XVII, foi um processo de inovação intelectual que rejeitou tanto a tradição clássica como a medieval, incorporando conhecimentos alternativos ao saber estabelecido </a:t>
            </a:r>
            <a:r>
              <a:rPr lang="pt-BR" dirty="0" smtClean="0"/>
              <a:t> - química (tradição artesanal da metalurgia), botânica (jardineiros e curandeiros populares). </a:t>
            </a:r>
            <a:r>
              <a:rPr lang="pt-BR" dirty="0"/>
              <a:t>A reboque disso, o monopólio da educação superior desfrutado pelas universidades foi posto à prova, e </a:t>
            </a:r>
            <a:r>
              <a:rPr lang="pt-BR" dirty="0" smtClean="0"/>
              <a:t>houve </a:t>
            </a:r>
            <a:r>
              <a:rPr lang="pt-BR" dirty="0"/>
              <a:t>o surgimento de institutos de pesquisa e do pesquisador </a:t>
            </a:r>
            <a:r>
              <a:rPr lang="pt-BR" dirty="0" smtClean="0"/>
              <a:t>profissional. Dimensão pública da ciência. </a:t>
            </a:r>
            <a:r>
              <a:rPr lang="pt-BR" dirty="0"/>
              <a:t>Academias, sec. XVIII, com apoio dos governantes, vão consolidando a sistematização do conhecimento, as trocas </a:t>
            </a:r>
            <a:r>
              <a:rPr lang="pt-BR" dirty="0" smtClean="0"/>
              <a:t>e os </a:t>
            </a:r>
            <a:r>
              <a:rPr lang="pt-BR" dirty="0"/>
              <a:t>intercâmbios.</a:t>
            </a:r>
          </a:p>
          <a:p>
            <a:pPr lvl="0"/>
            <a:r>
              <a:rPr lang="pt-BR" dirty="0" smtClean="0"/>
              <a:t>“</a:t>
            </a:r>
            <a:r>
              <a:rPr lang="pt-BR" dirty="0"/>
              <a:t>O</a:t>
            </a:r>
            <a:r>
              <a:rPr lang="pt-BR" dirty="0" smtClean="0"/>
              <a:t>s </a:t>
            </a:r>
            <a:r>
              <a:rPr lang="pt-BR" dirty="0"/>
              <a:t>grupos criativos, marginais e informais de um período regularmente se tornam as organizações formais, dominantes e conservadoras da próxima geração ou da seguinte” (p.51).</a:t>
            </a:r>
          </a:p>
          <a:p>
            <a:pPr lvl="0"/>
            <a:r>
              <a:rPr lang="pt-BR" dirty="0"/>
              <a:t>Período moderno: produção, coleta, armazenamento, recuperação e supressão da informação – conhecimento útil – saber gera efeitos de poder (Foucault) – poder e conhecimento se apoiando mutuamente – informações como parte ordinária do governo, exercício do controle baseado no conhecimento (coleta e sistematização das informações). Controle da vida da população, impostos, alimentá-los em tempo de fome, pestes etc. Gestão – cartografia, estatística – aumento </a:t>
            </a:r>
            <a:r>
              <a:rPr lang="pt-BR" dirty="0" smtClean="0"/>
              <a:t>da </a:t>
            </a:r>
            <a:r>
              <a:rPr lang="pt-BR" dirty="0"/>
              <a:t>informação exigiu guarda e </a:t>
            </a:r>
            <a:r>
              <a:rPr lang="pt-BR" dirty="0" smtClean="0"/>
              <a:t>recuperação.</a:t>
            </a:r>
            <a:endParaRPr lang="pt-BR" dirty="0"/>
          </a:p>
        </p:txBody>
      </p:sp>
    </p:spTree>
    <p:extLst>
      <p:ext uri="{BB962C8B-B14F-4D97-AF65-F5344CB8AC3E}">
        <p14:creationId xmlns:p14="http://schemas.microsoft.com/office/powerpoint/2010/main" val="469885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smtClean="0"/>
              <a:t>*Ciência Cidadã e Laboratórios Cidadãos</a:t>
            </a:r>
            <a:r>
              <a:rPr lang="pt-BR" sz="3200" dirty="0" smtClean="0"/>
              <a:t/>
            </a:r>
            <a:br>
              <a:rPr lang="pt-BR" sz="3200" dirty="0" smtClean="0"/>
            </a:br>
            <a:r>
              <a:rPr lang="pt-BR" sz="2800" dirty="0" smtClean="0">
                <a:solidFill>
                  <a:srgbClr val="C00000"/>
                </a:solidFill>
              </a:rPr>
              <a:t>Henrique Parra, Mariano </a:t>
            </a:r>
            <a:r>
              <a:rPr lang="pt-BR" sz="2800" dirty="0" err="1" smtClean="0">
                <a:solidFill>
                  <a:srgbClr val="C00000"/>
                </a:solidFill>
              </a:rPr>
              <a:t>Fressoli</a:t>
            </a:r>
            <a:r>
              <a:rPr lang="pt-BR" sz="2800" dirty="0" smtClean="0">
                <a:solidFill>
                  <a:srgbClr val="C00000"/>
                </a:solidFill>
              </a:rPr>
              <a:t>, </a:t>
            </a:r>
            <a:r>
              <a:rPr lang="pt-BR" sz="2800" dirty="0" err="1" smtClean="0">
                <a:solidFill>
                  <a:srgbClr val="C00000"/>
                </a:solidFill>
              </a:rPr>
              <a:t>Antonio</a:t>
            </a:r>
            <a:r>
              <a:rPr lang="pt-BR" sz="2800" dirty="0" smtClean="0">
                <a:solidFill>
                  <a:srgbClr val="C00000"/>
                </a:solidFill>
              </a:rPr>
              <a:t> </a:t>
            </a:r>
            <a:r>
              <a:rPr lang="pt-BR" sz="2800" dirty="0" err="1" smtClean="0">
                <a:solidFill>
                  <a:srgbClr val="C00000"/>
                </a:solidFill>
              </a:rPr>
              <a:t>Lafuente</a:t>
            </a:r>
            <a:endParaRPr lang="pt-BR" sz="2800" dirty="0">
              <a:solidFill>
                <a:srgbClr val="C00000"/>
              </a:solidFill>
            </a:endParaRPr>
          </a:p>
        </p:txBody>
      </p:sp>
      <p:sp>
        <p:nvSpPr>
          <p:cNvPr id="3" name="Espaço Reservado para Conteúdo 2"/>
          <p:cNvSpPr>
            <a:spLocks noGrp="1"/>
          </p:cNvSpPr>
          <p:nvPr>
            <p:ph idx="1"/>
          </p:nvPr>
        </p:nvSpPr>
        <p:spPr/>
        <p:txBody>
          <a:bodyPr>
            <a:normAutofit fontScale="92500" lnSpcReduction="10000"/>
          </a:bodyPr>
          <a:lstStyle/>
          <a:p>
            <a:r>
              <a:rPr lang="pt-BR" dirty="0" smtClean="0"/>
              <a:t>Multiplicidade de práticas e de espaços alternativos de produção de conhecimento</a:t>
            </a:r>
            <a:r>
              <a:rPr lang="pt-BR" dirty="0" smtClean="0">
                <a:solidFill>
                  <a:srgbClr val="C00000"/>
                </a:solidFill>
              </a:rPr>
              <a:t> → </a:t>
            </a:r>
            <a:r>
              <a:rPr lang="pt-BR" dirty="0" smtClean="0"/>
              <a:t>fenômeno heterogêneo, dinâmico e com efeitos ainda pouco conhecidos.</a:t>
            </a:r>
          </a:p>
          <a:p>
            <a:r>
              <a:rPr lang="pt-BR" dirty="0" smtClean="0"/>
              <a:t>Recomposição das fronteiras: cientistas especialistas/diversos públicos – laboratório acadêmico/laboratório cidadão.</a:t>
            </a:r>
          </a:p>
          <a:p>
            <a:r>
              <a:rPr lang="pt-BR" dirty="0" err="1" smtClean="0"/>
              <a:t>TICs</a:t>
            </a:r>
            <a:r>
              <a:rPr lang="pt-BR" dirty="0" smtClean="0"/>
              <a:t> </a:t>
            </a:r>
            <a:r>
              <a:rPr lang="pt-BR" dirty="0" smtClean="0">
                <a:solidFill>
                  <a:srgbClr val="C00000"/>
                </a:solidFill>
              </a:rPr>
              <a:t>+</a:t>
            </a:r>
            <a:r>
              <a:rPr lang="pt-BR" dirty="0" smtClean="0"/>
              <a:t> interseção cultura hacker, cultura científica e novas formas de ativismo.</a:t>
            </a:r>
          </a:p>
          <a:p>
            <a:r>
              <a:rPr lang="pt-BR" dirty="0" smtClean="0"/>
              <a:t>Crise dos sistemas de representação política – novos atores políticos</a:t>
            </a:r>
          </a:p>
          <a:p>
            <a:r>
              <a:rPr lang="pt-BR" dirty="0" smtClean="0"/>
              <a:t>Novas tensões e composições entre ciência e política: </a:t>
            </a:r>
            <a:r>
              <a:rPr lang="pt-BR" sz="2200" dirty="0" smtClean="0"/>
              <a:t>“amplia-se o campo das práticas e espaços estabelecidos de produção de conhecimento científico; ao mesmo tempo em que se interrogam as formas de participação política”.</a:t>
            </a:r>
          </a:p>
          <a:p>
            <a:r>
              <a:rPr lang="pt-BR" sz="2400" dirty="0" smtClean="0"/>
              <a:t>Interlocução – aprender a viver juntos</a:t>
            </a:r>
            <a:endParaRPr lang="pt-BR" sz="2600" dirty="0"/>
          </a:p>
        </p:txBody>
      </p:sp>
    </p:spTree>
    <p:extLst>
      <p:ext uri="{BB962C8B-B14F-4D97-AF65-F5344CB8AC3E}">
        <p14:creationId xmlns:p14="http://schemas.microsoft.com/office/powerpoint/2010/main" val="1727132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600" dirty="0"/>
              <a:t>Ciência Cidadã e Laboratórios Cidadãos</a:t>
            </a:r>
            <a:r>
              <a:rPr lang="pt-BR" sz="2800" dirty="0"/>
              <a:t/>
            </a:r>
            <a:br>
              <a:rPr lang="pt-BR" sz="2800" dirty="0"/>
            </a:br>
            <a:r>
              <a:rPr lang="pt-BR" sz="2800" dirty="0">
                <a:solidFill>
                  <a:srgbClr val="C00000"/>
                </a:solidFill>
              </a:rPr>
              <a:t>Henrique Parra, Mariano </a:t>
            </a:r>
            <a:r>
              <a:rPr lang="pt-BR" sz="2800" dirty="0" err="1">
                <a:solidFill>
                  <a:srgbClr val="C00000"/>
                </a:solidFill>
              </a:rPr>
              <a:t>Fressoli</a:t>
            </a:r>
            <a:r>
              <a:rPr lang="pt-BR" sz="2800" dirty="0">
                <a:solidFill>
                  <a:srgbClr val="C00000"/>
                </a:solidFill>
              </a:rPr>
              <a:t>, </a:t>
            </a:r>
            <a:r>
              <a:rPr lang="pt-BR" sz="2800" dirty="0" err="1">
                <a:solidFill>
                  <a:srgbClr val="C00000"/>
                </a:solidFill>
              </a:rPr>
              <a:t>Antonio</a:t>
            </a:r>
            <a:r>
              <a:rPr lang="pt-BR" sz="2800" dirty="0">
                <a:solidFill>
                  <a:srgbClr val="C00000"/>
                </a:solidFill>
              </a:rPr>
              <a:t> </a:t>
            </a:r>
            <a:r>
              <a:rPr lang="pt-BR" sz="2800" dirty="0" err="1">
                <a:solidFill>
                  <a:srgbClr val="C00000"/>
                </a:solidFill>
              </a:rPr>
              <a:t>Lafuente</a:t>
            </a:r>
            <a:endParaRPr lang="pt-BR" sz="2800" dirty="0"/>
          </a:p>
        </p:txBody>
      </p:sp>
      <p:sp>
        <p:nvSpPr>
          <p:cNvPr id="3" name="Espaço Reservado para Conteúdo 2"/>
          <p:cNvSpPr>
            <a:spLocks noGrp="1"/>
          </p:cNvSpPr>
          <p:nvPr>
            <p:ph idx="1"/>
          </p:nvPr>
        </p:nvSpPr>
        <p:spPr/>
        <p:txBody>
          <a:bodyPr>
            <a:normAutofit fontScale="70000" lnSpcReduction="20000"/>
          </a:bodyPr>
          <a:lstStyle/>
          <a:p>
            <a:r>
              <a:rPr lang="pt-BR" dirty="0" smtClean="0"/>
              <a:t>História da ciência é cheia de exemplos de ciência amadora ou cidadã – o alcance e as formas que essas experiências adotavam estavam marcados pela tecnologias e meios de comunicação da época: correio postal, o telégrafo.</a:t>
            </a:r>
          </a:p>
          <a:p>
            <a:r>
              <a:rPr lang="pt-BR" dirty="0" smtClean="0">
                <a:solidFill>
                  <a:srgbClr val="C00000"/>
                </a:solidFill>
              </a:rPr>
              <a:t>Tecnologias de informação e comunicação: revitalizaram a tradição da ciência cidadã ao permitir que milhares de pessoas possam colaborar online a partir de qualquer lugar do mundo</a:t>
            </a:r>
            <a:r>
              <a:rPr lang="pt-BR" dirty="0" smtClean="0"/>
              <a:t>.</a:t>
            </a:r>
          </a:p>
          <a:p>
            <a:r>
              <a:rPr lang="pt-BR" dirty="0" smtClean="0"/>
              <a:t>Software e hardware livres + cultura hacker</a:t>
            </a:r>
          </a:p>
          <a:p>
            <a:r>
              <a:rPr lang="pt-BR" dirty="0" smtClean="0">
                <a:solidFill>
                  <a:srgbClr val="C00000"/>
                </a:solidFill>
              </a:rPr>
              <a:t>História da ciência mostra como é complexa e intrincada</a:t>
            </a:r>
            <a:r>
              <a:rPr lang="pt-BR" dirty="0" smtClean="0"/>
              <a:t>: a produção do conhecimento científico sempre teve participação de não cientistas - trabalhadores, técnicos, marinheiros e exploradores, caçadores e naturalistas amadores, cuidadores domésticos e filantropos trabalharam voluntariamente em vários momentos de coleta e classificação de dados.</a:t>
            </a:r>
          </a:p>
          <a:p>
            <a:r>
              <a:rPr lang="pt-BR" dirty="0" smtClean="0"/>
              <a:t>Criação de </a:t>
            </a:r>
            <a:r>
              <a:rPr lang="pt-BR" dirty="0" smtClean="0">
                <a:solidFill>
                  <a:srgbClr val="C00000"/>
                </a:solidFill>
              </a:rPr>
              <a:t>novas formas de colaboração </a:t>
            </a:r>
            <a:r>
              <a:rPr lang="pt-BR" dirty="0" smtClean="0"/>
              <a:t>– mudanças significativas estão na possibilidade de gerar interações mais fluidas entre os usuários e os cientistas – abertura e colaboração na produção científica.</a:t>
            </a:r>
          </a:p>
          <a:p>
            <a:r>
              <a:rPr lang="pt-BR" dirty="0" smtClean="0"/>
              <a:t>Padronização dos protocolos de coleta e armazenamento de dados permite avaliar rapidamente sua qualidade e se desfazer dos que não cumprem com os parâmetros estabelecidos – </a:t>
            </a:r>
            <a:r>
              <a:rPr lang="pt-BR" dirty="0" smtClean="0">
                <a:solidFill>
                  <a:srgbClr val="C00000"/>
                </a:solidFill>
              </a:rPr>
              <a:t>cientistas </a:t>
            </a:r>
            <a:r>
              <a:rPr lang="pt-BR" dirty="0" smtClean="0"/>
              <a:t>continuam a assegurar a qualidade dos processos de coleta e a garantir sua credibilidade.</a:t>
            </a:r>
            <a:endParaRPr lang="pt-BR" dirty="0"/>
          </a:p>
        </p:txBody>
      </p:sp>
    </p:spTree>
    <p:extLst>
      <p:ext uri="{BB962C8B-B14F-4D97-AF65-F5344CB8AC3E}">
        <p14:creationId xmlns:p14="http://schemas.microsoft.com/office/powerpoint/2010/main" val="2877308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a:t>Ciência Cidadã e Laboratórios Cidadãos</a:t>
            </a:r>
            <a:r>
              <a:rPr lang="pt-BR" sz="4800" dirty="0"/>
              <a:t/>
            </a:r>
            <a:br>
              <a:rPr lang="pt-BR" sz="4800" dirty="0"/>
            </a:br>
            <a:r>
              <a:rPr lang="pt-BR" sz="3100" dirty="0">
                <a:solidFill>
                  <a:srgbClr val="C00000"/>
                </a:solidFill>
              </a:rPr>
              <a:t>Henrique Parra, Mariano </a:t>
            </a:r>
            <a:r>
              <a:rPr lang="pt-BR" sz="3100" dirty="0" err="1">
                <a:solidFill>
                  <a:srgbClr val="C00000"/>
                </a:solidFill>
              </a:rPr>
              <a:t>Fressoli</a:t>
            </a:r>
            <a:r>
              <a:rPr lang="pt-BR" sz="3100" dirty="0">
                <a:solidFill>
                  <a:srgbClr val="C00000"/>
                </a:solidFill>
              </a:rPr>
              <a:t>, </a:t>
            </a:r>
            <a:r>
              <a:rPr lang="pt-BR" sz="3100" dirty="0" err="1">
                <a:solidFill>
                  <a:srgbClr val="C00000"/>
                </a:solidFill>
              </a:rPr>
              <a:t>Antonio</a:t>
            </a:r>
            <a:r>
              <a:rPr lang="pt-BR" sz="3100" dirty="0">
                <a:solidFill>
                  <a:srgbClr val="C00000"/>
                </a:solidFill>
              </a:rPr>
              <a:t> </a:t>
            </a:r>
            <a:r>
              <a:rPr lang="pt-BR" sz="3100" dirty="0" err="1">
                <a:solidFill>
                  <a:srgbClr val="C00000"/>
                </a:solidFill>
              </a:rPr>
              <a:t>Lafuente</a:t>
            </a:r>
            <a:endParaRPr lang="pt-BR" sz="3100" dirty="0"/>
          </a:p>
        </p:txBody>
      </p:sp>
      <p:sp>
        <p:nvSpPr>
          <p:cNvPr id="3" name="Espaço Reservado para Conteúdo 2"/>
          <p:cNvSpPr>
            <a:spLocks noGrp="1"/>
          </p:cNvSpPr>
          <p:nvPr>
            <p:ph idx="1"/>
          </p:nvPr>
        </p:nvSpPr>
        <p:spPr/>
        <p:txBody>
          <a:bodyPr>
            <a:normAutofit lnSpcReduction="10000"/>
          </a:bodyPr>
          <a:lstStyle/>
          <a:p>
            <a:r>
              <a:rPr lang="pt-BR" dirty="0" smtClean="0"/>
              <a:t>Como se podem gerar espaços que fomentem processos de </a:t>
            </a:r>
            <a:r>
              <a:rPr lang="pt-BR" dirty="0" err="1" smtClean="0"/>
              <a:t>empoderamento</a:t>
            </a:r>
            <a:r>
              <a:rPr lang="pt-BR" dirty="0" smtClean="0"/>
              <a:t> dos públicos?</a:t>
            </a:r>
          </a:p>
          <a:p>
            <a:r>
              <a:rPr lang="pt-BR" dirty="0" smtClean="0"/>
              <a:t>Laboratórios cidadãos: interseções – radicalização ou aprofundamento da experiência democrática, no âmbito da produção de saberes e da participação política.</a:t>
            </a:r>
          </a:p>
          <a:p>
            <a:pPr marL="0" indent="0">
              <a:buNone/>
            </a:pPr>
            <a:endParaRPr lang="pt-BR" dirty="0" smtClean="0"/>
          </a:p>
          <a:p>
            <a:pPr marL="457200" lvl="1" indent="0" algn="just">
              <a:buNone/>
            </a:pPr>
            <a:r>
              <a:rPr lang="pt-BR" sz="1800" dirty="0" smtClean="0"/>
              <a:t>“</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es </a:t>
            </a:r>
            <a:r>
              <a:rPr lang="pt-BR" sz="1800" dirty="0" err="1" smtClean="0"/>
              <a:t>un</a:t>
            </a:r>
            <a:r>
              <a:rPr lang="pt-BR" sz="1800" dirty="0" smtClean="0"/>
              <a:t> </a:t>
            </a:r>
            <a:r>
              <a:rPr lang="pt-BR" sz="1800" dirty="0" err="1" smtClean="0"/>
              <a:t>espacio</a:t>
            </a:r>
            <a:r>
              <a:rPr lang="pt-BR" sz="1800" dirty="0" smtClean="0"/>
              <a:t> </a:t>
            </a:r>
            <a:r>
              <a:rPr lang="pt-BR" sz="1800" dirty="0" err="1" smtClean="0"/>
              <a:t>hospitalario</a:t>
            </a:r>
            <a:r>
              <a:rPr lang="pt-BR" sz="1800" dirty="0" smtClean="0"/>
              <a:t> capaz de convocar </a:t>
            </a:r>
            <a:r>
              <a:rPr lang="pt-BR" sz="1800" dirty="0" err="1" smtClean="0"/>
              <a:t>la</a:t>
            </a:r>
            <a:r>
              <a:rPr lang="pt-BR" sz="1800" dirty="0" smtClean="0"/>
              <a:t> diversidade y que metaboliza </a:t>
            </a:r>
            <a:r>
              <a:rPr lang="pt-BR" sz="1800" dirty="0" err="1" smtClean="0"/>
              <a:t>malentendidos</a:t>
            </a:r>
            <a:r>
              <a:rPr lang="pt-BR" sz="1800" dirty="0" smtClean="0"/>
              <a:t> y </a:t>
            </a:r>
            <a:r>
              <a:rPr lang="pt-BR" sz="1800" dirty="0" err="1" smtClean="0"/>
              <a:t>desencuentros</a:t>
            </a:r>
            <a:r>
              <a:rPr lang="pt-BR" sz="1800" dirty="0" smtClean="0"/>
              <a:t> para construir </a:t>
            </a:r>
            <a:r>
              <a:rPr lang="pt-BR" sz="1800" dirty="0" err="1" smtClean="0"/>
              <a:t>nuevas</a:t>
            </a:r>
            <a:r>
              <a:rPr lang="pt-BR" sz="1800" dirty="0" smtClean="0"/>
              <a:t> formas de crítica. </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es </a:t>
            </a:r>
            <a:r>
              <a:rPr lang="pt-BR" sz="1800" dirty="0" err="1" smtClean="0"/>
              <a:t>un</a:t>
            </a:r>
            <a:r>
              <a:rPr lang="pt-BR" sz="1800" dirty="0" smtClean="0"/>
              <a:t> entorno experimental donde se se </a:t>
            </a:r>
            <a:r>
              <a:rPr lang="pt-BR" sz="1800" dirty="0" err="1" smtClean="0"/>
              <a:t>someten</a:t>
            </a:r>
            <a:r>
              <a:rPr lang="pt-BR" sz="1800" dirty="0" smtClean="0"/>
              <a:t> a </a:t>
            </a:r>
            <a:r>
              <a:rPr lang="pt-BR" sz="1800" dirty="0" err="1" smtClean="0"/>
              <a:t>escrutinio</a:t>
            </a:r>
            <a:r>
              <a:rPr lang="pt-BR" sz="1800" dirty="0" smtClean="0"/>
              <a:t> público, </a:t>
            </a:r>
            <a:r>
              <a:rPr lang="pt-BR" sz="1800" dirty="0" err="1" smtClean="0"/>
              <a:t>abierto</a:t>
            </a:r>
            <a:r>
              <a:rPr lang="pt-BR" sz="1800" dirty="0" smtClean="0"/>
              <a:t> y horizontal </a:t>
            </a:r>
            <a:r>
              <a:rPr lang="pt-BR" sz="1800" dirty="0" err="1" smtClean="0"/>
              <a:t>la</a:t>
            </a:r>
            <a:r>
              <a:rPr lang="pt-BR" sz="1800" dirty="0" smtClean="0"/>
              <a:t> pluralidade de </a:t>
            </a:r>
            <a:r>
              <a:rPr lang="pt-BR" sz="1800" dirty="0" err="1" smtClean="0"/>
              <a:t>experiencias</a:t>
            </a:r>
            <a:r>
              <a:rPr lang="pt-BR" sz="1800" dirty="0" smtClean="0"/>
              <a:t> y </a:t>
            </a:r>
            <a:r>
              <a:rPr lang="pt-BR" sz="1800" dirty="0" err="1" smtClean="0"/>
              <a:t>conocimientos</a:t>
            </a:r>
            <a:r>
              <a:rPr lang="pt-BR" sz="1800" dirty="0" smtClean="0"/>
              <a:t>. </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es </a:t>
            </a:r>
            <a:r>
              <a:rPr lang="pt-BR" sz="1800" dirty="0" err="1" smtClean="0"/>
              <a:t>un</a:t>
            </a:r>
            <a:r>
              <a:rPr lang="pt-BR" sz="1800" dirty="0" smtClean="0"/>
              <a:t> lugar de </a:t>
            </a:r>
            <a:r>
              <a:rPr lang="pt-BR" sz="1800" dirty="0" err="1" smtClean="0"/>
              <a:t>producción</a:t>
            </a:r>
            <a:r>
              <a:rPr lang="pt-BR" sz="1800" dirty="0" smtClean="0"/>
              <a:t> de </a:t>
            </a:r>
            <a:r>
              <a:rPr lang="pt-BR" sz="1800" dirty="0" err="1" smtClean="0"/>
              <a:t>nuevas</a:t>
            </a:r>
            <a:r>
              <a:rPr lang="pt-BR" sz="1800" dirty="0" smtClean="0"/>
              <a:t> formas de visualizar, mapear, representar </a:t>
            </a:r>
            <a:r>
              <a:rPr lang="pt-BR" sz="1800" dirty="0" err="1" smtClean="0"/>
              <a:t>los</a:t>
            </a:r>
            <a:r>
              <a:rPr lang="pt-BR" sz="1800" dirty="0" smtClean="0"/>
              <a:t> problemas. </a:t>
            </a:r>
            <a:r>
              <a:rPr lang="pt-BR" sz="1800" dirty="0" err="1" smtClean="0"/>
              <a:t>Un</a:t>
            </a:r>
            <a:r>
              <a:rPr lang="pt-BR" sz="1800" dirty="0" smtClean="0"/>
              <a:t> </a:t>
            </a:r>
            <a:r>
              <a:rPr lang="pt-BR" sz="1800" dirty="0" err="1" smtClean="0"/>
              <a:t>laboratorio</a:t>
            </a:r>
            <a:r>
              <a:rPr lang="pt-BR" sz="1800" dirty="0" smtClean="0"/>
              <a:t> </a:t>
            </a:r>
            <a:r>
              <a:rPr lang="pt-BR" sz="1800" dirty="0" err="1" smtClean="0"/>
              <a:t>ciudadano</a:t>
            </a:r>
            <a:r>
              <a:rPr lang="pt-BR" sz="1800" dirty="0" smtClean="0"/>
              <a:t> no es una </a:t>
            </a:r>
            <a:r>
              <a:rPr lang="pt-BR" sz="1800" dirty="0" err="1" smtClean="0"/>
              <a:t>asamblea</a:t>
            </a:r>
            <a:r>
              <a:rPr lang="pt-BR" sz="1800" dirty="0" smtClean="0"/>
              <a:t> legislativa, </a:t>
            </a:r>
            <a:r>
              <a:rPr lang="pt-BR" sz="1800" dirty="0" err="1" smtClean="0"/>
              <a:t>ni</a:t>
            </a:r>
            <a:r>
              <a:rPr lang="pt-BR" sz="1800" dirty="0" smtClean="0"/>
              <a:t> una plataforma para </a:t>
            </a:r>
            <a:r>
              <a:rPr lang="pt-BR" sz="1800" dirty="0" err="1" smtClean="0"/>
              <a:t>movilizar</a:t>
            </a:r>
            <a:r>
              <a:rPr lang="pt-BR" sz="1800" dirty="0" smtClean="0"/>
              <a:t> </a:t>
            </a:r>
            <a:r>
              <a:rPr lang="pt-BR" sz="1800" dirty="0" err="1" smtClean="0"/>
              <a:t>ideas</a:t>
            </a:r>
            <a:r>
              <a:rPr lang="pt-BR" sz="1800" dirty="0" smtClean="0"/>
              <a:t> afines a </a:t>
            </a:r>
            <a:r>
              <a:rPr lang="pt-BR" sz="1800" dirty="0" err="1" smtClean="0"/>
              <a:t>un</a:t>
            </a:r>
            <a:r>
              <a:rPr lang="pt-BR" sz="1800" dirty="0" smtClean="0"/>
              <a:t> partido, </a:t>
            </a:r>
            <a:r>
              <a:rPr lang="pt-BR" sz="1800" dirty="0" err="1" smtClean="0"/>
              <a:t>un</a:t>
            </a:r>
            <a:r>
              <a:rPr lang="pt-BR" sz="1800" dirty="0" smtClean="0"/>
              <a:t> </a:t>
            </a:r>
            <a:r>
              <a:rPr lang="pt-BR" sz="1800" dirty="0" err="1" smtClean="0"/>
              <a:t>colectivo</a:t>
            </a:r>
            <a:r>
              <a:rPr lang="pt-BR" sz="1800" dirty="0" smtClean="0"/>
              <a:t> o </a:t>
            </a:r>
            <a:r>
              <a:rPr lang="pt-BR" sz="1800" dirty="0" err="1" smtClean="0"/>
              <a:t>un</a:t>
            </a:r>
            <a:r>
              <a:rPr lang="pt-BR" sz="1800" dirty="0" smtClean="0"/>
              <a:t> movimento. </a:t>
            </a:r>
            <a:r>
              <a:rPr lang="pt-BR" sz="1800" dirty="0" err="1" smtClean="0"/>
              <a:t>Un</a:t>
            </a:r>
            <a:r>
              <a:rPr lang="pt-BR" sz="1800" dirty="0" smtClean="0"/>
              <a:t> </a:t>
            </a:r>
            <a:r>
              <a:rPr lang="pt-BR" sz="1800" dirty="0" err="1" smtClean="0"/>
              <a:t>laboratorio</a:t>
            </a:r>
            <a:r>
              <a:rPr lang="pt-BR" sz="1800" dirty="0" smtClean="0"/>
              <a:t> es </a:t>
            </a:r>
            <a:r>
              <a:rPr lang="pt-BR" sz="1800" dirty="0" err="1" smtClean="0"/>
              <a:t>un</a:t>
            </a:r>
            <a:r>
              <a:rPr lang="pt-BR" sz="1800" dirty="0" smtClean="0"/>
              <a:t> </a:t>
            </a:r>
            <a:r>
              <a:rPr lang="pt-BR" sz="1800" dirty="0" err="1" smtClean="0"/>
              <a:t>espacio</a:t>
            </a:r>
            <a:r>
              <a:rPr lang="pt-BR" sz="1800" dirty="0" smtClean="0"/>
              <a:t> de </a:t>
            </a:r>
            <a:r>
              <a:rPr lang="pt-BR" sz="1800" dirty="0" err="1" smtClean="0"/>
              <a:t>trabajo</a:t>
            </a:r>
            <a:r>
              <a:rPr lang="pt-BR" sz="1800" dirty="0" smtClean="0"/>
              <a:t> orientado a </a:t>
            </a:r>
            <a:r>
              <a:rPr lang="pt-BR" sz="1800" dirty="0" err="1" smtClean="0"/>
              <a:t>la</a:t>
            </a:r>
            <a:r>
              <a:rPr lang="pt-BR" sz="1800" dirty="0" smtClean="0"/>
              <a:t> </a:t>
            </a:r>
            <a:r>
              <a:rPr lang="pt-BR" sz="1800" dirty="0" err="1" smtClean="0"/>
              <a:t>producción</a:t>
            </a:r>
            <a:r>
              <a:rPr lang="pt-BR" sz="1800" dirty="0" smtClean="0"/>
              <a:t> de </a:t>
            </a:r>
            <a:r>
              <a:rPr lang="pt-BR" sz="1800" dirty="0" err="1" smtClean="0"/>
              <a:t>prototipos</a:t>
            </a:r>
            <a:r>
              <a:rPr lang="pt-BR" sz="1800" dirty="0" smtClean="0"/>
              <a:t> y no una sala de </a:t>
            </a:r>
            <a:r>
              <a:rPr lang="pt-BR" sz="1800" dirty="0" err="1" smtClean="0"/>
              <a:t>exposiciones</a:t>
            </a:r>
            <a:r>
              <a:rPr lang="pt-BR" sz="1800" dirty="0" smtClean="0"/>
              <a:t>”.</a:t>
            </a:r>
            <a:endParaRPr lang="pt-BR" sz="1800" dirty="0"/>
          </a:p>
        </p:txBody>
      </p:sp>
    </p:spTree>
    <p:extLst>
      <p:ext uri="{BB962C8B-B14F-4D97-AF65-F5344CB8AC3E}">
        <p14:creationId xmlns:p14="http://schemas.microsoft.com/office/powerpoint/2010/main" val="53005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Modos de ciencia: pública, abierta y común </a:t>
            </a:r>
            <a:r>
              <a:rPr lang="es-ES" sz="3600" dirty="0">
                <a:solidFill>
                  <a:srgbClr val="C00000"/>
                </a:solidFill>
              </a:rPr>
              <a:t>Antonio Lafuente e Adolfo </a:t>
            </a:r>
            <a:r>
              <a:rPr lang="es-ES" sz="3600" dirty="0" err="1">
                <a:solidFill>
                  <a:srgbClr val="C00000"/>
                </a:solidFill>
              </a:rPr>
              <a:t>Estalella</a:t>
            </a:r>
            <a:endParaRPr lang="pt-BR" sz="3600" dirty="0">
              <a:solidFill>
                <a:srgbClr val="C00000"/>
              </a:solidFill>
            </a:endParaRPr>
          </a:p>
        </p:txBody>
      </p:sp>
      <p:sp>
        <p:nvSpPr>
          <p:cNvPr id="3" name="Espaço Reservado para Conteúdo 2"/>
          <p:cNvSpPr>
            <a:spLocks noGrp="1"/>
          </p:cNvSpPr>
          <p:nvPr>
            <p:ph idx="1"/>
          </p:nvPr>
        </p:nvSpPr>
        <p:spPr/>
        <p:txBody>
          <a:bodyPr>
            <a:normAutofit fontScale="77500" lnSpcReduction="20000"/>
          </a:bodyPr>
          <a:lstStyle/>
          <a:p>
            <a:r>
              <a:rPr lang="es-ES" dirty="0" err="1" smtClean="0"/>
              <a:t>Cidadania</a:t>
            </a:r>
            <a:r>
              <a:rPr lang="es-ES" dirty="0" smtClean="0"/>
              <a:t> </a:t>
            </a:r>
            <a:r>
              <a:rPr lang="es-ES" dirty="0" err="1" smtClean="0"/>
              <a:t>deve</a:t>
            </a:r>
            <a:r>
              <a:rPr lang="es-ES" dirty="0" smtClean="0"/>
              <a:t> </a:t>
            </a:r>
            <a:r>
              <a:rPr lang="es-ES" dirty="0" err="1" smtClean="0"/>
              <a:t>muito</a:t>
            </a:r>
            <a:r>
              <a:rPr lang="es-ES" dirty="0" smtClean="0"/>
              <a:t> à </a:t>
            </a:r>
            <a:r>
              <a:rPr lang="es-ES" dirty="0" err="1" smtClean="0"/>
              <a:t>ciência</a:t>
            </a:r>
            <a:r>
              <a:rPr lang="es-ES" dirty="0" smtClean="0"/>
              <a:t>, </a:t>
            </a:r>
            <a:r>
              <a:rPr lang="es-ES" dirty="0" err="1" smtClean="0"/>
              <a:t>assim</a:t>
            </a:r>
            <a:r>
              <a:rPr lang="es-ES" dirty="0" smtClean="0"/>
              <a:t> como a </a:t>
            </a:r>
            <a:r>
              <a:rPr lang="es-ES" dirty="0" err="1" smtClean="0"/>
              <a:t>ciência</a:t>
            </a:r>
            <a:r>
              <a:rPr lang="es-ES" dirty="0" smtClean="0"/>
              <a:t> </a:t>
            </a:r>
            <a:r>
              <a:rPr lang="es-ES" dirty="0" err="1" smtClean="0"/>
              <a:t>deve</a:t>
            </a:r>
            <a:r>
              <a:rPr lang="es-ES" dirty="0" smtClean="0"/>
              <a:t> </a:t>
            </a:r>
            <a:r>
              <a:rPr lang="es-ES" dirty="0" err="1" smtClean="0"/>
              <a:t>muito</a:t>
            </a:r>
            <a:r>
              <a:rPr lang="es-ES" dirty="0" smtClean="0"/>
              <a:t> à </a:t>
            </a:r>
            <a:r>
              <a:rPr lang="es-ES" dirty="0" err="1" smtClean="0"/>
              <a:t>cidadania</a:t>
            </a:r>
            <a:r>
              <a:rPr lang="es-ES" dirty="0" smtClean="0"/>
              <a:t>.</a:t>
            </a:r>
          </a:p>
          <a:p>
            <a:pPr marL="0" indent="0">
              <a:buNone/>
            </a:pPr>
            <a:endParaRPr lang="es-ES" dirty="0" smtClean="0"/>
          </a:p>
          <a:p>
            <a:pPr marL="0" indent="0">
              <a:buNone/>
            </a:pPr>
            <a:r>
              <a:rPr lang="es-ES" dirty="0" smtClean="0"/>
              <a:t>“La </a:t>
            </a:r>
            <a:r>
              <a:rPr lang="es-ES" dirty="0"/>
              <a:t>ciencia ciudadana ha venido mostrando su capacidad para lograr presencia en el espacio público. El síndrome de la enfermedad de la Guerra del Golfo, las luchas de los afectados por el AIDS ,los cuestionamientos introducidos por las feministas del cáncer de mama o la visibilidad lograda por los pacientes </a:t>
            </a:r>
            <a:r>
              <a:rPr lang="es-ES" dirty="0" err="1"/>
              <a:t>electrosensibles</a:t>
            </a:r>
            <a:r>
              <a:rPr lang="es-ES" dirty="0"/>
              <a:t>, tienen muchas cosas en común. Aquí queremos destacar una innovación que es crucial para nuestra democracia: haber dejado de ser invisibles y conquistado capacidad de interlocución con las administraciones públicas. Lo importante es la forma en la que lo lograron, pues de la protesta pasaron a la propuesta, demostrando su habilidad para producir, mezclar y comunicar información basada en datos, conceptos y objetos científicos validados. La precariedad de sus medios o el acoso político al que fueron sometidos no impidió el avance de sus propuestas. Nos han enseñado otras formas de civilidad más inclusivas y contrastadas. Han demostrado -es decir, probado con argumentos y ocupado con el cuerpo-, su derecho a tomar la palabra en el espacio </a:t>
            </a:r>
            <a:r>
              <a:rPr lang="es-ES" dirty="0" smtClean="0"/>
              <a:t>público”.</a:t>
            </a:r>
            <a:endParaRPr lang="es-ES" dirty="0"/>
          </a:p>
          <a:p>
            <a:endParaRPr lang="es-ES" dirty="0" smtClean="0"/>
          </a:p>
        </p:txBody>
      </p:sp>
    </p:spTree>
    <p:extLst>
      <p:ext uri="{BB962C8B-B14F-4D97-AF65-F5344CB8AC3E}">
        <p14:creationId xmlns:p14="http://schemas.microsoft.com/office/powerpoint/2010/main" val="3607809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Software Livre</a:t>
            </a:r>
            <a:br>
              <a:rPr lang="pt-BR" dirty="0" smtClean="0"/>
            </a:br>
            <a:r>
              <a:rPr lang="pt-BR" dirty="0" smtClean="0"/>
              <a:t/>
            </a:r>
            <a:br>
              <a:rPr lang="pt-BR" dirty="0" smtClean="0"/>
            </a:br>
            <a:r>
              <a:rPr lang="es-ES" sz="1300" dirty="0"/>
              <a:t>[</a:t>
            </a:r>
            <a:r>
              <a:rPr lang="es-ES" sz="1300" dirty="0" smtClean="0"/>
              <a:t>Modos </a:t>
            </a:r>
            <a:r>
              <a:rPr lang="es-ES" sz="1300" dirty="0"/>
              <a:t>de ciencia: pública, abierta y común </a:t>
            </a:r>
            <a:r>
              <a:rPr lang="es-ES" sz="1300" dirty="0">
                <a:solidFill>
                  <a:srgbClr val="C00000"/>
                </a:solidFill>
              </a:rPr>
              <a:t>Antonio Lafuente e Adolfo </a:t>
            </a:r>
            <a:r>
              <a:rPr lang="es-ES" sz="1300" dirty="0" err="1" smtClean="0">
                <a:solidFill>
                  <a:srgbClr val="C00000"/>
                </a:solidFill>
              </a:rPr>
              <a:t>Estalella</a:t>
            </a:r>
            <a:r>
              <a:rPr lang="es-ES" sz="1300" dirty="0" smtClean="0">
                <a:solidFill>
                  <a:srgbClr val="C00000"/>
                </a:solidFill>
              </a:rPr>
              <a:t>]</a:t>
            </a:r>
            <a:endParaRPr lang="pt-BR" sz="1300" dirty="0"/>
          </a:p>
        </p:txBody>
      </p:sp>
      <p:sp>
        <p:nvSpPr>
          <p:cNvPr id="3" name="Espaço Reservado para Conteúdo 2"/>
          <p:cNvSpPr>
            <a:spLocks noGrp="1"/>
          </p:cNvSpPr>
          <p:nvPr>
            <p:ph idx="1"/>
          </p:nvPr>
        </p:nvSpPr>
        <p:spPr/>
        <p:txBody>
          <a:bodyPr>
            <a:normAutofit fontScale="85000" lnSpcReduction="20000"/>
          </a:bodyPr>
          <a:lstStyle/>
          <a:p>
            <a:pPr marL="0" indent="0">
              <a:buNone/>
            </a:pPr>
            <a:r>
              <a:rPr lang="es-ES" dirty="0"/>
              <a:t>Lo que hace vibrantes las comunidades de software libre no es el propósito de producir para todos, sino el de construir entre todos. El </a:t>
            </a:r>
            <a:r>
              <a:rPr lang="es-ES" i="1" dirty="0" err="1"/>
              <a:t>commons</a:t>
            </a:r>
            <a:r>
              <a:rPr lang="es-ES" i="1" dirty="0"/>
              <a:t> </a:t>
            </a:r>
            <a:r>
              <a:rPr lang="es-ES" dirty="0"/>
              <a:t>por el que trabajan no está garantizado por el libre acceso, sino por la voluntad de no excluir ninguna forma de colaboración que mejore el resultado. Y no nos referimos sólo a personas, sino también a culturas. El resultado, obviamente, no es un producto, sino una forma de entender nuestras relaciones con la tecnología y con los otros humanos, basada en el principio de que el lenguaje en el que se comunican las máquinas debe ser abierto y que las comunidades deben serlo entre pares que disuelvan los bordes artificiales e imaginarios que nuestra sociedad crea entre nacionales y extranjeros, expertos y amateurs, comunicar y compartir, o entre libre y gratis. Ya lo hemos dicho, estamos hablando de comunidades cosmopolitas, informales y basadas en la economía del don </a:t>
            </a:r>
            <a:r>
              <a:rPr lang="es-ES" dirty="0" smtClean="0"/>
              <a:t>(</a:t>
            </a:r>
            <a:r>
              <a:rPr lang="es-ES" dirty="0" err="1"/>
              <a:t>L</a:t>
            </a:r>
            <a:r>
              <a:rPr lang="es-ES" dirty="0" err="1" smtClean="0"/>
              <a:t>each</a:t>
            </a:r>
            <a:r>
              <a:rPr lang="es-ES" dirty="0"/>
              <a:t>, </a:t>
            </a:r>
            <a:r>
              <a:rPr lang="es-ES" dirty="0" err="1"/>
              <a:t>N</a:t>
            </a:r>
            <a:r>
              <a:rPr lang="es-ES" dirty="0" err="1" smtClean="0"/>
              <a:t>afus</a:t>
            </a:r>
            <a:r>
              <a:rPr lang="es-ES" dirty="0"/>
              <a:t>; </a:t>
            </a:r>
            <a:r>
              <a:rPr lang="es-ES" dirty="0" err="1"/>
              <a:t>K</a:t>
            </a:r>
            <a:r>
              <a:rPr lang="es-ES" dirty="0" err="1" smtClean="0"/>
              <a:t>rieger</a:t>
            </a:r>
            <a:r>
              <a:rPr lang="es-ES" dirty="0"/>
              <a:t>, 2009). Tampoco es la gratuidad la divisa que hace singulares estas producciones. Compartir el código ha obligado a ingeniar modelos de negocio alternativos que no arruinen a quienes optan por el SL. </a:t>
            </a:r>
            <a:endParaRPr lang="pt-BR" dirty="0"/>
          </a:p>
        </p:txBody>
      </p:sp>
    </p:spTree>
    <p:extLst>
      <p:ext uri="{BB962C8B-B14F-4D97-AF65-F5344CB8AC3E}">
        <p14:creationId xmlns:p14="http://schemas.microsoft.com/office/powerpoint/2010/main" val="421375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dirty="0">
                <a:solidFill>
                  <a:srgbClr val="C00000"/>
                </a:solidFill>
              </a:rPr>
              <a:t>CIENCIA </a:t>
            </a:r>
            <a:r>
              <a:rPr lang="es-ES" dirty="0" smtClean="0">
                <a:solidFill>
                  <a:srgbClr val="C00000"/>
                </a:solidFill>
              </a:rPr>
              <a:t>COMÚN</a:t>
            </a:r>
            <a:br>
              <a:rPr lang="es-ES" dirty="0" smtClean="0">
                <a:solidFill>
                  <a:srgbClr val="C00000"/>
                </a:solidFill>
              </a:rPr>
            </a:br>
            <a:r>
              <a:rPr lang="es-ES" sz="1300" dirty="0" smtClean="0">
                <a:solidFill>
                  <a:srgbClr val="C00000"/>
                </a:solidFill>
              </a:rPr>
              <a:t>[</a:t>
            </a:r>
            <a:r>
              <a:rPr lang="es-ES" sz="1300" dirty="0" smtClean="0"/>
              <a:t>Modos </a:t>
            </a:r>
            <a:r>
              <a:rPr lang="es-ES" sz="1300" dirty="0"/>
              <a:t>de ciencia: pública, abierta y común </a:t>
            </a:r>
            <a:r>
              <a:rPr lang="es-ES" sz="1300" dirty="0">
                <a:solidFill>
                  <a:srgbClr val="C00000"/>
                </a:solidFill>
              </a:rPr>
              <a:t>Antonio Lafuente e Adolfo </a:t>
            </a:r>
            <a:r>
              <a:rPr lang="es-ES" sz="1300" dirty="0" err="1" smtClean="0">
                <a:solidFill>
                  <a:srgbClr val="C00000"/>
                </a:solidFill>
              </a:rPr>
              <a:t>Estalella</a:t>
            </a:r>
            <a:r>
              <a:rPr lang="es-ES" sz="1300" dirty="0" smtClean="0">
                <a:solidFill>
                  <a:srgbClr val="C00000"/>
                </a:solidFill>
              </a:rPr>
              <a:t>]</a:t>
            </a:r>
            <a:endParaRPr lang="pt-BR" sz="1300"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buNone/>
            </a:pPr>
            <a:r>
              <a:rPr lang="es-ES" dirty="0" smtClean="0"/>
              <a:t>“</a:t>
            </a:r>
            <a:r>
              <a:rPr lang="es-ES" dirty="0" smtClean="0">
                <a:solidFill>
                  <a:srgbClr val="C00000"/>
                </a:solidFill>
              </a:rPr>
              <a:t>Llamamos </a:t>
            </a:r>
            <a:r>
              <a:rPr lang="es-ES" dirty="0">
                <a:solidFill>
                  <a:srgbClr val="C00000"/>
                </a:solidFill>
              </a:rPr>
              <a:t>ciencia común a una forma de producir conocimiento que debe poder hacerse entre todos</a:t>
            </a:r>
            <a:r>
              <a:rPr lang="es-ES" dirty="0"/>
              <a:t>. La condición </a:t>
            </a:r>
            <a:r>
              <a:rPr lang="es-ES" dirty="0">
                <a:solidFill>
                  <a:srgbClr val="C00000"/>
                </a:solidFill>
              </a:rPr>
              <a:t>entre todos </a:t>
            </a:r>
            <a:r>
              <a:rPr lang="es-ES" dirty="0"/>
              <a:t>es distinta del </a:t>
            </a:r>
            <a:r>
              <a:rPr lang="es-ES" dirty="0">
                <a:solidFill>
                  <a:srgbClr val="C00000"/>
                </a:solidFill>
              </a:rPr>
              <a:t>para todos </a:t>
            </a:r>
            <a:r>
              <a:rPr lang="es-ES" dirty="0"/>
              <a:t>que caracteriza a los bienes públicos. La ciencia común no es ni mejor ni peor que la pública o privada, sino diferente. Está hecha a partir de otras prácticas y desde otros materiales, como también es diferente la forma por la que el conocimiento es validado. Si debe poder hacerse entre todos es necesario que no requiera de saberes previos acreditados. Nadie exige títulos, ni experiencia previa. Los rituales de ingreso no discriminan entre los que saben y los que no saben, o entre los capaces y los </a:t>
            </a:r>
            <a:r>
              <a:rPr lang="es-ES" dirty="0" smtClean="0"/>
              <a:t>incapaces. La </a:t>
            </a:r>
            <a:r>
              <a:rPr lang="es-ES" dirty="0"/>
              <a:t>ciencia común entonces no es pensable a partir de los imaginarios del experto. Puede haberlos, lo normal es que siempre haya en los colectivos aludidos gentes con alguna titulación o con más lecturas o, por qué no, con más dedicación. No todos los participantes saben lo mismo, ni lo saben de la misma manera. Es justo lo contrario. Cada uno ha llegado al colectivo por sus propios medios sin que hubiera ningún proceso de filtrado para que los integrantes fueran algo más homogéneos. Para que sea entre todos, para que nadie sobre y para que nadie pueda dominar la situación, el conocimiento debe construirse a partir de un material tan abundante como ordinario: la experiencia. Algo que todos tenemos. Más aún, algo en lo que todos somos expertos, pues todos conocemos matices, incluso no verbalizados, acerca de lo que nos pasa y sobre lo que podemos discutir con flexibilidad y criterio propio</a:t>
            </a:r>
            <a:r>
              <a:rPr lang="es-ES" dirty="0" smtClean="0"/>
              <a:t>. Los </a:t>
            </a:r>
            <a:r>
              <a:rPr lang="es-ES" dirty="0"/>
              <a:t>casos que hemos descrito, tanto en el ámbito de cuerpo como en el de la urbe, muestran que la ciencia común es parte de la respuesta que las comunidades de afectados han encontrado para hacer visible su particular manera de habitar el mundo, es decir su otra manera de sentirlo, de narrarlo y de </a:t>
            </a:r>
            <a:r>
              <a:rPr lang="es-ES" dirty="0" smtClean="0"/>
              <a:t>compartirlo. </a:t>
            </a:r>
            <a:r>
              <a:rPr lang="es-ES" dirty="0"/>
              <a:t>El proceso siempre está abierto a la llegada de nuevos interlocutores y otros puntos de vista. </a:t>
            </a:r>
            <a:r>
              <a:rPr lang="es-ES" dirty="0" smtClean="0"/>
              <a:t>Es </a:t>
            </a:r>
            <a:r>
              <a:rPr lang="es-ES" dirty="0"/>
              <a:t>la comunidad de concernidos la que certifica la credibilidad de los procedimientos. </a:t>
            </a:r>
            <a:r>
              <a:rPr lang="es-ES" dirty="0" smtClean="0">
                <a:solidFill>
                  <a:srgbClr val="C00000"/>
                </a:solidFill>
              </a:rPr>
              <a:t>La </a:t>
            </a:r>
            <a:r>
              <a:rPr lang="es-ES" dirty="0">
                <a:solidFill>
                  <a:srgbClr val="C00000"/>
                </a:solidFill>
              </a:rPr>
              <a:t>ciencia común que se ha configurado alrededor de la recuperación de la experiencia de algo que estuvimos a punto de olvidar, la vivencia de un cuerpo y de una ciudad común, no es una alternativa a la ciencia académica</a:t>
            </a:r>
            <a:r>
              <a:rPr lang="es-ES" dirty="0"/>
              <a:t>. Ambas se </a:t>
            </a:r>
            <a:r>
              <a:rPr lang="es-ES" dirty="0" smtClean="0"/>
              <a:t>necesitan </a:t>
            </a:r>
            <a:r>
              <a:rPr lang="es-ES" dirty="0"/>
              <a:t>mutuamente, aunque alguna veces las veremos disputarse el espacio público y también a los </a:t>
            </a:r>
            <a:r>
              <a:rPr lang="es-ES" dirty="0" smtClean="0"/>
              <a:t>públicos”. </a:t>
            </a:r>
            <a:endParaRPr lang="pt-BR" dirty="0"/>
          </a:p>
        </p:txBody>
      </p:sp>
    </p:spTree>
    <p:extLst>
      <p:ext uri="{BB962C8B-B14F-4D97-AF65-F5344CB8AC3E}">
        <p14:creationId xmlns:p14="http://schemas.microsoft.com/office/powerpoint/2010/main" val="333450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C00000"/>
                </a:solidFill>
              </a:rPr>
              <a:t>COMUM</a:t>
            </a:r>
            <a:br>
              <a:rPr lang="pt-BR" b="1" dirty="0" smtClean="0">
                <a:solidFill>
                  <a:srgbClr val="C00000"/>
                </a:solidFill>
              </a:rPr>
            </a:br>
            <a:r>
              <a:rPr lang="pt-BR" sz="2000" dirty="0" smtClean="0"/>
              <a:t>[Do comum às redes – Bernardo Gutiérrez]</a:t>
            </a:r>
            <a:endParaRPr lang="pt-BR" b="1" dirty="0"/>
          </a:p>
        </p:txBody>
      </p:sp>
      <p:sp>
        <p:nvSpPr>
          <p:cNvPr id="3" name="Espaço Reservado para Conteúdo 2"/>
          <p:cNvSpPr>
            <a:spLocks noGrp="1"/>
          </p:cNvSpPr>
          <p:nvPr>
            <p:ph idx="1"/>
          </p:nvPr>
        </p:nvSpPr>
        <p:spPr/>
        <p:txBody>
          <a:bodyPr/>
          <a:lstStyle/>
          <a:p>
            <a:r>
              <a:rPr lang="pt-BR" dirty="0" smtClean="0"/>
              <a:t>Língua portuguesa não tem uma palavra própria para definir o que é de todos e não é de ninguém – </a:t>
            </a:r>
            <a:r>
              <a:rPr lang="pt-BR" dirty="0" err="1" smtClean="0"/>
              <a:t>Procomún</a:t>
            </a:r>
            <a:r>
              <a:rPr lang="pt-BR" dirty="0" smtClean="0"/>
              <a:t> (espanhol) – </a:t>
            </a:r>
            <a:r>
              <a:rPr lang="pt-BR" dirty="0" err="1" smtClean="0"/>
              <a:t>Commons</a:t>
            </a:r>
            <a:r>
              <a:rPr lang="pt-BR" dirty="0" smtClean="0"/>
              <a:t> (inglês)</a:t>
            </a:r>
          </a:p>
          <a:p>
            <a:r>
              <a:rPr lang="pt-BR" dirty="0" smtClean="0"/>
              <a:t>Ambientes de recursos compartilhados que são gerados pela participação de muitos e que constituem o tecido produtivo essencial.</a:t>
            </a:r>
          </a:p>
          <a:p>
            <a:pPr marL="0" indent="0">
              <a:buNone/>
            </a:pPr>
            <a:r>
              <a:rPr lang="pt-BR" sz="2000" dirty="0" smtClean="0"/>
              <a:t>“O ato do </a:t>
            </a:r>
            <a:r>
              <a:rPr lang="pt-BR" sz="2000" i="1" dirty="0" err="1" smtClean="0"/>
              <a:t>commoning</a:t>
            </a:r>
            <a:r>
              <a:rPr lang="pt-BR" sz="2000" dirty="0" smtClean="0"/>
              <a:t> [praticar e incentivar </a:t>
            </a:r>
            <a:r>
              <a:rPr lang="pt-BR" sz="2000" smtClean="0"/>
              <a:t>o comum] baseia-se </a:t>
            </a:r>
            <a:r>
              <a:rPr lang="pt-BR" sz="2000" dirty="0" smtClean="0"/>
              <a:t>em uma rede de relações feitas sob a expectativa de que todos vamos cuidar de todos e com um entendimento comum de que algumas coisas pertencem a todos nós, que é a essência própria do comum”.</a:t>
            </a:r>
            <a:endParaRPr lang="pt-BR" sz="2000" dirty="0"/>
          </a:p>
        </p:txBody>
      </p:sp>
    </p:spTree>
    <p:extLst>
      <p:ext uri="{BB962C8B-B14F-4D97-AF65-F5344CB8AC3E}">
        <p14:creationId xmlns:p14="http://schemas.microsoft.com/office/powerpoint/2010/main" val="205517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solidFill>
                  <a:srgbClr val="C00000"/>
                </a:solidFill>
              </a:rPr>
              <a:t>MEDIALAB PRADO</a:t>
            </a:r>
            <a:r>
              <a:rPr lang="pt-BR" dirty="0"/>
              <a:t/>
            </a:r>
            <a:br>
              <a:rPr lang="pt-BR" dirty="0"/>
            </a:br>
            <a:endParaRPr lang="pt-BR" dirty="0"/>
          </a:p>
        </p:txBody>
      </p:sp>
      <p:sp>
        <p:nvSpPr>
          <p:cNvPr id="3" name="Espaço Reservado para Conteúdo 2"/>
          <p:cNvSpPr>
            <a:spLocks noGrp="1"/>
          </p:cNvSpPr>
          <p:nvPr>
            <p:ph idx="1"/>
          </p:nvPr>
        </p:nvSpPr>
        <p:spPr/>
        <p:txBody>
          <a:bodyPr/>
          <a:lstStyle/>
          <a:p>
            <a:pPr marL="0" indent="0">
              <a:buNone/>
            </a:pPr>
            <a:r>
              <a:rPr lang="es-ES" dirty="0" err="1" smtClean="0"/>
              <a:t>Medialab</a:t>
            </a:r>
            <a:r>
              <a:rPr lang="es-ES" dirty="0" smtClean="0"/>
              <a:t> </a:t>
            </a:r>
            <a:r>
              <a:rPr lang="es-ES" dirty="0"/>
              <a:t>Prado es un laboratorio ciudadano que funciona como lugar de encuentro para la producción de proyectos culturales abiertos. Cualquier persona puede hacer propuestas o sumarse a otras y llevarlas a cabo de manera colaborativa. La actividad se estructura en grupos de trabajo, convocatorias abiertas para la producción de proyectos, investigación colaborativa y comunidades de aprendizaje en torno a temas muy diversos.</a:t>
            </a:r>
            <a:endParaRPr lang="pt-BR" dirty="0"/>
          </a:p>
          <a:p>
            <a:pPr marL="0" indent="0">
              <a:buNone/>
            </a:pPr>
            <a:r>
              <a:rPr lang="pt-BR" dirty="0">
                <a:hlinkClick r:id="rId2"/>
              </a:rPr>
              <a:t>https://www.medialab-prado.es</a:t>
            </a:r>
            <a:r>
              <a:rPr lang="pt-BR" dirty="0" smtClean="0">
                <a:hlinkClick r:id="rId2"/>
              </a:rPr>
              <a:t>/</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3638498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TÁXEUS – BIOFACES – </a:t>
            </a:r>
            <a:r>
              <a:rPr lang="pt-BR" dirty="0" err="1" smtClean="0"/>
              <a:t>eBIRD</a:t>
            </a:r>
            <a:r>
              <a:rPr lang="pt-BR" dirty="0" smtClean="0"/>
              <a:t> - WIKIAVES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hlinkClick r:id="rId2"/>
              </a:rPr>
              <a:t>http://</a:t>
            </a:r>
            <a:r>
              <a:rPr lang="pt-BR" dirty="0" smtClean="0">
                <a:hlinkClick r:id="rId2"/>
              </a:rPr>
              <a:t>www.taxeus.com.br/servicos/cienciacidada.jsf</a:t>
            </a:r>
            <a:endParaRPr lang="pt-BR" dirty="0" smtClean="0"/>
          </a:p>
          <a:p>
            <a:pPr marL="0" indent="0">
              <a:buNone/>
            </a:pPr>
            <a:endParaRPr lang="pt-BR" dirty="0" smtClean="0"/>
          </a:p>
          <a:p>
            <a:r>
              <a:rPr lang="pt-BR" dirty="0">
                <a:hlinkClick r:id="rId3"/>
              </a:rPr>
              <a:t>http://www.biofaces.com</a:t>
            </a:r>
            <a:r>
              <a:rPr lang="pt-BR" dirty="0" smtClean="0">
                <a:hlinkClick r:id="rId3"/>
              </a:rPr>
              <a:t>/</a:t>
            </a:r>
            <a:endParaRPr lang="pt-BR" dirty="0" smtClean="0"/>
          </a:p>
          <a:p>
            <a:endParaRPr lang="pt-BR" dirty="0"/>
          </a:p>
          <a:p>
            <a:r>
              <a:rPr lang="pt-BR" dirty="0">
                <a:hlinkClick r:id="rId4"/>
              </a:rPr>
              <a:t>https://</a:t>
            </a:r>
            <a:r>
              <a:rPr lang="pt-BR" dirty="0" smtClean="0">
                <a:hlinkClick r:id="rId4"/>
              </a:rPr>
              <a:t>ebird.org/home</a:t>
            </a:r>
            <a:endParaRPr lang="pt-BR" dirty="0" smtClean="0"/>
          </a:p>
          <a:p>
            <a:endParaRPr lang="pt-BR" dirty="0"/>
          </a:p>
          <a:p>
            <a:r>
              <a:rPr lang="pt-BR" dirty="0">
                <a:hlinkClick r:id="rId5"/>
              </a:rPr>
              <a:t>http://www.wikiaves.com.br</a:t>
            </a:r>
            <a:r>
              <a:rPr lang="pt-BR" dirty="0" smtClean="0">
                <a:hlinkClick r:id="rId5"/>
              </a:rPr>
              <a:t>/</a:t>
            </a:r>
            <a:endParaRPr lang="pt-BR" dirty="0" smtClean="0"/>
          </a:p>
          <a:p>
            <a:pPr marL="0" indent="0">
              <a:buNone/>
            </a:pPr>
            <a:endParaRPr lang="pt-BR" dirty="0" smtClean="0"/>
          </a:p>
          <a:p>
            <a:pPr marL="0" indent="0">
              <a:buNone/>
            </a:pPr>
            <a:r>
              <a:rPr lang="pt-BR" dirty="0"/>
              <a:t> </a:t>
            </a:r>
            <a:r>
              <a:rPr lang="pt-BR" dirty="0" smtClean="0"/>
              <a:t>Aumento da coleta de informações - Registros se tornam dados importantes para cientistas</a:t>
            </a:r>
          </a:p>
          <a:p>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39998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pt-BR" b="1" dirty="0" smtClean="0"/>
              <a:t>Financiamento coletivo</a:t>
            </a:r>
            <a:endParaRPr lang="pt-BR" b="1"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819" y="215766"/>
            <a:ext cx="4413770" cy="4351338"/>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19" y="4352925"/>
            <a:ext cx="2857500" cy="2505075"/>
          </a:xfrm>
          <a:prstGeom prst="rect">
            <a:avLst/>
          </a:prstGeom>
        </p:spPr>
      </p:pic>
      <p:sp>
        <p:nvSpPr>
          <p:cNvPr id="6" name="Retângulo 5"/>
          <p:cNvSpPr/>
          <p:nvPr/>
        </p:nvSpPr>
        <p:spPr>
          <a:xfrm>
            <a:off x="4958365" y="3244334"/>
            <a:ext cx="4610637" cy="2862322"/>
          </a:xfrm>
          <a:prstGeom prst="rect">
            <a:avLst/>
          </a:prstGeom>
        </p:spPr>
        <p:txBody>
          <a:bodyPr wrap="square">
            <a:spAutoFit/>
          </a:bodyPr>
          <a:lstStyle/>
          <a:p>
            <a:endParaRPr lang="pt-BR" dirty="0" smtClean="0">
              <a:hlinkClick r:id="rId4"/>
            </a:endParaRPr>
          </a:p>
          <a:p>
            <a:endParaRPr lang="pt-BR" dirty="0">
              <a:hlinkClick r:id="rId4"/>
            </a:endParaRPr>
          </a:p>
          <a:p>
            <a:endParaRPr lang="pt-BR" dirty="0" smtClean="0">
              <a:hlinkClick r:id="rId4"/>
            </a:endParaRPr>
          </a:p>
          <a:p>
            <a:endParaRPr lang="pt-BR" dirty="0">
              <a:hlinkClick r:id="rId4"/>
            </a:endParaRPr>
          </a:p>
          <a:p>
            <a:endParaRPr lang="pt-BR" dirty="0" smtClean="0">
              <a:hlinkClick r:id="rId4"/>
            </a:endParaRPr>
          </a:p>
          <a:p>
            <a:endParaRPr lang="pt-BR" dirty="0">
              <a:hlinkClick r:id="rId4"/>
            </a:endParaRPr>
          </a:p>
          <a:p>
            <a:endParaRPr lang="pt-BR" dirty="0" smtClean="0">
              <a:hlinkClick r:id="rId4"/>
            </a:endParaRPr>
          </a:p>
          <a:p>
            <a:r>
              <a:rPr lang="pt-BR" dirty="0" smtClean="0">
                <a:hlinkClick r:id="rId4"/>
              </a:rPr>
              <a:t>https</a:t>
            </a:r>
            <a:r>
              <a:rPr lang="pt-BR" dirty="0">
                <a:hlinkClick r:id="rId4"/>
              </a:rPr>
              <a:t>://</a:t>
            </a:r>
            <a:r>
              <a:rPr lang="pt-BR" dirty="0" smtClean="0">
                <a:hlinkClick r:id="rId4"/>
              </a:rPr>
              <a:t>youtu.be/37CNsRhgW7c</a:t>
            </a:r>
            <a:endParaRPr lang="pt-BR" dirty="0" smtClean="0"/>
          </a:p>
          <a:p>
            <a:endParaRPr lang="pt-BR" dirty="0" smtClean="0"/>
          </a:p>
          <a:p>
            <a:endParaRPr lang="pt-BR" dirty="0"/>
          </a:p>
        </p:txBody>
      </p:sp>
      <p:sp>
        <p:nvSpPr>
          <p:cNvPr id="11" name="CaixaDeTexto 10"/>
          <p:cNvSpPr txBox="1"/>
          <p:nvPr/>
        </p:nvSpPr>
        <p:spPr>
          <a:xfrm>
            <a:off x="6117465" y="2266682"/>
            <a:ext cx="4340180" cy="923330"/>
          </a:xfrm>
          <a:prstGeom prst="rect">
            <a:avLst/>
          </a:prstGeom>
          <a:noFill/>
        </p:spPr>
        <p:txBody>
          <a:bodyPr wrap="square" rtlCol="0">
            <a:spAutoFit/>
          </a:bodyPr>
          <a:lstStyle/>
          <a:p>
            <a:r>
              <a:rPr lang="pt-BR" dirty="0">
                <a:hlinkClick r:id="rId5"/>
              </a:rPr>
              <a:t>http://revistapesquisa.fapesp.br/2017/12/28/apoio-multiplicado/?</a:t>
            </a:r>
            <a:r>
              <a:rPr lang="pt-BR" dirty="0" smtClean="0">
                <a:hlinkClick r:id="rId5"/>
              </a:rPr>
              <a:t>cat=politica</a:t>
            </a:r>
            <a:endParaRPr lang="pt-BR" dirty="0" smtClean="0"/>
          </a:p>
          <a:p>
            <a:endParaRPr lang="pt-BR" dirty="0" smtClean="0"/>
          </a:p>
        </p:txBody>
      </p:sp>
    </p:spTree>
    <p:extLst>
      <p:ext uri="{BB962C8B-B14F-4D97-AF65-F5344CB8AC3E}">
        <p14:creationId xmlns:p14="http://schemas.microsoft.com/office/powerpoint/2010/main" val="365373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a:t>Uma história social do conhecimento I</a:t>
            </a:r>
            <a:br>
              <a:rPr lang="pt-BR" dirty="0"/>
            </a:br>
            <a:r>
              <a:rPr lang="pt-BR" sz="3600" dirty="0">
                <a:solidFill>
                  <a:srgbClr val="C00000"/>
                </a:solidFill>
              </a:rPr>
              <a:t>Peter Burke</a:t>
            </a:r>
            <a:endParaRPr lang="pt-BR" sz="3600" dirty="0"/>
          </a:p>
        </p:txBody>
      </p:sp>
      <p:sp>
        <p:nvSpPr>
          <p:cNvPr id="3" name="Espaço Reservado para Conteúdo 2"/>
          <p:cNvSpPr>
            <a:spLocks noGrp="1"/>
          </p:cNvSpPr>
          <p:nvPr>
            <p:ph idx="1"/>
          </p:nvPr>
        </p:nvSpPr>
        <p:spPr/>
        <p:txBody>
          <a:bodyPr>
            <a:normAutofit fontScale="92500" lnSpcReduction="10000"/>
          </a:bodyPr>
          <a:lstStyle/>
          <a:p>
            <a:pPr marL="0" indent="0" algn="just">
              <a:buNone/>
            </a:pPr>
            <a:r>
              <a:rPr lang="pt-BR" dirty="0" smtClean="0"/>
              <a:t>“Assim, a história social do conhecimento, como a história social da religião, é a história do deslocamento de seitas espontâneas para Igrejas estabelecidas, deslocamento muitas vezes repetido. É uma história da interação entre </a:t>
            </a:r>
            <a:r>
              <a:rPr lang="pt-BR" i="1" dirty="0" smtClean="0"/>
              <a:t>outsiders</a:t>
            </a:r>
            <a:r>
              <a:rPr lang="pt-BR" dirty="0" smtClean="0"/>
              <a:t> e </a:t>
            </a:r>
            <a:r>
              <a:rPr lang="pt-BR" i="1" dirty="0" smtClean="0"/>
              <a:t>establishments, </a:t>
            </a:r>
            <a:r>
              <a:rPr lang="pt-BR" dirty="0" smtClean="0"/>
              <a:t>entre amadores e profissionais, empresários e assalariados intelectuais. Há também um jogo entre inovação e rotina, fluidez e fixidez, “tendências ao degelo e ao congelamento”, conhecimento oficial e não oficial. De uma lado, vemos círculos ou redes abertas, do outro instituições com corpos fixos de participantes e esferas oficialmente definidas de competência, que constroem e mantêm barreiras que as separam dos rivais e também dos leigos. O leitor está provavelmente tentado a alinhar-se aos inovadores contra os suportes da tradição, mas é bem possível que na já longa história do conhecimento os dois grupos tenham desempenhado papéis igualmente importantes” (p.53).</a:t>
            </a:r>
            <a:endParaRPr lang="pt-BR" i="1" dirty="0"/>
          </a:p>
        </p:txBody>
      </p:sp>
    </p:spTree>
    <p:extLst>
      <p:ext uri="{BB962C8B-B14F-4D97-AF65-F5344CB8AC3E}">
        <p14:creationId xmlns:p14="http://schemas.microsoft.com/office/powerpoint/2010/main" val="1144573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WIKILAB</a:t>
            </a:r>
            <a:endParaRPr lang="pt-BR" b="1" dirty="0"/>
          </a:p>
        </p:txBody>
      </p:sp>
      <p:sp>
        <p:nvSpPr>
          <p:cNvPr id="3" name="Espaço Reservado para Conteúdo 2"/>
          <p:cNvSpPr>
            <a:spLocks noGrp="1"/>
          </p:cNvSpPr>
          <p:nvPr>
            <p:ph idx="1"/>
          </p:nvPr>
        </p:nvSpPr>
        <p:spPr/>
        <p:txBody>
          <a:bodyPr/>
          <a:lstStyle/>
          <a:p>
            <a:r>
              <a:rPr lang="pt-BR" dirty="0">
                <a:hlinkClick r:id="rId2"/>
              </a:rPr>
              <a:t>https://wikilab.blog.br</a:t>
            </a:r>
            <a:r>
              <a:rPr lang="pt-BR" dirty="0" smtClean="0">
                <a:hlinkClick r:id="rId2"/>
              </a:rPr>
              <a:t>/</a:t>
            </a:r>
            <a:endParaRPr lang="pt-BR" dirty="0" smtClean="0"/>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292849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solidFill>
                  <a:srgbClr val="C00000"/>
                </a:solidFill>
              </a:rPr>
              <a:t>Henrique Parra</a:t>
            </a:r>
            <a:endParaRPr lang="pt-BR"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https://www.youtube.com/watch?v=XPG1dTRI8IY&amp;list=PLA9qHoDitstqENOIYLdWy-r7JZbRXC_c2&amp;index=3</a:t>
            </a:r>
            <a:endParaRPr lang="pt-BR" dirty="0" smtClean="0"/>
          </a:p>
          <a:p>
            <a:pPr marL="0" indent="0">
              <a:buNone/>
            </a:pPr>
            <a:endParaRPr lang="pt-BR" dirty="0" smtClean="0"/>
          </a:p>
          <a:p>
            <a:endParaRPr lang="pt-BR" dirty="0" smtClean="0"/>
          </a:p>
          <a:p>
            <a:pPr marL="0" indent="0">
              <a:buNone/>
            </a:pPr>
            <a:r>
              <a:rPr lang="pt-BR" dirty="0" smtClean="0"/>
              <a:t>[3:32’]</a:t>
            </a:r>
            <a:endParaRPr lang="pt-BR" dirty="0"/>
          </a:p>
        </p:txBody>
      </p:sp>
    </p:spTree>
    <p:extLst>
      <p:ext uri="{BB962C8B-B14F-4D97-AF65-F5344CB8AC3E}">
        <p14:creationId xmlns:p14="http://schemas.microsoft.com/office/powerpoint/2010/main" val="203204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Ciência Cidadã Extrema: uma nova abordagem</a:t>
            </a:r>
            <a:br>
              <a:rPr lang="pt-BR" dirty="0" smtClean="0"/>
            </a:br>
            <a:r>
              <a:rPr lang="pt-BR" dirty="0" err="1" smtClean="0">
                <a:solidFill>
                  <a:srgbClr val="C00000"/>
                </a:solidFill>
              </a:rPr>
              <a:t>Comandulli</a:t>
            </a:r>
            <a:r>
              <a:rPr lang="pt-BR" dirty="0" smtClean="0">
                <a:solidFill>
                  <a:srgbClr val="C00000"/>
                </a:solidFill>
              </a:rPr>
              <a:t> et alii</a:t>
            </a:r>
            <a:endParaRPr lang="pt-BR" dirty="0">
              <a:solidFill>
                <a:srgbClr val="C00000"/>
              </a:solidFill>
            </a:endParaRPr>
          </a:p>
        </p:txBody>
      </p:sp>
      <p:sp>
        <p:nvSpPr>
          <p:cNvPr id="3" name="Espaço Reservado para Conteúdo 2"/>
          <p:cNvSpPr>
            <a:spLocks noGrp="1"/>
          </p:cNvSpPr>
          <p:nvPr>
            <p:ph idx="1"/>
          </p:nvPr>
        </p:nvSpPr>
        <p:spPr/>
        <p:txBody>
          <a:bodyPr>
            <a:normAutofit fontScale="62500" lnSpcReduction="20000"/>
          </a:bodyPr>
          <a:lstStyle/>
          <a:p>
            <a:r>
              <a:rPr lang="pt-BR" dirty="0" smtClean="0">
                <a:solidFill>
                  <a:srgbClr val="C00000"/>
                </a:solidFill>
              </a:rPr>
              <a:t>Grupo </a:t>
            </a:r>
            <a:r>
              <a:rPr lang="pt-BR" dirty="0" err="1" smtClean="0">
                <a:solidFill>
                  <a:srgbClr val="C00000"/>
                </a:solidFill>
              </a:rPr>
              <a:t>ExCiteS</a:t>
            </a:r>
            <a:r>
              <a:rPr lang="pt-BR" dirty="0" smtClean="0">
                <a:solidFill>
                  <a:srgbClr val="C00000"/>
                </a:solidFill>
              </a:rPr>
              <a:t> </a:t>
            </a:r>
            <a:r>
              <a:rPr lang="pt-BR" dirty="0" smtClean="0"/>
              <a:t>– grupo de pesquisa interdisciplinar (2011) criado na </a:t>
            </a:r>
            <a:r>
              <a:rPr lang="pt-BR" dirty="0" err="1" smtClean="0"/>
              <a:t>University</a:t>
            </a:r>
            <a:r>
              <a:rPr lang="pt-BR" dirty="0" smtClean="0"/>
              <a:t> </a:t>
            </a:r>
            <a:r>
              <a:rPr lang="pt-BR" dirty="0" err="1" smtClean="0"/>
              <a:t>College</a:t>
            </a:r>
            <a:r>
              <a:rPr lang="pt-BR" dirty="0" smtClean="0"/>
              <a:t> London = avançar as práticas da ciência cidadã (foco na biodiversidade).</a:t>
            </a:r>
          </a:p>
          <a:p>
            <a:r>
              <a:rPr lang="pt-BR" smtClean="0"/>
              <a:t>“Ampliar </a:t>
            </a:r>
            <a:r>
              <a:rPr lang="pt-BR" dirty="0" smtClean="0"/>
              <a:t>o alcance da ciência cidadã para grupos que atualmente são prejudicados em processos participativos e em iniciativas que os afetam diretamente, de modo que suas preocupações sejam levadas em conta em ações e decisões que possam vir a impactar o </a:t>
            </a:r>
            <a:r>
              <a:rPr lang="pt-BR" smtClean="0"/>
              <a:t>seu futuro”.</a:t>
            </a:r>
            <a:endParaRPr lang="pt-BR" dirty="0" smtClean="0"/>
          </a:p>
          <a:p>
            <a:r>
              <a:rPr lang="pt-BR" dirty="0" smtClean="0"/>
              <a:t>Permitir que qualquer comunidade, de qualquer lugar do mundo comece um projeto de </a:t>
            </a:r>
            <a:r>
              <a:rPr lang="pt-BR" dirty="0"/>
              <a:t>c</a:t>
            </a:r>
            <a:r>
              <a:rPr lang="pt-BR" dirty="0" smtClean="0"/>
              <a:t>iência cidadã para lidar com suas próprias questões.</a:t>
            </a:r>
          </a:p>
          <a:p>
            <a:r>
              <a:rPr lang="pt-BR" dirty="0" smtClean="0"/>
              <a:t>Tornar a participação verdadeiramente efetiva.</a:t>
            </a:r>
          </a:p>
          <a:p>
            <a:r>
              <a:rPr lang="pt-BR" dirty="0" smtClean="0"/>
              <a:t>Desenvolvimento de ferramentas que permitam a coleta, análise, gestão e uso da informação de acordo com métodos científicos estabelecidos, que possam ser utilizados por qualquer pessoa.</a:t>
            </a:r>
          </a:p>
          <a:p>
            <a:r>
              <a:rPr lang="pt-BR" dirty="0" smtClean="0"/>
              <a:t>“As ferramentas que desenvolvemos vão ajudar as comunidades a entender o seu ambiente e a analisa-lo em suas mudanças, bem como a prepara-las para participarem em esquemas internacionais como monitores ou aumentarem a sua produção alimentar, ou para lidar melhor com as mudanças ambientais, por meio do uso de modelagem científica, de software inteligente e de métodos de gestão aprimorados”.</a:t>
            </a:r>
          </a:p>
          <a:p>
            <a:r>
              <a:rPr lang="pt-BR" dirty="0" smtClean="0"/>
              <a:t>Exemplos: monitoramento das atividades ilegais no território </a:t>
            </a:r>
            <a:r>
              <a:rPr lang="pt-BR" dirty="0" err="1" smtClean="0"/>
              <a:t>Ashaninka</a:t>
            </a:r>
            <a:r>
              <a:rPr lang="pt-BR" dirty="0" smtClean="0"/>
              <a:t> (Peru/Brasil); monitoramento de evidências de índios isolados; mudanças ambientais na terra indígena Igarapé Lourdes.</a:t>
            </a:r>
            <a:endParaRPr lang="pt-BR" dirty="0"/>
          </a:p>
        </p:txBody>
      </p:sp>
    </p:spTree>
    <p:extLst>
      <p:ext uri="{BB962C8B-B14F-4D97-AF65-F5344CB8AC3E}">
        <p14:creationId xmlns:p14="http://schemas.microsoft.com/office/powerpoint/2010/main" val="2896099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i="1" dirty="0" smtClean="0"/>
              <a:t>*</a:t>
            </a:r>
            <a:r>
              <a:rPr lang="pt-BR" sz="2400" b="1" i="1" dirty="0" err="1" smtClean="0"/>
              <a:t>Hackerspaces</a:t>
            </a:r>
            <a:r>
              <a:rPr lang="pt-BR" sz="2400" b="1" dirty="0" smtClean="0"/>
              <a:t>, ciência cidadã e ciência comum: apontamentos para uma articulação</a:t>
            </a:r>
            <a:r>
              <a:rPr lang="pt-BR" sz="2400" dirty="0" smtClean="0"/>
              <a:t/>
            </a:r>
            <a:br>
              <a:rPr lang="pt-BR" sz="2400" dirty="0" smtClean="0"/>
            </a:br>
            <a:r>
              <a:rPr lang="pt-BR" sz="2400" dirty="0" smtClean="0">
                <a:solidFill>
                  <a:srgbClr val="C00000"/>
                </a:solidFill>
              </a:rPr>
              <a:t>Beatriz Cintra Martins</a:t>
            </a:r>
            <a:endParaRPr lang="pt-BR" sz="2400" i="1"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r>
              <a:rPr lang="pt-BR" i="1" dirty="0" err="1" smtClean="0">
                <a:solidFill>
                  <a:srgbClr val="C00000"/>
                </a:solidFill>
              </a:rPr>
              <a:t>Hackerspaces</a:t>
            </a:r>
            <a:r>
              <a:rPr lang="pt-BR" i="1" dirty="0" smtClean="0"/>
              <a:t>, </a:t>
            </a:r>
            <a:r>
              <a:rPr lang="pt-BR" i="1" dirty="0" err="1">
                <a:solidFill>
                  <a:srgbClr val="C00000"/>
                </a:solidFill>
              </a:rPr>
              <a:t>f</a:t>
            </a:r>
            <a:r>
              <a:rPr lang="pt-BR" i="1" dirty="0" err="1" smtClean="0">
                <a:solidFill>
                  <a:srgbClr val="C00000"/>
                </a:solidFill>
              </a:rPr>
              <a:t>ablabs</a:t>
            </a:r>
            <a:r>
              <a:rPr lang="pt-BR" i="1" dirty="0" smtClean="0"/>
              <a:t>, </a:t>
            </a:r>
            <a:r>
              <a:rPr lang="pt-BR" i="1" dirty="0" err="1">
                <a:solidFill>
                  <a:srgbClr val="C00000"/>
                </a:solidFill>
              </a:rPr>
              <a:t>m</a:t>
            </a:r>
            <a:r>
              <a:rPr lang="pt-BR" i="1" dirty="0" err="1" smtClean="0">
                <a:solidFill>
                  <a:srgbClr val="C00000"/>
                </a:solidFill>
              </a:rPr>
              <a:t>akerlabs</a:t>
            </a:r>
            <a:r>
              <a:rPr lang="pt-BR" i="1" dirty="0" smtClean="0"/>
              <a:t> – </a:t>
            </a:r>
            <a:r>
              <a:rPr lang="pt-BR" dirty="0" smtClean="0"/>
              <a:t>espaços alternativos de pesquisa, produção e aprendizado colaborativos </a:t>
            </a:r>
            <a:r>
              <a:rPr lang="pt-BR" dirty="0" smtClean="0">
                <a:solidFill>
                  <a:srgbClr val="C00000"/>
                </a:solidFill>
              </a:rPr>
              <a:t>→</a:t>
            </a:r>
            <a:r>
              <a:rPr lang="pt-BR" dirty="0" smtClean="0"/>
              <a:t> espaços de experimentação.</a:t>
            </a:r>
          </a:p>
          <a:p>
            <a:r>
              <a:rPr lang="pt-BR" dirty="0" smtClean="0"/>
              <a:t>Sistema de produção de conhecimento aberto à participação e influência da sociedade – coleta de dados, realização de estudos, definição de investigações a serem desenvolvidas.</a:t>
            </a:r>
          </a:p>
          <a:p>
            <a:r>
              <a:rPr lang="pt-BR" dirty="0" smtClean="0"/>
              <a:t>Responder à complexidade dos desafios enfrentados na atualidade.</a:t>
            </a:r>
          </a:p>
          <a:p>
            <a:pPr marL="0" indent="0">
              <a:buNone/>
            </a:pPr>
            <a:r>
              <a:rPr lang="pt-BR" dirty="0" smtClean="0">
                <a:solidFill>
                  <a:srgbClr val="C00000"/>
                </a:solidFill>
              </a:rPr>
              <a:t>Movimento ciência aberta</a:t>
            </a:r>
            <a:r>
              <a:rPr lang="pt-BR" dirty="0"/>
              <a:t> </a:t>
            </a:r>
            <a:r>
              <a:rPr lang="pt-BR" dirty="0" smtClean="0"/>
              <a:t>→ processo ao qual se filiam diferentes interesses e pontos de vista:</a:t>
            </a:r>
          </a:p>
          <a:p>
            <a:pPr>
              <a:buFont typeface="Courier New" panose="02070309020205020404" pitchFamily="49" charset="0"/>
              <a:buChar char="o"/>
            </a:pPr>
            <a:r>
              <a:rPr lang="pt-BR" dirty="0" smtClean="0"/>
              <a:t>eliminação das barreiras para a ampla circulação dos dados de pesquisa e o consequente avanço do conhecimento; </a:t>
            </a:r>
          </a:p>
          <a:p>
            <a:pPr>
              <a:buFont typeface="Courier New" panose="02070309020205020404" pitchFamily="49" charset="0"/>
              <a:buChar char="o"/>
            </a:pPr>
            <a:r>
              <a:rPr lang="pt-BR" dirty="0"/>
              <a:t>q</a:t>
            </a:r>
            <a:r>
              <a:rPr lang="pt-BR" dirty="0" smtClean="0"/>
              <a:t>uestionamento da própria concepção de ciência e de abertura;</a:t>
            </a:r>
          </a:p>
          <a:p>
            <a:pPr>
              <a:buFont typeface="Courier New" panose="02070309020205020404" pitchFamily="49" charset="0"/>
              <a:buChar char="o"/>
            </a:pPr>
            <a:r>
              <a:rPr lang="pt-BR" dirty="0"/>
              <a:t>i</a:t>
            </a:r>
            <a:r>
              <a:rPr lang="pt-BR" dirty="0" smtClean="0"/>
              <a:t>nclusão de novos sujeitos epistêmicos: porosidade [cultura hacker: modelo de produção colaborativa ancorada em uma ética do compartilhamento e da defesa do conhecimento como um bem comum] + [crescimento de movimentos civis e comunitários – ação direta e práticas participativas] + [maior acesso a instrumentos de pesquisa];</a:t>
            </a:r>
          </a:p>
          <a:p>
            <a:pPr>
              <a:buFont typeface="Courier New" panose="02070309020205020404" pitchFamily="49" charset="0"/>
              <a:buChar char="o"/>
            </a:pPr>
            <a:r>
              <a:rPr lang="pt-BR" dirty="0"/>
              <a:t>d</a:t>
            </a:r>
            <a:r>
              <a:rPr lang="pt-BR" dirty="0" smtClean="0"/>
              <a:t>ificuldade, incapacidade, da ciência institucional, pública ou privada, de dar conta da complexidade dos problemas atuais como o aquecimento global e o esgotamento dos recursos naturais [lembrar Beck] – potenciais riscos das tecnologias .</a:t>
            </a:r>
          </a:p>
          <a:p>
            <a:r>
              <a:rPr lang="pt-BR" dirty="0" smtClean="0">
                <a:solidFill>
                  <a:srgbClr val="C00000"/>
                </a:solidFill>
              </a:rPr>
              <a:t>Vertente pragmática </a:t>
            </a:r>
            <a:r>
              <a:rPr lang="pt-BR" dirty="0" smtClean="0"/>
              <a:t>[recursos computacionais e coleta de dados – </a:t>
            </a:r>
            <a:r>
              <a:rPr lang="pt-BR" i="1" dirty="0" err="1" smtClean="0"/>
              <a:t>crowdsourcing</a:t>
            </a:r>
            <a:r>
              <a:rPr lang="pt-BR" i="1" dirty="0" smtClean="0"/>
              <a:t> Science</a:t>
            </a:r>
            <a:r>
              <a:rPr lang="pt-BR" dirty="0" smtClean="0"/>
              <a:t>] e </a:t>
            </a:r>
            <a:r>
              <a:rPr lang="pt-BR" dirty="0" smtClean="0">
                <a:solidFill>
                  <a:srgbClr val="C00000"/>
                </a:solidFill>
              </a:rPr>
              <a:t>vertente democrática </a:t>
            </a:r>
            <a:r>
              <a:rPr lang="pt-BR" dirty="0" smtClean="0"/>
              <a:t>[participação ampliada na concepção de investigação e seus desdobramentos]. </a:t>
            </a:r>
          </a:p>
          <a:p>
            <a:r>
              <a:rPr lang="pt-BR" dirty="0" err="1" smtClean="0"/>
              <a:t>Tecnocidadãos</a:t>
            </a:r>
            <a:r>
              <a:rPr lang="pt-BR" dirty="0" smtClean="0"/>
              <a:t>: problematização ciência e sociedade.</a:t>
            </a:r>
          </a:p>
          <a:p>
            <a:r>
              <a:rPr lang="pt-BR" dirty="0" smtClean="0">
                <a:solidFill>
                  <a:srgbClr val="C00000"/>
                </a:solidFill>
              </a:rPr>
              <a:t>Ciência comum</a:t>
            </a:r>
            <a:r>
              <a:rPr lang="pt-BR" dirty="0" smtClean="0"/>
              <a:t>: não só como um bem comum, mas a que se constrói entre todos. </a:t>
            </a:r>
            <a:endParaRPr lang="pt-BR" dirty="0"/>
          </a:p>
        </p:txBody>
      </p:sp>
    </p:spTree>
    <p:extLst>
      <p:ext uri="{BB962C8B-B14F-4D97-AF65-F5344CB8AC3E}">
        <p14:creationId xmlns:p14="http://schemas.microsoft.com/office/powerpoint/2010/main" val="1089672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i="1" dirty="0" err="1"/>
              <a:t>Hackerspaces</a:t>
            </a:r>
            <a:r>
              <a:rPr lang="pt-BR" sz="2400" b="1" dirty="0"/>
              <a:t>, ciência cidadã e ciência comum: apontamentos para uma articulação</a:t>
            </a:r>
            <a:r>
              <a:rPr lang="pt-BR" sz="2400" dirty="0"/>
              <a:t/>
            </a:r>
            <a:br>
              <a:rPr lang="pt-BR" sz="2400" dirty="0"/>
            </a:br>
            <a:r>
              <a:rPr lang="pt-BR" sz="2400" dirty="0">
                <a:solidFill>
                  <a:srgbClr val="C00000"/>
                </a:solidFill>
              </a:rPr>
              <a:t>Beatriz Cintra Martins</a:t>
            </a:r>
            <a:endParaRPr lang="pt-BR" sz="2400" dirty="0"/>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i="1" dirty="0" err="1" smtClean="0">
                <a:solidFill>
                  <a:srgbClr val="C00000"/>
                </a:solidFill>
              </a:rPr>
              <a:t>Hackerspaces</a:t>
            </a:r>
            <a:r>
              <a:rPr lang="pt-BR" i="1" dirty="0" smtClean="0">
                <a:solidFill>
                  <a:srgbClr val="C00000"/>
                </a:solidFill>
              </a:rPr>
              <a:t> – </a:t>
            </a:r>
            <a:r>
              <a:rPr lang="pt-BR" dirty="0" smtClean="0"/>
              <a:t>características:</a:t>
            </a:r>
          </a:p>
          <a:p>
            <a:r>
              <a:rPr lang="pt-BR" dirty="0" smtClean="0"/>
              <a:t>Mantidos por seus membros;</a:t>
            </a:r>
          </a:p>
          <a:p>
            <a:r>
              <a:rPr lang="pt-BR" dirty="0" smtClean="0"/>
              <a:t>Auto-organização não hierárquica, sem ingerência externa ou patrocínio de qualquer órgão público ou privado;</a:t>
            </a:r>
          </a:p>
          <a:p>
            <a:r>
              <a:rPr lang="pt-BR" dirty="0" smtClean="0"/>
              <a:t>Não voltados ao lucro;</a:t>
            </a:r>
          </a:p>
          <a:p>
            <a:r>
              <a:rPr lang="pt-BR" dirty="0" smtClean="0"/>
              <a:t>Abertos ao público em geral de forma mais ou menos regular;</a:t>
            </a:r>
          </a:p>
          <a:p>
            <a:r>
              <a:rPr lang="pt-BR" dirty="0" smtClean="0"/>
              <a:t>Equipamentos, ferramentas e ideias são compartilhados sem discriminação;</a:t>
            </a:r>
          </a:p>
          <a:p>
            <a:r>
              <a:rPr lang="pt-BR" dirty="0" smtClean="0"/>
              <a:t>Ênfase em tecnologia, ciência e inovação;</a:t>
            </a:r>
          </a:p>
          <a:p>
            <a:r>
              <a:rPr lang="pt-BR" dirty="0" smtClean="0"/>
              <a:t>Espaço funciona como um centro comunitário de encontros e trocas;</a:t>
            </a:r>
          </a:p>
          <a:p>
            <a:r>
              <a:rPr lang="pt-BR" dirty="0" smtClean="0"/>
              <a:t>Informações livremente compartilhadas;</a:t>
            </a:r>
          </a:p>
          <a:p>
            <a:r>
              <a:rPr lang="pt-BR" dirty="0" smtClean="0"/>
              <a:t>Voltados à experimentação tecnológica.</a:t>
            </a:r>
            <a:endParaRPr lang="pt-BR" dirty="0"/>
          </a:p>
        </p:txBody>
      </p:sp>
    </p:spTree>
    <p:extLst>
      <p:ext uri="{BB962C8B-B14F-4D97-AF65-F5344CB8AC3E}">
        <p14:creationId xmlns:p14="http://schemas.microsoft.com/office/powerpoint/2010/main" val="1513778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b="1" i="1" dirty="0" err="1"/>
              <a:t>Hackerspaces</a:t>
            </a:r>
            <a:r>
              <a:rPr lang="pt-BR" sz="2400" b="1" dirty="0"/>
              <a:t>, ciência cidadã e ciência comum: apontamentos para uma articulação</a:t>
            </a:r>
            <a:r>
              <a:rPr lang="pt-BR" sz="2400" dirty="0"/>
              <a:t/>
            </a:r>
            <a:br>
              <a:rPr lang="pt-BR" sz="2400" dirty="0"/>
            </a:br>
            <a:r>
              <a:rPr lang="pt-BR" sz="2400" dirty="0">
                <a:solidFill>
                  <a:srgbClr val="C00000"/>
                </a:solidFill>
              </a:rPr>
              <a:t>Beatriz Cintra Martins</a:t>
            </a:r>
            <a:endParaRPr lang="pt-BR" sz="2400" dirty="0"/>
          </a:p>
        </p:txBody>
      </p:sp>
      <p:sp>
        <p:nvSpPr>
          <p:cNvPr id="3" name="Espaço Reservado para Conteúdo 2"/>
          <p:cNvSpPr>
            <a:spLocks noGrp="1"/>
          </p:cNvSpPr>
          <p:nvPr>
            <p:ph idx="1"/>
          </p:nvPr>
        </p:nvSpPr>
        <p:spPr/>
        <p:txBody>
          <a:bodyPr>
            <a:normAutofit fontScale="62500" lnSpcReduction="20000"/>
          </a:bodyPr>
          <a:lstStyle/>
          <a:p>
            <a:r>
              <a:rPr lang="pt-BR" i="1" dirty="0" err="1" smtClean="0">
                <a:solidFill>
                  <a:srgbClr val="C00000"/>
                </a:solidFill>
              </a:rPr>
              <a:t>Hacklabs</a:t>
            </a:r>
            <a:r>
              <a:rPr lang="pt-BR" dirty="0" smtClean="0"/>
              <a:t> - anos 1990, Europa, perfil politizado ligado aos movimentos autonomista, anarquista e situacionista - </a:t>
            </a:r>
            <a:r>
              <a:rPr lang="pt-BR" i="1" dirty="0" err="1"/>
              <a:t>s</a:t>
            </a:r>
            <a:r>
              <a:rPr lang="pt-BR" i="1" dirty="0" err="1" smtClean="0"/>
              <a:t>quatting</a:t>
            </a:r>
            <a:r>
              <a:rPr lang="pt-BR" dirty="0" smtClean="0"/>
              <a:t> (ocupações de espaços abandonados).</a:t>
            </a:r>
          </a:p>
          <a:p>
            <a:r>
              <a:rPr lang="pt-BR" i="1" dirty="0" err="1" smtClean="0">
                <a:solidFill>
                  <a:srgbClr val="C00000"/>
                </a:solidFill>
              </a:rPr>
              <a:t>Hackerspaces</a:t>
            </a:r>
            <a:r>
              <a:rPr lang="pt-BR" dirty="0"/>
              <a:t> </a:t>
            </a:r>
            <a:r>
              <a:rPr lang="pt-BR" dirty="0" smtClean="0"/>
              <a:t>– não estão comprometidos com um projeto político de forma explícita = combinação entre atuação cidadã e produção alternativa do conhecimento.</a:t>
            </a:r>
          </a:p>
          <a:p>
            <a:r>
              <a:rPr lang="pt-BR" i="1" dirty="0" err="1">
                <a:solidFill>
                  <a:srgbClr val="C00000"/>
                </a:solidFill>
              </a:rPr>
              <a:t>H</a:t>
            </a:r>
            <a:r>
              <a:rPr lang="pt-BR" i="1" dirty="0" err="1" smtClean="0">
                <a:solidFill>
                  <a:srgbClr val="C00000"/>
                </a:solidFill>
              </a:rPr>
              <a:t>ackerspaces</a:t>
            </a:r>
            <a:r>
              <a:rPr lang="pt-BR" i="1" dirty="0" smtClean="0">
                <a:solidFill>
                  <a:srgbClr val="C00000"/>
                </a:solidFill>
              </a:rPr>
              <a:t>, </a:t>
            </a:r>
            <a:r>
              <a:rPr lang="pt-BR" i="1" dirty="0" err="1" smtClean="0">
                <a:solidFill>
                  <a:srgbClr val="C00000"/>
                </a:solidFill>
              </a:rPr>
              <a:t>fablabs</a:t>
            </a:r>
            <a:r>
              <a:rPr lang="pt-BR" i="1" dirty="0" smtClean="0">
                <a:solidFill>
                  <a:srgbClr val="C00000"/>
                </a:solidFill>
              </a:rPr>
              <a:t> e </a:t>
            </a:r>
            <a:r>
              <a:rPr lang="pt-BR" i="1" dirty="0" err="1" smtClean="0">
                <a:solidFill>
                  <a:srgbClr val="C00000"/>
                </a:solidFill>
              </a:rPr>
              <a:t>makerspaces</a:t>
            </a:r>
            <a:r>
              <a:rPr lang="pt-BR" dirty="0" smtClean="0"/>
              <a:t>:</a:t>
            </a:r>
          </a:p>
          <a:p>
            <a:pPr marL="0" indent="0">
              <a:buNone/>
            </a:pPr>
            <a:r>
              <a:rPr lang="pt-BR" sz="2200" dirty="0" smtClean="0"/>
              <a:t>1</a:t>
            </a:r>
            <a:r>
              <a:rPr lang="pt-BR" sz="2100" dirty="0" smtClean="0"/>
              <a:t>. Pontos em comum: </a:t>
            </a:r>
          </a:p>
          <a:p>
            <a:r>
              <a:rPr lang="pt-BR" sz="1600" dirty="0" smtClean="0"/>
              <a:t>partilham do interesse pelas possibilidades de criação, adaptação, reparação e produção de artefatos tecnológicos;</a:t>
            </a:r>
          </a:p>
          <a:p>
            <a:r>
              <a:rPr lang="pt-BR" sz="1600" dirty="0"/>
              <a:t>a</a:t>
            </a:r>
            <a:r>
              <a:rPr lang="pt-BR" sz="1600" dirty="0" smtClean="0"/>
              <a:t>finidade com os princípios do </a:t>
            </a:r>
            <a:r>
              <a:rPr lang="pt-BR" sz="1600" i="1" dirty="0" smtClean="0"/>
              <a:t>software</a:t>
            </a:r>
            <a:r>
              <a:rPr lang="pt-BR" sz="1600" dirty="0" smtClean="0"/>
              <a:t> e </a:t>
            </a:r>
            <a:r>
              <a:rPr lang="pt-BR" sz="1600" i="1" dirty="0" smtClean="0"/>
              <a:t>hardware</a:t>
            </a:r>
            <a:r>
              <a:rPr lang="pt-BR" sz="1600" dirty="0" smtClean="0"/>
              <a:t> livres e da produção entre pares – ampla e gratuita disponibilização dos dados dos projetos desenvolvidos;</a:t>
            </a:r>
          </a:p>
          <a:p>
            <a:r>
              <a:rPr lang="pt-BR" sz="1600" dirty="0" smtClean="0"/>
              <a:t>Preconização do trabalho cooperativo e do conhecimento compartilhado.</a:t>
            </a:r>
          </a:p>
          <a:p>
            <a:pPr marL="0" indent="0">
              <a:buNone/>
            </a:pPr>
            <a:r>
              <a:rPr lang="pt-BR" sz="2000" dirty="0" smtClean="0"/>
              <a:t>2. Peculiaridades: </a:t>
            </a:r>
          </a:p>
          <a:p>
            <a:r>
              <a:rPr lang="pt-BR" sz="1400" i="1" dirty="0" err="1" smtClean="0">
                <a:solidFill>
                  <a:srgbClr val="C00000"/>
                </a:solidFill>
              </a:rPr>
              <a:t>Fablab</a:t>
            </a:r>
            <a:r>
              <a:rPr lang="pt-BR" sz="1400" dirty="0" smtClean="0"/>
              <a:t> – MIT – plataforma para aprendizado, inovação e estímulo ao empreendedorismo local.</a:t>
            </a:r>
          </a:p>
          <a:p>
            <a:r>
              <a:rPr lang="pt-BR" sz="1400" i="1" dirty="0" err="1" smtClean="0">
                <a:solidFill>
                  <a:srgbClr val="C00000"/>
                </a:solidFill>
              </a:rPr>
              <a:t>Makerspace</a:t>
            </a:r>
            <a:r>
              <a:rPr lang="pt-BR" sz="1400" dirty="0" smtClean="0"/>
              <a:t> – abrange um amplo leque de iniciativas - incentivo ao empreendedorismo.</a:t>
            </a:r>
          </a:p>
          <a:p>
            <a:r>
              <a:rPr lang="pt-BR" sz="1400" i="1" dirty="0" err="1" smtClean="0">
                <a:solidFill>
                  <a:srgbClr val="C00000"/>
                </a:solidFill>
              </a:rPr>
              <a:t>Hackerspace</a:t>
            </a:r>
            <a:r>
              <a:rPr lang="pt-BR" sz="1400" dirty="0" smtClean="0"/>
              <a:t> – grau de participação de seus integrantes nas definições sobre os projetos a serem desenvolvidos – procedimentos abertos e participativos em sua organização; porosidade às demandas da sociedade local; exploração criativa da tecnologia</a:t>
            </a:r>
            <a:endParaRPr lang="pt-BR" sz="1400" dirty="0"/>
          </a:p>
          <a:p>
            <a:r>
              <a:rPr lang="pt-BR" sz="2100" dirty="0" smtClean="0"/>
              <a:t>Transitam entre a ação política inovadora e o mercado</a:t>
            </a:r>
          </a:p>
          <a:p>
            <a:r>
              <a:rPr lang="pt-BR" sz="2100" dirty="0" smtClean="0"/>
              <a:t>Experiências que os enquadra na ciência cidadã em sua vertente democrática – respondendo a necessidades prementes ligadas a diferentes territórios: </a:t>
            </a:r>
            <a:r>
              <a:rPr lang="pt-BR" sz="2100" dirty="0" err="1" smtClean="0"/>
              <a:t>Escuelab</a:t>
            </a:r>
            <a:r>
              <a:rPr lang="pt-BR" sz="2100" dirty="0" smtClean="0"/>
              <a:t> Puno, </a:t>
            </a:r>
            <a:r>
              <a:rPr lang="pt-BR" sz="2100" dirty="0" err="1" smtClean="0"/>
              <a:t>Tokyo</a:t>
            </a:r>
            <a:r>
              <a:rPr lang="pt-BR" sz="2100" dirty="0" smtClean="0"/>
              <a:t> </a:t>
            </a:r>
            <a:r>
              <a:rPr lang="pt-BR" sz="2100" dirty="0" err="1" smtClean="0"/>
              <a:t>Hackerspace</a:t>
            </a:r>
            <a:r>
              <a:rPr lang="pt-BR" sz="2100" dirty="0" smtClean="0"/>
              <a:t>, Tarrafa Hacker Clube </a:t>
            </a:r>
            <a:r>
              <a:rPr lang="pt-BR" sz="2100" dirty="0" smtClean="0">
                <a:solidFill>
                  <a:srgbClr val="C00000"/>
                </a:solidFill>
              </a:rPr>
              <a:t>→</a:t>
            </a:r>
            <a:r>
              <a:rPr lang="pt-BR" sz="2100" dirty="0" smtClean="0"/>
              <a:t> “locais privilegiados para o florescimento de cidadãos engajados na apropriação da tecnologia para a intervenção social e política, os </a:t>
            </a:r>
            <a:r>
              <a:rPr lang="pt-BR" sz="2100" dirty="0" err="1" smtClean="0"/>
              <a:t>tecnocidadãos</a:t>
            </a:r>
            <a:r>
              <a:rPr lang="pt-BR" sz="2100" dirty="0" smtClean="0"/>
              <a:t>”.</a:t>
            </a:r>
          </a:p>
          <a:p>
            <a:endParaRPr lang="pt-BR" sz="1600" dirty="0" smtClean="0"/>
          </a:p>
          <a:p>
            <a:endParaRPr lang="pt-BR" dirty="0" smtClean="0"/>
          </a:p>
          <a:p>
            <a:pPr marL="0" indent="0">
              <a:buNone/>
            </a:pPr>
            <a:endParaRPr lang="pt-BR" dirty="0"/>
          </a:p>
        </p:txBody>
      </p:sp>
    </p:spTree>
    <p:extLst>
      <p:ext uri="{BB962C8B-B14F-4D97-AF65-F5344CB8AC3E}">
        <p14:creationId xmlns:p14="http://schemas.microsoft.com/office/powerpoint/2010/main" val="3400863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rgbClr val="C00000"/>
                </a:solidFill>
              </a:rPr>
              <a:t>Public</a:t>
            </a:r>
            <a:r>
              <a:rPr lang="pt-BR" b="1" dirty="0" smtClean="0">
                <a:solidFill>
                  <a:srgbClr val="C00000"/>
                </a:solidFill>
              </a:rPr>
              <a:t> </a:t>
            </a:r>
            <a:r>
              <a:rPr lang="pt-BR" b="1" dirty="0" err="1" smtClean="0">
                <a:solidFill>
                  <a:srgbClr val="C00000"/>
                </a:solidFill>
              </a:rPr>
              <a:t>Lab</a:t>
            </a:r>
            <a:endParaRPr lang="pt-BR" b="1" dirty="0">
              <a:solidFill>
                <a:srgbClr val="C00000"/>
              </a:solidFill>
            </a:endParaRPr>
          </a:p>
        </p:txBody>
      </p:sp>
      <p:sp>
        <p:nvSpPr>
          <p:cNvPr id="3" name="Espaço Reservado para Conteúdo 2"/>
          <p:cNvSpPr>
            <a:spLocks noGrp="1"/>
          </p:cNvSpPr>
          <p:nvPr>
            <p:ph idx="1"/>
          </p:nvPr>
        </p:nvSpPr>
        <p:spPr/>
        <p:txBody>
          <a:bodyPr>
            <a:normAutofit fontScale="70000" lnSpcReduction="20000"/>
          </a:bodyPr>
          <a:lstStyle/>
          <a:p>
            <a:r>
              <a:rPr lang="pt-BR" dirty="0">
                <a:hlinkClick r:id="rId2"/>
              </a:rPr>
              <a:t>https://publiclab.org</a:t>
            </a:r>
            <a:r>
              <a:rPr lang="pt-BR" dirty="0" smtClean="0">
                <a:hlinkClick r:id="rId2"/>
              </a:rPr>
              <a:t>/</a:t>
            </a:r>
            <a:endParaRPr lang="pt-BR" dirty="0" smtClean="0"/>
          </a:p>
          <a:p>
            <a:pPr marL="0" indent="0">
              <a:buNone/>
            </a:pPr>
            <a:r>
              <a:rPr lang="en-US" dirty="0"/>
              <a:t>Public Lab was inspired by the information blackout surrounding the </a:t>
            </a:r>
            <a:r>
              <a:rPr lang="en-US" dirty="0">
                <a:solidFill>
                  <a:srgbClr val="C00000"/>
                </a:solidFill>
              </a:rPr>
              <a:t>2010 BP Oil Disaster in the Gulf of Mexico</a:t>
            </a:r>
            <a:r>
              <a:rPr lang="en-US" dirty="0"/>
              <a:t>. Despite having a massive impact on residents and the environment, local communities received sparse, incomplete data that contradicted what they could see unfolding in front of them. As news of the spill’s severity spread and outrage about limited access to information simmered locally, three of Public Lab’s would-be co-founders, Shannon </a:t>
            </a:r>
            <a:r>
              <a:rPr lang="en-US" dirty="0" err="1"/>
              <a:t>Dosemagen</a:t>
            </a:r>
            <a:r>
              <a:rPr lang="en-US" dirty="0"/>
              <a:t>, Jeff Warren and Stewart Long, convened in the Gulf Coast with a plan to use helium balloons, kites and inexpensive digital cameras to loft their own "community satellites" over the spill.</a:t>
            </a:r>
          </a:p>
          <a:p>
            <a:pPr marL="0" indent="0">
              <a:buNone/>
            </a:pPr>
            <a:r>
              <a:rPr lang="en-US" dirty="0"/>
              <a:t>The trio, in partnership with local New Orleans nonprofits and collaborators from across the United States, trained over one hundred local volunteers and activists who then </a:t>
            </a:r>
            <a:r>
              <a:rPr lang="en-US" dirty="0">
                <a:solidFill>
                  <a:srgbClr val="C00000"/>
                </a:solidFill>
              </a:rPr>
              <a:t>collected over 100,000 aerial images of the coastline before, during, and after the oil spread</a:t>
            </a:r>
            <a:r>
              <a:rPr lang="en-US" dirty="0"/>
              <a:t>. Using </a:t>
            </a:r>
            <a:r>
              <a:rPr lang="en-US" dirty="0" err="1"/>
              <a:t>MapKnitter</a:t>
            </a:r>
            <a:r>
              <a:rPr lang="en-US" dirty="0"/>
              <a:t>, an open source platform created by the group, residents stitched these images into high-resolution maps of the disaster. Through a partnership with Google Earth Outreach, these community-created maps were then uploaded to Google Earth making them globally accessible. The maps of the spill received broad media coverage, including being featured by the New York Times, BBC, PBS, and the Boston Globe, allowing residents to speak their truth to the world about what was going on in the Gulf Coast</a:t>
            </a:r>
            <a:r>
              <a:rPr lang="en-US" dirty="0" smtClean="0"/>
              <a:t>.</a:t>
            </a:r>
            <a:endParaRPr lang="en-US" dirty="0"/>
          </a:p>
        </p:txBody>
      </p:sp>
    </p:spTree>
    <p:extLst>
      <p:ext uri="{BB962C8B-B14F-4D97-AF65-F5344CB8AC3E}">
        <p14:creationId xmlns:p14="http://schemas.microsoft.com/office/powerpoint/2010/main" val="29927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000" dirty="0" smtClean="0"/>
              <a:t>*Laboratórios Empáticos</a:t>
            </a:r>
            <a:br>
              <a:rPr lang="pt-BR" sz="4000" dirty="0" smtClean="0"/>
            </a:br>
            <a:r>
              <a:rPr lang="pt-BR" sz="3600" dirty="0" smtClean="0">
                <a:solidFill>
                  <a:srgbClr val="C00000"/>
                </a:solidFill>
              </a:rPr>
              <a:t>Cinthia Mendonça</a:t>
            </a:r>
            <a:endParaRPr lang="pt-BR" sz="3600" dirty="0"/>
          </a:p>
        </p:txBody>
      </p:sp>
      <p:sp>
        <p:nvSpPr>
          <p:cNvPr id="3" name="Espaço Reservado para Conteúdo 2"/>
          <p:cNvSpPr>
            <a:spLocks noGrp="1"/>
          </p:cNvSpPr>
          <p:nvPr>
            <p:ph idx="1"/>
          </p:nvPr>
        </p:nvSpPr>
        <p:spPr/>
        <p:txBody>
          <a:bodyPr>
            <a:normAutofit fontScale="85000" lnSpcReduction="10000"/>
          </a:bodyPr>
          <a:lstStyle/>
          <a:p>
            <a:pPr marL="0" indent="0">
              <a:buNone/>
            </a:pPr>
            <a:r>
              <a:rPr lang="pt-BR" sz="1600" dirty="0" smtClean="0">
                <a:solidFill>
                  <a:srgbClr val="C00000"/>
                </a:solidFill>
              </a:rPr>
              <a:t>Empatia</a:t>
            </a:r>
            <a:r>
              <a:rPr lang="pt-BR" sz="1400" dirty="0" smtClean="0"/>
              <a:t>: exercício afetivo e cognitivo de buscar interagir percebendo a situação sendo vivida por outra pessoa, além da própria situação.</a:t>
            </a:r>
          </a:p>
          <a:p>
            <a:pPr marL="0" indent="0">
              <a:buNone/>
            </a:pPr>
            <a:r>
              <a:rPr lang="pt-BR" sz="1500" dirty="0" err="1" smtClean="0">
                <a:solidFill>
                  <a:srgbClr val="C00000"/>
                </a:solidFill>
              </a:rPr>
              <a:t>Sintropia</a:t>
            </a:r>
            <a:r>
              <a:rPr lang="pt-BR" sz="1400" dirty="0" smtClean="0"/>
              <a:t>: </a:t>
            </a:r>
            <a:r>
              <a:rPr lang="pt-BR" sz="1400" dirty="0"/>
              <a:t>mede a organização das partículas do </a:t>
            </a:r>
            <a:r>
              <a:rPr lang="pt-BR" sz="1400" dirty="0" smtClean="0"/>
              <a:t>sistema; entropia </a:t>
            </a:r>
            <a:r>
              <a:rPr lang="pt-BR" sz="1400" dirty="0"/>
              <a:t>negativa, é o contrário de entropia (que é a medida do grau de desorganização do sistema</a:t>
            </a:r>
            <a:r>
              <a:rPr lang="pt-BR" sz="1400" dirty="0" smtClean="0"/>
              <a:t>).</a:t>
            </a:r>
          </a:p>
          <a:p>
            <a:pPr marL="0" indent="0">
              <a:buNone/>
            </a:pPr>
            <a:r>
              <a:rPr lang="pt-BR" dirty="0" smtClean="0"/>
              <a:t>_______________________________________________________</a:t>
            </a:r>
          </a:p>
          <a:p>
            <a:r>
              <a:rPr lang="pt-BR" dirty="0" smtClean="0"/>
              <a:t>Laboratórios que se dedicam à materialização de ideias por meio do trabalho colaborativo – dispositivo de proliferação de fluxos de informação até que ganhem forma.</a:t>
            </a:r>
          </a:p>
          <a:p>
            <a:r>
              <a:rPr lang="pt-BR" dirty="0" smtClean="0"/>
              <a:t>Processo e não produto – transformação coletiva e individual.</a:t>
            </a:r>
          </a:p>
          <a:p>
            <a:r>
              <a:rPr lang="pt-BR" dirty="0" smtClean="0"/>
              <a:t>Quem dá espera receber o que não tem: o que o outro tem de diferencial.</a:t>
            </a:r>
          </a:p>
          <a:p>
            <a:r>
              <a:rPr lang="pt-BR" dirty="0" smtClean="0"/>
              <a:t>Ecossistema </a:t>
            </a:r>
            <a:r>
              <a:rPr lang="pt-BR" dirty="0" err="1" smtClean="0"/>
              <a:t>sintrópico</a:t>
            </a:r>
            <a:r>
              <a:rPr lang="pt-BR" dirty="0"/>
              <a:t> </a:t>
            </a:r>
            <a:r>
              <a:rPr lang="pt-BR" dirty="0" smtClean="0"/>
              <a:t>– equilíbrio necessário para coexistência e sobrevivência de diferentes sistemas diversos, vivos e não vivos (agroflorestal).</a:t>
            </a:r>
          </a:p>
          <a:p>
            <a:r>
              <a:rPr lang="pt-BR" dirty="0" smtClean="0"/>
              <a:t>Trabalho colaborativo parece ser um intercâmbio extremo e intenso, com muitas alteridades que se unem por uma ideia comum.</a:t>
            </a:r>
            <a:endParaRPr lang="pt-BR" dirty="0"/>
          </a:p>
        </p:txBody>
      </p:sp>
    </p:spTree>
    <p:extLst>
      <p:ext uri="{BB962C8B-B14F-4D97-AF65-F5344CB8AC3E}">
        <p14:creationId xmlns:p14="http://schemas.microsoft.com/office/powerpoint/2010/main" val="936846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600" dirty="0"/>
              <a:t>Laboratórios Empáticos</a:t>
            </a:r>
            <a:r>
              <a:rPr lang="pt-BR" dirty="0"/>
              <a:t/>
            </a:r>
            <a:br>
              <a:rPr lang="pt-BR" dirty="0"/>
            </a:br>
            <a:r>
              <a:rPr lang="pt-BR" sz="3200" dirty="0">
                <a:solidFill>
                  <a:srgbClr val="C00000"/>
                </a:solidFill>
              </a:rPr>
              <a:t>Cinthia Mendonça</a:t>
            </a:r>
            <a:endParaRPr lang="pt-BR" sz="3200" dirty="0"/>
          </a:p>
        </p:txBody>
      </p:sp>
      <p:sp>
        <p:nvSpPr>
          <p:cNvPr id="3" name="Espaço Reservado para Conteúdo 2"/>
          <p:cNvSpPr>
            <a:spLocks noGrp="1"/>
          </p:cNvSpPr>
          <p:nvPr>
            <p:ph idx="1"/>
          </p:nvPr>
        </p:nvSpPr>
        <p:spPr/>
        <p:txBody>
          <a:bodyPr>
            <a:normAutofit lnSpcReduction="10000"/>
          </a:bodyPr>
          <a:lstStyle/>
          <a:p>
            <a:r>
              <a:rPr lang="pt-BR" dirty="0" smtClean="0"/>
              <a:t>Experiências de práticas experimentais, tanto na gestão quanto na execução – tecnologia trabalhada de maneira inclusiva – colaboração, horizontalidade e escuta – princípios éticos próprios – </a:t>
            </a:r>
            <a:r>
              <a:rPr lang="pt-BR" dirty="0" smtClean="0">
                <a:solidFill>
                  <a:srgbClr val="C00000"/>
                </a:solidFill>
              </a:rPr>
              <a:t>empatia</a:t>
            </a:r>
            <a:r>
              <a:rPr lang="pt-BR" dirty="0" smtClean="0"/>
              <a:t>.</a:t>
            </a:r>
          </a:p>
          <a:p>
            <a:r>
              <a:rPr lang="pt-BR" dirty="0" smtClean="0"/>
              <a:t>Antropofagia – deglutição crítica do outro: experimentar práticas de </a:t>
            </a:r>
            <a:r>
              <a:rPr lang="pt-BR" dirty="0" err="1" smtClean="0"/>
              <a:t>devoração</a:t>
            </a:r>
            <a:r>
              <a:rPr lang="pt-BR" dirty="0" smtClean="0"/>
              <a:t>, dissolução, incorporação, hibridação, criação.</a:t>
            </a:r>
          </a:p>
          <a:p>
            <a:pPr marL="0" indent="0">
              <a:buNone/>
            </a:pPr>
            <a:endParaRPr lang="pt-BR" dirty="0" smtClean="0"/>
          </a:p>
          <a:p>
            <a:pPr marL="0" indent="0" algn="just">
              <a:buNone/>
            </a:pPr>
            <a:r>
              <a:rPr lang="pt-BR" sz="2400" dirty="0" smtClean="0"/>
              <a:t>“A antropofagia nos serve de referência porque nos fala, sobretudo, de nossa relação com o diferente e de nossa capacidade de elaboração diante das novas informações que nos chegam. Ainda hoje, esse tipo de dinâmica parece ser fundamental, e quando o tema é tecnologia, esta talvez seja especialmente relevante”.</a:t>
            </a:r>
            <a:endParaRPr lang="pt-BR" sz="2400" dirty="0"/>
          </a:p>
        </p:txBody>
      </p:sp>
    </p:spTree>
    <p:extLst>
      <p:ext uri="{BB962C8B-B14F-4D97-AF65-F5344CB8AC3E}">
        <p14:creationId xmlns:p14="http://schemas.microsoft.com/office/powerpoint/2010/main" val="3147322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Ecologia do Saber</a:t>
            </a:r>
            <a:br>
              <a:rPr lang="pt-BR" dirty="0" smtClean="0"/>
            </a:br>
            <a:r>
              <a:rPr lang="pt-BR" sz="3200" dirty="0" smtClean="0">
                <a:solidFill>
                  <a:srgbClr val="C00000"/>
                </a:solidFill>
              </a:rPr>
              <a:t>Vagner do Nascimento</a:t>
            </a:r>
            <a:endParaRPr lang="pt-BR" sz="32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https://www.youtube.com/watch?v=hNxQsVnbRbQ&amp;index=11&amp;list=PLA9qHoDitstqENOIYLdWy-r7JZbRXC_c2</a:t>
            </a:r>
            <a:endParaRPr lang="pt-BR" dirty="0" smtClean="0"/>
          </a:p>
          <a:p>
            <a:pPr marL="0" indent="0">
              <a:buNone/>
            </a:pPr>
            <a:endParaRPr lang="pt-BR" dirty="0" smtClean="0"/>
          </a:p>
          <a:p>
            <a:pPr marL="0" indent="0">
              <a:buNone/>
            </a:pPr>
            <a:r>
              <a:rPr lang="pt-BR" sz="1200" dirty="0" smtClean="0"/>
              <a:t>[2:19‘]</a:t>
            </a:r>
            <a:endParaRPr lang="pt-BR" sz="1200" dirty="0"/>
          </a:p>
        </p:txBody>
      </p:sp>
    </p:spTree>
    <p:extLst>
      <p:ext uri="{BB962C8B-B14F-4D97-AF65-F5344CB8AC3E}">
        <p14:creationId xmlns:p14="http://schemas.microsoft.com/office/powerpoint/2010/main" val="293995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Gabinete de Curiosidades</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346" y="1305604"/>
            <a:ext cx="3810000" cy="2924175"/>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037" y="1400743"/>
            <a:ext cx="4476750" cy="3838575"/>
          </a:xfrm>
          <a:prstGeom prst="rect">
            <a:avLst/>
          </a:prstGeom>
        </p:spPr>
      </p:pic>
      <p:sp>
        <p:nvSpPr>
          <p:cNvPr id="3" name="CaixaDeTexto 2"/>
          <p:cNvSpPr txBox="1"/>
          <p:nvPr/>
        </p:nvSpPr>
        <p:spPr>
          <a:xfrm>
            <a:off x="331596" y="4752870"/>
            <a:ext cx="4963885" cy="646331"/>
          </a:xfrm>
          <a:prstGeom prst="rect">
            <a:avLst/>
          </a:prstGeom>
          <a:noFill/>
        </p:spPr>
        <p:txBody>
          <a:bodyPr wrap="square" rtlCol="0">
            <a:spAutoFit/>
          </a:bodyPr>
          <a:lstStyle/>
          <a:p>
            <a:r>
              <a:rPr lang="pt-BR" sz="1200" dirty="0" smtClean="0"/>
              <a:t>“O  surgimento de museus dessa espécie no século XVII é um claro indicador da disseminação de uma concepção menos logocêntrica do conhecimento, um interesse pelas coisas...” (Burke, p.44).</a:t>
            </a:r>
            <a:endParaRPr lang="pt-BR" sz="1200" dirty="0"/>
          </a:p>
        </p:txBody>
      </p:sp>
    </p:spTree>
    <p:extLst>
      <p:ext uri="{BB962C8B-B14F-4D97-AF65-F5344CB8AC3E}">
        <p14:creationId xmlns:p14="http://schemas.microsoft.com/office/powerpoint/2010/main" val="320617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MDU – Movimento de Defesa de Ubatuba</a:t>
            </a:r>
            <a:br>
              <a:rPr lang="pt-BR" dirty="0" smtClean="0"/>
            </a:br>
            <a:r>
              <a:rPr lang="pt-BR" sz="3600" dirty="0" smtClean="0">
                <a:solidFill>
                  <a:srgbClr val="C00000"/>
                </a:solidFill>
              </a:rPr>
              <a:t>Lúcia Muniz</a:t>
            </a:r>
            <a:endParaRPr lang="pt-BR" sz="3600" dirty="0">
              <a:solidFill>
                <a:srgbClr val="C00000"/>
              </a:solidFill>
            </a:endParaRPr>
          </a:p>
        </p:txBody>
      </p:sp>
      <p:sp>
        <p:nvSpPr>
          <p:cNvPr id="3" name="Espaço Reservado para Conteúdo 2"/>
          <p:cNvSpPr>
            <a:spLocks noGrp="1"/>
          </p:cNvSpPr>
          <p:nvPr>
            <p:ph idx="1"/>
          </p:nvPr>
        </p:nvSpPr>
        <p:spPr/>
        <p:txBody>
          <a:bodyPr/>
          <a:lstStyle/>
          <a:p>
            <a:r>
              <a:rPr lang="pt-BR" dirty="0" smtClean="0">
                <a:hlinkClick r:id="rId2"/>
              </a:rPr>
              <a:t>https://www.youtube.com/watch?v=YPHtzo_fUzI&amp;list=PLA9qHoDitstqENOIYLdWy-r7JZbRXC_c2&amp;index=7</a:t>
            </a:r>
            <a:endParaRPr lang="pt-BR" dirty="0" smtClean="0"/>
          </a:p>
          <a:p>
            <a:pPr marL="0" indent="0">
              <a:buNone/>
            </a:pPr>
            <a:endParaRPr lang="pt-BR" sz="1200" dirty="0" smtClean="0"/>
          </a:p>
          <a:p>
            <a:pPr marL="0" indent="0">
              <a:buNone/>
            </a:pPr>
            <a:r>
              <a:rPr lang="pt-BR" sz="1200" dirty="0" smtClean="0"/>
              <a:t>[2:55’]</a:t>
            </a:r>
            <a:endParaRPr lang="pt-BR" sz="1200" dirty="0"/>
          </a:p>
        </p:txBody>
      </p:sp>
    </p:spTree>
    <p:extLst>
      <p:ext uri="{BB962C8B-B14F-4D97-AF65-F5344CB8AC3E}">
        <p14:creationId xmlns:p14="http://schemas.microsoft.com/office/powerpoint/2010/main" val="4171780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 conceito Guarani de território</a:t>
            </a:r>
            <a:br>
              <a:rPr lang="pt-BR" dirty="0" smtClean="0"/>
            </a:br>
            <a:r>
              <a:rPr lang="pt-BR" sz="3200" dirty="0" smtClean="0">
                <a:solidFill>
                  <a:srgbClr val="C00000"/>
                </a:solidFill>
              </a:rPr>
              <a:t>Marcos dos Santos Tupã</a:t>
            </a:r>
            <a:endParaRPr lang="pt-BR" sz="3200" dirty="0">
              <a:solidFill>
                <a:srgbClr val="C00000"/>
              </a:solidFill>
            </a:endParaRPr>
          </a:p>
        </p:txBody>
      </p:sp>
      <p:sp>
        <p:nvSpPr>
          <p:cNvPr id="3" name="Espaço Reservado para Conteúdo 2"/>
          <p:cNvSpPr>
            <a:spLocks noGrp="1"/>
          </p:cNvSpPr>
          <p:nvPr>
            <p:ph idx="1"/>
          </p:nvPr>
        </p:nvSpPr>
        <p:spPr/>
        <p:txBody>
          <a:bodyPr/>
          <a:lstStyle/>
          <a:p>
            <a:pPr marL="0" indent="0">
              <a:buNone/>
            </a:pPr>
            <a:r>
              <a:rPr lang="pt-BR" dirty="0" smtClean="0">
                <a:hlinkClick r:id="rId2"/>
              </a:rPr>
              <a:t>https://www.youtube.com/watch?v=_eoA8N1UQe4&amp;list=PLA9qHoDitstqENOIYLdWy-r7JZbRXC_c2&amp;index=12</a:t>
            </a:r>
            <a:endParaRPr lang="pt-BR" dirty="0" smtClean="0"/>
          </a:p>
          <a:p>
            <a:pPr marL="0" indent="0">
              <a:buNone/>
            </a:pPr>
            <a:endParaRPr lang="pt-BR" sz="1200" dirty="0" smtClean="0"/>
          </a:p>
          <a:p>
            <a:pPr marL="0" indent="0">
              <a:buNone/>
            </a:pPr>
            <a:r>
              <a:rPr lang="pt-BR" sz="1200" dirty="0" smtClean="0"/>
              <a:t>[3:31’]</a:t>
            </a:r>
            <a:endParaRPr lang="pt-BR" sz="1200" dirty="0"/>
          </a:p>
        </p:txBody>
      </p:sp>
    </p:spTree>
    <p:extLst>
      <p:ext uri="{BB962C8B-B14F-4D97-AF65-F5344CB8AC3E}">
        <p14:creationId xmlns:p14="http://schemas.microsoft.com/office/powerpoint/2010/main" val="2941834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Ciência Lenta - </a:t>
            </a:r>
            <a:r>
              <a:rPr lang="pt-BR" dirty="0" err="1" smtClean="0">
                <a:solidFill>
                  <a:srgbClr val="C00000"/>
                </a:solidFill>
              </a:rPr>
              <a:t>Slow</a:t>
            </a:r>
            <a:r>
              <a:rPr lang="pt-BR" dirty="0" smtClean="0">
                <a:solidFill>
                  <a:srgbClr val="C00000"/>
                </a:solidFill>
              </a:rPr>
              <a:t> Science</a:t>
            </a:r>
            <a:endParaRPr lang="pt-BR" dirty="0">
              <a:solidFill>
                <a:srgbClr val="C00000"/>
              </a:solidFill>
            </a:endParaRPr>
          </a:p>
        </p:txBody>
      </p:sp>
      <p:sp>
        <p:nvSpPr>
          <p:cNvPr id="3" name="Espaço Reservado para Conteúdo 2"/>
          <p:cNvSpPr>
            <a:spLocks noGrp="1"/>
          </p:cNvSpPr>
          <p:nvPr>
            <p:ph idx="1"/>
          </p:nvPr>
        </p:nvSpPr>
        <p:spPr/>
        <p:txBody>
          <a:bodyPr>
            <a:normAutofit fontScale="55000" lnSpcReduction="20000"/>
          </a:bodyPr>
          <a:lstStyle/>
          <a:p>
            <a:pPr marL="0" indent="0" algn="ctr">
              <a:buNone/>
            </a:pPr>
            <a:r>
              <a:rPr lang="pt-BR" dirty="0">
                <a:solidFill>
                  <a:srgbClr val="C00000"/>
                </a:solidFill>
              </a:rPr>
              <a:t>O MANIFESTO DA CIÊNCIA LENTA</a:t>
            </a:r>
          </a:p>
          <a:p>
            <a:pPr marL="0" indent="0">
              <a:buNone/>
            </a:pPr>
            <a:r>
              <a:rPr lang="pt-BR" i="1" dirty="0"/>
              <a:t>Nós somos cientistas. Nós não </a:t>
            </a:r>
            <a:r>
              <a:rPr lang="pt-BR" i="1" dirty="0" err="1"/>
              <a:t>blogamos</a:t>
            </a:r>
            <a:r>
              <a:rPr lang="pt-BR" i="1" dirty="0"/>
              <a:t>. Nós não tuitamos. Nós necessitamos do nosso tempo.</a:t>
            </a:r>
            <a:endParaRPr lang="pt-BR" dirty="0"/>
          </a:p>
          <a:p>
            <a:pPr marL="0" indent="0">
              <a:buNone/>
            </a:pPr>
            <a:r>
              <a:rPr lang="pt-BR" i="1" dirty="0"/>
              <a:t>Não nos levem a mal – dizemos sim para a ciência acelerada do início do século 21. Dizemos sim ao constante fluxo de publicações em revista e medição de seu impacto; dizemos sim para blogs de ciência e atendimento das necessidades de mídia; dizemos sim à crescente especialização e diversificação em todas as disciplinas. Nós também dizemos sim para investigar a retroalimentação dos cuidados de saúde e a prosperidade futura. Todos nós estamos também neste jogo.</a:t>
            </a:r>
            <a:endParaRPr lang="pt-BR" dirty="0"/>
          </a:p>
          <a:p>
            <a:pPr marL="0" indent="0">
              <a:buNone/>
            </a:pPr>
            <a:r>
              <a:rPr lang="pt-BR" i="1" dirty="0"/>
              <a:t>No entanto, sustentamos que isto não pode ser tudo. Ciência precisa de tempo para pensar. Ciência precisa de tempo para ler, e tempo para falhar. A ciência nem sempre sabe o que pode estar certo apenas agora. Ciência se desenvolve de maneira vacilante, com movimentos bruscos e saltos imprevisíveis para a frente. Ao mesmo tempo, no entanto, arrasta-se por aproximação em escala muito lenta, para a qual deve haver tolerância de maneira que seu resultado seja justo.</a:t>
            </a:r>
            <a:endParaRPr lang="pt-BR" dirty="0"/>
          </a:p>
          <a:p>
            <a:pPr marL="0" indent="0">
              <a:buNone/>
            </a:pPr>
            <a:r>
              <a:rPr lang="pt-BR" i="1" dirty="0"/>
              <a:t>Ciência lenta foi praticamente a única ciência concebível por centenas de anos; hoje, argumentamos, essa lentidão merece renascer e ter necessidade de proteção. A sociedade deve dar aos cientistas o tempo necessário, mas, mais importante, os cientistas devem adequar seu tempo.</a:t>
            </a:r>
            <a:endParaRPr lang="pt-BR" dirty="0"/>
          </a:p>
          <a:p>
            <a:pPr marL="0" indent="0">
              <a:buNone/>
            </a:pPr>
            <a:r>
              <a:rPr lang="pt-BR" i="1" dirty="0"/>
              <a:t>Precisamos de tempo para pensar. Precisamos de tempo para digerir. Precisamos de tempo para entender bem uns aos outros, especialmente, para a promoção do diálogo perdido entre humanidades e ciências naturais. Nós não podemos dizer, continuamente, o que nossa ciência significa, o que será bom para ela, porque nós simplesmente ainda não sabemos. Ciência precisa de tempo.</a:t>
            </a:r>
            <a:endParaRPr lang="pt-BR" dirty="0"/>
          </a:p>
          <a:p>
            <a:pPr marL="0" indent="0">
              <a:buNone/>
            </a:pPr>
            <a:endParaRPr lang="pt-BR" dirty="0" smtClean="0"/>
          </a:p>
          <a:p>
            <a:pPr marL="0" indent="0">
              <a:buNone/>
            </a:pPr>
            <a:r>
              <a:rPr lang="pt-BR" dirty="0" smtClean="0">
                <a:hlinkClick r:id="rId2"/>
              </a:rPr>
              <a:t>http</a:t>
            </a:r>
            <a:r>
              <a:rPr lang="pt-BR" dirty="0">
                <a:hlinkClick r:id="rId2"/>
              </a:rPr>
              <a:t>://slow-science.org</a:t>
            </a:r>
            <a:r>
              <a:rPr lang="pt-BR" dirty="0" smtClean="0">
                <a:hlinkClick r:id="rId2"/>
              </a:rPr>
              <a:t>/</a:t>
            </a:r>
            <a:endParaRPr lang="pt-BR" dirty="0" smtClean="0"/>
          </a:p>
          <a:p>
            <a:pPr marL="0" indent="0">
              <a:buNone/>
            </a:pPr>
            <a:endParaRPr lang="pt-BR" dirty="0"/>
          </a:p>
        </p:txBody>
      </p:sp>
    </p:spTree>
    <p:extLst>
      <p:ext uri="{BB962C8B-B14F-4D97-AF65-F5344CB8AC3E}">
        <p14:creationId xmlns:p14="http://schemas.microsoft.com/office/powerpoint/2010/main" val="3245021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fontAlgn="base">
              <a:buNone/>
            </a:pPr>
            <a:r>
              <a:rPr lang="pt-BR" b="1" dirty="0" smtClean="0"/>
              <a:t>Da </a:t>
            </a:r>
            <a:r>
              <a:rPr lang="pt-BR" b="1" dirty="0"/>
              <a:t>Ciência Cidadã à Ciência </a:t>
            </a:r>
            <a:r>
              <a:rPr lang="pt-BR" b="1" dirty="0" smtClean="0"/>
              <a:t>Comum</a:t>
            </a:r>
          </a:p>
          <a:p>
            <a:pPr marL="0" indent="0" fontAlgn="base">
              <a:buNone/>
            </a:pPr>
            <a:r>
              <a:rPr lang="pt-BR" b="1" dirty="0" smtClean="0">
                <a:hlinkClick r:id="rId2"/>
              </a:rPr>
              <a:t>https://</a:t>
            </a:r>
            <a:r>
              <a:rPr lang="pt-BR" b="1" smtClean="0">
                <a:hlinkClick r:id="rId2"/>
              </a:rPr>
              <a:t>www.cienciaaberta.net/da-ciencia-cidada-a-ciencia-comum/</a:t>
            </a:r>
            <a:endParaRPr lang="pt-BR" b="1" smtClean="0"/>
          </a:p>
          <a:p>
            <a:pPr marL="0" indent="0" fontAlgn="base">
              <a:buNone/>
            </a:pPr>
            <a:endParaRPr lang="pt-BR" b="1" dirty="0" smtClean="0"/>
          </a:p>
          <a:p>
            <a:pPr marL="0" indent="0" fontAlgn="base">
              <a:buNone/>
            </a:pPr>
            <a:endParaRPr lang="pt-BR" b="1" dirty="0" smtClean="0">
              <a:hlinkClick r:id="rId3"/>
            </a:endParaRPr>
          </a:p>
          <a:p>
            <a:pPr marL="0" indent="0" fontAlgn="base">
              <a:buNone/>
            </a:pPr>
            <a:r>
              <a:rPr lang="pt-BR" dirty="0" smtClean="0"/>
              <a:t>Ciência aberta, questões abertas</a:t>
            </a:r>
            <a:endParaRPr lang="pt-BR" b="1" dirty="0">
              <a:hlinkClick r:id="rId3"/>
            </a:endParaRPr>
          </a:p>
          <a:p>
            <a:pPr marL="0" indent="0" fontAlgn="base">
              <a:buNone/>
            </a:pPr>
            <a:r>
              <a:rPr lang="pt-BR" b="1" dirty="0" smtClean="0">
                <a:hlinkClick r:id="rId3"/>
              </a:rPr>
              <a:t>http://livroaberto.ibict.br/bitstream/1/1060/1/Ciencia%20aberta_questoes%20abertas_PORTUGUES_DIGITAL%20(5).pdf</a:t>
            </a:r>
            <a:endParaRPr lang="pt-BR" b="1" dirty="0" smtClean="0"/>
          </a:p>
          <a:p>
            <a:pPr marL="0" indent="0" fontAlgn="base">
              <a:buNone/>
            </a:pPr>
            <a:endParaRPr lang="pt-BR" b="1" dirty="0"/>
          </a:p>
          <a:p>
            <a:endParaRPr lang="pt-BR" dirty="0"/>
          </a:p>
        </p:txBody>
      </p:sp>
    </p:spTree>
    <p:extLst>
      <p:ext uri="{BB962C8B-B14F-4D97-AF65-F5344CB8AC3E}">
        <p14:creationId xmlns:p14="http://schemas.microsoft.com/office/powerpoint/2010/main" val="181954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0" indent="0" algn="ctr" fontAlgn="base"/>
            <a:r>
              <a:rPr lang="pt-BR" sz="2800" dirty="0"/>
              <a:t>Ciência aberta, questões abertas</a:t>
            </a:r>
            <a:r>
              <a:rPr lang="pt-BR" sz="1600" b="1" dirty="0">
                <a:hlinkClick r:id="rId2"/>
              </a:rPr>
              <a:t/>
            </a:r>
            <a:br>
              <a:rPr lang="pt-BR" sz="1600" b="1" dirty="0">
                <a:hlinkClick r:id="rId2"/>
              </a:rPr>
            </a:br>
            <a:r>
              <a:rPr lang="pt-BR" sz="1600" b="1" dirty="0">
                <a:hlinkClick r:id="rId2"/>
              </a:rPr>
              <a:t>http://livroaberto.ibict.br/bitstream/1/1060/1/Ciencia%20aberta_questoes%20abertas_PORTUGUES_DIGITAL%20(5).pdf</a:t>
            </a:r>
            <a:r>
              <a:rPr lang="pt-BR" sz="1600" b="1" dirty="0"/>
              <a:t/>
            </a:r>
            <a:br>
              <a:rPr lang="pt-BR" sz="1600" b="1" dirty="0"/>
            </a:br>
            <a:endParaRPr lang="pt-BR" sz="1600" dirty="0"/>
          </a:p>
        </p:txBody>
      </p:sp>
      <p:sp>
        <p:nvSpPr>
          <p:cNvPr id="3" name="Espaço Reservado para Conteúdo 2"/>
          <p:cNvSpPr>
            <a:spLocks noGrp="1"/>
          </p:cNvSpPr>
          <p:nvPr>
            <p:ph idx="1"/>
          </p:nvPr>
        </p:nvSpPr>
        <p:spPr/>
        <p:txBody>
          <a:bodyPr>
            <a:normAutofit/>
          </a:bodyPr>
          <a:lstStyle/>
          <a:p>
            <a:pPr marL="0" indent="0" algn="just">
              <a:buNone/>
            </a:pPr>
            <a:r>
              <a:rPr lang="pt-BR" dirty="0" smtClean="0"/>
              <a:t>“Para </a:t>
            </a:r>
            <a:r>
              <a:rPr lang="pt-BR" dirty="0"/>
              <a:t>Michael Nielsen, especialista em computação quântica e defensor da ciência aberta, </a:t>
            </a:r>
            <a:r>
              <a:rPr lang="pt-BR" dirty="0">
                <a:solidFill>
                  <a:srgbClr val="C00000"/>
                </a:solidFill>
              </a:rPr>
              <a:t>estamos no meio de uma transição para uma nova era científica, uma era comparável à da revolução científica do século XVII e à da transição para a Idade Moderna</a:t>
            </a:r>
            <a:r>
              <a:rPr lang="pt-BR" dirty="0"/>
              <a:t>. De acordo com seu livro </a:t>
            </a:r>
            <a:r>
              <a:rPr lang="pt-BR" dirty="0" err="1"/>
              <a:t>Reinventing</a:t>
            </a:r>
            <a:r>
              <a:rPr lang="pt-BR" dirty="0"/>
              <a:t> Discovery (2012), </a:t>
            </a:r>
            <a:r>
              <a:rPr lang="pt-BR" dirty="0">
                <a:solidFill>
                  <a:srgbClr val="C00000"/>
                </a:solidFill>
              </a:rPr>
              <a:t>graças à Internet </a:t>
            </a:r>
            <a:r>
              <a:rPr lang="pt-BR" dirty="0"/>
              <a:t>temos uma chance de transformar radicalmente o modo como o conhecimento é produzido. O cientista estadunidense destaca duas direções tomadas pelo impacto das redes sobre a ciência: a aceleração na velocidade da descoberta científica e uma mudança profunda nas relações entre ciência e sociedade. Este aumento da eficiência epistêmica e social é baseado no impacto da abertura no empreendimento </a:t>
            </a:r>
            <a:r>
              <a:rPr lang="pt-BR" dirty="0" smtClean="0"/>
              <a:t>científico”.</a:t>
            </a:r>
            <a:endParaRPr lang="pt-BR" dirty="0"/>
          </a:p>
        </p:txBody>
      </p:sp>
    </p:spTree>
    <p:extLst>
      <p:ext uri="{BB962C8B-B14F-4D97-AF65-F5344CB8AC3E}">
        <p14:creationId xmlns:p14="http://schemas.microsoft.com/office/powerpoint/2010/main" val="112122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smtClean="0"/>
              <a:t>Ciencia</a:t>
            </a:r>
            <a:r>
              <a:rPr lang="pt-BR" sz="2400" dirty="0" smtClean="0"/>
              <a:t> </a:t>
            </a:r>
            <a:r>
              <a:rPr lang="pt-BR" sz="2400" dirty="0" err="1" smtClean="0"/>
              <a:t>ciudadana</a:t>
            </a:r>
            <a:r>
              <a:rPr lang="pt-BR" sz="2400" dirty="0" smtClean="0"/>
              <a:t> como </a:t>
            </a:r>
            <a:r>
              <a:rPr lang="pt-BR" sz="2400" dirty="0" err="1" smtClean="0"/>
              <a:t>emprendimiento</a:t>
            </a:r>
            <a:r>
              <a:rPr lang="pt-BR" sz="2400" dirty="0" smtClean="0"/>
              <a:t> de </a:t>
            </a:r>
            <a:r>
              <a:rPr lang="pt-BR" sz="2400" dirty="0" err="1" smtClean="0"/>
              <a:t>la</a:t>
            </a:r>
            <a:r>
              <a:rPr lang="pt-BR" sz="2400" dirty="0" smtClean="0"/>
              <a:t> </a:t>
            </a:r>
            <a:r>
              <a:rPr lang="pt-BR" sz="2400" dirty="0" err="1" smtClean="0"/>
              <a:t>ciencia</a:t>
            </a:r>
            <a:r>
              <a:rPr lang="pt-BR" sz="2400" dirty="0" smtClean="0"/>
              <a:t> </a:t>
            </a:r>
            <a:r>
              <a:rPr lang="pt-BR" sz="2400" dirty="0" err="1" smtClean="0"/>
              <a:t>abierta</a:t>
            </a:r>
            <a:r>
              <a:rPr lang="pt-BR" sz="2400" dirty="0" smtClean="0"/>
              <a:t>: </a:t>
            </a:r>
            <a:r>
              <a:rPr lang="pt-BR" sz="2400" dirty="0" err="1" smtClean="0"/>
              <a:t>el</a:t>
            </a:r>
            <a:r>
              <a:rPr lang="pt-BR" sz="2400" dirty="0" smtClean="0"/>
              <a:t> </a:t>
            </a:r>
            <a:r>
              <a:rPr lang="pt-BR" sz="2400" dirty="0" err="1" smtClean="0"/>
              <a:t>riesgo</a:t>
            </a:r>
            <a:r>
              <a:rPr lang="pt-BR" sz="2400" dirty="0" smtClean="0"/>
              <a:t> </a:t>
            </a:r>
            <a:r>
              <a:rPr lang="pt-BR" sz="2400" dirty="0" err="1" smtClean="0"/>
              <a:t>del</a:t>
            </a:r>
            <a:r>
              <a:rPr lang="pt-BR" sz="2400" dirty="0" smtClean="0"/>
              <a:t> </a:t>
            </a:r>
            <a:r>
              <a:rPr lang="pt-BR" sz="2400" dirty="0" err="1" smtClean="0"/>
              <a:t>espectáculo</a:t>
            </a:r>
            <a:r>
              <a:rPr lang="pt-BR" sz="2400" dirty="0" smtClean="0"/>
              <a:t> de </a:t>
            </a:r>
            <a:r>
              <a:rPr lang="pt-BR" sz="2400" dirty="0" err="1" smtClean="0"/>
              <a:t>la</a:t>
            </a:r>
            <a:r>
              <a:rPr lang="pt-BR" sz="2400" dirty="0" smtClean="0"/>
              <a:t> </a:t>
            </a:r>
            <a:r>
              <a:rPr lang="pt-BR" sz="2400" dirty="0" err="1" smtClean="0"/>
              <a:t>producción</a:t>
            </a:r>
            <a:r>
              <a:rPr lang="pt-BR" sz="2400" dirty="0" smtClean="0"/>
              <a:t> y </a:t>
            </a:r>
            <a:r>
              <a:rPr lang="pt-BR" sz="2400" dirty="0" err="1" smtClean="0"/>
              <a:t>el</a:t>
            </a:r>
            <a:r>
              <a:rPr lang="pt-BR" sz="2400" dirty="0" smtClean="0"/>
              <a:t> </a:t>
            </a:r>
            <a:r>
              <a:rPr lang="pt-BR" sz="2400" dirty="0" err="1" smtClean="0"/>
              <a:t>acceso</a:t>
            </a:r>
            <a:r>
              <a:rPr lang="pt-BR" sz="2400" dirty="0" smtClean="0"/>
              <a:t> al dato. Hasta </a:t>
            </a:r>
            <a:r>
              <a:rPr lang="pt-BR" sz="2400" dirty="0" err="1" smtClean="0"/>
              <a:t>otra</a:t>
            </a:r>
            <a:r>
              <a:rPr lang="pt-BR" sz="2400" dirty="0" smtClean="0"/>
              <a:t> </a:t>
            </a:r>
            <a:r>
              <a:rPr lang="pt-BR" sz="2400" dirty="0" err="1" smtClean="0"/>
              <a:t>ciencia</a:t>
            </a:r>
            <a:r>
              <a:rPr lang="pt-BR" sz="2400" dirty="0" smtClean="0"/>
              <a:t> </a:t>
            </a:r>
            <a:r>
              <a:rPr lang="pt-BR" sz="2400" dirty="0" err="1" smtClean="0"/>
              <a:t>ciudadana</a:t>
            </a:r>
            <a:r>
              <a:rPr lang="pt-BR" sz="2400" dirty="0"/>
              <a:t/>
            </a:r>
            <a:br>
              <a:rPr lang="pt-BR" sz="2400" dirty="0"/>
            </a:br>
            <a:r>
              <a:rPr lang="pt-BR" sz="2800" dirty="0" smtClean="0">
                <a:solidFill>
                  <a:srgbClr val="C00000"/>
                </a:solidFill>
              </a:rPr>
              <a:t>Julieta </a:t>
            </a:r>
            <a:r>
              <a:rPr lang="pt-BR" sz="2800" dirty="0" err="1" smtClean="0">
                <a:solidFill>
                  <a:srgbClr val="C00000"/>
                </a:solidFill>
              </a:rPr>
              <a:t>Piña</a:t>
            </a:r>
            <a:r>
              <a:rPr lang="pt-BR" sz="2800" dirty="0" smtClean="0">
                <a:solidFill>
                  <a:srgbClr val="C00000"/>
                </a:solidFill>
              </a:rPr>
              <a:t> Romero</a:t>
            </a:r>
            <a:endParaRPr lang="pt-BR" sz="2800" dirty="0">
              <a:solidFill>
                <a:srgbClr val="C00000"/>
              </a:solidFill>
            </a:endParaRPr>
          </a:p>
        </p:txBody>
      </p:sp>
      <p:sp>
        <p:nvSpPr>
          <p:cNvPr id="3" name="Espaço Reservado para Conteúdo 2"/>
          <p:cNvSpPr>
            <a:spLocks noGrp="1"/>
          </p:cNvSpPr>
          <p:nvPr>
            <p:ph idx="1"/>
          </p:nvPr>
        </p:nvSpPr>
        <p:spPr/>
        <p:txBody>
          <a:bodyPr>
            <a:normAutofit fontScale="92500"/>
          </a:bodyPr>
          <a:lstStyle/>
          <a:p>
            <a:r>
              <a:rPr lang="pt-BR" dirty="0" smtClean="0"/>
              <a:t>A atividade hoje chamada ciência cidadã data do século XVIII e se refere à observação e coleta de dados por parte de amadores e profissionais nos campos da ornitologia e da astronomia. Apenas no início do século XXI, com o desenvolvimento das Tecnologias de Informação e Comunicação e com o movimento pela ciência aberta, configura-se a ideia de uma participação cidadã definida por pelo menos quatro características:</a:t>
            </a:r>
          </a:p>
          <a:p>
            <a:pPr marL="514350" indent="-514350">
              <a:buAutoNum type="arabicPeriod"/>
            </a:pPr>
            <a:r>
              <a:rPr lang="pt-BR" dirty="0" smtClean="0"/>
              <a:t>voluntária;</a:t>
            </a:r>
          </a:p>
          <a:p>
            <a:pPr marL="514350" indent="-514350">
              <a:buAutoNum type="arabicPeriod"/>
            </a:pPr>
            <a:r>
              <a:rPr lang="pt-BR" dirty="0"/>
              <a:t>d</a:t>
            </a:r>
            <a:r>
              <a:rPr lang="pt-BR" dirty="0" smtClean="0"/>
              <a:t>istribuída geograficamente;</a:t>
            </a:r>
          </a:p>
          <a:p>
            <a:pPr marL="514350" indent="-514350">
              <a:buAutoNum type="arabicPeriod"/>
            </a:pPr>
            <a:r>
              <a:rPr lang="pt-BR" dirty="0"/>
              <a:t>b</a:t>
            </a:r>
            <a:r>
              <a:rPr lang="pt-BR" dirty="0" smtClean="0"/>
              <a:t>aseada em plataformas digitais;</a:t>
            </a:r>
          </a:p>
          <a:p>
            <a:pPr marL="514350" indent="-514350">
              <a:buAutoNum type="arabicPeriod"/>
            </a:pPr>
            <a:r>
              <a:rPr lang="pt-BR" dirty="0"/>
              <a:t>d</a:t>
            </a:r>
            <a:r>
              <a:rPr lang="pt-BR" dirty="0" smtClean="0"/>
              <a:t>irigida à consecução de objetivos determinados pela agenda científica.</a:t>
            </a:r>
            <a:endParaRPr lang="pt-BR" dirty="0"/>
          </a:p>
        </p:txBody>
      </p:sp>
    </p:spTree>
    <p:extLst>
      <p:ext uri="{BB962C8B-B14F-4D97-AF65-F5344CB8AC3E}">
        <p14:creationId xmlns:p14="http://schemas.microsoft.com/office/powerpoint/2010/main" val="27753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normAutofit fontScale="92500" lnSpcReduction="10000"/>
          </a:bodyPr>
          <a:lstStyle/>
          <a:p>
            <a:r>
              <a:rPr lang="pt-BR" dirty="0" smtClean="0"/>
              <a:t>A ciência que conhecemos hoje começou a ser forjada desde o século XVI e se algo marcou e permitiu seu desenvolvimento foi sua constituição como um campo autônomo, independente da Igreja e do mecenato da nobreza; seu desafio foi criar um campo fechado para proteger-se e garantir a livre investigação.</a:t>
            </a:r>
          </a:p>
          <a:p>
            <a:r>
              <a:rPr lang="pt-BR" dirty="0" smtClean="0"/>
              <a:t>Conhecimento fechado,  complexo e especializado.</a:t>
            </a:r>
          </a:p>
          <a:p>
            <a:r>
              <a:rPr lang="pt-BR" dirty="0" smtClean="0"/>
              <a:t>Desafio: abrir as portas à forma como se produz, abrir a estrutura que durante seis séculos de conquista histórica pela autonomia se manteve fechada.</a:t>
            </a:r>
          </a:p>
          <a:p>
            <a:r>
              <a:rPr lang="pt-BR" dirty="0" smtClean="0"/>
              <a:t>O desenvolvimento  de diversas práticas e ferramentas ligadas à utilização das tecnologias digitais colaborativas e à propriedade intelectual alternativa.</a:t>
            </a:r>
            <a:endParaRPr lang="pt-BR" dirty="0"/>
          </a:p>
        </p:txBody>
      </p:sp>
    </p:spTree>
    <p:extLst>
      <p:ext uri="{BB962C8B-B14F-4D97-AF65-F5344CB8AC3E}">
        <p14:creationId xmlns:p14="http://schemas.microsoft.com/office/powerpoint/2010/main" val="27783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normAutofit fontScale="85000" lnSpcReduction="10000"/>
          </a:bodyPr>
          <a:lstStyle/>
          <a:p>
            <a:r>
              <a:rPr lang="pt-BR" dirty="0" smtClean="0"/>
              <a:t>As três motivações da ciência aberta hoje, segundo sua concepção mais difundida </a:t>
            </a:r>
            <a:r>
              <a:rPr lang="pt-BR" sz="2400" dirty="0" smtClean="0"/>
              <a:t>(Organização para Cooperação e Desenvolvimento Econômico - OECD):</a:t>
            </a:r>
          </a:p>
          <a:p>
            <a:pPr marL="0" indent="0">
              <a:buNone/>
            </a:pPr>
            <a:r>
              <a:rPr lang="pt-BR" dirty="0" smtClean="0"/>
              <a:t>1. acesso aberto pensado em termos de publicações científicas que os próprios cientistas consultarão (</a:t>
            </a:r>
            <a:r>
              <a:rPr lang="pt-BR" i="1" dirty="0" smtClean="0"/>
              <a:t>open </a:t>
            </a:r>
            <a:r>
              <a:rPr lang="pt-BR" i="1" dirty="0" err="1" smtClean="0"/>
              <a:t>access</a:t>
            </a:r>
            <a:r>
              <a:rPr lang="pt-BR" dirty="0" smtClean="0"/>
              <a:t>);</a:t>
            </a:r>
          </a:p>
          <a:p>
            <a:pPr marL="0" indent="0">
              <a:buNone/>
            </a:pPr>
            <a:r>
              <a:rPr lang="pt-BR" dirty="0" smtClean="0"/>
              <a:t>2. </a:t>
            </a:r>
            <a:r>
              <a:rPr lang="pt-BR" dirty="0"/>
              <a:t>d</a:t>
            </a:r>
            <a:r>
              <a:rPr lang="pt-BR" dirty="0" smtClean="0"/>
              <a:t>ados de investigação abertos, que os próprios cientistas utilizarão (</a:t>
            </a:r>
            <a:r>
              <a:rPr lang="pt-BR" i="1" dirty="0" smtClean="0"/>
              <a:t>open </a:t>
            </a:r>
            <a:r>
              <a:rPr lang="pt-BR" i="1" dirty="0" err="1" smtClean="0"/>
              <a:t>research</a:t>
            </a:r>
            <a:r>
              <a:rPr lang="pt-BR" i="1" dirty="0" smtClean="0"/>
              <a:t> data</a:t>
            </a:r>
            <a:r>
              <a:rPr lang="pt-BR" dirty="0" smtClean="0"/>
              <a:t>);</a:t>
            </a:r>
          </a:p>
          <a:p>
            <a:pPr marL="0" indent="0">
              <a:buNone/>
            </a:pPr>
            <a:r>
              <a:rPr lang="pt-BR" dirty="0" smtClean="0"/>
              <a:t>3. colaboração aberta, promovida graças aos cientistas (</a:t>
            </a:r>
            <a:r>
              <a:rPr lang="pt-BR" i="1" dirty="0" smtClean="0"/>
              <a:t>open </a:t>
            </a:r>
            <a:r>
              <a:rPr lang="pt-BR" i="1" dirty="0" err="1" smtClean="0"/>
              <a:t>collaboration</a:t>
            </a:r>
            <a:r>
              <a:rPr lang="pt-BR" dirty="0" smtClean="0"/>
              <a:t>).</a:t>
            </a:r>
          </a:p>
          <a:p>
            <a:r>
              <a:rPr lang="pt-BR" dirty="0" smtClean="0"/>
              <a:t>Ciência aberta, nesta concepção, centrada em abrir-se para a própria comunidade científica de maneira a tornar o processo científico mais eficiente.</a:t>
            </a:r>
          </a:p>
          <a:p>
            <a:r>
              <a:rPr lang="pt-BR" dirty="0" smtClean="0"/>
              <a:t>A ciência cidadã aparece como uma das práticas – em segunda ordem na hierarquia – que articula o sistema da ciência aberta objetivando a participação cidadã orientada a tornar mais eficientes os resultados da investigação científica.</a:t>
            </a:r>
            <a:endParaRPr lang="pt-BR" dirty="0"/>
          </a:p>
        </p:txBody>
      </p:sp>
    </p:spTree>
    <p:extLst>
      <p:ext uri="{BB962C8B-B14F-4D97-AF65-F5344CB8AC3E}">
        <p14:creationId xmlns:p14="http://schemas.microsoft.com/office/powerpoint/2010/main" val="2900094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400" dirty="0" err="1"/>
              <a:t>Ciencia</a:t>
            </a:r>
            <a:r>
              <a:rPr lang="pt-BR" sz="2400" dirty="0"/>
              <a:t> </a:t>
            </a:r>
            <a:r>
              <a:rPr lang="pt-BR" sz="2400" dirty="0" err="1"/>
              <a:t>ciudadana</a:t>
            </a:r>
            <a:r>
              <a:rPr lang="pt-BR" sz="2400" dirty="0"/>
              <a:t> como </a:t>
            </a:r>
            <a:r>
              <a:rPr lang="pt-BR" sz="2400" dirty="0" err="1"/>
              <a:t>emprendimiento</a:t>
            </a:r>
            <a:r>
              <a:rPr lang="pt-BR" sz="2400" dirty="0"/>
              <a:t> de </a:t>
            </a:r>
            <a:r>
              <a:rPr lang="pt-BR" sz="2400" dirty="0" err="1"/>
              <a:t>la</a:t>
            </a:r>
            <a:r>
              <a:rPr lang="pt-BR" sz="2400" dirty="0"/>
              <a:t> </a:t>
            </a:r>
            <a:r>
              <a:rPr lang="pt-BR" sz="2400" dirty="0" err="1"/>
              <a:t>ciencia</a:t>
            </a:r>
            <a:r>
              <a:rPr lang="pt-BR" sz="2400" dirty="0"/>
              <a:t> </a:t>
            </a:r>
            <a:r>
              <a:rPr lang="pt-BR" sz="2400" dirty="0" err="1"/>
              <a:t>abierta</a:t>
            </a:r>
            <a:r>
              <a:rPr lang="pt-BR" sz="2400" dirty="0"/>
              <a:t>: </a:t>
            </a:r>
            <a:r>
              <a:rPr lang="pt-BR" sz="2400" dirty="0" err="1"/>
              <a:t>el</a:t>
            </a:r>
            <a:r>
              <a:rPr lang="pt-BR" sz="2400" dirty="0"/>
              <a:t> </a:t>
            </a:r>
            <a:r>
              <a:rPr lang="pt-BR" sz="2400" dirty="0" err="1"/>
              <a:t>riesgo</a:t>
            </a:r>
            <a:r>
              <a:rPr lang="pt-BR" sz="2400" dirty="0"/>
              <a:t> </a:t>
            </a:r>
            <a:r>
              <a:rPr lang="pt-BR" sz="2400" dirty="0" err="1"/>
              <a:t>del</a:t>
            </a:r>
            <a:r>
              <a:rPr lang="pt-BR" sz="2400" dirty="0"/>
              <a:t> </a:t>
            </a:r>
            <a:r>
              <a:rPr lang="pt-BR" sz="2400" dirty="0" err="1"/>
              <a:t>espectáculo</a:t>
            </a:r>
            <a:r>
              <a:rPr lang="pt-BR" sz="2400" dirty="0"/>
              <a:t> de </a:t>
            </a:r>
            <a:r>
              <a:rPr lang="pt-BR" sz="2400" dirty="0" err="1"/>
              <a:t>la</a:t>
            </a:r>
            <a:r>
              <a:rPr lang="pt-BR" sz="2400" dirty="0"/>
              <a:t> </a:t>
            </a:r>
            <a:r>
              <a:rPr lang="pt-BR" sz="2400" dirty="0" err="1"/>
              <a:t>producción</a:t>
            </a:r>
            <a:r>
              <a:rPr lang="pt-BR" sz="2400" dirty="0"/>
              <a:t> y </a:t>
            </a:r>
            <a:r>
              <a:rPr lang="pt-BR" sz="2400" dirty="0" err="1"/>
              <a:t>el</a:t>
            </a:r>
            <a:r>
              <a:rPr lang="pt-BR" sz="2400" dirty="0"/>
              <a:t> </a:t>
            </a:r>
            <a:r>
              <a:rPr lang="pt-BR" sz="2400" dirty="0" err="1"/>
              <a:t>acceso</a:t>
            </a:r>
            <a:r>
              <a:rPr lang="pt-BR" sz="2400" dirty="0"/>
              <a:t> al dato. Hasta </a:t>
            </a:r>
            <a:r>
              <a:rPr lang="pt-BR" sz="2400" dirty="0" err="1"/>
              <a:t>otra</a:t>
            </a:r>
            <a:r>
              <a:rPr lang="pt-BR" sz="2400" dirty="0"/>
              <a:t> </a:t>
            </a:r>
            <a:r>
              <a:rPr lang="pt-BR" sz="2400" dirty="0" err="1"/>
              <a:t>ciencia</a:t>
            </a:r>
            <a:r>
              <a:rPr lang="pt-BR" sz="2400" dirty="0"/>
              <a:t> </a:t>
            </a:r>
            <a:r>
              <a:rPr lang="pt-BR" sz="2400" dirty="0" err="1"/>
              <a:t>ciudadana</a:t>
            </a:r>
            <a:r>
              <a:rPr lang="pt-BR" sz="2400" dirty="0"/>
              <a:t/>
            </a:r>
            <a:br>
              <a:rPr lang="pt-BR" sz="2400" dirty="0"/>
            </a:br>
            <a:r>
              <a:rPr lang="pt-BR" sz="2400" dirty="0">
                <a:solidFill>
                  <a:srgbClr val="C00000"/>
                </a:solidFill>
              </a:rPr>
              <a:t>Julieta </a:t>
            </a:r>
            <a:r>
              <a:rPr lang="pt-BR" sz="2400" dirty="0" err="1">
                <a:solidFill>
                  <a:srgbClr val="C00000"/>
                </a:solidFill>
              </a:rPr>
              <a:t>Piña</a:t>
            </a:r>
            <a:r>
              <a:rPr lang="pt-BR" sz="2400" dirty="0">
                <a:solidFill>
                  <a:srgbClr val="C00000"/>
                </a:solidFill>
              </a:rPr>
              <a:t> Romero</a:t>
            </a:r>
            <a:endParaRPr lang="pt-BR" sz="2400" dirty="0"/>
          </a:p>
        </p:txBody>
      </p:sp>
      <p:sp>
        <p:nvSpPr>
          <p:cNvPr id="3" name="Espaço Reservado para Conteúdo 2"/>
          <p:cNvSpPr>
            <a:spLocks noGrp="1"/>
          </p:cNvSpPr>
          <p:nvPr>
            <p:ph idx="1"/>
          </p:nvPr>
        </p:nvSpPr>
        <p:spPr/>
        <p:txBody>
          <a:bodyPr>
            <a:normAutofit/>
          </a:bodyPr>
          <a:lstStyle/>
          <a:p>
            <a:pPr marL="0" indent="0" algn="ctr">
              <a:buNone/>
            </a:pPr>
            <a:r>
              <a:rPr lang="pt-BR" dirty="0" smtClean="0">
                <a:solidFill>
                  <a:srgbClr val="C00000"/>
                </a:solidFill>
              </a:rPr>
              <a:t>Será uma ciência repleta de dados mais livre e democrática, mais virtuosa?</a:t>
            </a:r>
          </a:p>
          <a:p>
            <a:pPr marL="514350" indent="-514350">
              <a:buAutoNum type="arabicPeriod"/>
            </a:pPr>
            <a:r>
              <a:rPr lang="pt-BR" dirty="0" smtClean="0"/>
              <a:t>produção subordinada aos objetivos da agenda científica;</a:t>
            </a:r>
          </a:p>
          <a:p>
            <a:pPr marL="514350" indent="-514350">
              <a:buAutoNum type="arabicPeriod"/>
            </a:pPr>
            <a:r>
              <a:rPr lang="pt-BR" dirty="0"/>
              <a:t>a</a:t>
            </a:r>
            <a:r>
              <a:rPr lang="pt-BR" dirty="0" smtClean="0"/>
              <a:t>cesso ao mero dado.</a:t>
            </a:r>
          </a:p>
          <a:p>
            <a:r>
              <a:rPr lang="pt-BR" dirty="0" smtClean="0"/>
              <a:t>Ciência se abre a novos atores, mas suas perguntas, seus objetivos, suas bases epistemológicas, seus protocolos metodológicos e seus resultados, permanecem fechados e alheios a concepções vindas dos cidadãos em sua qualidade de afetados, implicado ou critico da ciência.</a:t>
            </a:r>
            <a:endParaRPr lang="pt-BR" dirty="0"/>
          </a:p>
        </p:txBody>
      </p:sp>
    </p:spTree>
    <p:extLst>
      <p:ext uri="{BB962C8B-B14F-4D97-AF65-F5344CB8AC3E}">
        <p14:creationId xmlns:p14="http://schemas.microsoft.com/office/powerpoint/2010/main" val="337498638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5685</Words>
  <Application>Microsoft Office PowerPoint</Application>
  <PresentationFormat>Widescreen</PresentationFormat>
  <Paragraphs>240</Paragraphs>
  <Slides>43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43</vt:i4>
      </vt:variant>
    </vt:vector>
  </HeadingPairs>
  <TitlesOfParts>
    <vt:vector size="48" baseType="lpstr">
      <vt:lpstr>Arial</vt:lpstr>
      <vt:lpstr>Calibri</vt:lpstr>
      <vt:lpstr>Calibri Light</vt:lpstr>
      <vt:lpstr>Courier New</vt:lpstr>
      <vt:lpstr>Tema do Office</vt:lpstr>
      <vt:lpstr>   Experiências de  conhecimento e  ecologia dos  saberes II    </vt:lpstr>
      <vt:lpstr>Uma história social do conhecimento I Peter Burke</vt:lpstr>
      <vt:lpstr>Uma história social do conhecimento I Peter Burke</vt:lpstr>
      <vt:lpstr>Gabinete de Curiosidades</vt:lpstr>
      <vt:lpstr>Ciência aberta, questões abertas http://livroaberto.ibict.br/bitstream/1/1060/1/Ciencia%20aberta_questoes%20abertas_PORTUGUES_DIGITAL%20(5).pdf </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Ciencia ciudadana como emprendimiento de la ciencia abierta: el riesgo del espectáculo de la producción y el acceso al dato. Hasta otra ciencia ciudadana Julieta Piña Romero</vt:lpstr>
      <vt:lpstr>Open Science – Ciência Cidadã Sarita Albagli</vt:lpstr>
      <vt:lpstr>Ciência aberta</vt:lpstr>
      <vt:lpstr>Ciência aberta, questões abertas  Sarita Albagli, Maria Lucia Maciel e Alexandre Hannud Abdo organizadores.   phttp://livroaberto.ibict.br/bitstream/1/1060/1/Ciencia%20aberta_questoes%20abertas_PORTUGUES_DIGITAL%20(5).pdf</vt:lpstr>
      <vt:lpstr>Ciência aberta Sarita Albagli</vt:lpstr>
      <vt:lpstr>Ciência Aberta Sarita Albagli</vt:lpstr>
      <vt:lpstr>Ciência Aberta Sarita Albagli</vt:lpstr>
      <vt:lpstr>Ciência Aberta Sarita Albagli</vt:lpstr>
      <vt:lpstr>Iniciativas de Ciência Aberta</vt:lpstr>
      <vt:lpstr>LINDAGEO Allan Yu</vt:lpstr>
      <vt:lpstr>*Ciência Cidadã e Laboratórios Cidadãos Henrique Parra, Mariano Fressoli, Antonio Lafuente</vt:lpstr>
      <vt:lpstr>Ciência Cidadã e Laboratórios Cidadãos Henrique Parra, Mariano Fressoli, Antonio Lafuente</vt:lpstr>
      <vt:lpstr>Ciência Cidadã e Laboratórios Cidadãos Henrique Parra, Mariano Fressoli, Antonio Lafuente</vt:lpstr>
      <vt:lpstr>Modos de ciencia: pública, abierta y común Antonio Lafuente e Adolfo Estalella</vt:lpstr>
      <vt:lpstr>Software Livre  [Modos de ciencia: pública, abierta y común Antonio Lafuente e Adolfo Estalella]</vt:lpstr>
      <vt:lpstr>CIENCIA COMÚN [Modos de ciencia: pública, abierta y común Antonio Lafuente e Adolfo Estalella]</vt:lpstr>
      <vt:lpstr>COMUM [Do comum às redes – Bernardo Gutiérrez]</vt:lpstr>
      <vt:lpstr>MEDIALAB PRADO </vt:lpstr>
      <vt:lpstr>TÁXEUS – BIOFACES – eBIRD - WIKIAVES</vt:lpstr>
      <vt:lpstr>Financiamento coletivo</vt:lpstr>
      <vt:lpstr>WIKILAB</vt:lpstr>
      <vt:lpstr>Henrique Parra</vt:lpstr>
      <vt:lpstr>Ciência Cidadã Extrema: uma nova abordagem Comandulli et alii</vt:lpstr>
      <vt:lpstr>*Hackerspaces, ciência cidadã e ciência comum: apontamentos para uma articulação Beatriz Cintra Martins</vt:lpstr>
      <vt:lpstr>Hackerspaces, ciência cidadã e ciência comum: apontamentos para uma articulação Beatriz Cintra Martins</vt:lpstr>
      <vt:lpstr>Hackerspaces, ciência cidadã e ciência comum: apontamentos para uma articulação Beatriz Cintra Martins</vt:lpstr>
      <vt:lpstr>Public Lab</vt:lpstr>
      <vt:lpstr>*Laboratórios Empáticos Cinthia Mendonça</vt:lpstr>
      <vt:lpstr>Laboratórios Empáticos Cinthia Mendonça</vt:lpstr>
      <vt:lpstr>Ecologia do Saber Vagner do Nascimento</vt:lpstr>
      <vt:lpstr>MDU – Movimento de Defesa de Ubatuba Lúcia Muniz</vt:lpstr>
      <vt:lpstr>O conceito Guarani de território Marcos dos Santos Tupã</vt:lpstr>
      <vt:lpstr>Ciência Lenta - Slow Science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dc:creator>
  <cp:lastModifiedBy>lucia</cp:lastModifiedBy>
  <cp:revision>84</cp:revision>
  <dcterms:created xsi:type="dcterms:W3CDTF">2018-03-09T19:16:22Z</dcterms:created>
  <dcterms:modified xsi:type="dcterms:W3CDTF">2019-03-18T20:15:42Z</dcterms:modified>
</cp:coreProperties>
</file>