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59" r:id="rId7"/>
    <p:sldId id="261" r:id="rId8"/>
    <p:sldId id="262" r:id="rId9"/>
    <p:sldId id="263" r:id="rId10"/>
    <p:sldId id="268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781F4B-76FC-4FC6-A53D-EE3F615A799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864D02F-33AE-4DA6-8CBB-5A818B797E88}">
      <dgm:prSet phldrT="[Texto]"/>
      <dgm:spPr/>
      <dgm:t>
        <a:bodyPr/>
        <a:lstStyle/>
        <a:p>
          <a:r>
            <a:rPr lang="pt-BR" dirty="0"/>
            <a:t>The </a:t>
          </a:r>
          <a:r>
            <a:rPr lang="pt-BR" dirty="0" err="1"/>
            <a:t>products</a:t>
          </a:r>
          <a:r>
            <a:rPr lang="pt-BR" dirty="0"/>
            <a:t> are </a:t>
          </a:r>
          <a:r>
            <a:rPr lang="pt-BR" dirty="0" err="1"/>
            <a:t>related</a:t>
          </a:r>
          <a:r>
            <a:rPr lang="pt-BR" dirty="0"/>
            <a:t>?</a:t>
          </a:r>
        </a:p>
      </dgm:t>
    </dgm:pt>
    <dgm:pt modelId="{B20CBF29-892B-4168-A2E5-9BCEFFD6E110}" type="parTrans" cxnId="{0F3A1F24-F9E1-4AF5-932E-15FCA1E2F8E4}">
      <dgm:prSet/>
      <dgm:spPr/>
      <dgm:t>
        <a:bodyPr/>
        <a:lstStyle/>
        <a:p>
          <a:endParaRPr lang="pt-BR"/>
        </a:p>
      </dgm:t>
    </dgm:pt>
    <dgm:pt modelId="{EC4E3731-E335-4CDD-8119-DD12AF971C1A}" type="sibTrans" cxnId="{0F3A1F24-F9E1-4AF5-932E-15FCA1E2F8E4}">
      <dgm:prSet/>
      <dgm:spPr/>
      <dgm:t>
        <a:bodyPr/>
        <a:lstStyle/>
        <a:p>
          <a:endParaRPr lang="pt-BR"/>
        </a:p>
      </dgm:t>
    </dgm:pt>
    <dgm:pt modelId="{25B3B719-4345-4E32-B8FB-7EAB4741CCD9}">
      <dgm:prSet phldrT="[Texto]"/>
      <dgm:spPr/>
      <dgm:t>
        <a:bodyPr/>
        <a:lstStyle/>
        <a:p>
          <a:r>
            <a:rPr lang="pt-BR" b="1" dirty="0" err="1"/>
            <a:t>They</a:t>
          </a:r>
          <a:r>
            <a:rPr lang="pt-BR" b="1" dirty="0"/>
            <a:t> are </a:t>
          </a:r>
          <a:r>
            <a:rPr lang="pt-BR" b="1" dirty="0" err="1"/>
            <a:t>like</a:t>
          </a:r>
          <a:r>
            <a:rPr lang="pt-BR" b="1" dirty="0"/>
            <a:t>.</a:t>
          </a:r>
          <a:br>
            <a:rPr lang="pt-BR" b="1" dirty="0"/>
          </a:br>
          <a:r>
            <a:rPr lang="pt-BR" dirty="0"/>
            <a:t>(III.2.1)</a:t>
          </a:r>
        </a:p>
      </dgm:t>
    </dgm:pt>
    <dgm:pt modelId="{F8308823-85D0-4FE8-B980-C14E0A2EEE01}" type="parTrans" cxnId="{D20A4CE2-E3A3-4898-BDE4-275F63310AFB}">
      <dgm:prSet/>
      <dgm:spPr/>
      <dgm:t>
        <a:bodyPr/>
        <a:lstStyle/>
        <a:p>
          <a:endParaRPr lang="pt-BR"/>
        </a:p>
      </dgm:t>
    </dgm:pt>
    <dgm:pt modelId="{454FA04F-EA6F-4627-891C-0F85D5B230F1}" type="sibTrans" cxnId="{D20A4CE2-E3A3-4898-BDE4-275F63310AFB}">
      <dgm:prSet/>
      <dgm:spPr/>
      <dgm:t>
        <a:bodyPr/>
        <a:lstStyle/>
        <a:p>
          <a:endParaRPr lang="pt-BR"/>
        </a:p>
      </dgm:t>
    </dgm:pt>
    <dgm:pt modelId="{14EFFD78-5923-476B-9894-7FF86238E505}">
      <dgm:prSet phldrT="[Texto]"/>
      <dgm:spPr/>
      <dgm:t>
        <a:bodyPr/>
        <a:lstStyle/>
        <a:p>
          <a:r>
            <a:rPr lang="pt-BR" dirty="0"/>
            <a:t>The </a:t>
          </a:r>
          <a:r>
            <a:rPr lang="pt-BR" dirty="0" err="1"/>
            <a:t>imported</a:t>
          </a:r>
          <a:r>
            <a:rPr lang="pt-BR" dirty="0"/>
            <a:t> </a:t>
          </a:r>
          <a:r>
            <a:rPr lang="pt-BR" dirty="0" err="1"/>
            <a:t>product</a:t>
          </a:r>
          <a:r>
            <a:rPr lang="pt-BR" dirty="0"/>
            <a:t> </a:t>
          </a:r>
          <a:r>
            <a:rPr lang="pt-BR" dirty="0" err="1"/>
            <a:t>is</a:t>
          </a:r>
          <a:r>
            <a:rPr lang="pt-BR" dirty="0"/>
            <a:t> </a:t>
          </a:r>
          <a:r>
            <a:rPr lang="pt-BR" dirty="0" err="1"/>
            <a:t>taxed</a:t>
          </a:r>
          <a:r>
            <a:rPr lang="pt-BR" dirty="0"/>
            <a:t> more </a:t>
          </a:r>
          <a:r>
            <a:rPr lang="pt-BR" dirty="0" err="1"/>
            <a:t>than</a:t>
          </a:r>
          <a:r>
            <a:rPr lang="pt-BR" dirty="0"/>
            <a:t> </a:t>
          </a:r>
          <a:r>
            <a:rPr lang="pt-BR" dirty="0" err="1"/>
            <a:t>the</a:t>
          </a:r>
          <a:r>
            <a:rPr lang="pt-BR" dirty="0"/>
            <a:t> </a:t>
          </a:r>
          <a:r>
            <a:rPr lang="pt-BR" dirty="0" err="1"/>
            <a:t>domestic</a:t>
          </a:r>
          <a:r>
            <a:rPr lang="pt-BR" dirty="0"/>
            <a:t> </a:t>
          </a:r>
          <a:r>
            <a:rPr lang="pt-BR" dirty="0" err="1"/>
            <a:t>counterpart</a:t>
          </a:r>
          <a:r>
            <a:rPr lang="pt-BR" dirty="0"/>
            <a:t>. (III.2.1)</a:t>
          </a:r>
        </a:p>
      </dgm:t>
    </dgm:pt>
    <dgm:pt modelId="{0296BAF1-85CB-4057-B04A-7A7D312D6641}" type="parTrans" cxnId="{FA01F124-D8E3-4222-BC50-9D0683F617AD}">
      <dgm:prSet/>
      <dgm:spPr/>
      <dgm:t>
        <a:bodyPr/>
        <a:lstStyle/>
        <a:p>
          <a:endParaRPr lang="pt-BR"/>
        </a:p>
      </dgm:t>
    </dgm:pt>
    <dgm:pt modelId="{93F2CAD9-2707-414A-9A89-09625D91D905}" type="sibTrans" cxnId="{FA01F124-D8E3-4222-BC50-9D0683F617AD}">
      <dgm:prSet/>
      <dgm:spPr/>
      <dgm:t>
        <a:bodyPr/>
        <a:lstStyle/>
        <a:p>
          <a:endParaRPr lang="pt-BR"/>
        </a:p>
      </dgm:t>
    </dgm:pt>
    <dgm:pt modelId="{CDF17A5D-E224-4D0C-98E1-E3B47FE900B5}">
      <dgm:prSet phldrT="[Texto]"/>
      <dgm:spPr/>
      <dgm:t>
        <a:bodyPr/>
        <a:lstStyle/>
        <a:p>
          <a:r>
            <a:rPr lang="pt-BR" b="1" dirty="0" err="1"/>
            <a:t>They</a:t>
          </a:r>
          <a:r>
            <a:rPr lang="pt-BR" b="1" dirty="0"/>
            <a:t> are </a:t>
          </a:r>
          <a:r>
            <a:rPr lang="pt-BR" b="1" dirty="0" err="1"/>
            <a:t>direct</a:t>
          </a:r>
          <a:r>
            <a:rPr lang="pt-BR" b="1" dirty="0"/>
            <a:t> </a:t>
          </a:r>
          <a:r>
            <a:rPr lang="pt-BR" b="1" dirty="0" err="1"/>
            <a:t>substitutes</a:t>
          </a:r>
          <a:r>
            <a:rPr lang="pt-BR" b="1" dirty="0"/>
            <a:t>.</a:t>
          </a:r>
        </a:p>
        <a:p>
          <a:r>
            <a:rPr lang="pt-BR" dirty="0"/>
            <a:t>(Ad. III.2)</a:t>
          </a:r>
        </a:p>
      </dgm:t>
    </dgm:pt>
    <dgm:pt modelId="{EE06AD38-B825-48FC-97F5-45921401BB1C}" type="parTrans" cxnId="{918BDDD1-6653-40FB-AD7A-A31A30732CB9}">
      <dgm:prSet/>
      <dgm:spPr/>
      <dgm:t>
        <a:bodyPr/>
        <a:lstStyle/>
        <a:p>
          <a:endParaRPr lang="pt-BR"/>
        </a:p>
      </dgm:t>
    </dgm:pt>
    <dgm:pt modelId="{DAA7DDE7-181F-4452-9279-B98E721250A9}" type="sibTrans" cxnId="{918BDDD1-6653-40FB-AD7A-A31A30732CB9}">
      <dgm:prSet/>
      <dgm:spPr/>
      <dgm:t>
        <a:bodyPr/>
        <a:lstStyle/>
        <a:p>
          <a:endParaRPr lang="pt-BR"/>
        </a:p>
      </dgm:t>
    </dgm:pt>
    <dgm:pt modelId="{18B2CF68-CED0-40E3-9581-00EA3E3A13C2}">
      <dgm:prSet phldrT="[Texto]"/>
      <dgm:spPr/>
      <dgm:t>
        <a:bodyPr/>
        <a:lstStyle/>
        <a:p>
          <a:r>
            <a:rPr lang="pt-BR" dirty="0"/>
            <a:t>The </a:t>
          </a:r>
          <a:r>
            <a:rPr lang="pt-BR" dirty="0" err="1"/>
            <a:t>products</a:t>
          </a:r>
          <a:r>
            <a:rPr lang="pt-BR" dirty="0"/>
            <a:t> are </a:t>
          </a:r>
          <a:r>
            <a:rPr lang="pt-BR" dirty="0" err="1"/>
            <a:t>unevenly</a:t>
          </a:r>
          <a:r>
            <a:rPr lang="pt-BR" dirty="0"/>
            <a:t> </a:t>
          </a:r>
          <a:r>
            <a:rPr lang="pt-BR" dirty="0" err="1"/>
            <a:t>taxed</a:t>
          </a:r>
          <a:r>
            <a:rPr lang="pt-BR" dirty="0"/>
            <a:t>.</a:t>
          </a:r>
        </a:p>
        <a:p>
          <a:r>
            <a:rPr lang="pt-BR" dirty="0"/>
            <a:t>(III.2.2)</a:t>
          </a:r>
        </a:p>
      </dgm:t>
    </dgm:pt>
    <dgm:pt modelId="{ED20215A-F3C0-4CC9-B9E1-20F55AEF6068}" type="parTrans" cxnId="{1BA851C1-6C06-44AE-83FF-E4DC8E09F78F}">
      <dgm:prSet/>
      <dgm:spPr/>
      <dgm:t>
        <a:bodyPr/>
        <a:lstStyle/>
        <a:p>
          <a:endParaRPr lang="pt-BR"/>
        </a:p>
      </dgm:t>
    </dgm:pt>
    <dgm:pt modelId="{EC33F79A-5701-491D-99AD-2C61CF75C5EC}" type="sibTrans" cxnId="{1BA851C1-6C06-44AE-83FF-E4DC8E09F78F}">
      <dgm:prSet/>
      <dgm:spPr/>
      <dgm:t>
        <a:bodyPr/>
        <a:lstStyle/>
        <a:p>
          <a:endParaRPr lang="pt-BR"/>
        </a:p>
      </dgm:t>
    </dgm:pt>
    <dgm:pt modelId="{92D685DB-A1CC-4469-BA2D-BC7A593EFA39}">
      <dgm:prSet/>
      <dgm:spPr/>
      <dgm:t>
        <a:bodyPr/>
        <a:lstStyle/>
        <a:p>
          <a:r>
            <a:rPr lang="pt-BR" dirty="0"/>
            <a:t>The </a:t>
          </a:r>
          <a:r>
            <a:rPr lang="pt-BR" dirty="0" err="1"/>
            <a:t>taxation</a:t>
          </a:r>
          <a:r>
            <a:rPr lang="pt-BR" dirty="0"/>
            <a:t> </a:t>
          </a:r>
          <a:r>
            <a:rPr lang="pt-BR" dirty="0" err="1"/>
            <a:t>amounts</a:t>
          </a:r>
          <a:r>
            <a:rPr lang="pt-BR" dirty="0"/>
            <a:t> </a:t>
          </a:r>
          <a:r>
            <a:rPr lang="pt-BR" dirty="0" err="1"/>
            <a:t>so</a:t>
          </a:r>
          <a:r>
            <a:rPr lang="pt-BR" dirty="0"/>
            <a:t> as </a:t>
          </a:r>
          <a:r>
            <a:rPr lang="pt-BR" dirty="0" err="1"/>
            <a:t>to</a:t>
          </a:r>
          <a:r>
            <a:rPr lang="pt-BR" dirty="0"/>
            <a:t> </a:t>
          </a:r>
          <a:r>
            <a:rPr lang="pt-BR" dirty="0" err="1"/>
            <a:t>afford</a:t>
          </a:r>
          <a:r>
            <a:rPr lang="pt-BR" dirty="0"/>
            <a:t> </a:t>
          </a:r>
          <a:r>
            <a:rPr lang="pt-BR" dirty="0" err="1"/>
            <a:t>domestic</a:t>
          </a:r>
          <a:r>
            <a:rPr lang="pt-BR" dirty="0"/>
            <a:t> </a:t>
          </a:r>
          <a:r>
            <a:rPr lang="pt-BR" dirty="0" err="1"/>
            <a:t>protection</a:t>
          </a:r>
          <a:r>
            <a:rPr lang="pt-BR" dirty="0"/>
            <a:t>.</a:t>
          </a:r>
        </a:p>
        <a:p>
          <a:r>
            <a:rPr lang="pt-BR" dirty="0"/>
            <a:t>(III.1)</a:t>
          </a:r>
        </a:p>
      </dgm:t>
    </dgm:pt>
    <dgm:pt modelId="{00039074-580F-4A42-8747-0428E7C80A0A}" type="parTrans" cxnId="{BF629C70-255F-4A3C-9986-641DDDD760A3}">
      <dgm:prSet/>
      <dgm:spPr/>
      <dgm:t>
        <a:bodyPr/>
        <a:lstStyle/>
        <a:p>
          <a:endParaRPr lang="pt-BR"/>
        </a:p>
      </dgm:t>
    </dgm:pt>
    <dgm:pt modelId="{A50DF1DA-395B-4900-98B6-5DD72B2D3D35}" type="sibTrans" cxnId="{BF629C70-255F-4A3C-9986-641DDDD760A3}">
      <dgm:prSet/>
      <dgm:spPr/>
      <dgm:t>
        <a:bodyPr/>
        <a:lstStyle/>
        <a:p>
          <a:endParaRPr lang="pt-BR"/>
        </a:p>
      </dgm:t>
    </dgm:pt>
    <dgm:pt modelId="{8030F2F7-6F39-4BBA-9A6B-3539FE8081B2}">
      <dgm:prSet/>
      <dgm:spPr/>
      <dgm:t>
        <a:bodyPr/>
        <a:lstStyle/>
        <a:p>
          <a:r>
            <a:rPr lang="pt-BR" b="1" dirty="0"/>
            <a:t>No.</a:t>
          </a:r>
        </a:p>
        <a:p>
          <a:r>
            <a:rPr lang="pt-BR" dirty="0"/>
            <a:t>(No </a:t>
          </a:r>
          <a:r>
            <a:rPr lang="pt-BR" dirty="0" err="1"/>
            <a:t>violation</a:t>
          </a:r>
          <a:r>
            <a:rPr lang="pt-BR" dirty="0"/>
            <a:t> </a:t>
          </a:r>
          <a:r>
            <a:rPr lang="pt-BR" dirty="0" err="1"/>
            <a:t>of</a:t>
          </a:r>
          <a:r>
            <a:rPr lang="pt-BR" dirty="0"/>
            <a:t> NT)</a:t>
          </a:r>
        </a:p>
      </dgm:t>
    </dgm:pt>
    <dgm:pt modelId="{2EF34A81-008C-49FF-BFC3-41119A0E715C}" type="parTrans" cxnId="{2647D50B-7846-4F80-92F1-2DB527B8610A}">
      <dgm:prSet/>
      <dgm:spPr/>
      <dgm:t>
        <a:bodyPr/>
        <a:lstStyle/>
        <a:p>
          <a:endParaRPr lang="pt-BR"/>
        </a:p>
      </dgm:t>
    </dgm:pt>
    <dgm:pt modelId="{3132AB9D-9BBB-4720-87B0-A30F6D8D1DE2}" type="sibTrans" cxnId="{2647D50B-7846-4F80-92F1-2DB527B8610A}">
      <dgm:prSet/>
      <dgm:spPr/>
      <dgm:t>
        <a:bodyPr/>
        <a:lstStyle/>
        <a:p>
          <a:endParaRPr lang="pt-BR"/>
        </a:p>
      </dgm:t>
    </dgm:pt>
    <dgm:pt modelId="{17C3F2DA-1B87-4BEB-8D17-2505CEF118C0}" type="pres">
      <dgm:prSet presAssocID="{CB781F4B-76FC-4FC6-A53D-EE3F615A799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12886CB-61DF-4C62-B13B-54080664DC87}" type="pres">
      <dgm:prSet presAssocID="{3864D02F-33AE-4DA6-8CBB-5A818B797E88}" presName="root1" presStyleCnt="0"/>
      <dgm:spPr/>
    </dgm:pt>
    <dgm:pt modelId="{29129532-6EF9-4025-8DE2-05F1729A3800}" type="pres">
      <dgm:prSet presAssocID="{3864D02F-33AE-4DA6-8CBB-5A818B797E88}" presName="LevelOneTextNode" presStyleLbl="node0" presStyleIdx="0" presStyleCnt="1">
        <dgm:presLayoutVars>
          <dgm:chPref val="3"/>
        </dgm:presLayoutVars>
      </dgm:prSet>
      <dgm:spPr/>
    </dgm:pt>
    <dgm:pt modelId="{6044F973-4E04-4BC1-B488-D994B27F7098}" type="pres">
      <dgm:prSet presAssocID="{3864D02F-33AE-4DA6-8CBB-5A818B797E88}" presName="level2hierChild" presStyleCnt="0"/>
      <dgm:spPr/>
    </dgm:pt>
    <dgm:pt modelId="{1E6405AA-1A0A-44BE-B1FB-B3681DA52D50}" type="pres">
      <dgm:prSet presAssocID="{2EF34A81-008C-49FF-BFC3-41119A0E715C}" presName="conn2-1" presStyleLbl="parChTrans1D2" presStyleIdx="0" presStyleCnt="3"/>
      <dgm:spPr/>
    </dgm:pt>
    <dgm:pt modelId="{FA35DDBC-3CCD-4458-A528-1D19291DCFC2}" type="pres">
      <dgm:prSet presAssocID="{2EF34A81-008C-49FF-BFC3-41119A0E715C}" presName="connTx" presStyleLbl="parChTrans1D2" presStyleIdx="0" presStyleCnt="3"/>
      <dgm:spPr/>
    </dgm:pt>
    <dgm:pt modelId="{B935BF07-AC9C-4AD9-A0B5-CAA2AAE454E0}" type="pres">
      <dgm:prSet presAssocID="{8030F2F7-6F39-4BBA-9A6B-3539FE8081B2}" presName="root2" presStyleCnt="0"/>
      <dgm:spPr/>
    </dgm:pt>
    <dgm:pt modelId="{893FA7B7-59BB-4DA3-80CB-DE96D2FAFF2D}" type="pres">
      <dgm:prSet presAssocID="{8030F2F7-6F39-4BBA-9A6B-3539FE8081B2}" presName="LevelTwoTextNode" presStyleLbl="node2" presStyleIdx="0" presStyleCnt="3">
        <dgm:presLayoutVars>
          <dgm:chPref val="3"/>
        </dgm:presLayoutVars>
      </dgm:prSet>
      <dgm:spPr/>
    </dgm:pt>
    <dgm:pt modelId="{A0F43919-8DA6-4FC2-BD9B-C8FD6B72818A}" type="pres">
      <dgm:prSet presAssocID="{8030F2F7-6F39-4BBA-9A6B-3539FE8081B2}" presName="level3hierChild" presStyleCnt="0"/>
      <dgm:spPr/>
    </dgm:pt>
    <dgm:pt modelId="{5382D338-2FAB-47A8-A93E-C40946DA0394}" type="pres">
      <dgm:prSet presAssocID="{F8308823-85D0-4FE8-B980-C14E0A2EEE01}" presName="conn2-1" presStyleLbl="parChTrans1D2" presStyleIdx="1" presStyleCnt="3"/>
      <dgm:spPr/>
    </dgm:pt>
    <dgm:pt modelId="{53B024E0-61E6-4847-B0A3-3B137387C242}" type="pres">
      <dgm:prSet presAssocID="{F8308823-85D0-4FE8-B980-C14E0A2EEE01}" presName="connTx" presStyleLbl="parChTrans1D2" presStyleIdx="1" presStyleCnt="3"/>
      <dgm:spPr/>
    </dgm:pt>
    <dgm:pt modelId="{5441618F-BCFE-4125-80EA-8E46AF00CA3D}" type="pres">
      <dgm:prSet presAssocID="{25B3B719-4345-4E32-B8FB-7EAB4741CCD9}" presName="root2" presStyleCnt="0"/>
      <dgm:spPr/>
    </dgm:pt>
    <dgm:pt modelId="{6920B8D2-3BDE-4DC4-A356-00AC4904944A}" type="pres">
      <dgm:prSet presAssocID="{25B3B719-4345-4E32-B8FB-7EAB4741CCD9}" presName="LevelTwoTextNode" presStyleLbl="node2" presStyleIdx="1" presStyleCnt="3">
        <dgm:presLayoutVars>
          <dgm:chPref val="3"/>
        </dgm:presLayoutVars>
      </dgm:prSet>
      <dgm:spPr/>
    </dgm:pt>
    <dgm:pt modelId="{241A5EA0-9388-4352-94BC-DDE75AB48006}" type="pres">
      <dgm:prSet presAssocID="{25B3B719-4345-4E32-B8FB-7EAB4741CCD9}" presName="level3hierChild" presStyleCnt="0"/>
      <dgm:spPr/>
    </dgm:pt>
    <dgm:pt modelId="{EB0D8FAC-EE9B-46C0-8757-BF4CBC274A09}" type="pres">
      <dgm:prSet presAssocID="{0296BAF1-85CB-4057-B04A-7A7D312D6641}" presName="conn2-1" presStyleLbl="parChTrans1D3" presStyleIdx="0" presStyleCnt="2"/>
      <dgm:spPr/>
    </dgm:pt>
    <dgm:pt modelId="{0BF05CF4-8BEE-416C-93AB-E569EBB2AEB9}" type="pres">
      <dgm:prSet presAssocID="{0296BAF1-85CB-4057-B04A-7A7D312D6641}" presName="connTx" presStyleLbl="parChTrans1D3" presStyleIdx="0" presStyleCnt="2"/>
      <dgm:spPr/>
    </dgm:pt>
    <dgm:pt modelId="{0E87EC1C-5061-41D0-8C95-459F181C402C}" type="pres">
      <dgm:prSet presAssocID="{14EFFD78-5923-476B-9894-7FF86238E505}" presName="root2" presStyleCnt="0"/>
      <dgm:spPr/>
    </dgm:pt>
    <dgm:pt modelId="{B3A9C8FB-D41F-4C2A-A1CE-1F15D868536A}" type="pres">
      <dgm:prSet presAssocID="{14EFFD78-5923-476B-9894-7FF86238E505}" presName="LevelTwoTextNode" presStyleLbl="node3" presStyleIdx="0" presStyleCnt="2">
        <dgm:presLayoutVars>
          <dgm:chPref val="3"/>
        </dgm:presLayoutVars>
      </dgm:prSet>
      <dgm:spPr/>
    </dgm:pt>
    <dgm:pt modelId="{586B6AD2-D0FD-4EE4-9019-2888A92282AC}" type="pres">
      <dgm:prSet presAssocID="{14EFFD78-5923-476B-9894-7FF86238E505}" presName="level3hierChild" presStyleCnt="0"/>
      <dgm:spPr/>
    </dgm:pt>
    <dgm:pt modelId="{A688D441-719A-4854-AA2C-6CDB9674810D}" type="pres">
      <dgm:prSet presAssocID="{EE06AD38-B825-48FC-97F5-45921401BB1C}" presName="conn2-1" presStyleLbl="parChTrans1D2" presStyleIdx="2" presStyleCnt="3"/>
      <dgm:spPr/>
    </dgm:pt>
    <dgm:pt modelId="{E5CC3A93-ECEC-4537-B8E7-93AE62526B7A}" type="pres">
      <dgm:prSet presAssocID="{EE06AD38-B825-48FC-97F5-45921401BB1C}" presName="connTx" presStyleLbl="parChTrans1D2" presStyleIdx="2" presStyleCnt="3"/>
      <dgm:spPr/>
    </dgm:pt>
    <dgm:pt modelId="{00E599A5-661C-44A7-A3BE-77D7303E2577}" type="pres">
      <dgm:prSet presAssocID="{CDF17A5D-E224-4D0C-98E1-E3B47FE900B5}" presName="root2" presStyleCnt="0"/>
      <dgm:spPr/>
    </dgm:pt>
    <dgm:pt modelId="{EADED8F2-850A-4F1D-B870-5DFDBB9C9775}" type="pres">
      <dgm:prSet presAssocID="{CDF17A5D-E224-4D0C-98E1-E3B47FE900B5}" presName="LevelTwoTextNode" presStyleLbl="node2" presStyleIdx="2" presStyleCnt="3">
        <dgm:presLayoutVars>
          <dgm:chPref val="3"/>
        </dgm:presLayoutVars>
      </dgm:prSet>
      <dgm:spPr/>
    </dgm:pt>
    <dgm:pt modelId="{20BF853A-ADEE-43A6-BA26-73E4A61442D9}" type="pres">
      <dgm:prSet presAssocID="{CDF17A5D-E224-4D0C-98E1-E3B47FE900B5}" presName="level3hierChild" presStyleCnt="0"/>
      <dgm:spPr/>
    </dgm:pt>
    <dgm:pt modelId="{B2533A47-8E49-4AD6-B2FF-A073F0DE7ACB}" type="pres">
      <dgm:prSet presAssocID="{ED20215A-F3C0-4CC9-B9E1-20F55AEF6068}" presName="conn2-1" presStyleLbl="parChTrans1D3" presStyleIdx="1" presStyleCnt="2"/>
      <dgm:spPr/>
    </dgm:pt>
    <dgm:pt modelId="{E0C67E44-7751-430A-B4AF-20C8BFD90309}" type="pres">
      <dgm:prSet presAssocID="{ED20215A-F3C0-4CC9-B9E1-20F55AEF6068}" presName="connTx" presStyleLbl="parChTrans1D3" presStyleIdx="1" presStyleCnt="2"/>
      <dgm:spPr/>
    </dgm:pt>
    <dgm:pt modelId="{5879F812-8B52-4276-8E38-74AF2D1930A1}" type="pres">
      <dgm:prSet presAssocID="{18B2CF68-CED0-40E3-9581-00EA3E3A13C2}" presName="root2" presStyleCnt="0"/>
      <dgm:spPr/>
    </dgm:pt>
    <dgm:pt modelId="{E157B93A-F8A0-4B2F-B8D3-AAF573431383}" type="pres">
      <dgm:prSet presAssocID="{18B2CF68-CED0-40E3-9581-00EA3E3A13C2}" presName="LevelTwoTextNode" presStyleLbl="node3" presStyleIdx="1" presStyleCnt="2">
        <dgm:presLayoutVars>
          <dgm:chPref val="3"/>
        </dgm:presLayoutVars>
      </dgm:prSet>
      <dgm:spPr/>
    </dgm:pt>
    <dgm:pt modelId="{F561086A-4C8E-40D1-98DC-0EE5609ABE8A}" type="pres">
      <dgm:prSet presAssocID="{18B2CF68-CED0-40E3-9581-00EA3E3A13C2}" presName="level3hierChild" presStyleCnt="0"/>
      <dgm:spPr/>
    </dgm:pt>
    <dgm:pt modelId="{83F1F62F-D1FA-443D-88D4-8B770D23678A}" type="pres">
      <dgm:prSet presAssocID="{00039074-580F-4A42-8747-0428E7C80A0A}" presName="conn2-1" presStyleLbl="parChTrans1D4" presStyleIdx="0" presStyleCnt="1"/>
      <dgm:spPr/>
    </dgm:pt>
    <dgm:pt modelId="{233FB18E-BB7A-4AEA-B8A3-43E6885670DF}" type="pres">
      <dgm:prSet presAssocID="{00039074-580F-4A42-8747-0428E7C80A0A}" presName="connTx" presStyleLbl="parChTrans1D4" presStyleIdx="0" presStyleCnt="1"/>
      <dgm:spPr/>
    </dgm:pt>
    <dgm:pt modelId="{7F8F99AB-ACA4-4786-9715-936AB110F561}" type="pres">
      <dgm:prSet presAssocID="{92D685DB-A1CC-4469-BA2D-BC7A593EFA39}" presName="root2" presStyleCnt="0"/>
      <dgm:spPr/>
    </dgm:pt>
    <dgm:pt modelId="{A07FF69F-EF7A-441D-A5C5-4A25B25C2DCD}" type="pres">
      <dgm:prSet presAssocID="{92D685DB-A1CC-4469-BA2D-BC7A593EFA39}" presName="LevelTwoTextNode" presStyleLbl="node4" presStyleIdx="0" presStyleCnt="1">
        <dgm:presLayoutVars>
          <dgm:chPref val="3"/>
        </dgm:presLayoutVars>
      </dgm:prSet>
      <dgm:spPr/>
    </dgm:pt>
    <dgm:pt modelId="{EADF65F0-DEB8-43B8-9692-8FB31D050320}" type="pres">
      <dgm:prSet presAssocID="{92D685DB-A1CC-4469-BA2D-BC7A593EFA39}" presName="level3hierChild" presStyleCnt="0"/>
      <dgm:spPr/>
    </dgm:pt>
  </dgm:ptLst>
  <dgm:cxnLst>
    <dgm:cxn modelId="{09C67A00-5E01-4FF3-81A2-841AA1B8C96D}" type="presOf" srcId="{CDF17A5D-E224-4D0C-98E1-E3B47FE900B5}" destId="{EADED8F2-850A-4F1D-B870-5DFDBB9C9775}" srcOrd="0" destOrd="0" presId="urn:microsoft.com/office/officeart/2005/8/layout/hierarchy2"/>
    <dgm:cxn modelId="{DD66BB06-F720-4848-B5DE-D1F1525598E0}" type="presOf" srcId="{0296BAF1-85CB-4057-B04A-7A7D312D6641}" destId="{EB0D8FAC-EE9B-46C0-8757-BF4CBC274A09}" srcOrd="0" destOrd="0" presId="urn:microsoft.com/office/officeart/2005/8/layout/hierarchy2"/>
    <dgm:cxn modelId="{2647D50B-7846-4F80-92F1-2DB527B8610A}" srcId="{3864D02F-33AE-4DA6-8CBB-5A818B797E88}" destId="{8030F2F7-6F39-4BBA-9A6B-3539FE8081B2}" srcOrd="0" destOrd="0" parTransId="{2EF34A81-008C-49FF-BFC3-41119A0E715C}" sibTransId="{3132AB9D-9BBB-4720-87B0-A30F6D8D1DE2}"/>
    <dgm:cxn modelId="{71009913-3B76-4BE7-8248-90F3D3B2CF1E}" type="presOf" srcId="{2EF34A81-008C-49FF-BFC3-41119A0E715C}" destId="{FA35DDBC-3CCD-4458-A528-1D19291DCFC2}" srcOrd="1" destOrd="0" presId="urn:microsoft.com/office/officeart/2005/8/layout/hierarchy2"/>
    <dgm:cxn modelId="{0F3A1F24-F9E1-4AF5-932E-15FCA1E2F8E4}" srcId="{CB781F4B-76FC-4FC6-A53D-EE3F615A799D}" destId="{3864D02F-33AE-4DA6-8CBB-5A818B797E88}" srcOrd="0" destOrd="0" parTransId="{B20CBF29-892B-4168-A2E5-9BCEFFD6E110}" sibTransId="{EC4E3731-E335-4CDD-8119-DD12AF971C1A}"/>
    <dgm:cxn modelId="{FA01F124-D8E3-4222-BC50-9D0683F617AD}" srcId="{25B3B719-4345-4E32-B8FB-7EAB4741CCD9}" destId="{14EFFD78-5923-476B-9894-7FF86238E505}" srcOrd="0" destOrd="0" parTransId="{0296BAF1-85CB-4057-B04A-7A7D312D6641}" sibTransId="{93F2CAD9-2707-414A-9A89-09625D91D905}"/>
    <dgm:cxn modelId="{24496628-76FD-415C-8EA6-3BDEDF22B973}" type="presOf" srcId="{F8308823-85D0-4FE8-B980-C14E0A2EEE01}" destId="{53B024E0-61E6-4847-B0A3-3B137387C242}" srcOrd="1" destOrd="0" presId="urn:microsoft.com/office/officeart/2005/8/layout/hierarchy2"/>
    <dgm:cxn modelId="{0DECE43B-C25F-4644-A387-B514272CD6EC}" type="presOf" srcId="{00039074-580F-4A42-8747-0428E7C80A0A}" destId="{233FB18E-BB7A-4AEA-B8A3-43E6885670DF}" srcOrd="1" destOrd="0" presId="urn:microsoft.com/office/officeart/2005/8/layout/hierarchy2"/>
    <dgm:cxn modelId="{13C74F5E-B417-4621-950D-793443EDCC9B}" type="presOf" srcId="{EE06AD38-B825-48FC-97F5-45921401BB1C}" destId="{E5CC3A93-ECEC-4537-B8E7-93AE62526B7A}" srcOrd="1" destOrd="0" presId="urn:microsoft.com/office/officeart/2005/8/layout/hierarchy2"/>
    <dgm:cxn modelId="{A16BED5F-AF1A-4369-8796-F6A479DF7C9E}" type="presOf" srcId="{92D685DB-A1CC-4469-BA2D-BC7A593EFA39}" destId="{A07FF69F-EF7A-441D-A5C5-4A25B25C2DCD}" srcOrd="0" destOrd="0" presId="urn:microsoft.com/office/officeart/2005/8/layout/hierarchy2"/>
    <dgm:cxn modelId="{6AAB6144-750E-471F-B784-7FE608005CC0}" type="presOf" srcId="{0296BAF1-85CB-4057-B04A-7A7D312D6641}" destId="{0BF05CF4-8BEE-416C-93AB-E569EBB2AEB9}" srcOrd="1" destOrd="0" presId="urn:microsoft.com/office/officeart/2005/8/layout/hierarchy2"/>
    <dgm:cxn modelId="{016CEC47-9782-41A9-A86C-765B3CB2C21A}" type="presOf" srcId="{ED20215A-F3C0-4CC9-B9E1-20F55AEF6068}" destId="{E0C67E44-7751-430A-B4AF-20C8BFD90309}" srcOrd="1" destOrd="0" presId="urn:microsoft.com/office/officeart/2005/8/layout/hierarchy2"/>
    <dgm:cxn modelId="{78E4586B-B803-4C9C-85F6-1F83CAE39287}" type="presOf" srcId="{18B2CF68-CED0-40E3-9581-00EA3E3A13C2}" destId="{E157B93A-F8A0-4B2F-B8D3-AAF573431383}" srcOrd="0" destOrd="0" presId="urn:microsoft.com/office/officeart/2005/8/layout/hierarchy2"/>
    <dgm:cxn modelId="{BF629C70-255F-4A3C-9986-641DDDD760A3}" srcId="{18B2CF68-CED0-40E3-9581-00EA3E3A13C2}" destId="{92D685DB-A1CC-4469-BA2D-BC7A593EFA39}" srcOrd="0" destOrd="0" parTransId="{00039074-580F-4A42-8747-0428E7C80A0A}" sibTransId="{A50DF1DA-395B-4900-98B6-5DD72B2D3D35}"/>
    <dgm:cxn modelId="{2B99F37B-B9CA-42F4-A645-A4EFD276AE76}" type="presOf" srcId="{ED20215A-F3C0-4CC9-B9E1-20F55AEF6068}" destId="{B2533A47-8E49-4AD6-B2FF-A073F0DE7ACB}" srcOrd="0" destOrd="0" presId="urn:microsoft.com/office/officeart/2005/8/layout/hierarchy2"/>
    <dgm:cxn modelId="{79996781-04EA-49BC-8646-4BFA7C4B50AA}" type="presOf" srcId="{3864D02F-33AE-4DA6-8CBB-5A818B797E88}" destId="{29129532-6EF9-4025-8DE2-05F1729A3800}" srcOrd="0" destOrd="0" presId="urn:microsoft.com/office/officeart/2005/8/layout/hierarchy2"/>
    <dgm:cxn modelId="{A9A21799-A29F-4FEF-AF2D-EC8AA2CAA834}" type="presOf" srcId="{25B3B719-4345-4E32-B8FB-7EAB4741CCD9}" destId="{6920B8D2-3BDE-4DC4-A356-00AC4904944A}" srcOrd="0" destOrd="0" presId="urn:microsoft.com/office/officeart/2005/8/layout/hierarchy2"/>
    <dgm:cxn modelId="{2F94019B-2C0D-4193-9316-6CEF8A82A6D9}" type="presOf" srcId="{2EF34A81-008C-49FF-BFC3-41119A0E715C}" destId="{1E6405AA-1A0A-44BE-B1FB-B3681DA52D50}" srcOrd="0" destOrd="0" presId="urn:microsoft.com/office/officeart/2005/8/layout/hierarchy2"/>
    <dgm:cxn modelId="{57C70BBF-9A05-46D4-A234-2432DC123DA5}" type="presOf" srcId="{CB781F4B-76FC-4FC6-A53D-EE3F615A799D}" destId="{17C3F2DA-1B87-4BEB-8D17-2505CEF118C0}" srcOrd="0" destOrd="0" presId="urn:microsoft.com/office/officeart/2005/8/layout/hierarchy2"/>
    <dgm:cxn modelId="{1BA851C1-6C06-44AE-83FF-E4DC8E09F78F}" srcId="{CDF17A5D-E224-4D0C-98E1-E3B47FE900B5}" destId="{18B2CF68-CED0-40E3-9581-00EA3E3A13C2}" srcOrd="0" destOrd="0" parTransId="{ED20215A-F3C0-4CC9-B9E1-20F55AEF6068}" sibTransId="{EC33F79A-5701-491D-99AD-2C61CF75C5EC}"/>
    <dgm:cxn modelId="{35E7F8C6-F832-46BE-91B4-7A1E72883BED}" type="presOf" srcId="{8030F2F7-6F39-4BBA-9A6B-3539FE8081B2}" destId="{893FA7B7-59BB-4DA3-80CB-DE96D2FAFF2D}" srcOrd="0" destOrd="0" presId="urn:microsoft.com/office/officeart/2005/8/layout/hierarchy2"/>
    <dgm:cxn modelId="{CE276EC9-7F8D-42F9-8EB9-F3A0167EDB33}" type="presOf" srcId="{00039074-580F-4A42-8747-0428E7C80A0A}" destId="{83F1F62F-D1FA-443D-88D4-8B770D23678A}" srcOrd="0" destOrd="0" presId="urn:microsoft.com/office/officeart/2005/8/layout/hierarchy2"/>
    <dgm:cxn modelId="{918BDDD1-6653-40FB-AD7A-A31A30732CB9}" srcId="{3864D02F-33AE-4DA6-8CBB-5A818B797E88}" destId="{CDF17A5D-E224-4D0C-98E1-E3B47FE900B5}" srcOrd="2" destOrd="0" parTransId="{EE06AD38-B825-48FC-97F5-45921401BB1C}" sibTransId="{DAA7DDE7-181F-4452-9279-B98E721250A9}"/>
    <dgm:cxn modelId="{6A5196D6-5173-4539-9471-69532A56C4AC}" type="presOf" srcId="{EE06AD38-B825-48FC-97F5-45921401BB1C}" destId="{A688D441-719A-4854-AA2C-6CDB9674810D}" srcOrd="0" destOrd="0" presId="urn:microsoft.com/office/officeart/2005/8/layout/hierarchy2"/>
    <dgm:cxn modelId="{A3FC7AD9-3196-4001-ABB8-DBFF6AB64CD6}" type="presOf" srcId="{F8308823-85D0-4FE8-B980-C14E0A2EEE01}" destId="{5382D338-2FAB-47A8-A93E-C40946DA0394}" srcOrd="0" destOrd="0" presId="urn:microsoft.com/office/officeart/2005/8/layout/hierarchy2"/>
    <dgm:cxn modelId="{E02921DD-01F6-4F76-B843-3553F96CCF83}" type="presOf" srcId="{14EFFD78-5923-476B-9894-7FF86238E505}" destId="{B3A9C8FB-D41F-4C2A-A1CE-1F15D868536A}" srcOrd="0" destOrd="0" presId="urn:microsoft.com/office/officeart/2005/8/layout/hierarchy2"/>
    <dgm:cxn modelId="{D20A4CE2-E3A3-4898-BDE4-275F63310AFB}" srcId="{3864D02F-33AE-4DA6-8CBB-5A818B797E88}" destId="{25B3B719-4345-4E32-B8FB-7EAB4741CCD9}" srcOrd="1" destOrd="0" parTransId="{F8308823-85D0-4FE8-B980-C14E0A2EEE01}" sibTransId="{454FA04F-EA6F-4627-891C-0F85D5B230F1}"/>
    <dgm:cxn modelId="{641C5658-F0FD-488B-87C0-C30CFC218DC9}" type="presParOf" srcId="{17C3F2DA-1B87-4BEB-8D17-2505CEF118C0}" destId="{312886CB-61DF-4C62-B13B-54080664DC87}" srcOrd="0" destOrd="0" presId="urn:microsoft.com/office/officeart/2005/8/layout/hierarchy2"/>
    <dgm:cxn modelId="{7CFBF173-CD19-430A-9B03-2C75D9D45E0B}" type="presParOf" srcId="{312886CB-61DF-4C62-B13B-54080664DC87}" destId="{29129532-6EF9-4025-8DE2-05F1729A3800}" srcOrd="0" destOrd="0" presId="urn:microsoft.com/office/officeart/2005/8/layout/hierarchy2"/>
    <dgm:cxn modelId="{2A5DAF4B-6A9F-4E76-BCE5-19C0B299FE25}" type="presParOf" srcId="{312886CB-61DF-4C62-B13B-54080664DC87}" destId="{6044F973-4E04-4BC1-B488-D994B27F7098}" srcOrd="1" destOrd="0" presId="urn:microsoft.com/office/officeart/2005/8/layout/hierarchy2"/>
    <dgm:cxn modelId="{295DCA1D-3D9A-4310-ACD4-D07A83690348}" type="presParOf" srcId="{6044F973-4E04-4BC1-B488-D994B27F7098}" destId="{1E6405AA-1A0A-44BE-B1FB-B3681DA52D50}" srcOrd="0" destOrd="0" presId="urn:microsoft.com/office/officeart/2005/8/layout/hierarchy2"/>
    <dgm:cxn modelId="{E0772F78-0ADC-435C-B9D9-1ED3C3F660AD}" type="presParOf" srcId="{1E6405AA-1A0A-44BE-B1FB-B3681DA52D50}" destId="{FA35DDBC-3CCD-4458-A528-1D19291DCFC2}" srcOrd="0" destOrd="0" presId="urn:microsoft.com/office/officeart/2005/8/layout/hierarchy2"/>
    <dgm:cxn modelId="{2B445223-9B67-4A77-B4AF-1773B5A87693}" type="presParOf" srcId="{6044F973-4E04-4BC1-B488-D994B27F7098}" destId="{B935BF07-AC9C-4AD9-A0B5-CAA2AAE454E0}" srcOrd="1" destOrd="0" presId="urn:microsoft.com/office/officeart/2005/8/layout/hierarchy2"/>
    <dgm:cxn modelId="{5387230D-41ED-4D99-974E-F74EB4E9C58E}" type="presParOf" srcId="{B935BF07-AC9C-4AD9-A0B5-CAA2AAE454E0}" destId="{893FA7B7-59BB-4DA3-80CB-DE96D2FAFF2D}" srcOrd="0" destOrd="0" presId="urn:microsoft.com/office/officeart/2005/8/layout/hierarchy2"/>
    <dgm:cxn modelId="{C6ADB05C-F9DF-4A9E-BD0F-5468844749E4}" type="presParOf" srcId="{B935BF07-AC9C-4AD9-A0B5-CAA2AAE454E0}" destId="{A0F43919-8DA6-4FC2-BD9B-C8FD6B72818A}" srcOrd="1" destOrd="0" presId="urn:microsoft.com/office/officeart/2005/8/layout/hierarchy2"/>
    <dgm:cxn modelId="{AC7D3353-DD1A-4195-B80B-5F17B643A9BF}" type="presParOf" srcId="{6044F973-4E04-4BC1-B488-D994B27F7098}" destId="{5382D338-2FAB-47A8-A93E-C40946DA0394}" srcOrd="2" destOrd="0" presId="urn:microsoft.com/office/officeart/2005/8/layout/hierarchy2"/>
    <dgm:cxn modelId="{C3ABBF14-B759-4818-AD8E-CDCEF7934CEA}" type="presParOf" srcId="{5382D338-2FAB-47A8-A93E-C40946DA0394}" destId="{53B024E0-61E6-4847-B0A3-3B137387C242}" srcOrd="0" destOrd="0" presId="urn:microsoft.com/office/officeart/2005/8/layout/hierarchy2"/>
    <dgm:cxn modelId="{3F3DA6F3-444D-4D77-A879-B7E71A433C33}" type="presParOf" srcId="{6044F973-4E04-4BC1-B488-D994B27F7098}" destId="{5441618F-BCFE-4125-80EA-8E46AF00CA3D}" srcOrd="3" destOrd="0" presId="urn:microsoft.com/office/officeart/2005/8/layout/hierarchy2"/>
    <dgm:cxn modelId="{A0E2B177-5AC6-45F7-A275-7418D0E19CFA}" type="presParOf" srcId="{5441618F-BCFE-4125-80EA-8E46AF00CA3D}" destId="{6920B8D2-3BDE-4DC4-A356-00AC4904944A}" srcOrd="0" destOrd="0" presId="urn:microsoft.com/office/officeart/2005/8/layout/hierarchy2"/>
    <dgm:cxn modelId="{1BEB0314-0E5E-4F85-B5C7-6D99AFCD0371}" type="presParOf" srcId="{5441618F-BCFE-4125-80EA-8E46AF00CA3D}" destId="{241A5EA0-9388-4352-94BC-DDE75AB48006}" srcOrd="1" destOrd="0" presId="urn:microsoft.com/office/officeart/2005/8/layout/hierarchy2"/>
    <dgm:cxn modelId="{65DCAE65-F642-4F40-ACD1-AA6250FF8658}" type="presParOf" srcId="{241A5EA0-9388-4352-94BC-DDE75AB48006}" destId="{EB0D8FAC-EE9B-46C0-8757-BF4CBC274A09}" srcOrd="0" destOrd="0" presId="urn:microsoft.com/office/officeart/2005/8/layout/hierarchy2"/>
    <dgm:cxn modelId="{0BED4D3C-DED6-449A-8392-CF60B36FE60F}" type="presParOf" srcId="{EB0D8FAC-EE9B-46C0-8757-BF4CBC274A09}" destId="{0BF05CF4-8BEE-416C-93AB-E569EBB2AEB9}" srcOrd="0" destOrd="0" presId="urn:microsoft.com/office/officeart/2005/8/layout/hierarchy2"/>
    <dgm:cxn modelId="{5421512B-1901-4553-8408-FFFDAA7CD53E}" type="presParOf" srcId="{241A5EA0-9388-4352-94BC-DDE75AB48006}" destId="{0E87EC1C-5061-41D0-8C95-459F181C402C}" srcOrd="1" destOrd="0" presId="urn:microsoft.com/office/officeart/2005/8/layout/hierarchy2"/>
    <dgm:cxn modelId="{00C1FF28-AF43-4BF1-B939-6365C456D68B}" type="presParOf" srcId="{0E87EC1C-5061-41D0-8C95-459F181C402C}" destId="{B3A9C8FB-D41F-4C2A-A1CE-1F15D868536A}" srcOrd="0" destOrd="0" presId="urn:microsoft.com/office/officeart/2005/8/layout/hierarchy2"/>
    <dgm:cxn modelId="{8037D1D5-28F7-4F88-A5D3-3CE905DE6587}" type="presParOf" srcId="{0E87EC1C-5061-41D0-8C95-459F181C402C}" destId="{586B6AD2-D0FD-4EE4-9019-2888A92282AC}" srcOrd="1" destOrd="0" presId="urn:microsoft.com/office/officeart/2005/8/layout/hierarchy2"/>
    <dgm:cxn modelId="{38D5F595-02AC-485D-B27E-A0304ACCEB91}" type="presParOf" srcId="{6044F973-4E04-4BC1-B488-D994B27F7098}" destId="{A688D441-719A-4854-AA2C-6CDB9674810D}" srcOrd="4" destOrd="0" presId="urn:microsoft.com/office/officeart/2005/8/layout/hierarchy2"/>
    <dgm:cxn modelId="{A6FF94D2-DA2E-4327-A988-231F4180CE71}" type="presParOf" srcId="{A688D441-719A-4854-AA2C-6CDB9674810D}" destId="{E5CC3A93-ECEC-4537-B8E7-93AE62526B7A}" srcOrd="0" destOrd="0" presId="urn:microsoft.com/office/officeart/2005/8/layout/hierarchy2"/>
    <dgm:cxn modelId="{E4742254-44C2-4C74-A6F2-1D14D54886C2}" type="presParOf" srcId="{6044F973-4E04-4BC1-B488-D994B27F7098}" destId="{00E599A5-661C-44A7-A3BE-77D7303E2577}" srcOrd="5" destOrd="0" presId="urn:microsoft.com/office/officeart/2005/8/layout/hierarchy2"/>
    <dgm:cxn modelId="{B1460634-7EF3-4BDE-8050-F9ABEBE94495}" type="presParOf" srcId="{00E599A5-661C-44A7-A3BE-77D7303E2577}" destId="{EADED8F2-850A-4F1D-B870-5DFDBB9C9775}" srcOrd="0" destOrd="0" presId="urn:microsoft.com/office/officeart/2005/8/layout/hierarchy2"/>
    <dgm:cxn modelId="{859246B7-B067-4066-AB8A-B500FFD5FB54}" type="presParOf" srcId="{00E599A5-661C-44A7-A3BE-77D7303E2577}" destId="{20BF853A-ADEE-43A6-BA26-73E4A61442D9}" srcOrd="1" destOrd="0" presId="urn:microsoft.com/office/officeart/2005/8/layout/hierarchy2"/>
    <dgm:cxn modelId="{B29C4904-6996-4DCE-A591-7AE8D41E4620}" type="presParOf" srcId="{20BF853A-ADEE-43A6-BA26-73E4A61442D9}" destId="{B2533A47-8E49-4AD6-B2FF-A073F0DE7ACB}" srcOrd="0" destOrd="0" presId="urn:microsoft.com/office/officeart/2005/8/layout/hierarchy2"/>
    <dgm:cxn modelId="{7E1298CE-C181-42F1-8D50-A62E6639953E}" type="presParOf" srcId="{B2533A47-8E49-4AD6-B2FF-A073F0DE7ACB}" destId="{E0C67E44-7751-430A-B4AF-20C8BFD90309}" srcOrd="0" destOrd="0" presId="urn:microsoft.com/office/officeart/2005/8/layout/hierarchy2"/>
    <dgm:cxn modelId="{D73B7C88-9AD9-478C-952D-06396A525C24}" type="presParOf" srcId="{20BF853A-ADEE-43A6-BA26-73E4A61442D9}" destId="{5879F812-8B52-4276-8E38-74AF2D1930A1}" srcOrd="1" destOrd="0" presId="urn:microsoft.com/office/officeart/2005/8/layout/hierarchy2"/>
    <dgm:cxn modelId="{A515C3F8-A2E4-4061-B7F8-FC85825FADF2}" type="presParOf" srcId="{5879F812-8B52-4276-8E38-74AF2D1930A1}" destId="{E157B93A-F8A0-4B2F-B8D3-AAF573431383}" srcOrd="0" destOrd="0" presId="urn:microsoft.com/office/officeart/2005/8/layout/hierarchy2"/>
    <dgm:cxn modelId="{D4769748-D799-4127-A385-E7C53AB56F5B}" type="presParOf" srcId="{5879F812-8B52-4276-8E38-74AF2D1930A1}" destId="{F561086A-4C8E-40D1-98DC-0EE5609ABE8A}" srcOrd="1" destOrd="0" presId="urn:microsoft.com/office/officeart/2005/8/layout/hierarchy2"/>
    <dgm:cxn modelId="{4810592D-DC9D-421F-A1D1-4457BA758881}" type="presParOf" srcId="{F561086A-4C8E-40D1-98DC-0EE5609ABE8A}" destId="{83F1F62F-D1FA-443D-88D4-8B770D23678A}" srcOrd="0" destOrd="0" presId="urn:microsoft.com/office/officeart/2005/8/layout/hierarchy2"/>
    <dgm:cxn modelId="{72390F8E-84E5-4038-ADA0-37F624747F1A}" type="presParOf" srcId="{83F1F62F-D1FA-443D-88D4-8B770D23678A}" destId="{233FB18E-BB7A-4AEA-B8A3-43E6885670DF}" srcOrd="0" destOrd="0" presId="urn:microsoft.com/office/officeart/2005/8/layout/hierarchy2"/>
    <dgm:cxn modelId="{8B5C24F1-0CB3-4DEF-BF4A-F9412C9B8B97}" type="presParOf" srcId="{F561086A-4C8E-40D1-98DC-0EE5609ABE8A}" destId="{7F8F99AB-ACA4-4786-9715-936AB110F561}" srcOrd="1" destOrd="0" presId="urn:microsoft.com/office/officeart/2005/8/layout/hierarchy2"/>
    <dgm:cxn modelId="{AD9418F9-056F-4212-A1D4-B2347B83A17E}" type="presParOf" srcId="{7F8F99AB-ACA4-4786-9715-936AB110F561}" destId="{A07FF69F-EF7A-441D-A5C5-4A25B25C2DCD}" srcOrd="0" destOrd="0" presId="urn:microsoft.com/office/officeart/2005/8/layout/hierarchy2"/>
    <dgm:cxn modelId="{9A9A5402-2A8B-4804-BDB4-BB1B19C69FDD}" type="presParOf" srcId="{7F8F99AB-ACA4-4786-9715-936AB110F561}" destId="{EADF65F0-DEB8-43B8-9692-8FB31D05032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29532-6EF9-4025-8DE2-05F1729A3800}">
      <dsp:nvSpPr>
        <dsp:cNvPr id="0" name=""/>
        <dsp:cNvSpPr/>
      </dsp:nvSpPr>
      <dsp:spPr>
        <a:xfrm>
          <a:off x="4802" y="1309294"/>
          <a:ext cx="2119297" cy="105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The </a:t>
          </a:r>
          <a:r>
            <a:rPr lang="pt-BR" sz="1600" kern="1200" dirty="0" err="1"/>
            <a:t>products</a:t>
          </a:r>
          <a:r>
            <a:rPr lang="pt-BR" sz="1600" kern="1200" dirty="0"/>
            <a:t> are </a:t>
          </a:r>
          <a:r>
            <a:rPr lang="pt-BR" sz="1600" kern="1200" dirty="0" err="1"/>
            <a:t>related</a:t>
          </a:r>
          <a:r>
            <a:rPr lang="pt-BR" sz="1600" kern="1200" dirty="0"/>
            <a:t>?</a:t>
          </a:r>
        </a:p>
      </dsp:txBody>
      <dsp:txXfrm>
        <a:off x="35838" y="1340330"/>
        <a:ext cx="2057225" cy="997576"/>
      </dsp:txXfrm>
    </dsp:sp>
    <dsp:sp modelId="{1E6405AA-1A0A-44BE-B1FB-B3681DA52D50}">
      <dsp:nvSpPr>
        <dsp:cNvPr id="0" name=""/>
        <dsp:cNvSpPr/>
      </dsp:nvSpPr>
      <dsp:spPr>
        <a:xfrm rot="18289469">
          <a:off x="1805731" y="1203893"/>
          <a:ext cx="1484453" cy="51855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1484453" y="25927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510847" y="1192709"/>
        <a:ext cx="74222" cy="74222"/>
      </dsp:txXfrm>
    </dsp:sp>
    <dsp:sp modelId="{893FA7B7-59BB-4DA3-80CB-DE96D2FAFF2D}">
      <dsp:nvSpPr>
        <dsp:cNvPr id="0" name=""/>
        <dsp:cNvSpPr/>
      </dsp:nvSpPr>
      <dsp:spPr>
        <a:xfrm>
          <a:off x="2971818" y="90698"/>
          <a:ext cx="2119297" cy="105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No.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(No </a:t>
          </a:r>
          <a:r>
            <a:rPr lang="pt-BR" sz="1600" kern="1200" dirty="0" err="1"/>
            <a:t>violation</a:t>
          </a:r>
          <a:r>
            <a:rPr lang="pt-BR" sz="1600" kern="1200" dirty="0"/>
            <a:t> </a:t>
          </a:r>
          <a:r>
            <a:rPr lang="pt-BR" sz="1600" kern="1200" dirty="0" err="1"/>
            <a:t>of</a:t>
          </a:r>
          <a:r>
            <a:rPr lang="pt-BR" sz="1600" kern="1200" dirty="0"/>
            <a:t> NT)</a:t>
          </a:r>
        </a:p>
      </dsp:txBody>
      <dsp:txXfrm>
        <a:off x="3002854" y="121734"/>
        <a:ext cx="2057225" cy="997576"/>
      </dsp:txXfrm>
    </dsp:sp>
    <dsp:sp modelId="{5382D338-2FAB-47A8-A93E-C40946DA0394}">
      <dsp:nvSpPr>
        <dsp:cNvPr id="0" name=""/>
        <dsp:cNvSpPr/>
      </dsp:nvSpPr>
      <dsp:spPr>
        <a:xfrm>
          <a:off x="2124099" y="1813191"/>
          <a:ext cx="847718" cy="51855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847718" y="25927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526765" y="1817926"/>
        <a:ext cx="42385" cy="42385"/>
      </dsp:txXfrm>
    </dsp:sp>
    <dsp:sp modelId="{6920B8D2-3BDE-4DC4-A356-00AC4904944A}">
      <dsp:nvSpPr>
        <dsp:cNvPr id="0" name=""/>
        <dsp:cNvSpPr/>
      </dsp:nvSpPr>
      <dsp:spPr>
        <a:xfrm>
          <a:off x="2971818" y="1309294"/>
          <a:ext cx="2119297" cy="105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 err="1"/>
            <a:t>They</a:t>
          </a:r>
          <a:r>
            <a:rPr lang="pt-BR" sz="1600" b="1" kern="1200" dirty="0"/>
            <a:t> are </a:t>
          </a:r>
          <a:r>
            <a:rPr lang="pt-BR" sz="1600" b="1" kern="1200" dirty="0" err="1"/>
            <a:t>like</a:t>
          </a:r>
          <a:r>
            <a:rPr lang="pt-BR" sz="1600" b="1" kern="1200" dirty="0"/>
            <a:t>.</a:t>
          </a:r>
          <a:br>
            <a:rPr lang="pt-BR" sz="1600" b="1" kern="1200" dirty="0"/>
          </a:br>
          <a:r>
            <a:rPr lang="pt-BR" sz="1600" kern="1200" dirty="0"/>
            <a:t>(III.2.1)</a:t>
          </a:r>
        </a:p>
      </dsp:txBody>
      <dsp:txXfrm>
        <a:off x="3002854" y="1340330"/>
        <a:ext cx="2057225" cy="997576"/>
      </dsp:txXfrm>
    </dsp:sp>
    <dsp:sp modelId="{EB0D8FAC-EE9B-46C0-8757-BF4CBC274A09}">
      <dsp:nvSpPr>
        <dsp:cNvPr id="0" name=""/>
        <dsp:cNvSpPr/>
      </dsp:nvSpPr>
      <dsp:spPr>
        <a:xfrm>
          <a:off x="5091115" y="1813191"/>
          <a:ext cx="847718" cy="51855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847718" y="2592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493782" y="1817926"/>
        <a:ext cx="42385" cy="42385"/>
      </dsp:txXfrm>
    </dsp:sp>
    <dsp:sp modelId="{B3A9C8FB-D41F-4C2A-A1CE-1F15D868536A}">
      <dsp:nvSpPr>
        <dsp:cNvPr id="0" name=""/>
        <dsp:cNvSpPr/>
      </dsp:nvSpPr>
      <dsp:spPr>
        <a:xfrm>
          <a:off x="5938834" y="1309294"/>
          <a:ext cx="2119297" cy="105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The </a:t>
          </a:r>
          <a:r>
            <a:rPr lang="pt-BR" sz="1600" kern="1200" dirty="0" err="1"/>
            <a:t>imported</a:t>
          </a:r>
          <a:r>
            <a:rPr lang="pt-BR" sz="1600" kern="1200" dirty="0"/>
            <a:t> </a:t>
          </a:r>
          <a:r>
            <a:rPr lang="pt-BR" sz="1600" kern="1200" dirty="0" err="1"/>
            <a:t>product</a:t>
          </a:r>
          <a:r>
            <a:rPr lang="pt-BR" sz="1600" kern="1200" dirty="0"/>
            <a:t> </a:t>
          </a:r>
          <a:r>
            <a:rPr lang="pt-BR" sz="1600" kern="1200" dirty="0" err="1"/>
            <a:t>is</a:t>
          </a:r>
          <a:r>
            <a:rPr lang="pt-BR" sz="1600" kern="1200" dirty="0"/>
            <a:t> </a:t>
          </a:r>
          <a:r>
            <a:rPr lang="pt-BR" sz="1600" kern="1200" dirty="0" err="1"/>
            <a:t>taxed</a:t>
          </a:r>
          <a:r>
            <a:rPr lang="pt-BR" sz="1600" kern="1200" dirty="0"/>
            <a:t> more </a:t>
          </a:r>
          <a:r>
            <a:rPr lang="pt-BR" sz="1600" kern="1200" dirty="0" err="1"/>
            <a:t>than</a:t>
          </a:r>
          <a:r>
            <a:rPr lang="pt-BR" sz="1600" kern="1200" dirty="0"/>
            <a:t> </a:t>
          </a:r>
          <a:r>
            <a:rPr lang="pt-BR" sz="1600" kern="1200" dirty="0" err="1"/>
            <a:t>the</a:t>
          </a:r>
          <a:r>
            <a:rPr lang="pt-BR" sz="1600" kern="1200" dirty="0"/>
            <a:t> </a:t>
          </a:r>
          <a:r>
            <a:rPr lang="pt-BR" sz="1600" kern="1200" dirty="0" err="1"/>
            <a:t>domestic</a:t>
          </a:r>
          <a:r>
            <a:rPr lang="pt-BR" sz="1600" kern="1200" dirty="0"/>
            <a:t> </a:t>
          </a:r>
          <a:r>
            <a:rPr lang="pt-BR" sz="1600" kern="1200" dirty="0" err="1"/>
            <a:t>counterpart</a:t>
          </a:r>
          <a:r>
            <a:rPr lang="pt-BR" sz="1600" kern="1200" dirty="0"/>
            <a:t>. (III.2.1)</a:t>
          </a:r>
        </a:p>
      </dsp:txBody>
      <dsp:txXfrm>
        <a:off x="5969870" y="1340330"/>
        <a:ext cx="2057225" cy="997576"/>
      </dsp:txXfrm>
    </dsp:sp>
    <dsp:sp modelId="{A688D441-719A-4854-AA2C-6CDB9674810D}">
      <dsp:nvSpPr>
        <dsp:cNvPr id="0" name=""/>
        <dsp:cNvSpPr/>
      </dsp:nvSpPr>
      <dsp:spPr>
        <a:xfrm rot="3310531">
          <a:off x="1805731" y="2422489"/>
          <a:ext cx="1484453" cy="51855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1484453" y="25927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510847" y="2411305"/>
        <a:ext cx="74222" cy="74222"/>
      </dsp:txXfrm>
    </dsp:sp>
    <dsp:sp modelId="{EADED8F2-850A-4F1D-B870-5DFDBB9C9775}">
      <dsp:nvSpPr>
        <dsp:cNvPr id="0" name=""/>
        <dsp:cNvSpPr/>
      </dsp:nvSpPr>
      <dsp:spPr>
        <a:xfrm>
          <a:off x="2971818" y="2527890"/>
          <a:ext cx="2119297" cy="105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 err="1"/>
            <a:t>They</a:t>
          </a:r>
          <a:r>
            <a:rPr lang="pt-BR" sz="1600" b="1" kern="1200" dirty="0"/>
            <a:t> are </a:t>
          </a:r>
          <a:r>
            <a:rPr lang="pt-BR" sz="1600" b="1" kern="1200" dirty="0" err="1"/>
            <a:t>direct</a:t>
          </a:r>
          <a:r>
            <a:rPr lang="pt-BR" sz="1600" b="1" kern="1200" dirty="0"/>
            <a:t> </a:t>
          </a:r>
          <a:r>
            <a:rPr lang="pt-BR" sz="1600" b="1" kern="1200" dirty="0" err="1"/>
            <a:t>substitutes</a:t>
          </a:r>
          <a:r>
            <a:rPr lang="pt-BR" sz="1600" b="1" kern="1200" dirty="0"/>
            <a:t>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(Ad. III.2)</a:t>
          </a:r>
        </a:p>
      </dsp:txBody>
      <dsp:txXfrm>
        <a:off x="3002854" y="2558926"/>
        <a:ext cx="2057225" cy="997576"/>
      </dsp:txXfrm>
    </dsp:sp>
    <dsp:sp modelId="{B2533A47-8E49-4AD6-B2FF-A073F0DE7ACB}">
      <dsp:nvSpPr>
        <dsp:cNvPr id="0" name=""/>
        <dsp:cNvSpPr/>
      </dsp:nvSpPr>
      <dsp:spPr>
        <a:xfrm>
          <a:off x="5091115" y="3031787"/>
          <a:ext cx="847718" cy="51855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847718" y="2592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493782" y="3036521"/>
        <a:ext cx="42385" cy="42385"/>
      </dsp:txXfrm>
    </dsp:sp>
    <dsp:sp modelId="{E157B93A-F8A0-4B2F-B8D3-AAF573431383}">
      <dsp:nvSpPr>
        <dsp:cNvPr id="0" name=""/>
        <dsp:cNvSpPr/>
      </dsp:nvSpPr>
      <dsp:spPr>
        <a:xfrm>
          <a:off x="5938834" y="2527890"/>
          <a:ext cx="2119297" cy="105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The </a:t>
          </a:r>
          <a:r>
            <a:rPr lang="pt-BR" sz="1600" kern="1200" dirty="0" err="1"/>
            <a:t>products</a:t>
          </a:r>
          <a:r>
            <a:rPr lang="pt-BR" sz="1600" kern="1200" dirty="0"/>
            <a:t> are </a:t>
          </a:r>
          <a:r>
            <a:rPr lang="pt-BR" sz="1600" kern="1200" dirty="0" err="1"/>
            <a:t>unevenly</a:t>
          </a:r>
          <a:r>
            <a:rPr lang="pt-BR" sz="1600" kern="1200" dirty="0"/>
            <a:t> </a:t>
          </a:r>
          <a:r>
            <a:rPr lang="pt-BR" sz="1600" kern="1200" dirty="0" err="1"/>
            <a:t>taxed</a:t>
          </a:r>
          <a:r>
            <a:rPr lang="pt-BR" sz="1600" kern="1200" dirty="0"/>
            <a:t>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(III.2.2)</a:t>
          </a:r>
        </a:p>
      </dsp:txBody>
      <dsp:txXfrm>
        <a:off x="5969870" y="2558926"/>
        <a:ext cx="2057225" cy="997576"/>
      </dsp:txXfrm>
    </dsp:sp>
    <dsp:sp modelId="{83F1F62F-D1FA-443D-88D4-8B770D23678A}">
      <dsp:nvSpPr>
        <dsp:cNvPr id="0" name=""/>
        <dsp:cNvSpPr/>
      </dsp:nvSpPr>
      <dsp:spPr>
        <a:xfrm>
          <a:off x="8058131" y="3031787"/>
          <a:ext cx="847718" cy="51855"/>
        </a:xfrm>
        <a:custGeom>
          <a:avLst/>
          <a:gdLst/>
          <a:ahLst/>
          <a:cxnLst/>
          <a:rect l="0" t="0" r="0" b="0"/>
          <a:pathLst>
            <a:path>
              <a:moveTo>
                <a:pt x="0" y="25927"/>
              </a:moveTo>
              <a:lnTo>
                <a:pt x="847718" y="25927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460798" y="3036521"/>
        <a:ext cx="42385" cy="42385"/>
      </dsp:txXfrm>
    </dsp:sp>
    <dsp:sp modelId="{A07FF69F-EF7A-441D-A5C5-4A25B25C2DCD}">
      <dsp:nvSpPr>
        <dsp:cNvPr id="0" name=""/>
        <dsp:cNvSpPr/>
      </dsp:nvSpPr>
      <dsp:spPr>
        <a:xfrm>
          <a:off x="8905850" y="2527890"/>
          <a:ext cx="2119297" cy="10596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The </a:t>
          </a:r>
          <a:r>
            <a:rPr lang="pt-BR" sz="1600" kern="1200" dirty="0" err="1"/>
            <a:t>taxation</a:t>
          </a:r>
          <a:r>
            <a:rPr lang="pt-BR" sz="1600" kern="1200" dirty="0"/>
            <a:t> </a:t>
          </a:r>
          <a:r>
            <a:rPr lang="pt-BR" sz="1600" kern="1200" dirty="0" err="1"/>
            <a:t>amounts</a:t>
          </a:r>
          <a:r>
            <a:rPr lang="pt-BR" sz="1600" kern="1200" dirty="0"/>
            <a:t> </a:t>
          </a:r>
          <a:r>
            <a:rPr lang="pt-BR" sz="1600" kern="1200" dirty="0" err="1"/>
            <a:t>so</a:t>
          </a:r>
          <a:r>
            <a:rPr lang="pt-BR" sz="1600" kern="1200" dirty="0"/>
            <a:t> as </a:t>
          </a:r>
          <a:r>
            <a:rPr lang="pt-BR" sz="1600" kern="1200" dirty="0" err="1"/>
            <a:t>to</a:t>
          </a:r>
          <a:r>
            <a:rPr lang="pt-BR" sz="1600" kern="1200" dirty="0"/>
            <a:t> </a:t>
          </a:r>
          <a:r>
            <a:rPr lang="pt-BR" sz="1600" kern="1200" dirty="0" err="1"/>
            <a:t>afford</a:t>
          </a:r>
          <a:r>
            <a:rPr lang="pt-BR" sz="1600" kern="1200" dirty="0"/>
            <a:t> </a:t>
          </a:r>
          <a:r>
            <a:rPr lang="pt-BR" sz="1600" kern="1200" dirty="0" err="1"/>
            <a:t>domestic</a:t>
          </a:r>
          <a:r>
            <a:rPr lang="pt-BR" sz="1600" kern="1200" dirty="0"/>
            <a:t> </a:t>
          </a:r>
          <a:r>
            <a:rPr lang="pt-BR" sz="1600" kern="1200" dirty="0" err="1"/>
            <a:t>protection</a:t>
          </a:r>
          <a:r>
            <a:rPr lang="pt-BR" sz="1600" kern="1200" dirty="0"/>
            <a:t>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(III.1)</a:t>
          </a:r>
        </a:p>
      </dsp:txBody>
      <dsp:txXfrm>
        <a:off x="8936886" y="2558926"/>
        <a:ext cx="2057225" cy="997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Alcoholic</a:t>
            </a:r>
            <a:r>
              <a:rPr lang="pt-BR" dirty="0"/>
              <a:t> </a:t>
            </a:r>
            <a:r>
              <a:rPr lang="pt-BR" dirty="0" err="1"/>
              <a:t>beverages</a:t>
            </a:r>
            <a:r>
              <a:rPr lang="pt-BR" dirty="0"/>
              <a:t> (1996)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JAPAN – ALCOHOLIC BEVERAGES II1(DS8, 10, 11)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987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Panel</a:t>
            </a:r>
            <a:r>
              <a:rPr lang="pt-BR" dirty="0"/>
              <a:t> </a:t>
            </a:r>
            <a:r>
              <a:rPr lang="pt-BR" dirty="0" err="1"/>
              <a:t>findings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/>
              <a:t>Shochu and vodka </a:t>
            </a:r>
            <a:r>
              <a:rPr lang="en-US" dirty="0"/>
              <a:t>are </a:t>
            </a:r>
            <a:r>
              <a:rPr lang="en-US" dirty="0">
                <a:highlight>
                  <a:srgbClr val="FFFF00"/>
                </a:highlight>
              </a:rPr>
              <a:t>like products</a:t>
            </a:r>
            <a:r>
              <a:rPr lang="en-US" dirty="0"/>
              <a:t> and Japan, by taxing the latter in excess of the former, is in violation of its obligation under Article III:2, first sentence, of the General Agreement on Tariffs and Trade 1994.”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/>
              <a:t>Shochu, whisky, brandy, rum, gin, </a:t>
            </a:r>
            <a:r>
              <a:rPr lang="en-US" b="1" dirty="0" err="1"/>
              <a:t>genever</a:t>
            </a:r>
            <a:r>
              <a:rPr lang="en-US" b="1" dirty="0"/>
              <a:t>, and liqueurs</a:t>
            </a:r>
            <a:r>
              <a:rPr lang="en-US" dirty="0"/>
              <a:t> are "</a:t>
            </a:r>
            <a:r>
              <a:rPr lang="en-US" dirty="0">
                <a:highlight>
                  <a:srgbClr val="FFFF00"/>
                </a:highlight>
              </a:rPr>
              <a:t>directly competitive or substitutable products</a:t>
            </a:r>
            <a:r>
              <a:rPr lang="en-US" dirty="0"/>
              <a:t>" and Japan, by not taxing them similarly, is in violation of its obligation under Article III:2, second sentence, of the General Agreement on </a:t>
            </a:r>
            <a:r>
              <a:rPr lang="pt-BR" dirty="0" err="1"/>
              <a:t>Tariffs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Trade 1994.”</a:t>
            </a:r>
          </a:p>
        </p:txBody>
      </p:sp>
    </p:spTree>
    <p:extLst>
      <p:ext uri="{BB962C8B-B14F-4D97-AF65-F5344CB8AC3E}">
        <p14:creationId xmlns:p14="http://schemas.microsoft.com/office/powerpoint/2010/main" val="3806396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Appelate</a:t>
            </a:r>
            <a:r>
              <a:rPr lang="pt-BR" dirty="0"/>
              <a:t> </a:t>
            </a:r>
            <a:r>
              <a:rPr lang="pt-BR" dirty="0" err="1"/>
              <a:t>body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Both Japan and United States appealed, Canada and EC did not.</a:t>
            </a:r>
            <a:endParaRPr lang="pt-BR" dirty="0"/>
          </a:p>
          <a:p>
            <a:pPr lvl="2"/>
            <a:r>
              <a:rPr lang="en-US" dirty="0"/>
              <a:t>USA agreed with the conclusions found by the Panel, but diverged on its reasoning.</a:t>
            </a:r>
          </a:p>
          <a:p>
            <a:r>
              <a:rPr lang="en-US" dirty="0"/>
              <a:t>Appellate body confirmed the judgement of the Panel, but refined its legal reasoning.</a:t>
            </a:r>
            <a:endParaRPr lang="pt-BR" dirty="0"/>
          </a:p>
          <a:p>
            <a:pPr lvl="2"/>
            <a:r>
              <a:rPr lang="en-US" dirty="0"/>
              <a:t>Ref. III.1: The AB stated that the first paragraph should be interpreted as informing the rest of Article III.</a:t>
            </a:r>
            <a:endParaRPr lang="pt-BR" dirty="0"/>
          </a:p>
          <a:p>
            <a:pPr lvl="2"/>
            <a:r>
              <a:rPr lang="en-US" dirty="0"/>
              <a:t>Ref. III.2 first sentence: the AB agreed with the conclusions, but warned that in some cases tariff bindings would not be a reliable criterion for determining product likeness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dirty="0"/>
              <a:t>Ref. III.2 second sentence: the AB agreed with the conclusions, but noted that the Panel failed to conduct a “comprehensive”, “careful” and “objective” analysis of the design, architecture, and structure of the taxes being considered. In present case, the Panel presented its conclusions with a blurred base.</a:t>
            </a:r>
            <a:endParaRPr lang="pt-BR" dirty="0"/>
          </a:p>
          <a:p>
            <a:pPr lvl="2"/>
            <a:r>
              <a:rPr lang="en-US" dirty="0"/>
              <a:t>Although there is clear indication that the AB wanted a better analysis of the taxes involved in this case, it affirmed the Panel decision.</a:t>
            </a:r>
            <a:endParaRPr lang="pt-BR" dirty="0"/>
          </a:p>
          <a:p>
            <a:pPr lvl="2"/>
            <a:r>
              <a:rPr lang="en-US" dirty="0"/>
              <a:t>The lack of remand powers may be the key of this option. The AB chose to set better standards for the future cases, but just accepted what it was presented.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5265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Appelate</a:t>
            </a:r>
            <a:r>
              <a:rPr lang="pt-BR" dirty="0"/>
              <a:t> </a:t>
            </a:r>
            <a:r>
              <a:rPr lang="pt-BR" dirty="0" err="1"/>
              <a:t>body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were problems with the AB decision as well.</a:t>
            </a:r>
            <a:endParaRPr lang="pt-BR" dirty="0"/>
          </a:p>
          <a:p>
            <a:pPr lvl="1"/>
            <a:r>
              <a:rPr lang="en-US" dirty="0"/>
              <a:t>The AB decided to clarify the meaning of III:1, especially regarding the phrase “applied to imported or domestic products so as to afford protection to domestic production” without being requested to do so by either party.</a:t>
            </a:r>
            <a:endParaRPr lang="pt-BR" dirty="0"/>
          </a:p>
          <a:p>
            <a:pPr lvl="1"/>
            <a:r>
              <a:rPr lang="en-US" dirty="0"/>
              <a:t>On the other hand, the AB failed to provide an response to a complaint from Japan regarding the legality of the Liquor Tax Law based on its price/tax logic.</a:t>
            </a:r>
            <a:endParaRPr lang="pt-BR" dirty="0"/>
          </a:p>
          <a:p>
            <a:r>
              <a:rPr lang="pt-BR" dirty="0" err="1"/>
              <a:t>Conclusion</a:t>
            </a:r>
            <a:endParaRPr lang="pt-BR" dirty="0"/>
          </a:p>
          <a:p>
            <a:pPr lvl="1"/>
            <a:r>
              <a:rPr lang="en-US" dirty="0"/>
              <a:t>The AB recommended that Japan conform its Liquor Law to GATT rules in 1996. Japan agreed to revise the law.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err="1"/>
              <a:t>Policy</a:t>
            </a:r>
            <a:r>
              <a:rPr lang="pt-BR" dirty="0"/>
              <a:t> </a:t>
            </a:r>
            <a:r>
              <a:rPr lang="pt-BR" dirty="0" err="1"/>
              <a:t>implications</a:t>
            </a:r>
            <a:endParaRPr lang="pt-BR" dirty="0"/>
          </a:p>
          <a:p>
            <a:pPr lvl="1"/>
            <a:r>
              <a:rPr lang="en-US" dirty="0"/>
              <a:t>Environmental Implications</a:t>
            </a:r>
            <a:endParaRPr lang="pt-BR" dirty="0"/>
          </a:p>
          <a:p>
            <a:pPr lvl="2"/>
            <a:r>
              <a:rPr lang="en-US" dirty="0"/>
              <a:t>The broadened interpretation of “like products” may challenge the ability of governments to safeguard their domestic environment</a:t>
            </a:r>
            <a:endParaRPr lang="pt-BR" dirty="0"/>
          </a:p>
          <a:p>
            <a:pPr lvl="2"/>
            <a:r>
              <a:rPr lang="en-US" dirty="0"/>
              <a:t>Should environmental protections be proposed under article III or XX?</a:t>
            </a:r>
            <a:endParaRPr lang="pt-BR" dirty="0"/>
          </a:p>
          <a:p>
            <a:pPr lvl="1"/>
            <a:r>
              <a:rPr lang="en-US" dirty="0"/>
              <a:t>Jurisprudential Implications</a:t>
            </a:r>
            <a:endParaRPr lang="pt-BR" dirty="0"/>
          </a:p>
          <a:p>
            <a:pPr lvl="2"/>
            <a:r>
              <a:rPr lang="en-US" dirty="0"/>
              <a:t>Connection between international trade law and other international law branches</a:t>
            </a:r>
            <a:endParaRPr lang="pt-BR" dirty="0"/>
          </a:p>
          <a:p>
            <a:pPr lvl="2"/>
            <a:r>
              <a:rPr lang="en-US" dirty="0"/>
              <a:t>GATT negotiation history is still relevant</a:t>
            </a:r>
            <a:endParaRPr lang="pt-BR" dirty="0"/>
          </a:p>
          <a:p>
            <a:pPr lvl="2"/>
            <a:r>
              <a:rPr lang="en-US" dirty="0"/>
              <a:t>AB has a strong position towards Panels, directly correcting their mistakes</a:t>
            </a:r>
            <a:endParaRPr lang="pt-BR" dirty="0"/>
          </a:p>
          <a:p>
            <a:pPr lvl="2"/>
            <a:r>
              <a:rPr lang="en-US" dirty="0"/>
              <a:t>The composition of Panels is emphasized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542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Main</a:t>
            </a:r>
            <a:r>
              <a:rPr lang="pt-BR" dirty="0"/>
              <a:t> </a:t>
            </a:r>
            <a:r>
              <a:rPr lang="pt-BR" dirty="0" err="1"/>
              <a:t>facts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Parties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err="1"/>
              <a:t>Complainants</a:t>
            </a:r>
            <a:endParaRPr lang="pt-BR" dirty="0"/>
          </a:p>
          <a:p>
            <a:pPr lvl="1"/>
            <a:r>
              <a:rPr lang="pt-BR" dirty="0"/>
              <a:t>Canada</a:t>
            </a:r>
          </a:p>
          <a:p>
            <a:pPr lvl="1"/>
            <a:r>
              <a:rPr lang="pt-BR" dirty="0" err="1"/>
              <a:t>European</a:t>
            </a:r>
            <a:r>
              <a:rPr lang="pt-BR" dirty="0"/>
              <a:t> </a:t>
            </a:r>
            <a:r>
              <a:rPr lang="pt-BR" dirty="0" err="1"/>
              <a:t>Communities</a:t>
            </a:r>
            <a:endParaRPr lang="pt-BR" dirty="0"/>
          </a:p>
          <a:p>
            <a:pPr lvl="1"/>
            <a:r>
              <a:rPr lang="pt-BR" dirty="0"/>
              <a:t>United </a:t>
            </a:r>
            <a:r>
              <a:rPr lang="pt-BR" dirty="0" err="1"/>
              <a:t>States</a:t>
            </a:r>
            <a:endParaRPr lang="pt-BR" dirty="0"/>
          </a:p>
          <a:p>
            <a:pPr lvl="1"/>
            <a:endParaRPr lang="pt-BR" dirty="0"/>
          </a:p>
          <a:p>
            <a:r>
              <a:rPr lang="pt-BR" dirty="0" err="1"/>
              <a:t>Respondent</a:t>
            </a:r>
            <a:endParaRPr lang="pt-BR" dirty="0"/>
          </a:p>
          <a:p>
            <a:pPr lvl="1"/>
            <a:r>
              <a:rPr lang="pt-BR" dirty="0" err="1"/>
              <a:t>Japan</a:t>
            </a:r>
            <a:endParaRPr lang="pt-BR" dirty="0"/>
          </a:p>
          <a:p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err="1"/>
              <a:t>Timeline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dispute</a:t>
            </a:r>
          </a:p>
        </p:txBody>
      </p:sp>
      <p:graphicFrame>
        <p:nvGraphicFramePr>
          <p:cNvPr id="12" name="Espaço Reservado para Conteúdo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99186634"/>
              </p:ext>
            </p:extLst>
          </p:nvPr>
        </p:nvGraphicFramePr>
        <p:xfrm>
          <a:off x="6218238" y="2926051"/>
          <a:ext cx="5392738" cy="1854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3862">
                  <a:extLst>
                    <a:ext uri="{9D8B030D-6E8A-4147-A177-3AD203B41FA5}">
                      <a16:colId xmlns:a16="http://schemas.microsoft.com/office/drawing/2014/main" val="1052722406"/>
                    </a:ext>
                  </a:extLst>
                </a:gridCol>
                <a:gridCol w="2428876">
                  <a:extLst>
                    <a:ext uri="{9D8B030D-6E8A-4147-A177-3AD203B41FA5}">
                      <a16:colId xmlns:a16="http://schemas.microsoft.com/office/drawing/2014/main" val="3124693108"/>
                    </a:ext>
                  </a:extLst>
                </a:gridCol>
              </a:tblGrid>
              <a:tr h="370797">
                <a:tc>
                  <a:txBody>
                    <a:bodyPr/>
                    <a:lstStyle/>
                    <a:p>
                      <a:r>
                        <a:rPr lang="pt-BR"/>
                        <a:t>Phase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694803"/>
                  </a:ext>
                </a:extLst>
              </a:tr>
              <a:tr h="370797">
                <a:tc>
                  <a:txBody>
                    <a:bodyPr/>
                    <a:lstStyle/>
                    <a:p>
                      <a:r>
                        <a:rPr lang="pt-B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Establishment </a:t>
                      </a:r>
                      <a:r>
                        <a:rPr lang="pt-BR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pt-B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Panel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27 </a:t>
                      </a:r>
                      <a:r>
                        <a:rPr lang="pt-BR" dirty="0" err="1"/>
                        <a:t>September</a:t>
                      </a:r>
                      <a:r>
                        <a:rPr lang="pt-BR" dirty="0"/>
                        <a:t> 1995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719690"/>
                  </a:ext>
                </a:extLst>
              </a:tr>
              <a:tr h="370955">
                <a:tc>
                  <a:txBody>
                    <a:bodyPr/>
                    <a:lstStyle/>
                    <a:p>
                      <a:r>
                        <a:rPr lang="pt-BR" dirty="0" err="1"/>
                        <a:t>Circulation</a:t>
                      </a:r>
                      <a:r>
                        <a:rPr lang="pt-BR" dirty="0"/>
                        <a:t> </a:t>
                      </a:r>
                      <a:r>
                        <a:rPr lang="pt-BR" dirty="0" err="1"/>
                        <a:t>of</a:t>
                      </a:r>
                      <a:r>
                        <a:rPr lang="pt-BR" dirty="0"/>
                        <a:t> </a:t>
                      </a:r>
                      <a:r>
                        <a:rPr lang="pt-BR" dirty="0" err="1"/>
                        <a:t>Panel</a:t>
                      </a:r>
                      <a:r>
                        <a:rPr lang="pt-BR" dirty="0"/>
                        <a:t> </a:t>
                      </a:r>
                      <a:r>
                        <a:rPr lang="pt-BR" dirty="0" err="1"/>
                        <a:t>Report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11 July 1996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253093"/>
                  </a:ext>
                </a:extLst>
              </a:tr>
              <a:tr h="370797">
                <a:tc>
                  <a:txBody>
                    <a:bodyPr/>
                    <a:lstStyle/>
                    <a:p>
                      <a:r>
                        <a:rPr lang="pt-BR" dirty="0" err="1"/>
                        <a:t>Circulation</a:t>
                      </a:r>
                      <a:r>
                        <a:rPr lang="pt-BR" dirty="0"/>
                        <a:t> </a:t>
                      </a:r>
                      <a:r>
                        <a:rPr lang="pt-BR" dirty="0" err="1"/>
                        <a:t>of</a:t>
                      </a:r>
                      <a:r>
                        <a:rPr lang="pt-BR" dirty="0"/>
                        <a:t> AB </a:t>
                      </a:r>
                      <a:r>
                        <a:rPr lang="pt-BR" dirty="0" err="1"/>
                        <a:t>Report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4 </a:t>
                      </a:r>
                      <a:r>
                        <a:rPr lang="pt-BR" dirty="0" err="1"/>
                        <a:t>October</a:t>
                      </a:r>
                      <a:r>
                        <a:rPr lang="pt-BR" dirty="0"/>
                        <a:t> 1996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572344"/>
                  </a:ext>
                </a:extLst>
              </a:tr>
              <a:tr h="370797">
                <a:tc>
                  <a:txBody>
                    <a:bodyPr/>
                    <a:lstStyle/>
                    <a:p>
                      <a:r>
                        <a:rPr lang="pt-BR" dirty="0" err="1"/>
                        <a:t>Adoption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 </a:t>
                      </a:r>
                      <a:r>
                        <a:rPr lang="pt-BR" dirty="0" err="1"/>
                        <a:t>November</a:t>
                      </a:r>
                      <a:r>
                        <a:rPr lang="pt-BR" dirty="0"/>
                        <a:t> 1996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792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846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Relevant</a:t>
            </a:r>
            <a:r>
              <a:rPr lang="pt-BR" dirty="0"/>
              <a:t> legal </a:t>
            </a:r>
            <a:r>
              <a:rPr lang="pt-BR" dirty="0" err="1"/>
              <a:t>provisions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GATT,  Art. III (</a:t>
            </a:r>
            <a:r>
              <a:rPr lang="pt-BR" dirty="0" err="1"/>
              <a:t>National</a:t>
            </a:r>
            <a:r>
              <a:rPr lang="pt-BR" dirty="0"/>
              <a:t> </a:t>
            </a:r>
            <a:r>
              <a:rPr lang="pt-BR" dirty="0" err="1"/>
              <a:t>Treatment</a:t>
            </a:r>
            <a:r>
              <a:rPr lang="pt-BR" dirty="0"/>
              <a:t>)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b="1" dirty="0"/>
              <a:t>The contracting parties recognize that internal taxes and other</a:t>
            </a:r>
            <a:r>
              <a:rPr lang="en-US" dirty="0"/>
              <a:t> internal charges, and laws, </a:t>
            </a:r>
            <a:r>
              <a:rPr lang="en-US" b="1" dirty="0"/>
              <a:t>regulations and requirements affecting the internal sale, offering for sale, purchase, transportation, distribution or use of products</a:t>
            </a:r>
            <a:r>
              <a:rPr lang="en-US" dirty="0"/>
              <a:t>, and internal quantitative regulations requiring the mixture, processing or use of products in specified amounts or proportions, </a:t>
            </a:r>
            <a:r>
              <a:rPr lang="en-US" b="1" dirty="0"/>
              <a:t>should not be applied to imported or domestic products so as to afford </a:t>
            </a:r>
            <a:r>
              <a:rPr lang="en-US" b="1" dirty="0">
                <a:highlight>
                  <a:srgbClr val="FFFF00"/>
                </a:highlight>
              </a:rPr>
              <a:t>protection to domestic production</a:t>
            </a:r>
            <a:r>
              <a:rPr lang="en-US" dirty="0"/>
              <a:t>.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b="1" dirty="0"/>
              <a:t>The products of the territory of any contracting party imported into the territory of any other contracting party shall not be subject</a:t>
            </a:r>
            <a:r>
              <a:rPr lang="en-US" dirty="0"/>
              <a:t>, directly or indirectly, </a:t>
            </a:r>
            <a:r>
              <a:rPr lang="en-US" b="1" dirty="0"/>
              <a:t>to internal taxes or other internal charges of any kind in excess of those applied, directly or indirectly, to </a:t>
            </a:r>
            <a:r>
              <a:rPr lang="en-US" b="1" dirty="0">
                <a:highlight>
                  <a:srgbClr val="FFFF00"/>
                </a:highlight>
              </a:rPr>
              <a:t>like domestic products</a:t>
            </a:r>
            <a:r>
              <a:rPr lang="en-US" b="1" dirty="0"/>
              <a:t>. Moreover, no contracting party shall otherwise apply internal taxes or other internal charges to imported or domestic products in a manner contrary to the principles set forth in paragraph 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562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Relevant</a:t>
            </a:r>
            <a:r>
              <a:rPr lang="pt-BR" dirty="0"/>
              <a:t> legal </a:t>
            </a:r>
            <a:r>
              <a:rPr lang="pt-BR" dirty="0" err="1"/>
              <a:t>provisions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GATT,  Art. III (</a:t>
            </a:r>
            <a:r>
              <a:rPr lang="pt-BR" dirty="0" err="1"/>
              <a:t>National</a:t>
            </a:r>
            <a:r>
              <a:rPr lang="pt-BR" dirty="0"/>
              <a:t> </a:t>
            </a:r>
            <a:r>
              <a:rPr lang="pt-BR" dirty="0" err="1"/>
              <a:t>Treatment</a:t>
            </a:r>
            <a:r>
              <a:rPr lang="pt-BR" dirty="0"/>
              <a:t>)</a:t>
            </a:r>
          </a:p>
          <a:p>
            <a:pPr lvl="1"/>
            <a:r>
              <a:rPr lang="en-US" dirty="0"/>
              <a:t>(Ad) Paragraph 2 - A tax conforming to the requirements of the first sentence of paragraph 2 would be considered to be inconsistent with the provisions of the second sentence </a:t>
            </a:r>
            <a:r>
              <a:rPr lang="en-US" b="1" dirty="0"/>
              <a:t>only in cases where competition was involved between</a:t>
            </a:r>
            <a:r>
              <a:rPr lang="en-US" dirty="0"/>
              <a:t>, on the one hand, </a:t>
            </a:r>
            <a:r>
              <a:rPr lang="en-US" b="1" dirty="0"/>
              <a:t>the taxed product </a:t>
            </a:r>
            <a:r>
              <a:rPr lang="en-US" dirty="0"/>
              <a:t>and, on the other hand, </a:t>
            </a:r>
            <a:r>
              <a:rPr lang="en-US" b="1" dirty="0"/>
              <a:t>a directly competitive or substitutable product which was not similarly taxed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36490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Understanding</a:t>
            </a:r>
            <a:r>
              <a:rPr lang="pt-BR" dirty="0"/>
              <a:t> </a:t>
            </a:r>
            <a:r>
              <a:rPr lang="pt-BR" dirty="0" err="1"/>
              <a:t>national</a:t>
            </a:r>
            <a:r>
              <a:rPr lang="pt-BR" dirty="0"/>
              <a:t> </a:t>
            </a:r>
            <a:r>
              <a:rPr lang="pt-BR" dirty="0" err="1"/>
              <a:t>treatment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06594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724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Measure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product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issue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Measure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Issue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Japanese Liquor Tax Law </a:t>
            </a:r>
            <a:r>
              <a:rPr lang="en-US" dirty="0"/>
              <a:t>that established a system of internal taxes applicable to all liquors at different tax rates depending on which category they fell within. The tax law at issue taxed </a:t>
            </a:r>
            <a:r>
              <a:rPr lang="en-US" b="1" dirty="0" err="1"/>
              <a:t>shochu</a:t>
            </a:r>
            <a:r>
              <a:rPr lang="en-US" dirty="0"/>
              <a:t> at a lower rate than the other products.</a:t>
            </a:r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err="1"/>
              <a:t>Product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Issue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Vodka and other alcoholic beverages such as liqueurs, gin, </a:t>
            </a:r>
            <a:r>
              <a:rPr lang="en-US" dirty="0" err="1"/>
              <a:t>genever</a:t>
            </a:r>
            <a:r>
              <a:rPr lang="en-US" dirty="0"/>
              <a:t>, rum, whisky and brandy, and domestic </a:t>
            </a:r>
            <a:r>
              <a:rPr lang="en-US" dirty="0" err="1"/>
              <a:t>shochu</a:t>
            </a:r>
            <a:r>
              <a:rPr lang="en-US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5514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Panel</a:t>
            </a:r>
            <a:r>
              <a:rPr lang="pt-BR" dirty="0"/>
              <a:t> </a:t>
            </a:r>
            <a:r>
              <a:rPr lang="pt-BR" dirty="0" err="1"/>
              <a:t>findings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Article III:2 contains two distinct obligations.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First sentence</a:t>
            </a:r>
            <a:r>
              <a:rPr lang="en-US" dirty="0"/>
              <a:t> involves the treatment of “like” products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Second sentence </a:t>
            </a:r>
            <a:r>
              <a:rPr lang="en-US" dirty="0"/>
              <a:t>involves the treatment of “directly competitive or substitutable” products</a:t>
            </a:r>
          </a:p>
          <a:p>
            <a:r>
              <a:rPr lang="en-US" dirty="0"/>
              <a:t>The complaining party bears the burden of proving a violation of those obligations.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>
                <a:highlight>
                  <a:srgbClr val="00FFFF"/>
                </a:highlight>
              </a:rPr>
              <a:t>The products of the territory of any contracting party imported into the territory of any other contracting party shall not be subject</a:t>
            </a:r>
            <a:r>
              <a:rPr lang="en-US" dirty="0">
                <a:highlight>
                  <a:srgbClr val="00FFFF"/>
                </a:highlight>
              </a:rPr>
              <a:t>, directly or indirectly, </a:t>
            </a:r>
            <a:r>
              <a:rPr lang="en-US" b="1" dirty="0">
                <a:highlight>
                  <a:srgbClr val="00FFFF"/>
                </a:highlight>
              </a:rPr>
              <a:t>to internal taxes or other internal charges of any kind in excess of those applied, directly or indirectly, to like domestic products. </a:t>
            </a:r>
            <a:r>
              <a:rPr lang="en-US" b="1" dirty="0"/>
              <a:t>Moreover, </a:t>
            </a:r>
            <a:r>
              <a:rPr lang="en-US" b="1" dirty="0">
                <a:highlight>
                  <a:srgbClr val="FFFF00"/>
                </a:highlight>
              </a:rPr>
              <a:t>no contracting party shall otherwise apply internal taxes or other internal charges to imported or domestic products in a manner contrary to the principles set forth in paragraph 1</a:t>
            </a:r>
            <a:r>
              <a:rPr lang="en-US" b="1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1223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Panel</a:t>
            </a:r>
            <a:r>
              <a:rPr lang="pt-BR" dirty="0"/>
              <a:t> </a:t>
            </a:r>
            <a:r>
              <a:rPr lang="pt-BR" dirty="0" err="1"/>
              <a:t>findings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err="1"/>
              <a:t>How</a:t>
            </a:r>
            <a:r>
              <a:rPr lang="pt-BR" b="1" dirty="0"/>
              <a:t> </a:t>
            </a:r>
            <a:r>
              <a:rPr lang="pt-BR" b="1" dirty="0" err="1"/>
              <a:t>to</a:t>
            </a:r>
            <a:r>
              <a:rPr lang="pt-BR" b="1" dirty="0"/>
              <a:t> </a:t>
            </a:r>
            <a:r>
              <a:rPr lang="pt-BR" b="1" dirty="0" err="1"/>
              <a:t>assess</a:t>
            </a:r>
            <a:r>
              <a:rPr lang="pt-BR" b="1" dirty="0"/>
              <a:t> </a:t>
            </a:r>
            <a:r>
              <a:rPr lang="pt-BR" b="1" dirty="0" err="1"/>
              <a:t>likeness</a:t>
            </a:r>
            <a:r>
              <a:rPr lang="pt-BR" b="1" dirty="0"/>
              <a:t>?</a:t>
            </a:r>
          </a:p>
          <a:p>
            <a:pPr lvl="1"/>
            <a:r>
              <a:rPr lang="pt-BR" dirty="0" err="1"/>
              <a:t>Japan</a:t>
            </a:r>
            <a:r>
              <a:rPr lang="pt-BR" dirty="0"/>
              <a:t>/USA:  “</a:t>
            </a:r>
            <a:r>
              <a:rPr lang="pt-BR" dirty="0" err="1"/>
              <a:t>Aim</a:t>
            </a:r>
            <a:r>
              <a:rPr lang="pt-BR" dirty="0"/>
              <a:t> </a:t>
            </a:r>
            <a:r>
              <a:rPr lang="pt-BR" dirty="0" err="1"/>
              <a:t>or</a:t>
            </a:r>
            <a:r>
              <a:rPr lang="pt-BR" dirty="0"/>
              <a:t> </a:t>
            </a:r>
            <a:r>
              <a:rPr lang="pt-BR" dirty="0" err="1"/>
              <a:t>effect</a:t>
            </a:r>
            <a:r>
              <a:rPr lang="pt-BR" dirty="0"/>
              <a:t>” </a:t>
            </a:r>
            <a:r>
              <a:rPr lang="pt-BR" dirty="0" err="1"/>
              <a:t>test</a:t>
            </a:r>
            <a:r>
              <a:rPr lang="pt-BR" dirty="0"/>
              <a:t> (US </a:t>
            </a:r>
            <a:r>
              <a:rPr lang="pt-BR" dirty="0" err="1"/>
              <a:t>Malt</a:t>
            </a:r>
            <a:r>
              <a:rPr lang="pt-BR" dirty="0"/>
              <a:t> </a:t>
            </a:r>
            <a:r>
              <a:rPr lang="pt-BR" dirty="0" err="1"/>
              <a:t>Beverages</a:t>
            </a:r>
            <a:r>
              <a:rPr lang="pt-BR" dirty="0"/>
              <a:t>/Auto Taxes)</a:t>
            </a:r>
          </a:p>
          <a:p>
            <a:pPr lvl="1"/>
            <a:r>
              <a:rPr lang="pt-BR" dirty="0"/>
              <a:t>Canada/EC: </a:t>
            </a:r>
            <a:r>
              <a:rPr lang="pt-BR" dirty="0" err="1"/>
              <a:t>Objective</a:t>
            </a:r>
            <a:r>
              <a:rPr lang="pt-BR" dirty="0"/>
              <a:t> </a:t>
            </a:r>
            <a:r>
              <a:rPr lang="pt-BR" dirty="0" err="1"/>
              <a:t>comparison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properties</a:t>
            </a:r>
            <a:r>
              <a:rPr lang="pt-BR" dirty="0"/>
              <a:t> </a:t>
            </a:r>
            <a:r>
              <a:rPr lang="en-US" dirty="0"/>
              <a:t>, nature, quality, uses and tariff classifications of the products at issue</a:t>
            </a:r>
          </a:p>
          <a:p>
            <a:r>
              <a:rPr lang="en-US" dirty="0"/>
              <a:t>The Panel sided with the Canada/EC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pt-BR" dirty="0" err="1"/>
              <a:t>Application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likeness</a:t>
            </a:r>
            <a:r>
              <a:rPr lang="pt-BR" dirty="0"/>
              <a:t> </a:t>
            </a:r>
            <a:r>
              <a:rPr lang="pt-BR" dirty="0" err="1"/>
              <a:t>test</a:t>
            </a:r>
            <a:r>
              <a:rPr lang="pt-BR" dirty="0"/>
              <a:t> (are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products</a:t>
            </a:r>
            <a:r>
              <a:rPr lang="pt-BR" dirty="0"/>
              <a:t> similar?)</a:t>
            </a:r>
          </a:p>
          <a:p>
            <a:pPr lvl="1"/>
            <a:r>
              <a:rPr lang="en-US" dirty="0"/>
              <a:t>Only vodka met the standard of likeness to Shochu, although they differed in key aspects such as alcoholic strength and method of filtration</a:t>
            </a:r>
          </a:p>
          <a:p>
            <a:pPr lvl="1"/>
            <a:r>
              <a:rPr lang="en-US" dirty="0"/>
              <a:t>Tariff bindings also played a important role in assessing the likeness of those beverages</a:t>
            </a:r>
          </a:p>
          <a:p>
            <a:r>
              <a:rPr lang="en-US" dirty="0"/>
              <a:t>Evaluation of whether the Japan’s excise tax was “in excess of” its tax on Shochu (are the taxes different?)</a:t>
            </a:r>
          </a:p>
          <a:p>
            <a:pPr lvl="1"/>
            <a:r>
              <a:rPr lang="en-US" dirty="0"/>
              <a:t>On both volume and alcoholic content basis, vodka was taxed higher</a:t>
            </a:r>
          </a:p>
          <a:p>
            <a:pPr lvl="1"/>
            <a:r>
              <a:rPr lang="en-US" b="1" dirty="0"/>
              <a:t>The Panel concluded that there was a violation of GATT Article III:2’s first sentence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39971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Panel</a:t>
            </a:r>
            <a:r>
              <a:rPr lang="pt-BR" dirty="0"/>
              <a:t> </a:t>
            </a:r>
            <a:r>
              <a:rPr lang="pt-BR" dirty="0" err="1"/>
              <a:t>findings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b="1" dirty="0" err="1"/>
              <a:t>How</a:t>
            </a:r>
            <a:r>
              <a:rPr lang="pt-BR" b="1" dirty="0"/>
              <a:t> </a:t>
            </a:r>
            <a:r>
              <a:rPr lang="pt-BR" b="1" dirty="0" err="1"/>
              <a:t>to</a:t>
            </a:r>
            <a:r>
              <a:rPr lang="pt-BR" b="1" dirty="0"/>
              <a:t> </a:t>
            </a:r>
            <a:r>
              <a:rPr lang="pt-BR" b="1" dirty="0" err="1"/>
              <a:t>assess</a:t>
            </a:r>
            <a:r>
              <a:rPr lang="pt-BR" b="1" dirty="0"/>
              <a:t> </a:t>
            </a:r>
            <a:r>
              <a:rPr lang="pt-BR" b="1" dirty="0" err="1"/>
              <a:t>if</a:t>
            </a:r>
            <a:r>
              <a:rPr lang="pt-BR" b="1" dirty="0"/>
              <a:t> </a:t>
            </a:r>
            <a:r>
              <a:rPr lang="pt-BR" b="1" dirty="0" err="1"/>
              <a:t>products</a:t>
            </a:r>
            <a:r>
              <a:rPr lang="pt-BR" b="1" dirty="0"/>
              <a:t> are </a:t>
            </a:r>
            <a:r>
              <a:rPr lang="pt-BR" b="1" dirty="0" err="1"/>
              <a:t>substitutes</a:t>
            </a:r>
            <a:r>
              <a:rPr lang="pt-BR" b="1" dirty="0"/>
              <a:t>?</a:t>
            </a:r>
          </a:p>
          <a:p>
            <a:pPr lvl="1"/>
            <a:r>
              <a:rPr lang="en-US" dirty="0"/>
              <a:t>The Panel relied on a 1987 report that had examined Japanese beverages market and found many to be directly competitive or substitutable</a:t>
            </a:r>
          </a:p>
          <a:p>
            <a:pPr lvl="1"/>
            <a:r>
              <a:rPr lang="en-US" dirty="0"/>
              <a:t>The report, bundled with more recent data, persuaded the WTO Panel that Shochu was directly competitive with or substitutable for the other products in dispute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Panel examined tax data based on volume and strength of alcohol and concluded that Shochu and other beverages were not similarly taxed.</a:t>
            </a:r>
          </a:p>
          <a:p>
            <a:r>
              <a:rPr lang="en-US" dirty="0"/>
              <a:t>Is the differentiation set in accordance or divergence from Article III:1? Is there a protection of domestic production?</a:t>
            </a:r>
          </a:p>
          <a:p>
            <a:r>
              <a:rPr lang="en-US" dirty="0"/>
              <a:t>Panel said that it was not necessary for plaintiffs to show </a:t>
            </a:r>
            <a:r>
              <a:rPr lang="en-US" dirty="0" err="1"/>
              <a:t>i</a:t>
            </a:r>
            <a:r>
              <a:rPr lang="en-US" dirty="0"/>
              <a:t>) that there was a discriminatory intent, ii) there was considerable impact on imports.</a:t>
            </a:r>
          </a:p>
          <a:p>
            <a:r>
              <a:rPr lang="en-US" dirty="0"/>
              <a:t>Environmental consequences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90945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737</TotalTime>
  <Words>1382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Dividendo</vt:lpstr>
      <vt:lpstr>Alcoholic beverages (1996)</vt:lpstr>
      <vt:lpstr>Main facts</vt:lpstr>
      <vt:lpstr>Relevant legal provisions</vt:lpstr>
      <vt:lpstr>Relevant legal provisions</vt:lpstr>
      <vt:lpstr>Understanding national treatment</vt:lpstr>
      <vt:lpstr>Measure and product at issue</vt:lpstr>
      <vt:lpstr>Panel findings</vt:lpstr>
      <vt:lpstr>Panel findings</vt:lpstr>
      <vt:lpstr>Panel findings</vt:lpstr>
      <vt:lpstr>Panel findings</vt:lpstr>
      <vt:lpstr>Appelate body</vt:lpstr>
      <vt:lpstr>Appelate body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Alcoholic beverages (1996)</dc:title>
  <dc:creator>Wagner Artur Cabral</dc:creator>
  <cp:lastModifiedBy>Wagner Artur Cabral</cp:lastModifiedBy>
  <cp:revision>17</cp:revision>
  <dcterms:created xsi:type="dcterms:W3CDTF">2017-05-04T13:06:02Z</dcterms:created>
  <dcterms:modified xsi:type="dcterms:W3CDTF">2017-05-05T11:42:14Z</dcterms:modified>
</cp:coreProperties>
</file>