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4" r:id="rId8"/>
    <p:sldId id="266" r:id="rId9"/>
    <p:sldId id="267" r:id="rId10"/>
    <p:sldId id="263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3" r:id="rId24"/>
    <p:sldId id="280" r:id="rId25"/>
    <p:sldId id="281" r:id="rId26"/>
    <p:sldId id="284" r:id="rId27"/>
    <p:sldId id="282" r:id="rId28"/>
    <p:sldId id="258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70"/>
  </p:normalViewPr>
  <p:slideViewPr>
    <p:cSldViewPr>
      <p:cViewPr>
        <p:scale>
          <a:sx n="76" d="100"/>
          <a:sy n="76" d="100"/>
        </p:scale>
        <p:origin x="-120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A94190-9BC9-4637-9E35-1B51A35EB0A2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C28471-6D85-4E49-8243-1B59BE858504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3648" y="1700808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700" dirty="0" smtClean="0"/>
              <a:t>Faculdade de Direito do Largo de São Francisco (USP)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>DEF 0320 - Direito Econômico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7406640" cy="2448272"/>
          </a:xfrm>
        </p:spPr>
        <p:txBody>
          <a:bodyPr>
            <a:normAutofit/>
          </a:bodyPr>
          <a:lstStyle/>
          <a:p>
            <a:pPr algn="r"/>
            <a:r>
              <a:rPr lang="pt-BR" dirty="0" smtClean="0">
                <a:solidFill>
                  <a:schemeClr val="accent2"/>
                </a:solidFill>
              </a:rPr>
              <a:t>Prof. Titular André Ramos Tavares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algn="ctr"/>
            <a:r>
              <a:rPr lang="pt-BR" dirty="0" smtClean="0"/>
              <a:t>2º semestre de 2020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548680"/>
            <a:ext cx="7818072" cy="569972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Essa diferenciação é recorrente também </a:t>
            </a:r>
            <a:r>
              <a:rPr lang="pt-BR" dirty="0"/>
              <a:t>em países desenvolvidos.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EUA</a:t>
            </a:r>
            <a:r>
              <a:rPr lang="pt-BR" dirty="0"/>
              <a:t>: O Estado </a:t>
            </a:r>
            <a:r>
              <a:rPr lang="pt-BR" dirty="0" smtClean="0"/>
              <a:t>atuou e atua no interesse das empresas nacionais contra as empresas estrangeiras,  em nome da </a:t>
            </a:r>
            <a:r>
              <a:rPr lang="pt-BR" i="1" dirty="0"/>
              <a:t>defesa nacional</a:t>
            </a:r>
            <a:r>
              <a:rPr lang="pt-BR" dirty="0"/>
              <a:t> (conceito guarda chuva – amplo</a:t>
            </a:r>
            <a:r>
              <a:rPr lang="pt-BR" dirty="0" smtClean="0"/>
              <a:t>).        Ex. empresas estadunidenses x empresas chinesas de tecnologia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 Brasil, a seu turno, optou por eliminar este dispositivo constitucional (art. 171). </a:t>
            </a:r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>
            <a:off x="750887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07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16632"/>
            <a:ext cx="7818072" cy="613176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Não obstante a supressão do art. 171, a preocupação com a soberania econômica e o desenvolvimento nacional segue presente em outras passagens da Constituição Federal de 1988.</a:t>
            </a:r>
          </a:p>
          <a:p>
            <a:pPr algn="just"/>
            <a:endParaRPr lang="pt-B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Art. </a:t>
            </a:r>
            <a:r>
              <a:rPr lang="pt-BR" dirty="0" smtClean="0"/>
              <a:t>3º</a:t>
            </a:r>
          </a:p>
          <a:p>
            <a:pPr algn="just"/>
            <a:endParaRPr lang="pt-B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Art. </a:t>
            </a:r>
            <a:r>
              <a:rPr lang="pt-BR" dirty="0" smtClean="0"/>
              <a:t>4º, I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Art. 172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07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5987752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pt-BR" dirty="0" smtClean="0"/>
              <a:t>“</a:t>
            </a:r>
            <a:r>
              <a:rPr lang="pt-BR" i="1" dirty="0" smtClean="0"/>
              <a:t>Art</a:t>
            </a:r>
            <a:r>
              <a:rPr lang="pt-BR" i="1" dirty="0"/>
              <a:t>. </a:t>
            </a:r>
            <a:r>
              <a:rPr lang="pt-BR" i="1" dirty="0" smtClean="0"/>
              <a:t>172. A </a:t>
            </a:r>
            <a:r>
              <a:rPr lang="pt-BR" i="1" dirty="0"/>
              <a:t>lei disciplinará, com base no interesse nacional, os investimentos de capital estrangeiro, incentivará os reinvestimentos e regulará a remessa de lucros</a:t>
            </a:r>
            <a:r>
              <a:rPr lang="pt-BR" i="1" dirty="0" smtClean="0"/>
              <a:t>.” </a:t>
            </a:r>
          </a:p>
          <a:p>
            <a:pPr algn="just"/>
            <a:endParaRPr lang="pt-BR" i="1" dirty="0"/>
          </a:p>
          <a:p>
            <a:pPr algn="just"/>
            <a:r>
              <a:rPr lang="pt-BR" dirty="0" smtClean="0"/>
              <a:t>Observe que a regulação dos investimentos de capital estrangeiro não é mera sugestão, proposta filosófica</a:t>
            </a:r>
            <a:r>
              <a:rPr lang="pt-BR" dirty="0"/>
              <a:t> </a:t>
            </a:r>
            <a:r>
              <a:rPr lang="pt-BR" dirty="0" smtClean="0"/>
              <a:t>ou ufanismo. Trata-se de comando constitucional.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incentivo ao REINVESTIMENTO</a:t>
            </a:r>
            <a:r>
              <a:rPr lang="pt-BR" dirty="0"/>
              <a:t>, </a:t>
            </a:r>
            <a:r>
              <a:rPr lang="pt-BR" dirty="0" smtClean="0"/>
              <a:t>com a limitação da </a:t>
            </a:r>
            <a:r>
              <a:rPr lang="pt-BR" dirty="0"/>
              <a:t>remessa de </a:t>
            </a:r>
            <a:r>
              <a:rPr lang="pt-BR" dirty="0" smtClean="0"/>
              <a:t>lucros, busca igualmente evitar a descapitalização do </a:t>
            </a:r>
            <a:r>
              <a:rPr lang="pt-BR" dirty="0"/>
              <a:t>país e </a:t>
            </a:r>
            <a:r>
              <a:rPr lang="pt-BR" dirty="0" smtClean="0"/>
              <a:t>estimular os investimentos no setor produtivo nacional.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83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05976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No </a:t>
            </a:r>
            <a:r>
              <a:rPr lang="pt-BR" dirty="0"/>
              <a:t>início da década de </a:t>
            </a:r>
            <a:r>
              <a:rPr lang="pt-BR" dirty="0" smtClean="0"/>
              <a:t>1970, </a:t>
            </a:r>
            <a:r>
              <a:rPr lang="pt-BR" dirty="0"/>
              <a:t>os </a:t>
            </a:r>
            <a:r>
              <a:rPr lang="pt-BR" dirty="0" smtClean="0"/>
              <a:t>setores produtivos </a:t>
            </a:r>
            <a:r>
              <a:rPr lang="pt-BR" dirty="0"/>
              <a:t>brasileiros </a:t>
            </a:r>
            <a:r>
              <a:rPr lang="pt-BR" dirty="0" smtClean="0"/>
              <a:t>eram </a:t>
            </a:r>
            <a:r>
              <a:rPr lang="pt-BR" dirty="0"/>
              <a:t>dominados por capital estrangeiro. O capital nacional aprendeu a conviver com o grande capital estrangeiro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indústria, nos anos 50 e 60, foi </a:t>
            </a:r>
            <a:r>
              <a:rPr lang="pt-BR" dirty="0" smtClean="0"/>
              <a:t>financiada </a:t>
            </a:r>
            <a:r>
              <a:rPr lang="pt-BR" dirty="0"/>
              <a:t>com capital estrangeiro </a:t>
            </a:r>
            <a:r>
              <a:rPr lang="pt-BR" dirty="0" smtClean="0"/>
              <a:t>e com  “autofinanciamento” </a:t>
            </a:r>
            <a:r>
              <a:rPr lang="pt-BR" dirty="0" smtClean="0">
                <a:latin typeface="Times New Roman"/>
                <a:cs typeface="Times New Roman"/>
              </a:rPr>
              <a:t>→</a:t>
            </a:r>
            <a:r>
              <a:rPr lang="pt-BR" dirty="0" smtClean="0"/>
              <a:t> Como</a:t>
            </a:r>
            <a:r>
              <a:rPr lang="pt-BR" dirty="0"/>
              <a:t>? </a:t>
            </a:r>
            <a:r>
              <a:rPr lang="pt-BR" dirty="0" smtClean="0"/>
              <a:t>O pagamento </a:t>
            </a:r>
            <a:r>
              <a:rPr lang="pt-BR" dirty="0"/>
              <a:t>de </a:t>
            </a:r>
            <a:r>
              <a:rPr lang="pt-BR" dirty="0" smtClean="0"/>
              <a:t>salários </a:t>
            </a:r>
            <a:r>
              <a:rPr lang="pt-BR" dirty="0"/>
              <a:t>extremamente </a:t>
            </a:r>
            <a:r>
              <a:rPr lang="pt-BR" dirty="0" smtClean="0"/>
              <a:t>baixos (remuneração da mão-de-obra) </a:t>
            </a:r>
            <a:r>
              <a:rPr lang="pt-BR" dirty="0"/>
              <a:t>e a inflação </a:t>
            </a:r>
            <a:r>
              <a:rPr lang="pt-BR" dirty="0" smtClean="0"/>
              <a:t>muito alta mantinham os custos de produção baixos.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04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II. Financiamento com Capital Estrangeiro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pPr algn="just"/>
            <a:r>
              <a:rPr lang="pt-BR" dirty="0"/>
              <a:t>Acesso ao capital estrangeiro: </a:t>
            </a:r>
            <a:r>
              <a:rPr lang="pt-BR" dirty="0" smtClean="0"/>
              <a:t>empresas </a:t>
            </a:r>
            <a:r>
              <a:rPr lang="pt-BR" dirty="0"/>
              <a:t>subsidiárias </a:t>
            </a:r>
            <a:r>
              <a:rPr lang="pt-BR" dirty="0" smtClean="0"/>
              <a:t>buscavam suas matrizes </a:t>
            </a:r>
            <a:r>
              <a:rPr lang="pt-BR" dirty="0"/>
              <a:t>para obter </a:t>
            </a:r>
            <a:r>
              <a:rPr lang="pt-BR" dirty="0" smtClean="0"/>
              <a:t>o financiamento necessário para a expansão no Brasil.     A </a:t>
            </a:r>
            <a:r>
              <a:rPr lang="pt-BR" dirty="0"/>
              <a:t>opção </a:t>
            </a:r>
            <a:r>
              <a:rPr lang="pt-BR" dirty="0" smtClean="0"/>
              <a:t>estratégica, portanto, </a:t>
            </a:r>
            <a:r>
              <a:rPr lang="pt-BR" dirty="0"/>
              <a:t>era da matriz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Já as estatais brasileiras </a:t>
            </a:r>
            <a:r>
              <a:rPr lang="pt-BR" dirty="0"/>
              <a:t>também </a:t>
            </a:r>
            <a:r>
              <a:rPr lang="pt-BR" dirty="0" smtClean="0"/>
              <a:t>recorreram </a:t>
            </a:r>
            <a:r>
              <a:rPr lang="pt-BR" dirty="0"/>
              <a:t>a financiamento externo. </a:t>
            </a:r>
            <a:endParaRPr lang="pt-BR" dirty="0" smtClean="0"/>
          </a:p>
        </p:txBody>
      </p:sp>
      <p:sp>
        <p:nvSpPr>
          <p:cNvPr id="4" name="Seta para a direita 3"/>
          <p:cNvSpPr/>
          <p:nvPr/>
        </p:nvSpPr>
        <p:spPr>
          <a:xfrm>
            <a:off x="5004048" y="371703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79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5987752"/>
          </a:xfrm>
        </p:spPr>
        <p:txBody>
          <a:bodyPr>
            <a:normAutofit/>
          </a:bodyPr>
          <a:lstStyle/>
          <a:p>
            <a:pPr algn="just"/>
            <a:endParaRPr lang="pt-BR" b="1" dirty="0"/>
          </a:p>
          <a:p>
            <a:pPr marL="82296" indent="0" algn="ctr">
              <a:buNone/>
            </a:pPr>
            <a:r>
              <a:rPr lang="pt-BR" b="1" dirty="0"/>
              <a:t>Crise da década de </a:t>
            </a:r>
            <a:r>
              <a:rPr lang="pt-BR" b="1" dirty="0" smtClean="0"/>
              <a:t>80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DECISÃO ECONÔMICA DAS MATRIZES: </a:t>
            </a:r>
          </a:p>
          <a:p>
            <a:pPr marL="82296" indent="0" algn="just">
              <a:buNone/>
            </a:pPr>
            <a:r>
              <a:rPr lang="pt-BR" dirty="0" smtClean="0"/>
              <a:t> </a:t>
            </a:r>
          </a:p>
          <a:p>
            <a:pPr marL="82296" indent="0" algn="just">
              <a:buNone/>
            </a:pPr>
            <a:r>
              <a:rPr lang="pt-BR" dirty="0" smtClean="0"/>
              <a:t>	As </a:t>
            </a:r>
            <a:r>
              <a:rPr lang="pt-BR" dirty="0"/>
              <a:t>matrizes não apenas deixaram de </a:t>
            </a:r>
            <a:r>
              <a:rPr lang="pt-BR" dirty="0" smtClean="0"/>
              <a:t>emprestar,  como demandaram que </a:t>
            </a:r>
            <a:r>
              <a:rPr lang="pt-BR" dirty="0"/>
              <a:t>as filiais </a:t>
            </a:r>
            <a:r>
              <a:rPr lang="pt-BR" dirty="0" smtClean="0"/>
              <a:t>remetessem seus lucros.  (Sem reinvestimentos na produção brasileira.)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25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84373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Houve, portanto, um fluxo inverso de movimentação de </a:t>
            </a:r>
            <a:r>
              <a:rPr lang="pt-BR" dirty="0" smtClean="0"/>
              <a:t>capital, indesejável para nossa economia. </a:t>
            </a:r>
          </a:p>
          <a:p>
            <a:pPr marL="82296" indent="0" algn="just">
              <a:buNone/>
            </a:pPr>
            <a:endParaRPr lang="pt-BR" dirty="0" smtClean="0"/>
          </a:p>
          <a:p>
            <a:pPr marL="82296" indent="0" algn="just">
              <a:buNone/>
            </a:pPr>
            <a:endParaRPr lang="pt-BR" dirty="0"/>
          </a:p>
          <a:p>
            <a:pPr marL="82296" indent="0" algn="just">
              <a:buNone/>
            </a:pPr>
            <a:endParaRPr lang="pt-BR" dirty="0" smtClean="0"/>
          </a:p>
          <a:p>
            <a:pPr marL="82296" indent="0" algn="just">
              <a:buNone/>
            </a:pPr>
            <a:endParaRPr lang="pt-BR" dirty="0"/>
          </a:p>
          <a:p>
            <a:pPr marL="82296" indent="0" algn="just">
              <a:buNone/>
            </a:pPr>
            <a:r>
              <a:rPr lang="pt-BR" dirty="0" smtClean="0"/>
              <a:t>MATRIZ                        FILIAL BRASILEIRA</a:t>
            </a:r>
            <a:endParaRPr lang="pt-BR" dirty="0"/>
          </a:p>
          <a:p>
            <a:pPr marL="82296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Descapitalização </a:t>
            </a:r>
            <a:r>
              <a:rPr lang="pt-BR" dirty="0"/>
              <a:t>da economia nacional</a:t>
            </a:r>
          </a:p>
          <a:p>
            <a:endParaRPr lang="pt-BR" dirty="0"/>
          </a:p>
        </p:txBody>
      </p:sp>
      <p:sp>
        <p:nvSpPr>
          <p:cNvPr id="4" name="Seta para a esquerda 3"/>
          <p:cNvSpPr/>
          <p:nvPr/>
        </p:nvSpPr>
        <p:spPr>
          <a:xfrm>
            <a:off x="3607570" y="3797359"/>
            <a:ext cx="136815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839" y="2535631"/>
            <a:ext cx="1219615" cy="12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8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2646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Por sua vez, as </a:t>
            </a:r>
            <a:r>
              <a:rPr lang="pt-BR" dirty="0"/>
              <a:t>estatais perderam o acesso ao capital estrangeiro </a:t>
            </a:r>
            <a:r>
              <a:rPr lang="pt-BR" dirty="0" smtClean="0"/>
              <a:t>e </a:t>
            </a:r>
            <a:r>
              <a:rPr lang="pt-BR" dirty="0"/>
              <a:t>ficaram </a:t>
            </a:r>
            <a:r>
              <a:rPr lang="pt-BR" dirty="0" smtClean="0"/>
              <a:t>altamente endividadas </a:t>
            </a:r>
            <a:r>
              <a:rPr lang="pt-BR" dirty="0"/>
              <a:t>em virtude </a:t>
            </a:r>
            <a:r>
              <a:rPr lang="pt-BR" dirty="0" smtClean="0"/>
              <a:t>da mudança do câmbio e desvalorização da moeda nacional. Com </a:t>
            </a:r>
            <a:r>
              <a:rPr lang="pt-BR" dirty="0"/>
              <a:t>dívidas </a:t>
            </a:r>
            <a:r>
              <a:rPr lang="pt-BR" dirty="0" smtClean="0"/>
              <a:t>que se tornaram gigantescas</a:t>
            </a:r>
            <a:r>
              <a:rPr lang="pt-BR" dirty="0"/>
              <a:t>, deixaram de investir na </a:t>
            </a:r>
            <a:r>
              <a:rPr lang="pt-BR" dirty="0" smtClean="0"/>
              <a:t>infraestrutura</a:t>
            </a:r>
            <a:r>
              <a:rPr lang="pt-BR" dirty="0"/>
              <a:t> </a:t>
            </a:r>
            <a:r>
              <a:rPr lang="pt-BR" dirty="0" smtClean="0"/>
              <a:t>interna.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 investimento em infraestrutura foi </a:t>
            </a:r>
            <a:r>
              <a:rPr lang="pt-BR" dirty="0"/>
              <a:t>de 7% do PIB para 2,7% do PIB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 cenário vivido, em boa medida,  decorreu </a:t>
            </a:r>
            <a:r>
              <a:rPr lang="pt-BR" dirty="0"/>
              <a:t>da falta de </a:t>
            </a:r>
            <a:r>
              <a:rPr lang="pt-BR" dirty="0" smtClean="0"/>
              <a:t>regulamentação adequada pelo Estado e de uma liberalidade de ação nacional extremada </a:t>
            </a:r>
            <a:r>
              <a:rPr lang="pt-BR" dirty="0"/>
              <a:t>concedida </a:t>
            </a:r>
            <a:r>
              <a:rPr lang="pt-BR" dirty="0" smtClean="0"/>
              <a:t>ao capital estrangeiro </a:t>
            </a:r>
            <a:r>
              <a:rPr lang="pt-BR" dirty="0" smtClean="0">
                <a:latin typeface="Times New Roman"/>
                <a:cs typeface="Times New Roman"/>
              </a:rPr>
              <a:t>→</a:t>
            </a:r>
            <a:r>
              <a:rPr lang="pt-BR" dirty="0" smtClean="0"/>
              <a:t>       Vulnerabilidade do país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H</a:t>
            </a:r>
            <a:r>
              <a:rPr lang="pt-BR" dirty="0" smtClean="0"/>
              <a:t>ouve produção interna, mas esse efeito de curto prazo não foi suficiente para gerar benefícios permanentes para a sociedade brasileira, </a:t>
            </a:r>
            <a:r>
              <a:rPr lang="pt-BR" dirty="0"/>
              <a:t>a médio e longo </a:t>
            </a:r>
            <a:r>
              <a:rPr lang="pt-BR" dirty="0" smtClean="0"/>
              <a:t>prazo.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043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8437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país perde a </a:t>
            </a:r>
            <a:r>
              <a:rPr lang="pt-BR" dirty="0"/>
              <a:t>capacidade de planejar os </a:t>
            </a:r>
            <a:r>
              <a:rPr lang="pt-BR" dirty="0" smtClean="0"/>
              <a:t>investimentos e, assim, </a:t>
            </a:r>
            <a:r>
              <a:rPr lang="pt-BR" dirty="0"/>
              <a:t>de planejar o futuro.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Para além dos artigos já mencionados, outros dispositivos constitucionais costumam ser, propositalmente, ignorados por certos ”estudiosos”: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i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i="1" dirty="0" smtClean="0"/>
              <a:t>Art. 190 </a:t>
            </a:r>
            <a:endParaRPr lang="pt-BR" i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i="1" dirty="0" smtClean="0"/>
              <a:t>Art</a:t>
            </a:r>
            <a:r>
              <a:rPr lang="pt-BR" i="1" dirty="0"/>
              <a:t>. 52, V,VII e </a:t>
            </a:r>
            <a:r>
              <a:rPr lang="pt-BR" i="1" dirty="0" smtClean="0"/>
              <a:t>VIII</a:t>
            </a:r>
            <a:endParaRPr lang="pt-BR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i="1" dirty="0"/>
              <a:t>Art. 178, paragrafo </a:t>
            </a:r>
            <a:r>
              <a:rPr lang="pt-BR" i="1" dirty="0" smtClean="0"/>
              <a:t>único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i="1" dirty="0" smtClean="0"/>
              <a:t>Art. 237 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574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22899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effectLst/>
              </a:rPr>
              <a:t> </a:t>
            </a:r>
            <a:r>
              <a:rPr lang="pt-BR" sz="3100" dirty="0" smtClean="0">
                <a:solidFill>
                  <a:schemeClr val="accent6"/>
                </a:solidFill>
                <a:effectLst/>
              </a:rPr>
              <a:t>LEI 4.131/62:  </a:t>
            </a:r>
            <a:r>
              <a:rPr lang="pt-BR" sz="3100" dirty="0">
                <a:solidFill>
                  <a:schemeClr val="accent6"/>
                </a:solidFill>
                <a:effectLst/>
              </a:rPr>
              <a:t>Lei do Capital Estrangeiro </a:t>
            </a:r>
            <a:r>
              <a:rPr lang="pt-BR" sz="3100" dirty="0" smtClean="0">
                <a:solidFill>
                  <a:schemeClr val="accent6"/>
                </a:solidFill>
                <a:effectLst/>
              </a:rPr>
              <a:t>e da Remessa de Valores</a:t>
            </a:r>
            <a:endParaRPr lang="pt-BR" sz="3100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32500" lnSpcReduction="20000"/>
          </a:bodyPr>
          <a:lstStyle/>
          <a:p>
            <a:pPr marL="82296" indent="0" algn="just">
              <a:buNone/>
            </a:pPr>
            <a:r>
              <a:rPr lang="pt-BR" sz="6200" dirty="0"/>
              <a:t> </a:t>
            </a:r>
          </a:p>
          <a:p>
            <a:pPr algn="just"/>
            <a:r>
              <a:rPr lang="pt-BR" sz="6200" dirty="0" smtClean="0"/>
              <a:t>Disciplina a aplicação do capital estrangeiro e a transferência de valores (como </a:t>
            </a:r>
            <a:r>
              <a:rPr lang="pt-BR" sz="6200" dirty="0"/>
              <a:t>lucros, dividendos, </a:t>
            </a:r>
            <a:r>
              <a:rPr lang="pt-BR" sz="6200" dirty="0" smtClean="0"/>
              <a:t>juros e royalties) para o exterior.</a:t>
            </a:r>
          </a:p>
          <a:p>
            <a:pPr algn="just"/>
            <a:endParaRPr lang="pt-BR" sz="6200" dirty="0"/>
          </a:p>
          <a:p>
            <a:pPr algn="just"/>
            <a:r>
              <a:rPr lang="pt-BR" sz="6200" dirty="0" smtClean="0"/>
              <a:t>Publicada em 03 de setembro de 1962, esta lei sofreu profundas alterações após o Golpe Militar de 1964.  (Vide Lei 4.390/64)</a:t>
            </a:r>
          </a:p>
          <a:p>
            <a:pPr algn="just"/>
            <a:endParaRPr lang="pt-BR" sz="6200" dirty="0"/>
          </a:p>
          <a:p>
            <a:pPr algn="just"/>
            <a:r>
              <a:rPr lang="pt-BR" sz="6200" dirty="0" smtClean="0"/>
              <a:t>Conforme a redação legal, o tratamento </a:t>
            </a:r>
            <a:r>
              <a:rPr lang="pt-BR" sz="6200" dirty="0"/>
              <a:t>ao capital externo será o mesmo conferido ao capital nacional (</a:t>
            </a:r>
            <a:r>
              <a:rPr lang="pt-BR" sz="6200" dirty="0" smtClean="0"/>
              <a:t>art. 2º)        Plena igualdade</a:t>
            </a:r>
          </a:p>
          <a:p>
            <a:pPr algn="just"/>
            <a:endParaRPr lang="pt-BR" sz="6200" dirty="0"/>
          </a:p>
          <a:p>
            <a:pPr algn="just"/>
            <a:r>
              <a:rPr lang="pt-BR" sz="6200" dirty="0" smtClean="0"/>
              <a:t>Com a promulgação da Constituição Federal de 1988, </a:t>
            </a:r>
            <a:r>
              <a:rPr lang="pt-BR" sz="6200" dirty="0"/>
              <a:t>o art. 2 não foi </a:t>
            </a:r>
            <a:r>
              <a:rPr lang="pt-BR" sz="6200" dirty="0" smtClean="0"/>
              <a:t>recepcionado, em virtude do art. 171 do texto original.</a:t>
            </a:r>
          </a:p>
          <a:p>
            <a:pPr marL="82296" indent="0" algn="just">
              <a:buNone/>
            </a:pPr>
            <a:endParaRPr lang="pt-BR" sz="6200" dirty="0"/>
          </a:p>
          <a:p>
            <a:pPr algn="just"/>
            <a:r>
              <a:rPr lang="pt-BR" sz="6200" dirty="0"/>
              <a:t>Art. </a:t>
            </a:r>
            <a:r>
              <a:rPr lang="pt-BR" sz="6200" dirty="0" smtClean="0"/>
              <a:t>8:  Amortização do capital</a:t>
            </a:r>
          </a:p>
          <a:p>
            <a:pPr marL="82296" indent="0" algn="just">
              <a:buNone/>
            </a:pPr>
            <a:r>
              <a:rPr lang="pt-BR" sz="6200" dirty="0" smtClean="0"/>
              <a:t> </a:t>
            </a:r>
            <a:endParaRPr lang="pt-BR" sz="6200" dirty="0"/>
          </a:p>
          <a:p>
            <a:pPr algn="just"/>
            <a:r>
              <a:rPr lang="pt-BR" sz="6200" dirty="0" smtClean="0"/>
              <a:t>Art. 12: Deduções na declaração de renda</a:t>
            </a:r>
            <a:endParaRPr lang="pt-BR" sz="5600" dirty="0"/>
          </a:p>
        </p:txBody>
      </p:sp>
      <p:sp>
        <p:nvSpPr>
          <p:cNvPr id="4" name="Seta para a direita 3"/>
          <p:cNvSpPr/>
          <p:nvPr/>
        </p:nvSpPr>
        <p:spPr>
          <a:xfrm>
            <a:off x="6228184" y="3933056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2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Semana XI – Soberania Econômica (Aspectos Externos)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 smtClean="0">
                <a:solidFill>
                  <a:schemeClr val="accent3"/>
                </a:solidFill>
              </a:rPr>
              <a:t>soberania econômica</a:t>
            </a:r>
            <a:r>
              <a:rPr lang="pt-BR" dirty="0" smtClean="0"/>
              <a:t>, objeto de estudo nas próximas duas aulas, possui previsão constitucional.</a:t>
            </a:r>
          </a:p>
          <a:p>
            <a:pPr algn="just"/>
            <a:endParaRPr lang="pt-BR" dirty="0" smtClean="0"/>
          </a:p>
          <a:p>
            <a:pPr marL="82296" indent="0" algn="just">
              <a:buNone/>
            </a:pPr>
            <a:r>
              <a:rPr lang="pt-BR" i="1" dirty="0" smtClean="0"/>
              <a:t>“Art</a:t>
            </a:r>
            <a:r>
              <a:rPr lang="pt-BR" i="1" dirty="0"/>
              <a:t>. 170. A ordem econômica, fundada na valorização do trabalho humano e na livre iniciativa, tem por fim assegurar a todos existência digna, conforme os ditames da justiça social, observados os seguintes princípios</a:t>
            </a:r>
            <a:r>
              <a:rPr lang="pt-BR" i="1" dirty="0" smtClean="0"/>
              <a:t>:</a:t>
            </a:r>
            <a:endParaRPr lang="pt-BR" i="1" dirty="0"/>
          </a:p>
          <a:p>
            <a:pPr marL="82296" indent="0" algn="just">
              <a:buNone/>
            </a:pPr>
            <a:r>
              <a:rPr lang="pt-BR" i="1" dirty="0"/>
              <a:t>I - </a:t>
            </a:r>
            <a:r>
              <a:rPr lang="pt-BR" b="1" i="1" dirty="0"/>
              <a:t>soberania nacional</a:t>
            </a:r>
            <a:r>
              <a:rPr lang="pt-BR" i="1" dirty="0" smtClean="0"/>
              <a:t>; [...]”</a:t>
            </a:r>
            <a:endParaRPr lang="pt-BR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69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1"/>
                </a:solidFill>
              </a:rPr>
              <a:t>Capital Estrangeiro de Investimento</a:t>
            </a:r>
            <a:endParaRPr lang="pt-BR" sz="2800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pt-BR" dirty="0" smtClean="0"/>
              <a:t>	</a:t>
            </a:r>
          </a:p>
          <a:p>
            <a:pPr marL="82296" indent="0" algn="just">
              <a:buNone/>
            </a:pPr>
            <a:r>
              <a:rPr lang="pt-BR" dirty="0"/>
              <a:t>	</a:t>
            </a:r>
            <a:r>
              <a:rPr lang="pt-BR" dirty="0" smtClean="0"/>
              <a:t>A </a:t>
            </a:r>
            <a:r>
              <a:rPr lang="pt-BR" dirty="0"/>
              <a:t>legislação </a:t>
            </a:r>
            <a:r>
              <a:rPr lang="pt-BR" dirty="0" smtClean="0"/>
              <a:t>traz ainda os elementos necessários para a caracterização do capital estrangeiro de investimento.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 Elemento subjetivo</a:t>
            </a:r>
            <a:r>
              <a:rPr lang="pt-BR" dirty="0"/>
              <a:t>: </a:t>
            </a:r>
            <a:r>
              <a:rPr lang="pt-BR" dirty="0" smtClean="0"/>
              <a:t>pessoa residente </a:t>
            </a:r>
            <a:r>
              <a:rPr lang="pt-BR" dirty="0"/>
              <a:t>ou domiciliada no </a:t>
            </a:r>
            <a:r>
              <a:rPr lang="pt-BR" dirty="0" smtClean="0"/>
              <a:t>exterior;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Elemento objetivo</a:t>
            </a:r>
            <a:r>
              <a:rPr lang="pt-BR" dirty="0"/>
              <a:t>: bens (máquinas e equipamentos) que entram no Brasil ou recursos </a:t>
            </a:r>
            <a:r>
              <a:rPr lang="pt-BR" dirty="0" smtClean="0"/>
              <a:t>financeiros/monetários;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Finalidade: produção de outros bens ou </a:t>
            </a:r>
            <a:r>
              <a:rPr lang="pt-BR" dirty="0" smtClean="0"/>
              <a:t>aplicação </a:t>
            </a:r>
            <a:r>
              <a:rPr lang="pt-BR" dirty="0"/>
              <a:t>no setor produtivo, para as atividades econômicas propriamente ditas.</a:t>
            </a:r>
          </a:p>
          <a:p>
            <a:pPr marL="82296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28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III. Dívida Externa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625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Década </a:t>
            </a:r>
            <a:r>
              <a:rPr lang="pt-BR" dirty="0"/>
              <a:t>de 80</a:t>
            </a:r>
            <a:r>
              <a:rPr lang="pt-BR" dirty="0" smtClean="0"/>
              <a:t>:  </a:t>
            </a:r>
            <a:r>
              <a:rPr lang="pt-BR" dirty="0"/>
              <a:t>C</a:t>
            </a:r>
            <a:r>
              <a:rPr lang="pt-BR" dirty="0" smtClean="0"/>
              <a:t>rise </a:t>
            </a:r>
            <a:r>
              <a:rPr lang="pt-BR" dirty="0"/>
              <a:t>de dívida externa em diversos </a:t>
            </a:r>
            <a:r>
              <a:rPr lang="pt-BR" dirty="0" smtClean="0"/>
              <a:t>países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Ao longo da década, o Brasil passou por diversas renegociações.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Luiz Olavo Baptista: não </a:t>
            </a:r>
            <a:r>
              <a:rPr lang="pt-BR" dirty="0"/>
              <a:t>foi uma nova negociação, nova estruturação. Mas um novo cronograma de </a:t>
            </a:r>
            <a:r>
              <a:rPr lang="pt-BR" dirty="0" smtClean="0"/>
              <a:t>pagamento. Reescalonamento da dívida.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Polônia </a:t>
            </a:r>
            <a:r>
              <a:rPr lang="pt-BR" dirty="0"/>
              <a:t>(</a:t>
            </a:r>
            <a:r>
              <a:rPr lang="pt-BR" dirty="0" smtClean="0"/>
              <a:t>1981): sob o temor de calote, realizou </a:t>
            </a:r>
            <a:r>
              <a:rPr lang="pt-BR" dirty="0"/>
              <a:t>um encontro com </a:t>
            </a:r>
            <a:r>
              <a:rPr lang="pt-BR" dirty="0" smtClean="0"/>
              <a:t>seus credores </a:t>
            </a:r>
            <a:r>
              <a:rPr lang="pt-BR" dirty="0"/>
              <a:t>internacionais para que eles agissem como um </a:t>
            </a:r>
            <a:r>
              <a:rPr lang="pt-BR" dirty="0" smtClean="0"/>
              <a:t>só</a:t>
            </a:r>
            <a:r>
              <a:rPr lang="pt-BR" dirty="0"/>
              <a:t> </a:t>
            </a:r>
            <a:r>
              <a:rPr lang="pt-BR" dirty="0" smtClean="0"/>
              <a:t>(“síndico”).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México (1982): foi o segundo país a atrasar os </a:t>
            </a:r>
            <a:r>
              <a:rPr lang="pt-BR" dirty="0" smtClean="0"/>
              <a:t>pagamentos e procurar a renegociação da dívida.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/>
              <a:t>No final de 1982, já havia 30 países nessa mesma situação de insolvência.</a:t>
            </a:r>
          </a:p>
        </p:txBody>
      </p:sp>
    </p:spTree>
    <p:extLst>
      <p:ext uri="{BB962C8B-B14F-4D97-AF65-F5344CB8AC3E}">
        <p14:creationId xmlns:p14="http://schemas.microsoft.com/office/powerpoint/2010/main" val="393133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200" i="1" dirty="0" smtClean="0">
                <a:solidFill>
                  <a:schemeClr val="accent6"/>
                </a:solidFill>
                <a:effectLst/>
              </a:rPr>
              <a:t>Qual </a:t>
            </a:r>
            <a:r>
              <a:rPr lang="pt-BR" sz="2200" i="1" dirty="0">
                <a:solidFill>
                  <a:schemeClr val="accent6"/>
                </a:solidFill>
                <a:effectLst/>
              </a:rPr>
              <a:t>é o elemento </a:t>
            </a:r>
            <a:r>
              <a:rPr lang="pt-BR" sz="2200" i="1" dirty="0" smtClean="0">
                <a:solidFill>
                  <a:schemeClr val="accent6"/>
                </a:solidFill>
                <a:effectLst/>
              </a:rPr>
              <a:t>comum desta crise exponencial e global? </a:t>
            </a:r>
            <a:r>
              <a:rPr lang="pt-BR" sz="2200" i="1" dirty="0">
                <a:solidFill>
                  <a:schemeClr val="accent6"/>
                </a:solidFill>
                <a:effectLst/>
              </a:rPr>
              <a:t>Por </a:t>
            </a:r>
            <a:r>
              <a:rPr lang="pt-BR" sz="2200" i="1" dirty="0" smtClean="0">
                <a:solidFill>
                  <a:schemeClr val="accent6"/>
                </a:solidFill>
                <a:effectLst/>
              </a:rPr>
              <a:t>que tantos países estavam na mesma situação? Por qual razão faltava </a:t>
            </a:r>
            <a:r>
              <a:rPr lang="pt-BR" sz="2200" i="1" dirty="0">
                <a:solidFill>
                  <a:schemeClr val="accent6"/>
                </a:solidFill>
                <a:effectLst/>
              </a:rPr>
              <a:t>dinheiro no mercado internacional</a:t>
            </a:r>
            <a:r>
              <a:rPr lang="pt-BR" sz="2200" i="1" dirty="0" smtClean="0">
                <a:solidFill>
                  <a:schemeClr val="accent6"/>
                </a:solidFill>
                <a:effectLst/>
              </a:rPr>
              <a:t>?</a:t>
            </a:r>
            <a:endParaRPr lang="pt-BR" i="1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93568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EUA (Governo Nixon</a:t>
            </a:r>
            <a:r>
              <a:rPr lang="pt-BR" dirty="0"/>
              <a:t>): Desvincularam o dólar do </a:t>
            </a:r>
            <a:r>
              <a:rPr lang="pt-BR" dirty="0" smtClean="0"/>
              <a:t>ouro </a:t>
            </a:r>
            <a:r>
              <a:rPr lang="pt-BR" dirty="0"/>
              <a:t>e adotaram uma política de combate à inflação interna com o aumento dos juros. Isso refletiu diretamente no nível de endividamento dos países periféricos.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/>
              <a:t>A causa da crise foi consciente, política e atendeu exclusivamente aos interesses dos EUA. </a:t>
            </a:r>
            <a:r>
              <a:rPr lang="pt-BR" dirty="0" smtClean="0"/>
              <a:t>     Ao </a:t>
            </a:r>
            <a:r>
              <a:rPr lang="pt-BR" dirty="0"/>
              <a:t>aumentar os juros internos, os EUA atraiam o capital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627784" y="5445224"/>
            <a:ext cx="504056" cy="288032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7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59877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Ao reconhecer indiretamente a corresponsabilidade pela crise </a:t>
            </a:r>
            <a:r>
              <a:rPr lang="pt-BR" dirty="0" smtClean="0"/>
              <a:t>mundial, os Estados Unidos elaboraram planos de combate à crise. →</a:t>
            </a:r>
            <a:r>
              <a:rPr lang="pt-BR" dirty="0"/>
              <a:t> </a:t>
            </a:r>
            <a:r>
              <a:rPr lang="pt-BR" dirty="0" smtClean="0"/>
              <a:t>A </a:t>
            </a:r>
            <a:r>
              <a:rPr lang="pt-BR" dirty="0"/>
              <a:t>culpa foi atribuída aos países periféricos, sem liquidez e altamente </a:t>
            </a:r>
            <a:r>
              <a:rPr lang="pt-BR" dirty="0" smtClean="0"/>
              <a:t>endividados.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Plano </a:t>
            </a:r>
            <a:r>
              <a:rPr lang="pt-BR" dirty="0" smtClean="0"/>
              <a:t>Baker (1985): </a:t>
            </a:r>
            <a:r>
              <a:rPr lang="pt-BR" dirty="0"/>
              <a:t>Propunha aumentar o financiamento dos endividados, mas não logrou êxito.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Plano </a:t>
            </a:r>
            <a:r>
              <a:rPr lang="pt-BR" dirty="0"/>
              <a:t>BRADY (1989): amortização das dívidas com emissão de novos </a:t>
            </a:r>
            <a:r>
              <a:rPr lang="pt-BR" dirty="0" smtClean="0"/>
              <a:t>bônus.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Brasil e Venezuela aderiram.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/>
              <a:t>Resposta neoliberal:  </a:t>
            </a:r>
            <a:r>
              <a:rPr lang="pt-BR" dirty="0" smtClean="0"/>
              <a:t>AUSTERIDADE 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/>
              <a:t>O México adotou as reformas </a:t>
            </a:r>
            <a:r>
              <a:rPr lang="pt-BR" dirty="0" smtClean="0"/>
              <a:t>liberalizantes, mas elas não trouxeram </a:t>
            </a:r>
            <a:r>
              <a:rPr lang="pt-BR" dirty="0"/>
              <a:t>resultado do ponto de vista do desenvolvimento.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20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4807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t-BR" dirty="0" smtClean="0"/>
              <a:t>Tipos </a:t>
            </a:r>
            <a:r>
              <a:rPr lang="pt-BR" dirty="0"/>
              <a:t>de dívidas </a:t>
            </a:r>
            <a:r>
              <a:rPr lang="pt-BR" dirty="0" smtClean="0"/>
              <a:t>externas:</a:t>
            </a:r>
          </a:p>
          <a:p>
            <a:pPr marL="82296" indent="0" algn="ctr">
              <a:buNone/>
            </a:pPr>
            <a:r>
              <a:rPr lang="pt-BR" sz="2400" dirty="0" smtClean="0"/>
              <a:t>(CREDOR – DEVEDOR)</a:t>
            </a:r>
          </a:p>
          <a:p>
            <a:pPr marL="82296" indent="0" algn="ctr">
              <a:buNone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Governos </a:t>
            </a:r>
            <a:r>
              <a:rPr lang="pt-BR" dirty="0" smtClean="0"/>
              <a:t>– Governos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Organismos </a:t>
            </a:r>
            <a:r>
              <a:rPr lang="pt-BR" dirty="0"/>
              <a:t>Internacionais (FMI, BM, BIRD</a:t>
            </a:r>
            <a:r>
              <a:rPr lang="pt-BR" dirty="0" smtClean="0"/>
              <a:t>) – Governos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Bancos </a:t>
            </a:r>
            <a:r>
              <a:rPr lang="pt-BR" dirty="0"/>
              <a:t>privados </a:t>
            </a:r>
            <a:r>
              <a:rPr lang="pt-BR" dirty="0" smtClean="0"/>
              <a:t>estrangeiros – Governos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Bancos </a:t>
            </a:r>
            <a:r>
              <a:rPr lang="pt-BR" dirty="0"/>
              <a:t>privados </a:t>
            </a:r>
            <a:r>
              <a:rPr lang="pt-BR" dirty="0" smtClean="0"/>
              <a:t>estrangeiros – Empresas  </a:t>
            </a:r>
            <a:r>
              <a:rPr lang="pt-BR" i="1" dirty="0" smtClean="0"/>
              <a:t>(maior parte </a:t>
            </a:r>
            <a:r>
              <a:rPr lang="pt-BR" i="1" dirty="0"/>
              <a:t>das dívidas)</a:t>
            </a:r>
          </a:p>
        </p:txBody>
      </p:sp>
    </p:spTree>
    <p:extLst>
      <p:ext uri="{BB962C8B-B14F-4D97-AF65-F5344CB8AC3E}">
        <p14:creationId xmlns:p14="http://schemas.microsoft.com/office/powerpoint/2010/main" val="9877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8072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Credores estrangeiros pressionaram o Estado a assumir </a:t>
            </a:r>
            <a:r>
              <a:rPr lang="pt-BR" dirty="0"/>
              <a:t>as dívidas privadas</a:t>
            </a:r>
            <a:r>
              <a:rPr lang="pt-BR" dirty="0" smtClean="0"/>
              <a:t>, que passariam a ser </a:t>
            </a:r>
            <a:r>
              <a:rPr lang="pt-BR" dirty="0"/>
              <a:t>garantidas pela </a:t>
            </a:r>
            <a:r>
              <a:rPr lang="pt-BR" dirty="0" smtClean="0"/>
              <a:t>União, em </a:t>
            </a:r>
            <a:r>
              <a:rPr lang="pt-BR" dirty="0"/>
              <a:t>moeda </a:t>
            </a:r>
            <a:r>
              <a:rPr lang="pt-BR" dirty="0" smtClean="0"/>
              <a:t>forte. 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empresa </a:t>
            </a:r>
            <a:r>
              <a:rPr lang="pt-BR" dirty="0"/>
              <a:t>pagaria para o </a:t>
            </a:r>
            <a:r>
              <a:rPr lang="pt-BR" dirty="0" smtClean="0"/>
              <a:t>Brasil. E o Brasil pagaria </a:t>
            </a:r>
            <a:r>
              <a:rPr lang="pt-BR" dirty="0"/>
              <a:t>os agentes </a:t>
            </a:r>
            <a:r>
              <a:rPr lang="pt-BR" dirty="0" smtClean="0"/>
              <a:t>privados</a:t>
            </a:r>
            <a:r>
              <a:rPr lang="pt-BR" dirty="0"/>
              <a:t> </a:t>
            </a:r>
            <a:r>
              <a:rPr lang="pt-BR" dirty="0" smtClean="0"/>
              <a:t>externos.</a:t>
            </a:r>
          </a:p>
          <a:p>
            <a:pPr algn="just"/>
            <a:endParaRPr lang="pt-BR" dirty="0"/>
          </a:p>
          <a:p>
            <a:pPr marL="82296" indent="0" algn="just">
              <a:buNone/>
            </a:pPr>
            <a:r>
              <a:rPr lang="pt-BR" dirty="0" smtClean="0"/>
              <a:t>Empresa                Brasil                Credores</a:t>
            </a:r>
            <a:endParaRPr lang="pt-BR" dirty="0"/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3190528" y="5157192"/>
            <a:ext cx="864096" cy="432048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5856312" y="5157192"/>
            <a:ext cx="864096" cy="43204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6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16632"/>
            <a:ext cx="7746064" cy="6131768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marL="82296" indent="0" algn="just">
              <a:buNone/>
            </a:pPr>
            <a:r>
              <a:rPr lang="pt-BR" dirty="0" smtClean="0"/>
              <a:t>	O Estado brasileiro tornou-se </a:t>
            </a:r>
            <a:r>
              <a:rPr lang="pt-BR" i="1" dirty="0" smtClean="0"/>
              <a:t>garantidor de dívidas </a:t>
            </a:r>
            <a:r>
              <a:rPr lang="pt-BR" dirty="0" smtClean="0"/>
              <a:t>sobre as quais não opinou no momento em que </a:t>
            </a:r>
            <a:r>
              <a:rPr lang="pt-BR" smtClean="0"/>
              <a:t>foram </a:t>
            </a:r>
            <a:r>
              <a:rPr lang="pt-BR" smtClean="0"/>
              <a:t>contraídas </a:t>
            </a:r>
            <a:r>
              <a:rPr lang="pt-BR" dirty="0" smtClean="0"/>
              <a:t>por empresas privadas. Ele não foi consultado sobre as condições, a destinação do dinheiro, tampouco impôs limites ao endividamento privado.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032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100" dirty="0">
                <a:solidFill>
                  <a:schemeClr val="accent1"/>
                </a:solidFill>
              </a:rPr>
              <a:t>Situação atual – Dívida Pública (interna + externa)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2676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Setembro/2020: mais de R$ 4 trilhões 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Histórica </a:t>
            </a:r>
            <a:r>
              <a:rPr lang="pt-BR" dirty="0"/>
              <a:t>emissão de novos títulos da dívida pública para </a:t>
            </a:r>
            <a:r>
              <a:rPr lang="pt-BR" dirty="0" smtClean="0"/>
              <a:t>a rolagem </a:t>
            </a:r>
            <a:r>
              <a:rPr lang="pt-BR" dirty="0"/>
              <a:t>da dívida anterior e pagamento de juros (ciclo vicioso). Novas dívidas para pagar os juros das dívidas já assumidas pelo governo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/>
              <a:t>Risco </a:t>
            </a:r>
            <a:r>
              <a:rPr lang="pt-BR" smtClean="0"/>
              <a:t>sobe: </a:t>
            </a:r>
            <a:r>
              <a:rPr lang="pt-BR" dirty="0"/>
              <a:t>quem empresta cobra mais caro (maior aposta) </a:t>
            </a:r>
            <a:r>
              <a:rPr lang="pt-BR" dirty="0" smtClean="0"/>
              <a:t>e as taxas </a:t>
            </a:r>
            <a:r>
              <a:rPr lang="pt-BR" dirty="0"/>
              <a:t>de juros </a:t>
            </a:r>
            <a:r>
              <a:rPr lang="pt-BR" dirty="0" smtClean="0"/>
              <a:t>crescem.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Falta </a:t>
            </a:r>
            <a:r>
              <a:rPr lang="pt-BR" dirty="0"/>
              <a:t>de recursos: justificativa permanente para políticas </a:t>
            </a:r>
            <a:r>
              <a:rPr lang="pt-BR" dirty="0" smtClean="0"/>
              <a:t>de austeridade.      Sem investimento, sem </a:t>
            </a:r>
            <a:r>
              <a:rPr lang="pt-BR" dirty="0"/>
              <a:t>perspectivas do futuro. Sem aumento da produtividade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5148064" y="515719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73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 Indicada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4800600"/>
          </a:xfrm>
        </p:spPr>
        <p:txBody>
          <a:bodyPr/>
          <a:lstStyle/>
          <a:p>
            <a:pPr algn="just"/>
            <a:r>
              <a:rPr lang="pt-BR" dirty="0"/>
              <a:t>CRUZ, Paulo </a:t>
            </a:r>
            <a:r>
              <a:rPr lang="pt-BR" dirty="0" err="1"/>
              <a:t>Davidoff</a:t>
            </a:r>
            <a:r>
              <a:rPr lang="pt-BR" dirty="0"/>
              <a:t>. </a:t>
            </a:r>
            <a:r>
              <a:rPr lang="pt-BR" i="1" dirty="0"/>
              <a:t>Capitais Externos e o Financiamento de Longo Prazo no Brasil.</a:t>
            </a:r>
            <a:r>
              <a:rPr lang="pt-BR" dirty="0"/>
              <a:t> </a:t>
            </a:r>
            <a:r>
              <a:rPr lang="pt-BR" i="1" dirty="0"/>
              <a:t>In: </a:t>
            </a:r>
            <a:r>
              <a:rPr lang="pt-BR" dirty="0"/>
              <a:t>SZMRECSÁNYI, </a:t>
            </a:r>
            <a:r>
              <a:rPr lang="pt-BR" dirty="0" err="1"/>
              <a:t>Tamás</a:t>
            </a:r>
            <a:r>
              <a:rPr lang="pt-BR" dirty="0"/>
              <a:t> &amp; SUZIGAN, Wilson (</a:t>
            </a:r>
            <a:r>
              <a:rPr lang="pt-BR" dirty="0" err="1"/>
              <a:t>orgs</a:t>
            </a:r>
            <a:r>
              <a:rPr lang="pt-BR" dirty="0"/>
              <a:t>.), História Econômica do Brasil Contemporâneo. São Paulo: </a:t>
            </a:r>
            <a:r>
              <a:rPr lang="pt-BR" dirty="0" err="1"/>
              <a:t>Hucitec</a:t>
            </a:r>
            <a:r>
              <a:rPr lang="pt-BR" dirty="0"/>
              <a:t>/FAPESP/ABPHE, 1997, pp. </a:t>
            </a:r>
            <a:r>
              <a:rPr lang="pt-BR" dirty="0" smtClean="0"/>
              <a:t>183-206.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55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I. Soberania Econômica: Aspectos Externos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916832"/>
            <a:ext cx="7818072" cy="4800600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pt-BR" dirty="0" smtClean="0"/>
              <a:t>	O conceito de soberania econômica</a:t>
            </a:r>
            <a:r>
              <a:rPr lang="pt-BR" i="1" dirty="0" smtClean="0"/>
              <a:t> </a:t>
            </a:r>
            <a:r>
              <a:rPr lang="pt-BR" dirty="0" smtClean="0"/>
              <a:t>pode ser analisado sob dois ângulos.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/>
              <a:t>A</a:t>
            </a:r>
            <a:r>
              <a:rPr lang="pt-BR" dirty="0" smtClean="0"/>
              <a:t>spectos externos: relacionados ao capital estrangeiro e sua participação na economia nacional.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A</a:t>
            </a:r>
            <a:r>
              <a:rPr lang="pt-BR" dirty="0" smtClean="0"/>
              <a:t>spectos </a:t>
            </a:r>
            <a:r>
              <a:rPr lang="pt-BR" dirty="0"/>
              <a:t>i</a:t>
            </a:r>
            <a:r>
              <a:rPr lang="pt-BR" dirty="0" smtClean="0"/>
              <a:t>nternos: relativos à internalização dos centros de decisão econômica e ao mercado interno.</a:t>
            </a:r>
          </a:p>
          <a:p>
            <a:pPr marL="82296" indent="0" algn="just">
              <a:buNone/>
            </a:pPr>
            <a:endParaRPr lang="pt-BR" dirty="0"/>
          </a:p>
          <a:p>
            <a:pPr marL="82296" indent="0" algn="just">
              <a:buNone/>
            </a:pPr>
            <a:r>
              <a:rPr lang="pt-BR" dirty="0" smtClean="0"/>
              <a:t>	Nesta primeira aula sobre o tema, trataremos das discussões jurídicas sobre os </a:t>
            </a:r>
            <a:r>
              <a:rPr lang="pt-BR" dirty="0" smtClean="0">
                <a:solidFill>
                  <a:schemeClr val="accent6"/>
                </a:solidFill>
              </a:rPr>
              <a:t>aspectos externos </a:t>
            </a:r>
            <a:r>
              <a:rPr lang="pt-BR" dirty="0" smtClean="0"/>
              <a:t>da soberania econômica.</a:t>
            </a:r>
          </a:p>
        </p:txBody>
      </p:sp>
    </p:spTree>
    <p:extLst>
      <p:ext uri="{BB962C8B-B14F-4D97-AF65-F5344CB8AC3E}">
        <p14:creationId xmlns:p14="http://schemas.microsoft.com/office/powerpoint/2010/main" val="41437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5987752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A  manutenção do </a:t>
            </a:r>
            <a:r>
              <a:rPr lang="pt-BR" dirty="0"/>
              <a:t>processo decisório estratégico, </a:t>
            </a:r>
            <a:r>
              <a:rPr lang="pt-BR" dirty="0" smtClean="0"/>
              <a:t>em sede nacional, depende do tratamento conferido capital </a:t>
            </a:r>
            <a:r>
              <a:rPr lang="pt-BR" dirty="0"/>
              <a:t>estrangeiro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Brasil: </a:t>
            </a:r>
            <a:r>
              <a:rPr lang="pt-BR" dirty="0" smtClean="0"/>
              <a:t>país de capitalismo tardio, marcado por um processo de industrialização  tardio e inacabado.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Eros GRAU: </a:t>
            </a:r>
            <a:r>
              <a:rPr lang="pt-BR" dirty="0"/>
              <a:t>evitar que os agentes econômicos nacionais sejam meros intermediários entre os produtores internacionais e o mercado consumidor </a:t>
            </a:r>
            <a:r>
              <a:rPr lang="pt-BR" dirty="0" smtClean="0"/>
              <a:t>nacional.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56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59157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i="1" dirty="0"/>
              <a:t>D</a:t>
            </a:r>
            <a:r>
              <a:rPr lang="pt-BR" i="1" dirty="0" smtClean="0"/>
              <a:t>ependência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i="1" dirty="0" smtClean="0"/>
              <a:t>vulnerabilidade</a:t>
            </a:r>
            <a:r>
              <a:rPr lang="pt-BR" dirty="0" smtClean="0"/>
              <a:t> são consectários da tomada de decisões econômicas por agentes externos. 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Os centros externos levarão em conta outros fatores, nem sempre coincidentes com os interesses nacionais.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Indeterminação das decisões econômicas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162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Diferenças entre </a:t>
            </a:r>
            <a:r>
              <a:rPr lang="pt-BR" i="1" dirty="0" smtClean="0"/>
              <a:t>capital de investimento</a:t>
            </a:r>
            <a:r>
              <a:rPr lang="pt-BR" dirty="0" smtClean="0"/>
              <a:t> e </a:t>
            </a:r>
            <a:r>
              <a:rPr lang="pt-BR" i="1" dirty="0" smtClean="0"/>
              <a:t>capital especulativo</a:t>
            </a:r>
            <a:r>
              <a:rPr lang="pt-BR" dirty="0"/>
              <a:t>.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Ciranda Financeira </a:t>
            </a:r>
            <a:r>
              <a:rPr lang="pt-BR" dirty="0"/>
              <a:t>I</a:t>
            </a:r>
            <a:r>
              <a:rPr lang="pt-BR" dirty="0" smtClean="0"/>
              <a:t>nternacional   </a:t>
            </a:r>
          </a:p>
          <a:p>
            <a:pPr marL="82296" indent="0" algn="just">
              <a:buNone/>
            </a:pPr>
            <a:r>
              <a:rPr lang="pt-BR" dirty="0" smtClean="0"/>
              <a:t>		</a:t>
            </a:r>
          </a:p>
          <a:p>
            <a:pPr marL="82296" indent="0" algn="just">
              <a:buNone/>
            </a:pPr>
            <a:r>
              <a:rPr lang="pt-BR" dirty="0"/>
              <a:t>	</a:t>
            </a:r>
            <a:r>
              <a:rPr lang="pt-BR" dirty="0" smtClean="0"/>
              <a:t>As regras dos mercados financeiros são, gradualmente, </a:t>
            </a:r>
            <a:r>
              <a:rPr lang="pt-BR" dirty="0"/>
              <a:t>retiradas da esfera de decisão dos </a:t>
            </a:r>
            <a:r>
              <a:rPr lang="pt-BR" dirty="0" smtClean="0"/>
              <a:t>Estados. </a:t>
            </a:r>
          </a:p>
          <a:p>
            <a:pPr marL="82296" indent="0" algn="just">
              <a:buNone/>
            </a:pPr>
            <a:r>
              <a:rPr lang="pt-BR" dirty="0"/>
              <a:t>	</a:t>
            </a:r>
            <a:r>
              <a:rPr lang="pt-BR" dirty="0" smtClean="0"/>
              <a:t>Elaboradas por organismos </a:t>
            </a:r>
            <a:r>
              <a:rPr lang="pt-BR" dirty="0"/>
              <a:t>supranacionais, </a:t>
            </a:r>
            <a:r>
              <a:rPr lang="pt-BR" dirty="0" smtClean="0"/>
              <a:t>elas tendem a facilitar a </a:t>
            </a:r>
            <a:r>
              <a:rPr lang="pt-BR" dirty="0"/>
              <a:t>entrada e </a:t>
            </a:r>
            <a:r>
              <a:rPr lang="pt-BR" dirty="0" smtClean="0"/>
              <a:t>saída </a:t>
            </a:r>
            <a:r>
              <a:rPr lang="pt-BR" dirty="0"/>
              <a:t>de </a:t>
            </a:r>
            <a:r>
              <a:rPr lang="pt-BR" dirty="0" smtClean="0"/>
              <a:t>capital dos países. </a:t>
            </a:r>
          </a:p>
          <a:p>
            <a:pPr marL="82296" indent="0" algn="just">
              <a:buNone/>
            </a:pPr>
            <a:r>
              <a:rPr lang="pt-BR" dirty="0"/>
              <a:t>	</a:t>
            </a:r>
            <a:r>
              <a:rPr lang="pt-BR" dirty="0" smtClean="0"/>
              <a:t>Sem </a:t>
            </a:r>
            <a:r>
              <a:rPr lang="pt-BR" dirty="0"/>
              <a:t>controle </a:t>
            </a:r>
            <a:r>
              <a:rPr lang="pt-BR" dirty="0" smtClean="0"/>
              <a:t>sobre o </a:t>
            </a:r>
            <a:r>
              <a:rPr lang="pt-BR" dirty="0"/>
              <a:t>capital </a:t>
            </a:r>
            <a:r>
              <a:rPr lang="pt-BR" dirty="0" smtClean="0"/>
              <a:t>especulativo, os países (sobretudo, os periféricos) aumentam sua vulnerabilidade. Afinal, o capital especulativo </a:t>
            </a:r>
            <a:r>
              <a:rPr lang="pt-BR" dirty="0"/>
              <a:t>é instável, com alta capacidade de gerar </a:t>
            </a:r>
            <a:r>
              <a:rPr lang="pt-BR" dirty="0" smtClean="0"/>
              <a:t>prejuízos à economia interna.</a:t>
            </a:r>
            <a:endParaRPr lang="pt-BR" dirty="0"/>
          </a:p>
          <a:p>
            <a:pPr marL="82296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41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476672"/>
            <a:ext cx="7920880" cy="612068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 regulação do capital estrangeiro, no entanto, não visa a proibir sua entrada ou circulação </a:t>
            </a:r>
            <a:r>
              <a:rPr lang="pt-BR" dirty="0" smtClean="0">
                <a:latin typeface="Times New Roman"/>
                <a:cs typeface="Times New Roman"/>
              </a:rPr>
              <a:t>→</a:t>
            </a:r>
            <a:r>
              <a:rPr lang="pt-BR" dirty="0"/>
              <a:t> </a:t>
            </a:r>
            <a:r>
              <a:rPr lang="pt-BR" dirty="0" smtClean="0"/>
              <a:t>Incompatível com o atual estágio da economia global. 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 Em verdade, tal regulação visa a </a:t>
            </a:r>
            <a:r>
              <a:rPr lang="pt-BR" dirty="0"/>
              <a:t>possibilitar que o Estado consiga exercer algum controle: identificar o capital especulativo, evitar os riscos causados à sociedade pela saída repentina de grandes volumes de capital, prevenir a desestabilização da economia do </a:t>
            </a:r>
            <a:r>
              <a:rPr lang="pt-BR" dirty="0" smtClean="0"/>
              <a:t>país, entre outros.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78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 smtClean="0">
                <a:solidFill>
                  <a:schemeClr val="accent6"/>
                </a:solidFill>
              </a:rPr>
              <a:t>A disciplina do capital </a:t>
            </a:r>
            <a:r>
              <a:rPr lang="pt-BR" sz="2600" dirty="0" smtClean="0">
                <a:solidFill>
                  <a:schemeClr val="accent6"/>
                </a:solidFill>
              </a:rPr>
              <a:t>estrangeiro</a:t>
            </a:r>
            <a:r>
              <a:rPr lang="pt-BR" sz="2400" dirty="0" smtClean="0">
                <a:solidFill>
                  <a:schemeClr val="accent6"/>
                </a:solidFill>
              </a:rPr>
              <a:t> na Constituição Federal de 1988</a:t>
            </a:r>
            <a:endParaRPr lang="pt-BR" sz="2400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A Constituição Federal de 1988 </a:t>
            </a:r>
            <a:r>
              <a:rPr lang="pt-BR" dirty="0" smtClean="0"/>
              <a:t>enfrentou o </a:t>
            </a:r>
            <a:r>
              <a:rPr lang="pt-BR" dirty="0"/>
              <a:t>tema e estabeleceu REGRAS para disciplinar o capital estrangeiro.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No texto </a:t>
            </a:r>
            <a:r>
              <a:rPr lang="pt-BR" dirty="0" smtClean="0">
                <a:solidFill>
                  <a:schemeClr val="accent3"/>
                </a:solidFill>
              </a:rPr>
              <a:t>originário</a:t>
            </a:r>
            <a:r>
              <a:rPr lang="pt-BR" dirty="0" smtClean="0"/>
              <a:t> da CF/88, havia diferença de tratamento </a:t>
            </a:r>
            <a:r>
              <a:rPr lang="pt-BR" dirty="0"/>
              <a:t>entre empresa de capital nacional e empresa de capital </a:t>
            </a:r>
            <a:r>
              <a:rPr lang="pt-BR" dirty="0" smtClean="0"/>
              <a:t>estrangeiro, nos termos do art. 171. Todavia, este artigo foi revogado, com o advento da Emenda Constitucional nº 06/95.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35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16632"/>
            <a:ext cx="7746064" cy="6408712"/>
          </a:xfrm>
        </p:spPr>
        <p:txBody>
          <a:bodyPr>
            <a:normAutofit fontScale="32500" lnSpcReduction="20000"/>
          </a:bodyPr>
          <a:lstStyle/>
          <a:p>
            <a:pPr marL="82296" indent="0" algn="ctr">
              <a:buNone/>
            </a:pPr>
            <a:r>
              <a:rPr lang="pt-BR" sz="5500" dirty="0" smtClean="0"/>
              <a:t>Artigo 171:  Revogado pela Emenda Constitucional nº 06 de 1995</a:t>
            </a:r>
          </a:p>
          <a:p>
            <a:pPr marL="82296" indent="0">
              <a:buNone/>
            </a:pPr>
            <a:endParaRPr lang="pt-BR" dirty="0" smtClean="0"/>
          </a:p>
          <a:p>
            <a:pPr marL="82296" indent="0" algn="just">
              <a:buNone/>
            </a:pPr>
            <a:r>
              <a:rPr lang="pt-BR" sz="4600" dirty="0" smtClean="0"/>
              <a:t>“</a:t>
            </a:r>
            <a:r>
              <a:rPr lang="pt-BR" sz="4600" i="1" dirty="0" smtClean="0"/>
              <a:t>Art</a:t>
            </a:r>
            <a:r>
              <a:rPr lang="pt-BR" sz="4600" i="1" dirty="0"/>
              <a:t>. 171. São consideradas:         </a:t>
            </a:r>
          </a:p>
          <a:p>
            <a:pPr marL="82296" indent="0" algn="just">
              <a:buNone/>
            </a:pPr>
            <a:r>
              <a:rPr lang="pt-BR" sz="4600" i="1" dirty="0"/>
              <a:t>I - empresa brasileira a constituída sob as leis brasileiras e que tenha sua sede e administração no País;    </a:t>
            </a:r>
            <a:endParaRPr lang="pt-BR" sz="4600" i="1" dirty="0" smtClean="0"/>
          </a:p>
          <a:p>
            <a:pPr marL="82296" indent="0" algn="just">
              <a:buNone/>
            </a:pPr>
            <a:r>
              <a:rPr lang="pt-BR" sz="4600" i="1" dirty="0" smtClean="0"/>
              <a:t>     </a:t>
            </a:r>
            <a:endParaRPr lang="pt-BR" sz="4600" i="1" dirty="0"/>
          </a:p>
          <a:p>
            <a:pPr marL="82296" indent="0" algn="just">
              <a:buNone/>
            </a:pPr>
            <a:r>
              <a:rPr lang="pt-BR" sz="4600" i="1" dirty="0"/>
              <a:t>II - </a:t>
            </a:r>
            <a:r>
              <a:rPr lang="pt-BR" sz="4600" b="1" i="1" dirty="0">
                <a:solidFill>
                  <a:schemeClr val="accent3"/>
                </a:solidFill>
              </a:rPr>
              <a:t>empresa brasileira de capital nacional </a:t>
            </a:r>
            <a:r>
              <a:rPr lang="pt-BR" sz="4600" i="1" dirty="0"/>
              <a:t>aquela </a:t>
            </a:r>
            <a:r>
              <a:rPr lang="pt-BR" sz="4600" b="1" i="1" dirty="0"/>
              <a:t>cujo controle efetivo esteja em caráter permanente sob a titularidade direta ou indireta de pessoas físicas domiciliadas e residentes no País ou de entidades de direito público interno</a:t>
            </a:r>
            <a:r>
              <a:rPr lang="pt-BR" sz="4600" i="1" dirty="0"/>
              <a:t>, entendendo-se por controle efetivo da empresa a titularidade da maioria de seu capital votante e o exercício, de fato e de direito, do poder decisório para gerir suas atividades.  </a:t>
            </a:r>
            <a:endParaRPr lang="pt-BR" sz="4600" i="1" dirty="0" smtClean="0"/>
          </a:p>
          <a:p>
            <a:pPr marL="82296" indent="0" algn="just">
              <a:buNone/>
            </a:pPr>
            <a:r>
              <a:rPr lang="pt-BR" sz="4600" i="1" dirty="0" smtClean="0"/>
              <a:t>    </a:t>
            </a:r>
            <a:endParaRPr lang="pt-BR" sz="4600" i="1" dirty="0"/>
          </a:p>
          <a:p>
            <a:pPr marL="82296" indent="0" algn="just">
              <a:buNone/>
            </a:pPr>
            <a:r>
              <a:rPr lang="pt-BR" sz="4600" i="1" dirty="0"/>
              <a:t>§ 1º - A lei poderá, em relação à </a:t>
            </a:r>
            <a:r>
              <a:rPr lang="pt-BR" sz="4600" b="1" i="1" dirty="0"/>
              <a:t>empresa brasileira de capital </a:t>
            </a:r>
            <a:r>
              <a:rPr lang="pt-BR" sz="4600" b="1" i="1" dirty="0" smtClean="0"/>
              <a:t>nacional:</a:t>
            </a:r>
          </a:p>
          <a:p>
            <a:pPr marL="82296" indent="0" algn="just">
              <a:buNone/>
            </a:pPr>
            <a:endParaRPr lang="pt-BR" sz="4600" i="1" dirty="0"/>
          </a:p>
          <a:p>
            <a:pPr marL="82296" indent="0" algn="just">
              <a:buNone/>
            </a:pPr>
            <a:r>
              <a:rPr lang="pt-BR" sz="4600" b="1" i="1" dirty="0"/>
              <a:t>I - conceder proteção e benefícios especiais temporários para desenvolver atividades consideradas estratégicas para a defesa nacional ou imprescindíveis ao desenvolvimento do País</a:t>
            </a:r>
            <a:r>
              <a:rPr lang="pt-BR" sz="4600" i="1" dirty="0"/>
              <a:t>;        </a:t>
            </a:r>
            <a:endParaRPr lang="pt-BR" sz="4600" i="1" dirty="0" smtClean="0"/>
          </a:p>
          <a:p>
            <a:pPr marL="82296" indent="0" algn="just">
              <a:buNone/>
            </a:pPr>
            <a:endParaRPr lang="pt-BR" sz="4600" i="1" dirty="0"/>
          </a:p>
          <a:p>
            <a:pPr marL="82296" indent="0" algn="just">
              <a:buNone/>
            </a:pPr>
            <a:r>
              <a:rPr lang="pt-BR" sz="4600" i="1" dirty="0"/>
              <a:t>II - estabelecer, sempre que considerar um setor imprescindível ao desenvolvimento tecnológico nacional, entre outras condições e requisitos</a:t>
            </a:r>
            <a:r>
              <a:rPr lang="pt-BR" sz="4600" i="1" dirty="0" smtClean="0"/>
              <a:t>:</a:t>
            </a:r>
            <a:endParaRPr lang="pt-BR" sz="4600" i="1" dirty="0"/>
          </a:p>
          <a:p>
            <a:pPr marL="82296" indent="0" algn="just">
              <a:buNone/>
            </a:pPr>
            <a:r>
              <a:rPr lang="pt-BR" sz="4600" i="1" dirty="0"/>
              <a:t>a) a exigência de que o controle referido no inciso II do "caput" se estenda às atividades tecnológicas da empresa, assim entendido o exercício, de fato e de direito, do poder decisório para desenvolver ou absorver tecnologia;         </a:t>
            </a:r>
          </a:p>
          <a:p>
            <a:pPr marL="82296" indent="0" algn="just">
              <a:buNone/>
            </a:pPr>
            <a:r>
              <a:rPr lang="pt-BR" sz="4600" i="1" dirty="0"/>
              <a:t>b) percentuais de participação, no capital, de pessoas físicas domiciliadas e residentes no País ou entidades de direito público interno.         </a:t>
            </a:r>
            <a:endParaRPr lang="pt-BR" sz="4600" i="1" dirty="0" smtClean="0"/>
          </a:p>
          <a:p>
            <a:pPr marL="82296" indent="0" algn="just">
              <a:buNone/>
            </a:pPr>
            <a:endParaRPr lang="pt-BR" sz="4600" i="1" dirty="0"/>
          </a:p>
          <a:p>
            <a:pPr marL="82296" indent="0" algn="just">
              <a:buNone/>
            </a:pPr>
            <a:r>
              <a:rPr lang="pt-BR" sz="4600" i="1" dirty="0"/>
              <a:t>§ 2º - Na aquisição de bens e serviços, o Poder Público dará tratamento preferencial, nos termos da lei, à empresa brasileira de capital nacional </a:t>
            </a:r>
            <a:r>
              <a:rPr lang="pt-BR" sz="4600" i="1" dirty="0" smtClean="0"/>
              <a:t>.” (grifo nosso)        </a:t>
            </a:r>
            <a:endParaRPr lang="pt-BR" sz="4600" i="1" dirty="0"/>
          </a:p>
        </p:txBody>
      </p:sp>
    </p:spTree>
    <p:extLst>
      <p:ext uri="{BB962C8B-B14F-4D97-AF65-F5344CB8AC3E}">
        <p14:creationId xmlns:p14="http://schemas.microsoft.com/office/powerpoint/2010/main" val="32995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556</TotalTime>
  <Words>1631</Words>
  <Application>Microsoft Office PowerPoint</Application>
  <PresentationFormat>Apresentação na tela (4:3)</PresentationFormat>
  <Paragraphs>197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Solstício</vt:lpstr>
      <vt:lpstr>Faculdade de Direito do Largo de São Francisco (USP)  DEF 0320 - Direito Econômico</vt:lpstr>
      <vt:lpstr>Semana XI – Soberania Econômica (Aspectos Externos)</vt:lpstr>
      <vt:lpstr>I. Soberania Econômica: Aspectos Externos</vt:lpstr>
      <vt:lpstr>Apresentação do PowerPoint</vt:lpstr>
      <vt:lpstr>Apresentação do PowerPoint</vt:lpstr>
      <vt:lpstr>Apresentação do PowerPoint</vt:lpstr>
      <vt:lpstr>Apresentação do PowerPoint</vt:lpstr>
      <vt:lpstr>A disciplina do capital estrangeiro na Constituição Federal de 1988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II. Financiamento com Capital Estrangeiro</vt:lpstr>
      <vt:lpstr>Apresentação do PowerPoint</vt:lpstr>
      <vt:lpstr>Apresentação do PowerPoint</vt:lpstr>
      <vt:lpstr>Apresentação do PowerPoint</vt:lpstr>
      <vt:lpstr>Apresentação do PowerPoint</vt:lpstr>
      <vt:lpstr> LEI 4.131/62:  Lei do Capital Estrangeiro e da Remessa de Valores</vt:lpstr>
      <vt:lpstr>Capital Estrangeiro de Investimento</vt:lpstr>
      <vt:lpstr>III. Dívida Externa</vt:lpstr>
      <vt:lpstr>Qual é o elemento comum desta crise exponencial e global? Por que tantos países estavam na mesma situação? Por qual razão faltava dinheiro no mercado internacional?</vt:lpstr>
      <vt:lpstr>Apresentação do PowerPoint</vt:lpstr>
      <vt:lpstr>Apresentação do PowerPoint</vt:lpstr>
      <vt:lpstr>Apresentação do PowerPoint</vt:lpstr>
      <vt:lpstr>Apresentação do PowerPoint</vt:lpstr>
      <vt:lpstr>Situação atual – Dívida Pública (interna + externa) </vt:lpstr>
      <vt:lpstr>Bibliografia Indicada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Direito do Largo de São Francisco (USP)  DEF 0320 - Direito Econômico</dc:title>
  <dc:creator>Lucas</dc:creator>
  <cp:lastModifiedBy>Lucas</cp:lastModifiedBy>
  <cp:revision>107</cp:revision>
  <dcterms:created xsi:type="dcterms:W3CDTF">2020-08-20T17:18:35Z</dcterms:created>
  <dcterms:modified xsi:type="dcterms:W3CDTF">2020-10-28T10:27:28Z</dcterms:modified>
</cp:coreProperties>
</file>