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1" r:id="rId3"/>
    <p:sldId id="315" r:id="rId4"/>
    <p:sldId id="314" r:id="rId5"/>
    <p:sldId id="316" r:id="rId6"/>
    <p:sldId id="318" r:id="rId7"/>
    <p:sldId id="317" r:id="rId8"/>
    <p:sldId id="312" r:id="rId9"/>
    <p:sldId id="320" r:id="rId10"/>
    <p:sldId id="319" r:id="rId11"/>
    <p:sldId id="307" r:id="rId12"/>
    <p:sldId id="322" r:id="rId13"/>
    <p:sldId id="321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howGuides="1">
      <p:cViewPr>
        <p:scale>
          <a:sx n="86" d="100"/>
          <a:sy n="86" d="100"/>
        </p:scale>
        <p:origin x="126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2EEE-ADA9-4F22-AD43-27000524FE41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8022B-64B3-4C32-9C6B-54607A029E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5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980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58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37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4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12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588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820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2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86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72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4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C3B2E-DFA4-47C9-A5AE-30165794CFBD}" type="datetimeFigureOut">
              <a:rPr lang="pt-BR" smtClean="0"/>
              <a:t>27/08/2018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0AB2-2E03-4C40-A9A6-D12EE2A53F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34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LES0187 </a:t>
            </a:r>
            <a:r>
              <a:rPr lang="pt-BR" b="1" dirty="0"/>
              <a:t>- </a:t>
            </a:r>
            <a:r>
              <a:rPr lang="pt-BR" b="1" dirty="0" smtClean="0"/>
              <a:t>Finanças </a:t>
            </a:r>
            <a:r>
              <a:rPr lang="pt-BR" b="1" dirty="0"/>
              <a:t>Aplicadas ao</a:t>
            </a:r>
            <a:r>
              <a:rPr lang="pt-BR" dirty="0"/>
              <a:t> </a:t>
            </a:r>
            <a:r>
              <a:rPr lang="pt-BR" b="1" dirty="0" smtClean="0"/>
              <a:t>Agronegócio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Aula </a:t>
            </a:r>
            <a:r>
              <a:rPr lang="pt-BR" b="1" dirty="0" smtClean="0"/>
              <a:t>Revisão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28 agosto</a:t>
            </a:r>
            <a:r>
              <a:rPr lang="pt-BR" dirty="0" smtClean="0"/>
              <a:t> </a:t>
            </a:r>
            <a:r>
              <a:rPr lang="pt-BR" dirty="0" smtClean="0"/>
              <a:t>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13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4624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3"/>
            </a:pPr>
            <a:r>
              <a:rPr lang="pt-BR" sz="2400" dirty="0"/>
              <a:t>ANPAD 2011 - Marcela contraiu uma dívida e, para quitá-la, ainda restam</a:t>
            </a:r>
            <a:br>
              <a:rPr lang="pt-BR" sz="2400" dirty="0"/>
            </a:br>
            <a:r>
              <a:rPr lang="pt-BR" sz="2400" dirty="0"/>
              <a:t>duas parcelas fixas de R$ 2.500,00, sendo que a primeira vence daqui a seis meses e a segunda daqui a um ano. O credor lhe fez uma proposta para ela quitar a dívida por R$ 4.448,00. Se ela dispõe desse recurso e o custo de oportunidade é de 5% ao semestre, Marcela: </a:t>
            </a:r>
          </a:p>
          <a:p>
            <a:pPr lvl="1"/>
            <a:r>
              <a:rPr lang="pt-BR" sz="2400" dirty="0" smtClean="0"/>
              <a:t>a</a:t>
            </a:r>
            <a:r>
              <a:rPr lang="pt-BR" sz="2400" dirty="0"/>
              <a:t>) deve quitar a dívida, pois o valor atual de sua dívida é de aproximadamente R$5.000,00.</a:t>
            </a:r>
            <a:br>
              <a:rPr lang="pt-BR" sz="2400" dirty="0"/>
            </a:br>
            <a:r>
              <a:rPr lang="pt-BR" sz="2400" b="1" dirty="0">
                <a:solidFill>
                  <a:srgbClr val="FF0000"/>
                </a:solidFill>
              </a:rPr>
              <a:t>b) deve quitar a dívida, pois o valor atual de sua dívida é de aproximadamente R$4.648,00.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c) deve quitar a dívida, pois o valor atual de sua dívida é de aproximadamente R$4.600,00.</a:t>
            </a:r>
            <a:br>
              <a:rPr lang="pt-BR" sz="2400" dirty="0"/>
            </a:br>
            <a:r>
              <a:rPr lang="pt-BR" sz="2400" dirty="0"/>
              <a:t>d) não deve quitar a dívida, pois o valor atual de sua dívida é de</a:t>
            </a:r>
            <a:br>
              <a:rPr lang="pt-BR" sz="2400" dirty="0"/>
            </a:br>
            <a:r>
              <a:rPr lang="pt-BR" sz="2400" dirty="0"/>
              <a:t>aproximadamente R$ 4.248,00.</a:t>
            </a:r>
            <a:br>
              <a:rPr lang="pt-BR" sz="2400" dirty="0"/>
            </a:br>
            <a:r>
              <a:rPr lang="pt-BR" sz="2400" dirty="0"/>
              <a:t>e) não deve quitar a dívida, pois o valor atual de sua dívida é de</a:t>
            </a:r>
            <a:br>
              <a:rPr lang="pt-BR" sz="2400" dirty="0"/>
            </a:br>
            <a:r>
              <a:rPr lang="pt-BR" sz="2400" dirty="0"/>
              <a:t>aproximadamente R$ 4.000,00.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2501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4"/>
            </a:pPr>
            <a:r>
              <a:rPr lang="pt-BR" sz="3200" dirty="0" smtClean="0"/>
              <a:t>Um </a:t>
            </a:r>
            <a:r>
              <a:rPr lang="pt-BR" sz="3200" dirty="0"/>
              <a:t>produtor deseja comprar em um leilão, 70 novilhas nelore, sendo que cada uma está R$ 1.000,00. Considerando que atualmente está aplicando R$ 52.300,00 a uma taxa de 5% de capitalização mensal dos juros, em quanto tempo ele conseguirá a quantia necessária para realizar sua compra?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	a</a:t>
            </a:r>
            <a:r>
              <a:rPr lang="pt-BR" sz="3200" dirty="0"/>
              <a:t>) 18 dias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b</a:t>
            </a:r>
            <a:r>
              <a:rPr lang="pt-BR" sz="3200" dirty="0"/>
              <a:t>) 6 meses e meio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c</a:t>
            </a:r>
            <a:r>
              <a:rPr lang="pt-BR" sz="3200" dirty="0"/>
              <a:t>) 3 meses e 10 dias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d</a:t>
            </a:r>
            <a:r>
              <a:rPr lang="pt-BR" sz="3200" dirty="0"/>
              <a:t>) 6 meses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e) </a:t>
            </a:r>
            <a:r>
              <a:rPr lang="pt-BR" sz="3200" dirty="0"/>
              <a:t>7 </a:t>
            </a:r>
            <a:r>
              <a:rPr lang="pt-BR" sz="3200" dirty="0" smtClean="0"/>
              <a:t>meses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2807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4"/>
            </a:pPr>
            <a:r>
              <a:rPr lang="pt-BR" sz="3000" dirty="0" smtClean="0"/>
              <a:t>Um </a:t>
            </a:r>
            <a:r>
              <a:rPr lang="pt-BR" sz="3000" dirty="0"/>
              <a:t>produtor deseja comprar em um leilão, 70 novilhas nelore, sendo que cada uma está R$ 1.000,00. Considerando que atualmente está aplicando R$ 52.300,00 a uma taxa de 5% de capitalização mensal dos juros, em quanto tempo ele conseguirá a quantia necessária para realizar sua compra</a:t>
            </a:r>
            <a:r>
              <a:rPr lang="pt-BR" sz="3000" dirty="0" smtClean="0"/>
              <a:t>?</a:t>
            </a:r>
            <a:endParaRPr lang="pt-BR" sz="3000" dirty="0"/>
          </a:p>
        </p:txBody>
      </p:sp>
      <p:sp>
        <p:nvSpPr>
          <p:cNvPr id="3" name="Retângulo 2"/>
          <p:cNvSpPr/>
          <p:nvPr/>
        </p:nvSpPr>
        <p:spPr>
          <a:xfrm>
            <a:off x="971600" y="4052679"/>
            <a:ext cx="80648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S= P 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(</a:t>
            </a:r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1+r)</a:t>
            </a:r>
            <a:r>
              <a:rPr lang="pt-BR" sz="30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</a:p>
          <a:p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70.000= 52.300 (</a:t>
            </a:r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1+0,05)</a:t>
            </a:r>
            <a:r>
              <a:rPr lang="pt-BR" sz="30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endParaRPr lang="pt-BR" sz="3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1, 338432 = (</a:t>
            </a:r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1,05)</a:t>
            </a:r>
            <a:r>
              <a:rPr lang="pt-BR" sz="30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endParaRPr lang="pt-BR" sz="3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= </a:t>
            </a:r>
            <a:r>
              <a:rPr lang="pt-BR" sz="3000" dirty="0" err="1">
                <a:solidFill>
                  <a:srgbClr val="000000"/>
                </a:solidFill>
                <a:latin typeface="Calibri" panose="020F0502020204030204" pitchFamily="34" charset="0"/>
              </a:rPr>
              <a:t>ln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 1,338432/ </a:t>
            </a:r>
            <a:r>
              <a:rPr lang="pt-BR" sz="3000" dirty="0" err="1">
                <a:solidFill>
                  <a:srgbClr val="000000"/>
                </a:solidFill>
                <a:latin typeface="Calibri" panose="020F0502020204030204" pitchFamily="34" charset="0"/>
              </a:rPr>
              <a:t>ln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 1.05 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  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n= 0,291499/0,048790 </a:t>
            </a:r>
          </a:p>
          <a:p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n= 5,9745 </a:t>
            </a:r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(aproximadamente </a:t>
            </a:r>
            <a:r>
              <a:rPr lang="pt-BR" sz="3000" dirty="0">
                <a:solidFill>
                  <a:srgbClr val="000000"/>
                </a:solidFill>
                <a:latin typeface="Calibri" panose="020F0502020204030204" pitchFamily="34" charset="0"/>
              </a:rPr>
              <a:t>6 </a:t>
            </a:r>
            <a:r>
              <a:rPr lang="pt-BR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meses)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07769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4"/>
            </a:pPr>
            <a:r>
              <a:rPr lang="pt-BR" sz="3200" dirty="0" smtClean="0"/>
              <a:t>Um </a:t>
            </a:r>
            <a:r>
              <a:rPr lang="pt-BR" sz="3200" dirty="0"/>
              <a:t>produtor deseja comprar em um leilão, 70 novilhas nelore, sendo que cada uma está R$ 1.000,00. Considerando que atualmente está aplicando R$ 52.300,00 a uma taxa de 5% de capitalização mensal dos juros, em quanto tempo ele conseguirá a quantia necessária para realizar sua compra?</a:t>
            </a:r>
          </a:p>
          <a:p>
            <a:r>
              <a:rPr lang="pt-BR" sz="3200" dirty="0"/>
              <a:t> </a:t>
            </a:r>
            <a:r>
              <a:rPr lang="pt-BR" sz="3200" dirty="0" smtClean="0"/>
              <a:t>	a</a:t>
            </a:r>
            <a:r>
              <a:rPr lang="pt-BR" sz="3200" dirty="0"/>
              <a:t>) 18 dias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b</a:t>
            </a:r>
            <a:r>
              <a:rPr lang="pt-BR" sz="3200" dirty="0"/>
              <a:t>) 6 meses e meio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dirty="0" smtClean="0"/>
              <a:t>c</a:t>
            </a:r>
            <a:r>
              <a:rPr lang="pt-BR" sz="3200" dirty="0"/>
              <a:t>) 3 meses e 10 dias	</a:t>
            </a:r>
            <a:endParaRPr lang="pt-BR" sz="3200" dirty="0" smtClean="0"/>
          </a:p>
          <a:p>
            <a:r>
              <a:rPr lang="pt-BR" sz="3200" dirty="0"/>
              <a:t>	</a:t>
            </a:r>
            <a:r>
              <a:rPr lang="pt-BR" sz="3200" b="1" dirty="0" smtClean="0">
                <a:solidFill>
                  <a:srgbClr val="FF0000"/>
                </a:solidFill>
              </a:rPr>
              <a:t>d</a:t>
            </a:r>
            <a:r>
              <a:rPr lang="pt-BR" sz="3200" b="1" dirty="0">
                <a:solidFill>
                  <a:srgbClr val="FF0000"/>
                </a:solidFill>
              </a:rPr>
              <a:t>) 6 meses	</a:t>
            </a:r>
            <a:endParaRPr lang="pt-BR" sz="3200" b="1" dirty="0" smtClean="0">
              <a:solidFill>
                <a:srgbClr val="FF0000"/>
              </a:solidFill>
            </a:endParaRPr>
          </a:p>
          <a:p>
            <a:r>
              <a:rPr lang="pt-BR" sz="3200" dirty="0"/>
              <a:t>	</a:t>
            </a:r>
            <a:r>
              <a:rPr lang="pt-BR" sz="3200" dirty="0" smtClean="0"/>
              <a:t>e) </a:t>
            </a:r>
            <a:r>
              <a:rPr lang="pt-BR" sz="3200" dirty="0"/>
              <a:t>7 </a:t>
            </a:r>
            <a:r>
              <a:rPr lang="pt-BR" sz="3200" dirty="0" smtClean="0"/>
              <a:t>meses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1919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ANPAD-2007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. Hoje, Furtado concedeu um empréstimo de R$ 500,00 ao Sr. Inocêncio e adotou o sistema de juros compostos a uma taxa de 10% a.m. Sabendo-se que o Sr. Inocêncio paga R$ 200,00 a cada mês (desde o primeiro mês), e que esse valor é abatido do montante da dívida, pode-se afirmar que, após três meses</a:t>
            </a: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/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ea typeface="Calibri" panose="020F0502020204030204" pitchFamily="34" charset="0"/>
              </a:rPr>
              <a:t>a) o Sr. Inocêncio ainda deve R$ 3,50.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/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b) o Sr. Inocêncio ainda deve R$ 42,30.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c) o Sr. Inocêncio ainda deve R$ 38,00.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d) Furtado deve R$ 35,00 ao Sr. Inocêncio.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e) a dívida está liquidada.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6592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ANPAD-2007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. Hoje, Furtado concedeu um empréstimo de R$ 500,00 ao Sr. Inocêncio e adotou o sistema de juros compostos a uma taxa de 10% a.m. Sabendo-se que o Sr. Inocêncio paga R$ 200,00 a cada mês (desde o primeiro mês), e que esse valor é abatido do montante da dívida, pode-se afirmar que, após três meses</a:t>
            </a: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/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endParaRPr lang="pt-BR" sz="3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212877"/>
              </p:ext>
            </p:extLst>
          </p:nvPr>
        </p:nvGraphicFramePr>
        <p:xfrm>
          <a:off x="2051720" y="4207336"/>
          <a:ext cx="4320480" cy="26060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36105"/>
                <a:gridCol w="1656183"/>
                <a:gridCol w="1728192"/>
              </a:tblGrid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Mês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Dívida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Pagamento</a:t>
                      </a:r>
                      <a:endParaRPr lang="pt-BR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0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</a:t>
                      </a:r>
                      <a:r>
                        <a:rPr lang="pt-BR" sz="2800" u="none" strike="noStrike" dirty="0" smtClean="0">
                          <a:effectLst/>
                        </a:rPr>
                        <a:t>$ </a:t>
                      </a:r>
                      <a:r>
                        <a:rPr lang="pt-BR" sz="2800" u="none" strike="noStrike" dirty="0">
                          <a:effectLst/>
                        </a:rPr>
                        <a:t>500,00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</a:rPr>
                        <a:t> 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550,00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200,00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2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385,00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200,00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203,50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200,00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20047"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800" u="none" strike="noStrike" dirty="0">
                          <a:effectLst/>
                        </a:rPr>
                        <a:t> R$ </a:t>
                      </a:r>
                      <a:r>
                        <a:rPr lang="pt-BR" sz="2800" u="none" strike="noStrike" dirty="0" smtClean="0">
                          <a:effectLst/>
                        </a:rPr>
                        <a:t>     </a:t>
                      </a:r>
                      <a:r>
                        <a:rPr lang="pt-BR" sz="2800" u="none" strike="noStrike" dirty="0">
                          <a:effectLst/>
                        </a:rPr>
                        <a:t>3,50 </a:t>
                      </a:r>
                      <a:endParaRPr lang="pt-BR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effectLst/>
                        </a:rPr>
                        <a:t> 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39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ANPAD-2007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. Hoje, Furtado concedeu um empréstimo de R$ 500,00 ao Sr. Inocêncio e adotou o sistema de juros compostos a uma taxa de 10% a.m. Sabendo-se que o Sr. Inocêncio paga R$ 200,00 a cada mês (desde o primeiro mês), e que esse valor é abatido do montante da dívida, pode-se afirmar que, após três meses</a:t>
            </a:r>
            <a:r>
              <a:rPr lang="pt-BR" sz="3200" dirty="0" smtClean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/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b="1" dirty="0">
                <a:solidFill>
                  <a:srgbClr val="FF0000"/>
                </a:solidFill>
                <a:ea typeface="Calibri" panose="020F0502020204030204" pitchFamily="34" charset="0"/>
              </a:rPr>
              <a:t>a) o Sr. Inocêncio ainda deve R$ 3,50.</a:t>
            </a: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/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b) o Sr. Inocêncio ainda deve R$ 42,30.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c) o Sr. Inocêncio ainda deve R$ 38,00.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d) Furtado deve R$ 35,00 ao Sr. Inocêncio.</a:t>
            </a:r>
            <a:b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</a:br>
            <a:r>
              <a:rPr lang="pt-BR" sz="3200" dirty="0">
                <a:solidFill>
                  <a:srgbClr val="000000"/>
                </a:solidFill>
                <a:ea typeface="Calibri" panose="020F0502020204030204" pitchFamily="34" charset="0"/>
              </a:rPr>
              <a:t>e) a dívida está liquidada.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6676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-27384"/>
            <a:ext cx="8640960" cy="702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 startAt="2"/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ANPAD 2013 - Maria emprestou R$ 1.000,00 para João a uma taxa de juros de 1% ao mês. Imediatamente, João usou 1/5 desse dinheiro para saldar uma dívida antiga e aplicou o restante em um investimento que rendia inacreditáveis 10% ao mês. Passados dois meses do dia do empréstimo, João resgatou o dinheiro aplicado para pagar sua dívida com Maria. Como o montante resgatado ainda não era suficiente, João fez um cheque no valor que faltava. Qual o valor do cheque?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R$ 30,00.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R$ 52,10.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c) R$ 130,00.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d) R$ 132,10.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e) R$ 152,10.</a:t>
            </a:r>
            <a:endParaRPr lang="pt-B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1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-27384"/>
            <a:ext cx="864096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 startAt="2"/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ANPAD 2013 - Maria emprestou R$ 1.000,00 para João a uma taxa de juros de 1% ao mês. Imediatamente, João usou 1/5 desse dinheiro para saldar uma dívida antiga e aplicou o restante em um investimento que rendia inacreditáveis 10% ao mês. Passados dois meses do dia do empréstimo, João resgatou o dinheiro aplicado para pagar sua dívida com Maria. Como o montante resgatado ainda não era suficiente, João fez um cheque no valor que faltava. Qual o valor do cheque?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581226"/>
              </p:ext>
            </p:extLst>
          </p:nvPr>
        </p:nvGraphicFramePr>
        <p:xfrm>
          <a:off x="1475655" y="4797152"/>
          <a:ext cx="6192689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7"/>
                <a:gridCol w="1728192"/>
                <a:gridCol w="1800200"/>
                <a:gridCol w="1800200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Data</a:t>
                      </a:r>
                      <a:endParaRPr lang="pt-BR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Dívida</a:t>
                      </a:r>
                      <a:endParaRPr lang="pt-BR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Aplicação</a:t>
                      </a:r>
                      <a:endParaRPr lang="pt-BR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Diferença</a:t>
                      </a:r>
                      <a:endParaRPr lang="pt-BR" sz="32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  <a:latin typeface="+mn-lt"/>
                        </a:rPr>
                        <a:t>  1.000,00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     800,00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2057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2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  <a:latin typeface="+mn-lt"/>
                        </a:rPr>
                        <a:t>  1.020,10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>
                          <a:effectLst/>
                          <a:latin typeface="+mn-lt"/>
                        </a:rPr>
                        <a:t>     968,00 </a:t>
                      </a:r>
                      <a:endParaRPr lang="pt-BR" sz="3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+mn-lt"/>
                        </a:rPr>
                        <a:t>       52,10 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8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-27384"/>
            <a:ext cx="8640960" cy="702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 startAt="2"/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ANPAD 2013 - Maria emprestou R$ 1.000,00 para João a uma taxa de juros de 1% ao mês. Imediatamente, João usou 1/5 desse dinheiro para saldar uma dívida antiga e aplicou o restante em um investimento que rendia inacreditáveis 10% ao mês. Passados dois meses do dia do empréstimo, João resgatou o dinheiro aplicado para pagar sua dívida com Maria. Como o montante resgatado ainda não era suficiente, João fez um cheque no valor que faltava. Qual o valor do cheque?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a) R$ 30,00.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b) R$ 52,10.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c) R$ 130,00.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d) R$ 132,10.</a:t>
            </a:r>
            <a:b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e) R$ 152,10.</a:t>
            </a:r>
            <a:endParaRPr lang="pt-BR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9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4624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3"/>
            </a:pPr>
            <a:r>
              <a:rPr lang="pt-BR" sz="2400" dirty="0"/>
              <a:t>ANPAD 2011 - Marcela contraiu uma dívida e, para quitá-la, ainda restam</a:t>
            </a:r>
            <a:br>
              <a:rPr lang="pt-BR" sz="2400" dirty="0"/>
            </a:br>
            <a:r>
              <a:rPr lang="pt-BR" sz="2400" dirty="0"/>
              <a:t>duas parcelas fixas de R$ 2.500,00, sendo que a primeira vence daqui a seis meses e a segunda daqui a um ano. O credor lhe fez uma proposta para ela quitar a dívida por R$ 4.448,00. Se ela dispõe desse recurso e o custo de oportunidade é de 5% ao semestre, Marcela: </a:t>
            </a:r>
          </a:p>
          <a:p>
            <a:pPr lvl="1"/>
            <a:r>
              <a:rPr lang="pt-BR" sz="2400" dirty="0" smtClean="0"/>
              <a:t>a</a:t>
            </a:r>
            <a:r>
              <a:rPr lang="pt-BR" sz="2400" dirty="0"/>
              <a:t>) deve quitar a dívida, pois o valor atual de sua dívida é de aproximadamente R$5.000,00.</a:t>
            </a:r>
            <a:br>
              <a:rPr lang="pt-BR" sz="2400" dirty="0"/>
            </a:br>
            <a:r>
              <a:rPr lang="pt-BR" sz="2400" dirty="0"/>
              <a:t>b) deve quitar a dívida, pois o valor atual de sua dívida é de aproximadamente R$4.648,00.</a:t>
            </a:r>
            <a:br>
              <a:rPr lang="pt-BR" sz="2400" dirty="0"/>
            </a:br>
            <a:r>
              <a:rPr lang="pt-BR" sz="2400" dirty="0"/>
              <a:t>c) deve quitar a dívida, pois o valor atual de sua dívida é de aproximadamente R$4.600,00.</a:t>
            </a:r>
            <a:br>
              <a:rPr lang="pt-BR" sz="2400" dirty="0"/>
            </a:br>
            <a:r>
              <a:rPr lang="pt-BR" sz="2400" dirty="0"/>
              <a:t>d) não deve quitar a dívida, pois o valor atual de sua dívida é de</a:t>
            </a:r>
            <a:br>
              <a:rPr lang="pt-BR" sz="2400" dirty="0"/>
            </a:br>
            <a:r>
              <a:rPr lang="pt-BR" sz="2400" dirty="0"/>
              <a:t>aproximadamente R$ 4.248,00.</a:t>
            </a:r>
            <a:br>
              <a:rPr lang="pt-BR" sz="2400" dirty="0"/>
            </a:br>
            <a:r>
              <a:rPr lang="pt-BR" sz="2400" dirty="0"/>
              <a:t>e) não deve quitar a dívida, pois o valor atual de sua dívida é de</a:t>
            </a:r>
            <a:br>
              <a:rPr lang="pt-BR" sz="2400" dirty="0"/>
            </a:br>
            <a:r>
              <a:rPr lang="pt-BR" sz="2400" dirty="0"/>
              <a:t>aproximadamente R$ 4.000,00.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181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4624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arenR" startAt="3"/>
            </a:pPr>
            <a:r>
              <a:rPr lang="pt-BR" sz="2400" dirty="0"/>
              <a:t>ANPAD 2011 - Marcela contraiu uma dívida e, para quitá-la, ainda restam</a:t>
            </a:r>
            <a:br>
              <a:rPr lang="pt-BR" sz="2400" dirty="0"/>
            </a:br>
            <a:r>
              <a:rPr lang="pt-BR" sz="2400" dirty="0"/>
              <a:t>duas parcelas fixas de R$ 2.500,00, sendo que a primeira vence daqui a seis meses e a segunda daqui a um ano. O credor lhe fez uma proposta para ela quitar a dívida por R$ 4.448,00. Se ela dispõe desse recurso e o custo de oportunidade é de 5% ao semestre, Marcela: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85026"/>
              </p:ext>
            </p:extLst>
          </p:nvPr>
        </p:nvGraphicFramePr>
        <p:xfrm>
          <a:off x="2123728" y="3148013"/>
          <a:ext cx="4896545" cy="260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9117"/>
                <a:gridCol w="1237228"/>
                <a:gridCol w="1800200"/>
              </a:tblGrid>
              <a:tr h="19812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Valor</a:t>
                      </a:r>
                      <a:r>
                        <a:rPr lang="pt-BR" sz="24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Futuro</a:t>
                      </a:r>
                      <a:endParaRPr lang="pt-BR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Valor Presente</a:t>
                      </a:r>
                      <a:endParaRPr lang="pt-BR" sz="2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  2.500,00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6 meses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2.380,95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2.500,00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>
                          <a:effectLst/>
                        </a:rPr>
                        <a:t>1 ano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2.267,57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>
                          <a:effectLst/>
                        </a:rPr>
                        <a:t> R$ </a:t>
                      </a:r>
                      <a:r>
                        <a:rPr lang="pt-BR" sz="2400" u="none" strike="noStrike" dirty="0" smtClean="0">
                          <a:effectLst/>
                        </a:rPr>
                        <a:t>4.648,53 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u="none" strike="noStrike" dirty="0" smtClean="0">
                          <a:effectLst/>
                        </a:rPr>
                        <a:t>Proposta</a:t>
                      </a:r>
                      <a:endParaRPr lang="pt-BR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u="none" strike="noStrike" dirty="0" smtClean="0">
                          <a:effectLst/>
                        </a:rPr>
                        <a:t> R$ 4.448,00 </a:t>
                      </a:r>
                      <a:endParaRPr lang="pt-B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52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2870</TotalTime>
  <Words>819</Words>
  <Application>Microsoft Office PowerPoint</Application>
  <PresentationFormat>Apresentação na tela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Tema do Office</vt:lpstr>
      <vt:lpstr>LES0187 - Finanças Aplicadas ao Agronegócio  Aula Revisão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LES0160 - Matemática Aplicada a Finanças</dc:title>
  <dc:creator>Roberto</dc:creator>
  <cp:lastModifiedBy>USP</cp:lastModifiedBy>
  <cp:revision>51</cp:revision>
  <dcterms:created xsi:type="dcterms:W3CDTF">2015-02-20T17:46:23Z</dcterms:created>
  <dcterms:modified xsi:type="dcterms:W3CDTF">2018-08-28T01:21:36Z</dcterms:modified>
</cp:coreProperties>
</file>