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84" r:id="rId3"/>
    <p:sldId id="281" r:id="rId4"/>
    <p:sldId id="261" r:id="rId5"/>
    <p:sldId id="283" r:id="rId6"/>
    <p:sldId id="262" r:id="rId7"/>
    <p:sldId id="273" r:id="rId8"/>
    <p:sldId id="264" r:id="rId9"/>
    <p:sldId id="265" r:id="rId10"/>
    <p:sldId id="267" r:id="rId11"/>
    <p:sldId id="268" r:id="rId12"/>
    <p:sldId id="28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9B85-549C-449E-AF05-9DDEA6694622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4795-93CF-4400-9985-3325920265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98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89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8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91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19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35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59A6-767A-4846-AA41-C4762C469536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12C1-9FBF-498A-8664-B734119A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35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868726" y="332656"/>
            <a:ext cx="3613085" cy="5155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Organização das Bancadas de Laboratório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(</a:t>
            </a:r>
            <a:r>
              <a:rPr lang="pt-BR" sz="2400" b="1" dirty="0" err="1">
                <a:solidFill>
                  <a:schemeClr val="tx1"/>
                </a:solidFill>
              </a:rPr>
              <a:t>Labs</a:t>
            </a:r>
            <a:r>
              <a:rPr lang="pt-BR" sz="2400" b="1" dirty="0">
                <a:solidFill>
                  <a:schemeClr val="tx1"/>
                </a:solidFill>
              </a:rPr>
              <a:t> 29136 – 29137)</a:t>
            </a: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7F9C-42DE-4EC0-BA9D-F5372A272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BB6F9CB-1BDD-4002-AC02-8836FD5E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77" y="1116033"/>
            <a:ext cx="8018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organizada a bancada (instrumentações de medidas,  cabos, cadeiras, ...), conforme imagem abaixo.     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FE7EE21-037A-42D5-8B58-E24F2154F462}"/>
              </a:ext>
            </a:extLst>
          </p:cNvPr>
          <p:cNvSpPr/>
          <p:nvPr/>
        </p:nvSpPr>
        <p:spPr>
          <a:xfrm>
            <a:off x="266427" y="1191033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20B744-0330-4E04-B261-BC889AB6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96" y="1855385"/>
            <a:ext cx="6112984" cy="45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6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049360" y="1709963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8280" y="1677646"/>
            <a:ext cx="231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Cabos</a:t>
            </a:r>
          </a:p>
          <a:p>
            <a:r>
              <a:rPr lang="pt-BR" dirty="0"/>
              <a:t>-    Garra – Garra</a:t>
            </a:r>
          </a:p>
          <a:p>
            <a:pPr marL="285750" indent="-285750">
              <a:buFontTx/>
              <a:buChar char="-"/>
            </a:pPr>
            <a:r>
              <a:rPr lang="pt-BR" dirty="0"/>
              <a:t>Garra – Pino</a:t>
            </a:r>
          </a:p>
          <a:p>
            <a:pPr marL="285750" indent="-285750">
              <a:buFontTx/>
              <a:buChar char="-"/>
            </a:pPr>
            <a:r>
              <a:rPr lang="pt-BR" dirty="0"/>
              <a:t>Pino – Pino</a:t>
            </a:r>
          </a:p>
          <a:p>
            <a:pPr marL="285750" indent="-285750">
              <a:buFontTx/>
              <a:buChar char="-"/>
            </a:pPr>
            <a:r>
              <a:rPr lang="pt-BR" dirty="0"/>
              <a:t>Coaxial - Garras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930C7C1-5832-416D-B99F-CE091867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184" y="3501008"/>
            <a:ext cx="2391161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os cabos e cadeiras organizados ! </a:t>
            </a: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8B8D1D-A88A-45C9-9330-146217E0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" y="1498476"/>
            <a:ext cx="5340085" cy="4005064"/>
          </a:xfrm>
          <a:prstGeom prst="rect">
            <a:avLst/>
          </a:prstGeom>
        </p:spPr>
      </p:pic>
      <p:sp>
        <p:nvSpPr>
          <p:cNvPr id="18" name="Oval 10">
            <a:extLst>
              <a:ext uri="{FF2B5EF4-FFF2-40B4-BE49-F238E27FC236}">
                <a16:creationId xmlns:a16="http://schemas.microsoft.com/office/drawing/2014/main" id="{6522A3FB-5769-4FAD-BE82-32B73D4AC30C}"/>
              </a:ext>
            </a:extLst>
          </p:cNvPr>
          <p:cNvSpPr/>
          <p:nvPr/>
        </p:nvSpPr>
        <p:spPr>
          <a:xfrm>
            <a:off x="1800888" y="2968755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6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8AB753-0826-47CC-ACC1-4C45F5C0D1C1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</p:spTree>
    <p:extLst>
      <p:ext uri="{BB962C8B-B14F-4D97-AF65-F5344CB8AC3E}">
        <p14:creationId xmlns:p14="http://schemas.microsoft.com/office/powerpoint/2010/main" val="257145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372200" y="1883321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209" y="1846565"/>
            <a:ext cx="19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Caixa plástica para alicates e jumpers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92F000C-4502-411D-89B1-9625DF96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01" y="2708920"/>
            <a:ext cx="2455605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os alicates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 de conexão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caixa plástica ! </a:t>
            </a: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8BC763-E8BD-453A-9BBA-15EC4B5F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4" y="1556792"/>
            <a:ext cx="5820139" cy="4365104"/>
          </a:xfrm>
          <a:prstGeom prst="rect">
            <a:avLst/>
          </a:prstGeom>
        </p:spPr>
      </p:pic>
      <p:sp>
        <p:nvSpPr>
          <p:cNvPr id="18" name="Oval 10">
            <a:extLst>
              <a:ext uri="{FF2B5EF4-FFF2-40B4-BE49-F238E27FC236}">
                <a16:creationId xmlns:a16="http://schemas.microsoft.com/office/drawing/2014/main" id="{B6B54094-8727-4CE2-8680-60C0D89BC6EF}"/>
              </a:ext>
            </a:extLst>
          </p:cNvPr>
          <p:cNvSpPr/>
          <p:nvPr/>
        </p:nvSpPr>
        <p:spPr>
          <a:xfrm>
            <a:off x="1187624" y="5086853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7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059FCA4-3974-40D6-91B2-6977AA909D5E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</p:spTree>
    <p:extLst>
      <p:ext uri="{BB962C8B-B14F-4D97-AF65-F5344CB8AC3E}">
        <p14:creationId xmlns:p14="http://schemas.microsoft.com/office/powerpoint/2010/main" val="163002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516216" y="1864699"/>
            <a:ext cx="432048" cy="4096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2794" y="1857598"/>
            <a:ext cx="203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Caixa plástica para componentes</a:t>
            </a:r>
          </a:p>
          <a:p>
            <a:pPr algn="ctr"/>
            <a:r>
              <a:rPr lang="pt-BR" dirty="0"/>
              <a:t>eletrônicos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8BC763-E8BD-453A-9BBA-15EC4B5F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1" y="1556792"/>
            <a:ext cx="5820139" cy="4365104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8059FCA4-3974-40D6-91B2-6977AA909D5E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6EDF51D0-B80B-420D-BF23-2439704AFAF9}"/>
              </a:ext>
            </a:extLst>
          </p:cNvPr>
          <p:cNvSpPr/>
          <p:nvPr/>
        </p:nvSpPr>
        <p:spPr>
          <a:xfrm>
            <a:off x="1461588" y="4063004"/>
            <a:ext cx="432048" cy="4096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118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4567F9C-42DE-4EC0-BA9D-F5372A272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1906506-7742-4004-A210-8E2A32D2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2" y="4584858"/>
            <a:ext cx="35255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Não consumir alimentação e bebida. 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DCDAC1D-4680-4776-9A8F-5AA8F11B4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53" y="5085184"/>
            <a:ext cx="2088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lixo na lixeira. 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07152E9-6902-4236-B90B-8ADCDA82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53" y="5682734"/>
            <a:ext cx="4537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Desligar o microcomputador ao sair do laboratório.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629F310-1672-423E-8878-002EC36D558D}"/>
              </a:ext>
            </a:extLst>
          </p:cNvPr>
          <p:cNvSpPr/>
          <p:nvPr/>
        </p:nvSpPr>
        <p:spPr>
          <a:xfrm>
            <a:off x="170453" y="5141739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EB80A02F-FEE0-40C0-AED8-9AC670357E5D}"/>
              </a:ext>
            </a:extLst>
          </p:cNvPr>
          <p:cNvSpPr/>
          <p:nvPr/>
        </p:nvSpPr>
        <p:spPr>
          <a:xfrm>
            <a:off x="170454" y="4645113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95B06F2-F41A-4A0F-A665-F71B586734D2}"/>
              </a:ext>
            </a:extLst>
          </p:cNvPr>
          <p:cNvSpPr/>
          <p:nvPr/>
        </p:nvSpPr>
        <p:spPr>
          <a:xfrm>
            <a:off x="174487" y="5677062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45DED35-EC1B-4050-8BD8-90DB3A8D12EA}"/>
              </a:ext>
            </a:extLst>
          </p:cNvPr>
          <p:cNvSpPr/>
          <p:nvPr/>
        </p:nvSpPr>
        <p:spPr>
          <a:xfrm>
            <a:off x="152398" y="1112938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C9B1A8-59E8-42AC-BBF3-C07C1FA8BBC6}"/>
              </a:ext>
            </a:extLst>
          </p:cNvPr>
          <p:cNvSpPr txBox="1"/>
          <p:nvPr/>
        </p:nvSpPr>
        <p:spPr>
          <a:xfrm>
            <a:off x="575243" y="992682"/>
            <a:ext cx="819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início das aulas os alunos e docentes devem observar se a organização das  bancadas segue o </a:t>
            </a:r>
            <a:r>
              <a:rPr lang="pt-BR" b="1" dirty="0">
                <a:solidFill>
                  <a:srgbClr val="FF0000"/>
                </a:solidFill>
              </a:rPr>
              <a:t>modelo padrão</a:t>
            </a:r>
            <a:r>
              <a:rPr lang="pt-BR" dirty="0"/>
              <a:t>. Caso não siga, comunicar o técnico responsável que a aula ministrada anteriormente não colaborou para a manutenção do </a:t>
            </a:r>
            <a:r>
              <a:rPr lang="pt-BR" b="1" dirty="0">
                <a:solidFill>
                  <a:srgbClr val="FF0000"/>
                </a:solidFill>
              </a:rPr>
              <a:t>modelo padrão</a:t>
            </a:r>
            <a:r>
              <a:rPr lang="pt-BR" dirty="0"/>
              <a:t>.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F2F55B8-A0B6-4540-B4F1-B19C014ED076}"/>
              </a:ext>
            </a:extLst>
          </p:cNvPr>
          <p:cNvSpPr/>
          <p:nvPr/>
        </p:nvSpPr>
        <p:spPr>
          <a:xfrm>
            <a:off x="152397" y="2389724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5D32ACA-7B8F-43EB-8DEE-57CA69D217D2}"/>
              </a:ext>
            </a:extLst>
          </p:cNvPr>
          <p:cNvSpPr txBox="1"/>
          <p:nvPr/>
        </p:nvSpPr>
        <p:spPr>
          <a:xfrm>
            <a:off x="590032" y="2256935"/>
            <a:ext cx="819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final das aulas os docentes devem observar se o </a:t>
            </a:r>
            <a:r>
              <a:rPr lang="pt-BR" b="1" dirty="0">
                <a:solidFill>
                  <a:srgbClr val="FF0000"/>
                </a:solidFill>
              </a:rPr>
              <a:t>modelo padrão </a:t>
            </a:r>
            <a:r>
              <a:rPr lang="pt-BR" dirty="0"/>
              <a:t>organização das bancadas foi obedecido pelos alunos.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82B48E-4EC0-4AB8-A6B0-67605CEAF0A2}"/>
              </a:ext>
            </a:extLst>
          </p:cNvPr>
          <p:cNvSpPr/>
          <p:nvPr/>
        </p:nvSpPr>
        <p:spPr>
          <a:xfrm>
            <a:off x="152396" y="3072145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CAE2A6-0B87-44CE-AC2D-B6150C269F42}"/>
              </a:ext>
            </a:extLst>
          </p:cNvPr>
          <p:cNvSpPr txBox="1"/>
          <p:nvPr/>
        </p:nvSpPr>
        <p:spPr>
          <a:xfrm>
            <a:off x="617147" y="3009726"/>
            <a:ext cx="819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NÃO desconectar as pontas de provas dos osciloscópios digitais </a:t>
            </a:r>
            <a:r>
              <a:rPr lang="pt-BR" dirty="0"/>
              <a:t>da </a:t>
            </a:r>
            <a:r>
              <a:rPr lang="pt-BR" dirty="0" err="1"/>
              <a:t>Keyseight</a:t>
            </a:r>
            <a:r>
              <a:rPr lang="pt-BR" dirty="0"/>
              <a:t> pois quando danificados geram alto custo de reposição.  Se </a:t>
            </a:r>
            <a:r>
              <a:rPr lang="pt-BR"/>
              <a:t>houver suspeita </a:t>
            </a:r>
            <a:r>
              <a:rPr lang="pt-BR" dirty="0"/>
              <a:t>de defeito nos cabos (situação incomum) </a:t>
            </a:r>
            <a:r>
              <a:rPr lang="pt-BR" b="1" dirty="0">
                <a:solidFill>
                  <a:srgbClr val="FF0000"/>
                </a:solidFill>
              </a:rPr>
              <a:t>SOLICITAR AJUDA E NÃO TENTAR DESCONECTAR O CABO</a:t>
            </a:r>
            <a:r>
              <a:rPr lang="pt-BR" dirty="0"/>
              <a:t>.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397C63-0103-48D4-B60B-B868B80CF51C}"/>
              </a:ext>
            </a:extLst>
          </p:cNvPr>
          <p:cNvSpPr txBox="1">
            <a:spLocks/>
          </p:cNvSpPr>
          <p:nvPr/>
        </p:nvSpPr>
        <p:spPr>
          <a:xfrm>
            <a:off x="2868726" y="332656"/>
            <a:ext cx="3613085" cy="5155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Organização das Bancadas de Laboratório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(</a:t>
            </a:r>
            <a:r>
              <a:rPr lang="pt-BR" sz="2400" b="1" dirty="0" err="1">
                <a:solidFill>
                  <a:schemeClr val="tx1"/>
                </a:solidFill>
              </a:rPr>
              <a:t>Labs</a:t>
            </a:r>
            <a:r>
              <a:rPr lang="pt-BR" sz="2400" b="1" dirty="0">
                <a:solidFill>
                  <a:schemeClr val="tx1"/>
                </a:solidFill>
              </a:rPr>
              <a:t> 29136 – 29137)</a:t>
            </a: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F1C30E9-3225-4DC8-8DCA-04A773452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52" y="4022775"/>
            <a:ext cx="7057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PROIBIDO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uso de chinelos ou adornos metálicos no pescoço ou nas mãos. 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597250-ACA0-4D2F-B4C3-347FB85189D9}"/>
              </a:ext>
            </a:extLst>
          </p:cNvPr>
          <p:cNvSpPr/>
          <p:nvPr/>
        </p:nvSpPr>
        <p:spPr>
          <a:xfrm>
            <a:off x="179512" y="4065319"/>
            <a:ext cx="331757" cy="2665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374066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228184" y="2408490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1934" y="2408490"/>
            <a:ext cx="2108538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 de tensão DC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29" y="2924226"/>
            <a:ext cx="2238627" cy="146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2FA580-3D3E-4081-A89B-FFC92094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9" y="1484784"/>
            <a:ext cx="5436096" cy="4077072"/>
          </a:xfrm>
          <a:prstGeom prst="rect">
            <a:avLst/>
          </a:prstGeom>
        </p:spPr>
      </p:pic>
      <p:sp>
        <p:nvSpPr>
          <p:cNvPr id="14" name="Oval 18">
            <a:extLst>
              <a:ext uri="{FF2B5EF4-FFF2-40B4-BE49-F238E27FC236}">
                <a16:creationId xmlns:a16="http://schemas.microsoft.com/office/drawing/2014/main" id="{3EB0A882-3F94-4022-A93E-C9DA5307F66B}"/>
              </a:ext>
            </a:extLst>
          </p:cNvPr>
          <p:cNvSpPr/>
          <p:nvPr/>
        </p:nvSpPr>
        <p:spPr>
          <a:xfrm>
            <a:off x="3923928" y="2551788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4ADC618-75E4-48C5-A3DD-FC45D550A179}"/>
              </a:ext>
            </a:extLst>
          </p:cNvPr>
          <p:cNvSpPr txBox="1">
            <a:spLocks/>
          </p:cNvSpPr>
          <p:nvPr/>
        </p:nvSpPr>
        <p:spPr>
          <a:xfrm>
            <a:off x="2167492" y="497777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</p:spTree>
    <p:extLst>
      <p:ext uri="{BB962C8B-B14F-4D97-AF65-F5344CB8AC3E}">
        <p14:creationId xmlns:p14="http://schemas.microsoft.com/office/powerpoint/2010/main" val="134450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300192" y="2264474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2264474"/>
            <a:ext cx="19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Gerador de Sinal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22" y="2752266"/>
            <a:ext cx="2420442" cy="10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EAF50D53-31EF-4254-9B64-315C009E9B26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38009CD-D5FD-4EFA-8B15-A72C9DC5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628800"/>
            <a:ext cx="5436096" cy="4077072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9F86AE97-352B-472F-84A0-1FF2574C4E90}"/>
              </a:ext>
            </a:extLst>
          </p:cNvPr>
          <p:cNvSpPr/>
          <p:nvPr/>
        </p:nvSpPr>
        <p:spPr>
          <a:xfrm>
            <a:off x="4723708" y="2967816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2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78B50E-B01E-4CAC-BC92-CA63265B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" y="1700808"/>
            <a:ext cx="5088565" cy="3816424"/>
          </a:xfrm>
          <a:prstGeom prst="rect">
            <a:avLst/>
          </a:prstGeom>
        </p:spPr>
      </p:pic>
      <p:sp>
        <p:nvSpPr>
          <p:cNvPr id="9" name="Oval 6">
            <a:extLst>
              <a:ext uri="{FF2B5EF4-FFF2-40B4-BE49-F238E27FC236}">
                <a16:creationId xmlns:a16="http://schemas.microsoft.com/office/drawing/2014/main" id="{2DE277A5-1C79-4CB2-93D6-87C3A58D7275}"/>
              </a:ext>
            </a:extLst>
          </p:cNvPr>
          <p:cNvSpPr/>
          <p:nvPr/>
        </p:nvSpPr>
        <p:spPr>
          <a:xfrm>
            <a:off x="1835696" y="2960948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F13DAEA-FF96-443F-8597-41A5D756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7" y="2771736"/>
            <a:ext cx="2330241" cy="13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F4E6D1-D9AD-40AF-A12C-2620BB0281FF}"/>
              </a:ext>
            </a:extLst>
          </p:cNvPr>
          <p:cNvSpPr txBox="1"/>
          <p:nvPr/>
        </p:nvSpPr>
        <p:spPr>
          <a:xfrm>
            <a:off x="6534712" y="1984244"/>
            <a:ext cx="2319392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Osciloscópio Digital e Gerador de Sinal 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9054E24-D896-4E1E-A462-E8945DBB4324}"/>
              </a:ext>
            </a:extLst>
          </p:cNvPr>
          <p:cNvSpPr/>
          <p:nvPr/>
        </p:nvSpPr>
        <p:spPr>
          <a:xfrm>
            <a:off x="5941411" y="2153507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26E3BEE-98F1-4CE5-9011-111DCB15CD30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882F1C8-DBFC-42B6-B8C9-F8D7B143D6D0}"/>
              </a:ext>
            </a:extLst>
          </p:cNvPr>
          <p:cNvSpPr txBox="1"/>
          <p:nvPr/>
        </p:nvSpPr>
        <p:spPr>
          <a:xfrm>
            <a:off x="1093293" y="5645071"/>
            <a:ext cx="19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Gerador de Sinal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2F71458-A9A1-47C6-8E5A-E977507DDCE2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3789040"/>
            <a:ext cx="360040" cy="1838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0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26E3BEE-98F1-4CE5-9011-111DCB15CD30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A393566-17FE-4DF5-ADF6-495FB1CE87E5}"/>
              </a:ext>
            </a:extLst>
          </p:cNvPr>
          <p:cNvSpPr txBox="1"/>
          <p:nvPr/>
        </p:nvSpPr>
        <p:spPr>
          <a:xfrm>
            <a:off x="5436096" y="3485373"/>
            <a:ext cx="3416095" cy="1808967"/>
          </a:xfrm>
          <a:prstGeom prst="rect">
            <a:avLst/>
          </a:prstGeom>
          <a:noFill/>
          <a:ln w="3810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000" b="1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esconectar </a:t>
            </a:r>
            <a:r>
              <a:rPr lang="pt-BR" sz="2000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cabos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osciloscópios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AF8823-257E-4AED-A3A1-074C8605E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7410"/>
            <a:ext cx="4490468" cy="414183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1C3CDAF-6B5E-4CC2-8C60-559D461E2E1C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3518325"/>
            <a:ext cx="1656184" cy="898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57" y="541619"/>
            <a:ext cx="4998903" cy="59018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t-BR" sz="3200" b="1" dirty="0"/>
              <a:t>Oscilloscope MSO-X 2002A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0" y="1484784"/>
            <a:ext cx="8474136" cy="42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9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300192" y="1979360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5240" y="1947043"/>
            <a:ext cx="23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Multimetros Digitais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2" y="2606981"/>
            <a:ext cx="9271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6ACF1EF-6FF1-4410-B019-2B0AE0FBF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4" y="1404995"/>
            <a:ext cx="5724128" cy="429309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3650427-8A77-4FA6-A28F-B071BFE9934B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2F8B2459-8DAC-4B31-9142-5F88D18BAC91}"/>
              </a:ext>
            </a:extLst>
          </p:cNvPr>
          <p:cNvSpPr/>
          <p:nvPr/>
        </p:nvSpPr>
        <p:spPr>
          <a:xfrm>
            <a:off x="4152950" y="3162014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9887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184312" y="2120458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5096" y="2088141"/>
            <a:ext cx="23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Multimetro Analógico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39" y="2636912"/>
            <a:ext cx="1303666" cy="19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B6A314-0C29-466A-8D1E-A81DFD526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4" y="1404995"/>
            <a:ext cx="5724128" cy="4293096"/>
          </a:xfrm>
          <a:prstGeom prst="rect">
            <a:avLst/>
          </a:prstGeom>
        </p:spPr>
      </p:pic>
      <p:sp>
        <p:nvSpPr>
          <p:cNvPr id="10" name="Oval 10">
            <a:extLst>
              <a:ext uri="{FF2B5EF4-FFF2-40B4-BE49-F238E27FC236}">
                <a16:creationId xmlns:a16="http://schemas.microsoft.com/office/drawing/2014/main" id="{276D0BE1-AE24-4AC4-817F-2CD1DD65786A}"/>
              </a:ext>
            </a:extLst>
          </p:cNvPr>
          <p:cNvSpPr/>
          <p:nvPr/>
        </p:nvSpPr>
        <p:spPr>
          <a:xfrm>
            <a:off x="4788024" y="3933056"/>
            <a:ext cx="432048" cy="372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DB181E-1CC2-4CD6-A209-5467F440409E}"/>
              </a:ext>
            </a:extLst>
          </p:cNvPr>
          <p:cNvSpPr txBox="1">
            <a:spLocks/>
          </p:cNvSpPr>
          <p:nvPr/>
        </p:nvSpPr>
        <p:spPr>
          <a:xfrm>
            <a:off x="2167492" y="476672"/>
            <a:ext cx="4809015" cy="4615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</a:rPr>
              <a:t>Equipamentos de Análise e Medição </a:t>
            </a:r>
          </a:p>
        </p:txBody>
      </p:sp>
    </p:spTree>
    <p:extLst>
      <p:ext uri="{BB962C8B-B14F-4D97-AF65-F5344CB8AC3E}">
        <p14:creationId xmlns:p14="http://schemas.microsoft.com/office/powerpoint/2010/main" val="63414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312</Words>
  <Application>Microsoft Office PowerPoint</Application>
  <PresentationFormat>Apresentação na tela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Oscilloscope MSO-X 2002A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SEL410 – Eletricidade e Magnetismo</dc:title>
  <dc:creator>José Marcos Alves</dc:creator>
  <cp:lastModifiedBy>José Marcos Alves</cp:lastModifiedBy>
  <cp:revision>99</cp:revision>
  <dcterms:created xsi:type="dcterms:W3CDTF">2014-02-16T09:54:04Z</dcterms:created>
  <dcterms:modified xsi:type="dcterms:W3CDTF">2018-09-18T12:43:13Z</dcterms:modified>
</cp:coreProperties>
</file>