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sldIdLst>
    <p:sldId id="256" r:id="rId2"/>
    <p:sldId id="282" r:id="rId3"/>
    <p:sldId id="289" r:id="rId4"/>
    <p:sldId id="278" r:id="rId5"/>
    <p:sldId id="259" r:id="rId6"/>
    <p:sldId id="260" r:id="rId7"/>
    <p:sldId id="258" r:id="rId8"/>
    <p:sldId id="284" r:id="rId9"/>
    <p:sldId id="266" r:id="rId10"/>
    <p:sldId id="285" r:id="rId11"/>
    <p:sldId id="287" r:id="rId12"/>
    <p:sldId id="279" r:id="rId13"/>
    <p:sldId id="280" r:id="rId14"/>
    <p:sldId id="261" r:id="rId15"/>
    <p:sldId id="262" r:id="rId16"/>
    <p:sldId id="288" r:id="rId17"/>
    <p:sldId id="263" r:id="rId18"/>
    <p:sldId id="277" r:id="rId19"/>
    <p:sldId id="264" r:id="rId20"/>
    <p:sldId id="265" r:id="rId21"/>
    <p:sldId id="267" r:id="rId22"/>
    <p:sldId id="268" r:id="rId23"/>
    <p:sldId id="269" r:id="rId24"/>
    <p:sldId id="271" r:id="rId25"/>
    <p:sldId id="274" r:id="rId26"/>
    <p:sldId id="273" r:id="rId27"/>
    <p:sldId id="272" r:id="rId28"/>
    <p:sldId id="275" r:id="rId29"/>
    <p:sldId id="281" r:id="rId30"/>
    <p:sldId id="276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660"/>
  </p:normalViewPr>
  <p:slideViewPr>
    <p:cSldViewPr snapToGrid="0">
      <p:cViewPr>
        <p:scale>
          <a:sx n="77" d="100"/>
          <a:sy n="77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65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65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42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3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73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027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434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686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03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5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91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03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83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45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37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0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D5B2CD-C94A-4A8D-809D-F7B0A4595A11}" type="datetimeFigureOut">
              <a:rPr lang="pt-BR" smtClean="0"/>
              <a:pPr/>
              <a:t>18/04/2016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C673-B5F2-4435-AFC2-F23D6D9BD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035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47" r:id="rId14"/>
    <p:sldLayoutId id="2147484048" r:id="rId15"/>
    <p:sldLayoutId id="2147484049" r:id="rId16"/>
    <p:sldLayoutId id="21474840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econstruir.com.br/regionais/todo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a.gov.br/port/sdi/ea/enraizea/htms/busca_conceito_red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6.googleusercontent.com/2W055Q_Dl0kpq4ASxj7vWUi5FnCOucRiVUu13Qaed_QNQQZSX3PN4_-7WwAf0ZzQJVa_TStQUSJdJ63bSTjnP8pki4n8BKGhg2OrgusggUdJ2lo3xlxBGA1FuBzt6sBlTAM7QvIs8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4248"/>
            <a:ext cx="12192000" cy="768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578373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EFICÁCIA E EFICIÊNCIA DA EMPRESA, INOVAÇÃO E EXPERIÊNCIAS NA INTEGRAÇÃO</a:t>
            </a:r>
            <a:endParaRPr lang="pt-BR" b="0" dirty="0">
              <a:effectLst/>
            </a:endParaRPr>
          </a:p>
          <a:p>
            <a:pPr algn="r"/>
            <a:r>
              <a:rPr lang="pt-BR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Cooperação e Gestão de Redes - 2016</a:t>
            </a:r>
            <a:endParaRPr lang="pt-BR" b="0" dirty="0">
              <a:effectLst/>
            </a:endParaRPr>
          </a:p>
          <a:p>
            <a:pPr algn="r"/>
            <a:r>
              <a:rPr lang="pt-BR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Prof. Dr. João Luiz Passador</a:t>
            </a:r>
            <a:endParaRPr lang="pt-BR" b="0" dirty="0">
              <a:effectLst/>
            </a:endParaRPr>
          </a:p>
          <a:p>
            <a:r>
              <a:rPr lang="pt-BR" b="0" dirty="0">
                <a:effectLst/>
              </a:rPr>
              <a:t/>
            </a:r>
            <a:br>
              <a:rPr lang="pt-BR" b="0" dirty="0">
                <a:effectLst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3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4800" u="sng" dirty="0" smtClean="0">
                <a:solidFill>
                  <a:schemeClr val="tx2"/>
                </a:solidFill>
              </a:rPr>
              <a:t>Teorias envolvidas</a:t>
            </a:r>
            <a:endParaRPr lang="pt-BR" sz="2400" b="1" dirty="0"/>
          </a:p>
          <a:p>
            <a:pPr marL="0" indent="0" fontAlgn="base">
              <a:buNone/>
            </a:pPr>
            <a:endParaRPr lang="pt-BR" dirty="0"/>
          </a:p>
          <a:p>
            <a:pPr lvl="1" fontAlgn="base"/>
            <a:r>
              <a:rPr lang="pt-BR" sz="2200" dirty="0" smtClean="0"/>
              <a:t>Organização industrial: 5 forças de Porter</a:t>
            </a:r>
          </a:p>
          <a:p>
            <a:pPr lvl="1" fontAlgn="base"/>
            <a:r>
              <a:rPr lang="pt-BR" sz="2200" dirty="0" smtClean="0"/>
              <a:t>Teoria da evolução de Henderson: a competição empresarial se relaciona com o Darwinismo, onde a estratégia se torna a condição para sobrevivência (criatividade, imaginação </a:t>
            </a:r>
            <a:r>
              <a:rPr lang="pt-BR" sz="2200" dirty="0" err="1" smtClean="0"/>
              <a:t>e´lógica</a:t>
            </a:r>
            <a:r>
              <a:rPr lang="pt-BR" sz="2200" dirty="0" smtClean="0"/>
              <a:t>)</a:t>
            </a:r>
          </a:p>
          <a:p>
            <a:pPr lvl="2" fontAlgn="base"/>
            <a:r>
              <a:rPr lang="pt-BR" sz="2000" dirty="0" smtClean="0"/>
              <a:t>Ondas de </a:t>
            </a:r>
            <a:r>
              <a:rPr lang="pt-BR" sz="2000" dirty="0" err="1" smtClean="0"/>
              <a:t>Schumpeter</a:t>
            </a:r>
            <a:endParaRPr lang="pt-BR" sz="2000" dirty="0" smtClean="0"/>
          </a:p>
          <a:p>
            <a:pPr lvl="1" fontAlgn="base"/>
            <a:r>
              <a:rPr lang="pt-BR" sz="2200" dirty="0" smtClean="0"/>
              <a:t>Teoria econômica de </a:t>
            </a:r>
            <a:r>
              <a:rPr lang="pt-BR" sz="2200" dirty="0" err="1" smtClean="0"/>
              <a:t>Chamberlin</a:t>
            </a:r>
            <a:r>
              <a:rPr lang="pt-BR" sz="2200" dirty="0" smtClean="0"/>
              <a:t> (proteções legais: marcas registradas e patentes)</a:t>
            </a:r>
          </a:p>
          <a:p>
            <a:pPr lvl="1" fontAlgn="base"/>
            <a:r>
              <a:rPr lang="pt-BR" sz="2200" dirty="0"/>
              <a:t> </a:t>
            </a:r>
            <a:r>
              <a:rPr lang="pt-BR" sz="2200" dirty="0" smtClean="0"/>
              <a:t>Teoria da contingência</a:t>
            </a:r>
            <a:endParaRPr lang="pt-BR" sz="2200" dirty="0"/>
          </a:p>
          <a:p>
            <a:pPr lvl="1"/>
            <a:r>
              <a:rPr lang="pt-BR" sz="2200" dirty="0" smtClean="0"/>
              <a:t>Teoria baseada em </a:t>
            </a:r>
            <a:r>
              <a:rPr lang="pt-BR" sz="2200" dirty="0" err="1" smtClean="0"/>
              <a:t>recuros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948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278" y="306944"/>
            <a:ext cx="9877575" cy="1400530"/>
          </a:xfrm>
        </p:spPr>
        <p:txBody>
          <a:bodyPr/>
          <a:lstStyle/>
          <a:p>
            <a:r>
              <a:rPr lang="pt-BR" sz="4800" u="sng" dirty="0" smtClean="0"/>
              <a:t>Motivos</a:t>
            </a:r>
            <a:r>
              <a:rPr lang="pt-BR" dirty="0" smtClean="0"/>
              <a:t> </a:t>
            </a:r>
            <a:r>
              <a:rPr lang="pt-BR" sz="4800" u="sng" dirty="0" smtClean="0"/>
              <a:t>atuais</a:t>
            </a:r>
            <a:r>
              <a:rPr lang="pt-BR" dirty="0" smtClean="0"/>
              <a:t> </a:t>
            </a:r>
            <a:r>
              <a:rPr lang="pt-BR" sz="4800" u="sng" dirty="0" smtClean="0"/>
              <a:t>para formar redes</a:t>
            </a:r>
            <a:endParaRPr lang="pt-BR" sz="48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O intenso ritmo das </a:t>
            </a:r>
            <a:r>
              <a:rPr lang="pt-BR" b="1" dirty="0"/>
              <a:t>mudanças tecnológicas</a:t>
            </a:r>
            <a:r>
              <a:rPr lang="pt-BR" dirty="0"/>
              <a:t> que acelera a </a:t>
            </a:r>
            <a:r>
              <a:rPr lang="pt-BR" b="1" dirty="0"/>
              <a:t>obsolescência</a:t>
            </a:r>
            <a:r>
              <a:rPr lang="pt-BR" dirty="0"/>
              <a:t> técnica de equipamentos, processos e produtos;</a:t>
            </a:r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As crescentes </a:t>
            </a:r>
            <a:r>
              <a:rPr lang="pt-BR" b="1" dirty="0"/>
              <a:t>flutuações dos mercados</a:t>
            </a:r>
            <a:r>
              <a:rPr lang="pt-BR" dirty="0"/>
              <a:t>;</a:t>
            </a:r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A diluição de suas fronteiras e o aumento das condições de </a:t>
            </a:r>
            <a:r>
              <a:rPr lang="pt-BR" b="1" dirty="0"/>
              <a:t>incerteza e de risco </a:t>
            </a:r>
            <a:r>
              <a:rPr lang="pt-BR" dirty="0"/>
              <a:t>em que devem ser tomadas as decisões </a:t>
            </a:r>
            <a:r>
              <a:rPr lang="pt-BR" b="1" dirty="0"/>
              <a:t>dos agentes econômicos</a:t>
            </a:r>
            <a:r>
              <a:rPr lang="pt-BR" dirty="0"/>
              <a:t>;</a:t>
            </a:r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As empresas em muitos países defrontam-se com crescentes </a:t>
            </a:r>
            <a:r>
              <a:rPr lang="pt-BR" b="1" dirty="0"/>
              <a:t>tensões nas áreas políticas</a:t>
            </a:r>
            <a:r>
              <a:rPr lang="pt-BR" dirty="0"/>
              <a:t>, trabalhistas e de legislação.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40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u="sng" dirty="0"/>
              <a:t>Vantagens Relacionadas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2688" y="1853248"/>
            <a:ext cx="6680338" cy="47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u="sng" dirty="0" smtClean="0"/>
              <a:t>Vantagens Relacionadas</a:t>
            </a:r>
            <a:endParaRPr lang="pt-BR" sz="4800" u="sng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6521" y="1807861"/>
            <a:ext cx="8044069" cy="480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 smtClean="0"/>
              <a:t>História da </a:t>
            </a:r>
            <a:r>
              <a:rPr lang="pt-BR" sz="6000" u="sng" dirty="0" err="1" smtClean="0"/>
              <a:t>Construlíder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AREMAC-AM - Nome fantasia: </a:t>
            </a:r>
            <a:r>
              <a:rPr lang="pt-BR" sz="2800" dirty="0" err="1"/>
              <a:t>Construlíder</a:t>
            </a:r>
            <a:endParaRPr lang="pt-BR" sz="2800" b="0" dirty="0">
              <a:effectLst/>
            </a:endParaRPr>
          </a:p>
          <a:p>
            <a:r>
              <a:rPr lang="pt-BR" sz="2800" dirty="0" smtClean="0"/>
              <a:t>Constituída em 2001</a:t>
            </a:r>
            <a:endParaRPr lang="pt-BR" sz="2800" b="0" dirty="0" smtClean="0">
              <a:effectLst/>
            </a:endParaRPr>
          </a:p>
          <a:p>
            <a:r>
              <a:rPr lang="pt-BR" sz="2800" dirty="0" smtClean="0"/>
              <a:t>16 </a:t>
            </a:r>
            <a:r>
              <a:rPr lang="pt-BR" sz="2800" dirty="0"/>
              <a:t>empresas do varejo</a:t>
            </a:r>
            <a:endParaRPr lang="pt-BR" sz="2800" b="0" dirty="0">
              <a:effectLst/>
            </a:endParaRPr>
          </a:p>
          <a:p>
            <a:r>
              <a:rPr lang="pt-BR" sz="2800" dirty="0"/>
              <a:t>Materiais de construção</a:t>
            </a:r>
            <a:endParaRPr lang="pt-BR" sz="2800" b="0" dirty="0">
              <a:effectLst/>
            </a:endParaRPr>
          </a:p>
          <a:p>
            <a:r>
              <a:rPr lang="pt-BR" sz="2800" dirty="0" err="1"/>
              <a:t>Microregião</a:t>
            </a:r>
            <a:r>
              <a:rPr lang="pt-BR" sz="2800" dirty="0"/>
              <a:t> de Ribeirão Preto</a:t>
            </a:r>
            <a:endParaRPr lang="pt-BR" sz="2800" b="0" dirty="0">
              <a:effectLst/>
            </a:endParaRPr>
          </a:p>
          <a:p>
            <a:r>
              <a:rPr lang="pt-BR" sz="2800" dirty="0"/>
              <a:t>Inspiraram-se pelas vantagens estratégicas que poderiam alcançar de um modelo de organização em redes.</a:t>
            </a:r>
          </a:p>
        </p:txBody>
      </p:sp>
    </p:spTree>
    <p:extLst>
      <p:ext uri="{BB962C8B-B14F-4D97-AF65-F5344CB8AC3E}">
        <p14:creationId xmlns:p14="http://schemas.microsoft.com/office/powerpoint/2010/main" val="33119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História -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815737"/>
            <a:ext cx="8946541" cy="4754879"/>
          </a:xfrm>
        </p:spPr>
        <p:txBody>
          <a:bodyPr>
            <a:noAutofit/>
          </a:bodyPr>
          <a:lstStyle/>
          <a:p>
            <a:r>
              <a:rPr lang="pt-BR" sz="2800" dirty="0"/>
              <a:t>2001 – 3 empresários do ramo tiveram a ideia  com ajuda da Associação Comercial e Industrial de Ribeirão Preto e ao SEBRAE</a:t>
            </a:r>
            <a:endParaRPr lang="pt-BR" sz="2800" b="0" dirty="0">
              <a:effectLst/>
            </a:endParaRPr>
          </a:p>
          <a:p>
            <a:r>
              <a:rPr lang="pt-BR" sz="2800" dirty="0"/>
              <a:t>Julho/2001 – Evento para atrair novos empresários</a:t>
            </a:r>
            <a:endParaRPr lang="pt-BR" sz="2800" b="0" dirty="0">
              <a:effectLst/>
            </a:endParaRPr>
          </a:p>
          <a:p>
            <a:r>
              <a:rPr lang="pt-BR" sz="2800" dirty="0"/>
              <a:t>Agosto/2001 –  Nasceu a rede </a:t>
            </a:r>
            <a:r>
              <a:rPr lang="pt-BR" sz="2800" dirty="0" err="1"/>
              <a:t>Construlíder</a:t>
            </a:r>
            <a:endParaRPr lang="pt-BR" sz="2800" b="0" dirty="0">
              <a:effectLst/>
            </a:endParaRPr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68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História -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685109"/>
            <a:ext cx="8946541" cy="4885507"/>
          </a:xfrm>
        </p:spPr>
        <p:txBody>
          <a:bodyPr>
            <a:noAutofit/>
          </a:bodyPr>
          <a:lstStyle/>
          <a:p>
            <a:r>
              <a:rPr lang="pt-BR" sz="2800" dirty="0" smtClean="0"/>
              <a:t>2002 </a:t>
            </a:r>
            <a:r>
              <a:rPr lang="pt-BR" sz="2800" dirty="0"/>
              <a:t>– Treinamento de capacitação para </a:t>
            </a:r>
            <a:r>
              <a:rPr lang="pt-BR" sz="2800" dirty="0" smtClean="0"/>
              <a:t>empresários </a:t>
            </a:r>
            <a:r>
              <a:rPr lang="pt-BR" sz="2800" dirty="0"/>
              <a:t>e funcionários</a:t>
            </a:r>
            <a:endParaRPr lang="pt-BR" sz="2800" b="0" dirty="0">
              <a:effectLst/>
            </a:endParaRPr>
          </a:p>
          <a:p>
            <a:r>
              <a:rPr lang="pt-BR" sz="2800" dirty="0"/>
              <a:t>2002 – Mais 7 lojistas entraram para a </a:t>
            </a:r>
            <a:r>
              <a:rPr lang="pt-BR" sz="2800" dirty="0" smtClean="0"/>
              <a:t>rede</a:t>
            </a:r>
          </a:p>
          <a:p>
            <a:r>
              <a:rPr lang="pt-BR" sz="2800" dirty="0" smtClean="0"/>
              <a:t>2016 -  a rede conta com 37 lojas (	Ribeirão Preto, Altinópolis, Batatais, Franca, Jaboticabal, Cravinhos, Monte Azul Paulista, Sertãozinho, Ituverava, Pitangueiras, etc...)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68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06265"/>
          </a:xfrm>
        </p:spPr>
        <p:txBody>
          <a:bodyPr>
            <a:normAutofit fontScale="90000"/>
          </a:bodyPr>
          <a:lstStyle/>
          <a:p>
            <a:r>
              <a:rPr lang="pt-BR" sz="6000" u="sng" dirty="0"/>
              <a:t>Importância do SEBRAE e </a:t>
            </a:r>
            <a:r>
              <a:rPr lang="pt-BR" sz="6000" u="sng" dirty="0" smtClean="0"/>
              <a:t>ACIRP</a:t>
            </a:r>
            <a:br>
              <a:rPr lang="pt-BR" sz="6000" u="sng" dirty="0" smtClean="0"/>
            </a:b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168435"/>
            <a:ext cx="8946541" cy="453072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t-BR" sz="2400" b="1" dirty="0"/>
              <a:t>Sensibilização</a:t>
            </a:r>
            <a:r>
              <a:rPr lang="pt-BR" sz="2400" dirty="0"/>
              <a:t> de empresas para potenciais benefícios da cooperação e associativismo entre empresas de pequeno porte de um mesmo setor.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b="1" dirty="0"/>
              <a:t>Diagnóstico da situação</a:t>
            </a:r>
            <a:r>
              <a:rPr lang="pt-BR" sz="2400" dirty="0"/>
              <a:t> individual de cada </a:t>
            </a:r>
            <a:r>
              <a:rPr lang="pt-BR" sz="2400" dirty="0" smtClean="0"/>
              <a:t>empresa: </a:t>
            </a:r>
          </a:p>
          <a:p>
            <a:pPr fontAlgn="base">
              <a:buNone/>
            </a:pPr>
            <a:r>
              <a:rPr lang="pt-BR" sz="2400" dirty="0" smtClean="0"/>
              <a:t>- estágios </a:t>
            </a:r>
            <a:r>
              <a:rPr lang="pt-BR" sz="2400" dirty="0"/>
              <a:t>de maturidade </a:t>
            </a:r>
            <a:r>
              <a:rPr lang="pt-BR" sz="2400" dirty="0" smtClean="0"/>
              <a:t>gerencial;</a:t>
            </a:r>
          </a:p>
          <a:p>
            <a:pPr fontAlgn="base">
              <a:buNone/>
            </a:pPr>
            <a:r>
              <a:rPr lang="pt-BR" sz="2400" dirty="0" smtClean="0"/>
              <a:t>- saúde financeira; </a:t>
            </a:r>
          </a:p>
          <a:p>
            <a:pPr fontAlgn="base">
              <a:buNone/>
            </a:pPr>
            <a:r>
              <a:rPr lang="pt-BR" sz="2400" dirty="0" smtClean="0"/>
              <a:t>- participação </a:t>
            </a:r>
            <a:r>
              <a:rPr lang="pt-BR" sz="2400" dirty="0"/>
              <a:t>de </a:t>
            </a:r>
            <a:r>
              <a:rPr lang="pt-BR" sz="2400" dirty="0" smtClean="0"/>
              <a:t>mercado;</a:t>
            </a:r>
          </a:p>
          <a:p>
            <a:pPr fontAlgn="base">
              <a:buNone/>
            </a:pPr>
            <a:r>
              <a:rPr lang="pt-BR" sz="2400" dirty="0" smtClean="0"/>
              <a:t>- comportamento </a:t>
            </a:r>
            <a:r>
              <a:rPr lang="pt-BR" sz="2400" dirty="0"/>
              <a:t>de </a:t>
            </a:r>
            <a:r>
              <a:rPr lang="pt-BR" sz="2400" dirty="0" smtClean="0"/>
              <a:t>compra; </a:t>
            </a:r>
          </a:p>
          <a:p>
            <a:pPr fontAlgn="base">
              <a:buNone/>
            </a:pPr>
            <a:r>
              <a:rPr lang="pt-BR" sz="2400" dirty="0" smtClean="0"/>
              <a:t>- percepção </a:t>
            </a:r>
            <a:r>
              <a:rPr lang="pt-BR" sz="2400" dirty="0"/>
              <a:t>de trabalho em </a:t>
            </a:r>
            <a:r>
              <a:rPr lang="pt-BR" sz="2400" dirty="0" smtClean="0"/>
              <a:t>grupo;</a:t>
            </a:r>
          </a:p>
          <a:p>
            <a:pPr fontAlgn="base">
              <a:buNone/>
            </a:pPr>
            <a:r>
              <a:rPr lang="pt-BR" sz="2400" dirty="0" smtClean="0"/>
              <a:t>- </a:t>
            </a:r>
            <a:r>
              <a:rPr lang="pt-BR" sz="2400" dirty="0"/>
              <a:t>expectativas para o associativismo.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5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u="sng" dirty="0"/>
              <a:t>Importância do SEBRAE e ACIRP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349132"/>
            <a:ext cx="10521650" cy="4195481"/>
          </a:xfrm>
        </p:spPr>
        <p:txBody>
          <a:bodyPr>
            <a:normAutofit/>
          </a:bodyPr>
          <a:lstStyle/>
          <a:p>
            <a:r>
              <a:rPr lang="pt-BR" sz="2800" dirty="0"/>
              <a:t>Depois de obtido um grupo, o SEABRE </a:t>
            </a:r>
            <a:r>
              <a:rPr lang="pt-BR" sz="2800" dirty="0" smtClean="0"/>
              <a:t>ofertou:</a:t>
            </a:r>
          </a:p>
          <a:p>
            <a:pPr>
              <a:buFontTx/>
              <a:buChar char="-"/>
            </a:pPr>
            <a:r>
              <a:rPr lang="pt-BR" sz="2400" dirty="0" smtClean="0"/>
              <a:t>acompanhamento </a:t>
            </a:r>
            <a:r>
              <a:rPr lang="pt-BR" sz="2400" dirty="0"/>
              <a:t>de dez sessões </a:t>
            </a:r>
            <a:r>
              <a:rPr lang="pt-BR" sz="2400" b="1" dirty="0" smtClean="0"/>
              <a:t>(consultorias </a:t>
            </a:r>
            <a:r>
              <a:rPr lang="pt-BR" sz="2400" b="1" dirty="0"/>
              <a:t>coletivas, palestras e reuniões de </a:t>
            </a:r>
            <a:r>
              <a:rPr lang="pt-BR" sz="2400" b="1" dirty="0" smtClean="0"/>
              <a:t>planejamento).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800" dirty="0" smtClean="0"/>
              <a:t>Objetivando </a:t>
            </a:r>
            <a:r>
              <a:rPr lang="pt-BR" sz="2800" dirty="0"/>
              <a:t>com que o </a:t>
            </a:r>
            <a:r>
              <a:rPr lang="pt-BR" sz="2800" dirty="0" smtClean="0"/>
              <a:t>grupo:</a:t>
            </a:r>
          </a:p>
          <a:p>
            <a:pPr>
              <a:buFontTx/>
              <a:buChar char="-"/>
            </a:pPr>
            <a:r>
              <a:rPr lang="pt-BR" sz="2400" b="1" dirty="0" smtClean="0"/>
              <a:t>evolua </a:t>
            </a:r>
            <a:r>
              <a:rPr lang="pt-BR" sz="2400" b="1" dirty="0"/>
              <a:t>de maneira uniforme</a:t>
            </a:r>
            <a:r>
              <a:rPr lang="pt-BR" sz="2400" dirty="0"/>
              <a:t> para os ideais do </a:t>
            </a:r>
            <a:r>
              <a:rPr lang="pt-BR" sz="2400" dirty="0" smtClean="0"/>
              <a:t>associativismo;</a:t>
            </a:r>
          </a:p>
          <a:p>
            <a:pPr>
              <a:buFontTx/>
              <a:buChar char="-"/>
            </a:pPr>
            <a:r>
              <a:rPr lang="pt-BR" sz="2400" dirty="0" smtClean="0"/>
              <a:t>desenvolva </a:t>
            </a:r>
            <a:r>
              <a:rPr lang="pt-BR" sz="2400" b="1" dirty="0" smtClean="0"/>
              <a:t>estratégias </a:t>
            </a:r>
            <a:r>
              <a:rPr lang="pt-BR" sz="2400" b="1" dirty="0"/>
              <a:t>de mercado e ações</a:t>
            </a:r>
            <a:r>
              <a:rPr lang="pt-BR" sz="2400" dirty="0"/>
              <a:t> que diminuam diferenças discrepantes entre as empresas.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732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u="sng" dirty="0"/>
              <a:t>Importância do SEBRAE e ACIRP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194560"/>
            <a:ext cx="8946541" cy="444020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t-BR" sz="2400" dirty="0"/>
              <a:t>Para a </a:t>
            </a:r>
            <a:r>
              <a:rPr lang="pt-BR" sz="2400" dirty="0" err="1"/>
              <a:t>Construlíder</a:t>
            </a:r>
            <a:r>
              <a:rPr lang="pt-BR" sz="2400" dirty="0"/>
              <a:t>:</a:t>
            </a:r>
          </a:p>
          <a:p>
            <a:pPr lvl="1" fontAlgn="base"/>
            <a:r>
              <a:rPr lang="pt-BR" sz="2400" dirty="0"/>
              <a:t>A ACIRP auxiliou na realização de um evento aberto para a sensibilização de novos empresários sobre a iniciativa.</a:t>
            </a:r>
          </a:p>
          <a:p>
            <a:pPr lvl="1" fontAlgn="base"/>
            <a:r>
              <a:rPr lang="pt-BR" sz="2400" dirty="0"/>
              <a:t>A rede passou a ocupar, através de aluguel, uma sala na ACIRP, onde ficava </a:t>
            </a:r>
            <a:r>
              <a:rPr lang="pt-BR" sz="2400" b="1" dirty="0"/>
              <a:t>o gestor para as finalidades jurídicas, administrativa e mercadológica.</a:t>
            </a:r>
          </a:p>
          <a:p>
            <a:pPr lvl="1" fontAlgn="base"/>
            <a:r>
              <a:rPr lang="pt-BR" sz="2400" dirty="0"/>
              <a:t>Com a ACIRP e SEBRAE foi possível </a:t>
            </a:r>
            <a:r>
              <a:rPr lang="pt-BR" sz="2400" dirty="0" smtClean="0"/>
              <a:t>:</a:t>
            </a:r>
          </a:p>
          <a:p>
            <a:pPr lvl="1" fontAlgn="base">
              <a:buNone/>
            </a:pPr>
            <a:r>
              <a:rPr lang="pt-BR" sz="2400" dirty="0" smtClean="0"/>
              <a:t>-	dispor </a:t>
            </a:r>
            <a:r>
              <a:rPr lang="pt-BR" sz="2400" dirty="0"/>
              <a:t>de local subsidiado para </a:t>
            </a:r>
            <a:r>
              <a:rPr lang="pt-BR" sz="2400" dirty="0" smtClean="0"/>
              <a:t>sede;</a:t>
            </a:r>
          </a:p>
          <a:p>
            <a:pPr lvl="1" fontAlgn="base">
              <a:buFontTx/>
              <a:buChar char="-"/>
            </a:pPr>
            <a:r>
              <a:rPr lang="pt-BR" sz="2400" dirty="0" smtClean="0"/>
              <a:t>infra-estrutura </a:t>
            </a:r>
            <a:r>
              <a:rPr lang="pt-BR" sz="2400" dirty="0"/>
              <a:t>de reuniões e </a:t>
            </a:r>
            <a:r>
              <a:rPr lang="pt-BR" sz="2400" dirty="0" smtClean="0"/>
              <a:t>eventos;</a:t>
            </a:r>
          </a:p>
          <a:p>
            <a:pPr lvl="1" fontAlgn="base">
              <a:buFontTx/>
              <a:buChar char="-"/>
            </a:pPr>
            <a:r>
              <a:rPr lang="pt-BR" sz="2400" dirty="0" smtClean="0"/>
              <a:t>acesso </a:t>
            </a:r>
            <a:r>
              <a:rPr lang="pt-BR" sz="2400" dirty="0"/>
              <a:t>a orientações nas áreas jurídicas, </a:t>
            </a:r>
            <a:r>
              <a:rPr lang="pt-BR" sz="2400" dirty="0" smtClean="0"/>
              <a:t>de custos </a:t>
            </a:r>
            <a:r>
              <a:rPr lang="pt-BR" sz="2400" dirty="0"/>
              <a:t>e de marketing </a:t>
            </a:r>
            <a:r>
              <a:rPr lang="pt-BR" sz="2400" dirty="0" smtClean="0"/>
              <a:t>(cursos </a:t>
            </a:r>
            <a:r>
              <a:rPr lang="pt-BR" sz="2400" dirty="0"/>
              <a:t>e </a:t>
            </a:r>
            <a:r>
              <a:rPr lang="pt-BR" sz="2400" dirty="0" smtClean="0"/>
              <a:t>consultorias). 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1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 smtClean="0"/>
              <a:t>Grupo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sz="2400" dirty="0" smtClean="0"/>
              <a:t>Aaron </a:t>
            </a:r>
            <a:r>
              <a:rPr lang="pt-BR" sz="2400" dirty="0" err="1" smtClean="0"/>
              <a:t>Grassmann</a:t>
            </a:r>
            <a:endParaRPr lang="pt-BR" sz="2400" dirty="0" smtClean="0"/>
          </a:p>
          <a:p>
            <a:pPr fontAlgn="base"/>
            <a:r>
              <a:rPr lang="pt-BR" sz="2400" dirty="0" smtClean="0"/>
              <a:t>Alessandra Capitu</a:t>
            </a:r>
          </a:p>
          <a:p>
            <a:pPr fontAlgn="base"/>
            <a:r>
              <a:rPr lang="pt-BR" sz="2400" dirty="0" smtClean="0"/>
              <a:t>Ana Beatriz Caixa</a:t>
            </a:r>
          </a:p>
          <a:p>
            <a:pPr fontAlgn="base"/>
            <a:r>
              <a:rPr lang="pt-BR" sz="2400" dirty="0" smtClean="0"/>
              <a:t>Aroldo Neto</a:t>
            </a:r>
            <a:endParaRPr lang="pt-BR" sz="2400" dirty="0" smtClean="0"/>
          </a:p>
          <a:p>
            <a:pPr fontAlgn="base"/>
            <a:r>
              <a:rPr lang="pt-BR" sz="2400" dirty="0" err="1" smtClean="0"/>
              <a:t>Carolline</a:t>
            </a:r>
            <a:r>
              <a:rPr lang="pt-BR" sz="2400" dirty="0" smtClean="0"/>
              <a:t> </a:t>
            </a:r>
            <a:r>
              <a:rPr lang="pt-BR" sz="2400" dirty="0" err="1" smtClean="0"/>
              <a:t>Massari</a:t>
            </a:r>
            <a:endParaRPr lang="pt-BR" sz="2400" dirty="0" smtClean="0"/>
          </a:p>
          <a:p>
            <a:pPr fontAlgn="base"/>
            <a:r>
              <a:rPr lang="pt-BR" sz="2400" dirty="0" smtClean="0"/>
              <a:t>Lucas Pedroso</a:t>
            </a:r>
            <a:endParaRPr lang="pt-BR" sz="2400" dirty="0" smtClean="0"/>
          </a:p>
          <a:p>
            <a:pPr fontAlgn="base"/>
            <a:r>
              <a:rPr lang="pt-BR" sz="2400" dirty="0" smtClean="0"/>
              <a:t>Mateus </a:t>
            </a:r>
            <a:r>
              <a:rPr lang="pt-BR" sz="2400" dirty="0" err="1" smtClean="0"/>
              <a:t>Priólli</a:t>
            </a:r>
            <a:endParaRPr lang="pt-BR" sz="2400" dirty="0" smtClean="0"/>
          </a:p>
          <a:p>
            <a:pPr fontAlgn="base"/>
            <a:r>
              <a:rPr lang="pt-BR" sz="2400" dirty="0" smtClean="0"/>
              <a:t>Matheus Carreira</a:t>
            </a:r>
          </a:p>
          <a:p>
            <a:pPr fontAlgn="base"/>
            <a:r>
              <a:rPr lang="pt-BR" sz="2400" dirty="0" smtClean="0"/>
              <a:t>Vitor Figueiredo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8262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Outras Redes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702" y="1545136"/>
            <a:ext cx="5756856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pt-BR" dirty="0"/>
              <a:t>Rede </a:t>
            </a:r>
            <a:r>
              <a:rPr lang="pt-BR" dirty="0" err="1"/>
              <a:t>Gecon</a:t>
            </a:r>
            <a:endParaRPr lang="pt-BR" dirty="0"/>
          </a:p>
          <a:p>
            <a:pPr marL="457200" lvl="1" indent="0" fontAlgn="base">
              <a:buNone/>
            </a:pPr>
            <a:r>
              <a:rPr lang="pt-BR" dirty="0"/>
              <a:t>12 lojas na região de Ribeirão Preto/SP</a:t>
            </a:r>
          </a:p>
          <a:p>
            <a:pPr fontAlgn="base"/>
            <a:r>
              <a:rPr lang="pt-BR" dirty="0"/>
              <a:t>Rede Construir</a:t>
            </a:r>
          </a:p>
          <a:p>
            <a:pPr marL="457200" lvl="1" indent="0" fontAlgn="base">
              <a:buNone/>
            </a:pPr>
            <a:r>
              <a:rPr lang="pt-BR" dirty="0"/>
              <a:t>280 lojas em </a:t>
            </a:r>
            <a:r>
              <a:rPr lang="pt-BR" dirty="0">
                <a:hlinkClick r:id="rId2"/>
              </a:rPr>
              <a:t>RS, PR, SP, SC, RJ, MG, PE, ES, BA e CE</a:t>
            </a:r>
            <a:endParaRPr lang="pt-BR" dirty="0"/>
          </a:p>
          <a:p>
            <a:pPr fontAlgn="base"/>
            <a:r>
              <a:rPr lang="pt-BR" dirty="0"/>
              <a:t>Rede </a:t>
            </a:r>
            <a:r>
              <a:rPr lang="pt-BR" dirty="0" err="1"/>
              <a:t>Construai</a:t>
            </a:r>
            <a:endParaRPr lang="pt-BR" dirty="0"/>
          </a:p>
          <a:p>
            <a:pPr marL="457200" lvl="1" indent="0" fontAlgn="base">
              <a:buNone/>
            </a:pPr>
            <a:r>
              <a:rPr lang="pt-BR" dirty="0"/>
              <a:t>50 lojas no Sul de MG</a:t>
            </a:r>
          </a:p>
          <a:p>
            <a:pPr fontAlgn="base"/>
            <a:r>
              <a:rPr lang="pt-BR" dirty="0"/>
              <a:t>Rede Vale Construir</a:t>
            </a:r>
          </a:p>
          <a:p>
            <a:pPr marL="457200" lvl="1" indent="0" fontAlgn="base">
              <a:buNone/>
            </a:pPr>
            <a:r>
              <a:rPr lang="pt-BR" dirty="0"/>
              <a:t>25 lojas no Vale do Paraíba</a:t>
            </a:r>
          </a:p>
          <a:p>
            <a:pPr fontAlgn="base"/>
            <a:r>
              <a:rPr lang="pt-BR" dirty="0"/>
              <a:t>Rede Mais</a:t>
            </a:r>
          </a:p>
          <a:p>
            <a:pPr marL="457200" lvl="1" indent="0" fontAlgn="base">
              <a:buNone/>
            </a:pPr>
            <a:r>
              <a:rPr lang="pt-BR" dirty="0"/>
              <a:t>27 lojas em MG</a:t>
            </a:r>
          </a:p>
          <a:p>
            <a:pPr fontAlgn="base"/>
            <a:r>
              <a:rPr lang="pt-BR" dirty="0"/>
              <a:t>Rede Center Sul</a:t>
            </a:r>
          </a:p>
          <a:p>
            <a:pPr marL="457200" lvl="1" indent="0" fontAlgn="base">
              <a:buNone/>
            </a:pPr>
            <a:r>
              <a:rPr lang="pt-BR" dirty="0"/>
              <a:t>24 lojas em MT</a:t>
            </a:r>
          </a:p>
          <a:p>
            <a:pPr marL="285750" indent="-285750" fontAlgn="base"/>
            <a:r>
              <a:rPr lang="pt-BR" dirty="0" err="1"/>
              <a:t>Redecon</a:t>
            </a:r>
            <a:endParaRPr lang="pt-BR" dirty="0"/>
          </a:p>
          <a:p>
            <a:pPr marL="457200" lvl="1" indent="0" fontAlgn="base">
              <a:buNone/>
            </a:pPr>
            <a:r>
              <a:rPr lang="pt-BR" dirty="0"/>
              <a:t>16 lojas em RN</a:t>
            </a:r>
          </a:p>
          <a:p>
            <a:pPr marL="457200" lvl="1" indent="0" fontAlgn="base">
              <a:buNone/>
            </a:pPr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68138" y="1433925"/>
            <a:ext cx="50957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</a:t>
            </a:r>
            <a:r>
              <a:rPr lang="pt-BR" dirty="0" err="1"/>
              <a:t>Costamar</a:t>
            </a:r>
            <a:endParaRPr lang="pt-BR" dirty="0"/>
          </a:p>
          <a:p>
            <a:pPr lvl="1" fontAlgn="base"/>
            <a:r>
              <a:rPr lang="pt-BR" dirty="0"/>
              <a:t>8 lojas na região de Praia Grande/SP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</a:t>
            </a:r>
            <a:r>
              <a:rPr lang="pt-BR" dirty="0" err="1"/>
              <a:t>ConstruVip</a:t>
            </a:r>
            <a:endParaRPr lang="pt-BR" dirty="0"/>
          </a:p>
          <a:p>
            <a:pPr lvl="1" fontAlgn="base"/>
            <a:r>
              <a:rPr lang="pt-BR" dirty="0"/>
              <a:t>25 lojas na região metropolitana de Campinas/SP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Casa Mais</a:t>
            </a:r>
          </a:p>
          <a:p>
            <a:pPr lvl="1" fontAlgn="base"/>
            <a:r>
              <a:rPr lang="pt-BR" dirty="0"/>
              <a:t>11 lojas no Vale do Paraíba, Litoral Norte de SP e Sul de MG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Construa</a:t>
            </a:r>
          </a:p>
          <a:p>
            <a:pPr lvl="1" fontAlgn="base"/>
            <a:r>
              <a:rPr lang="pt-BR" dirty="0"/>
              <a:t>7 lojas em Rio Claro/SP e região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Tem</a:t>
            </a:r>
          </a:p>
          <a:p>
            <a:pPr lvl="1" fontAlgn="base"/>
            <a:r>
              <a:rPr lang="pt-BR" dirty="0"/>
              <a:t>18 lojas na </a:t>
            </a:r>
            <a:r>
              <a:rPr lang="pt-BR" dirty="0" err="1"/>
              <a:t>regão</a:t>
            </a:r>
            <a:r>
              <a:rPr lang="pt-BR" dirty="0"/>
              <a:t> de São José do Rio Preto/SP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Rede </a:t>
            </a:r>
            <a:r>
              <a:rPr lang="pt-BR" dirty="0" err="1"/>
              <a:t>Concasa</a:t>
            </a:r>
            <a:endParaRPr lang="pt-BR" dirty="0"/>
          </a:p>
          <a:p>
            <a:pPr lvl="1" fontAlgn="base"/>
            <a:r>
              <a:rPr lang="pt-BR" dirty="0"/>
              <a:t>20 lojas em Joinville/SC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1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215"/>
            <a:ext cx="10515600" cy="1325563"/>
          </a:xfrm>
        </p:spPr>
        <p:txBody>
          <a:bodyPr>
            <a:normAutofit/>
          </a:bodyPr>
          <a:lstStyle/>
          <a:p>
            <a:r>
              <a:rPr lang="pt-BR" sz="6000" u="sng" dirty="0"/>
              <a:t>Vídeo depoimento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193961"/>
            <a:ext cx="10515600" cy="2983002"/>
          </a:xfrm>
        </p:spPr>
        <p:txBody>
          <a:bodyPr>
            <a:normAutofit/>
          </a:bodyPr>
          <a:lstStyle/>
          <a:p>
            <a:r>
              <a:rPr lang="pt-BR" sz="2800" dirty="0"/>
              <a:t>https://www.youtube.com/watch?v=xECsecn4G7A</a:t>
            </a:r>
          </a:p>
        </p:txBody>
      </p:sp>
    </p:spTree>
    <p:extLst>
      <p:ext uri="{BB962C8B-B14F-4D97-AF65-F5344CB8AC3E}">
        <p14:creationId xmlns:p14="http://schemas.microsoft.com/office/powerpoint/2010/main" val="18123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475" y="156504"/>
            <a:ext cx="9404723" cy="1400530"/>
          </a:xfrm>
        </p:spPr>
        <p:txBody>
          <a:bodyPr>
            <a:noAutofit/>
          </a:bodyPr>
          <a:lstStyle/>
          <a:p>
            <a:r>
              <a:rPr lang="pt-BR" sz="4800" u="sng" dirty="0"/>
              <a:t>Categorias de redes </a:t>
            </a:r>
            <a:r>
              <a:rPr lang="pt-BR" sz="4800" u="sng" dirty="0" err="1"/>
              <a:t>interorganizacionais</a:t>
            </a:r>
            <a:endParaRPr lang="pt-BR" sz="4800" u="sng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505861"/>
              </p:ext>
            </p:extLst>
          </p:nvPr>
        </p:nvGraphicFramePr>
        <p:xfrm>
          <a:off x="1421027" y="2014154"/>
          <a:ext cx="9316995" cy="42507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65364"/>
                <a:gridCol w="5351631"/>
              </a:tblGrid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Formação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Natural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96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Orientação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Fins comerciais (competitividade)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Elo da cadeia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Produção e comprador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Aliança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Horizontal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Organização Central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Governança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Presente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Instituicionalização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Formal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Unidade de Análise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Grupo de relaciomanto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Competição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Entre redes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Proximidade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Geográfica/Organizacional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96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Necessidades e sinergias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Fortalecimento</a:t>
                      </a:r>
                      <a:endParaRPr lang="pt-BR" sz="20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sz="2400" dirty="0" smtClean="0"/>
              <a:t>Fortalecimento no diálogo </a:t>
            </a:r>
            <a:r>
              <a:rPr lang="pt-BR" sz="2400" dirty="0"/>
              <a:t>com </a:t>
            </a:r>
            <a:r>
              <a:rPr lang="pt-BR" sz="2400" dirty="0" smtClean="0"/>
              <a:t>fornecedores </a:t>
            </a:r>
          </a:p>
          <a:p>
            <a:pPr fontAlgn="base"/>
            <a:r>
              <a:rPr lang="pt-BR" sz="2400" dirty="0" smtClean="0"/>
              <a:t>Aumento </a:t>
            </a:r>
            <a:r>
              <a:rPr lang="pt-BR" sz="2400" dirty="0"/>
              <a:t>do poder de negociação pelo volume perante ao fornecedor </a:t>
            </a:r>
            <a:r>
              <a:rPr lang="pt-BR" sz="2400" dirty="0" smtClean="0"/>
              <a:t>pode-se alcançar benefícios como descontos em diversos itens do </a:t>
            </a:r>
            <a:r>
              <a:rPr lang="pt-BR" sz="2400" dirty="0" err="1" smtClean="0"/>
              <a:t>mix</a:t>
            </a:r>
            <a:r>
              <a:rPr lang="pt-BR" sz="2400" dirty="0" smtClean="0"/>
              <a:t> de produto, entre eles:</a:t>
            </a:r>
            <a:endParaRPr lang="pt-BR" sz="2400" dirty="0"/>
          </a:p>
          <a:p>
            <a:pPr lvl="1" fontAlgn="base"/>
            <a:r>
              <a:rPr lang="pt-BR" sz="2400" dirty="0"/>
              <a:t>Material Básico (2 a 5%)</a:t>
            </a:r>
          </a:p>
          <a:p>
            <a:pPr lvl="1" fontAlgn="base"/>
            <a:r>
              <a:rPr lang="pt-BR" sz="2400" dirty="0"/>
              <a:t>Hidráulico (até 5%)</a:t>
            </a:r>
          </a:p>
          <a:p>
            <a:pPr lvl="1" fontAlgn="base"/>
            <a:r>
              <a:rPr lang="pt-BR" sz="2400" dirty="0"/>
              <a:t>Acabamento (até 5%)</a:t>
            </a:r>
          </a:p>
          <a:p>
            <a:pPr lvl="1" fontAlgn="base"/>
            <a:r>
              <a:rPr lang="pt-BR" sz="2400" dirty="0"/>
              <a:t>Tintas/Acessórios (até 15%)</a:t>
            </a:r>
          </a:p>
          <a:p>
            <a:pPr lvl="1" fontAlgn="base"/>
            <a:r>
              <a:rPr lang="pt-BR" sz="2400" dirty="0"/>
              <a:t>Ferragens/Metais/Ferramentas (até 15%)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8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 smtClean="0"/>
              <a:t>Resultados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dirty="0"/>
              <a:t>O fornecedor pode visualizar a oportunidade de ter sua marca representada em várias lojas e com mais profissionalismo na busca de satisfação do consumidor final.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/>
              <a:t>V</a:t>
            </a:r>
            <a:r>
              <a:rPr lang="pt-BR" dirty="0" smtClean="0"/>
              <a:t>antagens </a:t>
            </a:r>
            <a:r>
              <a:rPr lang="pt-BR" dirty="0"/>
              <a:t>competitivas em uma rede de cooperação: </a:t>
            </a:r>
            <a:endParaRPr lang="pt-BR" dirty="0" smtClean="0"/>
          </a:p>
          <a:p>
            <a:pPr lvl="1" fontAlgn="base"/>
            <a:r>
              <a:rPr lang="pt-BR" dirty="0" smtClean="0"/>
              <a:t>agilidade </a:t>
            </a:r>
            <a:r>
              <a:rPr lang="pt-BR" dirty="0"/>
              <a:t>para tomar </a:t>
            </a:r>
            <a:r>
              <a:rPr lang="pt-BR" dirty="0" smtClean="0"/>
              <a:t>decisões;</a:t>
            </a:r>
          </a:p>
          <a:p>
            <a:pPr lvl="1" fontAlgn="base"/>
            <a:r>
              <a:rPr lang="pt-BR" dirty="0" smtClean="0"/>
              <a:t> </a:t>
            </a:r>
            <a:r>
              <a:rPr lang="pt-BR" dirty="0"/>
              <a:t>facilidade de contato com quem </a:t>
            </a:r>
            <a:r>
              <a:rPr lang="pt-BR" dirty="0" smtClean="0"/>
              <a:t>decide;</a:t>
            </a:r>
          </a:p>
          <a:p>
            <a:pPr lvl="1" fontAlgn="base"/>
            <a:r>
              <a:rPr lang="pt-BR" dirty="0" smtClean="0"/>
              <a:t>estrutura </a:t>
            </a:r>
            <a:r>
              <a:rPr lang="pt-BR" dirty="0"/>
              <a:t>de custos </a:t>
            </a:r>
            <a:r>
              <a:rPr lang="pt-BR" dirty="0" smtClean="0"/>
              <a:t>enxuta;</a:t>
            </a:r>
          </a:p>
          <a:p>
            <a:pPr lvl="1" fontAlgn="base"/>
            <a:r>
              <a:rPr lang="pt-BR" dirty="0" smtClean="0"/>
              <a:t>ocupar </a:t>
            </a:r>
            <a:r>
              <a:rPr lang="pt-BR" dirty="0"/>
              <a:t>nichos específicos não </a:t>
            </a:r>
            <a:r>
              <a:rPr lang="pt-BR" dirty="0" smtClean="0"/>
              <a:t>atendidos pelas empresas individualmente.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9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sz="2400" dirty="0"/>
              <a:t>Minimizou custos transação enfrentados pelas empresas do grupo separadamente.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Parceria com empresa financeira para diminuir o risco de inadimplência pelo lojista e para facilitar compra concedidas aos clientes.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Oferta de melhores preços aos clientes e consumidores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Comunicação mais profunda e excelência no atendimento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8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t-BR" sz="2800" dirty="0"/>
              <a:t>Faturamento de caixa: R$8 mil a R$15 mil/mês</a:t>
            </a:r>
          </a:p>
          <a:p>
            <a:pPr marL="0" indent="0" fontAlgn="base">
              <a:buNone/>
            </a:pPr>
            <a:endParaRPr lang="pt-BR" sz="2800" dirty="0"/>
          </a:p>
          <a:p>
            <a:pPr marL="0" indent="0" fontAlgn="base">
              <a:buNone/>
            </a:pPr>
            <a:endParaRPr lang="pt-BR" sz="2800" dirty="0"/>
          </a:p>
          <a:p>
            <a:pPr fontAlgn="base"/>
            <a:r>
              <a:rPr lang="pt-BR" sz="2800" dirty="0"/>
              <a:t>Oferta de sete das principais categorias ofertadas pelo varejo do setor de materiais de construção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5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674254"/>
            <a:ext cx="8946541" cy="5035639"/>
          </a:xfrm>
        </p:spPr>
        <p:txBody>
          <a:bodyPr>
            <a:normAutofit/>
          </a:bodyPr>
          <a:lstStyle/>
          <a:p>
            <a:pPr fontAlgn="base"/>
            <a:r>
              <a:rPr lang="pt-BR" dirty="0"/>
              <a:t>O agrupamento favorece o acesso a tecnologias para emprego no negócio (SEBRAE-SP E ACIRP). Garantias como: </a:t>
            </a:r>
          </a:p>
          <a:p>
            <a:pPr lvl="1" fontAlgn="base"/>
            <a:r>
              <a:rPr lang="pt-BR" sz="2000" dirty="0"/>
              <a:t>Mecanismos de divisão efetiva de poder</a:t>
            </a:r>
          </a:p>
          <a:p>
            <a:pPr lvl="1" fontAlgn="base"/>
            <a:r>
              <a:rPr lang="pt-BR" sz="2000" dirty="0"/>
              <a:t>Valorização da participação nos processos decisórios </a:t>
            </a:r>
          </a:p>
          <a:p>
            <a:pPr lvl="1" fontAlgn="base"/>
            <a:r>
              <a:rPr lang="pt-BR" sz="2000" dirty="0"/>
              <a:t>Valorização dos compromissos assumidos em nome da rede </a:t>
            </a:r>
          </a:p>
          <a:p>
            <a:pPr lvl="1" fontAlgn="base"/>
            <a:r>
              <a:rPr lang="pt-BR" sz="2000" dirty="0"/>
              <a:t>Busca de credibilidade junto a fornecedores </a:t>
            </a:r>
          </a:p>
          <a:p>
            <a:pPr lvl="1" fontAlgn="base"/>
            <a:r>
              <a:rPr lang="pt-BR" sz="2000" dirty="0"/>
              <a:t>Zelo com os interesses da entidade através dos critérios para a entrada no grupo e preservação da transparência de ações entre os associados</a:t>
            </a:r>
          </a:p>
          <a:p>
            <a:pPr lvl="1" fontAlgn="base"/>
            <a:r>
              <a:rPr lang="pt-BR" sz="2000" dirty="0"/>
              <a:t>Interesses coletivos concorrendo para a prosperidade de interesses individuais.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3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Eficiência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040039"/>
            <a:ext cx="10061690" cy="4515307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/>
              <a:t>A rede </a:t>
            </a:r>
            <a:r>
              <a:rPr lang="pt-BR" sz="2400" dirty="0" err="1"/>
              <a:t>Construlíder</a:t>
            </a:r>
            <a:r>
              <a:rPr lang="pt-BR" sz="2400" dirty="0"/>
              <a:t> foi capaz de alcançar vantagens que não seriam alcançadas pelas empresas atuando de maneira separada e fazer valer sua missão:  </a:t>
            </a:r>
          </a:p>
          <a:p>
            <a:pPr marL="0" indent="0">
              <a:buNone/>
            </a:pPr>
            <a:endParaRPr lang="pt-BR" sz="2400" b="0" dirty="0">
              <a:effectLst/>
            </a:endParaRPr>
          </a:p>
          <a:p>
            <a:pPr marL="0" indent="0" algn="just">
              <a:buNone/>
            </a:pPr>
            <a:r>
              <a:rPr lang="pt-BR" sz="2400" dirty="0"/>
              <a:t>“Promover a negociação das melhores condições comerciais, contando com a orientação e colaboração das associadas na busca dos melhores fornecedores de cada segmento do ramo de materiais de construção; viabilizar a capacitação de empresários e funcionários na busca incessante da perfeição comercial e administrativa, desenvolvendo com os clientes e consumidores uma relação colaborativa propiciada pelas ações de publicidade, marketing e mídia coletiva e individual de cada loja.” </a:t>
            </a:r>
            <a:endParaRPr lang="pt-BR" sz="2400" b="0" dirty="0">
              <a:effectLst/>
            </a:endParaRPr>
          </a:p>
          <a:p>
            <a:pPr marL="0" indent="0">
              <a:buNone/>
            </a:pPr>
            <a:r>
              <a:rPr lang="pt-BR" b="0" dirty="0">
                <a:effectLst/>
              </a:rPr>
              <a:t/>
            </a:r>
            <a:br>
              <a:rPr lang="pt-BR" b="0" dirty="0">
                <a:effectLst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9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000" u="sng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http://www.mma.gov.br/port/sdi/ea/enraizea/htms/busca_conceito_redes.htm</a:t>
            </a:r>
            <a:endParaRPr lang="pt-BR" dirty="0"/>
          </a:p>
          <a:p>
            <a:r>
              <a:rPr lang="pt-BR" dirty="0"/>
              <a:t>REDES DE COOPERAÇÃO PRODUTIVA: UMA ESTRATÉGIA DE COMPETITIVIDADE E SOBREVIVÊNCIA PARA PEQUENAS E MÉDIAS EMPRESAS (Maria Elena León </a:t>
            </a:r>
            <a:r>
              <a:rPr lang="pt-BR" dirty="0" err="1"/>
              <a:t>Olave</a:t>
            </a:r>
            <a:r>
              <a:rPr lang="pt-BR" dirty="0"/>
              <a:t> João Amato Neto)</a:t>
            </a:r>
          </a:p>
          <a:p>
            <a:r>
              <a:rPr lang="pt-BR" dirty="0" smtClean="0"/>
              <a:t>BONASSI, F. A. O associativismo como estratégia competitiva no varejo: um estudo de caso da </a:t>
            </a:r>
            <a:r>
              <a:rPr lang="pt-BR" dirty="0" err="1" smtClean="0"/>
              <a:t>Aremac</a:t>
            </a:r>
            <a:r>
              <a:rPr lang="pt-BR" dirty="0" smtClean="0"/>
              <a:t> – </a:t>
            </a:r>
            <a:r>
              <a:rPr lang="pt-BR" dirty="0" err="1" smtClean="0"/>
              <a:t>am</a:t>
            </a:r>
            <a:r>
              <a:rPr lang="pt-BR" dirty="0" smtClean="0"/>
              <a:t> – Associação Regional de Empresas de Material de Construção da Alta </a:t>
            </a:r>
            <a:r>
              <a:rPr lang="pt-BR" dirty="0" err="1" smtClean="0"/>
              <a:t>Mogiana</a:t>
            </a:r>
            <a:r>
              <a:rPr lang="pt-BR" dirty="0" smtClean="0"/>
              <a:t>. 2003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76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Agenda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pt-BR" sz="2400" dirty="0" smtClean="0"/>
              <a:t>Introdução</a:t>
            </a:r>
          </a:p>
          <a:p>
            <a:pPr fontAlgn="base"/>
            <a:r>
              <a:rPr lang="pt-BR" sz="2400" dirty="0" smtClean="0"/>
              <a:t>Cenário </a:t>
            </a:r>
            <a:r>
              <a:rPr lang="pt-BR" sz="2400" dirty="0"/>
              <a:t>Atual </a:t>
            </a:r>
            <a:endParaRPr lang="pt-BR" sz="2400" dirty="0" smtClean="0"/>
          </a:p>
          <a:p>
            <a:pPr fontAlgn="base"/>
            <a:r>
              <a:rPr lang="pt-BR" sz="2400" dirty="0" smtClean="0"/>
              <a:t>Conceitos</a:t>
            </a:r>
          </a:p>
          <a:p>
            <a:pPr fontAlgn="base"/>
            <a:r>
              <a:rPr lang="pt-BR" sz="2400" dirty="0" smtClean="0"/>
              <a:t>Teorias envolvidas</a:t>
            </a:r>
          </a:p>
          <a:p>
            <a:pPr fontAlgn="base"/>
            <a:r>
              <a:rPr lang="pt-BR" sz="2400" dirty="0" smtClean="0"/>
              <a:t>Motivos atuais para formar redes</a:t>
            </a:r>
          </a:p>
          <a:p>
            <a:pPr fontAlgn="base"/>
            <a:r>
              <a:rPr lang="pt-BR" sz="2400" dirty="0"/>
              <a:t>Vantagens Relacionadas</a:t>
            </a:r>
          </a:p>
          <a:p>
            <a:pPr fontAlgn="base"/>
            <a:r>
              <a:rPr lang="pt-BR" sz="2400" dirty="0" smtClean="0"/>
              <a:t>História</a:t>
            </a:r>
            <a:endParaRPr lang="pt-BR" sz="2400" dirty="0"/>
          </a:p>
          <a:p>
            <a:pPr fontAlgn="base"/>
            <a:r>
              <a:rPr lang="pt-BR" sz="2400" dirty="0"/>
              <a:t>Importância do SEBRAE e ACIRP</a:t>
            </a:r>
          </a:p>
          <a:p>
            <a:pPr fontAlgn="base"/>
            <a:r>
              <a:rPr lang="pt-BR" sz="2400" dirty="0"/>
              <a:t>Outras redes</a:t>
            </a:r>
          </a:p>
          <a:p>
            <a:pPr fontAlgn="base"/>
            <a:r>
              <a:rPr lang="pt-BR" sz="2400" dirty="0"/>
              <a:t>Vídeo depoimento</a:t>
            </a:r>
          </a:p>
          <a:p>
            <a:pPr fontAlgn="base"/>
            <a:r>
              <a:rPr lang="pt-BR" sz="2400" dirty="0"/>
              <a:t>Categorias de redes </a:t>
            </a:r>
            <a:r>
              <a:rPr lang="pt-BR" sz="2400" dirty="0" err="1"/>
              <a:t>interorganizacionais</a:t>
            </a:r>
            <a:endParaRPr lang="pt-BR" sz="2400" dirty="0"/>
          </a:p>
          <a:p>
            <a:pPr fontAlgn="base"/>
            <a:r>
              <a:rPr lang="pt-BR" sz="2400" dirty="0"/>
              <a:t>Resultados</a:t>
            </a:r>
          </a:p>
          <a:p>
            <a:pPr fontAlgn="base"/>
            <a:r>
              <a:rPr lang="pt-BR" sz="2400" dirty="0"/>
              <a:t>Eficiência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06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39548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“</a:t>
            </a:r>
            <a:r>
              <a:rPr lang="pt-BR" sz="2800" dirty="0"/>
              <a:t>A cooperação oferece a possibilidade de dispor de tecnologias e reduzir os custos de transação relativos ao processo de inovação</a:t>
            </a:r>
            <a:r>
              <a:rPr lang="pt-BR" sz="2800"/>
              <a:t>, </a:t>
            </a:r>
            <a:r>
              <a:rPr lang="pt-BR" sz="2800" b="1" smtClean="0"/>
              <a:t>aumentando </a:t>
            </a:r>
            <a:r>
              <a:rPr lang="pt-BR" sz="2800" b="1" dirty="0"/>
              <a:t>a eficiência econômica</a:t>
            </a:r>
            <a:r>
              <a:rPr lang="pt-BR" sz="2800" dirty="0"/>
              <a:t> e, por consequência, aumentando a competitividade.”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79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Cenário </a:t>
            </a:r>
            <a:r>
              <a:rPr lang="pt-BR" sz="6000" u="sng" dirty="0" smtClean="0"/>
              <a:t>atual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2800" dirty="0"/>
              <a:t>Instabilidade Política</a:t>
            </a:r>
          </a:p>
          <a:p>
            <a:pPr fontAlgn="base"/>
            <a:endParaRPr lang="pt-BR" sz="2800" dirty="0"/>
          </a:p>
          <a:p>
            <a:pPr fontAlgn="base"/>
            <a:r>
              <a:rPr lang="pt-BR" sz="2800" dirty="0"/>
              <a:t>Dificuldades Econômicas</a:t>
            </a:r>
          </a:p>
          <a:p>
            <a:pPr lvl="1" fontAlgn="base"/>
            <a:r>
              <a:rPr lang="pt-BR" sz="2800" dirty="0"/>
              <a:t>Variação do dólar e da inflação</a:t>
            </a:r>
          </a:p>
          <a:p>
            <a:pPr lvl="1" fontAlgn="base"/>
            <a:r>
              <a:rPr lang="pt-BR" sz="2800" dirty="0"/>
              <a:t>Crise financeira </a:t>
            </a:r>
          </a:p>
          <a:p>
            <a:pPr marL="457200" lvl="1" indent="0" fontAlgn="base">
              <a:buNone/>
            </a:pPr>
            <a:endParaRPr lang="pt-BR" sz="2800" dirty="0"/>
          </a:p>
          <a:p>
            <a:pPr fontAlgn="base"/>
            <a:r>
              <a:rPr lang="pt-BR" sz="2800" dirty="0"/>
              <a:t>Acirramento da competitividade entre empresas</a:t>
            </a:r>
          </a:p>
          <a:p>
            <a:pPr marL="0" indent="0">
              <a:buNone/>
            </a:pPr>
            <a:r>
              <a:rPr lang="pt-BR" sz="2800" b="0" dirty="0">
                <a:effectLst/>
              </a:rPr>
              <a:t/>
            </a:r>
            <a:br>
              <a:rPr lang="pt-BR" sz="2800" b="0" dirty="0">
                <a:effectLst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8089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/>
              <a:t>Cenário atual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t-BR" sz="3200" dirty="0"/>
              <a:t>Pequenas empresas em dificuldades</a:t>
            </a:r>
          </a:p>
          <a:p>
            <a:pPr fontAlgn="base"/>
            <a:endParaRPr lang="pt-BR" sz="3200" dirty="0"/>
          </a:p>
          <a:p>
            <a:pPr fontAlgn="base"/>
            <a:r>
              <a:rPr lang="pt-BR" sz="3200" dirty="0"/>
              <a:t>Busca por menores custos de produção</a:t>
            </a:r>
          </a:p>
          <a:p>
            <a:pPr marL="0" indent="0" fontAlgn="base">
              <a:buNone/>
            </a:pPr>
            <a:endParaRPr lang="pt-BR" sz="3200" dirty="0"/>
          </a:p>
          <a:p>
            <a:pPr fontAlgn="base"/>
            <a:r>
              <a:rPr lang="pt-BR" sz="3200" dirty="0"/>
              <a:t>Novas oportunidades de negócio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036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 smtClean="0"/>
              <a:t>Conceitos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3200" b="1" dirty="0"/>
              <a:t>O que é associativismo: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sz="2800" dirty="0"/>
              <a:t>Segundo </a:t>
            </a:r>
            <a:r>
              <a:rPr lang="pt-BR" sz="2800" dirty="0" err="1"/>
              <a:t>Bancoob</a:t>
            </a:r>
            <a:r>
              <a:rPr lang="pt-BR" sz="2800" dirty="0"/>
              <a:t> (2002) o associativismo pode ser definido como uma forma de cooperativismo, onde a sociedade se organiza através de ajuda mútua para resolver diversos problemas relacionados ao seu dia a dia.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890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u="sng" dirty="0" smtClean="0"/>
              <a:t>Conceitos</a:t>
            </a:r>
            <a:endParaRPr lang="pt-BR" sz="6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3200" b="1" dirty="0"/>
              <a:t>O que é associativismo:</a:t>
            </a:r>
          </a:p>
          <a:p>
            <a:pPr marL="0" indent="0" fontAlgn="base">
              <a:buNone/>
            </a:pPr>
            <a:endParaRPr lang="pt-BR" dirty="0"/>
          </a:p>
          <a:p>
            <a:r>
              <a:rPr lang="pt-BR" sz="2800" dirty="0"/>
              <a:t>Lei que regulamenta sociedades </a:t>
            </a:r>
            <a:r>
              <a:rPr lang="pt-BR" sz="2800" dirty="0" err="1"/>
              <a:t>coopetivas</a:t>
            </a:r>
            <a:r>
              <a:rPr lang="pt-BR" sz="2800" dirty="0"/>
              <a:t> n°5764, de 1971 art3</a:t>
            </a:r>
            <a:r>
              <a:rPr lang="pt-BR" sz="2800" dirty="0" smtClean="0"/>
              <a:t>°</a:t>
            </a:r>
          </a:p>
          <a:p>
            <a:pPr lvl="1"/>
            <a:r>
              <a:rPr lang="pt-BR" sz="2600" dirty="0" smtClean="0"/>
              <a:t>cooperativas </a:t>
            </a:r>
            <a:r>
              <a:rPr lang="pt-BR" sz="2600" dirty="0"/>
              <a:t>são “contrato entre pessoas que reciprocamente se obrigam a contribuir com bens ou serviços para o exercício de uma atividade econômica em comum, sem objetivo de lucro”</a:t>
            </a:r>
          </a:p>
        </p:txBody>
      </p:sp>
    </p:spTree>
    <p:extLst>
      <p:ext uri="{BB962C8B-B14F-4D97-AF65-F5344CB8AC3E}">
        <p14:creationId xmlns:p14="http://schemas.microsoft.com/office/powerpoint/2010/main" val="12221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4800" u="sng" dirty="0">
                <a:solidFill>
                  <a:schemeClr val="tx2"/>
                </a:solidFill>
              </a:rPr>
              <a:t>Vantagens</a:t>
            </a:r>
            <a:r>
              <a:rPr lang="pt-BR" sz="2400" b="1" dirty="0"/>
              <a:t> </a:t>
            </a:r>
            <a:r>
              <a:rPr lang="pt-BR" sz="4800" u="sng" dirty="0">
                <a:solidFill>
                  <a:schemeClr val="tx2"/>
                </a:solidFill>
              </a:rPr>
              <a:t>do</a:t>
            </a:r>
            <a:r>
              <a:rPr lang="pt-BR" sz="2400" b="1" dirty="0"/>
              <a:t> </a:t>
            </a:r>
            <a:r>
              <a:rPr lang="pt-BR" sz="4800" u="sng" dirty="0">
                <a:solidFill>
                  <a:schemeClr val="tx2"/>
                </a:solidFill>
              </a:rPr>
              <a:t>associativismo</a:t>
            </a:r>
            <a:r>
              <a:rPr lang="pt-BR" sz="2400" b="1" dirty="0"/>
              <a:t>: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sz="2400" dirty="0"/>
              <a:t>O agrupamento de pequenos varejistas proporciona redução de custos de comunicação com o mercado, redução de despesas administrativas, benefícios conjuntos de treinamentos de empresários e funcionários, além, de principalmente, favorecer o poder de negociação junto a fornecedores.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Promove a solução de problemas comuns, impossibilidade de produção individual, afinidade entre os participantes, busca de sinergia, divisão de custos, necessidades sociais, busca de independência e convergência de interesses.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7590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Í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1272</Words>
  <Application>Microsoft Office PowerPoint</Application>
  <PresentationFormat>Personalizar</PresentationFormat>
  <Paragraphs>217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Íon</vt:lpstr>
      <vt:lpstr>Apresentação do PowerPoint</vt:lpstr>
      <vt:lpstr>Grupo</vt:lpstr>
      <vt:lpstr>Agenda</vt:lpstr>
      <vt:lpstr>INTRODUÇÃO</vt:lpstr>
      <vt:lpstr>Cenário atual</vt:lpstr>
      <vt:lpstr>Cenário atual</vt:lpstr>
      <vt:lpstr>Conceitos</vt:lpstr>
      <vt:lpstr>Conceitos</vt:lpstr>
      <vt:lpstr>Apresentação do PowerPoint</vt:lpstr>
      <vt:lpstr>Apresentação do PowerPoint</vt:lpstr>
      <vt:lpstr>Motivos atuais para formar redes</vt:lpstr>
      <vt:lpstr>Vantagens Relacionadas</vt:lpstr>
      <vt:lpstr>Vantagens Relacionadas</vt:lpstr>
      <vt:lpstr>História da Construlíder</vt:lpstr>
      <vt:lpstr>História - Processo</vt:lpstr>
      <vt:lpstr>História - Processo</vt:lpstr>
      <vt:lpstr>Importância do SEBRAE e ACIRP </vt:lpstr>
      <vt:lpstr>Importância do SEBRAE e ACIRP</vt:lpstr>
      <vt:lpstr>Importância do SEBRAE e ACIRP </vt:lpstr>
      <vt:lpstr>Outras Redes</vt:lpstr>
      <vt:lpstr>Vídeo depoimento</vt:lpstr>
      <vt:lpstr>Categorias de redes interorganizacionais</vt:lpstr>
      <vt:lpstr>Resultados</vt:lpstr>
      <vt:lpstr>Resultados</vt:lpstr>
      <vt:lpstr>Resultados</vt:lpstr>
      <vt:lpstr>Resultados</vt:lpstr>
      <vt:lpstr>Resultados</vt:lpstr>
      <vt:lpstr>Eficiência 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Usuário</cp:lastModifiedBy>
  <cp:revision>19</cp:revision>
  <dcterms:created xsi:type="dcterms:W3CDTF">2016-04-18T16:50:10Z</dcterms:created>
  <dcterms:modified xsi:type="dcterms:W3CDTF">2016-04-18T21:31:44Z</dcterms:modified>
</cp:coreProperties>
</file>