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45" r:id="rId3"/>
    <p:sldId id="349" r:id="rId4"/>
    <p:sldId id="353" r:id="rId5"/>
    <p:sldId id="391" r:id="rId6"/>
    <p:sldId id="322" r:id="rId7"/>
    <p:sldId id="392" r:id="rId8"/>
    <p:sldId id="393" r:id="rId9"/>
    <p:sldId id="352" r:id="rId10"/>
    <p:sldId id="394" r:id="rId11"/>
    <p:sldId id="357" r:id="rId12"/>
    <p:sldId id="396" r:id="rId13"/>
    <p:sldId id="395" r:id="rId14"/>
    <p:sldId id="362" r:id="rId15"/>
    <p:sldId id="361" r:id="rId16"/>
    <p:sldId id="398" r:id="rId17"/>
    <p:sldId id="397" r:id="rId18"/>
    <p:sldId id="399" r:id="rId19"/>
    <p:sldId id="364" r:id="rId20"/>
    <p:sldId id="400" r:id="rId21"/>
    <p:sldId id="402" r:id="rId22"/>
    <p:sldId id="401" r:id="rId23"/>
    <p:sldId id="390" r:id="rId24"/>
    <p:sldId id="381" r:id="rId25"/>
    <p:sldId id="403" r:id="rId26"/>
    <p:sldId id="404" r:id="rId27"/>
    <p:sldId id="405" r:id="rId2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422E7-8C20-44CF-83EE-E84415C10907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A1E20D0B-56AF-425D-814F-481348B7616F}">
      <dgm:prSet phldrT="[Texto]"/>
      <dgm:spPr/>
      <dgm:t>
        <a:bodyPr/>
        <a:lstStyle/>
        <a:p>
          <a:r>
            <a:rPr lang="pt-BR" dirty="0" smtClean="0"/>
            <a:t>X-M</a:t>
          </a:r>
          <a:endParaRPr lang="pt-BR" dirty="0"/>
        </a:p>
      </dgm:t>
    </dgm:pt>
    <dgm:pt modelId="{1AFDBC58-F14B-429C-8E29-75D030614BAC}" type="parTrans" cxnId="{0F16C2F3-2D20-4EE5-B697-CB4BB79C69A0}">
      <dgm:prSet/>
      <dgm:spPr/>
      <dgm:t>
        <a:bodyPr/>
        <a:lstStyle/>
        <a:p>
          <a:endParaRPr lang="pt-BR"/>
        </a:p>
      </dgm:t>
    </dgm:pt>
    <dgm:pt modelId="{2E67A1DD-9D48-4FD1-8CDA-39084B84E1EE}" type="sibTrans" cxnId="{0F16C2F3-2D20-4EE5-B697-CB4BB79C69A0}">
      <dgm:prSet/>
      <dgm:spPr/>
      <dgm:t>
        <a:bodyPr/>
        <a:lstStyle/>
        <a:p>
          <a:endParaRPr lang="pt-BR" dirty="0"/>
        </a:p>
      </dgm:t>
    </dgm:pt>
    <dgm:pt modelId="{DD5BB108-F027-4E85-988A-88855A3EA803}">
      <dgm:prSet phldrT="[Texto]"/>
      <dgm:spPr/>
      <dgm:t>
        <a:bodyPr/>
        <a:lstStyle/>
        <a:p>
          <a:r>
            <a:rPr lang="pt-BR" dirty="0" smtClean="0"/>
            <a:t>Y</a:t>
          </a:r>
          <a:endParaRPr lang="pt-BR" dirty="0"/>
        </a:p>
      </dgm:t>
    </dgm:pt>
    <dgm:pt modelId="{5E8B1B06-79EC-4137-8703-CC4A1A8B4CBC}" type="parTrans" cxnId="{D39A96DA-31EA-4B87-8C4B-6E5D5D454E16}">
      <dgm:prSet/>
      <dgm:spPr/>
      <dgm:t>
        <a:bodyPr/>
        <a:lstStyle/>
        <a:p>
          <a:endParaRPr lang="pt-BR"/>
        </a:p>
      </dgm:t>
    </dgm:pt>
    <dgm:pt modelId="{BFAD754F-19A8-496F-A6B1-FC79E45C6B62}" type="sibTrans" cxnId="{D39A96DA-31EA-4B87-8C4B-6E5D5D454E16}">
      <dgm:prSet/>
      <dgm:spPr/>
      <dgm:t>
        <a:bodyPr/>
        <a:lstStyle/>
        <a:p>
          <a:endParaRPr lang="pt-BR"/>
        </a:p>
      </dgm:t>
    </dgm:pt>
    <dgm:pt modelId="{9DE5A1CA-5B8F-485D-B8DE-BBE503631E97}">
      <dgm:prSet phldrT="[Texto]"/>
      <dgm:spPr/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07202D1B-8AB2-4DBA-8978-5B52D9637B5B}" type="parTrans" cxnId="{561FEE35-1A9F-40F0-BB66-20F6159EECB2}">
      <dgm:prSet/>
      <dgm:spPr/>
      <dgm:t>
        <a:bodyPr/>
        <a:lstStyle/>
        <a:p>
          <a:endParaRPr lang="pt-BR"/>
        </a:p>
      </dgm:t>
    </dgm:pt>
    <dgm:pt modelId="{E44E89EA-D735-450E-A209-66EA3CC3310A}" type="sibTrans" cxnId="{561FEE35-1A9F-40F0-BB66-20F6159EECB2}">
      <dgm:prSet/>
      <dgm:spPr/>
      <dgm:t>
        <a:bodyPr/>
        <a:lstStyle/>
        <a:p>
          <a:endParaRPr lang="pt-BR"/>
        </a:p>
      </dgm:t>
    </dgm:pt>
    <dgm:pt modelId="{3F3E0D0A-77C9-4DAD-BF5E-BC73766FF91A}">
      <dgm:prSet phldrT="[Texto]"/>
      <dgm:spPr/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B7E7F359-E223-4A65-9777-FE74A8A921AB}" type="parTrans" cxnId="{7F17D53E-38E4-4899-9ADF-7A225FB72670}">
      <dgm:prSet/>
      <dgm:spPr/>
      <dgm:t>
        <a:bodyPr/>
        <a:lstStyle/>
        <a:p>
          <a:endParaRPr lang="pt-BR"/>
        </a:p>
      </dgm:t>
    </dgm:pt>
    <dgm:pt modelId="{BAE8AF16-7609-4872-B73F-8A03CC443A3C}" type="sibTrans" cxnId="{7F17D53E-38E4-4899-9ADF-7A225FB72670}">
      <dgm:prSet/>
      <dgm:spPr/>
      <dgm:t>
        <a:bodyPr/>
        <a:lstStyle/>
        <a:p>
          <a:endParaRPr lang="pt-BR"/>
        </a:p>
      </dgm:t>
    </dgm:pt>
    <dgm:pt modelId="{2E1CC3E5-75B0-47A9-8AE2-3C9C71D14E87}">
      <dgm:prSet phldrT="[Texto]"/>
      <dgm:spPr/>
      <dgm:t>
        <a:bodyPr/>
        <a:lstStyle/>
        <a:p>
          <a:r>
            <a:rPr lang="pt-BR" dirty="0" smtClean="0"/>
            <a:t>G</a:t>
          </a:r>
          <a:endParaRPr lang="pt-BR" dirty="0"/>
        </a:p>
      </dgm:t>
    </dgm:pt>
    <dgm:pt modelId="{52C752B9-F26A-46A6-B6A0-98625EF9A892}" type="sibTrans" cxnId="{9A68E06C-B936-4E71-A337-DC0B0215374A}">
      <dgm:prSet/>
      <dgm:spPr/>
      <dgm:t>
        <a:bodyPr/>
        <a:lstStyle/>
        <a:p>
          <a:endParaRPr lang="pt-BR"/>
        </a:p>
      </dgm:t>
    </dgm:pt>
    <dgm:pt modelId="{30CA6D59-F717-4B08-AE0F-BF8705715549}" type="parTrans" cxnId="{9A68E06C-B936-4E71-A337-DC0B0215374A}">
      <dgm:prSet/>
      <dgm:spPr/>
      <dgm:t>
        <a:bodyPr/>
        <a:lstStyle/>
        <a:p>
          <a:endParaRPr lang="pt-BR"/>
        </a:p>
      </dgm:t>
    </dgm:pt>
    <dgm:pt modelId="{EF8D412C-EF77-45E1-9AAB-672DDCA23ADD}" type="pres">
      <dgm:prSet presAssocID="{BC5422E7-8C20-44CF-83EE-E84415C10907}" presName="linearFlow" presStyleCnt="0">
        <dgm:presLayoutVars>
          <dgm:dir/>
          <dgm:resizeHandles val="exact"/>
        </dgm:presLayoutVars>
      </dgm:prSet>
      <dgm:spPr/>
    </dgm:pt>
    <dgm:pt modelId="{88368829-1C2C-4864-9B4C-6E5EC5C056F3}" type="pres">
      <dgm:prSet presAssocID="{A1E20D0B-56AF-425D-814F-481348B761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6D246A-25B0-41DB-A5B5-607D872171EE}" type="pres">
      <dgm:prSet presAssocID="{2E67A1DD-9D48-4FD1-8CDA-39084B84E1EE}" presName="spacerL" presStyleCnt="0"/>
      <dgm:spPr/>
    </dgm:pt>
    <dgm:pt modelId="{A91CAF62-0C78-49B6-AB92-8F757596DFF5}" type="pres">
      <dgm:prSet presAssocID="{2E67A1DD-9D48-4FD1-8CDA-39084B84E1EE}" presName="sibTrans" presStyleLbl="sibTrans2D1" presStyleIdx="0" presStyleCnt="4"/>
      <dgm:spPr/>
      <dgm:t>
        <a:bodyPr/>
        <a:lstStyle/>
        <a:p>
          <a:endParaRPr lang="pt-BR"/>
        </a:p>
      </dgm:t>
    </dgm:pt>
    <dgm:pt modelId="{D7B07376-27D6-4AF5-B652-825622F0E9F7}" type="pres">
      <dgm:prSet presAssocID="{2E67A1DD-9D48-4FD1-8CDA-39084B84E1EE}" presName="spacerR" presStyleCnt="0"/>
      <dgm:spPr/>
    </dgm:pt>
    <dgm:pt modelId="{2EF20C0D-1C74-4561-8A03-C7B81DFE0CA9}" type="pres">
      <dgm:prSet presAssocID="{2E1CC3E5-75B0-47A9-8AE2-3C9C71D14E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B98E3B-EB55-4B5C-B60F-1D1BFE21152B}" type="pres">
      <dgm:prSet presAssocID="{52C752B9-F26A-46A6-B6A0-98625EF9A892}" presName="spacerL" presStyleCnt="0"/>
      <dgm:spPr/>
    </dgm:pt>
    <dgm:pt modelId="{17E5F748-A4F2-454B-84B7-9EC9D0038449}" type="pres">
      <dgm:prSet presAssocID="{52C752B9-F26A-46A6-B6A0-98625EF9A892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FBC0342-33F9-45A8-9928-30F92A514AC3}" type="pres">
      <dgm:prSet presAssocID="{52C752B9-F26A-46A6-B6A0-98625EF9A892}" presName="spacerR" presStyleCnt="0"/>
      <dgm:spPr/>
    </dgm:pt>
    <dgm:pt modelId="{BB9E6945-97C2-4940-9449-E2FA4C1912D7}" type="pres">
      <dgm:prSet presAssocID="{3F3E0D0A-77C9-4DAD-BF5E-BC73766FF9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2ACAA9-05BE-455D-B575-EFFB069D476F}" type="pres">
      <dgm:prSet presAssocID="{BAE8AF16-7609-4872-B73F-8A03CC443A3C}" presName="spacerL" presStyleCnt="0"/>
      <dgm:spPr/>
    </dgm:pt>
    <dgm:pt modelId="{707E1175-FD9F-41B7-A2F8-93CEEB06DD3B}" type="pres">
      <dgm:prSet presAssocID="{BAE8AF16-7609-4872-B73F-8A03CC443A3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AA09F8C-57A6-44A8-8588-4DE899CAB9E3}" type="pres">
      <dgm:prSet presAssocID="{BAE8AF16-7609-4872-B73F-8A03CC443A3C}" presName="spacerR" presStyleCnt="0"/>
      <dgm:spPr/>
    </dgm:pt>
    <dgm:pt modelId="{88541145-F678-47F3-BD6F-59D5A01EE17A}" type="pres">
      <dgm:prSet presAssocID="{9DE5A1CA-5B8F-485D-B8DE-BBE503631E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C90765-76E7-42AE-AD0A-CFF4D2EDAEA2}" type="pres">
      <dgm:prSet presAssocID="{E44E89EA-D735-450E-A209-66EA3CC3310A}" presName="spacerL" presStyleCnt="0"/>
      <dgm:spPr/>
    </dgm:pt>
    <dgm:pt modelId="{A7CEE56F-EB6C-4EE2-877B-A39C45479385}" type="pres">
      <dgm:prSet presAssocID="{E44E89EA-D735-450E-A209-66EA3CC3310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A171331E-F267-4232-9A79-F08F7A02818D}" type="pres">
      <dgm:prSet presAssocID="{E44E89EA-D735-450E-A209-66EA3CC3310A}" presName="spacerR" presStyleCnt="0"/>
      <dgm:spPr/>
    </dgm:pt>
    <dgm:pt modelId="{54321C93-B641-4CA6-AB95-21CA384C3744}" type="pres">
      <dgm:prSet presAssocID="{DD5BB108-F027-4E85-988A-88855A3EA8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BBF1CF-BDF2-474F-9E15-0065E31FE684}" type="presOf" srcId="{BAE8AF16-7609-4872-B73F-8A03CC443A3C}" destId="{707E1175-FD9F-41B7-A2F8-93CEEB06DD3B}" srcOrd="0" destOrd="0" presId="urn:microsoft.com/office/officeart/2005/8/layout/equation1"/>
    <dgm:cxn modelId="{F10813D8-0767-4D62-861D-9F2643ABEDE9}" type="presOf" srcId="{E44E89EA-D735-450E-A209-66EA3CC3310A}" destId="{A7CEE56F-EB6C-4EE2-877B-A39C45479385}" srcOrd="0" destOrd="0" presId="urn:microsoft.com/office/officeart/2005/8/layout/equation1"/>
    <dgm:cxn modelId="{561FEE35-1A9F-40F0-BB66-20F6159EECB2}" srcId="{BC5422E7-8C20-44CF-83EE-E84415C10907}" destId="{9DE5A1CA-5B8F-485D-B8DE-BBE503631E97}" srcOrd="3" destOrd="0" parTransId="{07202D1B-8AB2-4DBA-8978-5B52D9637B5B}" sibTransId="{E44E89EA-D735-450E-A209-66EA3CC3310A}"/>
    <dgm:cxn modelId="{7F17D53E-38E4-4899-9ADF-7A225FB72670}" srcId="{BC5422E7-8C20-44CF-83EE-E84415C10907}" destId="{3F3E0D0A-77C9-4DAD-BF5E-BC73766FF91A}" srcOrd="2" destOrd="0" parTransId="{B7E7F359-E223-4A65-9777-FE74A8A921AB}" sibTransId="{BAE8AF16-7609-4872-B73F-8A03CC443A3C}"/>
    <dgm:cxn modelId="{9A68E06C-B936-4E71-A337-DC0B0215374A}" srcId="{BC5422E7-8C20-44CF-83EE-E84415C10907}" destId="{2E1CC3E5-75B0-47A9-8AE2-3C9C71D14E87}" srcOrd="1" destOrd="0" parTransId="{30CA6D59-F717-4B08-AE0F-BF8705715549}" sibTransId="{52C752B9-F26A-46A6-B6A0-98625EF9A892}"/>
    <dgm:cxn modelId="{D39A96DA-31EA-4B87-8C4B-6E5D5D454E16}" srcId="{BC5422E7-8C20-44CF-83EE-E84415C10907}" destId="{DD5BB108-F027-4E85-988A-88855A3EA803}" srcOrd="4" destOrd="0" parTransId="{5E8B1B06-79EC-4137-8703-CC4A1A8B4CBC}" sibTransId="{BFAD754F-19A8-496F-A6B1-FC79E45C6B62}"/>
    <dgm:cxn modelId="{0724F5C7-0187-49C8-AE7A-70087FCFD9AC}" type="presOf" srcId="{DD5BB108-F027-4E85-988A-88855A3EA803}" destId="{54321C93-B641-4CA6-AB95-21CA384C3744}" srcOrd="0" destOrd="0" presId="urn:microsoft.com/office/officeart/2005/8/layout/equation1"/>
    <dgm:cxn modelId="{C392B410-003C-45FE-B15F-44CA38F82FAB}" type="presOf" srcId="{2E1CC3E5-75B0-47A9-8AE2-3C9C71D14E87}" destId="{2EF20C0D-1C74-4561-8A03-C7B81DFE0CA9}" srcOrd="0" destOrd="0" presId="urn:microsoft.com/office/officeart/2005/8/layout/equation1"/>
    <dgm:cxn modelId="{C8100461-E856-4892-8B95-7C2E5B661762}" type="presOf" srcId="{9DE5A1CA-5B8F-485D-B8DE-BBE503631E97}" destId="{88541145-F678-47F3-BD6F-59D5A01EE17A}" srcOrd="0" destOrd="0" presId="urn:microsoft.com/office/officeart/2005/8/layout/equation1"/>
    <dgm:cxn modelId="{0C7B408A-817B-45A1-ADA1-F3D7F809187C}" type="presOf" srcId="{A1E20D0B-56AF-425D-814F-481348B7616F}" destId="{88368829-1C2C-4864-9B4C-6E5EC5C056F3}" srcOrd="0" destOrd="0" presId="urn:microsoft.com/office/officeart/2005/8/layout/equation1"/>
    <dgm:cxn modelId="{12EB425C-3D49-48AC-B432-9FABC5D4175D}" type="presOf" srcId="{BC5422E7-8C20-44CF-83EE-E84415C10907}" destId="{EF8D412C-EF77-45E1-9AAB-672DDCA23ADD}" srcOrd="0" destOrd="0" presId="urn:microsoft.com/office/officeart/2005/8/layout/equation1"/>
    <dgm:cxn modelId="{6254C48F-163F-4F00-BB49-0A56247DCC80}" type="presOf" srcId="{52C752B9-F26A-46A6-B6A0-98625EF9A892}" destId="{17E5F748-A4F2-454B-84B7-9EC9D0038449}" srcOrd="0" destOrd="0" presId="urn:microsoft.com/office/officeart/2005/8/layout/equation1"/>
    <dgm:cxn modelId="{0F16C2F3-2D20-4EE5-B697-CB4BB79C69A0}" srcId="{BC5422E7-8C20-44CF-83EE-E84415C10907}" destId="{A1E20D0B-56AF-425D-814F-481348B7616F}" srcOrd="0" destOrd="0" parTransId="{1AFDBC58-F14B-429C-8E29-75D030614BAC}" sibTransId="{2E67A1DD-9D48-4FD1-8CDA-39084B84E1EE}"/>
    <dgm:cxn modelId="{730823B4-6779-4619-ACBA-2B9262A7BC8A}" type="presOf" srcId="{3F3E0D0A-77C9-4DAD-BF5E-BC73766FF91A}" destId="{BB9E6945-97C2-4940-9449-E2FA4C1912D7}" srcOrd="0" destOrd="0" presId="urn:microsoft.com/office/officeart/2005/8/layout/equation1"/>
    <dgm:cxn modelId="{E9D96274-F547-4559-B5F2-371BB56D2C93}" type="presOf" srcId="{2E67A1DD-9D48-4FD1-8CDA-39084B84E1EE}" destId="{A91CAF62-0C78-49B6-AB92-8F757596DFF5}" srcOrd="0" destOrd="0" presId="urn:microsoft.com/office/officeart/2005/8/layout/equation1"/>
    <dgm:cxn modelId="{C5381251-7424-494C-8766-E590DAFB613B}" type="presParOf" srcId="{EF8D412C-EF77-45E1-9AAB-672DDCA23ADD}" destId="{88368829-1C2C-4864-9B4C-6E5EC5C056F3}" srcOrd="0" destOrd="0" presId="urn:microsoft.com/office/officeart/2005/8/layout/equation1"/>
    <dgm:cxn modelId="{3F7ACD5C-D617-4C38-881A-8E87A8ABBA0B}" type="presParOf" srcId="{EF8D412C-EF77-45E1-9AAB-672DDCA23ADD}" destId="{566D246A-25B0-41DB-A5B5-607D872171EE}" srcOrd="1" destOrd="0" presId="urn:microsoft.com/office/officeart/2005/8/layout/equation1"/>
    <dgm:cxn modelId="{73A63F2F-56B1-4742-9639-D257D45D48D8}" type="presParOf" srcId="{EF8D412C-EF77-45E1-9AAB-672DDCA23ADD}" destId="{A91CAF62-0C78-49B6-AB92-8F757596DFF5}" srcOrd="2" destOrd="0" presId="urn:microsoft.com/office/officeart/2005/8/layout/equation1"/>
    <dgm:cxn modelId="{C824A85D-5F42-441E-A6AF-50C85D6386C7}" type="presParOf" srcId="{EF8D412C-EF77-45E1-9AAB-672DDCA23ADD}" destId="{D7B07376-27D6-4AF5-B652-825622F0E9F7}" srcOrd="3" destOrd="0" presId="urn:microsoft.com/office/officeart/2005/8/layout/equation1"/>
    <dgm:cxn modelId="{E355FD56-BCE6-43D9-A86D-F26045DBABCB}" type="presParOf" srcId="{EF8D412C-EF77-45E1-9AAB-672DDCA23ADD}" destId="{2EF20C0D-1C74-4561-8A03-C7B81DFE0CA9}" srcOrd="4" destOrd="0" presId="urn:microsoft.com/office/officeart/2005/8/layout/equation1"/>
    <dgm:cxn modelId="{9C68FF8E-28B8-4483-813C-E19B9B14F5FE}" type="presParOf" srcId="{EF8D412C-EF77-45E1-9AAB-672DDCA23ADD}" destId="{C6B98E3B-EB55-4B5C-B60F-1D1BFE21152B}" srcOrd="5" destOrd="0" presId="urn:microsoft.com/office/officeart/2005/8/layout/equation1"/>
    <dgm:cxn modelId="{29CC5F23-ED40-4CCF-8521-B01C95C047B5}" type="presParOf" srcId="{EF8D412C-EF77-45E1-9AAB-672DDCA23ADD}" destId="{17E5F748-A4F2-454B-84B7-9EC9D0038449}" srcOrd="6" destOrd="0" presId="urn:microsoft.com/office/officeart/2005/8/layout/equation1"/>
    <dgm:cxn modelId="{6B1BC649-53B2-4E7A-B195-5F70430C0DE5}" type="presParOf" srcId="{EF8D412C-EF77-45E1-9AAB-672DDCA23ADD}" destId="{4FBC0342-33F9-45A8-9928-30F92A514AC3}" srcOrd="7" destOrd="0" presId="urn:microsoft.com/office/officeart/2005/8/layout/equation1"/>
    <dgm:cxn modelId="{50948A87-EA01-4402-B775-AF141B693A8C}" type="presParOf" srcId="{EF8D412C-EF77-45E1-9AAB-672DDCA23ADD}" destId="{BB9E6945-97C2-4940-9449-E2FA4C1912D7}" srcOrd="8" destOrd="0" presId="urn:microsoft.com/office/officeart/2005/8/layout/equation1"/>
    <dgm:cxn modelId="{72DF562A-4EFE-46DF-B91D-B915337809C9}" type="presParOf" srcId="{EF8D412C-EF77-45E1-9AAB-672DDCA23ADD}" destId="{FF2ACAA9-05BE-455D-B575-EFFB069D476F}" srcOrd="9" destOrd="0" presId="urn:microsoft.com/office/officeart/2005/8/layout/equation1"/>
    <dgm:cxn modelId="{589CDAD7-E2BC-4050-9CAF-8DA11CFCBFA4}" type="presParOf" srcId="{EF8D412C-EF77-45E1-9AAB-672DDCA23ADD}" destId="{707E1175-FD9F-41B7-A2F8-93CEEB06DD3B}" srcOrd="10" destOrd="0" presId="urn:microsoft.com/office/officeart/2005/8/layout/equation1"/>
    <dgm:cxn modelId="{0B24B0B7-09BA-48A2-9488-51B5E53A9BD7}" type="presParOf" srcId="{EF8D412C-EF77-45E1-9AAB-672DDCA23ADD}" destId="{1AA09F8C-57A6-44A8-8588-4DE899CAB9E3}" srcOrd="11" destOrd="0" presId="urn:microsoft.com/office/officeart/2005/8/layout/equation1"/>
    <dgm:cxn modelId="{FD9B0872-723B-47EA-9A64-8D954D391953}" type="presParOf" srcId="{EF8D412C-EF77-45E1-9AAB-672DDCA23ADD}" destId="{88541145-F678-47F3-BD6F-59D5A01EE17A}" srcOrd="12" destOrd="0" presId="urn:microsoft.com/office/officeart/2005/8/layout/equation1"/>
    <dgm:cxn modelId="{A8BEF9AE-245C-4EAF-9A27-56B5A631FEAF}" type="presParOf" srcId="{EF8D412C-EF77-45E1-9AAB-672DDCA23ADD}" destId="{9FC90765-76E7-42AE-AD0A-CFF4D2EDAEA2}" srcOrd="13" destOrd="0" presId="urn:microsoft.com/office/officeart/2005/8/layout/equation1"/>
    <dgm:cxn modelId="{24215FCA-4586-4B12-A5E4-E602CD1B3492}" type="presParOf" srcId="{EF8D412C-EF77-45E1-9AAB-672DDCA23ADD}" destId="{A7CEE56F-EB6C-4EE2-877B-A39C45479385}" srcOrd="14" destOrd="0" presId="urn:microsoft.com/office/officeart/2005/8/layout/equation1"/>
    <dgm:cxn modelId="{E6BBD38A-4AA4-4445-9601-A793A7FF645C}" type="presParOf" srcId="{EF8D412C-EF77-45E1-9AAB-672DDCA23ADD}" destId="{A171331E-F267-4232-9A79-F08F7A02818D}" srcOrd="15" destOrd="0" presId="urn:microsoft.com/office/officeart/2005/8/layout/equation1"/>
    <dgm:cxn modelId="{C1F8CBB2-B351-4764-B4C7-195B607D675D}" type="presParOf" srcId="{EF8D412C-EF77-45E1-9AAB-672DDCA23ADD}" destId="{54321C93-B641-4CA6-AB95-21CA384C3744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422E7-8C20-44CF-83EE-E84415C10907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DD5BB108-F027-4E85-988A-88855A3EA803}">
      <dgm:prSet phldrT="[Texto]"/>
      <dgm:spPr/>
      <dgm:t>
        <a:bodyPr/>
        <a:lstStyle/>
        <a:p>
          <a:r>
            <a:rPr lang="pt-BR" dirty="0" smtClean="0"/>
            <a:t>Y</a:t>
          </a:r>
          <a:endParaRPr lang="pt-BR" dirty="0"/>
        </a:p>
      </dgm:t>
    </dgm:pt>
    <dgm:pt modelId="{5E8B1B06-79EC-4137-8703-CC4A1A8B4CBC}" type="parTrans" cxnId="{D39A96DA-31EA-4B87-8C4B-6E5D5D454E16}">
      <dgm:prSet/>
      <dgm:spPr/>
      <dgm:t>
        <a:bodyPr/>
        <a:lstStyle/>
        <a:p>
          <a:endParaRPr lang="pt-BR"/>
        </a:p>
      </dgm:t>
    </dgm:pt>
    <dgm:pt modelId="{BFAD754F-19A8-496F-A6B1-FC79E45C6B62}" type="sibTrans" cxnId="{D39A96DA-31EA-4B87-8C4B-6E5D5D454E16}">
      <dgm:prSet/>
      <dgm:spPr/>
      <dgm:t>
        <a:bodyPr/>
        <a:lstStyle/>
        <a:p>
          <a:endParaRPr lang="pt-BR"/>
        </a:p>
      </dgm:t>
    </dgm:pt>
    <dgm:pt modelId="{9DE5A1CA-5B8F-485D-B8DE-BBE503631E97}">
      <dgm:prSet phldrT="[Texto]"/>
      <dgm:spPr/>
      <dgm:t>
        <a:bodyPr/>
        <a:lstStyle/>
        <a:p>
          <a:r>
            <a:rPr lang="pt-BR" dirty="0" smtClean="0"/>
            <a:t>T</a:t>
          </a:r>
          <a:endParaRPr lang="pt-BR" dirty="0"/>
        </a:p>
      </dgm:t>
    </dgm:pt>
    <dgm:pt modelId="{07202D1B-8AB2-4DBA-8978-5B52D9637B5B}" type="parTrans" cxnId="{561FEE35-1A9F-40F0-BB66-20F6159EECB2}">
      <dgm:prSet/>
      <dgm:spPr/>
      <dgm:t>
        <a:bodyPr/>
        <a:lstStyle/>
        <a:p>
          <a:endParaRPr lang="pt-BR"/>
        </a:p>
      </dgm:t>
    </dgm:pt>
    <dgm:pt modelId="{E44E89EA-D735-450E-A209-66EA3CC3310A}" type="sibTrans" cxnId="{561FEE35-1A9F-40F0-BB66-20F6159EECB2}">
      <dgm:prSet/>
      <dgm:spPr/>
      <dgm:t>
        <a:bodyPr/>
        <a:lstStyle/>
        <a:p>
          <a:endParaRPr lang="pt-BR"/>
        </a:p>
      </dgm:t>
    </dgm:pt>
    <dgm:pt modelId="{3F3E0D0A-77C9-4DAD-BF5E-BC73766FF91A}">
      <dgm:prSet phldrT="[Texto]"/>
      <dgm:spPr/>
      <dgm:t>
        <a:bodyPr/>
        <a:lstStyle/>
        <a:p>
          <a:r>
            <a:rPr lang="pt-BR" dirty="0" smtClean="0"/>
            <a:t>RND</a:t>
          </a:r>
          <a:endParaRPr lang="pt-BR" dirty="0"/>
        </a:p>
      </dgm:t>
    </dgm:pt>
    <dgm:pt modelId="{B7E7F359-E223-4A65-9777-FE74A8A921AB}" type="parTrans" cxnId="{7F17D53E-38E4-4899-9ADF-7A225FB72670}">
      <dgm:prSet/>
      <dgm:spPr/>
      <dgm:t>
        <a:bodyPr/>
        <a:lstStyle/>
        <a:p>
          <a:endParaRPr lang="pt-BR"/>
        </a:p>
      </dgm:t>
    </dgm:pt>
    <dgm:pt modelId="{BAE8AF16-7609-4872-B73F-8A03CC443A3C}" type="sibTrans" cxnId="{7F17D53E-38E4-4899-9ADF-7A225FB72670}">
      <dgm:prSet/>
      <dgm:spPr/>
      <dgm:t>
        <a:bodyPr/>
        <a:lstStyle/>
        <a:p>
          <a:endParaRPr lang="pt-BR"/>
        </a:p>
      </dgm:t>
    </dgm:pt>
    <dgm:pt modelId="{EF8D412C-EF77-45E1-9AAB-672DDCA23ADD}" type="pres">
      <dgm:prSet presAssocID="{BC5422E7-8C20-44CF-83EE-E84415C10907}" presName="linearFlow" presStyleCnt="0">
        <dgm:presLayoutVars>
          <dgm:dir/>
          <dgm:resizeHandles val="exact"/>
        </dgm:presLayoutVars>
      </dgm:prSet>
      <dgm:spPr/>
    </dgm:pt>
    <dgm:pt modelId="{BB9E6945-97C2-4940-9449-E2FA4C1912D7}" type="pres">
      <dgm:prSet presAssocID="{3F3E0D0A-77C9-4DAD-BF5E-BC73766FF9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2ACAA9-05BE-455D-B575-EFFB069D476F}" type="pres">
      <dgm:prSet presAssocID="{BAE8AF16-7609-4872-B73F-8A03CC443A3C}" presName="spacerL" presStyleCnt="0"/>
      <dgm:spPr/>
    </dgm:pt>
    <dgm:pt modelId="{707E1175-FD9F-41B7-A2F8-93CEEB06DD3B}" type="pres">
      <dgm:prSet presAssocID="{BAE8AF16-7609-4872-B73F-8A03CC443A3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1AA09F8C-57A6-44A8-8588-4DE899CAB9E3}" type="pres">
      <dgm:prSet presAssocID="{BAE8AF16-7609-4872-B73F-8A03CC443A3C}" presName="spacerR" presStyleCnt="0"/>
      <dgm:spPr/>
    </dgm:pt>
    <dgm:pt modelId="{88541145-F678-47F3-BD6F-59D5A01EE17A}" type="pres">
      <dgm:prSet presAssocID="{9DE5A1CA-5B8F-485D-B8DE-BBE503631E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C90765-76E7-42AE-AD0A-CFF4D2EDAEA2}" type="pres">
      <dgm:prSet presAssocID="{E44E89EA-D735-450E-A209-66EA3CC3310A}" presName="spacerL" presStyleCnt="0"/>
      <dgm:spPr/>
    </dgm:pt>
    <dgm:pt modelId="{A7CEE56F-EB6C-4EE2-877B-A39C45479385}" type="pres">
      <dgm:prSet presAssocID="{E44E89EA-D735-450E-A209-66EA3CC3310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171331E-F267-4232-9A79-F08F7A02818D}" type="pres">
      <dgm:prSet presAssocID="{E44E89EA-D735-450E-A209-66EA3CC3310A}" presName="spacerR" presStyleCnt="0"/>
      <dgm:spPr/>
    </dgm:pt>
    <dgm:pt modelId="{54321C93-B641-4CA6-AB95-21CA384C3744}" type="pres">
      <dgm:prSet presAssocID="{DD5BB108-F027-4E85-988A-88855A3EA8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BBF1CF-BDF2-474F-9E15-0065E31FE684}" type="presOf" srcId="{BAE8AF16-7609-4872-B73F-8A03CC443A3C}" destId="{707E1175-FD9F-41B7-A2F8-93CEEB06DD3B}" srcOrd="0" destOrd="0" presId="urn:microsoft.com/office/officeart/2005/8/layout/equation1"/>
    <dgm:cxn modelId="{F10813D8-0767-4D62-861D-9F2643ABEDE9}" type="presOf" srcId="{E44E89EA-D735-450E-A209-66EA3CC3310A}" destId="{A7CEE56F-EB6C-4EE2-877B-A39C45479385}" srcOrd="0" destOrd="0" presId="urn:microsoft.com/office/officeart/2005/8/layout/equation1"/>
    <dgm:cxn modelId="{C8100461-E856-4892-8B95-7C2E5B661762}" type="presOf" srcId="{9DE5A1CA-5B8F-485D-B8DE-BBE503631E97}" destId="{88541145-F678-47F3-BD6F-59D5A01EE17A}" srcOrd="0" destOrd="0" presId="urn:microsoft.com/office/officeart/2005/8/layout/equation1"/>
    <dgm:cxn modelId="{730823B4-6779-4619-ACBA-2B9262A7BC8A}" type="presOf" srcId="{3F3E0D0A-77C9-4DAD-BF5E-BC73766FF91A}" destId="{BB9E6945-97C2-4940-9449-E2FA4C1912D7}" srcOrd="0" destOrd="0" presId="urn:microsoft.com/office/officeart/2005/8/layout/equation1"/>
    <dgm:cxn modelId="{0724F5C7-0187-49C8-AE7A-70087FCFD9AC}" type="presOf" srcId="{DD5BB108-F027-4E85-988A-88855A3EA803}" destId="{54321C93-B641-4CA6-AB95-21CA384C3744}" srcOrd="0" destOrd="0" presId="urn:microsoft.com/office/officeart/2005/8/layout/equation1"/>
    <dgm:cxn modelId="{12EB425C-3D49-48AC-B432-9FABC5D4175D}" type="presOf" srcId="{BC5422E7-8C20-44CF-83EE-E84415C10907}" destId="{EF8D412C-EF77-45E1-9AAB-672DDCA23ADD}" srcOrd="0" destOrd="0" presId="urn:microsoft.com/office/officeart/2005/8/layout/equation1"/>
    <dgm:cxn modelId="{7F17D53E-38E4-4899-9ADF-7A225FB72670}" srcId="{BC5422E7-8C20-44CF-83EE-E84415C10907}" destId="{3F3E0D0A-77C9-4DAD-BF5E-BC73766FF91A}" srcOrd="0" destOrd="0" parTransId="{B7E7F359-E223-4A65-9777-FE74A8A921AB}" sibTransId="{BAE8AF16-7609-4872-B73F-8A03CC443A3C}"/>
    <dgm:cxn modelId="{561FEE35-1A9F-40F0-BB66-20F6159EECB2}" srcId="{BC5422E7-8C20-44CF-83EE-E84415C10907}" destId="{9DE5A1CA-5B8F-485D-B8DE-BBE503631E97}" srcOrd="1" destOrd="0" parTransId="{07202D1B-8AB2-4DBA-8978-5B52D9637B5B}" sibTransId="{E44E89EA-D735-450E-A209-66EA3CC3310A}"/>
    <dgm:cxn modelId="{D39A96DA-31EA-4B87-8C4B-6E5D5D454E16}" srcId="{BC5422E7-8C20-44CF-83EE-E84415C10907}" destId="{DD5BB108-F027-4E85-988A-88855A3EA803}" srcOrd="2" destOrd="0" parTransId="{5E8B1B06-79EC-4137-8703-CC4A1A8B4CBC}" sibTransId="{BFAD754F-19A8-496F-A6B1-FC79E45C6B62}"/>
    <dgm:cxn modelId="{50948A87-EA01-4402-B775-AF141B693A8C}" type="presParOf" srcId="{EF8D412C-EF77-45E1-9AAB-672DDCA23ADD}" destId="{BB9E6945-97C2-4940-9449-E2FA4C1912D7}" srcOrd="0" destOrd="0" presId="urn:microsoft.com/office/officeart/2005/8/layout/equation1"/>
    <dgm:cxn modelId="{72DF562A-4EFE-46DF-B91D-B915337809C9}" type="presParOf" srcId="{EF8D412C-EF77-45E1-9AAB-672DDCA23ADD}" destId="{FF2ACAA9-05BE-455D-B575-EFFB069D476F}" srcOrd="1" destOrd="0" presId="urn:microsoft.com/office/officeart/2005/8/layout/equation1"/>
    <dgm:cxn modelId="{589CDAD7-E2BC-4050-9CAF-8DA11CFCBFA4}" type="presParOf" srcId="{EF8D412C-EF77-45E1-9AAB-672DDCA23ADD}" destId="{707E1175-FD9F-41B7-A2F8-93CEEB06DD3B}" srcOrd="2" destOrd="0" presId="urn:microsoft.com/office/officeart/2005/8/layout/equation1"/>
    <dgm:cxn modelId="{0B24B0B7-09BA-48A2-9488-51B5E53A9BD7}" type="presParOf" srcId="{EF8D412C-EF77-45E1-9AAB-672DDCA23ADD}" destId="{1AA09F8C-57A6-44A8-8588-4DE899CAB9E3}" srcOrd="3" destOrd="0" presId="urn:microsoft.com/office/officeart/2005/8/layout/equation1"/>
    <dgm:cxn modelId="{FD9B0872-723B-47EA-9A64-8D954D391953}" type="presParOf" srcId="{EF8D412C-EF77-45E1-9AAB-672DDCA23ADD}" destId="{88541145-F678-47F3-BD6F-59D5A01EE17A}" srcOrd="4" destOrd="0" presId="urn:microsoft.com/office/officeart/2005/8/layout/equation1"/>
    <dgm:cxn modelId="{A8BEF9AE-245C-4EAF-9A27-56B5A631FEAF}" type="presParOf" srcId="{EF8D412C-EF77-45E1-9AAB-672DDCA23ADD}" destId="{9FC90765-76E7-42AE-AD0A-CFF4D2EDAEA2}" srcOrd="5" destOrd="0" presId="urn:microsoft.com/office/officeart/2005/8/layout/equation1"/>
    <dgm:cxn modelId="{24215FCA-4586-4B12-A5E4-E602CD1B3492}" type="presParOf" srcId="{EF8D412C-EF77-45E1-9AAB-672DDCA23ADD}" destId="{A7CEE56F-EB6C-4EE2-877B-A39C45479385}" srcOrd="6" destOrd="0" presId="urn:microsoft.com/office/officeart/2005/8/layout/equation1"/>
    <dgm:cxn modelId="{E6BBD38A-4AA4-4445-9601-A793A7FF645C}" type="presParOf" srcId="{EF8D412C-EF77-45E1-9AAB-672DDCA23ADD}" destId="{A171331E-F267-4232-9A79-F08F7A02818D}" srcOrd="7" destOrd="0" presId="urn:microsoft.com/office/officeart/2005/8/layout/equation1"/>
    <dgm:cxn modelId="{C1F8CBB2-B351-4764-B4C7-195B607D675D}" type="presParOf" srcId="{EF8D412C-EF77-45E1-9AAB-672DDCA23ADD}" destId="{54321C93-B641-4CA6-AB95-21CA384C374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8EC3B-0780-43D4-9023-EE7000D81D92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D643271-D2A9-4456-80D3-722B5F84A5DF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Investimento</a:t>
          </a:r>
          <a:endParaRPr lang="pt-BR" dirty="0"/>
        </a:p>
      </dgm:t>
    </dgm:pt>
    <dgm:pt modelId="{76F129CB-CF37-437A-BF8E-F96321F99B85}" type="parTrans" cxnId="{7D6C6825-E8B9-4E06-96F3-FE6A3F9FB79B}">
      <dgm:prSet/>
      <dgm:spPr/>
      <dgm:t>
        <a:bodyPr/>
        <a:lstStyle/>
        <a:p>
          <a:endParaRPr lang="pt-BR"/>
        </a:p>
      </dgm:t>
    </dgm:pt>
    <dgm:pt modelId="{30614904-09E4-4AE9-A7A4-85C67768804E}" type="sibTrans" cxnId="{7D6C6825-E8B9-4E06-96F3-FE6A3F9FB79B}">
      <dgm:prSet/>
      <dgm:spPr/>
      <dgm:t>
        <a:bodyPr/>
        <a:lstStyle/>
        <a:p>
          <a:endParaRPr lang="pt-BR"/>
        </a:p>
      </dgm:t>
    </dgm:pt>
    <dgm:pt modelId="{4BDBB96C-0506-4C36-B98B-8E28FFAF2D50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Taxa de juros de mercado</a:t>
          </a:r>
          <a:endParaRPr lang="pt-BR" dirty="0"/>
        </a:p>
      </dgm:t>
    </dgm:pt>
    <dgm:pt modelId="{66476F4A-FF2D-47BD-BEC8-84AC274F3F40}" type="parTrans" cxnId="{9B365279-CEBA-4ED9-8BB9-7FD21E0FB93B}">
      <dgm:prSet/>
      <dgm:spPr/>
      <dgm:t>
        <a:bodyPr/>
        <a:lstStyle/>
        <a:p>
          <a:endParaRPr lang="pt-BR"/>
        </a:p>
      </dgm:t>
    </dgm:pt>
    <dgm:pt modelId="{60FB5F6F-B06C-48CB-AE23-7149472207DD}" type="sibTrans" cxnId="{9B365279-CEBA-4ED9-8BB9-7FD21E0FB93B}">
      <dgm:prSet/>
      <dgm:spPr/>
      <dgm:t>
        <a:bodyPr/>
        <a:lstStyle/>
        <a:p>
          <a:endParaRPr lang="pt-BR"/>
        </a:p>
      </dgm:t>
    </dgm:pt>
    <dgm:pt modelId="{374451A9-7407-4358-9E17-7916B5DEDF83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Taxa rentabilidade esperada</a:t>
          </a:r>
          <a:endParaRPr lang="pt-BR" dirty="0"/>
        </a:p>
      </dgm:t>
    </dgm:pt>
    <dgm:pt modelId="{529268A1-A212-4D6A-804D-ECABD738AEF1}" type="sibTrans" cxnId="{3175F976-3919-41D9-A39F-C09160076A06}">
      <dgm:prSet/>
      <dgm:spPr/>
      <dgm:t>
        <a:bodyPr/>
        <a:lstStyle/>
        <a:p>
          <a:endParaRPr lang="pt-BR"/>
        </a:p>
      </dgm:t>
    </dgm:pt>
    <dgm:pt modelId="{1B84C238-0A80-4576-AE29-85AFE0D4814C}" type="parTrans" cxnId="{3175F976-3919-41D9-A39F-C09160076A06}">
      <dgm:prSet/>
      <dgm:spPr/>
      <dgm:t>
        <a:bodyPr/>
        <a:lstStyle/>
        <a:p>
          <a:endParaRPr lang="pt-BR"/>
        </a:p>
      </dgm:t>
    </dgm:pt>
    <dgm:pt modelId="{8CF79230-B434-442C-9C06-056B7CFBF6E4}" type="pres">
      <dgm:prSet presAssocID="{0298EC3B-0780-43D4-9023-EE7000D81D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A3A720-1C2C-4615-A706-65CE1C736FE4}" type="pres">
      <dgm:prSet presAssocID="{0D643271-D2A9-4456-80D3-722B5F84A5DF}" presName="roof" presStyleLbl="dkBgShp" presStyleIdx="0" presStyleCnt="2" custLinFactY="-48889" custLinFactNeighborX="-927" custLinFactNeighborY="-100000"/>
      <dgm:spPr/>
      <dgm:t>
        <a:bodyPr/>
        <a:lstStyle/>
        <a:p>
          <a:endParaRPr lang="pt-BR"/>
        </a:p>
      </dgm:t>
    </dgm:pt>
    <dgm:pt modelId="{9FC4A4D1-ED83-4FCA-8D65-9BC3C02F579A}" type="pres">
      <dgm:prSet presAssocID="{0D643271-D2A9-4456-80D3-722B5F84A5DF}" presName="pillars" presStyleCnt="0"/>
      <dgm:spPr/>
    </dgm:pt>
    <dgm:pt modelId="{B4BE552F-0EEA-4F93-B0AD-F6344BDF1A1D}" type="pres">
      <dgm:prSet presAssocID="{0D643271-D2A9-4456-80D3-722B5F84A5D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6BF837-02E0-4C05-BD4A-7D5F330D371B}" type="pres">
      <dgm:prSet presAssocID="{4BDBB96C-0506-4C36-B98B-8E28FFAF2D5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F57691-84C1-49AF-85EE-BA9449A648BA}" type="pres">
      <dgm:prSet presAssocID="{0D643271-D2A9-4456-80D3-722B5F84A5DF}" presName="base" presStyleLbl="dkBgShp" presStyleIdx="1" presStyleCnt="2"/>
      <dgm:spPr/>
    </dgm:pt>
  </dgm:ptLst>
  <dgm:cxnLst>
    <dgm:cxn modelId="{15EB9203-C7A7-4145-90B0-8C6EC1A26BF1}" type="presOf" srcId="{374451A9-7407-4358-9E17-7916B5DEDF83}" destId="{B4BE552F-0EEA-4F93-B0AD-F6344BDF1A1D}" srcOrd="0" destOrd="0" presId="urn:microsoft.com/office/officeart/2005/8/layout/hList3"/>
    <dgm:cxn modelId="{669F2388-95A6-464C-87E1-A01D91CA3F59}" type="presOf" srcId="{4BDBB96C-0506-4C36-B98B-8E28FFAF2D50}" destId="{6B6BF837-02E0-4C05-BD4A-7D5F330D371B}" srcOrd="0" destOrd="0" presId="urn:microsoft.com/office/officeart/2005/8/layout/hList3"/>
    <dgm:cxn modelId="{9B365279-CEBA-4ED9-8BB9-7FD21E0FB93B}" srcId="{0D643271-D2A9-4456-80D3-722B5F84A5DF}" destId="{4BDBB96C-0506-4C36-B98B-8E28FFAF2D50}" srcOrd="1" destOrd="0" parTransId="{66476F4A-FF2D-47BD-BEC8-84AC274F3F40}" sibTransId="{60FB5F6F-B06C-48CB-AE23-7149472207DD}"/>
    <dgm:cxn modelId="{7D6C6825-E8B9-4E06-96F3-FE6A3F9FB79B}" srcId="{0298EC3B-0780-43D4-9023-EE7000D81D92}" destId="{0D643271-D2A9-4456-80D3-722B5F84A5DF}" srcOrd="0" destOrd="0" parTransId="{76F129CB-CF37-437A-BF8E-F96321F99B85}" sibTransId="{30614904-09E4-4AE9-A7A4-85C67768804E}"/>
    <dgm:cxn modelId="{CE483412-B462-4FEB-AE13-1CD968BDEF10}" type="presOf" srcId="{0D643271-D2A9-4456-80D3-722B5F84A5DF}" destId="{74A3A720-1C2C-4615-A706-65CE1C736FE4}" srcOrd="0" destOrd="0" presId="urn:microsoft.com/office/officeart/2005/8/layout/hList3"/>
    <dgm:cxn modelId="{6A3ECB98-4D1C-4671-B8C1-691A0F813C92}" type="presOf" srcId="{0298EC3B-0780-43D4-9023-EE7000D81D92}" destId="{8CF79230-B434-442C-9C06-056B7CFBF6E4}" srcOrd="0" destOrd="0" presId="urn:microsoft.com/office/officeart/2005/8/layout/hList3"/>
    <dgm:cxn modelId="{3175F976-3919-41D9-A39F-C09160076A06}" srcId="{0D643271-D2A9-4456-80D3-722B5F84A5DF}" destId="{374451A9-7407-4358-9E17-7916B5DEDF83}" srcOrd="0" destOrd="0" parTransId="{1B84C238-0A80-4576-AE29-85AFE0D4814C}" sibTransId="{529268A1-A212-4D6A-804D-ECABD738AEF1}"/>
    <dgm:cxn modelId="{BF5B8C81-5166-4DCD-BAA0-B5C38AD8C338}" type="presParOf" srcId="{8CF79230-B434-442C-9C06-056B7CFBF6E4}" destId="{74A3A720-1C2C-4615-A706-65CE1C736FE4}" srcOrd="0" destOrd="0" presId="urn:microsoft.com/office/officeart/2005/8/layout/hList3"/>
    <dgm:cxn modelId="{93DA326D-48A5-48E8-A3AD-D399B7DDF251}" type="presParOf" srcId="{8CF79230-B434-442C-9C06-056B7CFBF6E4}" destId="{9FC4A4D1-ED83-4FCA-8D65-9BC3C02F579A}" srcOrd="1" destOrd="0" presId="urn:microsoft.com/office/officeart/2005/8/layout/hList3"/>
    <dgm:cxn modelId="{06581721-87A8-4BA0-876A-04B8943FF2F5}" type="presParOf" srcId="{9FC4A4D1-ED83-4FCA-8D65-9BC3C02F579A}" destId="{B4BE552F-0EEA-4F93-B0AD-F6344BDF1A1D}" srcOrd="0" destOrd="0" presId="urn:microsoft.com/office/officeart/2005/8/layout/hList3"/>
    <dgm:cxn modelId="{8D257095-736A-4FF4-A6DD-E231717CFAF2}" type="presParOf" srcId="{9FC4A4D1-ED83-4FCA-8D65-9BC3C02F579A}" destId="{6B6BF837-02E0-4C05-BD4A-7D5F330D371B}" srcOrd="1" destOrd="0" presId="urn:microsoft.com/office/officeart/2005/8/layout/hList3"/>
    <dgm:cxn modelId="{F00B76BE-8245-4AA2-A57A-C05A6A1C754C}" type="presParOf" srcId="{8CF79230-B434-442C-9C06-056B7CFBF6E4}" destId="{72F57691-84C1-49AF-85EE-BA9449A64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8829-1C2C-4864-9B4C-6E5EC5C056F3}">
      <dsp:nvSpPr>
        <dsp:cNvPr id="0" name=""/>
        <dsp:cNvSpPr/>
      </dsp:nvSpPr>
      <dsp:spPr>
        <a:xfrm>
          <a:off x="7535" y="150682"/>
          <a:ext cx="1017984" cy="1017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X-M</a:t>
          </a:r>
          <a:endParaRPr lang="pt-BR" sz="2700" kern="1200" dirty="0"/>
        </a:p>
      </dsp:txBody>
      <dsp:txXfrm>
        <a:off x="156615" y="299762"/>
        <a:ext cx="719824" cy="719824"/>
      </dsp:txXfrm>
    </dsp:sp>
    <dsp:sp modelId="{A91CAF62-0C78-49B6-AB92-8F757596DFF5}">
      <dsp:nvSpPr>
        <dsp:cNvPr id="0" name=""/>
        <dsp:cNvSpPr/>
      </dsp:nvSpPr>
      <dsp:spPr>
        <a:xfrm>
          <a:off x="1108180" y="364459"/>
          <a:ext cx="590430" cy="59043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1186441" y="590239"/>
        <a:ext cx="433908" cy="138870"/>
      </dsp:txXfrm>
    </dsp:sp>
    <dsp:sp modelId="{2EF20C0D-1C74-4561-8A03-C7B81DFE0CA9}">
      <dsp:nvSpPr>
        <dsp:cNvPr id="0" name=""/>
        <dsp:cNvSpPr/>
      </dsp:nvSpPr>
      <dsp:spPr>
        <a:xfrm>
          <a:off x="1781271" y="150682"/>
          <a:ext cx="1017984" cy="1017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G</a:t>
          </a:r>
          <a:endParaRPr lang="pt-BR" sz="2700" kern="1200" dirty="0"/>
        </a:p>
      </dsp:txBody>
      <dsp:txXfrm>
        <a:off x="1930351" y="299762"/>
        <a:ext cx="719824" cy="719824"/>
      </dsp:txXfrm>
    </dsp:sp>
    <dsp:sp modelId="{17E5F748-A4F2-454B-84B7-9EC9D0038449}">
      <dsp:nvSpPr>
        <dsp:cNvPr id="0" name=""/>
        <dsp:cNvSpPr/>
      </dsp:nvSpPr>
      <dsp:spPr>
        <a:xfrm>
          <a:off x="2881916" y="364459"/>
          <a:ext cx="590430" cy="590430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2960177" y="590239"/>
        <a:ext cx="433908" cy="138870"/>
      </dsp:txXfrm>
    </dsp:sp>
    <dsp:sp modelId="{BB9E6945-97C2-4940-9449-E2FA4C1912D7}">
      <dsp:nvSpPr>
        <dsp:cNvPr id="0" name=""/>
        <dsp:cNvSpPr/>
      </dsp:nvSpPr>
      <dsp:spPr>
        <a:xfrm>
          <a:off x="3555007" y="150682"/>
          <a:ext cx="1017984" cy="1017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</a:t>
          </a:r>
          <a:endParaRPr lang="pt-BR" sz="2700" kern="1200" dirty="0"/>
        </a:p>
      </dsp:txBody>
      <dsp:txXfrm>
        <a:off x="3704087" y="299762"/>
        <a:ext cx="719824" cy="719824"/>
      </dsp:txXfrm>
    </dsp:sp>
    <dsp:sp modelId="{707E1175-FD9F-41B7-A2F8-93CEEB06DD3B}">
      <dsp:nvSpPr>
        <dsp:cNvPr id="0" name=""/>
        <dsp:cNvSpPr/>
      </dsp:nvSpPr>
      <dsp:spPr>
        <a:xfrm>
          <a:off x="4655652" y="364459"/>
          <a:ext cx="590430" cy="59043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4733913" y="590239"/>
        <a:ext cx="433908" cy="138870"/>
      </dsp:txXfrm>
    </dsp:sp>
    <dsp:sp modelId="{88541145-F678-47F3-BD6F-59D5A01EE17A}">
      <dsp:nvSpPr>
        <dsp:cNvPr id="0" name=""/>
        <dsp:cNvSpPr/>
      </dsp:nvSpPr>
      <dsp:spPr>
        <a:xfrm>
          <a:off x="5328743" y="150682"/>
          <a:ext cx="1017984" cy="1017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</a:t>
          </a:r>
          <a:endParaRPr lang="pt-BR" sz="2700" kern="1200" dirty="0"/>
        </a:p>
      </dsp:txBody>
      <dsp:txXfrm>
        <a:off x="5477823" y="299762"/>
        <a:ext cx="719824" cy="719824"/>
      </dsp:txXfrm>
    </dsp:sp>
    <dsp:sp modelId="{A7CEE56F-EB6C-4EE2-877B-A39C45479385}">
      <dsp:nvSpPr>
        <dsp:cNvPr id="0" name=""/>
        <dsp:cNvSpPr/>
      </dsp:nvSpPr>
      <dsp:spPr>
        <a:xfrm>
          <a:off x="6429388" y="364459"/>
          <a:ext cx="590430" cy="590430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6507649" y="486088"/>
        <a:ext cx="433908" cy="347172"/>
      </dsp:txXfrm>
    </dsp:sp>
    <dsp:sp modelId="{54321C93-B641-4CA6-AB95-21CA384C3744}">
      <dsp:nvSpPr>
        <dsp:cNvPr id="0" name=""/>
        <dsp:cNvSpPr/>
      </dsp:nvSpPr>
      <dsp:spPr>
        <a:xfrm>
          <a:off x="7102479" y="150682"/>
          <a:ext cx="1017984" cy="1017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Y</a:t>
          </a:r>
          <a:endParaRPr lang="pt-BR" sz="2700" kern="1200" dirty="0"/>
        </a:p>
      </dsp:txBody>
      <dsp:txXfrm>
        <a:off x="7251559" y="299762"/>
        <a:ext cx="719824" cy="71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E6945-97C2-4940-9449-E2FA4C1912D7}">
      <dsp:nvSpPr>
        <dsp:cNvPr id="0" name=""/>
        <dsp:cNvSpPr/>
      </dsp:nvSpPr>
      <dsp:spPr>
        <a:xfrm>
          <a:off x="1109357" y="861"/>
          <a:ext cx="1317625" cy="1317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RND</a:t>
          </a:r>
          <a:endParaRPr lang="pt-BR" sz="3100" kern="1200" dirty="0"/>
        </a:p>
      </dsp:txBody>
      <dsp:txXfrm>
        <a:off x="1302319" y="193823"/>
        <a:ext cx="931701" cy="931701"/>
      </dsp:txXfrm>
    </dsp:sp>
    <dsp:sp modelId="{707E1175-FD9F-41B7-A2F8-93CEEB06DD3B}">
      <dsp:nvSpPr>
        <dsp:cNvPr id="0" name=""/>
        <dsp:cNvSpPr/>
      </dsp:nvSpPr>
      <dsp:spPr>
        <a:xfrm>
          <a:off x="2533973" y="277563"/>
          <a:ext cx="764222" cy="76422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635271" y="569801"/>
        <a:ext cx="561626" cy="179746"/>
      </dsp:txXfrm>
    </dsp:sp>
    <dsp:sp modelId="{88541145-F678-47F3-BD6F-59D5A01EE17A}">
      <dsp:nvSpPr>
        <dsp:cNvPr id="0" name=""/>
        <dsp:cNvSpPr/>
      </dsp:nvSpPr>
      <dsp:spPr>
        <a:xfrm>
          <a:off x="3405187" y="861"/>
          <a:ext cx="1317625" cy="1317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T</a:t>
          </a:r>
          <a:endParaRPr lang="pt-BR" sz="3100" kern="1200" dirty="0"/>
        </a:p>
      </dsp:txBody>
      <dsp:txXfrm>
        <a:off x="3598149" y="193823"/>
        <a:ext cx="931701" cy="931701"/>
      </dsp:txXfrm>
    </dsp:sp>
    <dsp:sp modelId="{A7CEE56F-EB6C-4EE2-877B-A39C45479385}">
      <dsp:nvSpPr>
        <dsp:cNvPr id="0" name=""/>
        <dsp:cNvSpPr/>
      </dsp:nvSpPr>
      <dsp:spPr>
        <a:xfrm>
          <a:off x="4829803" y="277563"/>
          <a:ext cx="764222" cy="764222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4931101" y="434993"/>
        <a:ext cx="561626" cy="449362"/>
      </dsp:txXfrm>
    </dsp:sp>
    <dsp:sp modelId="{54321C93-B641-4CA6-AB95-21CA384C3744}">
      <dsp:nvSpPr>
        <dsp:cNvPr id="0" name=""/>
        <dsp:cNvSpPr/>
      </dsp:nvSpPr>
      <dsp:spPr>
        <a:xfrm>
          <a:off x="5701017" y="861"/>
          <a:ext cx="1317625" cy="1317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Y</a:t>
          </a:r>
          <a:endParaRPr lang="pt-BR" sz="3100" kern="1200" dirty="0"/>
        </a:p>
      </dsp:txBody>
      <dsp:txXfrm>
        <a:off x="5893979" y="193823"/>
        <a:ext cx="931701" cy="931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A720-1C2C-4615-A706-65CE1C736FE4}">
      <dsp:nvSpPr>
        <dsp:cNvPr id="0" name=""/>
        <dsp:cNvSpPr/>
      </dsp:nvSpPr>
      <dsp:spPr>
        <a:xfrm>
          <a:off x="0" y="0"/>
          <a:ext cx="5154749" cy="10894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latin typeface="Calibri" panose="020F0502020204030204" pitchFamily="34" charset="0"/>
            </a:rPr>
            <a:t>Investimento</a:t>
          </a:r>
          <a:endParaRPr lang="pt-BR" sz="5000" kern="1200" dirty="0"/>
        </a:p>
      </dsp:txBody>
      <dsp:txXfrm>
        <a:off x="0" y="0"/>
        <a:ext cx="5154749" cy="1089442"/>
      </dsp:txXfrm>
    </dsp:sp>
    <dsp:sp modelId="{B4BE552F-0EEA-4F93-B0AD-F6344BDF1A1D}">
      <dsp:nvSpPr>
        <dsp:cNvPr id="0" name=""/>
        <dsp:cNvSpPr/>
      </dsp:nvSpPr>
      <dsp:spPr>
        <a:xfrm>
          <a:off x="0" y="1089442"/>
          <a:ext cx="2577374" cy="22878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latin typeface="Calibri" panose="020F0502020204030204" pitchFamily="34" charset="0"/>
            </a:rPr>
            <a:t>Taxa rentabilidade esperada</a:t>
          </a:r>
          <a:endParaRPr lang="pt-BR" sz="3300" kern="1200" dirty="0"/>
        </a:p>
      </dsp:txBody>
      <dsp:txXfrm>
        <a:off x="0" y="1089442"/>
        <a:ext cx="2577374" cy="2287828"/>
      </dsp:txXfrm>
    </dsp:sp>
    <dsp:sp modelId="{6B6BF837-02E0-4C05-BD4A-7D5F330D371B}">
      <dsp:nvSpPr>
        <dsp:cNvPr id="0" name=""/>
        <dsp:cNvSpPr/>
      </dsp:nvSpPr>
      <dsp:spPr>
        <a:xfrm>
          <a:off x="2577374" y="1089442"/>
          <a:ext cx="2577374" cy="22878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latin typeface="Calibri" panose="020F0502020204030204" pitchFamily="34" charset="0"/>
            </a:rPr>
            <a:t>Taxa de juros de mercado</a:t>
          </a:r>
          <a:endParaRPr lang="pt-BR" sz="3300" kern="1200" dirty="0"/>
        </a:p>
      </dsp:txBody>
      <dsp:txXfrm>
        <a:off x="2577374" y="1089442"/>
        <a:ext cx="2577374" cy="2287828"/>
      </dsp:txXfrm>
    </dsp:sp>
    <dsp:sp modelId="{72F57691-84C1-49AF-85EE-BA9449A648BA}">
      <dsp:nvSpPr>
        <dsp:cNvPr id="0" name=""/>
        <dsp:cNvSpPr/>
      </dsp:nvSpPr>
      <dsp:spPr>
        <a:xfrm>
          <a:off x="0" y="3377270"/>
          <a:ext cx="5154749" cy="2542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idadeculturaearte.com/keynes-hayek-e-friedman-os-pais-da-economia-dos-seculos-xx-e-xx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jornal-nacional/noticia/2018/10/30/fgts-podera-ser-usado-para-comprar-imovel-de-ate-r-15-milhao-no-pais.g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ambito-juridico.com.br/site/index.php?n_link=revista_artigos_leitura&amp;artigo_id=11162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mercado/2016/08/1805025-biografo-poe-duelo-entre-hayek-e-keynes-em-seu-devido-lugar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valor.com.br/brasil/3305466/ipea-cada-r-1-gasto-com-bolsa-familia-adiciona-r-178-ao-pi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mercado/2016/08/1805025-biografo-poe-duelo-entre-hayek-e-keynes-em-seu-devido-lugar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valor.com.br/brasil/3305466/ipea-cada-r-1-gasto-com-bolsa-familia-adiciona-r-178-ao-pib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Prof. Gerson Nassor Cardoso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gersonnassor@usp.br</a:t>
            </a:r>
            <a:endParaRPr dirty="0"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Shape 1"/>
              <p:cNvSpPr txBox="1"/>
              <p:nvPr/>
            </p:nvSpPr>
            <p:spPr>
              <a:xfrm>
                <a:off x="310697" y="555300"/>
                <a:ext cx="11456124" cy="5858563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endParaRPr lang="pt-BR" sz="2400" b="1" dirty="0" smtClean="0">
                  <a:solidFill>
                    <a:srgbClr val="002060"/>
                  </a:solidFill>
                </a:endParaRPr>
              </a:p>
              <a:p>
                <a:pPr fontAlgn="base"/>
                <a:endParaRPr lang="pt-BR" dirty="0"/>
              </a:p>
              <a:p>
                <a:pPr fontAlgn="base"/>
                <a:endParaRPr lang="pt-BR" sz="2000" dirty="0">
                  <a:solidFill>
                    <a:srgbClr val="002060"/>
                  </a:solidFill>
                </a:endParaRPr>
              </a:p>
              <a:p>
                <a:pPr algn="ctr" fontAlgn="base"/>
                <a:r>
                  <a:rPr lang="pt-BR" sz="2000" b="1" dirty="0">
                    <a:solidFill>
                      <a:srgbClr val="002060"/>
                    </a:solidFill>
                  </a:rPr>
                  <a:t>DA = C+ I+ G +(X-M)</a:t>
                </a:r>
              </a:p>
              <a:p>
                <a:pPr fontAlgn="base"/>
                <a:endParaRPr lang="pt-BR" sz="2000" dirty="0">
                  <a:solidFill>
                    <a:srgbClr val="002060"/>
                  </a:solidFill>
                </a:endParaRPr>
              </a:p>
              <a:p>
                <a:pPr fontAlgn="base"/>
                <a:endParaRPr lang="pt-BR" sz="2000" dirty="0">
                  <a:solidFill>
                    <a:srgbClr val="002060"/>
                  </a:solidFill>
                </a:endParaRPr>
              </a:p>
              <a:p>
                <a:pPr algn="ctr" fontAlgn="base"/>
                <a:r>
                  <a:rPr lang="pt-BR" sz="2000" dirty="0" smtClean="0">
                    <a:solidFill>
                      <a:srgbClr val="002060"/>
                    </a:solidFill>
                  </a:rPr>
                  <a:t>Consideraremos que : M </a:t>
                </a:r>
                <a:r>
                  <a:rPr lang="pt-BR" sz="2000" dirty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pt-BR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pt-B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pt-BR" sz="2000" dirty="0">
                  <a:solidFill>
                    <a:srgbClr val="002060"/>
                  </a:solidFill>
                </a:endParaRPr>
              </a:p>
              <a:p>
                <a:pPr fontAlgn="base"/>
                <a:endParaRPr lang="pt-BR" sz="2000" dirty="0" smtClean="0">
                  <a:solidFill>
                    <a:srgbClr val="002060"/>
                  </a:solidFill>
                </a:endParaRPr>
              </a:p>
              <a:p>
                <a:pPr fontAlgn="base"/>
                <a:endParaRPr lang="pt-BR" sz="2000" dirty="0" smtClean="0">
                  <a:solidFill>
                    <a:srgbClr val="002060"/>
                  </a:solidFill>
                </a:endParaRPr>
              </a:p>
              <a:p>
                <a:pPr fontAlgn="base"/>
                <a:endParaRPr lang="pt-BR" sz="2000" dirty="0">
                  <a:solidFill>
                    <a:srgbClr val="002060"/>
                  </a:solidFill>
                </a:endParaRPr>
              </a:p>
              <a:p>
                <a:pPr fontAlgn="base"/>
                <a:endParaRPr lang="pt-BR" sz="2000" dirty="0">
                  <a:solidFill>
                    <a:srgbClr val="002060"/>
                  </a:solidFill>
                </a:endParaRPr>
              </a:p>
              <a:p>
                <a:pPr fontAlgn="base"/>
                <a:r>
                  <a:rPr lang="pt-BR" sz="2000" dirty="0">
                    <a:solidFill>
                      <a:srgbClr val="002060"/>
                    </a:solidFill>
                  </a:rPr>
                  <a:t>Se a produção em equilíbrio muda relativamente mais do que o nível de preços ou se o nível de preços muda relativamente mais do que a produção, depende do local onde a curva DA intersecta a curva de oferta agregada, ou curva OA.</a:t>
                </a:r>
              </a:p>
              <a:p>
                <a:pPr>
                  <a:lnSpc>
                    <a:spcPct val="100000"/>
                  </a:lnSpc>
                </a:pPr>
                <a:endParaRPr lang="pt-BR" sz="24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pt-BR" sz="24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pt-BR" sz="24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7" y="555300"/>
                <a:ext cx="11456124" cy="5858563"/>
              </a:xfrm>
              <a:prstGeom prst="rect">
                <a:avLst/>
              </a:prstGeom>
              <a:blipFill>
                <a:blip r:embed="rId3"/>
                <a:stretch>
                  <a:fillRect l="-585" r="-10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67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628993" y="1029960"/>
            <a:ext cx="11471327" cy="5221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 </a:t>
            </a:r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b="1" dirty="0">
                <a:solidFill>
                  <a:srgbClr val="002060"/>
                </a:solidFill>
              </a:rPr>
              <a:t>consumo global </a:t>
            </a:r>
            <a:r>
              <a:rPr lang="pt-BR" sz="2000" dirty="0">
                <a:solidFill>
                  <a:srgbClr val="002060"/>
                </a:solidFill>
              </a:rPr>
              <a:t>de um </a:t>
            </a:r>
            <a:r>
              <a:rPr lang="pt-BR" sz="2000" dirty="0" smtClean="0">
                <a:solidFill>
                  <a:srgbClr val="002060"/>
                </a:solidFill>
              </a:rPr>
              <a:t>país </a:t>
            </a:r>
            <a:r>
              <a:rPr lang="pt-BR" sz="2000" dirty="0">
                <a:solidFill>
                  <a:srgbClr val="002060"/>
                </a:solidFill>
              </a:rPr>
              <a:t>é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influenciado por uma </a:t>
            </a:r>
            <a:r>
              <a:rPr lang="pt-BR" sz="2000" dirty="0" smtClean="0">
                <a:solidFill>
                  <a:srgbClr val="002060"/>
                </a:solidFill>
              </a:rPr>
              <a:t>série </a:t>
            </a:r>
            <a:r>
              <a:rPr lang="pt-BR" sz="2000" dirty="0">
                <a:solidFill>
                  <a:srgbClr val="002060"/>
                </a:solidFill>
              </a:rPr>
              <a:t>de fatores, tais como: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R</a:t>
            </a:r>
            <a:r>
              <a:rPr lang="pt-BR" sz="2000" dirty="0" smtClean="0">
                <a:solidFill>
                  <a:srgbClr val="002060"/>
                </a:solidFill>
              </a:rPr>
              <a:t>enda nacional,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E</a:t>
            </a:r>
            <a:r>
              <a:rPr lang="pt-BR" sz="2000" dirty="0" smtClean="0">
                <a:solidFill>
                  <a:srgbClr val="002060"/>
                </a:solidFill>
              </a:rPr>
              <a:t>stoque de </a:t>
            </a:r>
            <a:r>
              <a:rPr lang="pt-BR" sz="2000" dirty="0">
                <a:solidFill>
                  <a:srgbClr val="002060"/>
                </a:solidFill>
              </a:rPr>
              <a:t>riqueza ou patrimônio</a:t>
            </a:r>
            <a:r>
              <a:rPr lang="pt-BR" sz="2000" dirty="0" smtClean="0">
                <a:solidFill>
                  <a:srgbClr val="002060"/>
                </a:solidFill>
              </a:rPr>
              <a:t>,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Taxa </a:t>
            </a:r>
            <a:r>
              <a:rPr lang="pt-BR" sz="2000" dirty="0">
                <a:solidFill>
                  <a:srgbClr val="002060"/>
                </a:solidFill>
              </a:rPr>
              <a:t>de juros de mercado,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D</a:t>
            </a:r>
            <a:r>
              <a:rPr lang="pt-BR" sz="2000" dirty="0" smtClean="0">
                <a:solidFill>
                  <a:srgbClr val="002060"/>
                </a:solidFill>
              </a:rPr>
              <a:t>isponibilidade </a:t>
            </a:r>
            <a:r>
              <a:rPr lang="pt-BR" sz="2000" dirty="0">
                <a:solidFill>
                  <a:srgbClr val="002060"/>
                </a:solidFill>
              </a:rPr>
              <a:t>de credito,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E</a:t>
            </a:r>
            <a:r>
              <a:rPr lang="pt-BR" sz="2000" dirty="0" smtClean="0">
                <a:solidFill>
                  <a:srgbClr val="002060"/>
                </a:solidFill>
              </a:rPr>
              <a:t>xpectativas </a:t>
            </a:r>
            <a:r>
              <a:rPr lang="pt-BR" sz="2000" dirty="0">
                <a:solidFill>
                  <a:srgbClr val="002060"/>
                </a:solidFill>
              </a:rPr>
              <a:t>sobre a renda futura e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R</a:t>
            </a:r>
            <a:r>
              <a:rPr lang="pt-BR" sz="2000" dirty="0" smtClean="0">
                <a:solidFill>
                  <a:srgbClr val="002060"/>
                </a:solidFill>
              </a:rPr>
              <a:t>entabilidade </a:t>
            </a:r>
            <a:r>
              <a:rPr lang="pt-BR" sz="2000" dirty="0">
                <a:solidFill>
                  <a:srgbClr val="002060"/>
                </a:solidFill>
              </a:rPr>
              <a:t>das aplicações financeiras.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298307" y="189999"/>
            <a:ext cx="1017984" cy="1017984"/>
            <a:chOff x="5328743" y="150682"/>
            <a:chExt cx="1017984" cy="1017984"/>
          </a:xfrm>
        </p:grpSpPr>
        <p:sp>
          <p:nvSpPr>
            <p:cNvPr id="9" name="Elipse 8"/>
            <p:cNvSpPr/>
            <p:nvPr/>
          </p:nvSpPr>
          <p:spPr>
            <a:xfrm>
              <a:off x="5328743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 txBox="1"/>
            <p:nvPr/>
          </p:nvSpPr>
          <p:spPr>
            <a:xfrm>
              <a:off x="5477823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C</a:t>
              </a:r>
              <a:endParaRPr lang="pt-BR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783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33439" y="1179040"/>
            <a:ext cx="11471327" cy="5221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Os estudos empíricos mostram, entretanto, que as decisões de consumo da coletividade são influenciadas fundamentalmente pela </a:t>
            </a:r>
            <a:r>
              <a:rPr lang="pt-BR" sz="2000" b="1" dirty="0">
                <a:solidFill>
                  <a:srgbClr val="002060"/>
                </a:solidFill>
              </a:rPr>
              <a:t>R</a:t>
            </a:r>
            <a:r>
              <a:rPr lang="pt-BR" sz="2000" b="1" dirty="0" smtClean="0">
                <a:solidFill>
                  <a:srgbClr val="002060"/>
                </a:solidFill>
              </a:rPr>
              <a:t>enda </a:t>
            </a:r>
            <a:r>
              <a:rPr lang="pt-BR" sz="2000" b="1" dirty="0">
                <a:solidFill>
                  <a:srgbClr val="002060"/>
                </a:solidFill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</a:rPr>
              <a:t>acional Disponível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</a:rPr>
              <a:t>– RND ou Y</a:t>
            </a:r>
            <a:r>
              <a:rPr lang="pt-BR" sz="2000" b="1" baseline="-25000" dirty="0" smtClean="0">
                <a:solidFill>
                  <a:srgbClr val="002060"/>
                </a:solidFill>
              </a:rPr>
              <a:t>d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Renda Nacional Disponível é a Renda </a:t>
            </a:r>
            <a:r>
              <a:rPr lang="pt-BR" sz="2000" dirty="0">
                <a:solidFill>
                  <a:srgbClr val="002060"/>
                </a:solidFill>
              </a:rPr>
              <a:t>N</a:t>
            </a:r>
            <a:r>
              <a:rPr lang="pt-BR" sz="2000" dirty="0" smtClean="0">
                <a:solidFill>
                  <a:srgbClr val="002060"/>
                </a:solidFill>
              </a:rPr>
              <a:t>acional deduzidos </a:t>
            </a:r>
            <a:r>
              <a:rPr lang="pt-BR" sz="2000" dirty="0">
                <a:solidFill>
                  <a:srgbClr val="002060"/>
                </a:solidFill>
              </a:rPr>
              <a:t>os </a:t>
            </a:r>
            <a:r>
              <a:rPr lang="pt-BR" sz="2000" dirty="0" smtClean="0">
                <a:solidFill>
                  <a:srgbClr val="002060"/>
                </a:solidFill>
              </a:rPr>
              <a:t>impostos diretos e somados os subsídios e transferências.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renda disponível </a:t>
            </a:r>
            <a:r>
              <a:rPr lang="pt-BR" sz="2000" dirty="0" smtClean="0">
                <a:solidFill>
                  <a:srgbClr val="002060"/>
                </a:solidFill>
              </a:rPr>
              <a:t>é </a:t>
            </a:r>
            <a:r>
              <a:rPr lang="pt-BR" sz="2000" dirty="0">
                <a:solidFill>
                  <a:srgbClr val="002060"/>
                </a:solidFill>
              </a:rPr>
              <a:t>a parcela da renda que os consumidores podem </a:t>
            </a:r>
            <a:r>
              <a:rPr lang="pt-BR" sz="2000" b="1" dirty="0">
                <a:solidFill>
                  <a:srgbClr val="002060"/>
                </a:solidFill>
              </a:rPr>
              <a:t>gastar </a:t>
            </a:r>
            <a:r>
              <a:rPr lang="pt-BR" sz="2000" b="1" dirty="0" smtClean="0">
                <a:solidFill>
                  <a:srgbClr val="002060"/>
                </a:solidFill>
              </a:rPr>
              <a:t>ou poupar </a:t>
            </a:r>
            <a:r>
              <a:rPr lang="pt-BR" sz="2000" dirty="0">
                <a:solidFill>
                  <a:srgbClr val="002060"/>
                </a:solidFill>
              </a:rPr>
              <a:t>livremente.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Ha uma relação diretamente proporcional entre a renda disponível e o consumo da </a:t>
            </a:r>
            <a:r>
              <a:rPr lang="pt-BR" sz="2000" dirty="0" smtClean="0">
                <a:solidFill>
                  <a:srgbClr val="002060"/>
                </a:solidFill>
              </a:rPr>
              <a:t>coletividade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98307" y="189999"/>
            <a:ext cx="1017984" cy="1017984"/>
            <a:chOff x="5328743" y="150682"/>
            <a:chExt cx="1017984" cy="1017984"/>
          </a:xfrm>
        </p:grpSpPr>
        <p:sp>
          <p:nvSpPr>
            <p:cNvPr id="11" name="Elipse 10"/>
            <p:cNvSpPr/>
            <p:nvPr/>
          </p:nvSpPr>
          <p:spPr>
            <a:xfrm>
              <a:off x="5328743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 txBox="1"/>
            <p:nvPr/>
          </p:nvSpPr>
          <p:spPr>
            <a:xfrm>
              <a:off x="5477823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C</a:t>
              </a:r>
              <a:endParaRPr lang="pt-BR" sz="2700" kern="1200" dirty="0"/>
            </a:p>
          </p:txBody>
        </p:sp>
      </p:grpSp>
      <p:graphicFrame>
        <p:nvGraphicFramePr>
          <p:cNvPr id="13" name="Diagrama 12"/>
          <p:cNvGraphicFramePr/>
          <p:nvPr/>
        </p:nvGraphicFramePr>
        <p:xfrm>
          <a:off x="2063060" y="2629076"/>
          <a:ext cx="8128000" cy="13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855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Shape 1"/>
              <p:cNvSpPr txBox="1"/>
              <p:nvPr/>
            </p:nvSpPr>
            <p:spPr>
              <a:xfrm>
                <a:off x="447387" y="839405"/>
                <a:ext cx="11652933" cy="5522205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endParaRPr lang="pt-BR" sz="2000" dirty="0" smtClean="0">
                  <a:solidFill>
                    <a:srgbClr val="002060"/>
                  </a:solidFill>
                </a:endParaRPr>
              </a:p>
              <a:p>
                <a:endParaRPr lang="pt-BR" sz="2000" dirty="0">
                  <a:solidFill>
                    <a:srgbClr val="002060"/>
                  </a:solidFill>
                </a:endParaRPr>
              </a:p>
              <a:p>
                <a:r>
                  <a:rPr lang="pt-BR" sz="2000" dirty="0" smtClean="0">
                    <a:solidFill>
                      <a:srgbClr val="002060"/>
                    </a:solidFill>
                  </a:rPr>
                  <a:t>O consumo pode então ser definido em função da de Yd:</a:t>
                </a:r>
              </a:p>
              <a:p>
                <a:endParaRPr lang="pt-BR" sz="20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b="0" dirty="0" smtClean="0">
                  <a:solidFill>
                    <a:srgbClr val="002060"/>
                  </a:solidFill>
                </a:endParaRPr>
              </a:p>
              <a:p>
                <a:endParaRPr lang="pt-BR" sz="2000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BR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pt-BR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sSub>
                        <m:sSubPr>
                          <m:ctrlPr>
                            <a:rPr lang="pt-BR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sz="3600" b="1" dirty="0" smtClean="0">
                  <a:solidFill>
                    <a:srgbClr val="002060"/>
                  </a:solidFill>
                </a:endParaRPr>
              </a:p>
              <a:p>
                <a:endParaRPr lang="pt-BR" sz="2000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000" b="0" dirty="0" smtClean="0">
                  <a:solidFill>
                    <a:srgbClr val="00206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sz="2000" dirty="0">
                  <a:solidFill>
                    <a:srgbClr val="002060"/>
                  </a:solidFill>
                </a:endParaRPr>
              </a:p>
              <a:p>
                <a:pPr/>
                <a:endParaRPr lang="pt-BR" sz="20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𝑃𝑟𝑜𝑝𝑒𝑛𝑠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𝑐𝑜𝑛𝑠𝑢𝑚𝑖𝑟</m:t>
                      </m:r>
                      <m:r>
                        <a:rPr lang="pt-B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BR" sz="2400" b="1" dirty="0">
                  <a:solidFill>
                    <a:srgbClr val="002060"/>
                  </a:solidFill>
                </a:endParaRP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sz="2000" dirty="0" smtClean="0">
                    <a:solidFill>
                      <a:srgbClr val="002060"/>
                    </a:solidFill>
                  </a:rPr>
                  <a:t>Uma </a:t>
                </a:r>
                <a:r>
                  <a:rPr lang="pt-BR" sz="2000" dirty="0">
                    <a:solidFill>
                      <a:srgbClr val="002060"/>
                    </a:solidFill>
                  </a:rPr>
                  <a:t>propensão marginal a consumir igual a 0,8 indica que, dado um aumento na </a:t>
                </a:r>
                <a:r>
                  <a:rPr lang="pt-BR" sz="2000" dirty="0" smtClean="0">
                    <a:solidFill>
                      <a:srgbClr val="002060"/>
                    </a:solidFill>
                  </a:rPr>
                  <a:t>renda nacional </a:t>
                </a:r>
                <a:r>
                  <a:rPr lang="pt-BR" sz="2000" dirty="0">
                    <a:solidFill>
                      <a:srgbClr val="002060"/>
                    </a:solidFill>
                  </a:rPr>
                  <a:t>disponível de $ 100 milhões, o consumo aumentará em 0,8 de $ 100 milhões, isto e, $ 80 </a:t>
                </a:r>
                <a:r>
                  <a:rPr lang="pt-BR" sz="2000" dirty="0" smtClean="0">
                    <a:solidFill>
                      <a:srgbClr val="002060"/>
                    </a:solidFill>
                  </a:rPr>
                  <a:t>milhões</a:t>
                </a:r>
                <a:r>
                  <a:rPr lang="pt-BR" sz="2000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7" y="839405"/>
                <a:ext cx="11652933" cy="5522205"/>
              </a:xfrm>
              <a:prstGeom prst="rect">
                <a:avLst/>
              </a:prstGeom>
              <a:blipFill>
                <a:blip r:embed="rId3"/>
                <a:stretch>
                  <a:fillRect l="-523" b="-56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/>
          <p:cNvGrpSpPr/>
          <p:nvPr/>
        </p:nvGrpSpPr>
        <p:grpSpPr>
          <a:xfrm>
            <a:off x="298307" y="189999"/>
            <a:ext cx="1017984" cy="1017984"/>
            <a:chOff x="5328743" y="150682"/>
            <a:chExt cx="1017984" cy="1017984"/>
          </a:xfrm>
        </p:grpSpPr>
        <p:sp>
          <p:nvSpPr>
            <p:cNvPr id="11" name="Elipse 10"/>
            <p:cNvSpPr/>
            <p:nvPr/>
          </p:nvSpPr>
          <p:spPr>
            <a:xfrm>
              <a:off x="5328743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 txBox="1"/>
            <p:nvPr/>
          </p:nvSpPr>
          <p:spPr>
            <a:xfrm>
              <a:off x="5477823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C</a:t>
              </a:r>
              <a:endParaRPr lang="pt-BR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251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298307" y="189999"/>
            <a:ext cx="1017984" cy="1017984"/>
            <a:chOff x="5328743" y="150682"/>
            <a:chExt cx="1017984" cy="1017984"/>
          </a:xfrm>
        </p:grpSpPr>
        <p:sp>
          <p:nvSpPr>
            <p:cNvPr id="7" name="Elipse 6"/>
            <p:cNvSpPr/>
            <p:nvPr/>
          </p:nvSpPr>
          <p:spPr>
            <a:xfrm>
              <a:off x="5328743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5477823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C</a:t>
              </a:r>
              <a:endParaRPr lang="pt-BR" sz="2700" kern="1200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1169988" y="1400860"/>
            <a:ext cx="815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 poupança é a parte da renda disponível que não é </a:t>
            </a:r>
            <a:r>
              <a:rPr lang="pt-BR" dirty="0" smtClean="0">
                <a:solidFill>
                  <a:srgbClr val="002060"/>
                </a:solidFill>
              </a:rPr>
              <a:t>consumida:</a:t>
            </a:r>
            <a:endParaRPr lang="pt-B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316291" y="2127406"/>
                <a:ext cx="1246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91" y="2127406"/>
                <a:ext cx="124694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231107" y="2598223"/>
                <a:ext cx="1417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07" y="2598223"/>
                <a:ext cx="1417311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16392" y="2424125"/>
                <a:ext cx="1547154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92" y="2424125"/>
                <a:ext cx="1547154" cy="369909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148855" y="2218892"/>
                <a:ext cx="2313389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55" y="2218892"/>
                <a:ext cx="2313389" cy="369909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931520" y="2782889"/>
                <a:ext cx="2544735" cy="524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acc>
                        <m:accPr>
                          <m:chr m:val="̅"/>
                          <m:ctrlPr>
                            <a:rPr lang="pt-BR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pt-BR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20" y="2782889"/>
                <a:ext cx="2544735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114944" y="2079917"/>
                <a:ext cx="135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𝒅𝒂𝒅𝒐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𝒒𝒖𝒆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44" y="2079917"/>
                <a:ext cx="1350050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148855" y="1771183"/>
                <a:ext cx="2074478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55" y="1771183"/>
                <a:ext cx="2074478" cy="369909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447387" y="3540824"/>
            <a:ext cx="11665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Define-se </a:t>
            </a:r>
            <a:r>
              <a:rPr lang="pt-BR" sz="2000" dirty="0" smtClean="0">
                <a:solidFill>
                  <a:srgbClr val="002060"/>
                </a:solidFill>
              </a:rPr>
              <a:t>também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 smtClean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marginal a poupar, que e a </a:t>
            </a:r>
            <a:r>
              <a:rPr lang="pt-BR" sz="2000" dirty="0" smtClean="0">
                <a:solidFill>
                  <a:srgbClr val="002060"/>
                </a:solidFill>
              </a:rPr>
              <a:t>relação </a:t>
            </a:r>
            <a:r>
              <a:rPr lang="pt-BR" sz="2000" dirty="0">
                <a:solidFill>
                  <a:srgbClr val="002060"/>
                </a:solidFill>
              </a:rPr>
              <a:t>entre a </a:t>
            </a:r>
            <a:r>
              <a:rPr lang="pt-BR" sz="2000" dirty="0" smtClean="0">
                <a:solidFill>
                  <a:srgbClr val="002060"/>
                </a:solidFill>
              </a:rPr>
              <a:t>variação </a:t>
            </a:r>
            <a:r>
              <a:rPr lang="pt-BR" sz="2000" dirty="0">
                <a:solidFill>
                  <a:srgbClr val="002060"/>
                </a:solidFill>
              </a:rPr>
              <a:t>da </a:t>
            </a:r>
            <a:r>
              <a:rPr lang="pt-BR" sz="2000" dirty="0" smtClean="0">
                <a:solidFill>
                  <a:srgbClr val="002060"/>
                </a:solidFill>
              </a:rPr>
              <a:t>poupança </a:t>
            </a:r>
            <a:r>
              <a:rPr lang="pt-BR" sz="2000" dirty="0">
                <a:solidFill>
                  <a:srgbClr val="002060"/>
                </a:solidFill>
              </a:rPr>
              <a:t>e a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variação </a:t>
            </a:r>
            <a:r>
              <a:rPr lang="pt-BR" sz="2000" dirty="0">
                <a:solidFill>
                  <a:srgbClr val="002060"/>
                </a:solidFill>
              </a:rPr>
              <a:t>da renda </a:t>
            </a:r>
            <a:r>
              <a:rPr lang="pt-BR" sz="2000" dirty="0" smtClean="0">
                <a:solidFill>
                  <a:srgbClr val="002060"/>
                </a:solidFill>
              </a:rPr>
              <a:t>disponível: s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Os </a:t>
            </a:r>
            <a:r>
              <a:rPr lang="pt-BR" sz="2000" dirty="0">
                <a:solidFill>
                  <a:srgbClr val="002060"/>
                </a:solidFill>
              </a:rPr>
              <a:t>estudos revelam que os </a:t>
            </a:r>
            <a:r>
              <a:rPr lang="pt-BR" sz="2000" dirty="0" smtClean="0">
                <a:solidFill>
                  <a:srgbClr val="002060"/>
                </a:solidFill>
              </a:rPr>
              <a:t>países mais </a:t>
            </a:r>
            <a:r>
              <a:rPr lang="pt-BR" sz="2000" dirty="0">
                <a:solidFill>
                  <a:srgbClr val="002060"/>
                </a:solidFill>
              </a:rPr>
              <a:t>pobres apresentam </a:t>
            </a:r>
            <a:r>
              <a:rPr lang="pt-BR" sz="2000" dirty="0" smtClean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marginal a poupar menor (e </a:t>
            </a:r>
            <a:r>
              <a:rPr lang="pt-BR" sz="2000" dirty="0" smtClean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consumir maior) que os </a:t>
            </a:r>
            <a:r>
              <a:rPr lang="pt-BR" sz="2000" dirty="0" smtClean="0">
                <a:solidFill>
                  <a:srgbClr val="002060"/>
                </a:solidFill>
              </a:rPr>
              <a:t>países desenvolvidos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016392" y="4440125"/>
                <a:ext cx="5291898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𝑃𝑟𝑜𝑝𝑒𝑛𝑠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𝑝𝑜𝑢𝑝𝑎𝑟</m:t>
                      </m:r>
                      <m:r>
                        <a:rPr lang="pt-B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92" y="4440125"/>
                <a:ext cx="5291898" cy="659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7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244300" y="215997"/>
            <a:ext cx="1017984" cy="1017984"/>
            <a:chOff x="3555007" y="150682"/>
            <a:chExt cx="1017984" cy="1017984"/>
          </a:xfrm>
        </p:grpSpPr>
        <p:sp>
          <p:nvSpPr>
            <p:cNvPr id="7" name="Elipse 6"/>
            <p:cNvSpPr/>
            <p:nvPr/>
          </p:nvSpPr>
          <p:spPr>
            <a:xfrm>
              <a:off x="3555007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3704087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I</a:t>
              </a:r>
              <a:endParaRPr lang="pt-BR" sz="2700" kern="12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824989" y="1383061"/>
            <a:ext cx="110381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Investimento</a:t>
            </a:r>
            <a:r>
              <a:rPr lang="pt-BR" sz="2000" dirty="0">
                <a:solidFill>
                  <a:srgbClr val="002060"/>
                </a:solidFill>
              </a:rPr>
              <a:t> é o acréscimo ao estoque de capital que leva ao crescimento da capacidade </a:t>
            </a:r>
            <a:r>
              <a:rPr lang="pt-BR" sz="2000" dirty="0" smtClean="0">
                <a:solidFill>
                  <a:srgbClr val="002060"/>
                </a:solidFill>
              </a:rPr>
              <a:t>produtiva (</a:t>
            </a:r>
            <a:r>
              <a:rPr lang="pt-BR" sz="2000" dirty="0">
                <a:solidFill>
                  <a:srgbClr val="002060"/>
                </a:solidFill>
              </a:rPr>
              <a:t>construções, instalações, máquinas, dentre outros). Na teoria macroeconômica, ele pode ser interpretado sob </a:t>
            </a:r>
            <a:r>
              <a:rPr lang="pt-BR" sz="2000" dirty="0" smtClean="0">
                <a:solidFill>
                  <a:srgbClr val="002060"/>
                </a:solidFill>
              </a:rPr>
              <a:t>dois ângulos</a:t>
            </a:r>
            <a:r>
              <a:rPr lang="pt-BR" sz="2000" dirty="0">
                <a:solidFill>
                  <a:srgbClr val="002060"/>
                </a:solidFill>
              </a:rPr>
              <a:t>: no curto prazo e no longo prazo.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No </a:t>
            </a:r>
            <a:r>
              <a:rPr lang="pt-BR" sz="2000" b="1" dirty="0">
                <a:solidFill>
                  <a:srgbClr val="002060"/>
                </a:solidFill>
              </a:rPr>
              <a:t>curto prazo</a:t>
            </a:r>
            <a:r>
              <a:rPr lang="pt-BR" sz="2000" dirty="0">
                <a:solidFill>
                  <a:srgbClr val="002060"/>
                </a:solidFill>
              </a:rPr>
              <a:t>, o investimento é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visto pelo lado dos gastos necessários para a ampliação da capacidade produtiva.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Já </a:t>
            </a:r>
            <a:r>
              <a:rPr lang="pt-BR" sz="2000" dirty="0">
                <a:solidFill>
                  <a:srgbClr val="002060"/>
                </a:solidFill>
              </a:rPr>
              <a:t>a produção ou oferta agregada serão afetadas somente no longo prazo, uma vez que sempre decorre certo período de tempo entre os gastos incorridos para ampliação da capacidade produtiva e o aumento efetivo da quantidade produzida </a:t>
            </a:r>
            <a:r>
              <a:rPr lang="pt-BR" sz="2000" dirty="0" smtClean="0">
                <a:solidFill>
                  <a:srgbClr val="002060"/>
                </a:solidFill>
              </a:rPr>
              <a:t> - a </a:t>
            </a:r>
            <a:r>
              <a:rPr lang="pt-BR" sz="2000" dirty="0">
                <a:solidFill>
                  <a:srgbClr val="002060"/>
                </a:solidFill>
              </a:rPr>
              <a:t>maturação do </a:t>
            </a:r>
            <a:r>
              <a:rPr lang="pt-BR" sz="2000" dirty="0" smtClean="0">
                <a:solidFill>
                  <a:srgbClr val="002060"/>
                </a:solidFill>
              </a:rPr>
              <a:t>investimento.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Ou </a:t>
            </a:r>
            <a:r>
              <a:rPr lang="pt-BR" sz="2000" dirty="0">
                <a:solidFill>
                  <a:srgbClr val="002060"/>
                </a:solidFill>
              </a:rPr>
              <a:t>seja, no curto prazo o investimento </a:t>
            </a:r>
            <a:r>
              <a:rPr lang="pt-BR" sz="2000" dirty="0" smtClean="0">
                <a:solidFill>
                  <a:srgbClr val="002060"/>
                </a:solidFill>
              </a:rPr>
              <a:t>afeta apenas </a:t>
            </a:r>
            <a:r>
              <a:rPr lang="pt-BR" sz="2000" dirty="0">
                <a:solidFill>
                  <a:srgbClr val="002060"/>
                </a:solidFill>
              </a:rPr>
              <a:t>a demanda agregada.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823269" y="4990011"/>
            <a:ext cx="2039835" cy="169889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56996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244300" y="215997"/>
            <a:ext cx="1017984" cy="1017984"/>
            <a:chOff x="3555007" y="150682"/>
            <a:chExt cx="1017984" cy="1017984"/>
          </a:xfrm>
        </p:grpSpPr>
        <p:sp>
          <p:nvSpPr>
            <p:cNvPr id="7" name="Elipse 6"/>
            <p:cNvSpPr/>
            <p:nvPr/>
          </p:nvSpPr>
          <p:spPr>
            <a:xfrm>
              <a:off x="3555007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3704087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I</a:t>
              </a:r>
              <a:endParaRPr lang="pt-BR" sz="2700" kern="12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96388" y="979886"/>
            <a:ext cx="114863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b="1" dirty="0">
                <a:solidFill>
                  <a:srgbClr val="002060"/>
                </a:solidFill>
              </a:rPr>
              <a:t>investimento</a:t>
            </a:r>
            <a:r>
              <a:rPr lang="pt-BR" sz="2000" dirty="0">
                <a:solidFill>
                  <a:srgbClr val="002060"/>
                </a:solidFill>
              </a:rPr>
              <a:t> é a principal variável para explicar o crescimento da renda nacional de um país. </a:t>
            </a:r>
            <a:r>
              <a:rPr lang="pt-BR" sz="2000" dirty="0" smtClean="0">
                <a:solidFill>
                  <a:srgbClr val="002060"/>
                </a:solidFill>
              </a:rPr>
              <a:t>Entretanto é instável pois depende das </a:t>
            </a:r>
            <a:r>
              <a:rPr lang="pt-BR" sz="2000" dirty="0">
                <a:solidFill>
                  <a:srgbClr val="002060"/>
                </a:solidFill>
              </a:rPr>
              <a:t>expectativas quanto ao futuro, ambiente de negócios, etc.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Em linhas gerais, pode-se dizer que o  investimento agregado é determinado por dois fatores básicos: a taxa de rentabilidade esperada e a taxa de juros de mercado.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2681834"/>
              </p:ext>
            </p:extLst>
          </p:nvPr>
        </p:nvGraphicFramePr>
        <p:xfrm>
          <a:off x="3466736" y="3069772"/>
          <a:ext cx="5154749" cy="363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554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244300" y="215997"/>
            <a:ext cx="1017984" cy="1017984"/>
            <a:chOff x="3555007" y="150682"/>
            <a:chExt cx="1017984" cy="1017984"/>
          </a:xfrm>
        </p:grpSpPr>
        <p:sp>
          <p:nvSpPr>
            <p:cNvPr id="7" name="Elipse 6"/>
            <p:cNvSpPr/>
            <p:nvPr/>
          </p:nvSpPr>
          <p:spPr>
            <a:xfrm>
              <a:off x="3555007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3704087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I</a:t>
              </a:r>
              <a:endParaRPr lang="pt-BR" sz="2700" kern="12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548640" y="1383061"/>
            <a:ext cx="113777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b="1" dirty="0">
                <a:solidFill>
                  <a:srgbClr val="002060"/>
                </a:solidFill>
              </a:rPr>
              <a:t>taxa de rentabilidade esperada </a:t>
            </a:r>
            <a:r>
              <a:rPr lang="pt-BR" sz="2000" dirty="0">
                <a:solidFill>
                  <a:srgbClr val="002060"/>
                </a:solidFill>
              </a:rPr>
              <a:t>ou </a:t>
            </a:r>
            <a:r>
              <a:rPr lang="pt-BR" sz="2000" b="1" dirty="0">
                <a:solidFill>
                  <a:srgbClr val="002060"/>
                </a:solidFill>
              </a:rPr>
              <a:t>taxa de retorno </a:t>
            </a:r>
            <a:r>
              <a:rPr lang="pt-BR" sz="2000" dirty="0">
                <a:solidFill>
                  <a:srgbClr val="002060"/>
                </a:solidFill>
              </a:rPr>
              <a:t>é calculada a partir da estimativa do retorno </a:t>
            </a:r>
            <a:r>
              <a:rPr lang="pt-BR" sz="2000" dirty="0" smtClean="0">
                <a:solidFill>
                  <a:srgbClr val="002060"/>
                </a:solidFill>
              </a:rPr>
              <a:t>líquido esperado </a:t>
            </a:r>
            <a:r>
              <a:rPr lang="pt-BR" sz="2000" dirty="0">
                <a:solidFill>
                  <a:srgbClr val="002060"/>
                </a:solidFill>
              </a:rPr>
              <a:t>pela aquisição do bem de capital.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Esses </a:t>
            </a:r>
            <a:r>
              <a:rPr lang="pt-BR" sz="2000" dirty="0">
                <a:solidFill>
                  <a:srgbClr val="002060"/>
                </a:solidFill>
              </a:rPr>
              <a:t>valores são calculados, em matemática financeira, pelo </a:t>
            </a:r>
            <a:r>
              <a:rPr lang="pt-BR" sz="2000" b="1" dirty="0" smtClean="0">
                <a:solidFill>
                  <a:srgbClr val="002060"/>
                </a:solidFill>
              </a:rPr>
              <a:t>valor presente </a:t>
            </a:r>
            <a:r>
              <a:rPr lang="pt-BR" sz="2000" dirty="0" smtClean="0">
                <a:solidFill>
                  <a:srgbClr val="002060"/>
                </a:solidFill>
              </a:rPr>
              <a:t>ou valor atual dos </a:t>
            </a:r>
            <a:r>
              <a:rPr lang="pt-BR" sz="2000" dirty="0">
                <a:solidFill>
                  <a:srgbClr val="002060"/>
                </a:solidFill>
              </a:rPr>
              <a:t>retornos futuros (ou seja, da renda esperada ao longo da vida útil do capital físico</a:t>
            </a:r>
            <a:r>
              <a:rPr lang="pt-BR" sz="2000" dirty="0" smtClean="0">
                <a:solidFill>
                  <a:srgbClr val="002060"/>
                </a:solidFill>
              </a:rPr>
              <a:t>, descontam-se </a:t>
            </a:r>
            <a:r>
              <a:rPr lang="pt-BR" sz="2000" dirty="0">
                <a:solidFill>
                  <a:srgbClr val="002060"/>
                </a:solidFill>
              </a:rPr>
              <a:t>a taxa de inflação futura e os custos de manutenção e depreciação previstos</a:t>
            </a:r>
            <a:r>
              <a:rPr lang="pt-BR" sz="2000" dirty="0" smtClean="0">
                <a:solidFill>
                  <a:srgbClr val="002060"/>
                </a:solidFill>
              </a:rPr>
              <a:t>).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A taxa de </a:t>
            </a:r>
            <a:r>
              <a:rPr lang="pt-BR" sz="2000" dirty="0" smtClean="0">
                <a:solidFill>
                  <a:srgbClr val="002060"/>
                </a:solidFill>
              </a:rPr>
              <a:t>retorno é </a:t>
            </a:r>
            <a:r>
              <a:rPr lang="pt-BR" sz="2000" dirty="0">
                <a:solidFill>
                  <a:srgbClr val="002060"/>
                </a:solidFill>
              </a:rPr>
              <a:t>também </a:t>
            </a:r>
            <a:r>
              <a:rPr lang="pt-BR" sz="2000" dirty="0" smtClean="0">
                <a:solidFill>
                  <a:srgbClr val="002060"/>
                </a:solidFill>
              </a:rPr>
              <a:t>chamada de </a:t>
            </a:r>
            <a:r>
              <a:rPr lang="pt-BR" sz="2000" b="1" dirty="0">
                <a:solidFill>
                  <a:srgbClr val="002060"/>
                </a:solidFill>
              </a:rPr>
              <a:t>eficiência marginal do capital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Quanto </a:t>
            </a:r>
            <a:r>
              <a:rPr lang="pt-BR" sz="2000" dirty="0">
                <a:solidFill>
                  <a:srgbClr val="002060"/>
                </a:solidFill>
              </a:rPr>
              <a:t>maior </a:t>
            </a:r>
            <a:r>
              <a:rPr lang="pt-BR" sz="2000" dirty="0" smtClean="0">
                <a:solidFill>
                  <a:srgbClr val="002060"/>
                </a:solidFill>
              </a:rPr>
              <a:t>a rentabilidade </a:t>
            </a:r>
            <a:r>
              <a:rPr lang="pt-BR" sz="2000" dirty="0">
                <a:solidFill>
                  <a:srgbClr val="002060"/>
                </a:solidFill>
              </a:rPr>
              <a:t>esperada dos projetos, maiores serão as inversões das empresas na ampliação da </a:t>
            </a:r>
            <a:r>
              <a:rPr lang="pt-BR" sz="2000" dirty="0" smtClean="0">
                <a:solidFill>
                  <a:srgbClr val="002060"/>
                </a:solidFill>
              </a:rPr>
              <a:t>capacidade produtiva.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Resultado de imagem para taxa de reto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15" y="5969726"/>
            <a:ext cx="1341685" cy="8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70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244300" y="215997"/>
            <a:ext cx="1017984" cy="1017984"/>
            <a:chOff x="3555007" y="150682"/>
            <a:chExt cx="1017984" cy="1017984"/>
          </a:xfrm>
        </p:grpSpPr>
        <p:sp>
          <p:nvSpPr>
            <p:cNvPr id="7" name="Elipse 6"/>
            <p:cNvSpPr/>
            <p:nvPr/>
          </p:nvSpPr>
          <p:spPr>
            <a:xfrm>
              <a:off x="3555007" y="150682"/>
              <a:ext cx="1017984" cy="10179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3704087" y="299762"/>
              <a:ext cx="719824" cy="719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/>
                <a:t>I</a:t>
              </a:r>
              <a:endParaRPr lang="pt-BR" sz="2700" kern="12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393380" y="1233981"/>
            <a:ext cx="117986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 investimento tem uma relação inversamente proporcional com as taxas de juros de mercado.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Se a empresa já dispõe de capital próprio, a taxa de juros representará o quanto a empresa ganharia se, em vez de investir em suas instalações, aplicasse o dinheiro no mercado financeiro.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Se </a:t>
            </a:r>
            <a:r>
              <a:rPr lang="pt-BR" sz="2000" dirty="0">
                <a:solidFill>
                  <a:srgbClr val="002060"/>
                </a:solidFill>
              </a:rPr>
              <a:t>a empresa precisa tomar emprestado, a taxa de juros de mercado representa </a:t>
            </a:r>
            <a:r>
              <a:rPr lang="pt-BR" sz="2000" dirty="0" smtClean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custo </a:t>
            </a:r>
            <a:r>
              <a:rPr lang="pt-BR" sz="2000" dirty="0" smtClean="0">
                <a:solidFill>
                  <a:srgbClr val="002060"/>
                </a:solidFill>
              </a:rPr>
              <a:t>do empréstimo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Quanto </a:t>
            </a:r>
            <a:r>
              <a:rPr lang="pt-BR" sz="2000" b="1" dirty="0">
                <a:solidFill>
                  <a:srgbClr val="002060"/>
                </a:solidFill>
              </a:rPr>
              <a:t>maior a taxa de juros de mercado, menores os investimentos em bens de capital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Para a tomada de decisões sobre as despesas de investimento, o empresário comparará, então, as duas taxas: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se a taxa de retorno superar a taxa de juros de mercado, ele investirá na compra de bens de capital;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 se a taxa de retorno for inferior a taxa de juros de mercado, ele não investirá, preferindo direcionar seus recursos em aplicações financeiras.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9" name="Picture 2" descr="Resultado de imagem para taxa de reto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15" y="5969726"/>
            <a:ext cx="1341685" cy="8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92183" y="1233980"/>
            <a:ext cx="1159981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O </a:t>
            </a:r>
            <a:r>
              <a:rPr lang="pt-BR" sz="2000" b="1" dirty="0" smtClean="0">
                <a:solidFill>
                  <a:srgbClr val="002060"/>
                </a:solidFill>
              </a:rPr>
              <a:t>Multiplicador </a:t>
            </a:r>
            <a:r>
              <a:rPr lang="pt-BR" sz="2000" b="1" dirty="0" err="1">
                <a:solidFill>
                  <a:srgbClr val="002060"/>
                </a:solidFill>
              </a:rPr>
              <a:t>K</a:t>
            </a:r>
            <a:r>
              <a:rPr lang="pt-BR" sz="2000" b="1" dirty="0" err="1" smtClean="0">
                <a:solidFill>
                  <a:srgbClr val="002060"/>
                </a:solidFill>
              </a:rPr>
              <a:t>eynesiano</a:t>
            </a:r>
            <a:r>
              <a:rPr lang="pt-BR" sz="2000" b="1" dirty="0" smtClean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de G</a:t>
            </a:r>
            <a:r>
              <a:rPr lang="pt-BR" sz="2000" b="1" dirty="0" smtClean="0">
                <a:solidFill>
                  <a:srgbClr val="002060"/>
                </a:solidFill>
              </a:rPr>
              <a:t>astos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b="1" dirty="0" smtClean="0">
              <a:latin typeface="Calibri,Bold"/>
            </a:endParaRPr>
          </a:p>
          <a:p>
            <a:endParaRPr lang="pt-BR" b="1" dirty="0">
              <a:latin typeface="Calibri,Bold"/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Se </a:t>
            </a:r>
            <a:r>
              <a:rPr lang="pt-BR" sz="2000" dirty="0">
                <a:solidFill>
                  <a:srgbClr val="002060"/>
                </a:solidFill>
              </a:rPr>
              <a:t>uma economia estiver com recursos desempregados, um aumento na demanda agregada </a:t>
            </a:r>
            <a:r>
              <a:rPr lang="pt-BR" sz="2000" dirty="0" smtClean="0">
                <a:solidFill>
                  <a:srgbClr val="002060"/>
                </a:solidFill>
              </a:rPr>
              <a:t>provocará </a:t>
            </a:r>
            <a:r>
              <a:rPr lang="pt-BR" sz="2000" dirty="0">
                <a:solidFill>
                  <a:srgbClr val="002060"/>
                </a:solidFill>
              </a:rPr>
              <a:t>um aumento da renda nacional mais que proporcional ao aumento da demanda.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Isso </a:t>
            </a:r>
            <a:r>
              <a:rPr lang="pt-BR" sz="2000" dirty="0">
                <a:solidFill>
                  <a:srgbClr val="002060"/>
                </a:solidFill>
              </a:rPr>
              <a:t>ocorre porque, numa economia em desemprego, abaixo de seu produto </a:t>
            </a:r>
            <a:r>
              <a:rPr lang="pt-BR" sz="2000" dirty="0" smtClean="0">
                <a:solidFill>
                  <a:srgbClr val="002060"/>
                </a:solidFill>
              </a:rPr>
              <a:t>potencial (natural), </a:t>
            </a:r>
            <a:r>
              <a:rPr lang="pt-BR" sz="2000" dirty="0">
                <a:solidFill>
                  <a:srgbClr val="002060"/>
                </a:solidFill>
              </a:rPr>
              <a:t>qualquer </a:t>
            </a:r>
            <a:r>
              <a:rPr lang="pt-BR" sz="2000" dirty="0" smtClean="0">
                <a:solidFill>
                  <a:srgbClr val="002060"/>
                </a:solidFill>
              </a:rPr>
              <a:t>aumento no consumo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 smtClean="0">
                <a:solidFill>
                  <a:srgbClr val="002060"/>
                </a:solidFill>
              </a:rPr>
              <a:t>no investimento, nas exportações ou nas despesas </a:t>
            </a:r>
            <a:r>
              <a:rPr lang="pt-BR" sz="2000" dirty="0">
                <a:solidFill>
                  <a:srgbClr val="002060"/>
                </a:solidFill>
              </a:rPr>
              <a:t>do governo, provoca um efeito multiplicador nos vários setores da economia.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aumento de renda de um setor </a:t>
            </a:r>
            <a:r>
              <a:rPr lang="pt-BR" sz="2000" dirty="0" smtClean="0">
                <a:solidFill>
                  <a:srgbClr val="002060"/>
                </a:solidFill>
              </a:rPr>
              <a:t>significará </a:t>
            </a:r>
            <a:r>
              <a:rPr lang="pt-BR" sz="2000" dirty="0">
                <a:solidFill>
                  <a:srgbClr val="002060"/>
                </a:solidFill>
              </a:rPr>
              <a:t>que os assalariados e empresários desse setor gastarão sua renda em outros setores </a:t>
            </a:r>
            <a:r>
              <a:rPr lang="pt-BR" sz="2000" dirty="0" smtClean="0">
                <a:solidFill>
                  <a:srgbClr val="002060"/>
                </a:solidFill>
              </a:rPr>
              <a:t>que</a:t>
            </a:r>
            <a:r>
              <a:rPr lang="pt-BR" sz="2000" dirty="0">
                <a:solidFill>
                  <a:srgbClr val="002060"/>
                </a:solidFill>
              </a:rPr>
              <a:t>, por sua vez, gastarão com outros bens e serviços, e  </a:t>
            </a:r>
            <a:r>
              <a:rPr lang="pt-BR" sz="2000" dirty="0" smtClean="0">
                <a:solidFill>
                  <a:srgbClr val="002060"/>
                </a:solidFill>
              </a:rPr>
              <a:t>etc...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940526" y="3285916"/>
            <a:ext cx="9535885" cy="2671227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Resultado de imagem para Conceito macroec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54726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91073" y="3244116"/>
            <a:ext cx="7755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Demanda e Oferta Agregada</a:t>
            </a:r>
            <a:endParaRPr lang="pt-BR" sz="4400" dirty="0"/>
          </a:p>
        </p:txBody>
      </p:sp>
      <p:sp>
        <p:nvSpPr>
          <p:cNvPr id="2" name="Retângulo 1"/>
          <p:cNvSpPr/>
          <p:nvPr/>
        </p:nvSpPr>
        <p:spPr>
          <a:xfrm>
            <a:off x="339635" y="4663497"/>
            <a:ext cx="11708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 modelo de oferta e demanda agregadas é um modelo que mostra o que determina a oferta total ou a demanda total da economia e como a demanda e oferta totais interagem a nível </a:t>
            </a:r>
            <a:r>
              <a:rPr lang="pt-BR" sz="2000" dirty="0" smtClean="0">
                <a:solidFill>
                  <a:srgbClr val="002060"/>
                </a:solidFill>
              </a:rPr>
              <a:t>macroeconômico.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3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39634" y="1238965"/>
            <a:ext cx="115998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Suponhamos </a:t>
            </a:r>
            <a:r>
              <a:rPr lang="pt-BR" sz="2000" dirty="0">
                <a:solidFill>
                  <a:srgbClr val="002060"/>
                </a:solidFill>
              </a:rPr>
              <a:t>que o governo resolva gastar, por exemplo, $ 100 </a:t>
            </a:r>
            <a:r>
              <a:rPr lang="pt-BR" sz="2000" dirty="0">
                <a:solidFill>
                  <a:srgbClr val="002060"/>
                </a:solidFill>
              </a:rPr>
              <a:t>milhões </a:t>
            </a:r>
            <a:r>
              <a:rPr lang="pt-BR" sz="2000" dirty="0">
                <a:solidFill>
                  <a:srgbClr val="002060"/>
                </a:solidFill>
              </a:rPr>
              <a:t>em estradas, hospitais e escolas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Ele </a:t>
            </a:r>
            <a:r>
              <a:rPr lang="pt-BR" sz="2000" dirty="0">
                <a:solidFill>
                  <a:srgbClr val="002060"/>
                </a:solidFill>
              </a:rPr>
              <a:t>contratará </a:t>
            </a:r>
            <a:r>
              <a:rPr lang="pt-BR" sz="2000" dirty="0">
                <a:solidFill>
                  <a:srgbClr val="002060"/>
                </a:solidFill>
              </a:rPr>
              <a:t>construtoras, que </a:t>
            </a:r>
            <a:r>
              <a:rPr lang="pt-BR" sz="2000" dirty="0">
                <a:solidFill>
                  <a:srgbClr val="002060"/>
                </a:solidFill>
              </a:rPr>
              <a:t>aumentarão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produção </a:t>
            </a:r>
            <a:r>
              <a:rPr lang="pt-BR" sz="2000" dirty="0">
                <a:solidFill>
                  <a:srgbClr val="002060"/>
                </a:solidFill>
              </a:rPr>
              <a:t>da </a:t>
            </a:r>
            <a:r>
              <a:rPr lang="pt-BR" sz="2000" dirty="0">
                <a:solidFill>
                  <a:srgbClr val="002060"/>
                </a:solidFill>
              </a:rPr>
              <a:t>construção </a:t>
            </a:r>
            <a:r>
              <a:rPr lang="pt-BR" sz="2000" dirty="0">
                <a:solidFill>
                  <a:srgbClr val="002060"/>
                </a:solidFill>
              </a:rPr>
              <a:t>civil nesse valor. </a:t>
            </a:r>
            <a:r>
              <a:rPr lang="pt-BR" sz="2000" dirty="0" smtClean="0">
                <a:solidFill>
                  <a:srgbClr val="002060"/>
                </a:solidFill>
              </a:rPr>
              <a:t>Isso </a:t>
            </a:r>
            <a:r>
              <a:rPr lang="pt-BR" sz="2000" dirty="0">
                <a:solidFill>
                  <a:srgbClr val="002060"/>
                </a:solidFill>
              </a:rPr>
              <a:t>se transformara </a:t>
            </a:r>
            <a:r>
              <a:rPr lang="pt-BR" sz="2000" dirty="0">
                <a:solidFill>
                  <a:srgbClr val="002060"/>
                </a:solidFill>
              </a:rPr>
              <a:t>em renda </a:t>
            </a:r>
            <a:r>
              <a:rPr lang="pt-BR" sz="2000" dirty="0">
                <a:solidFill>
                  <a:srgbClr val="002060"/>
                </a:solidFill>
              </a:rPr>
              <a:t>dos trabalhadores e capitalistas do setor de </a:t>
            </a:r>
            <a:r>
              <a:rPr lang="pt-BR" sz="2000" dirty="0">
                <a:solidFill>
                  <a:srgbClr val="002060"/>
                </a:solidFill>
              </a:rPr>
              <a:t>construção </a:t>
            </a:r>
            <a:r>
              <a:rPr lang="pt-BR" sz="2000" dirty="0">
                <a:solidFill>
                  <a:srgbClr val="002060"/>
                </a:solidFill>
              </a:rPr>
              <a:t>civil, que, por sua vez, </a:t>
            </a:r>
            <a:r>
              <a:rPr lang="pt-BR" sz="2000" dirty="0">
                <a:solidFill>
                  <a:srgbClr val="002060"/>
                </a:solidFill>
              </a:rPr>
              <a:t>gastarão </a:t>
            </a:r>
            <a:r>
              <a:rPr lang="pt-BR" sz="2000" dirty="0">
                <a:solidFill>
                  <a:srgbClr val="002060"/>
                </a:solidFill>
              </a:rPr>
              <a:t>com, digamos</a:t>
            </a:r>
            <a:r>
              <a:rPr lang="pt-BR" sz="2000" dirty="0">
                <a:solidFill>
                  <a:srgbClr val="002060"/>
                </a:solidFill>
              </a:rPr>
              <a:t>, alimentos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>
                <a:solidFill>
                  <a:srgbClr val="002060"/>
                </a:solidFill>
              </a:rPr>
              <a:t>vestuário.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Esses </a:t>
            </a:r>
            <a:r>
              <a:rPr lang="pt-BR" sz="2000" dirty="0">
                <a:solidFill>
                  <a:srgbClr val="002060"/>
                </a:solidFill>
              </a:rPr>
              <a:t>gastos </a:t>
            </a:r>
            <a:r>
              <a:rPr lang="pt-BR" sz="2000" dirty="0">
                <a:solidFill>
                  <a:srgbClr val="002060"/>
                </a:solidFill>
              </a:rPr>
              <a:t>dependerão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>
                <a:solidFill>
                  <a:srgbClr val="002060"/>
                </a:solidFill>
              </a:rPr>
              <a:t>propensões </a:t>
            </a:r>
            <a:r>
              <a:rPr lang="pt-BR" sz="2000" dirty="0">
                <a:solidFill>
                  <a:srgbClr val="002060"/>
                </a:solidFill>
              </a:rPr>
              <a:t>marginais a consumir e a poupar.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Supondo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propensão a consumir </a:t>
            </a:r>
            <a:r>
              <a:rPr lang="pt-BR" sz="2000" dirty="0">
                <a:solidFill>
                  <a:srgbClr val="002060"/>
                </a:solidFill>
              </a:rPr>
              <a:t>igual a 0,8 e a </a:t>
            </a:r>
            <a:r>
              <a:rPr lang="pt-BR" sz="2000" dirty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poupar igual a 0,2, os trabalhadores e capitalistas da </a:t>
            </a:r>
            <a:r>
              <a:rPr lang="pt-BR" sz="2000" dirty="0">
                <a:solidFill>
                  <a:srgbClr val="002060"/>
                </a:solidFill>
              </a:rPr>
              <a:t>construção </a:t>
            </a:r>
            <a:r>
              <a:rPr lang="pt-BR" sz="2000" dirty="0">
                <a:solidFill>
                  <a:srgbClr val="002060"/>
                </a:solidFill>
              </a:rPr>
              <a:t>civil </a:t>
            </a:r>
            <a:r>
              <a:rPr lang="pt-BR" sz="2000" dirty="0">
                <a:solidFill>
                  <a:srgbClr val="002060"/>
                </a:solidFill>
              </a:rPr>
              <a:t>gastarão $ </a:t>
            </a:r>
            <a:r>
              <a:rPr lang="pt-BR" sz="2000" dirty="0">
                <a:solidFill>
                  <a:srgbClr val="002060"/>
                </a:solidFill>
              </a:rPr>
              <a:t>80 </a:t>
            </a:r>
            <a:r>
              <a:rPr lang="pt-BR" sz="2000" dirty="0">
                <a:solidFill>
                  <a:srgbClr val="002060"/>
                </a:solidFill>
              </a:rPr>
              <a:t>milhões </a:t>
            </a:r>
            <a:r>
              <a:rPr lang="pt-BR" sz="2000" dirty="0">
                <a:solidFill>
                  <a:srgbClr val="002060"/>
                </a:solidFill>
              </a:rPr>
              <a:t>com alimentos e </a:t>
            </a:r>
            <a:r>
              <a:rPr lang="pt-BR" sz="2000" dirty="0">
                <a:solidFill>
                  <a:srgbClr val="002060"/>
                </a:solidFill>
              </a:rPr>
              <a:t>vestuário, </a:t>
            </a:r>
            <a:r>
              <a:rPr lang="pt-BR" sz="2000" dirty="0">
                <a:solidFill>
                  <a:srgbClr val="002060"/>
                </a:solidFill>
              </a:rPr>
              <a:t>poupando $ 20 </a:t>
            </a:r>
            <a:r>
              <a:rPr lang="pt-BR" sz="2000" dirty="0">
                <a:solidFill>
                  <a:srgbClr val="002060"/>
                </a:solidFill>
              </a:rPr>
              <a:t>milhões.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produção </a:t>
            </a:r>
            <a:r>
              <a:rPr lang="pt-BR" sz="2000" dirty="0">
                <a:solidFill>
                  <a:srgbClr val="002060"/>
                </a:solidFill>
              </a:rPr>
              <a:t>de alimentos e </a:t>
            </a:r>
            <a:r>
              <a:rPr lang="pt-BR" sz="2000" dirty="0">
                <a:solidFill>
                  <a:srgbClr val="002060"/>
                </a:solidFill>
              </a:rPr>
              <a:t>vestuário elevar-se-á em </a:t>
            </a:r>
            <a:r>
              <a:rPr lang="pt-BR" sz="2000" dirty="0">
                <a:solidFill>
                  <a:srgbClr val="002060"/>
                </a:solidFill>
              </a:rPr>
              <a:t>$ 80 </a:t>
            </a:r>
            <a:r>
              <a:rPr lang="pt-BR" sz="2000" dirty="0">
                <a:solidFill>
                  <a:srgbClr val="002060"/>
                </a:solidFill>
              </a:rPr>
              <a:t>milhões,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>
                <a:solidFill>
                  <a:srgbClr val="002060"/>
                </a:solidFill>
              </a:rPr>
              <a:t>será </a:t>
            </a:r>
            <a:r>
              <a:rPr lang="pt-BR" sz="2000" dirty="0">
                <a:solidFill>
                  <a:srgbClr val="002060"/>
                </a:solidFill>
              </a:rPr>
              <a:t>transformada em renda </a:t>
            </a:r>
            <a:r>
              <a:rPr lang="pt-BR" sz="2000" dirty="0">
                <a:solidFill>
                  <a:srgbClr val="002060"/>
                </a:solidFill>
              </a:rPr>
              <a:t>(salários, </a:t>
            </a:r>
            <a:r>
              <a:rPr lang="pt-BR" sz="2000" dirty="0">
                <a:solidFill>
                  <a:srgbClr val="002060"/>
                </a:solidFill>
              </a:rPr>
              <a:t>lucros) dos trabalhadores e </a:t>
            </a:r>
            <a:r>
              <a:rPr lang="pt-BR" sz="2000" dirty="0">
                <a:solidFill>
                  <a:srgbClr val="002060"/>
                </a:solidFill>
              </a:rPr>
              <a:t>empresários </a:t>
            </a:r>
            <a:r>
              <a:rPr lang="pt-BR" sz="2000" dirty="0">
                <a:solidFill>
                  <a:srgbClr val="002060"/>
                </a:solidFill>
              </a:rPr>
              <a:t>dos setores </a:t>
            </a:r>
            <a:r>
              <a:rPr lang="pt-BR" sz="2000" dirty="0">
                <a:solidFill>
                  <a:srgbClr val="002060"/>
                </a:solidFill>
              </a:rPr>
              <a:t>de alimentos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>
                <a:solidFill>
                  <a:srgbClr val="002060"/>
                </a:solidFill>
              </a:rPr>
              <a:t>vestuário. </a:t>
            </a:r>
            <a:r>
              <a:rPr lang="pt-BR" sz="2000" dirty="0">
                <a:solidFill>
                  <a:srgbClr val="002060"/>
                </a:solidFill>
              </a:rPr>
              <a:t>Com a </a:t>
            </a:r>
            <a:r>
              <a:rPr lang="pt-BR" sz="2000" dirty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consumir agregada de 0,8, esses, por sua vez, </a:t>
            </a:r>
            <a:r>
              <a:rPr lang="pt-BR" sz="2000" dirty="0">
                <a:solidFill>
                  <a:srgbClr val="002060"/>
                </a:solidFill>
              </a:rPr>
              <a:t>gastarão </a:t>
            </a:r>
            <a:r>
              <a:rPr lang="pt-BR" sz="2000" dirty="0">
                <a:solidFill>
                  <a:srgbClr val="002060"/>
                </a:solidFill>
              </a:rPr>
              <a:t>$ 64 </a:t>
            </a:r>
            <a:r>
              <a:rPr lang="pt-BR" sz="2000" dirty="0">
                <a:solidFill>
                  <a:srgbClr val="002060"/>
                </a:solidFill>
              </a:rPr>
              <a:t>milhões </a:t>
            </a:r>
            <a:r>
              <a:rPr lang="pt-BR" sz="2000" dirty="0">
                <a:solidFill>
                  <a:srgbClr val="002060"/>
                </a:solidFill>
              </a:rPr>
              <a:t>(80</a:t>
            </a:r>
            <a:r>
              <a:rPr lang="pt-BR" sz="2000" dirty="0">
                <a:solidFill>
                  <a:srgbClr val="002060"/>
                </a:solidFill>
              </a:rPr>
              <a:t>% de </a:t>
            </a:r>
            <a:r>
              <a:rPr lang="pt-BR" sz="2000" dirty="0">
                <a:solidFill>
                  <a:srgbClr val="002060"/>
                </a:solidFill>
              </a:rPr>
              <a:t>$ 80 </a:t>
            </a:r>
            <a:r>
              <a:rPr lang="pt-BR" sz="2000" dirty="0">
                <a:solidFill>
                  <a:srgbClr val="002060"/>
                </a:solidFill>
              </a:rPr>
              <a:t>milhões) </a:t>
            </a:r>
            <a:r>
              <a:rPr lang="pt-BR" sz="2000" dirty="0">
                <a:solidFill>
                  <a:srgbClr val="002060"/>
                </a:solidFill>
              </a:rPr>
              <a:t>com, digamos, lazer. O setor de lazer </a:t>
            </a:r>
            <a:r>
              <a:rPr lang="pt-BR" sz="2000" dirty="0">
                <a:solidFill>
                  <a:srgbClr val="002060"/>
                </a:solidFill>
              </a:rPr>
              <a:t>receberá </a:t>
            </a:r>
            <a:r>
              <a:rPr lang="pt-BR" sz="2000" dirty="0">
                <a:solidFill>
                  <a:srgbClr val="002060"/>
                </a:solidFill>
              </a:rPr>
              <a:t>um incremento de renda de $ 64 </a:t>
            </a:r>
            <a:r>
              <a:rPr lang="pt-BR" sz="2000" dirty="0">
                <a:solidFill>
                  <a:srgbClr val="002060"/>
                </a:solidFill>
              </a:rPr>
              <a:t>milhões,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>
                <a:solidFill>
                  <a:srgbClr val="002060"/>
                </a:solidFill>
              </a:rPr>
              <a:t>o processo continuará.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773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39634" y="1199776"/>
            <a:ext cx="115998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Evidentemente</a:t>
            </a:r>
            <a:r>
              <a:rPr lang="pt-BR" sz="2000" dirty="0">
                <a:solidFill>
                  <a:srgbClr val="002060"/>
                </a:solidFill>
              </a:rPr>
              <a:t>, tende a se encerrar, pois a </a:t>
            </a:r>
            <a:r>
              <a:rPr lang="pt-BR" sz="2000" dirty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poupar limita esse mecanismo: </a:t>
            </a:r>
            <a:r>
              <a:rPr lang="pt-BR" sz="2000" dirty="0">
                <a:solidFill>
                  <a:srgbClr val="002060"/>
                </a:solidFill>
              </a:rPr>
              <a:t>em cada </a:t>
            </a:r>
            <a:r>
              <a:rPr lang="pt-BR" sz="2000" dirty="0">
                <a:solidFill>
                  <a:srgbClr val="002060"/>
                </a:solidFill>
              </a:rPr>
              <a:t>etapa, “vazam” 20% da renda adicional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Ao </a:t>
            </a:r>
            <a:r>
              <a:rPr lang="pt-BR" sz="2000" dirty="0">
                <a:solidFill>
                  <a:srgbClr val="002060"/>
                </a:solidFill>
              </a:rPr>
              <a:t>final desse processo ocorrera um </a:t>
            </a:r>
            <a:r>
              <a:rPr lang="pt-BR" sz="2000" dirty="0">
                <a:solidFill>
                  <a:srgbClr val="002060"/>
                </a:solidFill>
              </a:rPr>
              <a:t>acréscimo </a:t>
            </a:r>
            <a:r>
              <a:rPr lang="pt-BR" sz="2000" dirty="0">
                <a:solidFill>
                  <a:srgbClr val="002060"/>
                </a:solidFill>
              </a:rPr>
              <a:t>da renda e produto nacionais muito superior ao gasto </a:t>
            </a:r>
            <a:r>
              <a:rPr lang="pt-BR" sz="2000" dirty="0">
                <a:solidFill>
                  <a:srgbClr val="002060"/>
                </a:solidFill>
              </a:rPr>
              <a:t>inicial de </a:t>
            </a:r>
            <a:r>
              <a:rPr lang="pt-BR" sz="2000" dirty="0">
                <a:solidFill>
                  <a:srgbClr val="002060"/>
                </a:solidFill>
              </a:rPr>
              <a:t>$ 100 </a:t>
            </a:r>
            <a:r>
              <a:rPr lang="pt-BR" sz="2000" dirty="0">
                <a:solidFill>
                  <a:srgbClr val="002060"/>
                </a:solidFill>
              </a:rPr>
              <a:t>milhões. 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Como </a:t>
            </a:r>
            <a:r>
              <a:rPr lang="pt-BR" sz="2000" dirty="0">
                <a:solidFill>
                  <a:srgbClr val="002060"/>
                </a:solidFill>
              </a:rPr>
              <a:t>se observa, essa </a:t>
            </a:r>
            <a:r>
              <a:rPr lang="pt-BR" sz="2000" dirty="0">
                <a:solidFill>
                  <a:srgbClr val="002060"/>
                </a:solidFill>
              </a:rPr>
              <a:t>multiplicação dependerá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>
                <a:solidFill>
                  <a:srgbClr val="002060"/>
                </a:solidFill>
              </a:rPr>
              <a:t>propensões </a:t>
            </a:r>
            <a:r>
              <a:rPr lang="pt-BR" sz="2000" dirty="0">
                <a:solidFill>
                  <a:srgbClr val="002060"/>
                </a:solidFill>
              </a:rPr>
              <a:t>marginais a consumir e a poupar: </a:t>
            </a:r>
            <a:r>
              <a:rPr lang="pt-BR" sz="2000" dirty="0" smtClean="0">
                <a:solidFill>
                  <a:srgbClr val="002060"/>
                </a:solidFill>
              </a:rPr>
              <a:t>Quanto </a:t>
            </a:r>
            <a:r>
              <a:rPr lang="pt-BR" sz="2000" dirty="0">
                <a:solidFill>
                  <a:srgbClr val="002060"/>
                </a:solidFill>
              </a:rPr>
              <a:t>maior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consumir da </a:t>
            </a:r>
            <a:r>
              <a:rPr lang="pt-BR" sz="2000" dirty="0">
                <a:solidFill>
                  <a:srgbClr val="002060"/>
                </a:solidFill>
              </a:rPr>
              <a:t>coletividade</a:t>
            </a:r>
            <a:r>
              <a:rPr lang="pt-BR" sz="2000" dirty="0">
                <a:solidFill>
                  <a:srgbClr val="002060"/>
                </a:solidFill>
              </a:rPr>
              <a:t>, maiores os gastos com bens e </a:t>
            </a:r>
            <a:r>
              <a:rPr lang="pt-BR" sz="2000" dirty="0">
                <a:solidFill>
                  <a:srgbClr val="002060"/>
                </a:solidFill>
              </a:rPr>
              <a:t>serviços, </a:t>
            </a:r>
            <a:r>
              <a:rPr lang="pt-BR" sz="2000" dirty="0">
                <a:solidFill>
                  <a:srgbClr val="002060"/>
                </a:solidFill>
              </a:rPr>
              <a:t>em cada etapa, e </a:t>
            </a:r>
            <a:r>
              <a:rPr lang="pt-BR" sz="2000" dirty="0" smtClean="0">
                <a:solidFill>
                  <a:srgbClr val="002060"/>
                </a:solidFill>
              </a:rPr>
              <a:t>maior </a:t>
            </a:r>
            <a:r>
              <a:rPr lang="pt-BR" sz="2000" dirty="0">
                <a:solidFill>
                  <a:srgbClr val="002060"/>
                </a:solidFill>
              </a:rPr>
              <a:t>o efeito multiplicador</a:t>
            </a:r>
            <a:r>
              <a:rPr lang="pt-BR" sz="2000" dirty="0">
                <a:solidFill>
                  <a:srgbClr val="002060"/>
                </a:solidFill>
              </a:rPr>
              <a:t>;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Quanto maior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propensão </a:t>
            </a:r>
            <a:r>
              <a:rPr lang="pt-BR" sz="2000" dirty="0">
                <a:solidFill>
                  <a:srgbClr val="002060"/>
                </a:solidFill>
              </a:rPr>
              <a:t>a poupar, menor o multiplicador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741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74320" y="1029960"/>
            <a:ext cx="1159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Juntando </a:t>
            </a:r>
            <a:r>
              <a:rPr lang="pt-BR" sz="2000" dirty="0">
                <a:solidFill>
                  <a:srgbClr val="002060"/>
                </a:solidFill>
              </a:rPr>
              <a:t>tudo temos que o </a:t>
            </a:r>
            <a:r>
              <a:rPr lang="pt-BR" sz="2000" b="1" dirty="0">
                <a:solidFill>
                  <a:srgbClr val="002060"/>
                </a:solidFill>
              </a:rPr>
              <a:t>multiplicador </a:t>
            </a:r>
            <a:r>
              <a:rPr lang="pt-BR" sz="2000" b="1" dirty="0" err="1">
                <a:solidFill>
                  <a:srgbClr val="002060"/>
                </a:solidFill>
              </a:rPr>
              <a:t>keynesiano</a:t>
            </a:r>
            <a:r>
              <a:rPr lang="pt-BR" sz="2000" b="1" dirty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será dado por: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825050" y="1713566"/>
                <a:ext cx="2569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0" y="1713566"/>
                <a:ext cx="25699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825050" y="2329526"/>
                <a:ext cx="3865289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0" y="2329526"/>
                <a:ext cx="3865289" cy="369909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825050" y="2946063"/>
                <a:ext cx="4274568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0" y="2946063"/>
                <a:ext cx="4274568" cy="369909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825050" y="3562600"/>
                <a:ext cx="5023042" cy="37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  <m:r>
                      <a:rPr lang="pt-B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pt-B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)]+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pt-B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0" y="3562600"/>
                <a:ext cx="5023042" cy="370230"/>
              </a:xfrm>
              <a:prstGeom prst="rect">
                <a:avLst/>
              </a:prstGeom>
              <a:blipFill>
                <a:blip r:embed="rId6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299381" y="4424941"/>
                <a:ext cx="9869362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515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sz="3515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sz="3515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515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3515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3515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3515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̅"/>
                          <m:ctrlPr>
                            <a:rPr lang="pt-BR" sz="3515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pt-BR" sz="3515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pt-BR" sz="3515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acc>
                        <m:accPr>
                          <m:chr m:val="̅"/>
                          <m:ctrlPr>
                            <a:rPr lang="pt-BR" sz="351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acc>
                      <m:r>
                        <a:rPr lang="pt-BR" sz="3515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pt-BR" sz="3515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pt-BR" sz="3515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BR" sz="3515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acc>
                      <m:r>
                        <a:rPr lang="pt-BR" sz="3515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BR" sz="351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sz="3515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sz="3515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515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81" y="4424941"/>
                <a:ext cx="9869362" cy="1185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583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1.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2353" y="1110599"/>
            <a:ext cx="1064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https://www.comunidadeculturaearte.com/keynes-hayek-e-friedman-os-pais-da-economia-dos-seculos-xx-e-xxi</a:t>
            </a:r>
            <a:r>
              <a:rPr lang="pt-BR" dirty="0" smtClean="0">
                <a:hlinkClick r:id="rId3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7967" t="13421" r="34606" b="13928"/>
          <a:stretch/>
        </p:blipFill>
        <p:spPr>
          <a:xfrm>
            <a:off x="2622082" y="1756930"/>
            <a:ext cx="6265492" cy="4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0913" y="1019183"/>
            <a:ext cx="1062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g1.globo.com/jornal-nacional/noticia/2018/10/30/fgts-podera-ser-usado-para-comprar-imovel-de-ate-r-15-milhao-no-pais.ghtml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52400" y="8786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2.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7932" t="30064" r="17783" b="28688"/>
          <a:stretch/>
        </p:blipFill>
        <p:spPr>
          <a:xfrm>
            <a:off x="529426" y="1665514"/>
            <a:ext cx="6806272" cy="245539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04799" y="4120908"/>
            <a:ext cx="1065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www.ambito-juridico.com.br/site/index.php?n_link=revista_artigos_leitura&amp;artigo_id=11162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l="10879" t="43875" r="42437" b="41503"/>
          <a:stretch/>
        </p:blipFill>
        <p:spPr>
          <a:xfrm>
            <a:off x="340913" y="4881283"/>
            <a:ext cx="8552862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0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86498" y="831259"/>
            <a:ext cx="1141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www1.folha.uol.com.br/mercado/2016/08/1805025-biografo-poe-duelo-entre-hayek-e-keynes-em-seu-devido-lugar.shtml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04800" y="3425589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http://www.ecsbdefesa.com.br/defesa/fts/CLCK.pdf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2400" y="4028690"/>
            <a:ext cx="1088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www.valor.com.br/brasil/3305466/ipea-cada-r-1-gasto-com-bolsa-familia-adiciona-r-178-ao-pib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15446" t="21949" r="40733" b="62059"/>
          <a:stretch/>
        </p:blipFill>
        <p:spPr>
          <a:xfrm>
            <a:off x="152400" y="4599728"/>
            <a:ext cx="8181410" cy="16785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l="4020" t="48095" r="49808" b="24863"/>
          <a:stretch/>
        </p:blipFill>
        <p:spPr>
          <a:xfrm>
            <a:off x="2592228" y="1231666"/>
            <a:ext cx="6007469" cy="19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6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7900" y="3821004"/>
            <a:ext cx="1141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www1.folha.uol.com.br/mercado/2016/08/1805025-biografo-poe-duelo-entre-hayek-e-keynes-em-seu-devido-lugar.shtml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7900" y="5438450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http://www.ecsbdefesa.com.br/defesa/fts/CLCK.pdf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0913" y="1059665"/>
            <a:ext cx="1088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www.valor.com.br/brasil/3305466/ipea-cada-r-1-gasto-com-bolsa-familia-adiciona-r-178-ao-pib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15446" t="21949" r="40733" b="62059"/>
          <a:stretch/>
        </p:blipFill>
        <p:spPr>
          <a:xfrm>
            <a:off x="304800" y="1552521"/>
            <a:ext cx="8181410" cy="16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99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4.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04716" y="845294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http://www.ecsbdefesa.com.br/defesa/fts/CLCK.pdf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9426" t="17538" r="24790" b="18000"/>
          <a:stretch/>
        </p:blipFill>
        <p:spPr>
          <a:xfrm>
            <a:off x="1941756" y="1375990"/>
            <a:ext cx="5957048" cy="47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29490" y="483540"/>
            <a:ext cx="114022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Pressupostos do modelo:</a:t>
            </a:r>
            <a:r>
              <a:rPr lang="pt-BR" sz="2000" dirty="0">
                <a:solidFill>
                  <a:srgbClr val="002060"/>
                </a:solidFill>
              </a:rPr>
              <a:t> 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i="1" dirty="0" smtClean="0">
                <a:solidFill>
                  <a:srgbClr val="002060"/>
                </a:solidFill>
              </a:rPr>
              <a:t>Desemprego</a:t>
            </a:r>
          </a:p>
          <a:p>
            <a:pPr lvl="1"/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 modelo supõe a existência de desemprego, ou seja, que a economia esteja em equilíbrio abaixo do pleno emprego, produzindo abaixo de seu potencial: as empresas estão com capacidade ociosa e uma parcela da força de trabalho esta desempregada.</a:t>
            </a:r>
          </a:p>
          <a:p>
            <a:pPr lvl="1"/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i="1" dirty="0" smtClean="0">
                <a:solidFill>
                  <a:srgbClr val="002060"/>
                </a:solidFill>
              </a:rPr>
              <a:t>Nível constante de preços</a:t>
            </a:r>
          </a:p>
          <a:p>
            <a:pPr marL="514350" indent="-514350">
              <a:buFont typeface="+mj-lt"/>
              <a:buAutoNum type="romanLcPeriod"/>
            </a:pP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Supõe-se </a:t>
            </a:r>
            <a:r>
              <a:rPr lang="pt-BR" sz="2000" dirty="0">
                <a:solidFill>
                  <a:srgbClr val="002060"/>
                </a:solidFill>
              </a:rPr>
              <a:t>que as empresas, quando </a:t>
            </a:r>
            <a:r>
              <a:rPr lang="pt-BR" sz="2000" dirty="0" smtClean="0">
                <a:solidFill>
                  <a:srgbClr val="002060"/>
                </a:solidFill>
              </a:rPr>
              <a:t>estimuladas </a:t>
            </a:r>
            <a:r>
              <a:rPr lang="pt-BR" sz="2000" dirty="0">
                <a:solidFill>
                  <a:srgbClr val="002060"/>
                </a:solidFill>
              </a:rPr>
              <a:t>por um aumento de demanda por seus produtos, </a:t>
            </a:r>
            <a:r>
              <a:rPr lang="pt-BR" sz="2000" dirty="0" smtClean="0">
                <a:solidFill>
                  <a:srgbClr val="002060"/>
                </a:solidFill>
              </a:rPr>
              <a:t>procurarão </a:t>
            </a:r>
            <a:r>
              <a:rPr lang="pt-BR" sz="2000" dirty="0">
                <a:solidFill>
                  <a:srgbClr val="002060"/>
                </a:solidFill>
              </a:rPr>
              <a:t>elevar sua </a:t>
            </a:r>
            <a:r>
              <a:rPr lang="pt-BR" sz="2000" dirty="0" smtClean="0">
                <a:solidFill>
                  <a:srgbClr val="002060"/>
                </a:solidFill>
              </a:rPr>
              <a:t>produção,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 smtClean="0">
                <a:solidFill>
                  <a:srgbClr val="002060"/>
                </a:solidFill>
              </a:rPr>
              <a:t>não </a:t>
            </a:r>
            <a:r>
              <a:rPr lang="pt-BR" sz="2000" dirty="0">
                <a:solidFill>
                  <a:srgbClr val="002060"/>
                </a:solidFill>
              </a:rPr>
              <a:t>os </a:t>
            </a:r>
            <a:r>
              <a:rPr lang="pt-BR" sz="2000" dirty="0" smtClean="0">
                <a:solidFill>
                  <a:srgbClr val="002060"/>
                </a:solidFill>
              </a:rPr>
              <a:t>preços, </a:t>
            </a:r>
            <a:r>
              <a:rPr lang="pt-BR" sz="2000" dirty="0">
                <a:solidFill>
                  <a:srgbClr val="002060"/>
                </a:solidFill>
              </a:rPr>
              <a:t>porque </a:t>
            </a:r>
            <a:r>
              <a:rPr lang="pt-BR" sz="2000" dirty="0" smtClean="0">
                <a:solidFill>
                  <a:srgbClr val="002060"/>
                </a:solidFill>
              </a:rPr>
              <a:t>estão </a:t>
            </a:r>
            <a:r>
              <a:rPr lang="pt-BR" sz="2000" dirty="0">
                <a:solidFill>
                  <a:srgbClr val="002060"/>
                </a:solidFill>
              </a:rPr>
              <a:t>com capacidade ociosa, e existem muitos trabalhadores </a:t>
            </a:r>
            <a:r>
              <a:rPr lang="pt-BR" sz="2000" dirty="0" smtClean="0">
                <a:solidFill>
                  <a:srgbClr val="002060"/>
                </a:solidFill>
              </a:rPr>
              <a:t>disponíveis, </a:t>
            </a:r>
            <a:r>
              <a:rPr lang="pt-BR" sz="2000" dirty="0">
                <a:solidFill>
                  <a:srgbClr val="002060"/>
                </a:solidFill>
              </a:rPr>
              <a:t>a custos relativamente baixos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i="1" dirty="0" smtClean="0">
                <a:solidFill>
                  <a:srgbClr val="002060"/>
                </a:solidFill>
              </a:rPr>
              <a:t>Curto Prazo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Curto prazo é definido como o período em que pelo menos um fator de produção permanece constante. Supõe-se que o estoque de fatores de produção não se altera no curto prazo: o que se modifica e apenas o grau de utilização desse estoque.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05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32508" y="1276220"/>
            <a:ext cx="116239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 </a:t>
            </a:r>
            <a:r>
              <a:rPr lang="pt-BR" sz="2000" b="1" dirty="0" smtClean="0">
                <a:solidFill>
                  <a:srgbClr val="002060"/>
                </a:solidFill>
              </a:rPr>
              <a:t>A oferta </a:t>
            </a:r>
            <a:r>
              <a:rPr lang="pt-BR" sz="2000" b="1" dirty="0">
                <a:solidFill>
                  <a:srgbClr val="002060"/>
                </a:solidFill>
              </a:rPr>
              <a:t>a</a:t>
            </a:r>
            <a:r>
              <a:rPr lang="pt-BR" sz="2000" b="1" dirty="0" smtClean="0">
                <a:solidFill>
                  <a:srgbClr val="002060"/>
                </a:solidFill>
              </a:rPr>
              <a:t>gregada</a:t>
            </a:r>
            <a:r>
              <a:rPr lang="pt-BR" sz="2000" dirty="0">
                <a:solidFill>
                  <a:srgbClr val="002060"/>
                </a:solidFill>
              </a:rPr>
              <a:t> é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o valor total da produção de bens e serviços finais colocados a disposição da </a:t>
            </a:r>
            <a:r>
              <a:rPr lang="pt-BR" sz="2000" dirty="0" smtClean="0">
                <a:solidFill>
                  <a:srgbClr val="002060"/>
                </a:solidFill>
              </a:rPr>
              <a:t>coletividade </a:t>
            </a:r>
            <a:r>
              <a:rPr lang="pt-BR" sz="2000" dirty="0">
                <a:solidFill>
                  <a:srgbClr val="002060"/>
                </a:solidFill>
              </a:rPr>
              <a:t>num dado período; é o próprio produto real, ou PIB.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oferta agregada varia em função da disponibilidade de fatores de produção: mão-de-obra (</a:t>
            </a:r>
            <a:r>
              <a:rPr lang="pt-BR" sz="2000" dirty="0" smtClean="0">
                <a:solidFill>
                  <a:srgbClr val="002060"/>
                </a:solidFill>
              </a:rPr>
              <a:t>força </a:t>
            </a:r>
            <a:r>
              <a:rPr lang="pt-BR" sz="2000" dirty="0">
                <a:solidFill>
                  <a:srgbClr val="002060"/>
                </a:solidFill>
              </a:rPr>
              <a:t>de trabalho ou população economicamente ativa),estoque de capital e nível de tecnologia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b="1" dirty="0" smtClean="0">
                <a:solidFill>
                  <a:srgbClr val="002060"/>
                </a:solidFill>
              </a:rPr>
              <a:t>oferta agregada potencial </a:t>
            </a:r>
            <a:r>
              <a:rPr lang="pt-BR" sz="2000" dirty="0" smtClean="0">
                <a:solidFill>
                  <a:srgbClr val="002060"/>
                </a:solidFill>
              </a:rPr>
              <a:t>refere-se </a:t>
            </a:r>
            <a:r>
              <a:rPr lang="pt-BR" sz="2000" dirty="0">
                <a:solidFill>
                  <a:srgbClr val="002060"/>
                </a:solidFill>
              </a:rPr>
              <a:t>a produção máxima da economia, quando os fatores de produção estão </a:t>
            </a:r>
            <a:r>
              <a:rPr lang="pt-BR" sz="2000" dirty="0" smtClean="0">
                <a:solidFill>
                  <a:srgbClr val="002060"/>
                </a:solidFill>
              </a:rPr>
              <a:t>plenamente </a:t>
            </a:r>
            <a:r>
              <a:rPr lang="pt-BR" sz="2000" dirty="0">
                <a:solidFill>
                  <a:srgbClr val="002060"/>
                </a:solidFill>
              </a:rPr>
              <a:t>empregados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b="1" dirty="0">
                <a:solidFill>
                  <a:srgbClr val="002060"/>
                </a:solidFill>
              </a:rPr>
              <a:t>oferta agregada efetiva </a:t>
            </a:r>
            <a:r>
              <a:rPr lang="pt-BR" sz="2000" dirty="0">
                <a:solidFill>
                  <a:srgbClr val="002060"/>
                </a:solidFill>
              </a:rPr>
              <a:t>refere-se a </a:t>
            </a:r>
            <a:r>
              <a:rPr lang="pt-BR" sz="2000" dirty="0" smtClean="0">
                <a:solidFill>
                  <a:srgbClr val="002060"/>
                </a:solidFill>
              </a:rPr>
              <a:t>produção </a:t>
            </a:r>
            <a:r>
              <a:rPr lang="pt-BR" sz="2000" dirty="0">
                <a:solidFill>
                  <a:srgbClr val="002060"/>
                </a:solidFill>
              </a:rPr>
              <a:t>que esta sendo </a:t>
            </a:r>
            <a:r>
              <a:rPr lang="pt-BR" sz="2000" dirty="0" smtClean="0">
                <a:solidFill>
                  <a:srgbClr val="002060"/>
                </a:solidFill>
              </a:rPr>
              <a:t>efetivamente </a:t>
            </a:r>
            <a:r>
              <a:rPr lang="pt-BR" sz="2000" dirty="0">
                <a:solidFill>
                  <a:srgbClr val="002060"/>
                </a:solidFill>
              </a:rPr>
              <a:t>colocada no mercado, o </a:t>
            </a:r>
            <a:r>
              <a:rPr lang="pt-BR" sz="2000" dirty="0" smtClean="0">
                <a:solidFill>
                  <a:srgbClr val="002060"/>
                </a:solidFill>
              </a:rPr>
              <a:t>que pode </a:t>
            </a:r>
            <a:r>
              <a:rPr lang="pt-BR" sz="2000" dirty="0">
                <a:solidFill>
                  <a:srgbClr val="002060"/>
                </a:solidFill>
              </a:rPr>
              <a:t>ocorrer sem que os fatores de </a:t>
            </a:r>
            <a:r>
              <a:rPr lang="pt-BR" sz="2000" dirty="0" smtClean="0">
                <a:solidFill>
                  <a:srgbClr val="002060"/>
                </a:solidFill>
              </a:rPr>
              <a:t>produção </a:t>
            </a:r>
            <a:r>
              <a:rPr lang="pt-BR" sz="2000" dirty="0">
                <a:solidFill>
                  <a:srgbClr val="002060"/>
                </a:solidFill>
              </a:rPr>
              <a:t>estejam sendo plenamente empregados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749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45571" y="929253"/>
            <a:ext cx="1162396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 </a:t>
            </a:r>
            <a:r>
              <a:rPr lang="pt-BR" sz="2000" b="1" dirty="0" smtClean="0">
                <a:solidFill>
                  <a:srgbClr val="002060"/>
                </a:solidFill>
              </a:rPr>
              <a:t>Demanda Efetiva</a:t>
            </a:r>
            <a:r>
              <a:rPr lang="pt-BR" sz="2000" dirty="0">
                <a:solidFill>
                  <a:srgbClr val="002060"/>
                </a:solidFill>
              </a:rPr>
              <a:t> é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o valor total da produção de bens e serviços finais colocados a disposição da </a:t>
            </a:r>
            <a:r>
              <a:rPr lang="pt-BR" sz="2000" dirty="0" smtClean="0">
                <a:solidFill>
                  <a:srgbClr val="002060"/>
                </a:solidFill>
              </a:rPr>
              <a:t>coletividade </a:t>
            </a:r>
            <a:r>
              <a:rPr lang="pt-BR" sz="2000" dirty="0">
                <a:solidFill>
                  <a:srgbClr val="002060"/>
                </a:solidFill>
              </a:rPr>
              <a:t>num dado período; é o próprio produto real, ou PIB.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Y= PIB = Renda = DA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endParaRPr lang="pt-BR" sz="2000" b="1" dirty="0" smtClean="0">
              <a:solidFill>
                <a:srgbClr val="002060"/>
              </a:solidFill>
            </a:endParaRPr>
          </a:p>
          <a:p>
            <a:pPr algn="ctr"/>
            <a:endParaRPr lang="pt-BR" sz="2000" b="1" dirty="0" smtClean="0">
              <a:solidFill>
                <a:srgbClr val="002060"/>
              </a:solidFill>
            </a:endParaRPr>
          </a:p>
          <a:p>
            <a:pPr algn="ctr"/>
            <a:endParaRPr lang="pt-BR" sz="2000" b="1" dirty="0" smtClean="0">
              <a:solidFill>
                <a:srgbClr val="002060"/>
              </a:solidFill>
            </a:endParaRP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Uma </a:t>
            </a:r>
            <a:r>
              <a:rPr lang="pt-BR" sz="2000" dirty="0">
                <a:solidFill>
                  <a:srgbClr val="002060"/>
                </a:solidFill>
              </a:rPr>
              <a:t>vez que a oferta agregada potencial </a:t>
            </a:r>
            <a:r>
              <a:rPr lang="pt-BR" sz="2000" dirty="0" smtClean="0">
                <a:solidFill>
                  <a:srgbClr val="002060"/>
                </a:solidFill>
              </a:rPr>
              <a:t>não </a:t>
            </a:r>
            <a:r>
              <a:rPr lang="pt-BR" sz="2000" dirty="0">
                <a:solidFill>
                  <a:srgbClr val="002060"/>
                </a:solidFill>
              </a:rPr>
              <a:t>se altera no curto </a:t>
            </a:r>
            <a:r>
              <a:rPr lang="pt-BR" sz="2000" dirty="0" smtClean="0">
                <a:solidFill>
                  <a:srgbClr val="002060"/>
                </a:solidFill>
              </a:rPr>
              <a:t>prazo as flutuações </a:t>
            </a:r>
            <a:r>
              <a:rPr lang="pt-BR" sz="2000" dirty="0">
                <a:solidFill>
                  <a:srgbClr val="002060"/>
                </a:solidFill>
              </a:rPr>
              <a:t>da demanda agregada </a:t>
            </a:r>
            <a:r>
              <a:rPr lang="pt-BR" sz="2000" dirty="0" smtClean="0">
                <a:solidFill>
                  <a:srgbClr val="002060"/>
                </a:solidFill>
              </a:rPr>
              <a:t>são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responsáveis </a:t>
            </a:r>
            <a:r>
              <a:rPr lang="pt-BR" sz="2000" dirty="0">
                <a:solidFill>
                  <a:srgbClr val="002060"/>
                </a:solidFill>
              </a:rPr>
              <a:t>pelas </a:t>
            </a:r>
            <a:r>
              <a:rPr lang="pt-BR" sz="2000" dirty="0" smtClean="0">
                <a:solidFill>
                  <a:srgbClr val="002060"/>
                </a:solidFill>
              </a:rPr>
              <a:t>variações </a:t>
            </a:r>
            <a:r>
              <a:rPr lang="pt-BR" sz="2000" dirty="0">
                <a:solidFill>
                  <a:srgbClr val="002060"/>
                </a:solidFill>
              </a:rPr>
              <a:t>do produto e da renda nacional no curto prazo.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dirty="0"/>
          </a:p>
          <a:p>
            <a:r>
              <a:rPr lang="pt-BR" sz="2000" dirty="0">
                <a:solidFill>
                  <a:srgbClr val="002060"/>
                </a:solidFill>
              </a:rPr>
              <a:t>Esse e o chamado </a:t>
            </a:r>
            <a:r>
              <a:rPr lang="pt-BR" sz="2000" b="1" dirty="0" smtClean="0">
                <a:solidFill>
                  <a:srgbClr val="002060"/>
                </a:solidFill>
              </a:rPr>
              <a:t>princípio </a:t>
            </a:r>
            <a:r>
              <a:rPr lang="pt-BR" sz="2000" b="1" dirty="0">
                <a:solidFill>
                  <a:srgbClr val="002060"/>
                </a:solidFill>
              </a:rPr>
              <a:t>da demanda efetiva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3730861"/>
              </p:ext>
            </p:extLst>
          </p:nvPr>
        </p:nvGraphicFramePr>
        <p:xfrm>
          <a:off x="2063060" y="2629076"/>
          <a:ext cx="8128000" cy="13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91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4720" y="1279342"/>
            <a:ext cx="11470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 formato da curva de oferta agregada depende da hipótese sobre o nível de produto corrente da</a:t>
            </a:r>
          </a:p>
          <a:p>
            <a:r>
              <a:rPr lang="pt-BR" sz="2000" dirty="0">
                <a:solidFill>
                  <a:srgbClr val="002060"/>
                </a:solidFill>
              </a:rPr>
              <a:t>economia</a:t>
            </a:r>
            <a:r>
              <a:rPr lang="pt-BR" sz="2000" dirty="0" smtClean="0">
                <a:solidFill>
                  <a:srgbClr val="002060"/>
                </a:solidFill>
              </a:rPr>
              <a:t>: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Economia </a:t>
            </a:r>
            <a:r>
              <a:rPr lang="pt-BR" sz="2000" b="1" dirty="0">
                <a:solidFill>
                  <a:srgbClr val="002060"/>
                </a:solidFill>
              </a:rPr>
              <a:t>com desemprego de </a:t>
            </a:r>
            <a:r>
              <a:rPr lang="pt-BR" sz="2000" b="1" dirty="0" smtClean="0">
                <a:solidFill>
                  <a:srgbClr val="002060"/>
                </a:solidFill>
              </a:rPr>
              <a:t>recursos </a:t>
            </a:r>
            <a:r>
              <a:rPr lang="pt-BR" sz="2000" dirty="0" smtClean="0">
                <a:solidFill>
                  <a:srgbClr val="002060"/>
                </a:solidFill>
              </a:rPr>
              <a:t>- trecho horizontal: situação em que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empresas  estão </a:t>
            </a:r>
            <a:r>
              <a:rPr lang="pt-BR" sz="2000" dirty="0">
                <a:solidFill>
                  <a:srgbClr val="002060"/>
                </a:solidFill>
              </a:rPr>
              <a:t>operando com capacidade </a:t>
            </a:r>
            <a:r>
              <a:rPr lang="pt-BR" sz="2000" dirty="0" smtClean="0">
                <a:solidFill>
                  <a:srgbClr val="002060"/>
                </a:solidFill>
              </a:rPr>
              <a:t>ociosa;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Economia </a:t>
            </a:r>
            <a:r>
              <a:rPr lang="pt-BR" sz="2000" b="1" dirty="0">
                <a:solidFill>
                  <a:srgbClr val="002060"/>
                </a:solidFill>
              </a:rPr>
              <a:t>com pleno emprego de </a:t>
            </a:r>
            <a:r>
              <a:rPr lang="pt-BR" sz="2000" b="1" dirty="0" smtClean="0">
                <a:solidFill>
                  <a:srgbClr val="002060"/>
                </a:solidFill>
              </a:rPr>
              <a:t>recursos </a:t>
            </a:r>
            <a:r>
              <a:rPr lang="pt-BR" sz="2000" dirty="0" smtClean="0">
                <a:solidFill>
                  <a:srgbClr val="002060"/>
                </a:solidFill>
              </a:rPr>
              <a:t>- trecho vertical: situação </a:t>
            </a:r>
            <a:r>
              <a:rPr lang="pt-BR" sz="2000" dirty="0">
                <a:solidFill>
                  <a:srgbClr val="002060"/>
                </a:solidFill>
              </a:rPr>
              <a:t>em que as empresas </a:t>
            </a:r>
            <a:r>
              <a:rPr lang="pt-BR" sz="2000" dirty="0" smtClean="0">
                <a:solidFill>
                  <a:srgbClr val="002060"/>
                </a:solidFill>
              </a:rPr>
              <a:t>operam com </a:t>
            </a:r>
            <a:r>
              <a:rPr lang="pt-BR" sz="2000" dirty="0">
                <a:solidFill>
                  <a:srgbClr val="002060"/>
                </a:solidFill>
              </a:rPr>
              <a:t>capacidade </a:t>
            </a:r>
            <a:r>
              <a:rPr lang="pt-BR" sz="2000" dirty="0" smtClean="0">
                <a:solidFill>
                  <a:srgbClr val="002060"/>
                </a:solidFill>
              </a:rPr>
              <a:t>máxima: </a:t>
            </a:r>
            <a:r>
              <a:rPr lang="pt-BR" sz="2000" dirty="0">
                <a:solidFill>
                  <a:srgbClr val="002060"/>
                </a:solidFill>
              </a:rPr>
              <a:t>q</a:t>
            </a:r>
            <a:r>
              <a:rPr lang="pt-BR" sz="2000" dirty="0" smtClean="0">
                <a:solidFill>
                  <a:srgbClr val="002060"/>
                </a:solidFill>
              </a:rPr>
              <a:t>ualquer </a:t>
            </a:r>
            <a:r>
              <a:rPr lang="pt-BR" sz="2000" dirty="0">
                <a:solidFill>
                  <a:srgbClr val="002060"/>
                </a:solidFill>
              </a:rPr>
              <a:t>aumento de demanda </a:t>
            </a:r>
            <a:r>
              <a:rPr lang="pt-BR" sz="2000" dirty="0" smtClean="0">
                <a:solidFill>
                  <a:srgbClr val="002060"/>
                </a:solidFill>
              </a:rPr>
              <a:t>provocará apenas aumento </a:t>
            </a:r>
            <a:r>
              <a:rPr lang="pt-BR" sz="2000" dirty="0">
                <a:solidFill>
                  <a:srgbClr val="002060"/>
                </a:solidFill>
              </a:rPr>
              <a:t>do </a:t>
            </a:r>
            <a:r>
              <a:rPr lang="pt-BR" sz="2000" dirty="0" smtClean="0">
                <a:solidFill>
                  <a:srgbClr val="002060"/>
                </a:solidFill>
              </a:rPr>
              <a:t>nível </a:t>
            </a:r>
            <a:r>
              <a:rPr lang="pt-BR" sz="2000" dirty="0">
                <a:solidFill>
                  <a:srgbClr val="002060"/>
                </a:solidFill>
              </a:rPr>
              <a:t>geral de </a:t>
            </a:r>
            <a:r>
              <a:rPr lang="pt-BR" sz="2000" dirty="0" smtClean="0">
                <a:solidFill>
                  <a:srgbClr val="002060"/>
                </a:solidFill>
              </a:rPr>
              <a:t>preços; não há </a:t>
            </a:r>
            <a:r>
              <a:rPr lang="pt-BR" sz="2000" dirty="0">
                <a:solidFill>
                  <a:srgbClr val="002060"/>
                </a:solidFill>
              </a:rPr>
              <a:t>recursos ou fatores de </a:t>
            </a:r>
            <a:r>
              <a:rPr lang="pt-BR" sz="2000" dirty="0" smtClean="0">
                <a:solidFill>
                  <a:srgbClr val="002060"/>
                </a:solidFill>
              </a:rPr>
              <a:t>produção disponíveis no curto prazo;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Economia </a:t>
            </a:r>
            <a:r>
              <a:rPr lang="pt-BR" sz="2000" b="1" dirty="0">
                <a:solidFill>
                  <a:srgbClr val="002060"/>
                </a:solidFill>
              </a:rPr>
              <a:t>com alguns setores em desemprego e outros em pleno emprego </a:t>
            </a:r>
            <a:r>
              <a:rPr lang="pt-BR" sz="2000" b="1" dirty="0" smtClean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trecho intermediário: aumentos </a:t>
            </a:r>
            <a:r>
              <a:rPr lang="pt-BR" sz="2000" dirty="0">
                <a:solidFill>
                  <a:srgbClr val="002060"/>
                </a:solidFill>
              </a:rPr>
              <a:t>da demanda geram aumentos tanto no produto quanto no </a:t>
            </a:r>
            <a:r>
              <a:rPr lang="pt-BR" sz="2000" dirty="0" smtClean="0">
                <a:solidFill>
                  <a:srgbClr val="002060"/>
                </a:solidFill>
              </a:rPr>
              <a:t>nível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 smtClean="0">
                <a:solidFill>
                  <a:srgbClr val="002060"/>
                </a:solidFill>
              </a:rPr>
              <a:t>preços;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1" y="1215732"/>
            <a:ext cx="9785639" cy="54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8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10695" y="555300"/>
            <a:ext cx="11672057" cy="238584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Fatores que deslocam a DA e a OA</a:t>
            </a:r>
            <a:r>
              <a:rPr lang="pt-BR" sz="2000" dirty="0">
                <a:solidFill>
                  <a:srgbClr val="002060"/>
                </a:solidFill>
              </a:rPr>
              <a:t> </a:t>
            </a:r>
            <a:endParaRPr lang="pt-BR" sz="2000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sz="2000" dirty="0">
              <a:solidFill>
                <a:srgbClr val="002060"/>
              </a:solidFill>
            </a:endParaRPr>
          </a:p>
          <a:p>
            <a:pPr fontAlgn="base"/>
            <a:r>
              <a:rPr lang="pt-BR" sz="2000" dirty="0">
                <a:solidFill>
                  <a:srgbClr val="002060"/>
                </a:solidFill>
              </a:rPr>
              <a:t>A curva de demanda agregada, ou curva DA, desloca-se para a direita à medida que os componentes da demanda agregada—gastos de consumo, despesas de investimento, gastos do governo e gastos de exportações menos importações—aumentam. A curva DA se deslocará de volta para a esquerda à medida que esses componentes caiam.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Os dois grÃ¡ficos mostram como a demanda agregada se movimenta. O grÃ¡fico da esquerda mostra a demanda agregada se deslocando para a direita em direÃ§Ã£o Ã  linha vertical do PIB potencial. O grÃ¡fico da direita mostra a demanda agregada se deslocando para a esquerda, distanciando-se da linha vertical do PI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46" y="2515235"/>
            <a:ext cx="7429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27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10697" y="764306"/>
            <a:ext cx="11456124" cy="3206803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base"/>
            <a:endParaRPr lang="pt-BR" dirty="0" smtClean="0"/>
          </a:p>
          <a:p>
            <a:pPr fontAlgn="base"/>
            <a:r>
              <a:rPr lang="pt-BR" sz="2000" dirty="0">
                <a:solidFill>
                  <a:srgbClr val="002060"/>
                </a:solidFill>
              </a:rPr>
              <a:t>Componentes da </a:t>
            </a:r>
            <a:r>
              <a:rPr lang="pt-BR" sz="2000" dirty="0" err="1">
                <a:solidFill>
                  <a:srgbClr val="002060"/>
                </a:solidFill>
              </a:rPr>
              <a:t>DA</a:t>
            </a:r>
            <a:r>
              <a:rPr lang="pt-BR" sz="2000" dirty="0">
                <a:solidFill>
                  <a:srgbClr val="002060"/>
                </a:solidFill>
              </a:rPr>
              <a:t> podem mudar por causa de escolhas pessoais diferentes—como aquelas resultantes da confiança do consumidor ou de </a:t>
            </a:r>
            <a:r>
              <a:rPr lang="pt-BR" sz="2000" dirty="0" smtClean="0">
                <a:solidFill>
                  <a:srgbClr val="002060"/>
                </a:solidFill>
              </a:rPr>
              <a:t>negócios — ou </a:t>
            </a:r>
            <a:r>
              <a:rPr lang="pt-BR" sz="2000" dirty="0">
                <a:solidFill>
                  <a:srgbClr val="002060"/>
                </a:solidFill>
              </a:rPr>
              <a:t>de escolhas políticas, como as mudanças nos gastos do governo e impostos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pt-BR" sz="2000" dirty="0">
              <a:solidFill>
                <a:srgbClr val="002060"/>
              </a:solidFill>
            </a:endParaRPr>
          </a:p>
          <a:p>
            <a:pPr algn="ctr" fontAlgn="base"/>
            <a:r>
              <a:rPr lang="pt-BR" sz="2000" b="1" dirty="0">
                <a:solidFill>
                  <a:srgbClr val="002060"/>
                </a:solidFill>
              </a:rPr>
              <a:t>DA = </a:t>
            </a:r>
            <a:r>
              <a:rPr lang="pt-BR" sz="2000" b="1" dirty="0" smtClean="0">
                <a:solidFill>
                  <a:srgbClr val="002060"/>
                </a:solidFill>
              </a:rPr>
              <a:t>C + I + </a:t>
            </a:r>
            <a:r>
              <a:rPr lang="pt-BR" sz="2000" b="1" dirty="0">
                <a:solidFill>
                  <a:srgbClr val="002060"/>
                </a:solidFill>
              </a:rPr>
              <a:t>G </a:t>
            </a:r>
            <a:r>
              <a:rPr lang="pt-BR" sz="2000" b="1" dirty="0" smtClean="0">
                <a:solidFill>
                  <a:srgbClr val="002060"/>
                </a:solidFill>
              </a:rPr>
              <a:t>+ (X </a:t>
            </a:r>
            <a:r>
              <a:rPr lang="pt-BR" sz="2000" b="1" dirty="0" smtClean="0">
                <a:solidFill>
                  <a:srgbClr val="002060"/>
                </a:solidFill>
              </a:rPr>
              <a:t>– M)</a:t>
            </a:r>
            <a:endParaRPr lang="pt-BR" sz="2000" dirty="0" smtClean="0">
              <a:solidFill>
                <a:srgbClr val="002060"/>
              </a:solidFill>
            </a:endParaRPr>
          </a:p>
          <a:p>
            <a:pPr fontAlgn="base"/>
            <a:endParaRPr lang="pt-BR" sz="2000" dirty="0">
              <a:solidFill>
                <a:srgbClr val="002060"/>
              </a:solidFill>
            </a:endParaRPr>
          </a:p>
          <a:p>
            <a:pPr fontAlgn="base"/>
            <a:r>
              <a:rPr lang="pt-BR" sz="2000" dirty="0" smtClean="0">
                <a:solidFill>
                  <a:srgbClr val="002060"/>
                </a:solidFill>
              </a:rPr>
              <a:t>Se a curva de DA se desloca para a direita, então a quantidade de equilíbrio de produção e o nível de preços aumentará. Se a curva de DA se desloca para a esquerda, então, a quantidade de equilíbrio de produção e o nível de preços cairão.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Os dois grÃ¡ficos mostram como a demanda agregada se movimenta. O grÃ¡fico da esquerda mostra a demanda agregada se deslocando para a direita em direÃ§Ã£o Ã  linha vertical do PIB potencial. O grÃ¡fico da direita mostra a demanda agregada se deslocando para a esquerda, distanciando-se da linha vertical do PI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9" y="3971109"/>
            <a:ext cx="5076539" cy="27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95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10306</TotalTime>
  <Words>1409</Words>
  <Application>Microsoft Office PowerPoint</Application>
  <PresentationFormat>Widescreen</PresentationFormat>
  <Paragraphs>249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Calibri,Bold</vt:lpstr>
      <vt:lpstr>Cambria Math</vt:lpstr>
      <vt:lpstr>DejaVu Sans</vt:lpstr>
      <vt:lpstr>StarSymbol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333</cp:revision>
  <dcterms:modified xsi:type="dcterms:W3CDTF">2018-11-14T04:14:23Z</dcterms:modified>
</cp:coreProperties>
</file>