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6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27/08/2020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4CAB16-991F-41B2-8658-685314695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3EA7FB-00B8-4297-97B6-48D36D27E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82D7B61-3BE0-4551-92C8-0F35A75B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E3DFC21-602E-41D3-9E73-5E3EB7B6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C3B9D7E-1989-41A4-BD3F-F45047C7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7F6850-DF18-47E0-BCB1-DB3380AB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BC930DE-5846-4413-AF5F-2EF14AAE1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864A52E-E3FD-4F89-841C-2D5BAE77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0C3F0E-1EAD-419A-B8F3-CB7CDE6B1E86}" type="datetime1">
              <a:rPr lang="pt-BR" smtClean="0"/>
              <a:t>27/08/2020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A44865-ED52-4037-AE57-59D17FEE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A184781-5CB0-4CA8-8C6D-EB70A0CB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3B6307F-D333-408E-A08D-6F19B1D13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FD84B1C-B33F-4622-B5CA-0BE2DA35B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EB98D2F-BCC3-42F1-8027-155B3B3E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74CCBA-3812-426F-BA8C-8BC3E97D7FB5}" type="datetime1">
              <a:rPr lang="pt-BR" smtClean="0"/>
              <a:t>27/08/2020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92F1FA5-5A53-420A-B1C9-F070824B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9911001-1AA4-4D6D-8E2A-9D483BE6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3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7BD521-3C3B-43E3-A1BE-0ED9CCBE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EC51839-B7C8-461A-BB89-A45E6F836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1F72B76-F759-418D-AC9C-013DEAD3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52F3E7A-D209-416E-9674-939EA65A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0146ADC-B61C-4BAA-AA1F-BDD823BD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2480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808FED-83A1-4239-916D-B31CC6EEC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B13410F-61D6-4859-9C83-49A13CB63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713DA9E-86D4-4F6A-91B9-127FE22E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4319B4-ED34-4D08-91C0-F7E8BD9417E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074788B-3D39-42CC-BE94-452A1A34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C5324B-49BE-469A-BBDF-C878AE04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9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860732-A064-4DA4-B122-07CA0602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EC19D2B-1DCA-4FDC-943A-92C5DF236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203C4BF-60C8-46F0-AE35-616786E36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6D1452E-B27C-4B17-8CC6-32FB753C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FD6EC62-3C9C-43FA-9AAB-45DE878C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27395A8-B141-4524-9F0C-DE2C9CBB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4592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588D80-1B20-45E9-85D7-E9CFDD2D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833D568-373A-4ED4-A1FB-93E5F9EA3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5F9F291-8047-4B25-A029-33E35CD95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9DFEF5F-3ACD-488E-9C64-064DCE4F5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EA1CD20-9B11-4B50-8718-0F8FF4E0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2CE10D6F-24C0-4A97-AD20-5684AF3C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5F8630-DFFC-437C-A718-61BE3F548C4E}" type="datetime1">
              <a:rPr lang="pt-BR" smtClean="0"/>
              <a:t>27/08/2020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E4EE981F-9D70-49E0-B4E2-3D8C757B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E5D51AF1-6AE2-40E1-8883-CC454511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F3E7E3-3511-4659-9984-772F1538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229E8DB-7B73-4FE4-85D5-41C17DF1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12AD8E-909B-47FE-B3D6-961E1D2E7A49}" type="datetime1">
              <a:rPr lang="pt-BR" smtClean="0"/>
              <a:t>27/08/2020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6DB2D64-EA3B-4F76-A7C6-305D1C7C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AC09EDC-543D-4B36-A0B4-3BF4F612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6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99DC02D-2414-4F9C-9403-47A1459D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E20CA07B-8EB2-4C5B-8EFE-9EE3B492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9112FB9-FCF2-4C58-8A2F-D96E27A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20589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D1602D-8618-44B7-9778-0A9B4FCB0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F457F41-9AA3-4C0E-A673-DC0A24523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F3F1186-23A6-4492-8DC9-C9BAA2F6A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CD2ACE6-FE4E-402D-8B43-BEAB2296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1F5550-97CC-4F3B-A34B-FE39BFD06EF0}" type="datetime1">
              <a:rPr lang="pt-BR" smtClean="0"/>
              <a:t>27/08/2020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92DC0E7-7624-484C-B17A-2CFB6A97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9932DAA-252E-4960-ACC8-C459780E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7053BF-52F1-4A07-A79D-DF7E2B7B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2545E16-4C84-430B-9A34-E1C57A3A0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5075AF2-5A37-43B2-8726-DB8C8C2A5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187DD4B-EB53-48DD-AFC3-2E0AFEBB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823EC33-0B59-4B4F-9783-0B1F3412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1F73BFD-2AD6-4577-9556-C0179522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235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4AECE3ED-148E-4E04-B90D-C9D28CBB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C018DE6-91ED-44F9-B4BF-3D5C0595F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A6E8CAE-FE48-45FD-8EE3-8DAAEC261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27/08/2020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45C867E-8479-46BA-B4DC-17839369F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92D2DA-90EF-4107-838F-5FE480755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1749288"/>
            <a:ext cx="5322467" cy="2306240"/>
          </a:xfrm>
        </p:spPr>
        <p:txBody>
          <a:bodyPr rtlCol="0">
            <a:noAutofit/>
          </a:bodyPr>
          <a:lstStyle/>
          <a:p>
            <a:pPr rtl="0"/>
            <a:r>
              <a:rPr lang="pt-BR" sz="6000" b="1" dirty="0">
                <a:solidFill>
                  <a:schemeClr val="tx1"/>
                </a:solidFill>
                <a:latin typeface="Bebas Neue" panose="020B0606020202050201" pitchFamily="34" charset="0"/>
              </a:rPr>
              <a:t>Princípios Contábeis aplicados a custos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2" y="4293270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Professor Doutor </a:t>
            </a:r>
            <a:r>
              <a:rPr lang="pt-BR" b="1" dirty="0">
                <a:solidFill>
                  <a:schemeClr val="tx1"/>
                </a:solidFill>
              </a:rPr>
              <a:t>Bruno </a:t>
            </a:r>
            <a:r>
              <a:rPr lang="pt-BR" b="1" dirty="0" err="1">
                <a:solidFill>
                  <a:schemeClr val="tx1"/>
                </a:solidFill>
              </a:rPr>
              <a:t>Figlioli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492710"/>
            <a:ext cx="10290313" cy="97036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Conservadorismo ou prudência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742121" y="1675106"/>
            <a:ext cx="66128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empresa deve buscar avaliar suas transações da forma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mais precavida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possível.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 houverem dúvidas sobre a classificação de algum gasto entre custo ou despesa, ele deve ser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considerado despesa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impactando o resultado e não o estoque do produto.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*O uso desse princípio deve ser feito com bom-senso. A alocação de gastos como despesas devem ser feitas quando houverem dúvidas reais sobre sua classificação.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pessoa com dúvida 13 salário - Ansocial">
            <a:extLst>
              <a:ext uri="{FF2B5EF4-FFF2-40B4-BE49-F238E27FC236}">
                <a16:creationId xmlns:a16="http://schemas.microsoft.com/office/drawing/2014/main" xmlns="" id="{FE3A5D91-11AB-4701-BAE9-93A958A55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731" y="1865246"/>
            <a:ext cx="4080013" cy="40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64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492710"/>
            <a:ext cx="10290313" cy="97036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Materialidade ou relevância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742121" y="1675106"/>
            <a:ext cx="104957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empresa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precisa tratar com rigor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gastos irrelevantes ou com pouca materialidade.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Exemplo: uma empresa compra um produto para lubrificar as máquinas do setor de produção. Como seu custo é irrelevante, ele pode ser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totalmente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alocado no período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mesmo que a empresa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o utilize todo o produto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 a justificativa de controlar com rigor um custo que, devido ao valor tão baixo,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é capaz de influenciar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resultado de forma significativa?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5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492710"/>
            <a:ext cx="10290313" cy="9703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Os princípios e o Custeio por Absorção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848139" y="1495154"/>
            <a:ext cx="10495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custeio por absorção (alocação de todos os custos de produção, diretos e indiretos, nos produtos) deriva dos princípios contábeis.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isso,  é utilizado para fins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demonstrações de resultado e declarações para o fisco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80DD9C9-AC06-4C00-81DF-D40175436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850" y="3227355"/>
            <a:ext cx="8562300" cy="298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9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931" y="404538"/>
            <a:ext cx="10290313" cy="97036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 os encargos financeiros?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728869" y="1374898"/>
            <a:ext cx="104957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comum que as empresas recorram 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empréstimos para pagamento de fatores de produção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como compra de matéria-prima, por exemplo.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juros pagos sobre esses financiamentos são considerados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devem ser lançados diretamente no resultado.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Brasil é aceito considerar juros como parte do custo apenas quando 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processos de produção são muito longos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(um ano ou mais).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E909E926-F0A7-49F9-97D0-22BDC4CBF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88101"/>
              </p:ext>
            </p:extLst>
          </p:nvPr>
        </p:nvGraphicFramePr>
        <p:xfrm>
          <a:off x="2032000" y="2998654"/>
          <a:ext cx="8128000" cy="190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42414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858960284"/>
                    </a:ext>
                  </a:extLst>
                </a:gridCol>
              </a:tblGrid>
              <a:tr h="43732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Decisões operacionais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Decisões de financiamento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1507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Matéria-prima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Mão-de-obra direta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Mão-de-obra indireta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Custos indiretos de produção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 err="1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Juros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Dividendos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Juros sobre capital próprio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3669181"/>
                  </a:ext>
                </a:extLst>
              </a:tr>
            </a:tbl>
          </a:graphicData>
        </a:graphic>
      </p:graphicFrame>
      <p:sp>
        <p:nvSpPr>
          <p:cNvPr id="7" name="Chave Esquerda 6">
            <a:extLst>
              <a:ext uri="{FF2B5EF4-FFF2-40B4-BE49-F238E27FC236}">
                <a16:creationId xmlns:a16="http://schemas.microsoft.com/office/drawing/2014/main" xmlns="" id="{527E7598-CED8-4240-B600-F6FCA4A1C0EA}"/>
              </a:ext>
            </a:extLst>
          </p:cNvPr>
          <p:cNvSpPr/>
          <p:nvPr/>
        </p:nvSpPr>
        <p:spPr>
          <a:xfrm rot="16200000">
            <a:off x="8056107" y="3012787"/>
            <a:ext cx="143786" cy="4064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AD1D735-704C-4E05-B00E-E6AE4C836E9B}"/>
              </a:ext>
            </a:extLst>
          </p:cNvPr>
          <p:cNvSpPr txBox="1"/>
          <p:nvPr/>
        </p:nvSpPr>
        <p:spPr>
          <a:xfrm>
            <a:off x="2032000" y="5122313"/>
            <a:ext cx="81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juros não decorrem de decisões operacionais. Eles surgem a partir da decisão de como a empresa escolheu se financiar.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61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332290"/>
            <a:ext cx="10290313" cy="97036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Custos vs. Despesas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728869" y="1214478"/>
            <a:ext cx="104957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Imagine uma empresa que seja dividida entre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área administrativa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área industrial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Em empresas com esse formato, é comum que existe apenas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um departamento de Gestão de Pessoas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gastos desses departamento são alocados como despesas ou custos de produção?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Gastos dessa forma constantemente podem aparecer dentro de uma organização.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53DB8E2-5584-4064-A5CE-0C96155336A2}"/>
              </a:ext>
            </a:extLst>
          </p:cNvPr>
          <p:cNvSpPr txBox="1"/>
          <p:nvPr/>
        </p:nvSpPr>
        <p:spPr>
          <a:xfrm>
            <a:off x="728869" y="3804826"/>
            <a:ext cx="104957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 os gastos forem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irrelevantes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quando comparados ao gasto total da empresa, eles devem ser considerados totalmente como despesas.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 os gastos forem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relevantes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mas, em uma divisão,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maior parte for alocada como despesa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então, todo o gasto deve ser considerado como despesa.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Valores cujo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rateio é extremamente arbitrário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devem ser evitados na alocação como custos.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6C45F931-FFC7-44AC-89B8-9AB8E0F34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95" y="1212181"/>
            <a:ext cx="11868150" cy="276225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A5E67FA-8184-4745-8968-101D003D4F0A}"/>
              </a:ext>
            </a:extLst>
          </p:cNvPr>
          <p:cNvSpPr txBox="1"/>
          <p:nvPr/>
        </p:nvSpPr>
        <p:spPr>
          <a:xfrm>
            <a:off x="848139" y="4350257"/>
            <a:ext cx="10495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gastos envolvidos até que o produto esteja pronto para a venda são custos e, após isso, despesas.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embalagens.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332290"/>
            <a:ext cx="10290313" cy="9703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Gastos com pesquisa e desenvolvimento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728869" y="1214478"/>
            <a:ext cx="104957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Existem duas possibilidades de tratamento: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gastos são lançados no resultado da empresa.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gastos são lançados como ativos diferidos para serem distribuídos aos bens e serviços quando estes forem produzidos.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66D35376-6DD7-41EB-82A4-D17DF0D2491C}"/>
              </a:ext>
            </a:extLst>
          </p:cNvPr>
          <p:cNvSpPr txBox="1"/>
          <p:nvPr/>
        </p:nvSpPr>
        <p:spPr>
          <a:xfrm>
            <a:off x="602973" y="2708338"/>
            <a:ext cx="10495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é possível ter certeza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o processo de pesquisa e desenvolvimento gerará produtos que, de fato, terão sucesso.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 esse processo resultar em um insucesso, então todos os gastos alocados no ativo deverão ser lançados no resultado.</a:t>
            </a:r>
          </a:p>
        </p:txBody>
      </p:sp>
      <p:pic>
        <p:nvPicPr>
          <p:cNvPr id="8194" name="Picture 2" descr="Como funciona a Pesquisa e Desenvolvimento de Novos Produtos">
            <a:extLst>
              <a:ext uri="{FF2B5EF4-FFF2-40B4-BE49-F238E27FC236}">
                <a16:creationId xmlns:a16="http://schemas.microsoft.com/office/drawing/2014/main" xmlns="" id="{6F8596DA-1E22-4997-A0B9-535D26871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5" b="32799"/>
          <a:stretch/>
        </p:blipFill>
        <p:spPr bwMode="auto">
          <a:xfrm>
            <a:off x="785191" y="4294040"/>
            <a:ext cx="10621618" cy="22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02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Princípio de realização da receita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07DD089-A102-4D92-9FA6-1796452CFC8A}"/>
              </a:ext>
            </a:extLst>
          </p:cNvPr>
          <p:cNvSpPr txBox="1"/>
          <p:nvPr/>
        </p:nvSpPr>
        <p:spPr>
          <a:xfrm>
            <a:off x="1537252" y="2030877"/>
            <a:ext cx="91174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“Ocorre o 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reconhecimento contábil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do resultado (lucro ou prejuízo) apenas quando da 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realização da receita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. E ocorre a realização da receita, em regra, quando da 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transferência do bem ou do serviço para terceiros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6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Princípio da competência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xmlns="" id="{123E0734-25CD-44DB-B94A-EA1A86B842ED}"/>
              </a:ext>
            </a:extLst>
          </p:cNvPr>
          <p:cNvSpPr/>
          <p:nvPr/>
        </p:nvSpPr>
        <p:spPr>
          <a:xfrm>
            <a:off x="3468756" y="2131156"/>
            <a:ext cx="5254487" cy="8924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Regime de Competência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C81F4A73-0D75-4365-BFEE-89DCD074080B}"/>
              </a:ext>
            </a:extLst>
          </p:cNvPr>
          <p:cNvSpPr/>
          <p:nvPr/>
        </p:nvSpPr>
        <p:spPr>
          <a:xfrm>
            <a:off x="1371600" y="4260071"/>
            <a:ext cx="3624470" cy="4986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Produção </a:t>
            </a: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de bens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22AB8589-7A9D-4068-9A34-93E13A1EA7E6}"/>
              </a:ext>
            </a:extLst>
          </p:cNvPr>
          <p:cNvSpPr/>
          <p:nvPr/>
        </p:nvSpPr>
        <p:spPr>
          <a:xfrm>
            <a:off x="1371600" y="4849292"/>
            <a:ext cx="3624470" cy="16636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Alocação dos custos diretos e indiretos durante a produção </a:t>
            </a: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dos bens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DEA8EFB7-9790-4983-B56B-3372F848CEED}"/>
              </a:ext>
            </a:extLst>
          </p:cNvPr>
          <p:cNvSpPr/>
          <p:nvPr/>
        </p:nvSpPr>
        <p:spPr>
          <a:xfrm>
            <a:off x="5645426" y="4260070"/>
            <a:ext cx="2789583" cy="22528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Após finalizados, os produtos (com todos os custos embutidos) ficam armazenados no estoque até o momento </a:t>
            </a: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da venda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D21C170F-FB90-4D34-820A-1D9C09E18757}"/>
              </a:ext>
            </a:extLst>
          </p:cNvPr>
          <p:cNvSpPr txBox="1"/>
          <p:nvPr/>
        </p:nvSpPr>
        <p:spPr>
          <a:xfrm>
            <a:off x="9382536" y="4509378"/>
            <a:ext cx="1895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DRE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Receitas</a:t>
            </a:r>
          </a:p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CPV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Bruto</a:t>
            </a:r>
          </a:p>
          <a:p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Despesas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Líquido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xmlns="" id="{627D5248-F6E0-4AB7-8874-7CCA254FA102}"/>
              </a:ext>
            </a:extLst>
          </p:cNvPr>
          <p:cNvCxnSpPr>
            <a:stCxn id="13" idx="3"/>
          </p:cNvCxnSpPr>
          <p:nvPr/>
        </p:nvCxnSpPr>
        <p:spPr>
          <a:xfrm flipV="1">
            <a:off x="8435009" y="5267235"/>
            <a:ext cx="947527" cy="1192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C771EA0F-5B81-41DB-B2A0-36CF294A2DAA}"/>
              </a:ext>
            </a:extLst>
          </p:cNvPr>
          <p:cNvSpPr txBox="1"/>
          <p:nvPr/>
        </p:nvSpPr>
        <p:spPr>
          <a:xfrm rot="21188100">
            <a:off x="7906576" y="5033019"/>
            <a:ext cx="188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Venda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xmlns="" id="{DE9EE1E1-6DA4-481F-BA7F-B9C586CEEE2A}"/>
              </a:ext>
            </a:extLst>
          </p:cNvPr>
          <p:cNvCxnSpPr>
            <a:endCxn id="13" idx="1"/>
          </p:cNvCxnSpPr>
          <p:nvPr/>
        </p:nvCxnSpPr>
        <p:spPr>
          <a:xfrm>
            <a:off x="4996070" y="5386504"/>
            <a:ext cx="649356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CB12C49-000E-41A1-9953-83DFA39F68E7}"/>
              </a:ext>
            </a:extLst>
          </p:cNvPr>
          <p:cNvSpPr/>
          <p:nvPr/>
        </p:nvSpPr>
        <p:spPr>
          <a:xfrm>
            <a:off x="9581319" y="2608987"/>
            <a:ext cx="2067342" cy="1485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apenas no momento da venda que os custos de produção do produto vendido são reconhecidos no resultado.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: Curvo 4">
            <a:extLst>
              <a:ext uri="{FF2B5EF4-FFF2-40B4-BE49-F238E27FC236}">
                <a16:creationId xmlns:a16="http://schemas.microsoft.com/office/drawing/2014/main" xmlns="" id="{4F5205D0-AE00-49CF-A8D9-1C76E5108D4B}"/>
              </a:ext>
            </a:extLst>
          </p:cNvPr>
          <p:cNvCxnSpPr>
            <a:stCxn id="21" idx="0"/>
            <a:endCxn id="3" idx="1"/>
          </p:cNvCxnSpPr>
          <p:nvPr/>
        </p:nvCxnSpPr>
        <p:spPr>
          <a:xfrm rot="5400000" flipH="1" flipV="1">
            <a:off x="8364939" y="3817742"/>
            <a:ext cx="1682185" cy="750576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80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problema do custo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1143000" y="1690688"/>
            <a:ext cx="9905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Surge um problema: por que o salário dos chefes de fábrica se tornam “despesas” apenas no momento da venda do produto?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17BFF976-A7C9-40E5-8250-C643DCB8C99F}"/>
              </a:ext>
            </a:extLst>
          </p:cNvPr>
          <p:cNvSpPr txBox="1"/>
          <p:nvPr/>
        </p:nvSpPr>
        <p:spPr>
          <a:xfrm>
            <a:off x="1142999" y="3056007"/>
            <a:ext cx="9905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Salários, que deveriam ser apropriados de acordo com o regime de competência, passam a ser estocados através dos produtos e reconhecidos no resultado </a:t>
            </a:r>
            <a:r>
              <a:rPr lang="pt-B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apenas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 momento de sua venda.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2836C38-BD14-4B8D-BBF6-AA8B82633EBE}"/>
              </a:ext>
            </a:extLst>
          </p:cNvPr>
          <p:cNvSpPr txBox="1"/>
          <p:nvPr/>
        </p:nvSpPr>
        <p:spPr>
          <a:xfrm>
            <a:off x="1142999" y="4871889"/>
            <a:ext cx="9905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 análise com a margem de contribuição pode ajudar a resolver o problema, porém só pode ser usada para fins gerenciais.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4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187910"/>
            <a:ext cx="10290313" cy="148590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Princípio do custo histórico como base de valor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602973" y="1300827"/>
            <a:ext cx="571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Precisamos tomar cuidado ao analisar o estoque de uma empresa já que este, na maioria dos países, 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registrado com base no custo histórico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produtos que ali estão, sem considerar as variações de preço dos períodos.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ambientes com grandes variações da taxa de inflação, a análise pode ficar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comprometida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já que não é possível comparar valores em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 momentos do tempo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omo os índices de inflação afetam os seus investimentos? - Instituto  Coaching Financeiro">
            <a:extLst>
              <a:ext uri="{FF2B5EF4-FFF2-40B4-BE49-F238E27FC236}">
                <a16:creationId xmlns:a16="http://schemas.microsoft.com/office/drawing/2014/main" xmlns="" id="{C73A7988-2F2A-4ED6-905C-C7DA997E5C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0" r="21221"/>
          <a:stretch/>
        </p:blipFill>
        <p:spPr bwMode="auto">
          <a:xfrm>
            <a:off x="6459713" y="1331880"/>
            <a:ext cx="5273692" cy="483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07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8EE98BE-76ED-4407-88C1-BFB5D7E26329}"/>
              </a:ext>
            </a:extLst>
          </p:cNvPr>
          <p:cNvSpPr txBox="1"/>
          <p:nvPr/>
        </p:nvSpPr>
        <p:spPr>
          <a:xfrm>
            <a:off x="1306443" y="205827"/>
            <a:ext cx="9905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Imagine que uma empresa tenha produzido um produto ao custo de R$ 5.000,00 em 2018, porém, a empresa conseguiu vendê-lo apenas em 2020 ao preço de R$ 6.500,00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B509C931-6811-4915-932B-1F3533458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39527"/>
              </p:ext>
            </p:extLst>
          </p:nvPr>
        </p:nvGraphicFramePr>
        <p:xfrm>
          <a:off x="4098787" y="2077282"/>
          <a:ext cx="3994426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7291">
                  <a:extLst>
                    <a:ext uri="{9D8B030D-6E8A-4147-A177-3AD203B41FA5}">
                      <a16:colId xmlns:a16="http://schemas.microsoft.com/office/drawing/2014/main" xmlns="" val="1795134220"/>
                    </a:ext>
                  </a:extLst>
                </a:gridCol>
                <a:gridCol w="1927135">
                  <a:extLst>
                    <a:ext uri="{9D8B030D-6E8A-4147-A177-3AD203B41FA5}">
                      <a16:colId xmlns:a16="http://schemas.microsoft.com/office/drawing/2014/main" xmlns="" val="112525616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sng" strike="noStrike" dirty="0">
                          <a:effectLst/>
                        </a:rPr>
                        <a:t>DRE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10645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Receita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R$ 6.500,00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1959775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(-) CPV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R$ 5.000,00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03711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(=) Lucro Bruto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R$ 1.500,00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332510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F41CB58-D529-43A8-923D-E7E3E2B12609}"/>
              </a:ext>
            </a:extLst>
          </p:cNvPr>
          <p:cNvSpPr txBox="1"/>
          <p:nvPr/>
        </p:nvSpPr>
        <p:spPr>
          <a:xfrm>
            <a:off x="3235462" y="1554062"/>
            <a:ext cx="572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Apuraríamos então este resultado: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ave Direita 12">
            <a:extLst>
              <a:ext uri="{FF2B5EF4-FFF2-40B4-BE49-F238E27FC236}">
                <a16:creationId xmlns:a16="http://schemas.microsoft.com/office/drawing/2014/main" xmlns="" id="{673310DB-2A94-49BF-BAC1-71A4CB59F9F1}"/>
              </a:ext>
            </a:extLst>
          </p:cNvPr>
          <p:cNvSpPr/>
          <p:nvPr/>
        </p:nvSpPr>
        <p:spPr>
          <a:xfrm>
            <a:off x="8093213" y="2827852"/>
            <a:ext cx="136387" cy="3361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9690E287-6C96-41CE-B494-675393BC5AE8}"/>
              </a:ext>
            </a:extLst>
          </p:cNvPr>
          <p:cNvSpPr txBox="1"/>
          <p:nvPr/>
        </p:nvSpPr>
        <p:spPr>
          <a:xfrm>
            <a:off x="8229600" y="2446664"/>
            <a:ext cx="2816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 temos quanto custou produzir esse produto </a:t>
            </a:r>
            <a:r>
              <a:rPr lang="pt-BR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2018</a:t>
            </a:r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contudo, sabemos que ocorrem variações nos preços devido à inflação.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49CFD55-9E4A-4C49-B1B2-1C89621F83E2}"/>
              </a:ext>
            </a:extLst>
          </p:cNvPr>
          <p:cNvSpPr txBox="1"/>
          <p:nvPr/>
        </p:nvSpPr>
        <p:spPr>
          <a:xfrm>
            <a:off x="1667425" y="3674502"/>
            <a:ext cx="88571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Supondo que a inflação neste período tenha sido de 10%, o produto, que ficou estocado, também sofreu uma inflação no seu valor.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xmlns="" id="{096634B9-3FA8-4848-89AE-48EDA634F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49992"/>
              </p:ext>
            </p:extLst>
          </p:nvPr>
        </p:nvGraphicFramePr>
        <p:xfrm>
          <a:off x="4858852" y="5158022"/>
          <a:ext cx="5782643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2772">
                  <a:extLst>
                    <a:ext uri="{9D8B030D-6E8A-4147-A177-3AD203B41FA5}">
                      <a16:colId xmlns:a16="http://schemas.microsoft.com/office/drawing/2014/main" xmlns="" val="1795134220"/>
                    </a:ext>
                  </a:extLst>
                </a:gridCol>
                <a:gridCol w="2789871">
                  <a:extLst>
                    <a:ext uri="{9D8B030D-6E8A-4147-A177-3AD203B41FA5}">
                      <a16:colId xmlns:a16="http://schemas.microsoft.com/office/drawing/2014/main" xmlns="" val="112525616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sng" strike="noStrike" dirty="0">
                          <a:effectLst/>
                        </a:rPr>
                        <a:t>DRE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10645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Receita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R$ 6.500,00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1959775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(-) CPV </a:t>
                      </a:r>
                      <a:r>
                        <a:rPr lang="en-US" sz="2400" i="1" u="none" strike="noStrike" dirty="0">
                          <a:effectLst/>
                        </a:rPr>
                        <a:t>(5.000 + 10%)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R$ 5.500,00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03711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(=) Lucro Bruto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R$ 1.000,00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7332510"/>
                  </a:ext>
                </a:extLst>
              </a:tr>
            </a:tbl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8D110384-85D2-46B9-9EC4-1CF5F94DA167}"/>
              </a:ext>
            </a:extLst>
          </p:cNvPr>
          <p:cNvSpPr txBox="1"/>
          <p:nvPr/>
        </p:nvSpPr>
        <p:spPr>
          <a:xfrm>
            <a:off x="1876285" y="5155330"/>
            <a:ext cx="2827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seria o resultado ajustado, considerando a inflação que o produto sofreu durante o período que ficou estocado: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DFF387B-9A34-4C75-9BAD-99905BC4E9F3}"/>
              </a:ext>
            </a:extLst>
          </p:cNvPr>
          <p:cNvSpPr txBox="1"/>
          <p:nvPr/>
        </p:nvSpPr>
        <p:spPr>
          <a:xfrm>
            <a:off x="6771862" y="4001869"/>
            <a:ext cx="3843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 um lucro ilusório de R$ 1.500,00 pois o nosso produto se </a:t>
            </a:r>
            <a:r>
              <a:rPr lang="pt-B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valorizou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Portanto, nosso lucro real foi de R$ 1.000,00.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: Angulado 3">
            <a:extLst>
              <a:ext uri="{FF2B5EF4-FFF2-40B4-BE49-F238E27FC236}">
                <a16:creationId xmlns:a16="http://schemas.microsoft.com/office/drawing/2014/main" xmlns="" id="{674CC67C-C9E3-4C55-9A7A-BF7A7B4B4B68}"/>
              </a:ext>
            </a:extLst>
          </p:cNvPr>
          <p:cNvCxnSpPr>
            <a:cxnSpLocks/>
            <a:stCxn id="7" idx="2"/>
            <a:endCxn id="2" idx="1"/>
          </p:cNvCxnSpPr>
          <p:nvPr/>
        </p:nvCxnSpPr>
        <p:spPr>
          <a:xfrm rot="16200000" flipH="1">
            <a:off x="5984201" y="3814373"/>
            <a:ext cx="899460" cy="675862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FB7495CC-E397-4C78-98C3-3F84F8384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74744"/>
              </p:ext>
            </p:extLst>
          </p:nvPr>
        </p:nvGraphicFramePr>
        <p:xfrm>
          <a:off x="2613991" y="1957594"/>
          <a:ext cx="6964018" cy="174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802">
                  <a:extLst>
                    <a:ext uri="{9D8B030D-6E8A-4147-A177-3AD203B41FA5}">
                      <a16:colId xmlns:a16="http://schemas.microsoft.com/office/drawing/2014/main" xmlns="" val="4162613288"/>
                    </a:ext>
                  </a:extLst>
                </a:gridCol>
                <a:gridCol w="2210860">
                  <a:extLst>
                    <a:ext uri="{9D8B030D-6E8A-4147-A177-3AD203B41FA5}">
                      <a16:colId xmlns:a16="http://schemas.microsoft.com/office/drawing/2014/main" xmlns="" val="2556996991"/>
                    </a:ext>
                  </a:extLst>
                </a:gridCol>
                <a:gridCol w="2173356">
                  <a:extLst>
                    <a:ext uri="{9D8B030D-6E8A-4147-A177-3AD203B41FA5}">
                      <a16:colId xmlns:a16="http://schemas.microsoft.com/office/drawing/2014/main" xmlns="" val="23733562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</a:rPr>
                        <a:t>DRE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</a:rPr>
                        <a:t>S/ </a:t>
                      </a:r>
                      <a:r>
                        <a:rPr lang="en-US" sz="2800" b="1" u="sng" strike="noStrike" dirty="0" err="1">
                          <a:effectLst/>
                        </a:rPr>
                        <a:t>Ajuste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 err="1">
                          <a:effectLst/>
                        </a:rPr>
                        <a:t>Ajustada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821823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Receita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R$ 6.500,00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R$ 6.500,00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407828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(-) CPV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R$ 5.000,00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R$ 5.500,00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25670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(=) </a:t>
                      </a:r>
                      <a:r>
                        <a:rPr lang="en-US" sz="2800" b="1" u="none" strike="noStrike" dirty="0" err="1">
                          <a:effectLst/>
                        </a:rPr>
                        <a:t>Lucro</a:t>
                      </a:r>
                      <a:r>
                        <a:rPr lang="en-US" sz="2800" b="1" u="none" strike="noStrike" dirty="0">
                          <a:effectLst/>
                        </a:rPr>
                        <a:t> </a:t>
                      </a:r>
                      <a:r>
                        <a:rPr lang="en-US" sz="2800" b="1" u="none" strike="noStrike" dirty="0" err="1">
                          <a:effectLst/>
                        </a:rPr>
                        <a:t>Bruto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R$ 1.500,00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R$ 1.000,00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35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99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8EE98BE-76ED-4407-88C1-BFB5D7E26329}"/>
              </a:ext>
            </a:extLst>
          </p:cNvPr>
          <p:cNvSpPr txBox="1"/>
          <p:nvPr/>
        </p:nvSpPr>
        <p:spPr>
          <a:xfrm>
            <a:off x="1306443" y="139567"/>
            <a:ext cx="9905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Imagine agora que, em 2020, se a empresa fosse produzir aquele mesmo produto, gastasse R$ 5.800,00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(custo de reposição)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F41CB58-D529-43A8-923D-E7E3E2B12609}"/>
              </a:ext>
            </a:extLst>
          </p:cNvPr>
          <p:cNvSpPr txBox="1"/>
          <p:nvPr/>
        </p:nvSpPr>
        <p:spPr>
          <a:xfrm>
            <a:off x="3235462" y="1487802"/>
            <a:ext cx="572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Apuraríamos então este resultado: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AB50ED2-DCA9-4195-ACAA-F3A5ED3FB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58892"/>
              </p:ext>
            </p:extLst>
          </p:nvPr>
        </p:nvGraphicFramePr>
        <p:xfrm>
          <a:off x="3338164" y="2019680"/>
          <a:ext cx="5515667" cy="174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4600">
                  <a:extLst>
                    <a:ext uri="{9D8B030D-6E8A-4147-A177-3AD203B41FA5}">
                      <a16:colId xmlns:a16="http://schemas.microsoft.com/office/drawing/2014/main" xmlns="" val="1692177256"/>
                    </a:ext>
                  </a:extLst>
                </a:gridCol>
                <a:gridCol w="2661067">
                  <a:extLst>
                    <a:ext uri="{9D8B030D-6E8A-4147-A177-3AD203B41FA5}">
                      <a16:colId xmlns:a16="http://schemas.microsoft.com/office/drawing/2014/main" xmlns="" val="872958474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3930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R$ 6.500,00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4373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CPV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R$ 5.800,00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31018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 Lucro Bruto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R$ 700,00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1955042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4D399B19-61FF-473E-BF37-60BAC2914792}"/>
              </a:ext>
            </a:extLst>
          </p:cNvPr>
          <p:cNvSpPr txBox="1"/>
          <p:nvPr/>
        </p:nvSpPr>
        <p:spPr>
          <a:xfrm>
            <a:off x="3235461" y="3794049"/>
            <a:ext cx="572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seja: caso a empresa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produzisse e vendesse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 produto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hoje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ao preço de R$ 6.500,00, ela teria um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lucro de R$ 700,00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79CD0061-E835-431D-91AC-7CAB26026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35277"/>
              </p:ext>
            </p:extLst>
          </p:nvPr>
        </p:nvGraphicFramePr>
        <p:xfrm>
          <a:off x="1597988" y="4746768"/>
          <a:ext cx="5028098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4272">
                  <a:extLst>
                    <a:ext uri="{9D8B030D-6E8A-4147-A177-3AD203B41FA5}">
                      <a16:colId xmlns:a16="http://schemas.microsoft.com/office/drawing/2014/main" xmlns="" val="1930844097"/>
                    </a:ext>
                  </a:extLst>
                </a:gridCol>
                <a:gridCol w="1733826">
                  <a:extLst>
                    <a:ext uri="{9D8B030D-6E8A-4147-A177-3AD203B41FA5}">
                      <a16:colId xmlns:a16="http://schemas.microsoft.com/office/drawing/2014/main" xmlns="" val="14876971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39321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R$ 6.500,00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758904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CPV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R$ 5.800,00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84145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 Lucro Bruto Operacional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R$ 700,00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740879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 </a:t>
                      </a:r>
                      <a:r>
                        <a:rPr lang="en-US" sz="200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Ganho</a:t>
                      </a:r>
                      <a:r>
                        <a:rPr lang="en-US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00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Estocagem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R$ 300,00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6005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 </a:t>
                      </a:r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Lucro</a:t>
                      </a:r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Bruto</a:t>
                      </a:r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R$ 1.000,00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121179"/>
                  </a:ext>
                </a:extLst>
              </a:tr>
            </a:tbl>
          </a:graphicData>
        </a:graphic>
      </p:graphicFrame>
      <p:sp>
        <p:nvSpPr>
          <p:cNvPr id="6" name="Chave Direita 5">
            <a:extLst>
              <a:ext uri="{FF2B5EF4-FFF2-40B4-BE49-F238E27FC236}">
                <a16:creationId xmlns:a16="http://schemas.microsoft.com/office/drawing/2014/main" xmlns="" id="{7AAB0CE8-9197-419B-BA54-6B432A9E36C8}"/>
              </a:ext>
            </a:extLst>
          </p:cNvPr>
          <p:cNvSpPr/>
          <p:nvPr/>
        </p:nvSpPr>
        <p:spPr>
          <a:xfrm>
            <a:off x="6692347" y="6000349"/>
            <a:ext cx="45719" cy="304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E3526BC-DD7A-4035-83C7-7D9FAC519DED}"/>
              </a:ext>
            </a:extLst>
          </p:cNvPr>
          <p:cNvSpPr txBox="1"/>
          <p:nvPr/>
        </p:nvSpPr>
        <p:spPr>
          <a:xfrm>
            <a:off x="6804327" y="5737250"/>
            <a:ext cx="3843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simples fato da empresa estocar o produto fez com que seu custo ficasse em R$ 5.500,00, contra os R$ 5.800,00 de custo de reposição caso ela o produzisse hoje.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4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0A3C7-F9A1-4A91-A2ED-56F9A01C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73" y="492710"/>
            <a:ext cx="10290313" cy="905952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Consistência e uniformidade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763F78A3-5FCF-473A-B9FB-7801F09FE320}"/>
              </a:ext>
            </a:extLst>
          </p:cNvPr>
          <p:cNvSpPr txBox="1"/>
          <p:nvPr/>
        </p:nvSpPr>
        <p:spPr>
          <a:xfrm>
            <a:off x="987287" y="1710780"/>
            <a:ext cx="990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contabilidade de uma empresa deve ser feita de forma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consistente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Por exemplo: uma indústria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não poderia alterar, a cada período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seu método de alocação dos custos indiretos.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inal de Adição 4">
            <a:extLst>
              <a:ext uri="{FF2B5EF4-FFF2-40B4-BE49-F238E27FC236}">
                <a16:creationId xmlns:a16="http://schemas.microsoft.com/office/drawing/2014/main" xmlns="" id="{3A4F5F3D-68DB-437C-A5CF-F89908DD8572}"/>
              </a:ext>
            </a:extLst>
          </p:cNvPr>
          <p:cNvSpPr/>
          <p:nvPr/>
        </p:nvSpPr>
        <p:spPr>
          <a:xfrm>
            <a:off x="987286" y="3026463"/>
            <a:ext cx="2213113" cy="2213113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54130BF-A379-4C61-84AC-DDEDD6EF5E8F}"/>
              </a:ext>
            </a:extLst>
          </p:cNvPr>
          <p:cNvSpPr txBox="1"/>
          <p:nvPr/>
        </p:nvSpPr>
        <p:spPr>
          <a:xfrm>
            <a:off x="3120887" y="3471299"/>
            <a:ext cx="8103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0" i="1" dirty="0">
                <a:latin typeface="Arial" panose="020B0604020202020204" pitchFamily="34" charset="0"/>
                <a:cs typeface="Arial" panose="020B0604020202020204" pitchFamily="34" charset="0"/>
              </a:rPr>
              <a:t>Comparabilidade</a:t>
            </a:r>
            <a:endParaRPr lang="en-US" sz="8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148268D-6904-4257-822C-4293ADF09E4E}"/>
              </a:ext>
            </a:extLst>
          </p:cNvPr>
          <p:cNvSpPr txBox="1"/>
          <p:nvPr/>
        </p:nvSpPr>
        <p:spPr>
          <a:xfrm>
            <a:off x="987286" y="5354931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Mudanças constantes nas metodologias dificultariam a comparabilidade das informações.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92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1230</Words>
  <Application>Microsoft Office PowerPoint</Application>
  <PresentationFormat>Personalizar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Princípios Contábeis aplicados a custos</vt:lpstr>
      <vt:lpstr>Princípio de realização da receita</vt:lpstr>
      <vt:lpstr>Princípio da competência</vt:lpstr>
      <vt:lpstr>O problema do custo</vt:lpstr>
      <vt:lpstr>Princípio do custo histórico como base de valor</vt:lpstr>
      <vt:lpstr>Apresentação do PowerPoint</vt:lpstr>
      <vt:lpstr>Apresentação do PowerPoint</vt:lpstr>
      <vt:lpstr>Apresentação do PowerPoint</vt:lpstr>
      <vt:lpstr>Consistência e uniformidade</vt:lpstr>
      <vt:lpstr>Conservadorismo ou prudência</vt:lpstr>
      <vt:lpstr>Materialidade ou relevância</vt:lpstr>
      <vt:lpstr>Os princípios e o Custeio por Absorção</vt:lpstr>
      <vt:lpstr>E os encargos financeiros?</vt:lpstr>
      <vt:lpstr>Custos vs. Despesas</vt:lpstr>
      <vt:lpstr>Apresentação do PowerPoint</vt:lpstr>
      <vt:lpstr>Gastos com pesquisa e desenvolvimento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Contábeis aplicados a custos</dc:title>
  <dc:creator>Matheus Pinheiro</dc:creator>
  <cp:lastModifiedBy>Usuário do Windows</cp:lastModifiedBy>
  <cp:revision>24</cp:revision>
  <dcterms:created xsi:type="dcterms:W3CDTF">2020-08-25T17:04:36Z</dcterms:created>
  <dcterms:modified xsi:type="dcterms:W3CDTF">2020-08-27T14:17:17Z</dcterms:modified>
</cp:coreProperties>
</file>