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38"/>
  </p:notesMasterIdLst>
  <p:sldIdLst>
    <p:sldId id="256" r:id="rId2"/>
    <p:sldId id="341" r:id="rId3"/>
    <p:sldId id="388" r:id="rId4"/>
    <p:sldId id="416" r:id="rId5"/>
    <p:sldId id="417" r:id="rId6"/>
    <p:sldId id="418" r:id="rId7"/>
    <p:sldId id="419" r:id="rId8"/>
    <p:sldId id="431" r:id="rId9"/>
    <p:sldId id="432" r:id="rId10"/>
    <p:sldId id="433" r:id="rId11"/>
    <p:sldId id="434" r:id="rId12"/>
    <p:sldId id="435" r:id="rId13"/>
    <p:sldId id="436" r:id="rId14"/>
    <p:sldId id="437" r:id="rId15"/>
    <p:sldId id="454" r:id="rId16"/>
    <p:sldId id="455" r:id="rId17"/>
    <p:sldId id="456" r:id="rId18"/>
    <p:sldId id="469" r:id="rId19"/>
    <p:sldId id="472" r:id="rId20"/>
    <p:sldId id="457" r:id="rId21"/>
    <p:sldId id="458" r:id="rId22"/>
    <p:sldId id="459" r:id="rId23"/>
    <p:sldId id="470" r:id="rId24"/>
    <p:sldId id="471" r:id="rId25"/>
    <p:sldId id="460" r:id="rId26"/>
    <p:sldId id="465" r:id="rId27"/>
    <p:sldId id="466" r:id="rId28"/>
    <p:sldId id="467" r:id="rId29"/>
    <p:sldId id="461" r:id="rId30"/>
    <p:sldId id="462" r:id="rId31"/>
    <p:sldId id="463" r:id="rId32"/>
    <p:sldId id="464" r:id="rId33"/>
    <p:sldId id="468" r:id="rId34"/>
    <p:sldId id="443" r:id="rId35"/>
    <p:sldId id="444" r:id="rId36"/>
    <p:sldId id="45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EA943-D338-4B90-96BE-9627BF261123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76E14-50E1-4759-AA6E-326B41A625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97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A40278-32D7-44D5-ABED-6811F1BA79B9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410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67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700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9743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708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093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873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594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38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78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50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3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60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76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06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07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68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A40278-32D7-44D5-ABED-6811F1BA79B9}" type="datetimeFigureOut">
              <a:rPr lang="pt-BR" smtClean="0"/>
              <a:t>20/10/2020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29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.slidesharecdn.com/expofinal-160930120623/95/metodologia-da-pesquisa-5-638.jpg?cb=147523725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Resolução de Problemas II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375625">
            <a:off x="2479967" y="4526973"/>
            <a:ext cx="5394904" cy="14070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Gerontologia</a:t>
            </a:r>
          </a:p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8 - 9</a:t>
            </a:r>
            <a:endParaRPr lang="pt-B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de um projeto de pesquisa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4362" y="1837766"/>
            <a:ext cx="77576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Capa ( e variações de seguimentos à capa)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Nome da Instituição (Universidade/Faculdade);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Título do Projeto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Caracterização/Finalidade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Nome do aluno (ou do pesquisador)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Nome do Orientador</a:t>
            </a: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1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de um projeto de pesquisa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4362" y="1837766"/>
            <a:ext cx="77576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Resumo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Diferente do resumo de artigos, no projeto não há resultados. O conteúdo geralmente tem 200 palavras em um único parágrafo, sem abreviaturas ou revisões bibliográficas. Introdução + objetivos+ métodos + (Opcional: Expectativas.)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Palavras-chave: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(ESCOLHER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OS MELHORES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DESCRITORES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DE 3 A 5);</a:t>
            </a: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de um projeto de pesquisa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4362" y="1837766"/>
            <a:ext cx="7757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Sumário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Tópicos,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subtópicos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indicação de página</a:t>
            </a: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62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de um projeto de pesquisa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0219" y="1837766"/>
            <a:ext cx="85393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Introdução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 o ponto de partida do estudo. Situação problemática apresentada de forma curta, geralmente dividida em 3 partes.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Primeira: Apresenta a problema e sua ideia ao leitor;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Segunda: O que a literatura diz sobre o problema, como foi abordado, que lacunas existem? Comece com referencias internacionais e depois nacionais/regionais.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Terceira: volte à pergunta que pretende responder com os resultados do seu estudo. Aponte especificidades.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9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de um projeto de pesquisa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0219" y="1837766"/>
            <a:ext cx="8539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Justificativa (</a:t>
            </a:r>
            <a:r>
              <a:rPr kumimoji="0" lang="pt-BR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meia página/ dois parágrafos)</a:t>
            </a:r>
            <a:endParaRPr kumimoji="0" lang="pt-BR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Explica a relevância do estudo proposto. Argumentos. Utilidade dos resultados e possíveis repercussões.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3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6190" y="973396"/>
            <a:ext cx="593325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Arial Narrow" panose="020B0606020202030204" pitchFamily="34" charset="0"/>
              </a:rPr>
              <a:t>Contextualização do tema/problemática</a:t>
            </a:r>
          </a:p>
          <a:p>
            <a:pPr algn="ctr"/>
            <a:endParaRPr lang="pt-BR" sz="3200" dirty="0" smtClean="0">
              <a:latin typeface="Arial Narrow" panose="020B0606020202030204" pitchFamily="34" charset="0"/>
            </a:endParaRPr>
          </a:p>
          <a:p>
            <a:pPr algn="ctr"/>
            <a:r>
              <a:rPr lang="pt-BR" sz="3000" dirty="0" smtClean="0">
                <a:latin typeface="Arial Narrow" panose="020B0606020202030204" pitchFamily="34" charset="0"/>
              </a:rPr>
              <a:t>Síntese da literatura/ relações entre fenômenos relevantes/ consensos</a:t>
            </a:r>
            <a:endParaRPr lang="pt-BR" sz="3200" dirty="0" smtClean="0">
              <a:latin typeface="Arial Narrow" panose="020B0606020202030204" pitchFamily="34" charset="0"/>
            </a:endParaRPr>
          </a:p>
          <a:p>
            <a:pPr algn="ctr"/>
            <a:r>
              <a:rPr lang="pt-BR" sz="2800" dirty="0" smtClean="0">
                <a:latin typeface="Arial Narrow" panose="020B0606020202030204" pitchFamily="34" charset="0"/>
              </a:rPr>
              <a:t>Lacunas</a:t>
            </a:r>
            <a:endParaRPr lang="pt-BR" sz="3200" dirty="0" smtClean="0">
              <a:latin typeface="Arial Narrow" panose="020B0606020202030204" pitchFamily="34" charset="0"/>
            </a:endParaRPr>
          </a:p>
          <a:p>
            <a:pPr algn="ctr"/>
            <a:r>
              <a:rPr lang="pt-BR" sz="2600" dirty="0" smtClean="0">
                <a:latin typeface="Arial Narrow" panose="020B0606020202030204" pitchFamily="34" charset="0"/>
              </a:rPr>
              <a:t>Pergunta</a:t>
            </a:r>
          </a:p>
          <a:p>
            <a:pPr algn="ctr"/>
            <a:r>
              <a:rPr lang="pt-BR" sz="2600" dirty="0" smtClean="0">
                <a:latin typeface="Arial Narrow" panose="020B0606020202030204" pitchFamily="34" charset="0"/>
              </a:rPr>
              <a:t>/Justificativa</a:t>
            </a:r>
          </a:p>
          <a:p>
            <a:pPr algn="ctr"/>
            <a:r>
              <a:rPr lang="pt-BR" sz="2600" dirty="0" smtClean="0">
                <a:latin typeface="Arial Narrow" panose="020B0606020202030204" pitchFamily="34" charset="0"/>
              </a:rPr>
              <a:t> </a:t>
            </a:r>
            <a:r>
              <a:rPr lang="pt-BR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</a:t>
            </a:r>
            <a:r>
              <a:rPr lang="pt-BR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bjetivo</a:t>
            </a:r>
            <a:endParaRPr lang="pt-BR" sz="2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Triângulo isósceles 2"/>
          <p:cNvSpPr/>
          <p:nvPr/>
        </p:nvSpPr>
        <p:spPr>
          <a:xfrm rot="10800000">
            <a:off x="218363" y="914399"/>
            <a:ext cx="8516202" cy="4981433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5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7030A0"/>
                </a:solidFill>
              </a:rPr>
              <a:t>Objetivos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>
                <a:solidFill>
                  <a:srgbClr val="444444"/>
                </a:solidFill>
                <a:latin typeface="Open Sans"/>
              </a:rPr>
              <a:t>Na redação dos objetivos deve-se apresentar </a:t>
            </a:r>
            <a:r>
              <a:rPr lang="pt-BR" b="1" dirty="0">
                <a:solidFill>
                  <a:srgbClr val="444444"/>
                </a:solidFill>
                <a:latin typeface="Open Sans"/>
              </a:rPr>
              <a:t>o fim </a:t>
            </a:r>
            <a:r>
              <a:rPr lang="pt-BR" dirty="0">
                <a:solidFill>
                  <a:srgbClr val="444444"/>
                </a:solidFill>
                <a:latin typeface="Open Sans"/>
              </a:rPr>
              <a:t>que se pretende atingir a partir da pesquisa, como meta de uma contribuição para a realidade investigada.</a:t>
            </a:r>
          </a:p>
          <a:p>
            <a:r>
              <a:rPr lang="pt-BR" dirty="0">
                <a:solidFill>
                  <a:srgbClr val="444444"/>
                </a:solidFill>
                <a:latin typeface="Open Sans"/>
              </a:rPr>
              <a:t>O objetivo do estudo abrange as finalidades ou metas que o pesquisador pretende alcançar com a pesquisa e deve correlacionar-se com o problema formulado.</a:t>
            </a:r>
          </a:p>
          <a:p>
            <a:endParaRPr lang="pt-BR" dirty="0">
              <a:solidFill>
                <a:srgbClr val="444444"/>
              </a:solidFill>
              <a:latin typeface="Open Sans"/>
            </a:endParaRPr>
          </a:p>
          <a:p>
            <a:pPr marL="0" indent="0" algn="ctr">
              <a:buNone/>
            </a:pPr>
            <a:r>
              <a:rPr lang="pt-BR" dirty="0">
                <a:solidFill>
                  <a:srgbClr val="444444"/>
                </a:solidFill>
                <a:latin typeface="Open Sans"/>
              </a:rPr>
              <a:t>No projeto, o objetivo pode ser formulado em duas categorias</a:t>
            </a:r>
            <a:r>
              <a:rPr lang="pt-BR" dirty="0" smtClean="0">
                <a:solidFill>
                  <a:srgbClr val="444444"/>
                </a:solidFill>
                <a:latin typeface="Open Sans"/>
              </a:rPr>
              <a:t>: Geral </a:t>
            </a:r>
            <a:r>
              <a:rPr lang="pt-BR" dirty="0">
                <a:solidFill>
                  <a:srgbClr val="444444"/>
                </a:solidFill>
                <a:latin typeface="Open Sans"/>
              </a:rPr>
              <a:t>e Específicos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932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93173" y="2289587"/>
            <a:ext cx="7801897" cy="2363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pt-BR" sz="1700" cap="all" dirty="0">
                <a:solidFill>
                  <a:srgbClr val="444444"/>
                </a:solidFill>
                <a:latin typeface="Open Sans"/>
              </a:rPr>
              <a:t>O objetivo geral relaciona-se diretamente ao problema. É o que o pesquisador espera obter com o resultado de sua pesquisa</a:t>
            </a:r>
            <a:r>
              <a:rPr lang="pt-BR" sz="1700" cap="all" dirty="0" smtClean="0">
                <a:solidFill>
                  <a:srgbClr val="444444"/>
                </a:solidFill>
                <a:latin typeface="Open Sans"/>
              </a:rPr>
              <a:t>. O </a:t>
            </a:r>
            <a:r>
              <a:rPr lang="pt-BR" sz="1700" cap="all" dirty="0">
                <a:solidFill>
                  <a:srgbClr val="444444"/>
                </a:solidFill>
                <a:latin typeface="Open Sans"/>
              </a:rPr>
              <a:t>objetivo geral esclarece e direciona o foco central da pesquisa de maneira ampla. </a:t>
            </a:r>
            <a:endParaRPr lang="pt-BR" sz="1700" cap="all" dirty="0" smtClean="0">
              <a:solidFill>
                <a:srgbClr val="444444"/>
              </a:solidFill>
              <a:latin typeface="Open Sans"/>
            </a:endParaRPr>
          </a:p>
          <a:p>
            <a:pPr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60000"/>
            </a:pPr>
            <a:endParaRPr lang="pt-BR" sz="1700" cap="all" dirty="0" smtClean="0">
              <a:solidFill>
                <a:srgbClr val="444444"/>
              </a:solidFill>
              <a:latin typeface="Open Sans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pt-BR" sz="1700" cap="all" dirty="0" smtClean="0">
                <a:solidFill>
                  <a:srgbClr val="444444"/>
                </a:solidFill>
                <a:latin typeface="Open Sans"/>
              </a:rPr>
              <a:t>Normalmente </a:t>
            </a:r>
            <a:r>
              <a:rPr lang="pt-BR" sz="1700" cap="all" dirty="0">
                <a:solidFill>
                  <a:srgbClr val="444444"/>
                </a:solidFill>
                <a:latin typeface="Open Sans"/>
              </a:rPr>
              <a:t>é redigido em uma frase, utilizando o verbo no infinitivo.</a:t>
            </a:r>
          </a:p>
        </p:txBody>
      </p:sp>
    </p:spTree>
    <p:extLst>
      <p:ext uri="{BB962C8B-B14F-4D97-AF65-F5344CB8AC3E}">
        <p14:creationId xmlns:p14="http://schemas.microsoft.com/office/powerpoint/2010/main" val="37351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99603" y="160854"/>
            <a:ext cx="7796030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frase, há a identificação da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finalidade do trabalho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e a 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delimitação da pesquisa.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O objetivo geral deve se constituir desses três elementos bás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35" y="2926835"/>
            <a:ext cx="7248498" cy="254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59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Passos para isso: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 </a:t>
            </a:r>
            <a:r>
              <a:rPr lang="pt-BR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Verificar</a:t>
            </a:r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 relação entre professores e alunos no colégio “fulano de tal”;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 </a:t>
            </a:r>
            <a:r>
              <a:rPr lang="pt-BR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</a:t>
            </a:r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 nível de interesse dos alunos;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 </a:t>
            </a:r>
            <a:r>
              <a:rPr lang="pt-BR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Reconhecer </a:t>
            </a:r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prioridades estabelecidas pelos alunos;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 </a:t>
            </a:r>
            <a:r>
              <a:rPr lang="pt-BR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Analisar</a:t>
            </a:r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 círculo de convivência dos alunos extraclasse;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 </a:t>
            </a:r>
            <a:r>
              <a:rPr lang="pt-BR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Apresentar</a:t>
            </a:r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os motivos que conduzem os alunos à evasão escolar.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897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76516" y="2168012"/>
            <a:ext cx="5722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 um conjunto de processos sistemáticos, críticos e empíricos aplicados no estudo de um fenômeno.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76515" y="668593"/>
            <a:ext cx="572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Pesquisa científica: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6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93173" y="2289587"/>
            <a:ext cx="7801897" cy="1349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pt-BR" sz="1700" cap="all" dirty="0">
                <a:solidFill>
                  <a:srgbClr val="444444"/>
                </a:solidFill>
                <a:latin typeface="Open Sans"/>
              </a:rPr>
              <a:t>Os objetivos específicos têm natureza operacional e definem os diferentes pontos a serem abordados, visando concretizar o objetivo geral. </a:t>
            </a:r>
            <a:endParaRPr lang="pt-BR" sz="1700" cap="all" dirty="0" smtClean="0">
              <a:solidFill>
                <a:srgbClr val="444444"/>
              </a:solidFill>
              <a:latin typeface="Open Sans"/>
            </a:endParaRPr>
          </a:p>
          <a:p>
            <a:pPr marL="285750" indent="-28575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pt-BR" sz="1700" cap="all" dirty="0" smtClean="0">
                <a:solidFill>
                  <a:srgbClr val="444444"/>
                </a:solidFill>
                <a:latin typeface="Open Sans"/>
              </a:rPr>
              <a:t>Os </a:t>
            </a:r>
            <a:r>
              <a:rPr lang="pt-BR" sz="1700" cap="all" dirty="0">
                <a:solidFill>
                  <a:srgbClr val="444444"/>
                </a:solidFill>
                <a:latin typeface="Open Sans"/>
              </a:rPr>
              <a:t>verbos devem ser utilizados no infinitivo.</a:t>
            </a:r>
          </a:p>
        </p:txBody>
      </p:sp>
    </p:spTree>
    <p:extLst>
      <p:ext uri="{BB962C8B-B14F-4D97-AF65-F5344CB8AC3E}">
        <p14:creationId xmlns:p14="http://schemas.microsoft.com/office/powerpoint/2010/main" val="37083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9431" y="2296026"/>
            <a:ext cx="7801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444444"/>
                </a:solidFill>
                <a:latin typeface="Open Sans"/>
              </a:rPr>
              <a:t>.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31" y="89079"/>
            <a:ext cx="7801897" cy="620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nstitucional - Apresent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67" y="339213"/>
            <a:ext cx="8408886" cy="525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Ex</a:t>
            </a:r>
            <a:r>
              <a:rPr lang="pt-BR" dirty="0" smtClean="0"/>
              <a:t>: Título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625737" y="2346632"/>
            <a:ext cx="55748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Pandemia de Covid-19: percepção de risco, apoio e estratégias de enfrentamento de adultos e idosos 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384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49330" y="2462980"/>
            <a:ext cx="74626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Descrever e comparar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características da percepção de risco diante da Pandemia de Covid-19 e suas associações com estratégias de enfrentamento psicológico, indicadores de bem-estar, saúde percebida e manutenção de hábitos saudáveis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adultos e idosos brasileiros.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7731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12956" y="870009"/>
            <a:ext cx="796412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buAutoNum type="arabicParenR"/>
            </a:pPr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Descrever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comparar grupos de diferentes condições sociodemográficas, econômicas e geográficas em relação a percepção de risco, estratégias de enfrentamento, saúde percebida e manutenção de hábitos saudáveis</a:t>
            </a:r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2) Identificar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associações bivariadas entre percepção de risco, estratégias de enfrentamento, saúde percebida e manutenção de hábitos saudáveis</a:t>
            </a:r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3) Identificar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fatores associados entre os indicadores de bem-estar, levando em consideração as variações entre condições sociodemográficas e econômicas, na percepção de risco, em estratégias de enfrentamento, na saúde percebida e na manutenção de hábitos saudáveis.</a:t>
            </a:r>
          </a:p>
        </p:txBody>
      </p:sp>
    </p:spTree>
    <p:extLst>
      <p:ext uri="{BB962C8B-B14F-4D97-AF65-F5344CB8AC3E}">
        <p14:creationId xmlns:p14="http://schemas.microsoft.com/office/powerpoint/2010/main" val="4187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7030A0"/>
                </a:solidFill>
              </a:rPr>
              <a:t>MÉTODOS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39213" y="1837766"/>
            <a:ext cx="8539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Métodos (materiais e métodos)</a:t>
            </a:r>
            <a:endParaRPr kumimoji="0" lang="pt-BR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Aspecto mais relevante do projeto.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Geralmente subdividido em  partes.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Abertura + Procedimentos + Participantes + Instrumentos + Análise de dados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Abertura + Participantes + Instrumentos + Procedimento (aspectos éticos) + Análise de dados</a:t>
            </a:r>
          </a:p>
        </p:txBody>
      </p:sp>
    </p:spTree>
    <p:extLst>
      <p:ext uri="{BB962C8B-B14F-4D97-AF65-F5344CB8AC3E}">
        <p14:creationId xmlns:p14="http://schemas.microsoft.com/office/powerpoint/2010/main" val="23396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1" y="0"/>
            <a:ext cx="7797662" cy="1151965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7030A0"/>
                </a:solidFill>
              </a:rPr>
              <a:t>Métodos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08322" y="2403987"/>
            <a:ext cx="7403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ABERTURA: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Breve descrição do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tipo de estudo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(descritivo, exploratório, caso-controle, validação de instrumentos, revisão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bibliog</a:t>
            </a:r>
            <a:r>
              <a:rPr lang="pt-BR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ráfica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experimental ou quase-experimental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(intervenção,  projeto piloto de intervenção...)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71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0"/>
            <a:ext cx="7797662" cy="1151965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7030A0"/>
                </a:solidFill>
              </a:rPr>
              <a:t>Métodos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92104" y="1660786"/>
            <a:ext cx="84421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Participantes: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Apresenta quem serão os participantes: características sociodemográficas, outras (quais?) , de algum contexto específico (?)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Critérios de inclusão e exclusão: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(evitar que sejam incluídos sujeitos com características diferentes que confundam/enviesem o resultado)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Critérios de inclusão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são as características que devem ser compartilhadas por todos os sujeitos estudados;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Critérios de exclusão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são características que impedem o sujeito de fazer parte da pesquisa, mesmo que cumpra os critérios de inclusão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31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3457" y="396193"/>
            <a:ext cx="827384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Conceitos Preliminares </a:t>
            </a:r>
            <a:r>
              <a:rPr lang="pt-B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 - População </a:t>
            </a:r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e Amostra </a:t>
            </a:r>
            <a:endParaRPr lang="pt-BR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Helvetica Neue"/>
            </a:endParaRPr>
          </a:p>
          <a:p>
            <a:endParaRPr lang="pt-BR" dirty="0">
              <a:solidFill>
                <a:srgbClr val="3B3835"/>
              </a:solidFill>
              <a:latin typeface="Helvetica Neue"/>
            </a:endParaRPr>
          </a:p>
          <a:p>
            <a:r>
              <a:rPr lang="pt-BR" dirty="0" smtClean="0">
                <a:solidFill>
                  <a:srgbClr val="3B3835"/>
                </a:solidFill>
                <a:latin typeface="Helvetica Neue"/>
              </a:rPr>
              <a:t>População </a:t>
            </a:r>
            <a:r>
              <a:rPr lang="pt-BR" dirty="0">
                <a:solidFill>
                  <a:srgbClr val="3B3835"/>
                </a:solidFill>
                <a:latin typeface="Helvetica Neue"/>
              </a:rPr>
              <a:t>• Conjunto completo de indivíduos que apresentam determinadas características em comum; </a:t>
            </a:r>
            <a:endParaRPr lang="pt-BR" dirty="0" smtClean="0">
              <a:solidFill>
                <a:srgbClr val="3B3835"/>
              </a:solidFill>
              <a:latin typeface="Helvetica Neue"/>
            </a:endParaRPr>
          </a:p>
          <a:p>
            <a:endParaRPr lang="pt-BR" dirty="0">
              <a:solidFill>
                <a:srgbClr val="3B3835"/>
              </a:solidFill>
              <a:latin typeface="Helvetica Neue"/>
            </a:endParaRPr>
          </a:p>
          <a:p>
            <a:r>
              <a:rPr lang="pt-BR" dirty="0" smtClean="0">
                <a:solidFill>
                  <a:srgbClr val="3B3835"/>
                </a:solidFill>
                <a:latin typeface="Helvetica Neue"/>
              </a:rPr>
              <a:t>População </a:t>
            </a:r>
            <a:r>
              <a:rPr lang="pt-BR" dirty="0">
                <a:solidFill>
                  <a:srgbClr val="3B3835"/>
                </a:solidFill>
                <a:latin typeface="Helvetica Neue"/>
              </a:rPr>
              <a:t>clínica: pacientes com uma característica clinica comum. </a:t>
            </a:r>
            <a:endParaRPr lang="pt-BR" dirty="0" smtClean="0">
              <a:solidFill>
                <a:srgbClr val="3B3835"/>
              </a:solidFill>
              <a:latin typeface="Helvetica Neue"/>
            </a:endParaRPr>
          </a:p>
          <a:p>
            <a:endParaRPr lang="pt-BR" dirty="0">
              <a:solidFill>
                <a:srgbClr val="3B3835"/>
              </a:solidFill>
              <a:latin typeface="Helvetica Neue"/>
            </a:endParaRPr>
          </a:p>
          <a:p>
            <a:r>
              <a:rPr lang="pt-BR" dirty="0" smtClean="0">
                <a:solidFill>
                  <a:srgbClr val="3B3835"/>
                </a:solidFill>
                <a:latin typeface="Helvetica Neue"/>
              </a:rPr>
              <a:t>População-alvo</a:t>
            </a:r>
            <a:r>
              <a:rPr lang="pt-BR" dirty="0">
                <a:solidFill>
                  <a:srgbClr val="3B3835"/>
                </a:solidFill>
                <a:latin typeface="Helvetica Neue"/>
              </a:rPr>
              <a:t>: aquela para a qual queremos generalizar os resultados obtidos. </a:t>
            </a:r>
            <a:r>
              <a:rPr lang="pt-BR" dirty="0" err="1">
                <a:solidFill>
                  <a:srgbClr val="3B3835"/>
                </a:solidFill>
                <a:latin typeface="Helvetica Neue"/>
              </a:rPr>
              <a:t>Ex</a:t>
            </a:r>
            <a:r>
              <a:rPr lang="pt-BR" dirty="0">
                <a:solidFill>
                  <a:srgbClr val="3B3835"/>
                </a:solidFill>
                <a:latin typeface="Helvetica Neue"/>
              </a:rPr>
              <a:t>: adolescentes com asma. </a:t>
            </a:r>
            <a:endParaRPr lang="pt-BR" dirty="0" smtClean="0">
              <a:solidFill>
                <a:srgbClr val="3B3835"/>
              </a:solidFill>
              <a:latin typeface="Helvetica Neue"/>
            </a:endParaRPr>
          </a:p>
          <a:p>
            <a:endParaRPr lang="pt-BR" dirty="0">
              <a:solidFill>
                <a:srgbClr val="3B3835"/>
              </a:solidFill>
              <a:latin typeface="Helvetica Neue"/>
            </a:endParaRPr>
          </a:p>
          <a:p>
            <a:r>
              <a:rPr lang="pt-BR" dirty="0" smtClean="0">
                <a:solidFill>
                  <a:srgbClr val="3B3835"/>
                </a:solidFill>
                <a:latin typeface="Helvetica Neue"/>
              </a:rPr>
              <a:t>População </a:t>
            </a:r>
            <a:r>
              <a:rPr lang="pt-BR" dirty="0">
                <a:solidFill>
                  <a:srgbClr val="3B3835"/>
                </a:solidFill>
                <a:latin typeface="Helvetica Neue"/>
              </a:rPr>
              <a:t>acessível: é o subconjunto </a:t>
            </a:r>
            <a:r>
              <a:rPr lang="pt-BR" dirty="0" err="1">
                <a:solidFill>
                  <a:srgbClr val="3B3835"/>
                </a:solidFill>
                <a:latin typeface="Helvetica Neue"/>
              </a:rPr>
              <a:t>geografica</a:t>
            </a:r>
            <a:r>
              <a:rPr lang="pt-BR" dirty="0">
                <a:solidFill>
                  <a:srgbClr val="3B3835"/>
                </a:solidFill>
                <a:latin typeface="Helvetica Neue"/>
              </a:rPr>
              <a:t> e temporalmente bem definido da população-alvo disponível para estudo. </a:t>
            </a:r>
            <a:r>
              <a:rPr lang="pt-BR" dirty="0" err="1">
                <a:solidFill>
                  <a:srgbClr val="3B3835"/>
                </a:solidFill>
                <a:latin typeface="Helvetica Neue"/>
              </a:rPr>
              <a:t>Ex</a:t>
            </a:r>
            <a:r>
              <a:rPr lang="pt-BR" dirty="0">
                <a:solidFill>
                  <a:srgbClr val="3B3835"/>
                </a:solidFill>
                <a:latin typeface="Helvetica Neue"/>
              </a:rPr>
              <a:t>: adolescentes com asma que atualmente moram na cidade do </a:t>
            </a:r>
            <a:r>
              <a:rPr lang="pt-BR" dirty="0" smtClean="0">
                <a:solidFill>
                  <a:srgbClr val="3B3835"/>
                </a:solidFill>
                <a:latin typeface="Helvetica Neue"/>
              </a:rPr>
              <a:t>investigador;</a:t>
            </a:r>
          </a:p>
          <a:p>
            <a:endParaRPr lang="pt-BR" dirty="0">
              <a:solidFill>
                <a:srgbClr val="3B3835"/>
              </a:solidFill>
              <a:latin typeface="Helvetica Neue"/>
            </a:endParaRPr>
          </a:p>
          <a:p>
            <a:r>
              <a:rPr lang="pt-BR" dirty="0">
                <a:solidFill>
                  <a:srgbClr val="008ED2"/>
                </a:solidFill>
                <a:latin typeface="Helvetica Neue"/>
                <a:hlinkClick r:id="rId2" tooltip="Amostra : Por que se usam?&#10;• Custo e demora dos censos;&#10;• P..."/>
              </a:rPr>
              <a:t> </a:t>
            </a:r>
            <a:r>
              <a:rPr lang="pt-BR" dirty="0">
                <a:solidFill>
                  <a:srgbClr val="3B3835"/>
                </a:solidFill>
                <a:latin typeface="Helvetica Neue"/>
              </a:rPr>
              <a:t>Amostra : Por que se usam? • Custo e demora dos censos; • População geralmente é muito grande; • Impossibilidade física de examinar toda a população; • Valor científico comprovado; • Alto custo.</a:t>
            </a:r>
            <a:endParaRPr lang="pt-BR" b="0" i="0" dirty="0">
              <a:solidFill>
                <a:srgbClr val="3B3835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2531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828" y="1268361"/>
            <a:ext cx="9096215" cy="39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squisa metodologi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5" y="163460"/>
            <a:ext cx="8524568" cy="590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1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5473" y="304647"/>
            <a:ext cx="83033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700" b="1" dirty="0">
                <a:solidFill>
                  <a:srgbClr val="FF0000"/>
                </a:solidFill>
                <a:latin typeface="Helvetica Neue"/>
              </a:rPr>
              <a:t>Amostragem aleatória simples </a:t>
            </a:r>
            <a:r>
              <a:rPr lang="pt-BR" sz="1700" dirty="0">
                <a:solidFill>
                  <a:srgbClr val="3B3835"/>
                </a:solidFill>
                <a:latin typeface="Helvetica Neue"/>
              </a:rPr>
              <a:t>• Cada elemento da população tem uma probabilidade igual de ser selecionado. • Elementos retirados ao acaso da população. Tabela de números aleatórios Sorteio. (Medronho et al., 2009; </a:t>
            </a:r>
            <a:r>
              <a:rPr lang="pt-BR" sz="1700" dirty="0" err="1">
                <a:solidFill>
                  <a:srgbClr val="3B3835"/>
                </a:solidFill>
                <a:latin typeface="Helvetica Neue"/>
              </a:rPr>
              <a:t>Fletcher</a:t>
            </a:r>
            <a:r>
              <a:rPr lang="pt-BR" sz="1700" dirty="0">
                <a:solidFill>
                  <a:srgbClr val="3B3835"/>
                </a:solidFill>
                <a:latin typeface="Helvetica Neue"/>
              </a:rPr>
              <a:t>, </a:t>
            </a:r>
            <a:r>
              <a:rPr lang="pt-BR" sz="1700" dirty="0" err="1">
                <a:solidFill>
                  <a:srgbClr val="3B3835"/>
                </a:solidFill>
                <a:latin typeface="Helvetica Neue"/>
              </a:rPr>
              <a:t>Fletcher</a:t>
            </a:r>
            <a:r>
              <a:rPr lang="pt-BR" sz="1700" dirty="0">
                <a:solidFill>
                  <a:srgbClr val="3B3835"/>
                </a:solidFill>
                <a:latin typeface="Helvetica Neue"/>
              </a:rPr>
              <a:t> , 2006</a:t>
            </a:r>
            <a:r>
              <a:rPr lang="pt-BR" sz="1700" dirty="0" smtClean="0">
                <a:solidFill>
                  <a:srgbClr val="3B3835"/>
                </a:solidFill>
                <a:latin typeface="Helvetica Neue"/>
              </a:rPr>
              <a:t>);</a:t>
            </a:r>
          </a:p>
          <a:p>
            <a:endParaRPr lang="pt-BR" sz="1700" dirty="0" smtClean="0">
              <a:solidFill>
                <a:srgbClr val="3B3835"/>
              </a:solidFill>
              <a:latin typeface="Helvetica Neue"/>
            </a:endParaRPr>
          </a:p>
          <a:p>
            <a:r>
              <a:rPr lang="pt-BR" sz="1700" dirty="0">
                <a:solidFill>
                  <a:srgbClr val="008ED2"/>
                </a:solidFill>
                <a:latin typeface="Helvetica Neue"/>
              </a:rPr>
              <a:t> </a:t>
            </a:r>
            <a:r>
              <a:rPr lang="pt-BR" sz="1700" b="1" dirty="0">
                <a:solidFill>
                  <a:srgbClr val="FF0000"/>
                </a:solidFill>
                <a:latin typeface="Helvetica Neue"/>
              </a:rPr>
              <a:t>Amostragem aleatória sistemática • </a:t>
            </a:r>
            <a:r>
              <a:rPr lang="pt-BR" sz="1700" dirty="0">
                <a:solidFill>
                  <a:srgbClr val="3B3835"/>
                </a:solidFill>
                <a:latin typeface="Helvetica Neue"/>
              </a:rPr>
              <a:t>Os elementos serão selecionados por um sistema previamente definido. • Geralmente usada quando a população está naturalmente ordenada. </a:t>
            </a:r>
            <a:r>
              <a:rPr lang="pt-BR" sz="1700" dirty="0" err="1">
                <a:solidFill>
                  <a:srgbClr val="3B3835"/>
                </a:solidFill>
                <a:latin typeface="Helvetica Neue"/>
              </a:rPr>
              <a:t>Ex</a:t>
            </a:r>
            <a:r>
              <a:rPr lang="pt-BR" sz="1700" dirty="0">
                <a:solidFill>
                  <a:srgbClr val="3B3835"/>
                </a:solidFill>
                <a:latin typeface="Helvetica Neue"/>
              </a:rPr>
              <a:t>: lista telefônica e prontuários em um hospital. • Os membros da população que participam da amostra são determinados a partir de intervalos fixos. </a:t>
            </a:r>
            <a:endParaRPr lang="pt-BR" sz="1700" dirty="0" smtClean="0">
              <a:solidFill>
                <a:srgbClr val="3B3835"/>
              </a:solidFill>
              <a:latin typeface="Helvetica Neue"/>
            </a:endParaRPr>
          </a:p>
          <a:p>
            <a:endParaRPr lang="pt-BR" sz="1700" dirty="0">
              <a:solidFill>
                <a:srgbClr val="3B3835"/>
              </a:solidFill>
              <a:latin typeface="Helvetica Neue"/>
            </a:endParaRPr>
          </a:p>
          <a:p>
            <a:r>
              <a:rPr lang="pt-BR" sz="1700" b="1" dirty="0" smtClean="0">
                <a:solidFill>
                  <a:srgbClr val="FF0000"/>
                </a:solidFill>
                <a:latin typeface="Helvetica Neue"/>
              </a:rPr>
              <a:t>Amostragem </a:t>
            </a:r>
            <a:r>
              <a:rPr lang="pt-BR" sz="1700" b="1" dirty="0">
                <a:solidFill>
                  <a:srgbClr val="FF0000"/>
                </a:solidFill>
                <a:latin typeface="Helvetica Neue"/>
              </a:rPr>
              <a:t>aleatória por conglomerados • </a:t>
            </a:r>
            <a:r>
              <a:rPr lang="pt-BR" sz="1700" dirty="0">
                <a:solidFill>
                  <a:srgbClr val="3B3835"/>
                </a:solidFill>
                <a:latin typeface="Helvetica Neue"/>
              </a:rPr>
              <a:t>É uma amostra aleatória simples na qual cada unidade de amostragem é um grupo de elementos. • </a:t>
            </a:r>
            <a:r>
              <a:rPr lang="pt-BR" sz="1700" dirty="0" err="1">
                <a:solidFill>
                  <a:srgbClr val="3B3835"/>
                </a:solidFill>
                <a:latin typeface="Helvetica Neue"/>
              </a:rPr>
              <a:t>Ex</a:t>
            </a:r>
            <a:r>
              <a:rPr lang="pt-BR" sz="1700" dirty="0">
                <a:solidFill>
                  <a:srgbClr val="3B3835"/>
                </a:solidFill>
                <a:latin typeface="Helvetica Neue"/>
              </a:rPr>
              <a:t>: escolas, municípios, bairros,… (Medronho et al., 2009; </a:t>
            </a:r>
            <a:r>
              <a:rPr lang="pt-BR" sz="1700" dirty="0" err="1">
                <a:solidFill>
                  <a:srgbClr val="3B3835"/>
                </a:solidFill>
                <a:latin typeface="Helvetica Neue"/>
              </a:rPr>
              <a:t>Fletcher</a:t>
            </a:r>
            <a:r>
              <a:rPr lang="pt-BR" sz="1700" dirty="0">
                <a:solidFill>
                  <a:srgbClr val="3B3835"/>
                </a:solidFill>
                <a:latin typeface="Helvetica Neue"/>
              </a:rPr>
              <a:t>, </a:t>
            </a:r>
            <a:r>
              <a:rPr lang="pt-BR" sz="1700" dirty="0" err="1">
                <a:solidFill>
                  <a:srgbClr val="3B3835"/>
                </a:solidFill>
                <a:latin typeface="Helvetica Neue"/>
              </a:rPr>
              <a:t>Fletcher</a:t>
            </a:r>
            <a:r>
              <a:rPr lang="pt-BR" sz="1700" dirty="0">
                <a:solidFill>
                  <a:srgbClr val="3B3835"/>
                </a:solidFill>
                <a:latin typeface="Helvetica Neue"/>
              </a:rPr>
              <a:t> , 2006</a:t>
            </a:r>
            <a:r>
              <a:rPr lang="pt-BR" sz="1700" dirty="0" smtClean="0">
                <a:solidFill>
                  <a:srgbClr val="3B3835"/>
                </a:solidFill>
                <a:latin typeface="Helvetica Neue"/>
              </a:rPr>
              <a:t>)</a:t>
            </a:r>
          </a:p>
          <a:p>
            <a:r>
              <a:rPr lang="pt-BR" sz="1700" dirty="0">
                <a:solidFill>
                  <a:srgbClr val="008ED2"/>
                </a:solidFill>
                <a:latin typeface="Helvetica Neue"/>
              </a:rPr>
              <a:t> </a:t>
            </a:r>
            <a:endParaRPr lang="pt-BR" sz="1700" dirty="0" smtClean="0">
              <a:solidFill>
                <a:srgbClr val="008ED2"/>
              </a:solidFill>
              <a:latin typeface="Helvetica Neue"/>
            </a:endParaRPr>
          </a:p>
          <a:p>
            <a:r>
              <a:rPr lang="pt-BR" sz="1700" b="1" dirty="0" smtClean="0">
                <a:solidFill>
                  <a:srgbClr val="FF0000"/>
                </a:solidFill>
                <a:latin typeface="Helvetica Neue"/>
              </a:rPr>
              <a:t>Amostragem </a:t>
            </a:r>
            <a:r>
              <a:rPr lang="pt-BR" sz="1700" b="1" dirty="0">
                <a:solidFill>
                  <a:srgbClr val="FF0000"/>
                </a:solidFill>
                <a:latin typeface="Helvetica Neue"/>
              </a:rPr>
              <a:t>aleatória </a:t>
            </a:r>
            <a:r>
              <a:rPr lang="pt-BR" sz="1700" b="1" dirty="0" smtClean="0">
                <a:solidFill>
                  <a:srgbClr val="FF0000"/>
                </a:solidFill>
                <a:latin typeface="Helvetica Neue"/>
              </a:rPr>
              <a:t>estratificada </a:t>
            </a:r>
            <a:r>
              <a:rPr lang="pt-BR" sz="1700" b="1" dirty="0">
                <a:solidFill>
                  <a:srgbClr val="FF0000"/>
                </a:solidFill>
                <a:latin typeface="Helvetica Neue"/>
              </a:rPr>
              <a:t>• </a:t>
            </a:r>
            <a:r>
              <a:rPr lang="pt-BR" sz="1700" dirty="0">
                <a:solidFill>
                  <a:srgbClr val="3B3835"/>
                </a:solidFill>
                <a:latin typeface="Helvetica Neue"/>
              </a:rPr>
              <a:t>Requer um conhecimento prévio da natureza da população, pois ela é dividida em subgrupos disjuntos e homogêneos, que são denominados estratos. • São extraídos amostras aleatórias simples de cada estrato. • </a:t>
            </a:r>
            <a:r>
              <a:rPr lang="pt-BR" sz="1700" dirty="0" err="1">
                <a:solidFill>
                  <a:srgbClr val="3B3835"/>
                </a:solidFill>
                <a:latin typeface="Helvetica Neue"/>
              </a:rPr>
              <a:t>Ex</a:t>
            </a:r>
            <a:r>
              <a:rPr lang="pt-BR" sz="1700" dirty="0">
                <a:solidFill>
                  <a:srgbClr val="3B3835"/>
                </a:solidFill>
                <a:latin typeface="Helvetica Neue"/>
              </a:rPr>
              <a:t>: grupos étnicos, classe econômica. (Medronho et al., 2009; </a:t>
            </a:r>
            <a:r>
              <a:rPr lang="pt-BR" sz="1700" dirty="0" err="1">
                <a:solidFill>
                  <a:srgbClr val="3B3835"/>
                </a:solidFill>
                <a:latin typeface="Helvetica Neue"/>
              </a:rPr>
              <a:t>Fletcher</a:t>
            </a:r>
            <a:r>
              <a:rPr lang="pt-BR" sz="1700" dirty="0">
                <a:solidFill>
                  <a:srgbClr val="3B3835"/>
                </a:solidFill>
                <a:latin typeface="Helvetica Neue"/>
              </a:rPr>
              <a:t>, </a:t>
            </a:r>
            <a:r>
              <a:rPr lang="pt-BR" sz="1700" dirty="0" err="1">
                <a:solidFill>
                  <a:srgbClr val="3B3835"/>
                </a:solidFill>
                <a:latin typeface="Helvetica Neue"/>
              </a:rPr>
              <a:t>Fletcher</a:t>
            </a:r>
            <a:r>
              <a:rPr lang="pt-BR" sz="1700" dirty="0">
                <a:solidFill>
                  <a:srgbClr val="3B3835"/>
                </a:solidFill>
                <a:latin typeface="Helvetica Neue"/>
              </a:rPr>
              <a:t> , 2006</a:t>
            </a:r>
            <a:r>
              <a:rPr lang="pt-BR" sz="1700" dirty="0" smtClean="0">
                <a:solidFill>
                  <a:srgbClr val="3B3835"/>
                </a:solidFill>
                <a:latin typeface="Helvetica Neue"/>
              </a:rPr>
              <a:t>)</a:t>
            </a:r>
            <a:endParaRPr lang="pt-BR" sz="1700" dirty="0">
              <a:solidFill>
                <a:srgbClr val="3B3835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868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2452" y="2158205"/>
            <a:ext cx="81706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Helvetica Neue"/>
              </a:rPr>
              <a:t>Amostragem </a:t>
            </a:r>
            <a:r>
              <a:rPr lang="pt-BR" b="1" dirty="0">
                <a:solidFill>
                  <a:srgbClr val="FF0000"/>
                </a:solidFill>
                <a:latin typeface="Helvetica Neue"/>
              </a:rPr>
              <a:t>de conveniência • </a:t>
            </a:r>
            <a:r>
              <a:rPr lang="pt-BR" dirty="0">
                <a:solidFill>
                  <a:srgbClr val="3B3835"/>
                </a:solidFill>
                <a:latin typeface="Helvetica Neue"/>
              </a:rPr>
              <a:t>Escolher da população acessível aqueles indivíduos mais disponíveis para participar da pesquisa </a:t>
            </a:r>
            <a:r>
              <a:rPr lang="pt-BR" dirty="0" err="1">
                <a:solidFill>
                  <a:srgbClr val="3B3835"/>
                </a:solidFill>
                <a:latin typeface="Helvetica Neue"/>
              </a:rPr>
              <a:t>Ex</a:t>
            </a:r>
            <a:r>
              <a:rPr lang="pt-BR" dirty="0">
                <a:solidFill>
                  <a:srgbClr val="3B3835"/>
                </a:solidFill>
                <a:latin typeface="Helvetica Neue"/>
              </a:rPr>
              <a:t>: alunos de uma sala de aula. (Medronho et al., 2009; </a:t>
            </a:r>
            <a:r>
              <a:rPr lang="pt-BR" dirty="0" err="1">
                <a:solidFill>
                  <a:srgbClr val="3B3835"/>
                </a:solidFill>
                <a:latin typeface="Helvetica Neue"/>
              </a:rPr>
              <a:t>Fletcher</a:t>
            </a:r>
            <a:r>
              <a:rPr lang="pt-BR" dirty="0">
                <a:solidFill>
                  <a:srgbClr val="3B3835"/>
                </a:solidFill>
                <a:latin typeface="Helvetica Neue"/>
              </a:rPr>
              <a:t>, </a:t>
            </a:r>
            <a:r>
              <a:rPr lang="pt-BR" dirty="0" err="1">
                <a:solidFill>
                  <a:srgbClr val="3B3835"/>
                </a:solidFill>
                <a:latin typeface="Helvetica Neue"/>
              </a:rPr>
              <a:t>Fletcher</a:t>
            </a:r>
            <a:r>
              <a:rPr lang="pt-BR" dirty="0">
                <a:solidFill>
                  <a:srgbClr val="3B3835"/>
                </a:solidFill>
                <a:latin typeface="Helvetica Neue"/>
              </a:rPr>
              <a:t> , 2006</a:t>
            </a:r>
            <a:r>
              <a:rPr lang="pt-BR" dirty="0" smtClean="0">
                <a:solidFill>
                  <a:srgbClr val="3B3835"/>
                </a:solidFill>
                <a:latin typeface="Helvetica Neue"/>
              </a:rPr>
              <a:t>)</a:t>
            </a:r>
          </a:p>
          <a:p>
            <a:endParaRPr lang="pt-BR" dirty="0">
              <a:solidFill>
                <a:srgbClr val="3B3835"/>
              </a:solidFill>
              <a:latin typeface="Helvetica Neue"/>
            </a:endParaRPr>
          </a:p>
          <a:p>
            <a:r>
              <a:rPr lang="pt-BR" b="1" dirty="0">
                <a:solidFill>
                  <a:srgbClr val="FF0000"/>
                </a:solidFill>
                <a:latin typeface="Helvetica Neue"/>
              </a:rPr>
              <a:t> Amostragem de voluntários • </a:t>
            </a:r>
            <a:r>
              <a:rPr lang="pt-BR" dirty="0">
                <a:solidFill>
                  <a:srgbClr val="3B3835"/>
                </a:solidFill>
                <a:latin typeface="Helvetica Neue"/>
              </a:rPr>
              <a:t>Os elementos da amostra se candidatam ou são convidados a participar da pesquisa. (Medronho et al., 2009; </a:t>
            </a:r>
            <a:r>
              <a:rPr lang="pt-BR" dirty="0" err="1">
                <a:solidFill>
                  <a:srgbClr val="3B3835"/>
                </a:solidFill>
                <a:latin typeface="Helvetica Neue"/>
              </a:rPr>
              <a:t>Fletcher</a:t>
            </a:r>
            <a:r>
              <a:rPr lang="pt-BR" dirty="0">
                <a:solidFill>
                  <a:srgbClr val="3B3835"/>
                </a:solidFill>
                <a:latin typeface="Helvetica Neue"/>
              </a:rPr>
              <a:t>, </a:t>
            </a:r>
            <a:r>
              <a:rPr lang="pt-BR" dirty="0" err="1">
                <a:solidFill>
                  <a:srgbClr val="3B3835"/>
                </a:solidFill>
                <a:latin typeface="Helvetica Neue"/>
              </a:rPr>
              <a:t>Fletcher</a:t>
            </a:r>
            <a:r>
              <a:rPr lang="pt-BR" dirty="0">
                <a:solidFill>
                  <a:srgbClr val="3B3835"/>
                </a:solidFill>
                <a:latin typeface="Helvetica Neue"/>
              </a:rPr>
              <a:t> </a:t>
            </a:r>
            <a:r>
              <a:rPr lang="pt-BR" dirty="0" smtClean="0">
                <a:solidFill>
                  <a:srgbClr val="3B3835"/>
                </a:solidFill>
                <a:latin typeface="Helvetica Neue"/>
              </a:rPr>
              <a:t>,2006);</a:t>
            </a:r>
            <a:endParaRPr lang="pt-BR" dirty="0">
              <a:solidFill>
                <a:srgbClr val="3B3835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323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2719" y="317091"/>
            <a:ext cx="7797662" cy="1151965"/>
          </a:xfrm>
        </p:spPr>
        <p:txBody>
          <a:bodyPr/>
          <a:lstStyle/>
          <a:p>
            <a:pPr algn="ctr"/>
            <a:r>
              <a:rPr lang="pt-BR" dirty="0" smtClean="0"/>
              <a:t> Procedimentos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40845" y="1828800"/>
            <a:ext cx="7969536" cy="4780245"/>
          </a:xfrm>
        </p:spPr>
        <p:txBody>
          <a:bodyPr>
            <a:normAutofit fontScale="77500" lnSpcReduction="20000"/>
          </a:bodyPr>
          <a:lstStyle/>
          <a:p>
            <a:r>
              <a:rPr lang="pt-BR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Estratégia de acesso à amostra : </a:t>
            </a:r>
          </a:p>
          <a:p>
            <a:pPr lvl="1"/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Como acessei a amostra ou à literatura científica (estudos de revisão)?;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Como conduzi o experimento ou intervenção?</a:t>
            </a:r>
          </a:p>
          <a:p>
            <a:endParaRPr lang="pt-BR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Acessos, Abordagens; permissões, Protocolos de intervenção; protocolos de revisão;</a:t>
            </a:r>
          </a:p>
          <a:p>
            <a:pPr lvl="1"/>
            <a:endParaRPr lang="pt-BR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Consentimento livre e esclarecido? TCLE</a:t>
            </a:r>
          </a:p>
          <a:p>
            <a:pPr marL="457200" lvl="1" indent="0">
              <a:buNone/>
            </a:pP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Estratégias de coleta de dados: 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Quem foram os entrevistadores, experimentadores ou condutores da intervenção? Sessão típica (tempo, roteiro, </a:t>
            </a:r>
            <a:r>
              <a:rPr lang="pt-BR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626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9603" y="0"/>
            <a:ext cx="7797662" cy="1151965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7030A0"/>
                </a:solidFill>
              </a:rPr>
              <a:t>Variáveis e medidas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7355" y="1151965"/>
            <a:ext cx="877491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Instrumentos: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Descrever os meios pelos quais farei a coleta dos dados e medirei as variáveis escolhidas para responder minha pergunta de pesquisa (anexar ao final).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Variáveis sociodemográficas ou de caracterização: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Sexo, idade, escolaridade, renda, status conjugal, arranjo de moradia...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Variável dependente: Instrumento de medida da variável principal do seu estudo (Fragilidade, Depressão, Equilíbrio, Memória, desempenho...)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Variáveis independentes: (utilizarei para verificar suas relações ou efeitos sobre a variável dependente)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2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33832" y="2263877"/>
            <a:ext cx="5206181" cy="2639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278626" y="3177344"/>
            <a:ext cx="411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VI                                               VD</a:t>
            </a: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3746090" y="3487061"/>
            <a:ext cx="11798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15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Tempos verbais na escrita científica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Projeto: futuro</a:t>
            </a:r>
          </a:p>
          <a:p>
            <a:r>
              <a:rPr lang="pt-BR" sz="2800" dirty="0" smtClean="0"/>
              <a:t>Apresentação final do trabalho/estudo: passado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220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320118" y="1558429"/>
            <a:ext cx="6113091" cy="3311189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/>
              <a:t>TEMA</a:t>
            </a:r>
          </a:p>
          <a:p>
            <a:r>
              <a:rPr lang="pt-BR" sz="3600" dirty="0" smtClean="0"/>
              <a:t>Problema</a:t>
            </a:r>
          </a:p>
          <a:p>
            <a:r>
              <a:rPr lang="pt-BR" sz="3600" dirty="0" smtClean="0"/>
              <a:t>Pergunta de pesquisa</a:t>
            </a:r>
          </a:p>
          <a:p>
            <a:r>
              <a:rPr lang="pt-BR" sz="3600" dirty="0"/>
              <a:t>Projeto de pesquisa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(Documento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7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27" y="1293113"/>
            <a:ext cx="4182330" cy="418233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239" y="1293113"/>
            <a:ext cx="4142498" cy="418233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971741" y="154340"/>
            <a:ext cx="50906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dirty="0" smtClean="0"/>
              <a:t>Anatomia X Fisiologia </a:t>
            </a:r>
          </a:p>
          <a:p>
            <a:pPr algn="ctr"/>
            <a:r>
              <a:rPr lang="pt-BR" sz="3400" dirty="0" smtClean="0"/>
              <a:t>do Projeto de Pesquisa</a:t>
            </a:r>
            <a:endParaRPr lang="pt-BR" sz="3400" dirty="0"/>
          </a:p>
        </p:txBody>
      </p:sp>
    </p:spTree>
    <p:extLst>
      <p:ext uri="{BB962C8B-B14F-4D97-AF65-F5344CB8AC3E}">
        <p14:creationId xmlns:p14="http://schemas.microsoft.com/office/powerpoint/2010/main" val="153013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strutura e formatação de um projeto de pesquisa - parte 2 d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8557146" cy="642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arredondado 1"/>
          <p:cNvSpPr/>
          <p:nvPr/>
        </p:nvSpPr>
        <p:spPr>
          <a:xfrm>
            <a:off x="1228090" y="2025650"/>
            <a:ext cx="3119120" cy="14897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4" name="CaixaDeTexto 3"/>
          <p:cNvSpPr txBox="1"/>
          <p:nvPr/>
        </p:nvSpPr>
        <p:spPr>
          <a:xfrm>
            <a:off x="1228089" y="191068"/>
            <a:ext cx="661937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</a:rPr>
              <a:t>Anatomia do Projeto de Pesquisa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5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strutura e formatação de um projeto de pesquisa - parte 2 d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8557146" cy="642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arredondado 1"/>
          <p:cNvSpPr/>
          <p:nvPr/>
        </p:nvSpPr>
        <p:spPr>
          <a:xfrm>
            <a:off x="1228089" y="2068527"/>
            <a:ext cx="3119120" cy="14897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3" name="Elipse 2"/>
          <p:cNvSpPr/>
          <p:nvPr/>
        </p:nvSpPr>
        <p:spPr>
          <a:xfrm>
            <a:off x="5813946" y="3996813"/>
            <a:ext cx="2347415" cy="1121097"/>
          </a:xfrm>
          <a:prstGeom prst="ellipse">
            <a:avLst/>
          </a:prstGeom>
          <a:noFill/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228089" y="191068"/>
            <a:ext cx="661937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</a:rPr>
              <a:t>Fisiologia do Projeto de Pesquisa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28089" y="1064525"/>
            <a:ext cx="3275672" cy="1785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Arial Narrow" panose="020B0606020202030204" pitchFamily="34" charset="0"/>
              </a:rPr>
              <a:t>Fundamentação teórica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Arial Narrow" panose="020B0606020202030204" pitchFamily="34" charset="0"/>
              </a:rPr>
              <a:t>Panorama da literatura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Arial Narrow" panose="020B0606020202030204" pitchFamily="34" charset="0"/>
              </a:rPr>
              <a:t>Argumentação que justifique  problema de pesquisa</a:t>
            </a:r>
            <a:endParaRPr lang="pt-BR" sz="2200" dirty="0">
              <a:latin typeface="Arial Narrow" panose="020B0606020202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228089" y="3848669"/>
            <a:ext cx="3119120" cy="212905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Seta para Baixo 5"/>
          <p:cNvSpPr/>
          <p:nvPr/>
        </p:nvSpPr>
        <p:spPr>
          <a:xfrm rot="19648369">
            <a:off x="3704088" y="2680770"/>
            <a:ext cx="944283" cy="1454343"/>
          </a:xfrm>
          <a:prstGeom prst="downArrow">
            <a:avLst>
              <a:gd name="adj1" fmla="val 5909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56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 projeto de pesquisa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78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de pesquisa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4362" y="1837766"/>
            <a:ext cx="77576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 um documento que a tem a função de comunicar os planos do pesquisador para sua execução e possível financiamento e também, uma espécie de contrato de compromisso entre o aluno e o orientador.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Depois de elaborado, este é submetido aos órgãos avaliadores.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Comitê de Ética em Pesquisa (com seres humanos ou animais);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Agências de fomento ( ou empresas);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Comunidade acadêmica (bancas);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781665" y="4218039"/>
            <a:ext cx="7226709" cy="752167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94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353</TotalTime>
  <Words>1524</Words>
  <Application>Microsoft Office PowerPoint</Application>
  <PresentationFormat>Apresentação na tela (4:3)</PresentationFormat>
  <Paragraphs>153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4" baseType="lpstr">
      <vt:lpstr>Arial</vt:lpstr>
      <vt:lpstr>Arial Narrow</vt:lpstr>
      <vt:lpstr>Calibri</vt:lpstr>
      <vt:lpstr>Helvetica Neue</vt:lpstr>
      <vt:lpstr>Impact</vt:lpstr>
      <vt:lpstr>Open Sans</vt:lpstr>
      <vt:lpstr>Times New Roman</vt:lpstr>
      <vt:lpstr>Evento Principal</vt:lpstr>
      <vt:lpstr>Resolução de Problemas II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projeto de pesquisa</vt:lpstr>
      <vt:lpstr>Projeto de pesquisa</vt:lpstr>
      <vt:lpstr>Elementos de um projeto de pesquisa</vt:lpstr>
      <vt:lpstr>Elementos de um projeto de pesquisa</vt:lpstr>
      <vt:lpstr>Elementos de um projeto de pesquisa</vt:lpstr>
      <vt:lpstr>Elementos de um projeto de pesquisa</vt:lpstr>
      <vt:lpstr>Elementos de um projeto de pesquisa</vt:lpstr>
      <vt:lpstr>Apresentação do PowerPoint</vt:lpstr>
      <vt:lpstr>Objetivos</vt:lpstr>
      <vt:lpstr>Objetivo geral</vt:lpstr>
      <vt:lpstr>Apresentação do PowerPoint</vt:lpstr>
      <vt:lpstr>Passos para isso:</vt:lpstr>
      <vt:lpstr>Objetivos específicos</vt:lpstr>
      <vt:lpstr>Apresentação do PowerPoint</vt:lpstr>
      <vt:lpstr>Apresentação do PowerPoint</vt:lpstr>
      <vt:lpstr>Ex: Título</vt:lpstr>
      <vt:lpstr>Objetivo geral</vt:lpstr>
      <vt:lpstr>Apresentação do PowerPoint</vt:lpstr>
      <vt:lpstr>MÉTODOS</vt:lpstr>
      <vt:lpstr>Métodos</vt:lpstr>
      <vt:lpstr>Métodos</vt:lpstr>
      <vt:lpstr>Apresentação do PowerPoint</vt:lpstr>
      <vt:lpstr>Apresentação do PowerPoint</vt:lpstr>
      <vt:lpstr>Apresentação do PowerPoint</vt:lpstr>
      <vt:lpstr>Apresentação do PowerPoint</vt:lpstr>
      <vt:lpstr> Procedimentos</vt:lpstr>
      <vt:lpstr>Variáveis e medidas</vt:lpstr>
      <vt:lpstr>Apresentação do PowerPoint</vt:lpstr>
      <vt:lpstr>Tempos verbais na escrita científica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Resolução de Problemas II</dc:title>
  <dc:creator>SAMILA</dc:creator>
  <cp:lastModifiedBy>SAMILA</cp:lastModifiedBy>
  <cp:revision>62</cp:revision>
  <dcterms:created xsi:type="dcterms:W3CDTF">2020-08-25T13:26:37Z</dcterms:created>
  <dcterms:modified xsi:type="dcterms:W3CDTF">2020-10-20T13:09:45Z</dcterms:modified>
</cp:coreProperties>
</file>