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257" r:id="rId3"/>
    <p:sldId id="401" r:id="rId4"/>
    <p:sldId id="393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20" r:id="rId22"/>
    <p:sldId id="421" r:id="rId23"/>
    <p:sldId id="258" r:id="rId24"/>
    <p:sldId id="310" r:id="rId25"/>
    <p:sldId id="419" r:id="rId26"/>
    <p:sldId id="422" r:id="rId27"/>
    <p:sldId id="423" r:id="rId28"/>
    <p:sldId id="263" r:id="rId29"/>
    <p:sldId id="402" r:id="rId30"/>
    <p:sldId id="358" r:id="rId31"/>
    <p:sldId id="397" r:id="rId32"/>
    <p:sldId id="425" r:id="rId33"/>
    <p:sldId id="426" r:id="rId34"/>
    <p:sldId id="424" r:id="rId35"/>
    <p:sldId id="398" r:id="rId36"/>
    <p:sldId id="427" r:id="rId37"/>
    <p:sldId id="428" r:id="rId38"/>
    <p:sldId id="313" r:id="rId39"/>
    <p:sldId id="268" r:id="rId40"/>
    <p:sldId id="399" r:id="rId41"/>
    <p:sldId id="376" r:id="rId42"/>
    <p:sldId id="390" r:id="rId43"/>
    <p:sldId id="400" r:id="rId44"/>
    <p:sldId id="371" r:id="rId45"/>
    <p:sldId id="272" r:id="rId46"/>
    <p:sldId id="311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767" autoAdjust="0"/>
  </p:normalViewPr>
  <p:slideViewPr>
    <p:cSldViewPr snapToGrid="0">
      <p:cViewPr varScale="1">
        <p:scale>
          <a:sx n="62" d="100"/>
          <a:sy n="62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/>
              <a:t>Prof. Fernando Campos Mendonça</a:t>
            </a:r>
            <a:endParaRPr lang="pt-BR" dirty="0"/>
          </a:p>
        </p:txBody>
      </p:sp>
      <p:pic>
        <p:nvPicPr>
          <p:cNvPr id="9" name="Imagem 8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72457" cy="13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32677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25058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22649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11024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2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32350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35548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38703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18022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</p:spTree>
    <p:extLst>
      <p:ext uri="{BB962C8B-B14F-4D97-AF65-F5344CB8AC3E}">
        <p14:creationId xmlns:p14="http://schemas.microsoft.com/office/powerpoint/2010/main" val="18980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6107" y="365125"/>
            <a:ext cx="9788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6107" y="1847850"/>
            <a:ext cx="97883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E53E-271B-44FE-A694-3BA8CF40F478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>
            <a:extLst>
              <a:ext uri="{FF2B5EF4-FFF2-40B4-BE49-F238E27FC236}">
                <a16:creationId xmlns:a16="http://schemas.microsoft.com/office/drawing/2014/main" id="{5DDCB7D7-33AC-4201-B09F-5E47FE57B0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17449"/>
            <a:ext cx="972457" cy="13963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3B5402-16A4-49B7-848A-66D0144A19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39" y="59737"/>
            <a:ext cx="1154476" cy="9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6.wdp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a.agr.br/robos-comandam-fabrica-de-mudas-de-eucalipt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microsoft.com/office/2007/relationships/hdphoto" Target="../media/hdphoto7.wdp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youtube.com/watch?v=lJnfbYeWH_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hyperlink" Target="https://youtu.be/SAwzuCDEzmQ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LeEzJcmaM" TargetMode="Externa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https://www.youtube.com/watch?v=BOuDU5Xs8O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fim.com.br/digital-farmin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www.youtube.com/watch?v=BOuDU5Xs8O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s5GU9SWquQ" TargetMode="External"/><Relationship Id="rId3" Type="http://schemas.openxmlformats.org/officeDocument/2006/relationships/hyperlink" Target="https://docplayer.com.br/63654607-Automacao-em-aspersao-convencional.html" TargetMode="External"/><Relationship Id="rId7" Type="http://schemas.openxmlformats.org/officeDocument/2006/relationships/hyperlink" Target="https://www.youtube.com/watch?v=ww16plDhJZ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hyperlink" Target="https://www.youtube.com/watch?v=bjCqDwQr-oI" TargetMode="External"/><Relationship Id="rId5" Type="http://schemas.openxmlformats.org/officeDocument/2006/relationships/hyperlink" Target="https://www.youtube.com/watch?v=8xBGtv8xWhM" TargetMode="External"/><Relationship Id="rId4" Type="http://schemas.openxmlformats.org/officeDocument/2006/relationships/hyperlink" Target="https://www.youtube.com/watch?v=hOTOfR8S6sQ" TargetMode="External"/><Relationship Id="rId9" Type="http://schemas.openxmlformats.org/officeDocument/2006/relationships/hyperlink" Target="https://www.youtube.com/watch?v=R1Zak9RMQR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io.ufc.br/bitstream/riufc/18757/1/2016_dis_avabatista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sitorio.ufc.br/bitstream/riufc/18757/1/2016_dis_avabatista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ghts.liga.ventures/agtechs/a-introducao-de-robotica-e-automacao-em-processos-agropecuarios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o.mendonca@usp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37251" y="2277212"/>
            <a:ext cx="9144000" cy="105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000" b="1" dirty="0">
                <a:solidFill>
                  <a:srgbClr val="0000FF"/>
                </a:solidFill>
              </a:rPr>
              <a:t>ROBÓTICA E AUTOMAÇÃO DA IRRIGAÇÃO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37251" y="5917555"/>
            <a:ext cx="9144000" cy="48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Prof. Dr. Fernando Campos Mendonça – LEB – ESALQ/USP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21003" y="213777"/>
            <a:ext cx="9786217" cy="1191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ZEB 1066 – TÓPICOS ESPECIAIS EM ENGENHARIA DE BIOSSISTEMAS</a:t>
            </a:r>
            <a:endParaRPr lang="pt-BR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198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3"/>
            <a:ext cx="10168502" cy="1022634"/>
          </a:xfrm>
        </p:spPr>
        <p:txBody>
          <a:bodyPr/>
          <a:lstStyle/>
          <a:p>
            <a:pPr algn="ctr"/>
            <a:r>
              <a:rPr lang="pt-BR" dirty="0"/>
              <a:t>Eficácia Tecnológica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E41F3E-D6B8-4BB2-B958-5819E39F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49" y="2833045"/>
            <a:ext cx="5710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1928: Foto de </a:t>
            </a:r>
            <a:r>
              <a:rPr lang="pt-BR" altLang="pt-BR" sz="2400" dirty="0" err="1"/>
              <a:t>Shaduf</a:t>
            </a:r>
            <a:r>
              <a:rPr lang="pt-BR" altLang="pt-BR" sz="2400" dirty="0"/>
              <a:t> no Sudão</a:t>
            </a:r>
          </a:p>
        </p:txBody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id="{6E430E8D-1007-4715-A87D-8C32C21C8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04" y="1131377"/>
            <a:ext cx="44672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0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366" y="108742"/>
            <a:ext cx="9562454" cy="1108939"/>
          </a:xfrm>
        </p:spPr>
        <p:txBody>
          <a:bodyPr/>
          <a:lstStyle/>
          <a:p>
            <a:pPr algn="ctr"/>
            <a:r>
              <a:rPr lang="pt-BR" dirty="0"/>
              <a:t>Inovação e Eficiência Tecnológica</a:t>
            </a:r>
          </a:p>
        </p:txBody>
      </p:sp>
      <p:sp>
        <p:nvSpPr>
          <p:cNvPr id="5" name="Retângulo 5">
            <a:extLst>
              <a:ext uri="{FF2B5EF4-FFF2-40B4-BE49-F238E27FC236}">
                <a16:creationId xmlns:a16="http://schemas.microsoft.com/office/drawing/2014/main" id="{2919CC36-A343-4FC0-AFAF-4CD34165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047" y="2069657"/>
            <a:ext cx="65056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b="1" dirty="0"/>
              <a:t>Roda d’água egípcia</a:t>
            </a:r>
          </a:p>
          <a:p>
            <a:pPr algn="just" eaLnBrk="1" hangingPunct="1"/>
            <a:endParaRPr lang="pt-PT" altLang="pt-BR" sz="2400" dirty="0"/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Roda c/ baldes ou panelas de barro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Giro c/ correnteza do rio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Fluxo enche os baldes por imersão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Baldes acima esvaziados (calha ou aqueduto)</a:t>
            </a:r>
          </a:p>
          <a:p>
            <a:pPr algn="just" eaLnBrk="1" hangingPunct="1"/>
            <a:endParaRPr lang="pt-PT" altLang="pt-BR" sz="2400" dirty="0"/>
          </a:p>
          <a:p>
            <a:pPr algn="just" eaLnBrk="1" hangingPunct="1"/>
            <a:r>
              <a:rPr lang="pt-PT" altLang="pt-BR" sz="2400" b="1" dirty="0"/>
              <a:t>Noria: </a:t>
            </a:r>
            <a:r>
              <a:rPr lang="pt-PT" altLang="pt-BR" sz="2400" dirty="0"/>
              <a:t>1º dispositivo de </a:t>
            </a:r>
            <a:r>
              <a:rPr lang="pt-PT" altLang="pt-BR" sz="2400" b="1" dirty="0"/>
              <a:t>recalque automático</a:t>
            </a:r>
            <a:endParaRPr lang="pt-BR" altLang="pt-BR" sz="2400" b="1" dirty="0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6CBB3687-73BE-4FF2-8ED5-E2191584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407651"/>
            <a:ext cx="5489297" cy="41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19A71EE-D3CC-42D9-877C-F8C3AD69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827" y="1217681"/>
            <a:ext cx="598234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700 a.C.: </a:t>
            </a:r>
            <a:r>
              <a:rPr lang="pt-BR" altLang="pt-BR" sz="2400" b="1" dirty="0" err="1"/>
              <a:t>Noria</a:t>
            </a:r>
            <a:r>
              <a:rPr lang="pt-BR" altLang="pt-BR" sz="2400" dirty="0"/>
              <a:t> (Egito)</a:t>
            </a:r>
            <a:r>
              <a:rPr lang="pt-BR" altLang="pt-BR" sz="2400" b="1" dirty="0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0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822" y="108743"/>
            <a:ext cx="9684988" cy="1046290"/>
          </a:xfrm>
        </p:spPr>
        <p:txBody>
          <a:bodyPr/>
          <a:lstStyle/>
          <a:p>
            <a:pPr algn="ctr"/>
            <a:r>
              <a:rPr lang="pt-BR" dirty="0"/>
              <a:t>Alta Tecnologia, Paisagismo e Luxo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65444F-B90A-4B58-929C-E64416CF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616" y="1155032"/>
            <a:ext cx="945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604 a 562 a.C.: </a:t>
            </a:r>
            <a:r>
              <a:rPr lang="pt-BR" altLang="pt-BR" sz="2400" dirty="0"/>
              <a:t>Jardins Suspensos da Babilônia.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CA19EC-BB34-4C25-B841-B739EA9A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79" y="1764797"/>
            <a:ext cx="6943241" cy="48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9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686440" cy="1011917"/>
          </a:xfrm>
        </p:spPr>
        <p:txBody>
          <a:bodyPr/>
          <a:lstStyle/>
          <a:p>
            <a:pPr algn="ctr"/>
            <a:r>
              <a:rPr lang="pt-BR" dirty="0"/>
              <a:t>Colonização de Novas Áreas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63E40-A5BE-4192-AA88-DCE321FF9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82" y="1423984"/>
            <a:ext cx="609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 dirty="0"/>
              <a:t>550 a.C.: </a:t>
            </a:r>
            <a:r>
              <a:rPr lang="pt-BR" altLang="pt-BR" sz="2400" dirty="0"/>
              <a:t>Qanat (Kareze na Mesopotâmia)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3379C6F9-C379-4743-9940-49AAE84FB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83" y="2061656"/>
            <a:ext cx="6338807" cy="46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000" b="1" dirty="0"/>
              <a:t>Técnica p/ uso da água subterrânea na irrigação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000" dirty="0"/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/>
              <a:t>Escavação de poço vertical em terreno inclinado</a:t>
            </a:r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/>
              <a:t>Escavação de túnel c/ leve inclinação</a:t>
            </a:r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/>
              <a:t>Escoamento por gravidade (túnel)</a:t>
            </a:r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/>
              <a:t>Água emerge a certa distância do poço</a:t>
            </a:r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/>
              <a:t>Aberturas verticais a cada 20-30 metros</a:t>
            </a:r>
          </a:p>
          <a:p>
            <a:pPr marL="357188" algn="just" eaLnBrk="1" hangingPunct="1">
              <a:lnSpc>
                <a:spcPct val="150000"/>
              </a:lnSpc>
            </a:pPr>
            <a:r>
              <a:rPr lang="pt-BR" altLang="pt-BR" sz="2000" dirty="0"/>
              <a:t>Respiração + Remoção de detritos</a:t>
            </a:r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/>
              <a:t>Túnel concluído: área c/ fonte constante de água</a:t>
            </a:r>
          </a:p>
          <a:p>
            <a:pPr marL="342900" indent="-342900" algn="just" eaLnBrk="1" hangingPunct="1">
              <a:lnSpc>
                <a:spcPct val="150000"/>
              </a:lnSpc>
              <a:buAutoNum type="arabicParenR"/>
            </a:pPr>
            <a:r>
              <a:rPr lang="pt-BR" altLang="pt-BR" sz="2000" dirty="0" err="1"/>
              <a:t>Qanats</a:t>
            </a:r>
            <a:r>
              <a:rPr lang="pt-BR" altLang="pt-BR" sz="2000" dirty="0"/>
              <a:t> ainda em uso hoje (da China ao Marrocos)</a:t>
            </a:r>
          </a:p>
        </p:txBody>
      </p:sp>
      <p:pic>
        <p:nvPicPr>
          <p:cNvPr id="8" name="Imagem 1">
            <a:extLst>
              <a:ext uri="{FF2B5EF4-FFF2-40B4-BE49-F238E27FC236}">
                <a16:creationId xmlns:a16="http://schemas.microsoft.com/office/drawing/2014/main" id="{E3279DFC-08B1-43C7-8F14-9E09A7169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78" y="1185011"/>
            <a:ext cx="556636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>
            <a:extLst>
              <a:ext uri="{FF2B5EF4-FFF2-40B4-BE49-F238E27FC236}">
                <a16:creationId xmlns:a16="http://schemas.microsoft.com/office/drawing/2014/main" id="{4519397D-033B-47CB-B307-D0D8B52D9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79" y="4838700"/>
            <a:ext cx="558186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686440" cy="1011917"/>
          </a:xfrm>
        </p:spPr>
        <p:txBody>
          <a:bodyPr/>
          <a:lstStyle/>
          <a:p>
            <a:pPr algn="ctr"/>
            <a:r>
              <a:rPr lang="pt-BR"/>
              <a:t>Inovação e Disrupção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09607EB-95B9-4D88-9CA7-8BCB180C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654" y="1120659"/>
            <a:ext cx="65801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500 a.C.: Sakia (</a:t>
            </a:r>
            <a:r>
              <a:rPr lang="pt-BR" altLang="pt-BR" sz="2400" dirty="0"/>
              <a:t>Roda d’água persa)</a:t>
            </a: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08A3E2F3-5DAE-41BE-B246-B216F3C3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/>
          <a:stretch>
            <a:fillRect/>
          </a:stretch>
        </p:blipFill>
        <p:spPr bwMode="auto">
          <a:xfrm>
            <a:off x="6451734" y="2594539"/>
            <a:ext cx="5760745" cy="34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2">
            <a:extLst>
              <a:ext uri="{FF2B5EF4-FFF2-40B4-BE49-F238E27FC236}">
                <a16:creationId xmlns:a16="http://schemas.microsoft.com/office/drawing/2014/main" id="{12BB36CF-AFB2-4065-BA2A-816637BA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28" y="2044816"/>
            <a:ext cx="611685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 b="1" dirty="0"/>
              <a:t>Primeiro bombeamento c/ adição de energia</a:t>
            </a:r>
          </a:p>
          <a:p>
            <a:pPr algn="just" eaLnBrk="1" hangingPunct="1"/>
            <a:endParaRPr lang="pt-BR" altLang="pt-BR" sz="2200" b="1" dirty="0"/>
          </a:p>
          <a:p>
            <a:pPr algn="just" eaLnBrk="1" hangingPunct="1"/>
            <a:r>
              <a:rPr lang="pt-BR" altLang="pt-BR" sz="2200" dirty="0"/>
              <a:t>Série ‘infinita’ de potes em corda que corria sobre duas polias</a:t>
            </a:r>
          </a:p>
          <a:p>
            <a:pPr algn="just" eaLnBrk="1" hangingPunct="1"/>
            <a:r>
              <a:rPr lang="pt-BR" altLang="pt-BR" sz="2200" dirty="0"/>
              <a:t>Dispositivo acionado por bois (Roda dentada)</a:t>
            </a:r>
          </a:p>
          <a:p>
            <a:pPr algn="just" eaLnBrk="1" hangingPunct="1"/>
            <a:r>
              <a:rPr lang="pt-BR" altLang="pt-BR" sz="2200" dirty="0"/>
              <a:t>Potes entram na fonte de água e saem cheios</a:t>
            </a:r>
          </a:p>
          <a:p>
            <a:pPr algn="just" eaLnBrk="1" hangingPunct="1"/>
            <a:r>
              <a:rPr lang="pt-BR" altLang="pt-BR" sz="2200" dirty="0"/>
              <a:t>Levantados e esvaziados</a:t>
            </a:r>
          </a:p>
          <a:p>
            <a:pPr algn="just" eaLnBrk="1" hangingPunct="1"/>
            <a:endParaRPr lang="pt-BR" altLang="pt-BR" sz="2200" b="1" dirty="0"/>
          </a:p>
          <a:p>
            <a:pPr algn="just" eaLnBrk="1" hangingPunct="1"/>
            <a:r>
              <a:rPr lang="pt-BR" altLang="pt-BR" sz="2200" b="1" dirty="0"/>
              <a:t>Sakia</a:t>
            </a:r>
            <a:r>
              <a:rPr lang="pt-BR" altLang="pt-BR" sz="2200" dirty="0"/>
              <a:t> é semelhante à </a:t>
            </a:r>
            <a:r>
              <a:rPr lang="pt-BR" altLang="pt-BR" sz="2200" b="1" dirty="0" err="1"/>
              <a:t>Noria</a:t>
            </a:r>
            <a:r>
              <a:rPr lang="pt-BR" altLang="pt-BR" sz="2200" dirty="0"/>
              <a:t>, mas movida por uma força externa (</a:t>
            </a:r>
            <a:r>
              <a:rPr lang="pt-BR" altLang="pt-BR" sz="2200" b="1" dirty="0"/>
              <a:t>animais</a:t>
            </a:r>
            <a:r>
              <a:rPr lang="pt-BR" altLang="pt-BR" sz="2200" dirty="0"/>
              <a:t>), e não pelo fluxo da correnteza do rio.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2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686440" cy="1011917"/>
          </a:xfrm>
        </p:spPr>
        <p:txBody>
          <a:bodyPr/>
          <a:lstStyle/>
          <a:p>
            <a:pPr algn="ctr"/>
            <a:r>
              <a:rPr lang="pt-BR" dirty="0"/>
              <a:t>Eficácia Tecnológica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09607EB-95B9-4D88-9CA7-8BCB180C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75" y="1035187"/>
            <a:ext cx="547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500 a.C.: Sakia (</a:t>
            </a:r>
            <a:r>
              <a:rPr lang="pt-BR" altLang="pt-BR" sz="2400" dirty="0"/>
              <a:t>Roda d’água persa)</a:t>
            </a:r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7CE0952C-6683-40B1-8B41-5D4A9714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617" y="6565900"/>
            <a:ext cx="4975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300" dirty="0"/>
              <a:t>http://www.toseftaonline.org/tractate-peah-chapter-2-tosefta-21/</a:t>
            </a: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3A4A8C4C-A87A-43C6-BC1C-97ACA3CB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22" y="1120658"/>
            <a:ext cx="3698816" cy="544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05D9CF6D-993A-4001-B6A3-C8F163B38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3" y="2083198"/>
            <a:ext cx="54737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2">
            <a:extLst>
              <a:ext uri="{FF2B5EF4-FFF2-40B4-BE49-F238E27FC236}">
                <a16:creationId xmlns:a16="http://schemas.microsoft.com/office/drawing/2014/main" id="{A7D3A0ED-503A-48F3-90EA-B2F9D3B2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878" y="1605359"/>
            <a:ext cx="5387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PT" altLang="pt-BR" b="1" dirty="0"/>
              <a:t>Foto retirada no Egito em 1904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686440" cy="960641"/>
          </a:xfrm>
        </p:spPr>
        <p:txBody>
          <a:bodyPr/>
          <a:lstStyle/>
          <a:p>
            <a:pPr algn="ctr"/>
            <a:r>
              <a:rPr lang="pt-BR" dirty="0"/>
              <a:t>É Possível Melhorar?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FE5FB7-7035-434A-9E8D-6D302480D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709" y="1272445"/>
            <a:ext cx="618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1" dirty="0"/>
              <a:t>250 a.C.: Parafuso de Arquimedes</a:t>
            </a:r>
            <a:endParaRPr lang="pt-BR" altLang="pt-BR" sz="2800" dirty="0"/>
          </a:p>
        </p:txBody>
      </p:sp>
      <p:pic>
        <p:nvPicPr>
          <p:cNvPr id="12" name="Imagem 3">
            <a:extLst>
              <a:ext uri="{FF2B5EF4-FFF2-40B4-BE49-F238E27FC236}">
                <a16:creationId xmlns:a16="http://schemas.microsoft.com/office/drawing/2014/main" id="{C023B3D5-C85F-4413-BBD5-D9C036C42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56"/>
          <a:stretch/>
        </p:blipFill>
        <p:spPr bwMode="auto">
          <a:xfrm>
            <a:off x="6432550" y="1890241"/>
            <a:ext cx="5759450" cy="385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6">
            <a:extLst>
              <a:ext uri="{FF2B5EF4-FFF2-40B4-BE49-F238E27FC236}">
                <a16:creationId xmlns:a16="http://schemas.microsoft.com/office/drawing/2014/main" id="{AD38D72B-CA02-4250-A1CE-6FCCE08F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35" y="2072280"/>
            <a:ext cx="7115551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Arquimedes visitou o Egito e criou esse dispositivo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Parafuso dentro de um tubo oco (Giro e elevação)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Percurso pelo comprimento do parafuso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Saída pela parte superior do tubo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/>
              <a:t>Uso atual: transporte de materiais granulares</a:t>
            </a:r>
          </a:p>
          <a:p>
            <a:pPr marL="357188" eaLnBrk="1" hangingPunct="1">
              <a:lnSpc>
                <a:spcPct val="150000"/>
              </a:lnSpc>
            </a:pPr>
            <a:r>
              <a:rPr lang="pt-BR" altLang="pt-BR" sz="2400" dirty="0"/>
              <a:t>Grânulos de plástico</a:t>
            </a:r>
          </a:p>
          <a:p>
            <a:pPr marL="357188" eaLnBrk="1" hangingPunct="1">
              <a:lnSpc>
                <a:spcPct val="150000"/>
              </a:lnSpc>
            </a:pPr>
            <a:r>
              <a:rPr lang="pt-BR" altLang="pt-BR" sz="2400" dirty="0"/>
              <a:t>Grãos e sementes de cereais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686440" cy="960641"/>
          </a:xfrm>
        </p:spPr>
        <p:txBody>
          <a:bodyPr/>
          <a:lstStyle/>
          <a:p>
            <a:pPr algn="ctr"/>
            <a:r>
              <a:rPr lang="pt-BR" dirty="0"/>
              <a:t>Eficácia Tecnológica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D80B7-9E75-4317-B06B-A5816C8BF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587" y="6287593"/>
            <a:ext cx="9239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92188" indent="-992188" algn="just" eaLnBrk="1" hangingPunct="1"/>
            <a:r>
              <a:rPr lang="pt-BR" altLang="pt-BR" sz="2400" dirty="0"/>
              <a:t>Foto: Parafuso de Arquimedes no início dos anos 1900 (Egito)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D9FCDCB9-5418-47E9-9AE6-BC4AFFC39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83" y="1168946"/>
            <a:ext cx="8129007" cy="51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8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P&amp;D – Ação Continuada</a:t>
            </a:r>
          </a:p>
        </p:txBody>
      </p:sp>
      <p:sp>
        <p:nvSpPr>
          <p:cNvPr id="8" name="Retângulo 2">
            <a:extLst>
              <a:ext uri="{FF2B5EF4-FFF2-40B4-BE49-F238E27FC236}">
                <a16:creationId xmlns:a16="http://schemas.microsoft.com/office/drawing/2014/main" id="{A873B2B0-F311-4C80-8E7A-1169C33AB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75" y="1271292"/>
            <a:ext cx="10566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Ceilão (antigo Sri Lanka): reinado de Pandukabhaya (300 a.C.)</a:t>
            </a:r>
          </a:p>
          <a:p>
            <a:pPr algn="just" eaLnBrk="1" hangingPunct="1"/>
            <a:r>
              <a:rPr lang="pt-BR" altLang="pt-BR" sz="2400" dirty="0"/>
              <a:t>Desenvolvimento contínuo por mil anos</a:t>
            </a:r>
          </a:p>
          <a:p>
            <a:pPr algn="just" eaLnBrk="1" hangingPunct="1"/>
            <a:r>
              <a:rPr lang="pt-BR" altLang="pt-BR" sz="2400" dirty="0"/>
              <a:t>Os mais complexos sistemas de irrigação do mundo antigo</a:t>
            </a:r>
            <a:endParaRPr lang="pt-BR" altLang="pt-BR" sz="2400" dirty="0">
              <a:solidFill>
                <a:srgbClr val="0000FF"/>
              </a:solidFill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F622FB8D-8B95-43ED-BF95-0ED5F8A5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3" y="3249716"/>
            <a:ext cx="3889718" cy="25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5">
            <a:extLst>
              <a:ext uri="{FF2B5EF4-FFF2-40B4-BE49-F238E27FC236}">
                <a16:creationId xmlns:a16="http://schemas.microsoft.com/office/drawing/2014/main" id="{D97AB57A-17CD-4320-BF8A-C1F86FC34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66" y="3249715"/>
            <a:ext cx="3889718" cy="25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6">
            <a:extLst>
              <a:ext uri="{FF2B5EF4-FFF2-40B4-BE49-F238E27FC236}">
                <a16:creationId xmlns:a16="http://schemas.microsoft.com/office/drawing/2014/main" id="{AB9D3E19-92AC-4604-9B63-D62024637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79" y="3249715"/>
            <a:ext cx="3889716" cy="25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FE1334-45A8-498B-90D9-65C1E43A9B08}"/>
              </a:ext>
            </a:extLst>
          </p:cNvPr>
          <p:cNvSpPr txBox="1"/>
          <p:nvPr/>
        </p:nvSpPr>
        <p:spPr>
          <a:xfrm>
            <a:off x="1146875" y="2488864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800" dirty="0">
                <a:solidFill>
                  <a:srgbClr val="0000FF"/>
                </a:solidFill>
              </a:rPr>
              <a:t>http://www.icid.org/res_irrigation.html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9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045" y="192855"/>
            <a:ext cx="9669274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Modernidade e Irrigação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45D2702-2F76-4AF9-BBE8-C414B872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46" y="1825625"/>
            <a:ext cx="347162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 dirty="0"/>
              <a:t>1800: Nebraska, EUA</a:t>
            </a:r>
            <a:endParaRPr lang="pt-BR" altLang="pt-BR" sz="2400" dirty="0"/>
          </a:p>
        </p:txBody>
      </p:sp>
      <p:pic>
        <p:nvPicPr>
          <p:cNvPr id="14" name="Imagem 1">
            <a:extLst>
              <a:ext uri="{FF2B5EF4-FFF2-40B4-BE49-F238E27FC236}">
                <a16:creationId xmlns:a16="http://schemas.microsoft.com/office/drawing/2014/main" id="{A5FE9B78-012C-405A-AD77-3D1EEE992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48" y="2781300"/>
            <a:ext cx="6740255" cy="396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2">
            <a:extLst>
              <a:ext uri="{FF2B5EF4-FFF2-40B4-BE49-F238E27FC236}">
                <a16:creationId xmlns:a16="http://schemas.microsoft.com/office/drawing/2014/main" id="{F6B8B85A-C74C-41A8-BA09-32AA3E060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6" y="2706132"/>
            <a:ext cx="5060546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Estimativa de área irrigada mundial:</a:t>
            </a:r>
          </a:p>
          <a:p>
            <a:pPr eaLnBrk="1" hangingPunct="1"/>
            <a:endParaRPr lang="pt-BR" altLang="pt-BR" sz="2400" dirty="0"/>
          </a:p>
          <a:p>
            <a:pPr algn="ctr" eaLnBrk="1" hangingPunct="1"/>
            <a:r>
              <a:rPr lang="pt-BR" altLang="pt-BR" sz="2400" dirty="0"/>
              <a:t>7.996.595 ha 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b="1" dirty="0"/>
              <a:t>Área irrigada atualmente:</a:t>
            </a:r>
          </a:p>
          <a:p>
            <a:pPr algn="ctr" eaLnBrk="1" hangingPunct="1"/>
            <a:endParaRPr lang="pt-BR" altLang="pt-BR" sz="2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pt-BR" altLang="pt-BR" sz="3000" b="1" dirty="0">
                <a:solidFill>
                  <a:srgbClr val="FF0000"/>
                </a:solidFill>
              </a:rPr>
              <a:t>1,533 bi ha</a:t>
            </a:r>
            <a:r>
              <a:rPr lang="pt-BR" altLang="pt-BR" sz="2400" b="1" dirty="0">
                <a:solidFill>
                  <a:srgbClr val="FF0000"/>
                </a:solidFill>
              </a:rPr>
              <a:t>  (+ 19070%) </a:t>
            </a:r>
          </a:p>
          <a:p>
            <a:pPr algn="ctr" eaLnBrk="1" hangingPunct="1"/>
            <a:r>
              <a:rPr lang="pt-BR" altLang="pt-BR" sz="2400" b="1" dirty="0">
                <a:solidFill>
                  <a:srgbClr val="FF0000"/>
                </a:solidFill>
              </a:rPr>
              <a:t>                              (+ 2,04% a.a.)</a:t>
            </a:r>
          </a:p>
        </p:txBody>
      </p:sp>
      <p:sp>
        <p:nvSpPr>
          <p:cNvPr id="16" name="Retângulo 8">
            <a:extLst>
              <a:ext uri="{FF2B5EF4-FFF2-40B4-BE49-F238E27FC236}">
                <a16:creationId xmlns:a16="http://schemas.microsoft.com/office/drawing/2014/main" id="{C13257A3-0C5A-4C0F-A5E2-FECA5F6C9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1843088"/>
            <a:ext cx="575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Escavação manual de canal de irrigação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uiExpand="1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425" y="212034"/>
            <a:ext cx="9666900" cy="914400"/>
          </a:xfrm>
        </p:spPr>
        <p:txBody>
          <a:bodyPr/>
          <a:lstStyle/>
          <a:p>
            <a:pPr algn="ctr"/>
            <a:r>
              <a:rPr lang="pt-BR" b="1" dirty="0"/>
              <a:t>Tópicos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1858" y="1307474"/>
            <a:ext cx="9438467" cy="5047006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Histórico da Irrigação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Contexto</a:t>
            </a:r>
            <a:endParaRPr lang="pt-BR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Motivação</a:t>
            </a:r>
            <a:endParaRPr lang="pt-BR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Automação da Irrigação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Robótica aplicada à Irrigação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Exemplos (Filmes)</a:t>
            </a:r>
            <a:endParaRPr lang="pt-BR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Conclusões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5"/>
    </mc:Choice>
    <mc:Fallback xmlns="">
      <p:transition spd="slow" advTm="2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Crescimento </a:t>
            </a:r>
            <a:r>
              <a:rPr lang="pt-BR" sz="4000"/>
              <a:t>e Modernização</a:t>
            </a:r>
            <a:endParaRPr lang="pt-BR" sz="4000" dirty="0"/>
          </a:p>
        </p:txBody>
      </p:sp>
      <p:pic>
        <p:nvPicPr>
          <p:cNvPr id="3" name="Imagem 5">
            <a:extLst>
              <a:ext uri="{FF2B5EF4-FFF2-40B4-BE49-F238E27FC236}">
                <a16:creationId xmlns:a16="http://schemas.microsoft.com/office/drawing/2014/main" id="{CA8378A3-474B-4181-BDAF-AF3B36027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7" y="1254537"/>
            <a:ext cx="2993768" cy="25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>
            <a:extLst>
              <a:ext uri="{FF2B5EF4-FFF2-40B4-BE49-F238E27FC236}">
                <a16:creationId xmlns:a16="http://schemas.microsoft.com/office/drawing/2014/main" id="{2112966D-D910-414A-8E41-893D15F3D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71" y="1254536"/>
            <a:ext cx="3720242" cy="25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>
            <a:extLst>
              <a:ext uri="{FF2B5EF4-FFF2-40B4-BE49-F238E27FC236}">
                <a16:creationId xmlns:a16="http://schemas.microsoft.com/office/drawing/2014/main" id="{A466D199-5A7B-403A-8FD3-776E55601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7" y="3810237"/>
            <a:ext cx="4388487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B8A53D-4141-4AA6-ADF9-312D5108A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28" y="3987215"/>
            <a:ext cx="5480473" cy="28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4F871DD1-9F61-4B87-8930-0A44001A1F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6" y="1155491"/>
            <a:ext cx="2184592" cy="28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Crescimento </a:t>
            </a:r>
            <a:r>
              <a:rPr lang="pt-BR" sz="4000"/>
              <a:t>e Modernização</a:t>
            </a:r>
            <a:endParaRPr lang="pt-BR" sz="400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5A279DD1-B1BD-463A-91D1-35F637BEB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4" y="1472179"/>
            <a:ext cx="2603518" cy="36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3">
            <a:extLst>
              <a:ext uri="{FF2B5EF4-FFF2-40B4-BE49-F238E27FC236}">
                <a16:creationId xmlns:a16="http://schemas.microsoft.com/office/drawing/2014/main" id="{0B7C2801-5F0C-4756-9412-0DBB25B40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/>
          <a:stretch/>
        </p:blipFill>
        <p:spPr bwMode="auto">
          <a:xfrm>
            <a:off x="8922635" y="1411025"/>
            <a:ext cx="3269365" cy="432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2">
            <a:extLst>
              <a:ext uri="{FF2B5EF4-FFF2-40B4-BE49-F238E27FC236}">
                <a16:creationId xmlns:a16="http://schemas.microsoft.com/office/drawing/2014/main" id="{DD58BD49-BB14-4EA4-91CF-D7C7EC14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11" y="5205589"/>
            <a:ext cx="109658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rgbClr val="0000FF"/>
                </a:solidFill>
              </a:rPr>
              <a:t>Jun/1976</a:t>
            </a:r>
            <a:r>
              <a:rPr lang="pt-BR" altLang="pt-BR" sz="2400" dirty="0"/>
              <a:t>, </a:t>
            </a:r>
            <a:r>
              <a:rPr lang="en-US" altLang="pt-BR" sz="2400" b="1" i="1" dirty="0"/>
              <a:t>Scientific American</a:t>
            </a:r>
            <a:r>
              <a:rPr lang="en-US" altLang="pt-BR" sz="2400" dirty="0"/>
              <a:t> </a:t>
            </a:r>
            <a:r>
              <a:rPr lang="pt-BR" altLang="pt-BR" sz="2400" dirty="0"/>
              <a:t>sobre o pivô central: </a:t>
            </a:r>
          </a:p>
          <a:p>
            <a:pPr eaLnBrk="1" hangingPunct="1"/>
            <a:endParaRPr lang="pt-BR" altLang="pt-BR" sz="2400" dirty="0"/>
          </a:p>
          <a:p>
            <a:pPr algn="ctr" eaLnBrk="1" hangingPunct="1"/>
            <a:r>
              <a:rPr lang="pt-BR" altLang="pt-BR" sz="2400" i="1" dirty="0"/>
              <a:t>“</a:t>
            </a:r>
            <a:r>
              <a:rPr lang="en-US" altLang="pt-BR" sz="2400" i="1" dirty="0"/>
              <a:t>Perhaps the most significant mechanical innovation in agriculture since the replacement of draft animals by the tractor"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CEEAC3C-4544-417D-91E0-E2A0BCE02052}"/>
              </a:ext>
            </a:extLst>
          </p:cNvPr>
          <p:cNvGrpSpPr/>
          <p:nvPr/>
        </p:nvGrpSpPr>
        <p:grpSpPr>
          <a:xfrm>
            <a:off x="3065031" y="1472179"/>
            <a:ext cx="2437171" cy="3500096"/>
            <a:chOff x="4617330" y="1452570"/>
            <a:chExt cx="2437171" cy="3500096"/>
          </a:xfrm>
        </p:grpSpPr>
        <p:pic>
          <p:nvPicPr>
            <p:cNvPr id="10" name="Imagem 1">
              <a:extLst>
                <a:ext uri="{FF2B5EF4-FFF2-40B4-BE49-F238E27FC236}">
                  <a16:creationId xmlns:a16="http://schemas.microsoft.com/office/drawing/2014/main" id="{40CDEF4A-46F4-4936-AE29-51CB57AB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330" y="1452570"/>
              <a:ext cx="1984212" cy="279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416A1BD-51F2-4A56-A22A-4A65F5171BF0}"/>
                </a:ext>
              </a:extLst>
            </p:cNvPr>
            <p:cNvSpPr txBox="1"/>
            <p:nvPr/>
          </p:nvSpPr>
          <p:spPr>
            <a:xfrm>
              <a:off x="4617330" y="4306335"/>
              <a:ext cx="24371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altLang="pt-BR" sz="1800"/>
                <a:t>Frank Zybach</a:t>
              </a:r>
              <a:endParaRPr lang="pt-BR" altLang="pt-BR"/>
            </a:p>
            <a:p>
              <a:r>
                <a:rPr lang="pt-BR" altLang="pt-BR" sz="1800"/>
                <a:t>Inventor do pivô central</a:t>
              </a:r>
              <a:endParaRPr lang="pt-BR"/>
            </a:p>
          </p:txBody>
        </p:sp>
      </p:grpSp>
      <p:pic>
        <p:nvPicPr>
          <p:cNvPr id="15" name="Imagem 4">
            <a:extLst>
              <a:ext uri="{FF2B5EF4-FFF2-40B4-BE49-F238E27FC236}">
                <a16:creationId xmlns:a16="http://schemas.microsoft.com/office/drawing/2014/main" id="{12776757-4F85-44EE-82C3-AD2A7EE800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4"/>
          <a:stretch/>
        </p:blipFill>
        <p:spPr bwMode="auto">
          <a:xfrm>
            <a:off x="5178424" y="1947057"/>
            <a:ext cx="3282697" cy="231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36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Crescimento </a:t>
            </a:r>
            <a:r>
              <a:rPr lang="pt-BR" sz="4000"/>
              <a:t>e Modernização</a:t>
            </a:r>
            <a:endParaRPr lang="pt-BR" sz="4000" dirty="0"/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id="{1FA8C462-5293-477C-A987-491FEF49A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13" y="5790109"/>
            <a:ext cx="73334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>
                <a:solidFill>
                  <a:srgbClr val="FF0000"/>
                </a:solidFill>
              </a:rPr>
              <a:t>1951: </a:t>
            </a:r>
            <a:r>
              <a:rPr lang="pt-BR" altLang="pt-BR" sz="2400" dirty="0"/>
              <a:t>Um dos primeiros modelos de </a:t>
            </a:r>
            <a:r>
              <a:rPr lang="pt-BR" altLang="pt-BR" sz="2400" b="1" dirty="0"/>
              <a:t>tensiômetro. </a:t>
            </a:r>
          </a:p>
          <a:p>
            <a:pPr algn="just" eaLnBrk="1" hangingPunct="1"/>
            <a:r>
              <a:rPr lang="pt-BR" altLang="pt-BR" sz="2000" dirty="0"/>
              <a:t>Empresa </a:t>
            </a:r>
            <a:r>
              <a:rPr lang="pt-BR" altLang="pt-BR" sz="2000" dirty="0" err="1"/>
              <a:t>Irrometer</a:t>
            </a:r>
            <a:r>
              <a:rPr lang="pt-BR" altLang="pt-BR" sz="2000" dirty="0"/>
              <a:t> Co., Riverside, Califórnia.</a:t>
            </a:r>
          </a:p>
        </p:txBody>
      </p:sp>
      <p:pic>
        <p:nvPicPr>
          <p:cNvPr id="15" name="Imagem 1">
            <a:extLst>
              <a:ext uri="{FF2B5EF4-FFF2-40B4-BE49-F238E27FC236}">
                <a16:creationId xmlns:a16="http://schemas.microsoft.com/office/drawing/2014/main" id="{090B462A-072B-4D96-BFD0-591FE90D9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9" y="1735810"/>
            <a:ext cx="1296116" cy="48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istema de irrigação por gotejamento - Drip-Plan">
            <a:extLst>
              <a:ext uri="{FF2B5EF4-FFF2-40B4-BE49-F238E27FC236}">
                <a16:creationId xmlns:a16="http://schemas.microsoft.com/office/drawing/2014/main" id="{4BEA4591-1832-4800-9F6A-5D5CFE55D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3"/>
          <a:stretch/>
        </p:blipFill>
        <p:spPr bwMode="auto">
          <a:xfrm>
            <a:off x="1898867" y="1735811"/>
            <a:ext cx="4796402" cy="37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NOSHOW COMIGO apresenta as vantagens da irrigação por gotejamento  subterrâneo em grãos">
            <a:extLst>
              <a:ext uri="{FF2B5EF4-FFF2-40B4-BE49-F238E27FC236}">
                <a16:creationId xmlns:a16="http://schemas.microsoft.com/office/drawing/2014/main" id="{55B90B94-0EF5-408D-8ED1-BF78E654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69" y="1735810"/>
            <a:ext cx="5496731" cy="37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69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CONTEXTO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1353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18">
        <p14:prism/>
      </p:transition>
    </mc:Choice>
    <mc:Fallback xmlns="">
      <p:transition spd="slow" advTm="2218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2" y="0"/>
            <a:ext cx="10290413" cy="1351722"/>
          </a:xfrm>
        </p:spPr>
        <p:txBody>
          <a:bodyPr/>
          <a:lstStyle/>
          <a:p>
            <a:pPr algn="ctr"/>
            <a:r>
              <a:rPr lang="pt-BR" dirty="0"/>
              <a:t>Automação e Robótica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2317" y="1216732"/>
            <a:ext cx="10668387" cy="516765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Crescimento populacional e demanda por produtos agrícolas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FAO: Brasil deverá suprir cerca de 40% da produção adicional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Guerra comercial: tarifas “antidumping” e retaliações (países desenvolvidos)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Urbanização e </a:t>
            </a:r>
            <a:r>
              <a:rPr lang="pt-BR" sz="2600" b="1" dirty="0">
                <a:solidFill>
                  <a:srgbClr val="FF0000"/>
                </a:solidFill>
              </a:rPr>
              <a:t>redução</a:t>
            </a:r>
            <a:r>
              <a:rPr lang="pt-BR" sz="2600" dirty="0"/>
              <a:t> da oferta de </a:t>
            </a:r>
            <a:r>
              <a:rPr lang="pt-BR" sz="2600" b="1" dirty="0">
                <a:solidFill>
                  <a:srgbClr val="FF0000"/>
                </a:solidFill>
              </a:rPr>
              <a:t>mão de obra</a:t>
            </a:r>
            <a:r>
              <a:rPr lang="pt-BR" sz="2600" dirty="0"/>
              <a:t> no campo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Agricultura digital: mudança de paradigmas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Agricultura de precisão – </a:t>
            </a:r>
            <a:r>
              <a:rPr lang="pt-BR" sz="2600" b="1" dirty="0">
                <a:solidFill>
                  <a:srgbClr val="0000FF"/>
                </a:solidFill>
              </a:rPr>
              <a:t>Irrigação de Precisão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Automatização</a:t>
            </a:r>
          </a:p>
          <a:p>
            <a:pPr lvl="0">
              <a:lnSpc>
                <a:spcPct val="100000"/>
              </a:lnSpc>
            </a:pPr>
            <a:r>
              <a:rPr lang="pt-BR" sz="2600" dirty="0"/>
              <a:t>Robótica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600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4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8"/>
    </mc:Choice>
    <mc:Fallback xmlns="">
      <p:transition spd="slow" advTm="41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Automatização</a:t>
            </a:r>
          </a:p>
        </p:txBody>
      </p:sp>
      <p:pic>
        <p:nvPicPr>
          <p:cNvPr id="4098" name="Picture 2" descr="Irrigação automatizada é uma opção econômica e sustentável - Capital do  Entorno">
            <a:extLst>
              <a:ext uri="{FF2B5EF4-FFF2-40B4-BE49-F238E27FC236}">
                <a16:creationId xmlns:a16="http://schemas.microsoft.com/office/drawing/2014/main" id="{0CBBC829-F1D2-49AF-8BB3-FB9CE55A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4" y="1272870"/>
            <a:ext cx="4353199" cy="21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stema de irrigação automática para horta - Irrigaflora">
            <a:extLst>
              <a:ext uri="{FF2B5EF4-FFF2-40B4-BE49-F238E27FC236}">
                <a16:creationId xmlns:a16="http://schemas.microsoft.com/office/drawing/2014/main" id="{7F00C79F-D1C0-4408-BBD9-A6D79E3E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7" y="1272870"/>
            <a:ext cx="4286396" cy="28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rada Nova: Ematerce orienta implantação do primeiro sistema de irrigação  automatizada - Empresa de Assistência Técnica e Extensão Rural do Ceará">
            <a:extLst>
              <a:ext uri="{FF2B5EF4-FFF2-40B4-BE49-F238E27FC236}">
                <a16:creationId xmlns:a16="http://schemas.microsoft.com/office/drawing/2014/main" id="{F057BFE7-DBA1-4C33-AB5B-95B8B656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5" y="3601346"/>
            <a:ext cx="4286396" cy="32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luções para automação de sua lavoura e propriedade – KREBS Sistemas de  Irrigação">
            <a:extLst>
              <a:ext uri="{FF2B5EF4-FFF2-40B4-BE49-F238E27FC236}">
                <a16:creationId xmlns:a16="http://schemas.microsoft.com/office/drawing/2014/main" id="{73B982C6-7761-46C3-AE67-E7CAE9A3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7" y="4220218"/>
            <a:ext cx="4286396" cy="26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6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Robótica</a:t>
            </a:r>
          </a:p>
        </p:txBody>
      </p:sp>
      <p:pic>
        <p:nvPicPr>
          <p:cNvPr id="5122" name="Picture 2" descr="Agrícola, isometric, robôs, fluxograma. Máquina, fluxograma, vetorial,  sistema, caminhões, irrigação, tratores, grão, | CanStock">
            <a:extLst>
              <a:ext uri="{FF2B5EF4-FFF2-40B4-BE49-F238E27FC236}">
                <a16:creationId xmlns:a16="http://schemas.microsoft.com/office/drawing/2014/main" id="{8AAB2460-B68A-48AC-B9A2-58470E95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72" y="941656"/>
            <a:ext cx="5584233" cy="58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istema de Irrigação com Arduino Uno | Blog Baú da Eletrônica">
            <a:extLst>
              <a:ext uri="{FF2B5EF4-FFF2-40B4-BE49-F238E27FC236}">
                <a16:creationId xmlns:a16="http://schemas.microsoft.com/office/drawing/2014/main" id="{0FBF12C1-4F33-4A32-9B2E-229904459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" y="1840444"/>
            <a:ext cx="48768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86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875" y="108742"/>
            <a:ext cx="9779430" cy="960641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Robótica</a:t>
            </a:r>
          </a:p>
        </p:txBody>
      </p:sp>
      <p:pic>
        <p:nvPicPr>
          <p:cNvPr id="6146" name="Picture 2">
            <a:hlinkClick r:id="rId3"/>
            <a:extLst>
              <a:ext uri="{FF2B5EF4-FFF2-40B4-BE49-F238E27FC236}">
                <a16:creationId xmlns:a16="http://schemas.microsoft.com/office/drawing/2014/main" id="{38A3095D-A1A9-4FA6-86CC-0D98C851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2" y="1595680"/>
            <a:ext cx="7533736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1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172" y="2464904"/>
            <a:ext cx="10017457" cy="1351722"/>
          </a:xfrm>
        </p:spPr>
        <p:txBody>
          <a:bodyPr/>
          <a:lstStyle/>
          <a:p>
            <a:pPr algn="ctr"/>
            <a:r>
              <a:rPr lang="pt-BR" b="1" dirty="0"/>
              <a:t>MOTIVAÇÃO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36804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07">
        <p14:prism dir="u"/>
      </p:transition>
    </mc:Choice>
    <mc:Fallback xmlns="">
      <p:transition spd="slow" advTm="10407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2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Motivação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1748" y="1298713"/>
            <a:ext cx="10689472" cy="510208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Qualificação profissional: Quem vai trabalhar nas fazendas?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Como será o trabalho no campo?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A essência não muda (produção vegetal e animal) ...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Ou muda?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Produção vegetal e animal + energia solar + eólica + agro-ecoturismo + ...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600" dirty="0"/>
              <a:t>O método Starbucks: experimentar o campo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Quanto tempo quero usar cuidando da irrigação?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Robôs eliminam empregos?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172" y="2464904"/>
            <a:ext cx="10017457" cy="1351722"/>
          </a:xfrm>
        </p:spPr>
        <p:txBody>
          <a:bodyPr/>
          <a:lstStyle/>
          <a:p>
            <a:pPr algn="ctr"/>
            <a:r>
              <a:rPr lang="pt-BR" b="1" dirty="0"/>
              <a:t>Histórico da Irrigação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30690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07">
        <p14:prism dir="u"/>
      </p:transition>
    </mc:Choice>
    <mc:Fallback xmlns="">
      <p:transition spd="slow" advTm="10407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2517913"/>
            <a:ext cx="10515600" cy="1351722"/>
          </a:xfrm>
        </p:spPr>
        <p:txBody>
          <a:bodyPr/>
          <a:lstStyle/>
          <a:p>
            <a:pPr algn="ctr"/>
            <a:r>
              <a:rPr lang="pt-BR" b="1" dirty="0"/>
              <a:t>EXEMPLOS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6219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287">
        <p14:prism dir="u"/>
      </p:transition>
    </mc:Choice>
    <mc:Fallback xmlns="">
      <p:transition spd="slow" advTm="8287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239" y="42481"/>
            <a:ext cx="9744076" cy="1117319"/>
          </a:xfrm>
        </p:spPr>
        <p:txBody>
          <a:bodyPr/>
          <a:lstStyle/>
          <a:p>
            <a:pPr algn="ctr"/>
            <a:r>
              <a:rPr lang="pt-BR" dirty="0"/>
              <a:t>Gestão da Irrigação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448AC9-2A31-41AD-A806-A4CEC3E46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 t="10432" r="25250" b="11262"/>
          <a:stretch/>
        </p:blipFill>
        <p:spPr bwMode="auto">
          <a:xfrm>
            <a:off x="1089239" y="2422990"/>
            <a:ext cx="3378630" cy="30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7ED4556-F1F6-43E1-8C5C-CCBA98531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9310" r="2119" b="3897"/>
          <a:stretch/>
        </p:blipFill>
        <p:spPr bwMode="auto">
          <a:xfrm>
            <a:off x="4733316" y="2422990"/>
            <a:ext cx="7233478" cy="37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Crop | Alta Performance na Lavoura Irrigada">
            <a:extLst>
              <a:ext uri="{FF2B5EF4-FFF2-40B4-BE49-F238E27FC236}">
                <a16:creationId xmlns:a16="http://schemas.microsoft.com/office/drawing/2014/main" id="{58253CEF-0B3F-4224-8579-876F7479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9" y="1232453"/>
            <a:ext cx="2845071" cy="10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44499B9-5952-4396-87EB-FDAAEDB9CE34}"/>
              </a:ext>
            </a:extLst>
          </p:cNvPr>
          <p:cNvSpPr txBox="1"/>
          <p:nvPr/>
        </p:nvSpPr>
        <p:spPr>
          <a:xfrm>
            <a:off x="3486715" y="5527939"/>
            <a:ext cx="521857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hlinkClick r:id="rId6"/>
              </a:rPr>
              <a:t>Economia de água na irrigação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>
                <a:hlinkClick r:id="rId7"/>
              </a:rPr>
              <a:t>Redução do consumo de água e energia</a:t>
            </a:r>
            <a:endParaRPr lang="pt-B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7764" y="5532781"/>
            <a:ext cx="9772487" cy="1282737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dirty="0">
                <a:hlinkClick r:id="rId3"/>
              </a:rPr>
              <a:t>Vídeo institucional</a:t>
            </a:r>
            <a:endParaRPr lang="pt-BR" dirty="0"/>
          </a:p>
          <a:p>
            <a:pPr marL="0" lvl="1" indent="0" algn="just">
              <a:buNone/>
            </a:pPr>
            <a:r>
              <a:rPr lang="pt-BR" dirty="0">
                <a:hlinkClick r:id="rId4"/>
              </a:rPr>
              <a:t>Manejo de irrigação – Cultivos anuais</a:t>
            </a:r>
            <a:endParaRPr lang="pt-BR" dirty="0"/>
          </a:p>
        </p:txBody>
      </p:sp>
      <p:pic>
        <p:nvPicPr>
          <p:cNvPr id="8" name="Picture 2" descr="Orbia.ag">
            <a:extLst>
              <a:ext uri="{FF2B5EF4-FFF2-40B4-BE49-F238E27FC236}">
                <a16:creationId xmlns:a16="http://schemas.microsoft.com/office/drawing/2014/main" id="{DC8B26A8-7E4F-4923-9753-9E6911F2D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2" r="3092" b="30080"/>
          <a:stretch/>
        </p:blipFill>
        <p:spPr bwMode="auto">
          <a:xfrm>
            <a:off x="838199" y="1325218"/>
            <a:ext cx="3328569" cy="10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459FAD7-29A3-4F1A-8A41-74840271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39" y="42481"/>
            <a:ext cx="9744076" cy="1117319"/>
          </a:xfrm>
        </p:spPr>
        <p:txBody>
          <a:bodyPr/>
          <a:lstStyle/>
          <a:p>
            <a:pPr algn="ctr"/>
            <a:r>
              <a:rPr lang="pt-BR" dirty="0"/>
              <a:t>Gestão da Irrigação</a:t>
            </a:r>
          </a:p>
        </p:txBody>
      </p:sp>
      <p:pic>
        <p:nvPicPr>
          <p:cNvPr id="8196" name="Picture 4" descr="Valley Irrigation Scheduling">
            <a:extLst>
              <a:ext uri="{FF2B5EF4-FFF2-40B4-BE49-F238E27FC236}">
                <a16:creationId xmlns:a16="http://schemas.microsoft.com/office/drawing/2014/main" id="{8ED077B2-EC2F-4DE8-85ED-BF0B6A5C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93" y="1325218"/>
            <a:ext cx="7529148" cy="30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rriger Gerenciamento de Irrigação - Home | Facebook">
            <a:extLst>
              <a:ext uri="{FF2B5EF4-FFF2-40B4-BE49-F238E27FC236}">
                <a16:creationId xmlns:a16="http://schemas.microsoft.com/office/drawing/2014/main" id="{FAD41565-09BF-4723-8E3E-5498EF70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9" y="2485976"/>
            <a:ext cx="2943387" cy="29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44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7764" y="5532781"/>
            <a:ext cx="9772487" cy="1282737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pt-BR" dirty="0">
                <a:hlinkClick r:id="rId3"/>
              </a:rPr>
              <a:t>Digital </a:t>
            </a:r>
            <a:r>
              <a:rPr lang="pt-BR" dirty="0" err="1">
                <a:hlinkClick r:id="rId3"/>
              </a:rPr>
              <a:t>Farming</a:t>
            </a:r>
            <a:endParaRPr lang="pt-BR" dirty="0"/>
          </a:p>
          <a:p>
            <a:pPr marL="0" lvl="1" indent="0" algn="just">
              <a:buNone/>
            </a:pPr>
            <a:r>
              <a:rPr lang="pt-BR" dirty="0">
                <a:hlinkClick r:id="rId4"/>
              </a:rPr>
              <a:t>Manejo de irrigação – Cultivos anuais</a:t>
            </a: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459FAD7-29A3-4F1A-8A41-74840271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39" y="42481"/>
            <a:ext cx="9744076" cy="1117319"/>
          </a:xfrm>
        </p:spPr>
        <p:txBody>
          <a:bodyPr/>
          <a:lstStyle/>
          <a:p>
            <a:pPr algn="ctr"/>
            <a:r>
              <a:rPr lang="pt-BR" dirty="0"/>
              <a:t>Gestão da Irrigação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B8D4500-7EEF-48E5-B2DF-72FEAE515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/>
          <a:stretch/>
        </p:blipFill>
        <p:spPr bwMode="auto">
          <a:xfrm>
            <a:off x="838199" y="1397648"/>
            <a:ext cx="2912391" cy="10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FDA137D-1B5E-44AA-95E0-443EE160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1" y="1513231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21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375" y="42481"/>
            <a:ext cx="9779431" cy="118997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Palestras – Automação e Irrigação de Precisão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2407" y="1325218"/>
            <a:ext cx="10507851" cy="4851746"/>
          </a:xfrm>
        </p:spPr>
        <p:txBody>
          <a:bodyPr/>
          <a:lstStyle/>
          <a:p>
            <a:pPr marL="550863" lvl="1" indent="-457200" algn="just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pt-BR" dirty="0">
                <a:hlinkClick r:id="rId3"/>
              </a:rPr>
              <a:t>Automação da Irrigação</a:t>
            </a:r>
            <a:endParaRPr lang="pt-BR" dirty="0">
              <a:hlinkClick r:id="rId4"/>
            </a:endParaRPr>
          </a:p>
          <a:p>
            <a:pPr marL="550863" lvl="1" indent="-457200" algn="just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pt-BR" dirty="0">
                <a:hlinkClick r:id="rId4"/>
              </a:rPr>
              <a:t>Irrigação de Precisão – Café – Rubens Coelho – LEB-ESALQ/USP</a:t>
            </a:r>
            <a:endParaRPr lang="pt-BR" dirty="0"/>
          </a:p>
          <a:p>
            <a:pPr marL="550863" lvl="1" indent="-457200" algn="just">
              <a:lnSpc>
                <a:spcPct val="150000"/>
              </a:lnSpc>
              <a:buAutoNum type="arabicParenR"/>
            </a:pPr>
            <a:r>
              <a:rPr lang="pt-BR" dirty="0">
                <a:hlinkClick r:id="rId5"/>
              </a:rPr>
              <a:t>Irrigação de Precisão – Catariny Aleman - GESAI-UFV</a:t>
            </a:r>
            <a:endParaRPr lang="pt-BR" dirty="0"/>
          </a:p>
          <a:p>
            <a:pPr marL="550863" lvl="1" indent="-457200" algn="just">
              <a:lnSpc>
                <a:spcPct val="150000"/>
              </a:lnSpc>
              <a:buAutoNum type="arabicParenR"/>
            </a:pPr>
            <a:r>
              <a:rPr lang="pt-BR" dirty="0">
                <a:hlinkClick r:id="rId6"/>
              </a:rPr>
              <a:t>Irrigação Digital x Manejo de Irrigação – NaanDanJain e UFU</a:t>
            </a:r>
            <a:endParaRPr lang="pt-BR" dirty="0"/>
          </a:p>
          <a:p>
            <a:pPr marL="550863" lvl="1" indent="-457200" algn="just">
              <a:lnSpc>
                <a:spcPct val="150000"/>
              </a:lnSpc>
              <a:buAutoNum type="arabicParenR"/>
            </a:pPr>
            <a:r>
              <a:rPr lang="pt-BR" dirty="0">
                <a:hlinkClick r:id="rId7"/>
              </a:rPr>
              <a:t>Irrigação de Precisão – Webinar Inovagri</a:t>
            </a:r>
            <a:endParaRPr lang="pt-BR" dirty="0"/>
          </a:p>
          <a:p>
            <a:pPr marL="550863" lvl="1" indent="-457200" algn="just">
              <a:lnSpc>
                <a:spcPct val="150000"/>
              </a:lnSpc>
              <a:buAutoNum type="arabicParenR"/>
            </a:pPr>
            <a:r>
              <a:rPr lang="pt-BR" dirty="0">
                <a:hlinkClick r:id="rId8"/>
              </a:rPr>
              <a:t>FarmBot p/ cultivo de hortaliças</a:t>
            </a:r>
            <a:endParaRPr lang="pt-BR" dirty="0"/>
          </a:p>
          <a:p>
            <a:pPr marL="550863" lvl="1" indent="-457200" algn="just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pt-BR" dirty="0">
                <a:hlinkClick r:id="rId9"/>
              </a:rPr>
              <a:t>Pivô central – Irrigação c/ taxa variável 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Artigos Científicos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206" y="1371712"/>
            <a:ext cx="10871579" cy="4851746"/>
          </a:xfrm>
        </p:spPr>
        <p:txBody>
          <a:bodyPr/>
          <a:lstStyle/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/>
              <a:t>SISTLER (1987): </a:t>
            </a:r>
            <a:r>
              <a:rPr lang="en-US" b="1" i="1" dirty="0">
                <a:solidFill>
                  <a:srgbClr val="0000FF"/>
                </a:solidFill>
              </a:rPr>
              <a:t>Agricultural robots</a:t>
            </a:r>
            <a:r>
              <a:rPr lang="en-US" i="1" dirty="0"/>
              <a:t> and intelligent machines will increase and become </a:t>
            </a:r>
            <a:r>
              <a:rPr lang="en-US" b="1" i="1" dirty="0">
                <a:solidFill>
                  <a:srgbClr val="0000FF"/>
                </a:solidFill>
              </a:rPr>
              <a:t>commonplace</a:t>
            </a:r>
            <a:r>
              <a:rPr lang="en-US" i="1" dirty="0"/>
              <a:t> in the developed countries during the </a:t>
            </a:r>
            <a:r>
              <a:rPr lang="en-US" b="1" i="1" dirty="0">
                <a:solidFill>
                  <a:srgbClr val="0000FF"/>
                </a:solidFill>
              </a:rPr>
              <a:t>next decade</a:t>
            </a:r>
            <a:r>
              <a:rPr lang="en-US" i="1" dirty="0"/>
              <a:t>. The </a:t>
            </a:r>
            <a:r>
              <a:rPr lang="en-US" b="1" i="1" dirty="0">
                <a:solidFill>
                  <a:srgbClr val="FF0000"/>
                </a:solidFill>
              </a:rPr>
              <a:t>status</a:t>
            </a:r>
            <a:r>
              <a:rPr lang="en-US" i="1" dirty="0"/>
              <a:t> of intelligent machines and robotics in agriculture as it stands at </a:t>
            </a:r>
            <a:r>
              <a:rPr lang="en-US" b="1" i="1" dirty="0">
                <a:solidFill>
                  <a:srgbClr val="FF0000"/>
                </a:solidFill>
              </a:rPr>
              <a:t>present</a:t>
            </a:r>
            <a:r>
              <a:rPr lang="en-US" i="1" dirty="0"/>
              <a:t> is reviewed; i.e., where it is going and some of the </a:t>
            </a:r>
            <a:r>
              <a:rPr lang="en-US" b="1" i="1" dirty="0">
                <a:solidFill>
                  <a:srgbClr val="FF0000"/>
                </a:solidFill>
              </a:rPr>
              <a:t>obstacles</a:t>
            </a:r>
            <a:r>
              <a:rPr lang="en-US" i="1" dirty="0"/>
              <a:t> that must be overcome.</a:t>
            </a:r>
          </a:p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KONDO &amp; TING (1998): </a:t>
            </a:r>
            <a:r>
              <a:rPr lang="en-US" i="1" dirty="0"/>
              <a:t>The </a:t>
            </a:r>
            <a:r>
              <a:rPr lang="en-US" b="1" i="1" dirty="0">
                <a:solidFill>
                  <a:srgbClr val="0000FF"/>
                </a:solidFill>
              </a:rPr>
              <a:t>robots</a:t>
            </a:r>
            <a:r>
              <a:rPr lang="en-US" i="1" dirty="0"/>
              <a:t> which are to be used for performing </a:t>
            </a:r>
            <a:r>
              <a:rPr lang="en-US" b="1" i="1" dirty="0">
                <a:solidFill>
                  <a:srgbClr val="0000FF"/>
                </a:solidFill>
              </a:rPr>
              <a:t>plant cultural tasks</a:t>
            </a:r>
            <a:r>
              <a:rPr lang="en-US" i="1" dirty="0"/>
              <a:t> must recognize and </a:t>
            </a:r>
            <a:r>
              <a:rPr lang="en-US" b="1" i="1" dirty="0">
                <a:solidFill>
                  <a:srgbClr val="0000FF"/>
                </a:solidFill>
              </a:rPr>
              <a:t>understand</a:t>
            </a:r>
            <a:r>
              <a:rPr lang="en-US" i="1" dirty="0"/>
              <a:t> the </a:t>
            </a:r>
            <a:r>
              <a:rPr lang="en-US" b="1" i="1" dirty="0">
                <a:solidFill>
                  <a:srgbClr val="0000FF"/>
                </a:solidFill>
              </a:rPr>
              <a:t>physical properties</a:t>
            </a:r>
            <a:r>
              <a:rPr lang="en-US" i="1" dirty="0"/>
              <a:t> of each unique </a:t>
            </a:r>
            <a:r>
              <a:rPr lang="en-US" b="1" i="1" dirty="0">
                <a:solidFill>
                  <a:srgbClr val="0000FF"/>
                </a:solidFill>
              </a:rPr>
              <a:t>object</a:t>
            </a:r>
            <a:r>
              <a:rPr lang="en-US" i="1" dirty="0"/>
              <a:t> and must be able to </a:t>
            </a:r>
            <a:r>
              <a:rPr lang="en-US" b="1" i="1" dirty="0">
                <a:solidFill>
                  <a:srgbClr val="0000FF"/>
                </a:solidFill>
              </a:rPr>
              <a:t>work</a:t>
            </a:r>
            <a:r>
              <a:rPr lang="en-US" i="1" dirty="0"/>
              <a:t> under various </a:t>
            </a:r>
            <a:r>
              <a:rPr lang="en-US" b="1" i="1" dirty="0">
                <a:solidFill>
                  <a:srgbClr val="0000FF"/>
                </a:solidFill>
              </a:rPr>
              <a:t>environmental conditions</a:t>
            </a:r>
            <a:r>
              <a:rPr lang="en-US" i="1" dirty="0"/>
              <a:t> in fields or controlled environments.</a:t>
            </a:r>
            <a:r>
              <a:rPr lang="en-US" dirty="0"/>
              <a:t> </a:t>
            </a:r>
            <a:endParaRPr lang="pt-BR" dirty="0"/>
          </a:p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/>
              <a:t>BATISTA (2016): </a:t>
            </a:r>
            <a:r>
              <a:rPr lang="pt-BR" dirty="0">
                <a:hlinkClick r:id="rId3"/>
              </a:rPr>
              <a:t>Protótipo de um robô para irrigação</a:t>
            </a:r>
            <a:r>
              <a:rPr lang="pt-BR" dirty="0"/>
              <a:t>.</a:t>
            </a:r>
          </a:p>
          <a:p>
            <a:pPr marL="263525" lvl="1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7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Palestras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206" y="1371712"/>
            <a:ext cx="10871579" cy="4851746"/>
          </a:xfrm>
        </p:spPr>
        <p:txBody>
          <a:bodyPr>
            <a:normAutofit fontScale="92500" lnSpcReduction="10000"/>
          </a:bodyPr>
          <a:lstStyle/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 err="1"/>
              <a:t>Sistler</a:t>
            </a:r>
            <a:r>
              <a:rPr lang="pt-BR" dirty="0"/>
              <a:t> (1987): </a:t>
            </a:r>
            <a:r>
              <a:rPr lang="en-US" b="1" i="1" dirty="0">
                <a:solidFill>
                  <a:srgbClr val="0000FF"/>
                </a:solidFill>
              </a:rPr>
              <a:t>Agricultural robots</a:t>
            </a:r>
            <a:r>
              <a:rPr lang="en-US" i="1" dirty="0"/>
              <a:t> and intelligent machines will increase and become </a:t>
            </a:r>
            <a:r>
              <a:rPr lang="en-US" b="1" i="1" dirty="0">
                <a:solidFill>
                  <a:srgbClr val="0000FF"/>
                </a:solidFill>
              </a:rPr>
              <a:t>commonplace</a:t>
            </a:r>
            <a:r>
              <a:rPr lang="en-US" i="1" dirty="0"/>
              <a:t> in the developed countries during the </a:t>
            </a:r>
            <a:r>
              <a:rPr lang="en-US" b="1" i="1" dirty="0">
                <a:solidFill>
                  <a:srgbClr val="0000FF"/>
                </a:solidFill>
              </a:rPr>
              <a:t>next decade</a:t>
            </a:r>
            <a:r>
              <a:rPr lang="en-US" i="1" dirty="0"/>
              <a:t>. The </a:t>
            </a:r>
            <a:r>
              <a:rPr lang="en-US" b="1" i="1" dirty="0">
                <a:solidFill>
                  <a:srgbClr val="FF0000"/>
                </a:solidFill>
              </a:rPr>
              <a:t>status</a:t>
            </a:r>
            <a:r>
              <a:rPr lang="en-US" i="1" dirty="0"/>
              <a:t> of intelligent machines and robotics in agriculture as it stands at </a:t>
            </a:r>
            <a:r>
              <a:rPr lang="en-US" b="1" i="1" dirty="0">
                <a:solidFill>
                  <a:srgbClr val="FF0000"/>
                </a:solidFill>
              </a:rPr>
              <a:t>present</a:t>
            </a:r>
            <a:r>
              <a:rPr lang="en-US" i="1" dirty="0"/>
              <a:t> is reviewed; i.e., where it is going and some of the </a:t>
            </a:r>
            <a:r>
              <a:rPr lang="en-US" b="1" i="1" dirty="0">
                <a:solidFill>
                  <a:srgbClr val="FF0000"/>
                </a:solidFill>
              </a:rPr>
              <a:t>obstacles</a:t>
            </a:r>
            <a:r>
              <a:rPr lang="en-US" i="1" dirty="0"/>
              <a:t> that must be overcome.</a:t>
            </a:r>
            <a:endParaRPr lang="pt-BR" i="1" dirty="0"/>
          </a:p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/>
              <a:t>Batista (2016): </a:t>
            </a:r>
            <a:r>
              <a:rPr lang="pt-BR" dirty="0">
                <a:hlinkClick r:id="rId3"/>
              </a:rPr>
              <a:t>Protótipo de um robô para irrigação</a:t>
            </a:r>
            <a:r>
              <a:rPr lang="pt-BR" dirty="0"/>
              <a:t>.</a:t>
            </a:r>
          </a:p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 err="1"/>
              <a:t>Kondo</a:t>
            </a:r>
            <a:r>
              <a:rPr lang="pt-BR" dirty="0"/>
              <a:t> &amp; Ting (2000): </a:t>
            </a:r>
            <a:r>
              <a:rPr lang="pt-BR" b="1" i="1" dirty="0" err="1">
                <a:solidFill>
                  <a:srgbClr val="0000FF"/>
                </a:solidFill>
              </a:rPr>
              <a:t>Engineers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b="1" i="1" dirty="0" err="1">
                <a:solidFill>
                  <a:srgbClr val="0000FF"/>
                </a:solidFill>
              </a:rPr>
              <a:t>biologists</a:t>
            </a:r>
            <a:r>
              <a:rPr lang="pt-BR" i="1" dirty="0"/>
              <a:t> </a:t>
            </a:r>
            <a:r>
              <a:rPr lang="pt-BR" i="1" dirty="0" err="1"/>
              <a:t>should</a:t>
            </a:r>
            <a:r>
              <a:rPr lang="pt-BR" i="1" dirty="0"/>
              <a:t> </a:t>
            </a:r>
            <a:r>
              <a:rPr lang="pt-BR" b="1" i="1" dirty="0" err="1">
                <a:solidFill>
                  <a:srgbClr val="0000FF"/>
                </a:solidFill>
              </a:rPr>
              <a:t>work</a:t>
            </a:r>
            <a:r>
              <a:rPr lang="pt-BR" b="1" i="1" dirty="0"/>
              <a:t> </a:t>
            </a:r>
            <a:r>
              <a:rPr lang="pt-BR" b="1" i="1" dirty="0" err="1">
                <a:solidFill>
                  <a:srgbClr val="0000FF"/>
                </a:solidFill>
              </a:rPr>
              <a:t>together</a:t>
            </a:r>
            <a:r>
              <a:rPr lang="pt-BR" i="1" dirty="0"/>
              <a:t> in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development</a:t>
            </a:r>
            <a:r>
              <a:rPr lang="pt-BR" i="1" dirty="0"/>
              <a:t> of </a:t>
            </a:r>
            <a:r>
              <a:rPr lang="pt-BR" b="1" i="1" dirty="0" err="1">
                <a:solidFill>
                  <a:srgbClr val="0000FF"/>
                </a:solidFill>
              </a:rPr>
              <a:t>biomechatronics</a:t>
            </a:r>
            <a:r>
              <a:rPr lang="pt-BR" i="1" dirty="0"/>
              <a:t>... </a:t>
            </a:r>
            <a:r>
              <a:rPr lang="pt-BR" i="1" dirty="0" err="1"/>
              <a:t>There</a:t>
            </a:r>
            <a:r>
              <a:rPr lang="pt-BR" i="1" dirty="0"/>
              <a:t> </a:t>
            </a:r>
            <a:r>
              <a:rPr lang="pt-BR" i="1" dirty="0" err="1"/>
              <a:t>have</a:t>
            </a:r>
            <a:r>
              <a:rPr lang="pt-BR" i="1" dirty="0"/>
              <a:t> </a:t>
            </a:r>
            <a:r>
              <a:rPr lang="pt-BR" i="1" dirty="0" err="1"/>
              <a:t>been</a:t>
            </a:r>
            <a:r>
              <a:rPr lang="pt-BR" i="1" dirty="0"/>
              <a:t> </a:t>
            </a:r>
            <a:r>
              <a:rPr lang="pt-BR" b="1" i="1" dirty="0" err="1">
                <a:solidFill>
                  <a:srgbClr val="0000FF"/>
                </a:solidFill>
              </a:rPr>
              <a:t>many</a:t>
            </a:r>
            <a:r>
              <a:rPr lang="pt-BR" b="1" i="1" dirty="0">
                <a:solidFill>
                  <a:srgbClr val="0000FF"/>
                </a:solidFill>
              </a:rPr>
              <a:t> R&amp;D</a:t>
            </a:r>
            <a:r>
              <a:rPr lang="pt-BR" i="1" dirty="0"/>
              <a:t> </a:t>
            </a:r>
            <a:r>
              <a:rPr lang="pt-BR" i="1" dirty="0" err="1"/>
              <a:t>projects</a:t>
            </a:r>
            <a:r>
              <a:rPr lang="pt-BR" i="1" dirty="0"/>
              <a:t> for </a:t>
            </a:r>
            <a:r>
              <a:rPr lang="pt-BR" i="1" dirty="0" err="1"/>
              <a:t>hi</a:t>
            </a:r>
            <a:r>
              <a:rPr lang="pt-BR" i="1" dirty="0"/>
              <a:t>-tech </a:t>
            </a:r>
            <a:r>
              <a:rPr lang="pt-BR" b="1" i="1" dirty="0" err="1">
                <a:solidFill>
                  <a:srgbClr val="0000FF"/>
                </a:solidFill>
              </a:rPr>
              <a:t>agricultural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i="1" dirty="0" err="1">
                <a:solidFill>
                  <a:srgbClr val="0000FF"/>
                </a:solidFill>
              </a:rPr>
              <a:t>machines</a:t>
            </a:r>
            <a:r>
              <a:rPr lang="pt-BR" i="1" dirty="0"/>
              <a:t>... </a:t>
            </a:r>
            <a:r>
              <a:rPr lang="pt-BR" b="1" i="1" dirty="0" err="1">
                <a:solidFill>
                  <a:srgbClr val="FF0000"/>
                </a:solidFill>
              </a:rPr>
              <a:t>however</a:t>
            </a:r>
            <a:r>
              <a:rPr lang="pt-BR" i="1" dirty="0"/>
              <a:t>,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b="1" i="1" dirty="0" err="1">
                <a:solidFill>
                  <a:srgbClr val="FF0000"/>
                </a:solidFill>
              </a:rPr>
              <a:t>utilization</a:t>
            </a:r>
            <a:r>
              <a:rPr lang="pt-BR" i="1" dirty="0"/>
              <a:t> of </a:t>
            </a:r>
            <a:r>
              <a:rPr lang="pt-BR" i="1" dirty="0" err="1"/>
              <a:t>such</a:t>
            </a:r>
            <a:r>
              <a:rPr lang="pt-BR" i="1" dirty="0"/>
              <a:t> </a:t>
            </a:r>
            <a:r>
              <a:rPr lang="pt-BR" i="1" dirty="0" err="1"/>
              <a:t>hi</a:t>
            </a:r>
            <a:r>
              <a:rPr lang="pt-BR" i="1" dirty="0"/>
              <a:t>-tech </a:t>
            </a:r>
            <a:r>
              <a:rPr lang="pt-BR" i="1" dirty="0" err="1"/>
              <a:t>machines</a:t>
            </a:r>
            <a:r>
              <a:rPr lang="pt-BR" i="1" dirty="0"/>
              <a:t> </a:t>
            </a:r>
            <a:r>
              <a:rPr lang="pt-BR" i="1" dirty="0" err="1"/>
              <a:t>is</a:t>
            </a:r>
            <a:r>
              <a:rPr lang="pt-BR" i="1" dirty="0"/>
              <a:t> still </a:t>
            </a:r>
            <a:r>
              <a:rPr lang="pt-BR" b="1" i="1" dirty="0" err="1">
                <a:solidFill>
                  <a:srgbClr val="FF0000"/>
                </a:solidFill>
              </a:rPr>
              <a:t>limited</a:t>
            </a:r>
            <a:r>
              <a:rPr lang="pt-BR" i="1" dirty="0"/>
              <a:t> </a:t>
            </a:r>
            <a:r>
              <a:rPr lang="pt-BR" i="1" dirty="0" err="1"/>
              <a:t>compared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automation</a:t>
            </a:r>
            <a:r>
              <a:rPr lang="pt-BR" i="1" dirty="0"/>
              <a:t> in </a:t>
            </a:r>
            <a:r>
              <a:rPr lang="pt-BR" i="1" dirty="0" err="1"/>
              <a:t>manufacturing</a:t>
            </a:r>
            <a:r>
              <a:rPr lang="pt-BR" i="1" dirty="0"/>
              <a:t> </a:t>
            </a:r>
            <a:r>
              <a:rPr lang="pt-BR" i="1" dirty="0" err="1"/>
              <a:t>industry</a:t>
            </a:r>
            <a:r>
              <a:rPr lang="pt-BR" i="1" dirty="0"/>
              <a:t>.</a:t>
            </a:r>
          </a:p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/>
              <a:t>Comba et al. (2010):</a:t>
            </a:r>
            <a:r>
              <a:rPr lang="pt-BR" i="1" dirty="0"/>
              <a:t> </a:t>
            </a:r>
            <a:r>
              <a:rPr lang="en-US" i="1" dirty="0"/>
              <a:t>… some  </a:t>
            </a:r>
            <a:r>
              <a:rPr lang="en-US" b="1" i="1" dirty="0">
                <a:solidFill>
                  <a:srgbClr val="0000FF"/>
                </a:solidFill>
              </a:rPr>
              <a:t>technical</a:t>
            </a:r>
            <a:r>
              <a:rPr lang="en-US" i="1" dirty="0"/>
              <a:t>  and </a:t>
            </a:r>
            <a:r>
              <a:rPr lang="en-US" b="1" i="1" dirty="0">
                <a:solidFill>
                  <a:srgbClr val="0000FF"/>
                </a:solidFill>
              </a:rPr>
              <a:t>economical</a:t>
            </a:r>
            <a:r>
              <a:rPr lang="en-US" i="1" dirty="0"/>
              <a:t>  </a:t>
            </a:r>
            <a:r>
              <a:rPr lang="en-US" b="1" i="1" dirty="0">
                <a:solidFill>
                  <a:srgbClr val="0000FF"/>
                </a:solidFill>
              </a:rPr>
              <a:t>challenges</a:t>
            </a:r>
            <a:r>
              <a:rPr lang="en-US" i="1" dirty="0"/>
              <a:t>  will  have  to be  faced in next years  to  achieve  a </a:t>
            </a:r>
            <a:r>
              <a:rPr lang="en-US" b="1" i="1" dirty="0">
                <a:solidFill>
                  <a:srgbClr val="0000FF"/>
                </a:solidFill>
              </a:rPr>
              <a:t>real</a:t>
            </a:r>
            <a:r>
              <a:rPr lang="en-US" b="1" i="1" dirty="0"/>
              <a:t>  </a:t>
            </a:r>
            <a:r>
              <a:rPr lang="en-US" b="1" i="1" dirty="0">
                <a:solidFill>
                  <a:srgbClr val="0000FF"/>
                </a:solidFill>
              </a:rPr>
              <a:t>diffusion</a:t>
            </a:r>
            <a:r>
              <a:rPr lang="en-US" b="1" i="1" dirty="0"/>
              <a:t>  </a:t>
            </a:r>
            <a:r>
              <a:rPr lang="en-US" i="1" dirty="0"/>
              <a:t>of  robotics  in  </a:t>
            </a:r>
            <a:r>
              <a:rPr lang="en-US" b="1" i="1" dirty="0">
                <a:solidFill>
                  <a:srgbClr val="0000FF"/>
                </a:solidFill>
              </a:rPr>
              <a:t>agricultural</a:t>
            </a:r>
            <a:r>
              <a:rPr lang="en-US" i="1" dirty="0"/>
              <a:t>  </a:t>
            </a:r>
            <a:r>
              <a:rPr lang="en-US" b="1" i="1" dirty="0">
                <a:solidFill>
                  <a:srgbClr val="0000FF"/>
                </a:solidFill>
              </a:rPr>
              <a:t>practices</a:t>
            </a:r>
            <a:r>
              <a:rPr lang="en-US" i="1" dirty="0"/>
              <a:t>  and its  consequent benefits.  The  </a:t>
            </a:r>
            <a:r>
              <a:rPr lang="en-US" b="1" i="1" dirty="0">
                <a:solidFill>
                  <a:srgbClr val="FF0000"/>
                </a:solidFill>
              </a:rPr>
              <a:t>high</a:t>
            </a:r>
            <a:r>
              <a:rPr lang="en-US" b="1" i="1" dirty="0"/>
              <a:t>  </a:t>
            </a:r>
            <a:r>
              <a:rPr lang="en-US" b="1" i="1" dirty="0">
                <a:solidFill>
                  <a:srgbClr val="FF0000"/>
                </a:solidFill>
              </a:rPr>
              <a:t>costs</a:t>
            </a:r>
            <a:r>
              <a:rPr lang="en-US" i="1" dirty="0"/>
              <a:t>  and  </a:t>
            </a:r>
            <a:r>
              <a:rPr lang="en-US" b="1" i="1" dirty="0">
                <a:solidFill>
                  <a:srgbClr val="FF0000"/>
                </a:solidFill>
              </a:rPr>
              <a:t>reliability</a:t>
            </a:r>
            <a:r>
              <a:rPr lang="en-US" i="1" dirty="0"/>
              <a:t>  of  </a:t>
            </a:r>
            <a:r>
              <a:rPr lang="en-US" b="1" i="1" dirty="0">
                <a:solidFill>
                  <a:srgbClr val="FF0000"/>
                </a:solidFill>
              </a:rPr>
              <a:t>guidance</a:t>
            </a:r>
            <a:r>
              <a:rPr lang="en-US" i="1" dirty="0">
                <a:solidFill>
                  <a:srgbClr val="FF0000"/>
                </a:solidFill>
              </a:rPr>
              <a:t>  </a:t>
            </a:r>
            <a:r>
              <a:rPr lang="en-US" b="1" i="1" dirty="0">
                <a:solidFill>
                  <a:srgbClr val="FF0000"/>
                </a:solidFill>
              </a:rPr>
              <a:t>systems</a:t>
            </a:r>
            <a:r>
              <a:rPr lang="en-US" i="1" dirty="0"/>
              <a:t>  as  well as  the  </a:t>
            </a:r>
            <a:r>
              <a:rPr lang="en-US" b="1" i="1" dirty="0">
                <a:solidFill>
                  <a:srgbClr val="FF0000"/>
                </a:solidFill>
              </a:rPr>
              <a:t>small  throughput </a:t>
            </a:r>
            <a:r>
              <a:rPr lang="en-US" i="1" dirty="0"/>
              <a:t>are still  an  obstacle that  increase the cost  of  robotic systems</a:t>
            </a:r>
            <a:endParaRPr lang="pt-BR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61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Palestras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206" y="1371712"/>
            <a:ext cx="10871579" cy="4851746"/>
          </a:xfrm>
        </p:spPr>
        <p:txBody>
          <a:bodyPr>
            <a:normAutofit fontScale="92500"/>
          </a:bodyPr>
          <a:lstStyle/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dirty="0" err="1"/>
              <a:t>Duck</a:t>
            </a:r>
            <a:r>
              <a:rPr lang="pt-BR" dirty="0"/>
              <a:t> et al. (2018): </a:t>
            </a:r>
            <a:r>
              <a:rPr lang="en-GB" b="1" i="1" dirty="0">
                <a:solidFill>
                  <a:srgbClr val="0000FF"/>
                </a:solidFill>
              </a:rPr>
              <a:t>Planning, scheduling and coordination</a:t>
            </a:r>
            <a:r>
              <a:rPr lang="en-GB" i="1" dirty="0"/>
              <a:t> are fundamental to the control of </a:t>
            </a:r>
            <a:r>
              <a:rPr lang="en-GB" b="1" i="1" dirty="0">
                <a:solidFill>
                  <a:srgbClr val="0000FF"/>
                </a:solidFill>
              </a:rPr>
              <a:t>multi-robot</a:t>
            </a:r>
            <a:r>
              <a:rPr lang="en-GB" i="1" dirty="0"/>
              <a:t> systems on the farm, and more generally for </a:t>
            </a:r>
            <a:r>
              <a:rPr lang="en-GB" b="1" i="1" dirty="0">
                <a:solidFill>
                  <a:srgbClr val="0000FF"/>
                </a:solidFill>
              </a:rPr>
              <a:t>increasing</a:t>
            </a:r>
            <a:r>
              <a:rPr lang="en-GB" i="1" dirty="0"/>
              <a:t> the level of </a:t>
            </a:r>
            <a:r>
              <a:rPr lang="en-GB" b="1" i="1" dirty="0">
                <a:solidFill>
                  <a:srgbClr val="0000FF"/>
                </a:solidFill>
              </a:rPr>
              <a:t>automation</a:t>
            </a:r>
            <a:r>
              <a:rPr lang="en-GB" i="1" dirty="0"/>
              <a:t> in agriculture and farming. For example, </a:t>
            </a:r>
            <a:r>
              <a:rPr lang="en-GB" b="1" i="1" dirty="0">
                <a:solidFill>
                  <a:srgbClr val="0000FF"/>
                </a:solidFill>
              </a:rPr>
              <a:t>intelligent irrigation </a:t>
            </a:r>
            <a:r>
              <a:rPr lang="en-GB" i="1" dirty="0"/>
              <a:t>systems can </a:t>
            </a:r>
            <a:r>
              <a:rPr lang="en-GB" b="1" i="1" dirty="0">
                <a:solidFill>
                  <a:srgbClr val="0000FF"/>
                </a:solidFill>
              </a:rPr>
              <a:t>respond</a:t>
            </a:r>
            <a:r>
              <a:rPr lang="en-GB" i="1" dirty="0"/>
              <a:t> to the change of </a:t>
            </a:r>
            <a:r>
              <a:rPr lang="en-GB" b="1" i="1" dirty="0">
                <a:solidFill>
                  <a:srgbClr val="0000FF"/>
                </a:solidFill>
              </a:rPr>
              <a:t>weather</a:t>
            </a:r>
            <a:r>
              <a:rPr lang="en-GB" i="1" dirty="0"/>
              <a:t> conditions and </a:t>
            </a:r>
            <a:r>
              <a:rPr lang="en-GB" b="1" i="1" dirty="0">
                <a:solidFill>
                  <a:srgbClr val="0000FF"/>
                </a:solidFill>
              </a:rPr>
              <a:t>crop growth status</a:t>
            </a:r>
            <a:r>
              <a:rPr lang="en-GB" i="1" dirty="0"/>
              <a:t> to automatically optimise the irrigation strategy so as to </a:t>
            </a:r>
            <a:r>
              <a:rPr lang="en-GB" b="1" i="1" dirty="0">
                <a:solidFill>
                  <a:srgbClr val="0000FF"/>
                </a:solidFill>
              </a:rPr>
              <a:t>reduce</a:t>
            </a:r>
            <a:r>
              <a:rPr lang="en-GB" i="1" dirty="0"/>
              <a:t> the use of fresh </a:t>
            </a:r>
            <a:r>
              <a:rPr lang="en-GB" b="1" i="1" dirty="0">
                <a:solidFill>
                  <a:srgbClr val="0000FF"/>
                </a:solidFill>
              </a:rPr>
              <a:t>water</a:t>
            </a:r>
            <a:r>
              <a:rPr lang="en-GB" i="1" dirty="0"/>
              <a:t> without loss of yields.</a:t>
            </a:r>
          </a:p>
          <a:p>
            <a:pPr marL="1968500" lvl="1" indent="-196850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GB" dirty="0"/>
              <a:t>Krishnan et al. (2020): </a:t>
            </a:r>
            <a:r>
              <a:rPr lang="en-GB" i="1" dirty="0"/>
              <a:t> </a:t>
            </a:r>
            <a:r>
              <a:rPr lang="en-US" i="1" dirty="0"/>
              <a:t>The </a:t>
            </a:r>
            <a:r>
              <a:rPr lang="en-US" b="1" i="1" dirty="0">
                <a:solidFill>
                  <a:srgbClr val="0000FF"/>
                </a:solidFill>
              </a:rPr>
              <a:t>extent</a:t>
            </a:r>
            <a:r>
              <a:rPr lang="en-US" i="1" dirty="0"/>
              <a:t> of </a:t>
            </a:r>
            <a:r>
              <a:rPr lang="en-US" b="1" i="1" dirty="0">
                <a:solidFill>
                  <a:srgbClr val="0000FF"/>
                </a:solidFill>
              </a:rPr>
              <a:t>autonomy</a:t>
            </a:r>
            <a:r>
              <a:rPr lang="en-US" i="1" dirty="0"/>
              <a:t> the farming process can achieve </a:t>
            </a:r>
            <a:r>
              <a:rPr lang="en-US" b="1" i="1" dirty="0">
                <a:solidFill>
                  <a:srgbClr val="0000FF"/>
                </a:solidFill>
              </a:rPr>
              <a:t>depends</a:t>
            </a:r>
            <a:r>
              <a:rPr lang="en-US" i="1" dirty="0"/>
              <a:t> upon the </a:t>
            </a:r>
            <a:r>
              <a:rPr lang="en-US" b="1" i="1" dirty="0">
                <a:solidFill>
                  <a:srgbClr val="0000FF"/>
                </a:solidFill>
              </a:rPr>
              <a:t>degree of mechanization and automation adapted</a:t>
            </a:r>
            <a:r>
              <a:rPr lang="en-US" i="1" dirty="0"/>
              <a:t>. </a:t>
            </a:r>
            <a:br>
              <a:rPr lang="en-US" i="1" dirty="0"/>
            </a:br>
            <a:r>
              <a:rPr lang="en-US" i="1" dirty="0"/>
              <a:t>There could be a resurgence of collective farming in its new avatar as a ‘connected farm’, for augmenting resources such as drones, autonomous vehicles and </a:t>
            </a:r>
            <a:r>
              <a:rPr lang="en-US" i="1" dirty="0" err="1"/>
              <a:t>AgBots</a:t>
            </a:r>
            <a:r>
              <a:rPr lang="en-US" i="1" dirty="0"/>
              <a:t>. Evidently, </a:t>
            </a:r>
            <a:r>
              <a:rPr lang="en-US" b="1" i="1" dirty="0">
                <a:solidFill>
                  <a:srgbClr val="0000FF"/>
                </a:solidFill>
              </a:rPr>
              <a:t>the way forward</a:t>
            </a:r>
            <a:r>
              <a:rPr lang="en-US" i="1" dirty="0"/>
              <a:t> to achieve a </a:t>
            </a:r>
            <a:r>
              <a:rPr lang="en-US" b="1" i="1" dirty="0">
                <a:solidFill>
                  <a:srgbClr val="0000FF"/>
                </a:solidFill>
              </a:rPr>
              <a:t>guaranteed increase</a:t>
            </a:r>
            <a:r>
              <a:rPr lang="en-US" i="1" dirty="0"/>
              <a:t> in </a:t>
            </a:r>
            <a:r>
              <a:rPr lang="en-US" b="1" i="1" dirty="0">
                <a:solidFill>
                  <a:srgbClr val="0000FF"/>
                </a:solidFill>
              </a:rPr>
              <a:t>food production</a:t>
            </a:r>
            <a:r>
              <a:rPr lang="en-US" i="1" dirty="0"/>
              <a:t>, is towards implementation of </a:t>
            </a:r>
            <a:r>
              <a:rPr lang="en-US" b="1" i="1" dirty="0">
                <a:solidFill>
                  <a:srgbClr val="0000FF"/>
                </a:solidFill>
              </a:rPr>
              <a:t>robotics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IoT</a:t>
            </a:r>
            <a:r>
              <a:rPr lang="en-US" i="1" dirty="0"/>
              <a:t> and </a:t>
            </a:r>
            <a:r>
              <a:rPr lang="en-US" b="1" i="1" dirty="0">
                <a:solidFill>
                  <a:srgbClr val="0000FF"/>
                </a:solidFill>
              </a:rPr>
              <a:t>AI</a:t>
            </a:r>
            <a:r>
              <a:rPr lang="en-US" i="1" dirty="0"/>
              <a:t> in the automation of agricultural industry.</a:t>
            </a:r>
            <a:endParaRPr lang="en-GB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44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41"/>
    </mc:Choice>
    <mc:Fallback>
      <p:transition spd="slow" advTm="5114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8" y="2524140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DISCUSSÃO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507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18">
        <p14:prism dir="u"/>
      </p:transition>
    </mc:Choice>
    <mc:Fallback xmlns="">
      <p:transition spd="slow" advTm="6418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DISCUSSÃO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55343" y="1365471"/>
            <a:ext cx="10281314" cy="45498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800" dirty="0"/>
              <a:t>Quais dúvidas e questionamentos vêm à sua mente neste momento?</a:t>
            </a:r>
          </a:p>
          <a:p>
            <a:pPr lvl="0" algn="just">
              <a:lnSpc>
                <a:spcPct val="150000"/>
              </a:lnSpc>
            </a:pPr>
            <a:endParaRPr lang="pt-BR" sz="2800" dirty="0"/>
          </a:p>
          <a:p>
            <a:pPr lvl="0" algn="just">
              <a:lnSpc>
                <a:spcPct val="150000"/>
              </a:lnSpc>
            </a:pPr>
            <a:r>
              <a:rPr lang="pt-BR" sz="2800" dirty="0"/>
              <a:t>O uso de automação e robótica na irrigação será generalizado?</a:t>
            </a:r>
          </a:p>
          <a:p>
            <a:pPr lvl="0" algn="just">
              <a:lnSpc>
                <a:spcPct val="150000"/>
              </a:lnSpc>
            </a:pPr>
            <a:endParaRPr lang="pt-BR" sz="2800" dirty="0"/>
          </a:p>
          <a:p>
            <a:pPr lvl="0" algn="just">
              <a:lnSpc>
                <a:spcPct val="150000"/>
              </a:lnSpc>
            </a:pPr>
            <a:r>
              <a:rPr lang="pt-BR" sz="2800" dirty="0"/>
              <a:t>Há problemas a solucionar para o uso generalizado de robôs?</a:t>
            </a:r>
          </a:p>
          <a:p>
            <a:pPr lvl="0" algn="just">
              <a:lnSpc>
                <a:spcPct val="150000"/>
              </a:lnSpc>
            </a:pPr>
            <a:endParaRPr lang="pt-BR" sz="2800" dirty="0"/>
          </a:p>
          <a:p>
            <a:pPr lvl="0" algn="just">
              <a:lnSpc>
                <a:spcPct val="150000"/>
              </a:lnSpc>
            </a:pPr>
            <a:r>
              <a:rPr lang="pt-BR" sz="2800" dirty="0"/>
              <a:t>As soluções são as mesmas para propriedades de todos os portes?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46"/>
    </mc:Choice>
    <mc:Fallback xmlns="">
      <p:transition spd="slow" advTm="64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2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Início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902" y="1653142"/>
            <a:ext cx="3228192" cy="4819176"/>
          </a:xfrm>
        </p:spPr>
        <p:txBody>
          <a:bodyPr numCol="1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/>
              <a:t>6000 A. C.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Mesopotâmia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Egito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/>
              <a:t>Cheias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/>
              <a:t>Inundação contida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/>
              <a:t>40-60 dias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/>
              <a:t>Drenagem e cultivo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071F82-95AC-4E7B-8F3B-14C97BB8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38" y="1201438"/>
            <a:ext cx="8173960" cy="5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4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DISCUSSÃO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4887" y="1310417"/>
            <a:ext cx="10401770" cy="41390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800" dirty="0"/>
              <a:t>Quais são as principais questões éticas ligadas à robótica na irrigação?</a:t>
            </a:r>
          </a:p>
          <a:p>
            <a:pPr lvl="0" algn="just">
              <a:lnSpc>
                <a:spcPct val="150000"/>
              </a:lnSpc>
            </a:pPr>
            <a:endParaRPr lang="pt-BR" sz="1200" dirty="0"/>
          </a:p>
          <a:p>
            <a:pPr lvl="0" algn="just">
              <a:lnSpc>
                <a:spcPct val="150000"/>
              </a:lnSpc>
            </a:pPr>
            <a:r>
              <a:rPr lang="pt-BR" sz="2800" dirty="0"/>
              <a:t>	Acidentes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/>
              <a:t>	Falhas (Ex.: robô irrigando incorretamente)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/>
              <a:t>	Proteção de dados</a:t>
            </a:r>
          </a:p>
          <a:p>
            <a:pPr lvl="0" algn="just">
              <a:lnSpc>
                <a:spcPct val="150000"/>
              </a:lnSpc>
            </a:pPr>
            <a:r>
              <a:rPr lang="pt-BR" sz="2800" dirty="0"/>
              <a:t>	Danos materiais e aos seres vivos</a:t>
            </a:r>
          </a:p>
          <a:p>
            <a:pPr algn="just">
              <a:lnSpc>
                <a:spcPct val="150000"/>
              </a:lnSpc>
            </a:pPr>
            <a:r>
              <a:rPr lang="pt-BR" altLang="pt-BR" sz="2600" dirty="0"/>
              <a:t>	???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8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46"/>
    </mc:Choice>
    <mc:Fallback xmlns="">
      <p:transition spd="slow" advTm="64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8" y="2524140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CONCLUSÕES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1314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30">
        <p14:prism dir="u"/>
      </p:transition>
    </mc:Choice>
    <mc:Fallback xmlns="">
      <p:transition spd="slow" advTm="603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343" y="1387981"/>
            <a:ext cx="10017457" cy="5084794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Sobre automação e robótica aplicadas à irrigação?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Automação e a robótica </a:t>
            </a:r>
            <a:r>
              <a:rPr lang="pt-BR" sz="2600" dirty="0">
                <a:sym typeface="Symbol" panose="05050102010706020507" pitchFamily="18" charset="2"/>
              </a:rPr>
              <a:t></a:t>
            </a:r>
            <a:r>
              <a:rPr lang="pt-BR" sz="2600" dirty="0"/>
              <a:t> necessários ou essenciais na irrigação?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sz="2600" dirty="0"/>
              <a:t> 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Há alternativas tecnológicas para automação e robótica em todos os países?</a:t>
            </a:r>
            <a:br>
              <a:rPr lang="pt-BR" sz="2600" dirty="0"/>
            </a:br>
            <a:endParaRPr lang="pt-BR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Países desenvolvidos </a:t>
            </a:r>
          </a:p>
          <a:p>
            <a:pPr marL="715963"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Relação benefício-custo favorável</a:t>
            </a:r>
          </a:p>
          <a:p>
            <a:pPr marL="715963"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Maior disponibilidade de alternativas tecnológicas</a:t>
            </a:r>
          </a:p>
          <a:p>
            <a:pPr marL="715963">
              <a:lnSpc>
                <a:spcPct val="100000"/>
              </a:lnSpc>
              <a:spcBef>
                <a:spcPts val="1200"/>
              </a:spcBef>
            </a:pPr>
            <a:r>
              <a:rPr lang="pt-BR" sz="2600" dirty="0"/>
              <a:t>Implantação mais rápida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65"/>
    </mc:Choice>
    <mc:Fallback xmlns="">
      <p:transition spd="slow" advTm="65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218365"/>
            <a:ext cx="10222174" cy="1092052"/>
          </a:xfrm>
        </p:spPr>
        <p:txBody>
          <a:bodyPr/>
          <a:lstStyle/>
          <a:p>
            <a:pPr algn="ctr"/>
            <a:r>
              <a:rPr lang="pt-BR" dirty="0"/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875" y="1310417"/>
            <a:ext cx="10030642" cy="508479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pt-BR" dirty="0"/>
              <a:t>Como os profissionais do agronegócio podem colaborar?</a:t>
            </a:r>
          </a:p>
          <a:p>
            <a:pPr lvl="1">
              <a:spcBef>
                <a:spcPts val="1200"/>
              </a:spcBef>
            </a:pPr>
            <a:r>
              <a:rPr lang="pt-BR" sz="2600" dirty="0"/>
              <a:t>Discussão e a tomada de decisão sobre automação e robótica?</a:t>
            </a:r>
          </a:p>
          <a:p>
            <a:pPr lvl="1">
              <a:spcBef>
                <a:spcPts val="1200"/>
              </a:spcBef>
            </a:pPr>
            <a:r>
              <a:rPr lang="pt-BR" sz="2600" dirty="0"/>
              <a:t>Operadores, usuários ou desenvolvedores de tecnologia?</a:t>
            </a:r>
          </a:p>
          <a:p>
            <a:pPr>
              <a:spcBef>
                <a:spcPts val="1200"/>
              </a:spcBef>
            </a:pPr>
            <a:endParaRPr lang="pt-BR" sz="1600" dirty="0"/>
          </a:p>
          <a:p>
            <a:pPr>
              <a:spcBef>
                <a:spcPts val="1200"/>
              </a:spcBef>
            </a:pPr>
            <a:r>
              <a:rPr lang="pt-BR" dirty="0"/>
              <a:t>O profissional de automação e robótica deve ter:</a:t>
            </a:r>
          </a:p>
          <a:p>
            <a:pPr lvl="1">
              <a:spcBef>
                <a:spcPts val="1200"/>
              </a:spcBef>
            </a:pPr>
            <a:r>
              <a:rPr lang="pt-BR" sz="2600" u="sng" dirty="0"/>
              <a:t>Curiosidade</a:t>
            </a:r>
            <a:r>
              <a:rPr lang="pt-BR" sz="2600" dirty="0"/>
              <a:t> para aprender</a:t>
            </a:r>
          </a:p>
          <a:p>
            <a:pPr lvl="1">
              <a:spcBef>
                <a:spcPts val="1200"/>
              </a:spcBef>
            </a:pPr>
            <a:r>
              <a:rPr lang="pt-BR" sz="2600" u="sng" dirty="0"/>
              <a:t>Vontade</a:t>
            </a:r>
            <a:r>
              <a:rPr lang="pt-BR" sz="2600" dirty="0"/>
              <a:t> de empreender</a:t>
            </a:r>
          </a:p>
          <a:p>
            <a:pPr lvl="1">
              <a:spcBef>
                <a:spcPts val="1200"/>
              </a:spcBef>
            </a:pPr>
            <a:r>
              <a:rPr lang="pt-BR" sz="2600" u="sng" dirty="0"/>
              <a:t>Proatividade</a:t>
            </a:r>
            <a:r>
              <a:rPr lang="pt-BR" sz="2600" dirty="0"/>
              <a:t> para atender às necessidades</a:t>
            </a:r>
          </a:p>
          <a:p>
            <a:pPr lvl="1">
              <a:spcBef>
                <a:spcPts val="1200"/>
              </a:spcBef>
            </a:pPr>
            <a:r>
              <a:rPr lang="pt-BR" sz="2600" u="sng" dirty="0"/>
              <a:t>Maturidade</a:t>
            </a:r>
            <a:r>
              <a:rPr lang="pt-BR" sz="2600" dirty="0"/>
              <a:t> para decidir</a:t>
            </a:r>
          </a:p>
          <a:p>
            <a:pPr lvl="1">
              <a:spcBef>
                <a:spcPts val="1200"/>
              </a:spcBef>
            </a:pPr>
            <a:r>
              <a:rPr lang="pt-BR" sz="2600" u="sng" dirty="0"/>
              <a:t>Seletividade</a:t>
            </a:r>
            <a:r>
              <a:rPr lang="pt-BR" sz="2600" dirty="0"/>
              <a:t> para escolher</a:t>
            </a:r>
          </a:p>
          <a:p>
            <a:pPr>
              <a:spcBef>
                <a:spcPts val="1200"/>
              </a:spcBef>
            </a:pPr>
            <a:endParaRPr lang="pt-BR" sz="1400" dirty="0"/>
          </a:p>
          <a:p>
            <a:pPr>
              <a:spcBef>
                <a:spcPts val="1200"/>
              </a:spcBef>
            </a:pPr>
            <a:r>
              <a:rPr lang="pt-BR" dirty="0"/>
              <a:t>Como se preparar para trabalhar na Irrigação 4.0?</a:t>
            </a:r>
          </a:p>
        </p:txBody>
      </p:sp>
      <p:sp>
        <p:nvSpPr>
          <p:cNvPr id="22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4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65"/>
    </mc:Choice>
    <mc:Fallback xmlns="">
      <p:transition spd="slow" advTm="65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8" y="2524140"/>
            <a:ext cx="10151063" cy="1351722"/>
          </a:xfrm>
        </p:spPr>
        <p:txBody>
          <a:bodyPr/>
          <a:lstStyle/>
          <a:p>
            <a:pPr algn="ctr"/>
            <a:r>
              <a:rPr lang="pt-BR" b="1" dirty="0"/>
              <a:t>REFERÊNCIAS BIBLIOGRÁFICAS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2427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42">
        <p14:prism dir="u"/>
      </p:transition>
    </mc:Choice>
    <mc:Fallback xmlns="">
      <p:transition spd="slow" advTm="9642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1749" y="1360286"/>
            <a:ext cx="10168502" cy="49520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BATISTA, A.V.A.  Robô irrigador  multifuncional de baixo custo  para  agricultura  familiar (RIRRIG).  2016. 91  p. (Dissertação de Mestrado – UFC).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COMBA, L. et al. Robotics and automation for crop management: trends and perspective. In: International Conference Ragusa SHWA2010. 2010. p. 471-478.</a:t>
            </a:r>
          </a:p>
          <a:p>
            <a:pPr marL="0" indent="0" algn="just">
              <a:buNone/>
            </a:pPr>
            <a:r>
              <a:rPr lang="en-US" sz="2000" dirty="0"/>
              <a:t>DUCKETT, T. et al. Agricultural robotics: the future of robotic agriculture. </a:t>
            </a:r>
            <a:r>
              <a:rPr lang="en-US" sz="2000" dirty="0" err="1"/>
              <a:t>arXiv</a:t>
            </a:r>
            <a:r>
              <a:rPr lang="en-US" sz="2000" dirty="0"/>
              <a:t> preprint arXiv:1806.06762, 2018.</a:t>
            </a:r>
          </a:p>
          <a:p>
            <a:pPr marL="0" indent="0" algn="just">
              <a:buNone/>
            </a:pPr>
            <a:r>
              <a:rPr lang="en-US" sz="2000" dirty="0"/>
              <a:t>EMMI, L., GONZALEZ-DE-SOTO, M., PAJARES, G., &amp; GONZALEZ-DE-SANTOS, P. (2014). New trends in robotics for agriculture: integration and assessment of a real fleet of robots. </a:t>
            </a:r>
            <a:r>
              <a:rPr lang="en-US" sz="2000" i="1" dirty="0"/>
              <a:t>The Scientific World Journal</a:t>
            </a:r>
            <a:r>
              <a:rPr lang="en-US" sz="2000" dirty="0"/>
              <a:t>, </a:t>
            </a:r>
            <a:r>
              <a:rPr lang="en-US" sz="2000" i="1" dirty="0"/>
              <a:t>2014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/>
              <a:t>KONDO, N., TING, K. Robotics for Plant Production. Artificial Intelligence Review 12, 227–243 (1998). https://doi.org/10.1023/A:1006585732197</a:t>
            </a:r>
          </a:p>
          <a:p>
            <a:pPr marL="0" indent="0" algn="just">
              <a:buNone/>
            </a:pPr>
            <a:r>
              <a:rPr lang="en-US" sz="2000" dirty="0"/>
              <a:t>SISTLER, F. Robotics and intelligent machines in agriculture. IEEE Journal on Robotics and Automation, v. 3, n. 1, p. 3-6, 1987.</a:t>
            </a:r>
          </a:p>
          <a:p>
            <a:pPr marL="0" indent="0" algn="just">
              <a:buNone/>
            </a:pPr>
            <a:r>
              <a:rPr lang="en-US" sz="2000" dirty="0"/>
              <a:t>SKVORTCOV, E., SKVORTSOVA, E., SANDU, I., &amp; IOVLEV, G. (2018). Transition of agriculture to digital, intellectual and robotics technologies. </a:t>
            </a:r>
            <a:r>
              <a:rPr lang="en-US" sz="2000" i="1" dirty="0"/>
              <a:t>Economy of region</a:t>
            </a:r>
            <a:r>
              <a:rPr lang="en-US" sz="2000" dirty="0"/>
              <a:t>, </a:t>
            </a:r>
            <a:r>
              <a:rPr lang="en-US" sz="2000" i="1" dirty="0"/>
              <a:t>1</a:t>
            </a:r>
            <a:r>
              <a:rPr lang="en-US" sz="2000" dirty="0"/>
              <a:t>(3), 1014-1028.</a:t>
            </a:r>
          </a:p>
          <a:p>
            <a:pPr marL="0" indent="0" algn="just">
              <a:buNone/>
            </a:pPr>
            <a:r>
              <a:rPr lang="en-US" sz="2000" dirty="0">
                <a:hlinkClick r:id="rId2"/>
              </a:rPr>
              <a:t>https://insights.liga.ventures/agtechs/a-introducao-de-robotica-e-automacao-em-processos-agropecuarios/</a:t>
            </a:r>
            <a:r>
              <a:rPr lang="en-US" sz="2000" dirty="0"/>
              <a:t>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41312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50">
        <p14:prism dir="d"/>
      </p:transition>
    </mc:Choice>
    <mc:Fallback xmlns="">
      <p:transition spd="slow" advTm="1025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41444" y="148093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6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pt-BR" sz="7600" b="1" dirty="0">
                <a:solidFill>
                  <a:srgbClr val="0000FF"/>
                </a:solidFill>
              </a:rPr>
              <a:t>OBRIGADO!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600" dirty="0"/>
              <a:t>Prof. Fernando Campos Mendonça</a:t>
            </a:r>
          </a:p>
          <a:p>
            <a:pPr marL="0" indent="0" algn="ctr">
              <a:buNone/>
            </a:pPr>
            <a:r>
              <a:rPr lang="pt-BR" sz="2200" dirty="0"/>
              <a:t>Depto. de Engenharia de Biossistemas - ESALQ/USP</a:t>
            </a:r>
          </a:p>
          <a:p>
            <a:pPr marL="0" indent="0" algn="ctr">
              <a:buNone/>
            </a:pPr>
            <a:r>
              <a:rPr lang="pt-BR" sz="2200" dirty="0">
                <a:hlinkClick r:id="rId2"/>
              </a:rPr>
              <a:t>fernando.mendonca@usp.br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179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19">
        <p14:window dir="vert"/>
      </p:transition>
    </mc:Choice>
    <mc:Fallback xmlns="">
      <p:transition spd="slow" advTm="571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2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Início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C555843-3AC9-4273-8707-EFFF427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35" y="1268413"/>
            <a:ext cx="9866339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b="1" dirty="0" err="1"/>
              <a:t>Nilômetro</a:t>
            </a:r>
            <a:r>
              <a:rPr lang="pt-BR" altLang="pt-BR" sz="2400" b="1" dirty="0"/>
              <a:t> (3500 a. C.): 	</a:t>
            </a:r>
            <a:r>
              <a:rPr lang="pt-BR" altLang="pt-BR" sz="2400" dirty="0"/>
              <a:t>Medição do nível da água do rio (linímetro)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			 	Previsão “mística” de cheias (sacerdotes)</a:t>
            </a: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4E0997B2-C160-4A0F-8411-7616AB159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1" y="2200276"/>
            <a:ext cx="2861591" cy="45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>
            <a:extLst>
              <a:ext uri="{FF2B5EF4-FFF2-40B4-BE49-F238E27FC236}">
                <a16:creationId xmlns:a16="http://schemas.microsoft.com/office/drawing/2014/main" id="{73FCDCEB-9140-4791-8CCF-78B08428B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1"/>
          <a:stretch>
            <a:fillRect/>
          </a:stretch>
        </p:blipFill>
        <p:spPr bwMode="auto">
          <a:xfrm>
            <a:off x="5356105" y="2805193"/>
            <a:ext cx="6037675" cy="394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0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2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Início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41F2B-922F-421B-AA0C-A2790A4E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49" y="1412875"/>
            <a:ext cx="10429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 dirty="0"/>
              <a:t>3.100 a.C.: </a:t>
            </a:r>
            <a:r>
              <a:rPr lang="pt-BR" altLang="pt-BR" sz="2400" dirty="0"/>
              <a:t>P</a:t>
            </a:r>
            <a:r>
              <a:rPr lang="en-US" altLang="pt-BR" sz="2400" dirty="0" err="1"/>
              <a:t>rimeiro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grande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projeto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irrigação</a:t>
            </a:r>
            <a:endParaRPr lang="en-US" altLang="pt-BR" sz="2400" dirty="0"/>
          </a:p>
          <a:p>
            <a:pPr marL="1611313" algn="just" eaLnBrk="1" hangingPunct="1"/>
            <a:r>
              <a:rPr lang="en-US" altLang="pt-BR" sz="2400" dirty="0" err="1"/>
              <a:t>Faraó</a:t>
            </a:r>
            <a:r>
              <a:rPr lang="en-US" altLang="pt-BR" sz="2400" dirty="0"/>
              <a:t> Menes e </a:t>
            </a:r>
            <a:r>
              <a:rPr lang="pt-PT" altLang="pt-BR" sz="2400" dirty="0"/>
              <a:t>sucessores</a:t>
            </a:r>
          </a:p>
          <a:p>
            <a:pPr marL="1611313" algn="just" eaLnBrk="1" hangingPunct="1"/>
            <a:r>
              <a:rPr lang="pt-PT" altLang="pt-BR" sz="2400" dirty="0"/>
              <a:t>Represas e canais (um de 20 km)</a:t>
            </a:r>
          </a:p>
          <a:p>
            <a:pPr marL="1611313" algn="just" eaLnBrk="1" hangingPunct="1"/>
            <a:r>
              <a:rPr lang="pt-PT" altLang="pt-BR" sz="2400" dirty="0"/>
              <a:t>Águas de inundação desviadas do Nilo </a:t>
            </a:r>
            <a:r>
              <a:rPr lang="pt-PT" altLang="pt-BR" sz="2400" dirty="0">
                <a:sym typeface="Symbol" panose="05050102010706020507" pitchFamily="18" charset="2"/>
              </a:rPr>
              <a:t> </a:t>
            </a:r>
            <a:r>
              <a:rPr lang="pt-PT" altLang="pt-BR" sz="2400" dirty="0"/>
              <a:t>lago "Moeris"</a:t>
            </a:r>
            <a:endParaRPr lang="pt-BR" altLang="pt-BR" sz="2400" dirty="0"/>
          </a:p>
          <a:p>
            <a:pPr algn="just" eaLnBrk="1" hangingPunct="1"/>
            <a:r>
              <a:rPr lang="pt-BR" altLang="pt-BR" sz="2400" b="1" dirty="0"/>
              <a:t> 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782FFF27-9C6D-4824-BC95-9330E09C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5" y="3172148"/>
            <a:ext cx="2178293" cy="352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37BD8FE-5650-486A-876E-AB8A011D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5" y="59874"/>
            <a:ext cx="9671199" cy="669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7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2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Desenvolvimento Tecnológico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34A25-B697-4764-981D-7E020452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49" y="1363334"/>
            <a:ext cx="92636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b="1" dirty="0"/>
              <a:t>2.000 a.C.: </a:t>
            </a:r>
            <a:r>
              <a:rPr lang="pt-BR" altLang="pt-BR" sz="2400" dirty="0"/>
              <a:t>Romanos   </a:t>
            </a:r>
            <a:r>
              <a:rPr lang="pt-BR" altLang="pt-BR" sz="2400" dirty="0">
                <a:sym typeface="Symbol" panose="05050102010706020507" pitchFamily="18" charset="2"/>
              </a:rPr>
              <a:t></a:t>
            </a:r>
            <a:r>
              <a:rPr lang="pt-BR" altLang="pt-BR" sz="2400" dirty="0"/>
              <a:t> 	Tubos de cimento e pedra moída</a:t>
            </a:r>
          </a:p>
          <a:p>
            <a:pPr algn="just" eaLnBrk="1" hangingPunct="1"/>
            <a:r>
              <a:rPr lang="pt-BR" altLang="pt-BR" sz="2400" dirty="0"/>
              <a:t>				Transporte de água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49CF55C8-CEAF-4106-94F9-688D91404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37" y="2817333"/>
            <a:ext cx="3662523" cy="39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2"/>
            <a:ext cx="10168502" cy="1189971"/>
          </a:xfrm>
        </p:spPr>
        <p:txBody>
          <a:bodyPr/>
          <a:lstStyle/>
          <a:p>
            <a:pPr algn="ctr"/>
            <a:r>
              <a:rPr lang="pt-BR" dirty="0"/>
              <a:t>Gestão de Água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62BBBE-B5AC-42C4-AA9C-0AF0451F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678" y="1640635"/>
            <a:ext cx="9878394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b="1" dirty="0"/>
              <a:t>1.792 – 1750 a.C.: 	</a:t>
            </a:r>
            <a:r>
              <a:rPr lang="pt-BR" altLang="pt-BR" sz="2400" dirty="0"/>
              <a:t>Rei Hamurabi (Babilônia)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			Regulamentos sobre a água </a:t>
            </a:r>
          </a:p>
        </p:txBody>
      </p:sp>
      <p:pic>
        <p:nvPicPr>
          <p:cNvPr id="4098" name="Picture 2" descr="Código de Hamurabi - Guia Estudo">
            <a:extLst>
              <a:ext uri="{FF2B5EF4-FFF2-40B4-BE49-F238E27FC236}">
                <a16:creationId xmlns:a16="http://schemas.microsoft.com/office/drawing/2014/main" id="{A299ADD8-6775-4470-AF03-1E0464C7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365" y="1298713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digo de Hamurabi - Edipro - Loja virtual de livros">
            <a:extLst>
              <a:ext uri="{FF2B5EF4-FFF2-40B4-BE49-F238E27FC236}">
                <a16:creationId xmlns:a16="http://schemas.microsoft.com/office/drawing/2014/main" id="{2CE62467-CF0B-4B94-847A-F116F169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792"/>
            <a:ext cx="2633722" cy="39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DF96295-C388-454C-BC7B-EAD8DF522891}"/>
              </a:ext>
            </a:extLst>
          </p:cNvPr>
          <p:cNvSpPr txBox="1"/>
          <p:nvPr/>
        </p:nvSpPr>
        <p:spPr>
          <a:xfrm>
            <a:off x="2633722" y="4303685"/>
            <a:ext cx="9558277" cy="182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PT" altLang="pt-BR" sz="2600" dirty="0"/>
              <a:t>- Distribuição da água proporcionalmente baseada na área cultivada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600" dirty="0"/>
              <a:t>- Responsabilidades do agricultor: manter canais em sua propriedade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600" dirty="0"/>
              <a:t>- Administração coletiva do canal  </a:t>
            </a:r>
            <a:r>
              <a:rPr lang="pt-PT" altLang="pt-BR" sz="2600" dirty="0">
                <a:sym typeface="Symbol" panose="05050102010706020507" pitchFamily="18" charset="2"/>
              </a:rPr>
              <a:t></a:t>
            </a:r>
            <a:r>
              <a:rPr lang="pt-PT" altLang="pt-BR" sz="2600" dirty="0"/>
              <a:t>  Usuários</a:t>
            </a:r>
            <a:endParaRPr lang="pt-BR" altLang="pt-BR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9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108743"/>
            <a:ext cx="10168502" cy="1069128"/>
          </a:xfrm>
        </p:spPr>
        <p:txBody>
          <a:bodyPr/>
          <a:lstStyle/>
          <a:p>
            <a:pPr algn="ctr"/>
            <a:r>
              <a:rPr lang="pt-BR" dirty="0"/>
              <a:t>Inovação</a:t>
            </a: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B9A98F91-2079-4DF9-9FCB-52FA5DBF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66" y="1177870"/>
            <a:ext cx="4261533" cy="568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C5E41F3E-D6B8-4BB2-B958-5819E39F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770" y="1298713"/>
            <a:ext cx="5710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 dirty="0"/>
              <a:t>1.700 a.C.: </a:t>
            </a:r>
            <a:r>
              <a:rPr lang="pt-BR" altLang="pt-BR" sz="2400" dirty="0" err="1"/>
              <a:t>Shaduf</a:t>
            </a:r>
            <a:r>
              <a:rPr lang="pt-BR" altLang="pt-BR" sz="2400" dirty="0"/>
              <a:t> / </a:t>
            </a:r>
            <a:r>
              <a:rPr lang="pt-BR" altLang="pt-BR" sz="2400" dirty="0" err="1"/>
              <a:t>Shadouf</a:t>
            </a:r>
            <a:r>
              <a:rPr lang="pt-BR" altLang="pt-BR" sz="2400" dirty="0"/>
              <a:t> / </a:t>
            </a:r>
            <a:r>
              <a:rPr lang="pt-BR" altLang="pt-BR" sz="2400" dirty="0" err="1"/>
              <a:t>Shadoof</a:t>
            </a:r>
            <a:r>
              <a:rPr lang="pt-BR" altLang="pt-BR" sz="2400" dirty="0"/>
              <a:t> </a:t>
            </a:r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F0E745DD-CCE0-4FD2-A971-637EC033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9" y="2301415"/>
            <a:ext cx="8498818" cy="39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Poste equilibrado em viga cruzada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Corda, balde e contrapeso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Balde coleta água do rio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400" dirty="0"/>
              <a:t>Giro: balde esvaziado em campo ou canal diferente. 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BR" sz="2400" b="1" dirty="0"/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600" b="1" dirty="0"/>
              <a:t>Irrigação quando um rio não estava em inundação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BR" sz="2600" b="1" dirty="0"/>
              <a:t>Agricultura em solos mais altos</a:t>
            </a:r>
            <a:endParaRPr lang="pt-BR" altLang="pt-BR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6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1"/>
    </mc:Choice>
    <mc:Fallback xmlns="">
      <p:transition spd="slow" advTm="51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2.8|2.7|4.2|2.3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5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5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1|14.1|1.2|15|14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1|14.1|1.2|15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3|7.4|3.1|2.9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5655</TotalTime>
  <Words>2030</Words>
  <Application>Microsoft Office PowerPoint</Application>
  <PresentationFormat>Widescreen</PresentationFormat>
  <Paragraphs>252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Tema do Office</vt:lpstr>
      <vt:lpstr>Apresentação do PowerPoint</vt:lpstr>
      <vt:lpstr>Tópicos</vt:lpstr>
      <vt:lpstr>Histórico da Irrigação</vt:lpstr>
      <vt:lpstr>Início</vt:lpstr>
      <vt:lpstr>Início</vt:lpstr>
      <vt:lpstr>Início</vt:lpstr>
      <vt:lpstr>Desenvolvimento Tecnológico</vt:lpstr>
      <vt:lpstr>Gestão de Água</vt:lpstr>
      <vt:lpstr>Inovação</vt:lpstr>
      <vt:lpstr>Eficácia Tecnológica</vt:lpstr>
      <vt:lpstr>Inovação e Eficiência Tecnológica</vt:lpstr>
      <vt:lpstr>Alta Tecnologia, Paisagismo e Luxo</vt:lpstr>
      <vt:lpstr>Colonização de Novas Áreas</vt:lpstr>
      <vt:lpstr>Inovação e Disrupção</vt:lpstr>
      <vt:lpstr>Eficácia Tecnológica</vt:lpstr>
      <vt:lpstr>É Possível Melhorar?</vt:lpstr>
      <vt:lpstr>Eficácia Tecnológica</vt:lpstr>
      <vt:lpstr>P&amp;D – Ação Continuada</vt:lpstr>
      <vt:lpstr>Modernidade e Irrigação</vt:lpstr>
      <vt:lpstr>Crescimento e Modernização</vt:lpstr>
      <vt:lpstr>Crescimento e Modernização</vt:lpstr>
      <vt:lpstr>Crescimento e Modernização</vt:lpstr>
      <vt:lpstr>CONTEXTO</vt:lpstr>
      <vt:lpstr>Automação e Robótica</vt:lpstr>
      <vt:lpstr>Automatização</vt:lpstr>
      <vt:lpstr>Robótica</vt:lpstr>
      <vt:lpstr>Robótica</vt:lpstr>
      <vt:lpstr>MOTIVAÇÃO</vt:lpstr>
      <vt:lpstr>Motivação</vt:lpstr>
      <vt:lpstr>EXEMPLOS</vt:lpstr>
      <vt:lpstr>Gestão da Irrigação</vt:lpstr>
      <vt:lpstr>Gestão da Irrigação</vt:lpstr>
      <vt:lpstr>Gestão da Irrigação</vt:lpstr>
      <vt:lpstr>Palestras – Automação e Irrigação de Precisão</vt:lpstr>
      <vt:lpstr>Artigos Científicos</vt:lpstr>
      <vt:lpstr>Palestras</vt:lpstr>
      <vt:lpstr>Palestras</vt:lpstr>
      <vt:lpstr>DISCUSSÃO</vt:lpstr>
      <vt:lpstr>DISCUSSÃO</vt:lpstr>
      <vt:lpstr>DISCUSSÃO</vt:lpstr>
      <vt:lpstr>CONCLUSÕES</vt:lpstr>
      <vt:lpstr>Conclusões</vt:lpstr>
      <vt:lpstr>Conclusões</vt:lpstr>
      <vt:lpstr>REFERÊNCIAS BIBLIOGRÁFICAS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SONY</cp:lastModifiedBy>
  <cp:revision>492</cp:revision>
  <dcterms:created xsi:type="dcterms:W3CDTF">2020-09-20T01:08:23Z</dcterms:created>
  <dcterms:modified xsi:type="dcterms:W3CDTF">2021-10-09T04:18:47Z</dcterms:modified>
</cp:coreProperties>
</file>