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13" r:id="rId2"/>
    <p:sldId id="295" r:id="rId3"/>
    <p:sldId id="312" r:id="rId4"/>
    <p:sldId id="314" r:id="rId5"/>
    <p:sldId id="315" r:id="rId6"/>
    <p:sldId id="316" r:id="rId7"/>
    <p:sldId id="31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5"/>
  </p:normalViewPr>
  <p:slideViewPr>
    <p:cSldViewPr snapToGrid="0" snapToObjects="1">
      <p:cViewPr varScale="1">
        <p:scale>
          <a:sx n="71" d="100"/>
          <a:sy n="71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23EE-2423-B240-A08C-B3834680DF8B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CEC75-F98C-F54D-A0FB-BBC4250405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6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3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57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36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31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0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6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7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66A2-C49A-4346-BCA0-962832E1AE69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C1D2-1827-3244-A221-41539C35B7B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21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Planejamento Tecnológico</a:t>
            </a:r>
            <a:r>
              <a:rPr lang="pt-BR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pt-BR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endParaRPr lang="pt-BR" dirty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0613" y="3240741"/>
            <a:ext cx="10434916" cy="2017059"/>
          </a:xfrm>
        </p:spPr>
        <p:txBody>
          <a:bodyPr/>
          <a:lstStyle/>
          <a:p>
            <a:r>
              <a:rPr lang="pt-BR" sz="4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Technology </a:t>
            </a:r>
            <a:r>
              <a:rPr lang="pt-BR" sz="4000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Roadmapping</a:t>
            </a:r>
            <a:r>
              <a:rPr lang="pt-BR" sz="4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(TRM)</a:t>
            </a:r>
          </a:p>
          <a:p>
            <a:endParaRPr lang="pt-BR" dirty="0">
              <a:solidFill>
                <a:srgbClr val="C0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pt-BR" dirty="0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Mario Sergio Salerno e Leonardo Augusto de Vasconcelos Gomes (2018)</a:t>
            </a:r>
            <a:endParaRPr lang="pt-BR" dirty="0">
              <a:solidFill>
                <a:srgbClr val="0070C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5" name="Picture 2" descr="C:\Users\Mario Sergio Salerno\Documents\POLI\PRO - ADM\Modelos - carta, templates etc\LOGOS\USP_logotipo,_transpar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0900" y="0"/>
            <a:ext cx="11811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05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932947" y="0"/>
            <a:ext cx="725905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/>
          <p:cNvSpPr/>
          <p:nvPr/>
        </p:nvSpPr>
        <p:spPr>
          <a:xfrm>
            <a:off x="5379510" y="368818"/>
            <a:ext cx="6531752" cy="6868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Abordagem</a:t>
            </a:r>
            <a:r>
              <a:rPr lang="en-GB" sz="2400" dirty="0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GB" sz="2400" i="1" dirty="0" err="1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Roadmapping</a:t>
            </a:r>
            <a:r>
              <a:rPr lang="en-GB" sz="2400" dirty="0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para </a:t>
            </a:r>
            <a:r>
              <a:rPr lang="en-GB" sz="2400" dirty="0" err="1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evolução</a:t>
            </a:r>
            <a:r>
              <a:rPr lang="en-GB" sz="2400" dirty="0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e </a:t>
            </a:r>
            <a:r>
              <a:rPr lang="en-GB" sz="2400" dirty="0" err="1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revolução</a:t>
            </a:r>
            <a:r>
              <a:rPr lang="en-GB" sz="2400" dirty="0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do </a:t>
            </a:r>
            <a:r>
              <a:rPr lang="en-GB" sz="2400" dirty="0" err="1" smtClean="0">
                <a:solidFill>
                  <a:srgbClr val="0070C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Hipercubo</a:t>
            </a:r>
            <a:endParaRPr lang="en-GB" sz="2400" dirty="0">
              <a:solidFill>
                <a:srgbClr val="0070C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68818"/>
            <a:ext cx="4652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Modelo</a:t>
            </a:r>
            <a:r>
              <a:rPr lang="en-GB" sz="24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de </a:t>
            </a:r>
            <a:r>
              <a:rPr lang="en-GB" sz="2400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referência</a:t>
            </a:r>
            <a:r>
              <a:rPr lang="en-GB" sz="24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para </a:t>
            </a:r>
            <a:r>
              <a:rPr lang="en-GB" sz="2400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Gestão</a:t>
            </a:r>
            <a:r>
              <a:rPr lang="en-GB" sz="24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da </a:t>
            </a:r>
            <a:r>
              <a:rPr lang="en-GB" sz="2400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Inovação</a:t>
            </a:r>
            <a:r>
              <a:rPr lang="en-GB" sz="24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GB" sz="2400" i="1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mais</a:t>
            </a:r>
            <a:r>
              <a:rPr lang="en-GB" sz="24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radical</a:t>
            </a:r>
            <a:endParaRPr lang="en-GB" sz="2400" dirty="0">
              <a:solidFill>
                <a:srgbClr val="C0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33958" r="14799" b="28333"/>
          <a:stretch/>
        </p:blipFill>
        <p:spPr>
          <a:xfrm>
            <a:off x="0" y="1632286"/>
            <a:ext cx="4543425" cy="414348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47" y="1734762"/>
            <a:ext cx="7058792" cy="455567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8567"/>
            <a:ext cx="118272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03467" y="22653"/>
            <a:ext cx="91375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Hipercubo</a:t>
            </a:r>
            <a:r>
              <a:rPr lang="en-GB" dirty="0" smtClean="0"/>
              <a:t> da </a:t>
            </a:r>
            <a:r>
              <a:rPr lang="en-GB" dirty="0" err="1" smtClean="0"/>
              <a:t>Inovação</a:t>
            </a:r>
            <a:endParaRPr lang="en-GB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016408" y="855607"/>
            <a:ext cx="122" cy="56353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675128" y="2432238"/>
            <a:ext cx="6792686" cy="2327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ector Reto 26"/>
          <p:cNvCxnSpPr/>
          <p:nvPr/>
        </p:nvCxnSpPr>
        <p:spPr>
          <a:xfrm>
            <a:off x="4727378" y="3327043"/>
            <a:ext cx="6688183" cy="13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675127" y="4052031"/>
            <a:ext cx="6740434" cy="39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Seta para a Direita 31"/>
          <p:cNvSpPr/>
          <p:nvPr/>
        </p:nvSpPr>
        <p:spPr>
          <a:xfrm>
            <a:off x="10422786" y="2219360"/>
            <a:ext cx="1045028" cy="42494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mtClean="0"/>
              <a:t>Tempo</a:t>
            </a:r>
            <a:endParaRPr lang="en-GB"/>
          </a:p>
        </p:txBody>
      </p:sp>
      <p:sp>
        <p:nvSpPr>
          <p:cNvPr id="33" name="Retângulo 32"/>
          <p:cNvSpPr/>
          <p:nvPr/>
        </p:nvSpPr>
        <p:spPr>
          <a:xfrm>
            <a:off x="5561947" y="3058647"/>
            <a:ext cx="1201781" cy="1710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/>
          <p:cNvSpPr/>
          <p:nvPr/>
        </p:nvSpPr>
        <p:spPr>
          <a:xfrm>
            <a:off x="7569199" y="3001683"/>
            <a:ext cx="1552968" cy="1959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/>
          <p:cNvSpPr/>
          <p:nvPr/>
        </p:nvSpPr>
        <p:spPr>
          <a:xfrm>
            <a:off x="4770912" y="3719737"/>
            <a:ext cx="1942019" cy="195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tângulo 35"/>
          <p:cNvSpPr/>
          <p:nvPr/>
        </p:nvSpPr>
        <p:spPr>
          <a:xfrm>
            <a:off x="7374674" y="3714416"/>
            <a:ext cx="640852" cy="195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/>
          <p:cNvSpPr/>
          <p:nvPr/>
        </p:nvSpPr>
        <p:spPr>
          <a:xfrm>
            <a:off x="4750065" y="4469237"/>
            <a:ext cx="640852" cy="195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tângulo 37"/>
          <p:cNvSpPr/>
          <p:nvPr/>
        </p:nvSpPr>
        <p:spPr>
          <a:xfrm>
            <a:off x="5159964" y="4203265"/>
            <a:ext cx="1399907" cy="173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tângulo 39"/>
          <p:cNvSpPr/>
          <p:nvPr/>
        </p:nvSpPr>
        <p:spPr>
          <a:xfrm>
            <a:off x="7569199" y="4274102"/>
            <a:ext cx="1942019" cy="195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ângulo 40"/>
          <p:cNvSpPr/>
          <p:nvPr/>
        </p:nvSpPr>
        <p:spPr>
          <a:xfrm>
            <a:off x="7351116" y="4541882"/>
            <a:ext cx="1399907" cy="173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osango 41"/>
          <p:cNvSpPr/>
          <p:nvPr/>
        </p:nvSpPr>
        <p:spPr>
          <a:xfrm>
            <a:off x="6567881" y="2475028"/>
            <a:ext cx="349005" cy="26088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osango 42"/>
          <p:cNvSpPr/>
          <p:nvPr/>
        </p:nvSpPr>
        <p:spPr>
          <a:xfrm>
            <a:off x="8883953" y="2461342"/>
            <a:ext cx="349005" cy="260887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ângulo 43"/>
          <p:cNvSpPr/>
          <p:nvPr/>
        </p:nvSpPr>
        <p:spPr>
          <a:xfrm>
            <a:off x="9266478" y="3638127"/>
            <a:ext cx="1942019" cy="195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Conector de Seta Reta 47"/>
          <p:cNvCxnSpPr/>
          <p:nvPr/>
        </p:nvCxnSpPr>
        <p:spPr>
          <a:xfrm flipV="1">
            <a:off x="6754702" y="2752681"/>
            <a:ext cx="0" cy="293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V="1">
            <a:off x="9107330" y="2707769"/>
            <a:ext cx="0" cy="293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V="1">
            <a:off x="5561947" y="3363975"/>
            <a:ext cx="0" cy="293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flipH="1" flipV="1">
            <a:off x="8015526" y="3211092"/>
            <a:ext cx="1" cy="503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 flipV="1">
            <a:off x="6514873" y="3909351"/>
            <a:ext cx="0" cy="2939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3147163" y="2540156"/>
            <a:ext cx="158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Mercado/</a:t>
            </a:r>
            <a:r>
              <a:rPr lang="en-GB" sz="1200" dirty="0" err="1" smtClean="0"/>
              <a:t>Negócios</a:t>
            </a:r>
            <a:r>
              <a:rPr lang="en-GB" sz="1200" dirty="0" smtClean="0"/>
              <a:t>/ </a:t>
            </a:r>
            <a:r>
              <a:rPr lang="en-GB" sz="1200" dirty="0" err="1" smtClean="0"/>
              <a:t>Direcionadores</a:t>
            </a:r>
            <a:r>
              <a:rPr lang="en-GB" sz="1200" dirty="0" smtClean="0"/>
              <a:t> e </a:t>
            </a:r>
            <a:r>
              <a:rPr lang="en-GB" sz="1200" dirty="0" err="1" smtClean="0"/>
              <a:t>tendências</a:t>
            </a:r>
            <a:endParaRPr lang="en-GB" sz="1200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3081663" y="3338620"/>
            <a:ext cx="158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Produtos</a:t>
            </a:r>
            <a:r>
              <a:rPr lang="en-GB" sz="1200" dirty="0" smtClean="0"/>
              <a:t>/</a:t>
            </a:r>
            <a:r>
              <a:rPr lang="en-GB" sz="1200" dirty="0" err="1" smtClean="0"/>
              <a:t>serviços</a:t>
            </a:r>
            <a:r>
              <a:rPr lang="en-GB" sz="1200" dirty="0" smtClean="0"/>
              <a:t>/ </a:t>
            </a:r>
          </a:p>
          <a:p>
            <a:r>
              <a:rPr lang="en-GB" sz="1200" dirty="0" err="1" smtClean="0"/>
              <a:t>capacitações</a:t>
            </a:r>
            <a:r>
              <a:rPr lang="en-GB" sz="1200" dirty="0" smtClean="0"/>
              <a:t>/</a:t>
            </a:r>
          </a:p>
          <a:p>
            <a:r>
              <a:rPr lang="en-GB" sz="1200" dirty="0" err="1" smtClean="0"/>
              <a:t>processos</a:t>
            </a:r>
            <a:endParaRPr lang="en-GB" sz="12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3117156" y="4113203"/>
            <a:ext cx="158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Recursos</a:t>
            </a:r>
            <a:r>
              <a:rPr lang="en-GB" sz="1200" dirty="0" smtClean="0"/>
              <a:t> </a:t>
            </a:r>
            <a:r>
              <a:rPr lang="en-GB" sz="1200" dirty="0" err="1" smtClean="0"/>
              <a:t>humanos</a:t>
            </a:r>
            <a:r>
              <a:rPr lang="en-GB" sz="1200" dirty="0" smtClean="0"/>
              <a:t>/ </a:t>
            </a:r>
          </a:p>
          <a:p>
            <a:r>
              <a:rPr lang="en-GB" sz="1200" dirty="0" err="1" smtClean="0"/>
              <a:t>parcerias</a:t>
            </a:r>
            <a:r>
              <a:rPr lang="en-GB" sz="1200" dirty="0" smtClean="0"/>
              <a:t>/</a:t>
            </a:r>
            <a:r>
              <a:rPr lang="en-GB" sz="1200" dirty="0" err="1" smtClean="0"/>
              <a:t>cadeia</a:t>
            </a:r>
            <a:r>
              <a:rPr lang="en-GB" sz="1200" dirty="0" smtClean="0"/>
              <a:t> de </a:t>
            </a:r>
            <a:r>
              <a:rPr lang="en-GB" sz="1200" dirty="0" err="1" smtClean="0"/>
              <a:t>suprimentos</a:t>
            </a:r>
            <a:endParaRPr lang="en-GB" sz="1200" dirty="0" smtClean="0"/>
          </a:p>
        </p:txBody>
      </p:sp>
      <p:sp>
        <p:nvSpPr>
          <p:cNvPr id="65" name="Retângulo 64"/>
          <p:cNvSpPr/>
          <p:nvPr/>
        </p:nvSpPr>
        <p:spPr>
          <a:xfrm>
            <a:off x="4209402" y="5519858"/>
            <a:ext cx="2073209" cy="1272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en-GB" sz="1200" dirty="0" err="1" smtClean="0"/>
              <a:t>Auxilia</a:t>
            </a:r>
            <a:r>
              <a:rPr lang="en-GB" sz="1200" dirty="0" smtClean="0"/>
              <a:t> no </a:t>
            </a:r>
            <a:r>
              <a:rPr lang="en-GB" sz="1200" dirty="0" err="1" smtClean="0"/>
              <a:t>processo</a:t>
            </a:r>
            <a:r>
              <a:rPr lang="en-GB" sz="1200" dirty="0" smtClean="0"/>
              <a:t> de </a:t>
            </a:r>
            <a:r>
              <a:rPr lang="en-GB" sz="1200" dirty="0" err="1" smtClean="0"/>
              <a:t>geração</a:t>
            </a:r>
            <a:r>
              <a:rPr lang="en-GB" sz="1200" dirty="0" smtClean="0"/>
              <a:t> de </a:t>
            </a:r>
            <a:r>
              <a:rPr lang="en-GB" sz="1200" dirty="0" err="1" smtClean="0"/>
              <a:t>ideias</a:t>
            </a:r>
            <a:r>
              <a:rPr lang="en-GB" sz="1200" dirty="0" smtClean="0"/>
              <a:t> de </a:t>
            </a:r>
            <a:r>
              <a:rPr lang="en-GB" sz="1200" dirty="0" err="1" smtClean="0"/>
              <a:t>projetos</a:t>
            </a:r>
            <a:r>
              <a:rPr lang="en-GB" sz="1200" dirty="0" smtClean="0"/>
              <a:t> </a:t>
            </a:r>
            <a:r>
              <a:rPr lang="en-GB" sz="1200" dirty="0" err="1" smtClean="0"/>
              <a:t>incrementais</a:t>
            </a:r>
            <a:r>
              <a:rPr lang="en-GB" sz="1200" dirty="0" smtClean="0"/>
              <a:t> e </a:t>
            </a:r>
            <a:r>
              <a:rPr lang="en-GB" sz="1200" dirty="0" err="1" smtClean="0"/>
              <a:t>radicais</a:t>
            </a:r>
            <a:r>
              <a:rPr lang="en-GB" sz="1200" dirty="0" smtClean="0"/>
              <a:t> </a:t>
            </a:r>
            <a:r>
              <a:rPr lang="en-GB" sz="1200" dirty="0" err="1" smtClean="0"/>
              <a:t>ao</a:t>
            </a:r>
            <a:r>
              <a:rPr lang="en-GB" sz="1200" dirty="0" smtClean="0"/>
              <a:t> </a:t>
            </a:r>
            <a:r>
              <a:rPr lang="en-GB" sz="1200" dirty="0" err="1" smtClean="0"/>
              <a:t>longo</a:t>
            </a:r>
            <a:r>
              <a:rPr lang="en-GB" sz="1200" dirty="0" smtClean="0"/>
              <a:t> do tempo</a:t>
            </a:r>
          </a:p>
          <a:p>
            <a:pPr marL="171450" indent="-171450" algn="ctr">
              <a:buFontTx/>
              <a:buChar char="-"/>
            </a:pPr>
            <a:r>
              <a:rPr lang="en-GB" sz="1200" dirty="0" err="1" smtClean="0"/>
              <a:t>Alinha</a:t>
            </a:r>
            <a:r>
              <a:rPr lang="en-GB" sz="1200" dirty="0" smtClean="0"/>
              <a:t> a </a:t>
            </a:r>
            <a:r>
              <a:rPr lang="en-GB" sz="1200" dirty="0" err="1" smtClean="0"/>
              <a:t>estratégia</a:t>
            </a:r>
            <a:r>
              <a:rPr lang="en-GB" sz="1200" dirty="0" smtClean="0"/>
              <a:t> de </a:t>
            </a:r>
            <a:r>
              <a:rPr lang="en-GB" sz="1200" dirty="0" err="1" smtClean="0"/>
              <a:t>negócio</a:t>
            </a:r>
            <a:r>
              <a:rPr lang="en-GB" sz="1200" dirty="0" smtClean="0"/>
              <a:t> </a:t>
            </a:r>
            <a:r>
              <a:rPr lang="en-GB" sz="1200" dirty="0" err="1" smtClean="0"/>
              <a:t>ao</a:t>
            </a:r>
            <a:r>
              <a:rPr lang="en-GB" sz="1200" dirty="0" smtClean="0"/>
              <a:t> </a:t>
            </a:r>
            <a:r>
              <a:rPr lang="en-GB" sz="1200" dirty="0" err="1" smtClean="0"/>
              <a:t>processo</a:t>
            </a:r>
            <a:r>
              <a:rPr lang="en-GB" sz="1200" dirty="0" smtClean="0"/>
              <a:t> de </a:t>
            </a:r>
            <a:r>
              <a:rPr lang="en-GB" sz="1200" dirty="0" err="1" smtClean="0"/>
              <a:t>geração</a:t>
            </a:r>
            <a:r>
              <a:rPr lang="en-GB" sz="1200" dirty="0" smtClean="0"/>
              <a:t> de </a:t>
            </a:r>
            <a:r>
              <a:rPr lang="en-GB" sz="1200" dirty="0" err="1" smtClean="0"/>
              <a:t>ideias</a:t>
            </a:r>
            <a:endParaRPr lang="en-GB" sz="1200" dirty="0"/>
          </a:p>
        </p:txBody>
      </p:sp>
      <p:sp>
        <p:nvSpPr>
          <p:cNvPr id="67" name="Retângulo 66"/>
          <p:cNvSpPr/>
          <p:nvPr/>
        </p:nvSpPr>
        <p:spPr>
          <a:xfrm>
            <a:off x="6636821" y="5519857"/>
            <a:ext cx="2073209" cy="1272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en-GB" sz="1200" dirty="0" err="1" smtClean="0"/>
              <a:t>Auxilia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seleção</a:t>
            </a:r>
            <a:r>
              <a:rPr lang="en-GB" sz="1200" dirty="0" smtClean="0"/>
              <a:t> e </a:t>
            </a:r>
            <a:r>
              <a:rPr lang="en-GB" sz="1200" dirty="0" err="1" smtClean="0"/>
              <a:t>gestão</a:t>
            </a:r>
            <a:r>
              <a:rPr lang="en-GB" sz="1200" dirty="0" smtClean="0"/>
              <a:t> de </a:t>
            </a:r>
            <a:r>
              <a:rPr lang="en-GB" sz="1200" dirty="0" err="1" smtClean="0"/>
              <a:t>portfólio</a:t>
            </a:r>
            <a:r>
              <a:rPr lang="en-GB" sz="1200" dirty="0" smtClean="0"/>
              <a:t> de </a:t>
            </a:r>
            <a:r>
              <a:rPr lang="en-GB" sz="1200" dirty="0" err="1" smtClean="0"/>
              <a:t>projetos</a:t>
            </a:r>
            <a:endParaRPr lang="en-GB" sz="1200" dirty="0" smtClean="0"/>
          </a:p>
          <a:p>
            <a:pPr marL="171450" indent="-171450" algn="ctr">
              <a:buFontTx/>
              <a:buChar char="-"/>
            </a:pPr>
            <a:r>
              <a:rPr lang="en-GB" sz="1200" dirty="0" err="1" smtClean="0"/>
              <a:t>Permite</a:t>
            </a:r>
            <a:r>
              <a:rPr lang="en-GB" sz="1200" dirty="0" smtClean="0"/>
              <a:t> </a:t>
            </a:r>
            <a:r>
              <a:rPr lang="en-GB" sz="1200" dirty="0" err="1" smtClean="0"/>
              <a:t>compreender</a:t>
            </a:r>
            <a:r>
              <a:rPr lang="en-GB" sz="1200" dirty="0" smtClean="0"/>
              <a:t> </a:t>
            </a:r>
            <a:r>
              <a:rPr lang="en-GB" sz="1200" dirty="0" err="1" smtClean="0"/>
              <a:t>temporalmente</a:t>
            </a:r>
            <a:r>
              <a:rPr lang="en-GB" sz="1200" dirty="0" smtClean="0"/>
              <a:t> </a:t>
            </a:r>
            <a:r>
              <a:rPr lang="en-GB" sz="1200" dirty="0" err="1" smtClean="0"/>
              <a:t>como</a:t>
            </a:r>
            <a:r>
              <a:rPr lang="en-GB" sz="1200" dirty="0" smtClean="0"/>
              <a:t> </a:t>
            </a:r>
            <a:r>
              <a:rPr lang="en-GB" sz="1200" dirty="0" err="1" smtClean="0"/>
              <a:t>produtos</a:t>
            </a:r>
            <a:r>
              <a:rPr lang="en-GB" sz="1200" dirty="0" smtClean="0"/>
              <a:t> </a:t>
            </a:r>
            <a:r>
              <a:rPr lang="en-GB" sz="1200" dirty="0" err="1" smtClean="0"/>
              <a:t>responderão</a:t>
            </a:r>
            <a:r>
              <a:rPr lang="en-GB" sz="1200" dirty="0" smtClean="0"/>
              <a:t> </a:t>
            </a:r>
            <a:r>
              <a:rPr lang="en-GB" sz="1200" dirty="0" err="1" smtClean="0"/>
              <a:t>às</a:t>
            </a:r>
            <a:r>
              <a:rPr lang="en-GB" sz="1200" dirty="0" smtClean="0"/>
              <a:t> </a:t>
            </a:r>
            <a:r>
              <a:rPr lang="en-GB" sz="1200" dirty="0" err="1" smtClean="0"/>
              <a:t>necessidades</a:t>
            </a:r>
            <a:r>
              <a:rPr lang="en-GB" sz="1200" dirty="0" smtClean="0"/>
              <a:t> dos </a:t>
            </a:r>
            <a:r>
              <a:rPr lang="en-GB" sz="1200" dirty="0" err="1" smtClean="0"/>
              <a:t>mercado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sp>
        <p:nvSpPr>
          <p:cNvPr id="68" name="Retângulo 67"/>
          <p:cNvSpPr/>
          <p:nvPr/>
        </p:nvSpPr>
        <p:spPr>
          <a:xfrm>
            <a:off x="9029005" y="5555906"/>
            <a:ext cx="2073209" cy="1272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en-GB" sz="1200" dirty="0" err="1" smtClean="0"/>
              <a:t>Permite</a:t>
            </a:r>
            <a:r>
              <a:rPr lang="en-GB" sz="1200" dirty="0" smtClean="0"/>
              <a:t> </a:t>
            </a:r>
            <a:r>
              <a:rPr lang="en-GB" sz="1200" dirty="0" err="1" smtClean="0"/>
              <a:t>identificar</a:t>
            </a:r>
            <a:r>
              <a:rPr lang="en-GB" sz="1200" dirty="0" smtClean="0"/>
              <a:t> de forma </a:t>
            </a:r>
            <a:r>
              <a:rPr lang="en-GB" sz="1200" dirty="0" err="1" smtClean="0"/>
              <a:t>antecipada</a:t>
            </a:r>
            <a:r>
              <a:rPr lang="en-GB" sz="1200" dirty="0" smtClean="0"/>
              <a:t> </a:t>
            </a:r>
            <a:r>
              <a:rPr lang="en-GB" sz="1200" dirty="0" err="1" smtClean="0"/>
              <a:t>estratégias</a:t>
            </a:r>
            <a:r>
              <a:rPr lang="en-GB" sz="1200" dirty="0" smtClean="0"/>
              <a:t> de </a:t>
            </a:r>
            <a:r>
              <a:rPr lang="en-GB" sz="1200" dirty="0" err="1" smtClean="0"/>
              <a:t>difusão</a:t>
            </a:r>
            <a:endParaRPr lang="en-GB" sz="1200" dirty="0" smtClean="0"/>
          </a:p>
          <a:p>
            <a:pPr marL="171450" indent="-171450" algn="ctr">
              <a:buFontTx/>
              <a:buChar char="-"/>
            </a:pPr>
            <a:r>
              <a:rPr lang="en-GB" sz="1200" dirty="0" err="1" smtClean="0"/>
              <a:t>Propicia</a:t>
            </a:r>
            <a:r>
              <a:rPr lang="en-GB" sz="1200" dirty="0" smtClean="0"/>
              <a:t> </a:t>
            </a:r>
            <a:r>
              <a:rPr lang="en-GB" sz="1200" dirty="0" err="1" smtClean="0"/>
              <a:t>identificar</a:t>
            </a:r>
            <a:r>
              <a:rPr lang="en-GB" sz="1200" dirty="0" smtClean="0"/>
              <a:t> </a:t>
            </a:r>
            <a:r>
              <a:rPr lang="en-GB" sz="1200" dirty="0" err="1" smtClean="0"/>
              <a:t>gargalos</a:t>
            </a:r>
            <a:r>
              <a:rPr lang="en-GB" sz="1200" dirty="0" smtClean="0"/>
              <a:t> para a </a:t>
            </a:r>
            <a:r>
              <a:rPr lang="en-GB" sz="1200" dirty="0" err="1" smtClean="0"/>
              <a:t>difusão</a:t>
            </a:r>
            <a:r>
              <a:rPr lang="en-GB" sz="1200" dirty="0" smtClean="0"/>
              <a:t> da </a:t>
            </a:r>
            <a:r>
              <a:rPr lang="en-GB" sz="1200" dirty="0" err="1" smtClean="0"/>
              <a:t>inovação</a:t>
            </a:r>
            <a:endParaRPr lang="en-GB" sz="1200" dirty="0" smtClean="0"/>
          </a:p>
        </p:txBody>
      </p:sp>
      <p:cxnSp>
        <p:nvCxnSpPr>
          <p:cNvPr id="70" name="Conector Reto 69"/>
          <p:cNvCxnSpPr/>
          <p:nvPr/>
        </p:nvCxnSpPr>
        <p:spPr>
          <a:xfrm flipH="1">
            <a:off x="391886" y="2026180"/>
            <a:ext cx="2312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 flipH="1">
            <a:off x="391886" y="5404924"/>
            <a:ext cx="23121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CaixaDeTexto 71"/>
          <p:cNvSpPr txBox="1"/>
          <p:nvPr/>
        </p:nvSpPr>
        <p:spPr>
          <a:xfrm>
            <a:off x="264017" y="502276"/>
            <a:ext cx="259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Gestão</a:t>
            </a:r>
            <a:r>
              <a:rPr lang="en-GB" dirty="0" smtClean="0"/>
              <a:t> da </a:t>
            </a:r>
            <a:r>
              <a:rPr lang="en-GB" dirty="0" err="1" smtClean="0"/>
              <a:t>inovação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 radical</a:t>
            </a:r>
            <a:endParaRPr lang="en-GB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224291" y="3442651"/>
            <a:ext cx="259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/>
              <a:t>Technology </a:t>
            </a:r>
            <a:r>
              <a:rPr lang="en-GB" i="1" dirty="0" err="1" smtClean="0"/>
              <a:t>roadmapping</a:t>
            </a:r>
            <a:endParaRPr lang="en-GB" i="1" dirty="0" smtClean="0"/>
          </a:p>
        </p:txBody>
      </p:sp>
      <p:sp>
        <p:nvSpPr>
          <p:cNvPr id="74" name="CaixaDeTexto 73"/>
          <p:cNvSpPr txBox="1"/>
          <p:nvPr/>
        </p:nvSpPr>
        <p:spPr>
          <a:xfrm>
            <a:off x="224291" y="5489244"/>
            <a:ext cx="2595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Benefícios</a:t>
            </a:r>
            <a:r>
              <a:rPr lang="en-GB" dirty="0" smtClean="0"/>
              <a:t> do </a:t>
            </a:r>
            <a:r>
              <a:rPr lang="en-GB" i="1" dirty="0"/>
              <a:t>Technology </a:t>
            </a:r>
            <a:r>
              <a:rPr lang="en-GB" i="1" dirty="0" err="1" smtClean="0"/>
              <a:t>roadmapping</a:t>
            </a:r>
            <a:r>
              <a:rPr lang="en-GB" i="1" dirty="0" smtClean="0"/>
              <a:t> </a:t>
            </a:r>
            <a:r>
              <a:rPr lang="en-GB" dirty="0" smtClean="0"/>
              <a:t>para a </a:t>
            </a:r>
            <a:r>
              <a:rPr lang="en-GB" dirty="0" err="1" smtClean="0"/>
              <a:t>gestão</a:t>
            </a:r>
            <a:r>
              <a:rPr lang="en-GB" dirty="0" smtClean="0"/>
              <a:t> da </a:t>
            </a:r>
            <a:r>
              <a:rPr lang="en-GB" dirty="0" err="1" smtClean="0"/>
              <a:t>inovação</a:t>
            </a:r>
            <a:endParaRPr lang="en-GB" i="1" dirty="0"/>
          </a:p>
        </p:txBody>
      </p:sp>
      <p:sp>
        <p:nvSpPr>
          <p:cNvPr id="76" name="Seta Curva para a Direita 75"/>
          <p:cNvSpPr/>
          <p:nvPr/>
        </p:nvSpPr>
        <p:spPr>
          <a:xfrm>
            <a:off x="3915177" y="1796611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7" name="Seta Curva para a Direita 76"/>
          <p:cNvSpPr/>
          <p:nvPr/>
        </p:nvSpPr>
        <p:spPr>
          <a:xfrm rot="11971360">
            <a:off x="4198665" y="1947375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8" name="Seta Curva para a Direita 77"/>
          <p:cNvSpPr/>
          <p:nvPr/>
        </p:nvSpPr>
        <p:spPr>
          <a:xfrm>
            <a:off x="5251177" y="1815430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Seta Curva para a Direita 78"/>
          <p:cNvSpPr/>
          <p:nvPr/>
        </p:nvSpPr>
        <p:spPr>
          <a:xfrm rot="11971360">
            <a:off x="5534665" y="1966194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0" name="Seta Curva para a Direita 79"/>
          <p:cNvSpPr/>
          <p:nvPr/>
        </p:nvSpPr>
        <p:spPr>
          <a:xfrm>
            <a:off x="6701725" y="1799535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Seta Curva para a Direita 80"/>
          <p:cNvSpPr/>
          <p:nvPr/>
        </p:nvSpPr>
        <p:spPr>
          <a:xfrm rot="11971360">
            <a:off x="6985213" y="1950299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Seta Curva para a Direita 81"/>
          <p:cNvSpPr/>
          <p:nvPr/>
        </p:nvSpPr>
        <p:spPr>
          <a:xfrm>
            <a:off x="8535286" y="1823271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Seta Curva para a Direita 82"/>
          <p:cNvSpPr/>
          <p:nvPr/>
        </p:nvSpPr>
        <p:spPr>
          <a:xfrm rot="11971360">
            <a:off x="8818774" y="1974035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4" name="Seta Curva para a Direita 83"/>
          <p:cNvSpPr/>
          <p:nvPr/>
        </p:nvSpPr>
        <p:spPr>
          <a:xfrm>
            <a:off x="9842645" y="1783819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5" name="Seta Curva para a Direita 84"/>
          <p:cNvSpPr/>
          <p:nvPr/>
        </p:nvSpPr>
        <p:spPr>
          <a:xfrm rot="11971360">
            <a:off x="10126133" y="1934583"/>
            <a:ext cx="300664" cy="457200"/>
          </a:xfrm>
          <a:prstGeom prst="curv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6" name="CaixaDeTexto 85"/>
          <p:cNvSpPr txBox="1"/>
          <p:nvPr/>
        </p:nvSpPr>
        <p:spPr>
          <a:xfrm>
            <a:off x="4192164" y="5100944"/>
            <a:ext cx="2066770" cy="30777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Workshop Mercado</a:t>
            </a:r>
            <a:endParaRPr lang="en-GB" sz="1400" b="1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6691568" y="5097148"/>
            <a:ext cx="2066770" cy="30777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Workshop </a:t>
            </a:r>
            <a:r>
              <a:rPr lang="en-GB" sz="1400" b="1" dirty="0" err="1" smtClean="0"/>
              <a:t>Produto</a:t>
            </a:r>
            <a:endParaRPr lang="en-GB" sz="1400" b="1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9024997" y="5097147"/>
            <a:ext cx="2066770" cy="30777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Workshop </a:t>
            </a:r>
            <a:r>
              <a:rPr lang="en-GB" sz="1400" b="1" dirty="0" err="1" smtClean="0"/>
              <a:t>Tecnologia</a:t>
            </a:r>
            <a:endParaRPr lang="en-GB" sz="1400" b="1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4697371" y="4734476"/>
            <a:ext cx="678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Technology </a:t>
            </a:r>
            <a:r>
              <a:rPr lang="en-GB" b="1" i="1" dirty="0" err="1" smtClean="0"/>
              <a:t>roadmapping</a:t>
            </a:r>
            <a:endParaRPr lang="en-GB" b="1" i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t="41088" r="40814" b="35410"/>
          <a:stretch/>
        </p:blipFill>
        <p:spPr>
          <a:xfrm>
            <a:off x="10470840" y="437231"/>
            <a:ext cx="1702847" cy="139554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1" t="33929" r="14350" b="27352"/>
          <a:stretch/>
        </p:blipFill>
        <p:spPr>
          <a:xfrm>
            <a:off x="3640352" y="450507"/>
            <a:ext cx="1475211" cy="134302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t="33410" r="14407" b="27352"/>
          <a:stretch/>
        </p:blipFill>
        <p:spPr>
          <a:xfrm>
            <a:off x="5778555" y="447163"/>
            <a:ext cx="1543504" cy="136138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0" t="33719" r="12488" b="27352"/>
          <a:stretch/>
        </p:blipFill>
        <p:spPr>
          <a:xfrm>
            <a:off x="8101211" y="427688"/>
            <a:ext cx="1666668" cy="13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86204"/>
            <a:ext cx="11353800" cy="1325563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Processo de Gestão Tecnológica</a:t>
            </a:r>
            <a:endParaRPr lang="pt-BR" dirty="0">
              <a:solidFill>
                <a:srgbClr val="C0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6" y="900953"/>
            <a:ext cx="12205180" cy="55536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4812" y="6454588"/>
            <a:ext cx="4316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B050"/>
                </a:solidFill>
              </a:rPr>
              <a:t>Fonte: Baseado em </a:t>
            </a:r>
            <a:r>
              <a:rPr lang="pt-BR" sz="1400" dirty="0" err="1" smtClean="0">
                <a:solidFill>
                  <a:srgbClr val="00B050"/>
                </a:solidFill>
              </a:rPr>
              <a:t>Phaal</a:t>
            </a:r>
            <a:r>
              <a:rPr lang="pt-BR" sz="1400" dirty="0" smtClean="0">
                <a:solidFill>
                  <a:srgbClr val="00B050"/>
                </a:solidFill>
              </a:rPr>
              <a:t> e </a:t>
            </a:r>
            <a:r>
              <a:rPr lang="pt-BR" sz="1400" dirty="0" err="1" smtClean="0">
                <a:solidFill>
                  <a:srgbClr val="00B050"/>
                </a:solidFill>
              </a:rPr>
              <a:t>Probert</a:t>
            </a:r>
            <a:r>
              <a:rPr lang="pt-BR" sz="1400" dirty="0" smtClean="0">
                <a:solidFill>
                  <a:srgbClr val="00B050"/>
                </a:solidFill>
              </a:rPr>
              <a:t> (2009)</a:t>
            </a:r>
            <a:endParaRPr lang="pt-BR" sz="1400" dirty="0">
              <a:solidFill>
                <a:srgbClr val="00B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273" y="7144"/>
            <a:ext cx="118272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3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2" y="-20170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Arquitetura genérica de </a:t>
            </a:r>
            <a:r>
              <a:rPr lang="pt-BR" sz="4000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technology</a:t>
            </a:r>
            <a:r>
              <a:rPr lang="pt-BR" sz="4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pt-BR" sz="4000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roadmap</a:t>
            </a:r>
            <a:endParaRPr lang="pt-BR" sz="4000" dirty="0">
              <a:solidFill>
                <a:srgbClr val="C0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1" y="1123857"/>
            <a:ext cx="11887199" cy="5626567"/>
          </a:xfrm>
          <a:prstGeom prst="rect">
            <a:avLst/>
          </a:prstGeom>
        </p:spPr>
      </p:pic>
      <p:pic>
        <p:nvPicPr>
          <p:cNvPr id="5" name="Picture 2" descr="C:\Users\Mario Sergio Salerno\Documents\POLI\PRO - ADM\Modelos - carta, templates etc\LOGOS\USP_logotipo,_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0900" y="0"/>
            <a:ext cx="11811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03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8750"/>
            <a:ext cx="10515600" cy="109550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Processo de elaboração do TRM: T-</a:t>
            </a:r>
            <a:r>
              <a:rPr lang="pt-BR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Plan</a:t>
            </a:r>
            <a:endParaRPr lang="pt-BR" dirty="0">
              <a:solidFill>
                <a:srgbClr val="C0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1" y="916756"/>
            <a:ext cx="12048656" cy="5631962"/>
          </a:xfrm>
          <a:prstGeom prst="rect">
            <a:avLst/>
          </a:prstGeom>
        </p:spPr>
      </p:pic>
      <p:pic>
        <p:nvPicPr>
          <p:cNvPr id="5" name="Picture 2" descr="C:\Users\Mario Sergio Salerno\Documents\POLI\PRO - ADM\Modelos - carta, templates etc\LOGOS\USP_logotipo,_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0900" y="0"/>
            <a:ext cx="11811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00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8750"/>
            <a:ext cx="10515600" cy="1095506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Processo de elaboração do TRM: S-</a:t>
            </a:r>
            <a:r>
              <a:rPr lang="pt-BR" dirty="0" err="1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Plan</a:t>
            </a:r>
            <a:endParaRPr lang="pt-BR" dirty="0">
              <a:solidFill>
                <a:srgbClr val="C0000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28" y="762633"/>
            <a:ext cx="10797989" cy="6095367"/>
          </a:xfrm>
          <a:prstGeom prst="rect">
            <a:avLst/>
          </a:prstGeom>
        </p:spPr>
      </p:pic>
      <p:pic>
        <p:nvPicPr>
          <p:cNvPr id="6" name="Picture 2" descr="C:\Users\Mario Sergio Salerno\Documents\POLI\PRO - ADM\Modelos - carta, templates etc\LOGOS\USP_logotipo,_transparen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0900" y="0"/>
            <a:ext cx="11811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8444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16798</TotalTime>
  <Words>175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Malgun Gothic Semilight</vt:lpstr>
      <vt:lpstr>Arial</vt:lpstr>
      <vt:lpstr>Calibri</vt:lpstr>
      <vt:lpstr>Calibri Light</vt:lpstr>
      <vt:lpstr>Tema do Office</vt:lpstr>
      <vt:lpstr>Planejamento Tecnológico </vt:lpstr>
      <vt:lpstr>Apresentação do PowerPoint</vt:lpstr>
      <vt:lpstr>Apresentação do PowerPoint</vt:lpstr>
      <vt:lpstr>Processo de Gestão Tecnológica</vt:lpstr>
      <vt:lpstr>Arquitetura genérica de technology roadmap</vt:lpstr>
      <vt:lpstr>Processo de elaboração do TRM: T-Plan</vt:lpstr>
      <vt:lpstr>Processo de elaboração do TRM: S-Plan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lav mariya</dc:creator>
  <cp:lastModifiedBy>Mario Sergio Salerno</cp:lastModifiedBy>
  <cp:revision>62</cp:revision>
  <dcterms:created xsi:type="dcterms:W3CDTF">2017-10-09T12:26:29Z</dcterms:created>
  <dcterms:modified xsi:type="dcterms:W3CDTF">2018-06-05T10:43:28Z</dcterms:modified>
</cp:coreProperties>
</file>