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427" r:id="rId3"/>
    <p:sldId id="428" r:id="rId4"/>
    <p:sldId id="429" r:id="rId5"/>
    <p:sldId id="430" r:id="rId6"/>
    <p:sldId id="431" r:id="rId7"/>
    <p:sldId id="408" r:id="rId8"/>
    <p:sldId id="410" r:id="rId9"/>
    <p:sldId id="411" r:id="rId10"/>
    <p:sldId id="423" r:id="rId11"/>
    <p:sldId id="432" r:id="rId12"/>
    <p:sldId id="433" r:id="rId13"/>
    <p:sldId id="434" r:id="rId14"/>
    <p:sldId id="412" r:id="rId15"/>
    <p:sldId id="414" r:id="rId16"/>
    <p:sldId id="424" r:id="rId17"/>
    <p:sldId id="435" r:id="rId18"/>
    <p:sldId id="426" r:id="rId19"/>
    <p:sldId id="425" r:id="rId20"/>
    <p:sldId id="415" r:id="rId21"/>
    <p:sldId id="422" r:id="rId22"/>
    <p:sldId id="37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CFF"/>
    <a:srgbClr val="FF5C2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395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B2011-00CC-4F1E-8C8D-0FA942E29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dirty="0" smtClean="0"/>
              <a:t>Clique </a:t>
            </a:r>
            <a:endParaRPr lang="en-US" dirty="0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05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143000"/>
            <a:ext cx="8305800" cy="1588"/>
          </a:xfrm>
          <a:prstGeom prst="line">
            <a:avLst/>
          </a:prstGeom>
          <a:ln w="1524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none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Bojo_(astronomia" TargetMode="External"/><Relationship Id="rId3" Type="http://schemas.openxmlformats.org/officeDocument/2006/relationships/hyperlink" Target="http://pt.wikipedia.org/wiki/Estrela" TargetMode="External"/><Relationship Id="rId7" Type="http://schemas.openxmlformats.org/officeDocument/2006/relationships/hyperlink" Target="http://pt.wikipedia.org/wiki/Gal%C3%A1xia_el%C3%ADptica" TargetMode="External"/><Relationship Id="rId2" Type="http://schemas.openxmlformats.org/officeDocument/2006/relationships/hyperlink" Target="http://pt.wikipedia.org/wiki/Astrono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Disco_gal%C3%A1ctico" TargetMode="External"/><Relationship Id="rId5" Type="http://schemas.openxmlformats.org/officeDocument/2006/relationships/hyperlink" Target="http://pt.wikipedia.org/wiki/Elipsoide" TargetMode="External"/><Relationship Id="rId4" Type="http://schemas.openxmlformats.org/officeDocument/2006/relationships/hyperlink" Target="http://pt.wikipedia.org/wiki/Gal%C3%A1xia_espiral" TargetMode="External"/><Relationship Id="rId9" Type="http://schemas.openxmlformats.org/officeDocument/2006/relationships/hyperlink" Target="http://astronomia.blog.br/bojo-galactico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1785938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 smtClean="0"/>
              <a:t>Palavra e Termo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286256"/>
            <a:ext cx="7429523" cy="187904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: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documentária</a:t>
            </a:r>
            <a:endParaRPr lang="en-GB" sz="2000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Marilda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Lopes Ginez de Lara</a:t>
            </a: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Vânia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Mara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Alves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Lima</a:t>
            </a: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endParaRPr lang="en-GB" sz="2000" b="1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600" b="1" dirty="0" smtClean="0">
                <a:ea typeface="DejaVuSans" charset="0"/>
                <a:cs typeface="DejaVuSans" charset="0"/>
              </a:rPr>
              <a:t>CBD/ECA/USP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600" b="1" smtClean="0">
                <a:ea typeface="DejaVuSans" charset="0"/>
                <a:cs typeface="DejaVuSans" charset="0"/>
              </a:rPr>
              <a:t>2016</a:t>
            </a:r>
            <a:endParaRPr lang="pt-BR" sz="1600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1325563" y="4929188"/>
            <a:ext cx="609600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10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1">
              <a:buNone/>
            </a:pPr>
            <a:r>
              <a:rPr lang="pt-BR" sz="2800" dirty="0" smtClean="0"/>
              <a:t>. </a:t>
            </a:r>
            <a:r>
              <a:rPr lang="pt-BR" sz="2800" b="1" dirty="0" smtClean="0"/>
              <a:t>Contextos </a:t>
            </a:r>
            <a:r>
              <a:rPr lang="pt-BR" sz="2800" b="1" dirty="0" err="1" smtClean="0"/>
              <a:t>definicionais</a:t>
            </a:r>
            <a:r>
              <a:rPr lang="pt-BR" sz="2800" b="1" dirty="0" smtClean="0"/>
              <a:t>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informações precisas sobre o termo.</a:t>
            </a: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. </a:t>
            </a:r>
            <a:r>
              <a:rPr lang="pt-BR" sz="2800" b="1" dirty="0" smtClean="0"/>
              <a:t>Contextos explicativos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dados sobre a natureza e aspectos do termo.</a:t>
            </a:r>
            <a:endParaRPr lang="pt-BR" sz="2800" dirty="0" smtClean="0"/>
          </a:p>
          <a:p>
            <a:pPr>
              <a:buNone/>
            </a:pPr>
            <a:r>
              <a:rPr lang="pt-BR" sz="2800" i="1" dirty="0" smtClean="0"/>
              <a:t> 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. </a:t>
            </a:r>
            <a:r>
              <a:rPr lang="pt-BR" sz="2800" b="1" dirty="0" smtClean="0"/>
              <a:t>Contextos associativos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dados apenas para determinar se o termo pertence a um domínio ou a um grupo de termos que designam conceitos próximos.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11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</a:t>
            </a:r>
            <a:r>
              <a:rPr lang="pt-BR" sz="3200" b="1" dirty="0" err="1" smtClean="0"/>
              <a:t>definicionais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>
              <a:buNone/>
            </a:pPr>
            <a:r>
              <a:rPr lang="en-US" sz="1800" dirty="0" err="1" smtClean="0"/>
              <a:t>Bojo</a:t>
            </a:r>
            <a:endParaRPr lang="pt-BR" sz="1800" dirty="0" smtClean="0"/>
          </a:p>
          <a:p>
            <a:pPr algn="just"/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2"/>
              </a:rPr>
              <a:t>astronomia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chama</a:t>
            </a:r>
            <a:r>
              <a:rPr lang="en-US" sz="1800" dirty="0" smtClean="0"/>
              <a:t> </a:t>
            </a:r>
            <a:r>
              <a:rPr lang="en-US" sz="1800" b="1" dirty="0" err="1" smtClean="0"/>
              <a:t>bojo</a:t>
            </a:r>
            <a:r>
              <a:rPr lang="en-US" sz="1800" b="1" dirty="0" smtClean="0"/>
              <a:t> </a:t>
            </a:r>
            <a:r>
              <a:rPr lang="en-US" sz="1800" dirty="0" smtClean="0"/>
              <a:t>o </a:t>
            </a:r>
            <a:r>
              <a:rPr lang="en-US" sz="1800" dirty="0" err="1" smtClean="0"/>
              <a:t>grupo</a:t>
            </a:r>
            <a:r>
              <a:rPr lang="en-US" sz="1800" dirty="0" smtClean="0"/>
              <a:t> </a:t>
            </a:r>
            <a:r>
              <a:rPr lang="en-US" sz="1800" dirty="0" err="1" smtClean="0"/>
              <a:t>esferóide</a:t>
            </a:r>
            <a:r>
              <a:rPr lang="en-US" sz="1800" dirty="0" smtClean="0"/>
              <a:t> de </a:t>
            </a:r>
            <a:r>
              <a:rPr lang="en-US" sz="1800" dirty="0" err="1" smtClean="0">
                <a:hlinkClick r:id="rId3"/>
              </a:rPr>
              <a:t>estrelas</a:t>
            </a:r>
            <a:r>
              <a:rPr lang="en-US" sz="1800" dirty="0" smtClean="0"/>
              <a:t> </a:t>
            </a:r>
            <a:r>
              <a:rPr lang="en-US" sz="1800" dirty="0" err="1" smtClean="0"/>
              <a:t>encontrado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região</a:t>
            </a:r>
            <a:r>
              <a:rPr lang="en-US" sz="1800" dirty="0" smtClean="0"/>
              <a:t> central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maioria</a:t>
            </a:r>
            <a:r>
              <a:rPr lang="en-US" sz="1800" dirty="0" smtClean="0"/>
              <a:t> das </a:t>
            </a:r>
            <a:r>
              <a:rPr lang="en-US" sz="1800" dirty="0" smtClean="0">
                <a:hlinkClick r:id="rId4"/>
              </a:rPr>
              <a:t>galáxias espirais</a:t>
            </a:r>
            <a:r>
              <a:rPr lang="en-US" sz="1800" dirty="0" smtClean="0"/>
              <a:t>. </a:t>
            </a:r>
            <a:r>
              <a:rPr lang="en-US" sz="1800" dirty="0" err="1" smtClean="0"/>
              <a:t>Sua</a:t>
            </a:r>
            <a:r>
              <a:rPr lang="en-US" sz="1800" dirty="0" smtClean="0"/>
              <a:t> </a:t>
            </a:r>
            <a:r>
              <a:rPr lang="en-US" sz="1800" dirty="0" err="1" smtClean="0"/>
              <a:t>distribuição</a:t>
            </a:r>
            <a:r>
              <a:rPr lang="en-US" sz="1800" dirty="0" smtClean="0"/>
              <a:t> </a:t>
            </a:r>
            <a:r>
              <a:rPr lang="en-US" sz="1800" dirty="0" err="1" smtClean="0"/>
              <a:t>espacial</a:t>
            </a:r>
            <a:r>
              <a:rPr lang="en-US" sz="1800" dirty="0" smtClean="0"/>
              <a:t> é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menos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5"/>
              </a:rPr>
              <a:t>elipsoidal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contraposição</a:t>
            </a:r>
            <a:r>
              <a:rPr lang="en-US" sz="1800" dirty="0" smtClean="0"/>
              <a:t> à </a:t>
            </a:r>
            <a:r>
              <a:rPr lang="en-US" sz="1800" dirty="0" err="1" smtClean="0"/>
              <a:t>distribuição</a:t>
            </a:r>
            <a:r>
              <a:rPr lang="en-US" sz="1800" dirty="0" smtClean="0"/>
              <a:t> </a:t>
            </a:r>
            <a:r>
              <a:rPr lang="en-US" sz="1800" dirty="0" err="1" smtClean="0"/>
              <a:t>plana</a:t>
            </a:r>
            <a:r>
              <a:rPr lang="en-US" sz="1800" dirty="0" smtClean="0"/>
              <a:t> do </a:t>
            </a:r>
            <a:r>
              <a:rPr lang="en-US" sz="1800" dirty="0" smtClean="0">
                <a:hlinkClick r:id="rId6"/>
              </a:rPr>
              <a:t>disco</a:t>
            </a:r>
            <a:r>
              <a:rPr lang="en-US" sz="1800" dirty="0" smtClean="0"/>
              <a:t>, </a:t>
            </a:r>
            <a:r>
              <a:rPr lang="en-US" sz="1800" dirty="0" err="1" smtClean="0"/>
              <a:t>ainda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princípio</a:t>
            </a:r>
            <a:r>
              <a:rPr lang="en-US" sz="1800" dirty="0" smtClean="0"/>
              <a:t> se </a:t>
            </a:r>
            <a:r>
              <a:rPr lang="en-US" sz="1800" dirty="0" err="1" smtClean="0"/>
              <a:t>considerava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eram</a:t>
            </a:r>
            <a:r>
              <a:rPr lang="en-US" sz="1800" dirty="0" smtClean="0"/>
              <a:t> </a:t>
            </a:r>
            <a:r>
              <a:rPr lang="en-US" sz="1800" dirty="0" err="1" smtClean="0"/>
              <a:t>estruturas</a:t>
            </a:r>
            <a:r>
              <a:rPr lang="en-US" sz="1800" dirty="0" smtClean="0"/>
              <a:t> </a:t>
            </a:r>
            <a:r>
              <a:rPr lang="en-US" sz="1800" dirty="0" err="1" smtClean="0"/>
              <a:t>velhas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lembravam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7"/>
              </a:rPr>
              <a:t>galáxia</a:t>
            </a:r>
            <a:r>
              <a:rPr lang="en-US" sz="1800" dirty="0" smtClean="0">
                <a:hlinkClick r:id="rId7"/>
              </a:rPr>
              <a:t> </a:t>
            </a:r>
            <a:r>
              <a:rPr lang="en-US" sz="1800" dirty="0" err="1" smtClean="0">
                <a:hlinkClick r:id="rId7"/>
              </a:rPr>
              <a:t>elíptica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metade</a:t>
            </a:r>
            <a:r>
              <a:rPr lang="en-US" sz="1800" dirty="0" smtClean="0"/>
              <a:t> de um disco </a:t>
            </a:r>
            <a:r>
              <a:rPr lang="en-US" sz="1800" dirty="0" err="1" smtClean="0"/>
              <a:t>galáctico</a:t>
            </a:r>
            <a:r>
              <a:rPr lang="en-US" sz="1800" dirty="0" smtClean="0"/>
              <a:t> </a:t>
            </a:r>
            <a:r>
              <a:rPr lang="en-US" sz="1800" dirty="0" err="1" smtClean="0"/>
              <a:t>hoje</a:t>
            </a:r>
            <a:r>
              <a:rPr lang="en-US" sz="1800" dirty="0" smtClean="0"/>
              <a:t> se </a:t>
            </a:r>
            <a:r>
              <a:rPr lang="en-US" sz="1800" dirty="0" err="1" smtClean="0"/>
              <a:t>considera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existem</a:t>
            </a:r>
            <a:r>
              <a:rPr lang="en-US" sz="1800" dirty="0" smtClean="0"/>
              <a:t> </a:t>
            </a:r>
            <a:r>
              <a:rPr lang="en-US" sz="1800" dirty="0" err="1" smtClean="0"/>
              <a:t>vários</a:t>
            </a:r>
            <a:r>
              <a:rPr lang="en-US" sz="1800" dirty="0" smtClean="0"/>
              <a:t> </a:t>
            </a:r>
            <a:r>
              <a:rPr lang="en-US" sz="1800" dirty="0" err="1" smtClean="0"/>
              <a:t>tipos</a:t>
            </a:r>
            <a:r>
              <a:rPr lang="en-US" sz="1800" dirty="0" smtClean="0"/>
              <a:t> de </a:t>
            </a:r>
            <a:r>
              <a:rPr lang="en-US" sz="1800" dirty="0" err="1" smtClean="0"/>
              <a:t>bojo</a:t>
            </a:r>
            <a:r>
              <a:rPr lang="en-US" sz="1800" dirty="0" smtClean="0"/>
              <a:t>.</a:t>
            </a:r>
            <a:endParaRPr lang="pt-BR" sz="1800" dirty="0" smtClean="0"/>
          </a:p>
          <a:p>
            <a:r>
              <a:rPr lang="en-US" sz="1800" dirty="0" err="1" smtClean="0"/>
              <a:t>Fonte</a:t>
            </a:r>
            <a:r>
              <a:rPr lang="en-US" sz="1800" dirty="0" smtClean="0"/>
              <a:t>: </a:t>
            </a:r>
            <a:r>
              <a:rPr lang="en-US" sz="1800" u="sng" dirty="0" smtClean="0">
                <a:hlinkClick r:id="rId8"/>
              </a:rPr>
              <a:t>http://pt.wikipedia.org/wiki/Bojo_(astronomia</a:t>
            </a:r>
            <a:r>
              <a:rPr lang="en-US" sz="1800" dirty="0" smtClean="0"/>
              <a:t>)</a:t>
            </a:r>
            <a:endParaRPr lang="pt-BR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pt-BR" sz="1800" dirty="0" smtClean="0"/>
          </a:p>
          <a:p>
            <a:pPr>
              <a:buNone/>
            </a:pPr>
            <a:r>
              <a:rPr lang="en-US" sz="1800" dirty="0" err="1" smtClean="0"/>
              <a:t>Bojo</a:t>
            </a:r>
            <a:r>
              <a:rPr lang="en-US" sz="1800" dirty="0" smtClean="0"/>
              <a:t> </a:t>
            </a:r>
            <a:r>
              <a:rPr lang="en-US" sz="1800" dirty="0" err="1" smtClean="0"/>
              <a:t>galáctico</a:t>
            </a:r>
            <a:endParaRPr lang="pt-BR" sz="1800" dirty="0" smtClean="0"/>
          </a:p>
          <a:p>
            <a:r>
              <a:rPr lang="en-US" sz="1800" dirty="0" err="1" smtClean="0"/>
              <a:t>Região</a:t>
            </a:r>
            <a:r>
              <a:rPr lang="en-US" sz="1800" dirty="0" smtClean="0"/>
              <a:t> central de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galáxia</a:t>
            </a:r>
            <a:r>
              <a:rPr lang="en-US" sz="1800" dirty="0" smtClean="0"/>
              <a:t>, </a:t>
            </a:r>
            <a:r>
              <a:rPr lang="en-US" sz="1800" dirty="0" err="1" smtClean="0"/>
              <a:t>que</a:t>
            </a:r>
            <a:r>
              <a:rPr lang="en-US" sz="1800" dirty="0" smtClean="0"/>
              <a:t> se distingue de </a:t>
            </a:r>
            <a:r>
              <a:rPr lang="en-US" sz="1800" dirty="0" err="1" smtClean="0"/>
              <a:t>outras</a:t>
            </a:r>
            <a:r>
              <a:rPr lang="en-US" sz="1800" dirty="0" smtClean="0"/>
              <a:t> </a:t>
            </a:r>
            <a:r>
              <a:rPr lang="en-US" sz="1800" dirty="0" err="1" smtClean="0"/>
              <a:t>estruturas</a:t>
            </a:r>
            <a:r>
              <a:rPr lang="en-US" sz="1800" dirty="0" smtClean="0"/>
              <a:t> </a:t>
            </a:r>
            <a:r>
              <a:rPr lang="en-US" sz="1800" dirty="0" err="1" smtClean="0"/>
              <a:t>galácticas</a:t>
            </a:r>
            <a:r>
              <a:rPr lang="en-US" sz="1800" dirty="0" smtClean="0"/>
              <a:t>. O </a:t>
            </a:r>
            <a:r>
              <a:rPr lang="en-US" sz="1800" dirty="0" err="1" smtClean="0"/>
              <a:t>termo</a:t>
            </a:r>
            <a:r>
              <a:rPr lang="en-US" sz="1800" dirty="0" smtClean="0"/>
              <a:t> é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comumente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galáxias</a:t>
            </a:r>
            <a:r>
              <a:rPr lang="en-US" sz="1800" dirty="0" smtClean="0"/>
              <a:t> </a:t>
            </a:r>
            <a:r>
              <a:rPr lang="en-US" sz="1800" dirty="0" err="1" smtClean="0"/>
              <a:t>espirais</a:t>
            </a:r>
            <a:r>
              <a:rPr lang="en-US" sz="1800" dirty="0" smtClean="0"/>
              <a:t>, </a:t>
            </a:r>
            <a:r>
              <a:rPr lang="en-US" sz="1800" dirty="0" err="1" smtClean="0"/>
              <a:t>mas</a:t>
            </a:r>
            <a:r>
              <a:rPr lang="en-US" sz="1800" dirty="0" smtClean="0"/>
              <a:t> </a:t>
            </a:r>
            <a:r>
              <a:rPr lang="en-US" sz="1800" dirty="0" err="1" smtClean="0"/>
              <a:t>também</a:t>
            </a:r>
            <a:r>
              <a:rPr lang="en-US" sz="1800" dirty="0" smtClean="0"/>
              <a:t> </a:t>
            </a:r>
            <a:r>
              <a:rPr lang="en-US" sz="1800" dirty="0" err="1" smtClean="0"/>
              <a:t>aplica</a:t>
            </a:r>
            <a:r>
              <a:rPr lang="en-US" sz="1800" dirty="0" smtClean="0"/>
              <a:t>-se </a:t>
            </a:r>
            <a:r>
              <a:rPr lang="en-US" sz="1800" dirty="0" err="1" smtClean="0"/>
              <a:t>às</a:t>
            </a:r>
            <a:r>
              <a:rPr lang="en-US" sz="1800" dirty="0" smtClean="0"/>
              <a:t> </a:t>
            </a:r>
            <a:r>
              <a:rPr lang="en-US" sz="1800" dirty="0" err="1" smtClean="0"/>
              <a:t>elípticas</a:t>
            </a:r>
            <a:r>
              <a:rPr lang="en-US" sz="1800" dirty="0" smtClean="0"/>
              <a:t>.</a:t>
            </a:r>
            <a:endParaRPr lang="pt-BR" sz="1800" dirty="0" smtClean="0"/>
          </a:p>
          <a:p>
            <a:r>
              <a:rPr lang="en-US" sz="1800" dirty="0" err="1" smtClean="0"/>
              <a:t>Fonte</a:t>
            </a:r>
            <a:r>
              <a:rPr lang="en-US" sz="1800" dirty="0" smtClean="0"/>
              <a:t>: </a:t>
            </a:r>
            <a:r>
              <a:rPr lang="en-US" sz="1800" u="sng" dirty="0" smtClean="0">
                <a:hlinkClick r:id="rId9"/>
              </a:rPr>
              <a:t>http://astronomia.blog.br/bojo-galactico/</a:t>
            </a:r>
            <a:endParaRPr lang="pt-BR" sz="1800" dirty="0" smtClean="0"/>
          </a:p>
          <a:p>
            <a:pPr lvl="1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12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explicativos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72452" cy="4873752"/>
          </a:xfrm>
        </p:spPr>
        <p:txBody>
          <a:bodyPr/>
          <a:lstStyle/>
          <a:p>
            <a:pPr lvl="1" algn="just">
              <a:buFontTx/>
              <a:buChar char="•"/>
            </a:pPr>
            <a:r>
              <a:rPr lang="en-US" sz="2000" dirty="0" smtClean="0"/>
              <a:t>O </a:t>
            </a:r>
            <a:r>
              <a:rPr lang="en-US" sz="2000" dirty="0" err="1" smtClean="0"/>
              <a:t>retrato</a:t>
            </a:r>
            <a:r>
              <a:rPr lang="en-US" sz="2000" dirty="0" smtClean="0"/>
              <a:t> do </a:t>
            </a:r>
            <a:r>
              <a:rPr lang="en-US" sz="2000" dirty="0" err="1" smtClean="0"/>
              <a:t>coração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Via </a:t>
            </a:r>
            <a:r>
              <a:rPr lang="en-US" sz="2000" dirty="0" err="1" smtClean="0"/>
              <a:t>Láctea</a:t>
            </a:r>
            <a:r>
              <a:rPr lang="en-US" sz="2000" dirty="0" smtClean="0"/>
              <a:t> </a:t>
            </a:r>
            <a:r>
              <a:rPr lang="en-US" sz="2000" dirty="0" err="1" smtClean="0"/>
              <a:t>revela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população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onde</a:t>
            </a:r>
            <a:r>
              <a:rPr lang="en-US" sz="2000" dirty="0" smtClean="0"/>
              <a:t> se </a:t>
            </a:r>
            <a:r>
              <a:rPr lang="en-US" sz="2000" dirty="0" err="1" smtClean="0"/>
              <a:t>poderiam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encontrar</a:t>
            </a:r>
            <a:r>
              <a:rPr lang="en-US" sz="2000" dirty="0" smtClean="0"/>
              <a:t> </a:t>
            </a:r>
            <a:r>
              <a:rPr lang="en-US" sz="2000" dirty="0" err="1" smtClean="0"/>
              <a:t>planetas</a:t>
            </a:r>
            <a:r>
              <a:rPr lang="en-US" sz="2000" dirty="0" smtClean="0"/>
              <a:t> </a:t>
            </a:r>
            <a:r>
              <a:rPr lang="en-US" sz="2000" dirty="0" err="1" smtClean="0"/>
              <a:t>parecidos</a:t>
            </a:r>
            <a:r>
              <a:rPr lang="en-US" sz="2000" dirty="0" smtClean="0"/>
              <a:t> com a Terra e </a:t>
            </a:r>
            <a:r>
              <a:rPr lang="en-US" sz="2000" dirty="0" err="1" smtClean="0"/>
              <a:t>promete</a:t>
            </a:r>
            <a:r>
              <a:rPr lang="en-US" sz="2000" dirty="0" smtClean="0"/>
              <a:t> </a:t>
            </a:r>
            <a:r>
              <a:rPr lang="en-US" sz="2000" dirty="0" err="1" smtClean="0"/>
              <a:t>ajudar</a:t>
            </a:r>
            <a:r>
              <a:rPr lang="en-US" sz="2000" dirty="0" smtClean="0"/>
              <a:t> a </a:t>
            </a:r>
            <a:r>
              <a:rPr lang="en-US" sz="2000" dirty="0" err="1" smtClean="0"/>
              <a:t>entender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nasceu</a:t>
            </a:r>
            <a:r>
              <a:rPr lang="en-US" sz="2000" dirty="0" smtClean="0"/>
              <a:t> a </a:t>
            </a:r>
            <a:r>
              <a:rPr lang="en-US" sz="2000" dirty="0" err="1" smtClean="0"/>
              <a:t>galáxia</a:t>
            </a:r>
            <a:r>
              <a:rPr lang="en-US" sz="2000" dirty="0" smtClean="0"/>
              <a:t>. </a:t>
            </a:r>
            <a:r>
              <a:rPr lang="en-US" sz="2000" dirty="0" err="1" smtClean="0"/>
              <a:t>Também</a:t>
            </a:r>
            <a:r>
              <a:rPr lang="en-US" sz="2000" dirty="0" smtClean="0"/>
              <a:t> </a:t>
            </a:r>
            <a:r>
              <a:rPr lang="en-US" sz="2000" dirty="0" err="1" smtClean="0"/>
              <a:t>fortalece</a:t>
            </a:r>
            <a:r>
              <a:rPr lang="en-US" sz="2000" dirty="0" smtClean="0"/>
              <a:t> a </a:t>
            </a:r>
            <a:r>
              <a:rPr lang="en-US" sz="2000" dirty="0" err="1" smtClean="0"/>
              <a:t>hipótese</a:t>
            </a:r>
            <a:r>
              <a:rPr lang="en-US" sz="2000" dirty="0" smtClean="0"/>
              <a:t> de </a:t>
            </a:r>
            <a:r>
              <a:rPr lang="en-US" sz="2000" dirty="0" err="1" smtClean="0"/>
              <a:t>que</a:t>
            </a:r>
            <a:r>
              <a:rPr lang="en-US" sz="2000" dirty="0" smtClean="0"/>
              <a:t> no </a:t>
            </a:r>
            <a:r>
              <a:rPr lang="en-US" sz="2000" b="1" dirty="0" err="1" smtClean="0"/>
              <a:t>bojo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galáctico</a:t>
            </a:r>
            <a:r>
              <a:rPr lang="en-US" sz="2000" dirty="0" smtClean="0"/>
              <a:t>, a </a:t>
            </a:r>
            <a:r>
              <a:rPr lang="en-US" sz="2000" dirty="0" err="1" smtClean="0"/>
              <a:t>região</a:t>
            </a:r>
            <a:r>
              <a:rPr lang="en-US" sz="2000" dirty="0" smtClean="0"/>
              <a:t> central, </a:t>
            </a:r>
            <a:r>
              <a:rPr lang="en-US" sz="2000" dirty="0" err="1" smtClean="0"/>
              <a:t>parecida</a:t>
            </a:r>
            <a:r>
              <a:rPr lang="en-US" sz="2000" dirty="0" smtClean="0"/>
              <a:t> com </a:t>
            </a:r>
            <a:r>
              <a:rPr lang="en-US" sz="2000" dirty="0" err="1" smtClean="0"/>
              <a:t>uma</a:t>
            </a:r>
            <a:r>
              <a:rPr lang="en-US" sz="2000" dirty="0" smtClean="0"/>
              <a:t> bola de </a:t>
            </a:r>
            <a:r>
              <a:rPr lang="en-US" sz="2000" dirty="0" err="1" smtClean="0"/>
              <a:t>futebol</a:t>
            </a:r>
            <a:r>
              <a:rPr lang="en-US" sz="2000" dirty="0" smtClean="0"/>
              <a:t> </a:t>
            </a:r>
            <a:r>
              <a:rPr lang="en-US" sz="2000" dirty="0" err="1" smtClean="0"/>
              <a:t>americano</a:t>
            </a:r>
            <a:r>
              <a:rPr lang="en-US" sz="2000" dirty="0" smtClean="0"/>
              <a:t>, </a:t>
            </a:r>
            <a:r>
              <a:rPr lang="en-US" sz="2000" dirty="0" err="1" smtClean="0"/>
              <a:t>há</a:t>
            </a:r>
            <a:r>
              <a:rPr lang="en-US" sz="2000" dirty="0" smtClean="0"/>
              <a:t> </a:t>
            </a:r>
            <a:r>
              <a:rPr lang="en-US" sz="2000" dirty="0" err="1" smtClean="0"/>
              <a:t>dois</a:t>
            </a:r>
            <a:r>
              <a:rPr lang="en-US" sz="2000" dirty="0" smtClean="0"/>
              <a:t>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adensamentos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assumem</a:t>
            </a:r>
            <a:r>
              <a:rPr lang="en-US" sz="2000" dirty="0" smtClean="0"/>
              <a:t> a forma de um </a:t>
            </a:r>
            <a:r>
              <a:rPr lang="en-US" sz="2000" dirty="0" err="1" smtClean="0"/>
              <a:t>imenso</a:t>
            </a:r>
            <a:r>
              <a:rPr lang="en-US" sz="2000" dirty="0" smtClean="0"/>
              <a:t> X. A </a:t>
            </a:r>
            <a:r>
              <a:rPr lang="en-US" sz="2000" dirty="0" err="1" smtClean="0"/>
              <a:t>análise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nova </a:t>
            </a:r>
            <a:r>
              <a:rPr lang="en-US" sz="2000" dirty="0" err="1" smtClean="0"/>
              <a:t>imagem</a:t>
            </a:r>
            <a:r>
              <a:rPr lang="en-US" sz="2000" dirty="0" smtClean="0"/>
              <a:t> </a:t>
            </a:r>
            <a:r>
              <a:rPr lang="en-US" sz="2000" dirty="0" err="1" smtClean="0"/>
              <a:t>gerou</a:t>
            </a:r>
            <a:r>
              <a:rPr lang="en-US" sz="2000" dirty="0" smtClean="0"/>
              <a:t> um </a:t>
            </a:r>
            <a:r>
              <a:rPr lang="en-US" sz="2000" dirty="0" err="1" smtClean="0"/>
              <a:t>catálogo</a:t>
            </a:r>
            <a:r>
              <a:rPr lang="en-US" sz="2000" dirty="0" smtClean="0"/>
              <a:t> com </a:t>
            </a:r>
            <a:r>
              <a:rPr lang="en-US" sz="2000" dirty="0" err="1" smtClean="0"/>
              <a:t>informações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a </a:t>
            </a:r>
            <a:r>
              <a:rPr lang="en-US" sz="2000" dirty="0" err="1" smtClean="0"/>
              <a:t>posição</a:t>
            </a:r>
            <a:r>
              <a:rPr lang="en-US" sz="2000" dirty="0" smtClean="0"/>
              <a:t> e o </a:t>
            </a:r>
            <a:r>
              <a:rPr lang="en-US" sz="2000" dirty="0" err="1" smtClean="0"/>
              <a:t>brilho</a:t>
            </a:r>
            <a:r>
              <a:rPr lang="en-US" sz="2000" dirty="0" smtClean="0"/>
              <a:t> de 84 </a:t>
            </a:r>
            <a:r>
              <a:rPr lang="en-US" sz="2000" dirty="0" err="1" smtClean="0"/>
              <a:t>milhões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. </a:t>
            </a:r>
            <a:r>
              <a:rPr lang="en-US" sz="2000" dirty="0" err="1" smtClean="0"/>
              <a:t>Já</a:t>
            </a:r>
            <a:r>
              <a:rPr lang="en-US" sz="2000" dirty="0" smtClean="0"/>
              <a:t> </a:t>
            </a:r>
            <a:r>
              <a:rPr lang="en-US" sz="2000" dirty="0" err="1" smtClean="0"/>
              <a:t>houve</a:t>
            </a:r>
            <a:r>
              <a:rPr lang="en-US" sz="2000" dirty="0" smtClean="0"/>
              <a:t> </a:t>
            </a:r>
            <a:r>
              <a:rPr lang="en-US" sz="2000" dirty="0" err="1" smtClean="0"/>
              <a:t>levantamentos</a:t>
            </a:r>
            <a:r>
              <a:rPr lang="en-US" sz="2000" dirty="0" smtClean="0"/>
              <a:t>  </a:t>
            </a:r>
            <a:r>
              <a:rPr lang="en-US" sz="2000" dirty="0" err="1" smtClean="0"/>
              <a:t>maiores</a:t>
            </a:r>
            <a:r>
              <a:rPr lang="en-US" sz="2000" dirty="0" smtClean="0"/>
              <a:t>, </a:t>
            </a:r>
            <a:r>
              <a:rPr lang="en-US" sz="2000" dirty="0" err="1" smtClean="0"/>
              <a:t>mas</a:t>
            </a:r>
            <a:r>
              <a:rPr lang="en-US" sz="2000" dirty="0" smtClean="0"/>
              <a:t>, </a:t>
            </a:r>
            <a:r>
              <a:rPr lang="en-US" sz="2000" dirty="0" err="1" smtClean="0"/>
              <a:t>segundo</a:t>
            </a:r>
            <a:r>
              <a:rPr lang="en-US" sz="2000" dirty="0" smtClean="0"/>
              <a:t> Saito, </a:t>
            </a:r>
            <a:r>
              <a:rPr lang="en-US" sz="2000" dirty="0" err="1" smtClean="0"/>
              <a:t>ainda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se </a:t>
            </a:r>
            <a:r>
              <a:rPr lang="en-US" sz="2000" dirty="0" err="1" smtClean="0"/>
              <a:t>tinha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analisado</a:t>
            </a:r>
            <a:r>
              <a:rPr lang="en-US" sz="2000" dirty="0" smtClean="0"/>
              <a:t> um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</a:t>
            </a:r>
            <a:r>
              <a:rPr lang="en-US" sz="2000" dirty="0" err="1" smtClean="0"/>
              <a:t>tão</a:t>
            </a:r>
            <a:r>
              <a:rPr lang="en-US" sz="2000" dirty="0" smtClean="0"/>
              <a:t> </a:t>
            </a:r>
            <a:r>
              <a:rPr lang="en-US" sz="2000" dirty="0" err="1" smtClean="0"/>
              <a:t>grande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de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só</a:t>
            </a:r>
            <a:r>
              <a:rPr lang="en-US" sz="2000" dirty="0" smtClean="0"/>
              <a:t> </a:t>
            </a:r>
            <a:r>
              <a:rPr lang="en-US" sz="2000" dirty="0" err="1" smtClean="0"/>
              <a:t>vez</a:t>
            </a:r>
            <a:r>
              <a:rPr lang="en-US" sz="2000" dirty="0" smtClean="0"/>
              <a:t>.</a:t>
            </a:r>
          </a:p>
          <a:p>
            <a:pPr lvl="1">
              <a:buFontTx/>
              <a:buChar char="•"/>
            </a:pPr>
            <a:r>
              <a:rPr lang="en-US" sz="2000" dirty="0" err="1" smtClean="0"/>
              <a:t>Fonte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http://revistapesquisa.fapesp.br/2012/10/11/o-coracao-da-via-lactea/</a:t>
            </a:r>
            <a:endParaRPr lang="en-US" sz="2000" dirty="0" smtClean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13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associativos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sz="2000" dirty="0" smtClean="0"/>
              <a:t>Os 84 </a:t>
            </a:r>
            <a:r>
              <a:rPr lang="en-US" sz="2000" dirty="0" err="1" smtClean="0"/>
              <a:t>milhões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fração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ínfima</a:t>
            </a:r>
            <a:r>
              <a:rPr lang="en-US" sz="2000" dirty="0" smtClean="0"/>
              <a:t> das </a:t>
            </a:r>
            <a:r>
              <a:rPr lang="en-US" sz="2000" dirty="0" err="1" smtClean="0"/>
              <a:t>centenas</a:t>
            </a:r>
            <a:r>
              <a:rPr lang="en-US" sz="2000" dirty="0" smtClean="0"/>
              <a:t> de </a:t>
            </a:r>
            <a:r>
              <a:rPr lang="en-US" sz="2000" dirty="0" err="1" smtClean="0"/>
              <a:t>bilhões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constituem</a:t>
            </a:r>
            <a:r>
              <a:rPr lang="en-US" sz="2000" dirty="0" smtClean="0"/>
              <a:t> a Via </a:t>
            </a:r>
            <a:r>
              <a:rPr lang="en-US" sz="2000" dirty="0" err="1" smtClean="0"/>
              <a:t>Láctea</a:t>
            </a:r>
            <a:r>
              <a:rPr lang="en-US" sz="2000" dirty="0" smtClean="0"/>
              <a:t>. </a:t>
            </a:r>
            <a:r>
              <a:rPr lang="en-US" sz="2000" dirty="0" err="1" smtClean="0"/>
              <a:t>Mais</a:t>
            </a:r>
            <a:r>
              <a:rPr lang="en-US" sz="2000" dirty="0" smtClean="0"/>
              <a:t> de um </a:t>
            </a:r>
            <a:r>
              <a:rPr lang="en-US" sz="2000" dirty="0" err="1" smtClean="0"/>
              <a:t>terço</a:t>
            </a:r>
            <a:r>
              <a:rPr lang="en-US" sz="2000" dirty="0" smtClean="0"/>
              <a:t> </a:t>
            </a:r>
            <a:r>
              <a:rPr lang="en-US" sz="2000" dirty="0" err="1" smtClean="0"/>
              <a:t>delas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apinhado</a:t>
            </a:r>
            <a:r>
              <a:rPr lang="en-US" sz="2000" dirty="0" smtClean="0"/>
              <a:t> no </a:t>
            </a:r>
            <a:r>
              <a:rPr lang="en-US" sz="2000" dirty="0" err="1" smtClean="0"/>
              <a:t>bojo</a:t>
            </a:r>
            <a:r>
              <a:rPr lang="en-US" sz="2000" dirty="0" smtClean="0"/>
              <a:t>, </a:t>
            </a:r>
            <a:r>
              <a:rPr lang="en-US" sz="2000" dirty="0" err="1" smtClean="0"/>
              <a:t>enquanto</a:t>
            </a:r>
            <a:r>
              <a:rPr lang="en-US" sz="2000" dirty="0" smtClean="0"/>
              <a:t> o </a:t>
            </a:r>
            <a:r>
              <a:rPr lang="en-US" sz="2000" dirty="0" err="1" smtClean="0"/>
              <a:t>restante</a:t>
            </a:r>
            <a:r>
              <a:rPr lang="en-US" sz="2000" dirty="0" smtClean="0"/>
              <a:t>, </a:t>
            </a:r>
            <a:r>
              <a:rPr lang="en-US" sz="2000" dirty="0" err="1" smtClean="0"/>
              <a:t>incluindo</a:t>
            </a:r>
            <a:r>
              <a:rPr lang="en-US" sz="2000" dirty="0" smtClean="0"/>
              <a:t> o Sol, se </a:t>
            </a:r>
            <a:r>
              <a:rPr lang="en-US" sz="2000" dirty="0" err="1" smtClean="0"/>
              <a:t>distribui</a:t>
            </a:r>
            <a:r>
              <a:rPr lang="en-US" sz="2000" dirty="0" smtClean="0"/>
              <a:t> </a:t>
            </a:r>
            <a:r>
              <a:rPr lang="en-US" sz="2000" dirty="0" err="1" smtClean="0"/>
              <a:t>nos</a:t>
            </a:r>
            <a:r>
              <a:rPr lang="en-US" sz="2000" dirty="0" smtClean="0"/>
              <a:t> </a:t>
            </a:r>
            <a:r>
              <a:rPr lang="en-US" sz="2000" dirty="0" err="1" smtClean="0"/>
              <a:t>braços</a:t>
            </a:r>
            <a:r>
              <a:rPr lang="en-US" sz="2000" dirty="0" smtClean="0"/>
              <a:t> </a:t>
            </a:r>
            <a:r>
              <a:rPr lang="en-US" sz="2000" dirty="0" err="1" smtClean="0"/>
              <a:t>espirais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formam</a:t>
            </a:r>
            <a:r>
              <a:rPr lang="en-US" sz="2000" dirty="0" smtClean="0"/>
              <a:t> a parte </a:t>
            </a:r>
            <a:r>
              <a:rPr lang="en-US" sz="2000" dirty="0" err="1" smtClean="0"/>
              <a:t>externa</a:t>
            </a:r>
            <a:r>
              <a:rPr lang="en-US" sz="2000" dirty="0" smtClean="0"/>
              <a:t> do disco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galáxia</a:t>
            </a:r>
            <a:r>
              <a:rPr lang="en-US" sz="2000" dirty="0" smtClean="0"/>
              <a:t>.</a:t>
            </a:r>
          </a:p>
          <a:p>
            <a:pPr lvl="1">
              <a:buFontTx/>
              <a:buChar char="•"/>
            </a:pPr>
            <a:endParaRPr lang="en-US" sz="2000" dirty="0" smtClean="0"/>
          </a:p>
          <a:p>
            <a:pPr lvl="1">
              <a:buFontTx/>
              <a:buChar char="•"/>
            </a:pPr>
            <a:r>
              <a:rPr lang="en-US" sz="2000" dirty="0" err="1" smtClean="0"/>
              <a:t>Fonte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http://revistapesquisa.fapesp.br/2012/10/11/o-coracao-da-via-lactea/</a:t>
            </a:r>
            <a:endParaRPr lang="en-US" sz="2000" dirty="0" smtClean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14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pt-BR" sz="3200" b="1" dirty="0"/>
              <a:t>Criação de um termo (criação </a:t>
            </a:r>
            <a:r>
              <a:rPr lang="pt-BR" sz="3200" b="1" dirty="0" err="1"/>
              <a:t>neológica</a:t>
            </a:r>
            <a:r>
              <a:rPr lang="pt-BR" sz="32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lvl="1"/>
            <a:endParaRPr lang="pt-BR" dirty="0"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Criação de nome para conceito novo ainda não denominado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Obs.: A atividade documentária não realiza essa operação, que é restrita aos cientistas ou aos </a:t>
            </a:r>
            <a:r>
              <a:rPr lang="pt-BR" sz="2800" dirty="0" err="1" smtClean="0"/>
              <a:t>terminólogos</a:t>
            </a:r>
            <a:r>
              <a:rPr lang="pt-BR" sz="28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15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>
                <a:cs typeface="Times New Roman" pitchFamily="18" charset="0"/>
              </a:rPr>
              <a:t>Registro </a:t>
            </a:r>
            <a:r>
              <a:rPr lang="pt-BR" sz="3200" b="1" dirty="0" smtClean="0">
                <a:cs typeface="Times New Roman" pitchFamily="18" charset="0"/>
              </a:rPr>
              <a:t>do termo</a:t>
            </a:r>
            <a:endParaRPr lang="pt-BR" sz="3200" b="1" dirty="0">
              <a:cs typeface="Times New Roman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16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cs typeface="Times New Roman" pitchFamily="18" charset="0"/>
              </a:rPr>
              <a:t>Ficha terminológica</a:t>
            </a:r>
            <a:endParaRPr lang="pt-BR" sz="3200" b="1" dirty="0">
              <a:cs typeface="Times New Roman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Termo: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Sinônimos: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Termo em outra língua: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Área temática/domínio de aplicação: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Definição: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Contexto: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Fonte bibliográfica: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Responsável pelo registro: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Data: </a:t>
            </a: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fichas </a:t>
            </a:r>
            <a:r>
              <a:rPr lang="pt-BR" dirty="0" err="1" smtClean="0"/>
              <a:t>terminológias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coleta</a:t>
            </a:r>
          </a:p>
          <a:p>
            <a:pPr lvl="1"/>
            <a:r>
              <a:rPr lang="pt-BR" sz="2400" dirty="0" smtClean="0"/>
              <a:t>Registram-se os dados a partir da extração literal de trechos do </a:t>
            </a:r>
            <a:r>
              <a:rPr lang="pt-BR" sz="2400" i="1" dirty="0" smtClean="0"/>
              <a:t>corpus.</a:t>
            </a:r>
          </a:p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síntese</a:t>
            </a:r>
          </a:p>
          <a:p>
            <a:pPr lvl="1"/>
            <a:r>
              <a:rPr lang="pt-BR" sz="2400" dirty="0" smtClean="0"/>
              <a:t>Faz-se análise do conteúdo conceptual da unidade terminológica em estudo dividindo o texto por características ou atributos</a:t>
            </a:r>
          </a:p>
          <a:p>
            <a:pPr lvl="1"/>
            <a:r>
              <a:rPr lang="pt-BR" sz="2400" dirty="0" smtClean="0"/>
              <a:t>Comparam-se os dados</a:t>
            </a:r>
          </a:p>
          <a:p>
            <a:pPr lvl="1"/>
            <a:r>
              <a:rPr lang="pt-BR" sz="2400" dirty="0" smtClean="0"/>
              <a:t>Redige-se definição final do termo ou uma síntese explicativa.</a:t>
            </a:r>
          </a:p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remissivas</a:t>
            </a:r>
          </a:p>
          <a:p>
            <a:pPr lvl="1"/>
            <a:r>
              <a:rPr lang="pt-BR" sz="2400" dirty="0" smtClean="0"/>
              <a:t>Inscrevem-se os dados sobre a remissão dos termos</a:t>
            </a:r>
            <a:r>
              <a:rPr lang="pt-BR" sz="2000" dirty="0" smtClean="0"/>
              <a:t>.</a:t>
            </a:r>
          </a:p>
          <a:p>
            <a:pPr lvl="1">
              <a:buNone/>
            </a:pPr>
            <a:endParaRPr lang="pt-BR" sz="2000" dirty="0" smtClean="0"/>
          </a:p>
          <a:p>
            <a:pPr lvl="1">
              <a:buNone/>
            </a:pPr>
            <a:endParaRPr lang="pt-BR" sz="2000" i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46100" y="228600"/>
          <a:ext cx="8369300" cy="656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1" name="Document" r:id="rId3" imgW="17109288" imgH="14670548" progId="">
                  <p:embed/>
                </p:oleObj>
              </mc:Choice>
              <mc:Fallback>
                <p:oleObj name="Document" r:id="rId3" imgW="17109288" imgH="146705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28600"/>
                        <a:ext cx="8369300" cy="656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Content Placeholder 3"/>
          <p:cNvGraphicFramePr>
            <a:graphicFrameLocks noGrp="1" noChangeAspect="1"/>
          </p:cNvGraphicFramePr>
          <p:nvPr>
            <p:ph idx="4294967295"/>
          </p:nvPr>
        </p:nvGraphicFramePr>
        <p:xfrm>
          <a:off x="685800" y="0"/>
          <a:ext cx="7620000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Document" r:id="rId4" imgW="17261709" imgH="20043398" progId="Word.Document.8">
                  <p:embed/>
                </p:oleObj>
              </mc:Choice>
              <mc:Fallback>
                <p:oleObj name="Document" r:id="rId4" imgW="17261709" imgH="20043398" progId="Word.Document.8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0"/>
                        <a:ext cx="7620000" cy="683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Termo e palavra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" charset="2"/>
              <a:buNone/>
            </a:pPr>
            <a:r>
              <a:rPr lang="pt-BR" dirty="0" smtClean="0"/>
              <a:t>	Palavra  </a:t>
            </a:r>
            <a:r>
              <a:rPr lang="pt-BR" dirty="0"/>
              <a:t>– unidade do léxico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</a:t>
            </a:r>
            <a:r>
              <a:rPr lang="pt-BR" dirty="0"/>
              <a:t>vários significados</a:t>
            </a:r>
          </a:p>
          <a:p>
            <a:pPr>
              <a:buFont typeface="Wingdings" pitchFamily="-1" charset="2"/>
              <a:buNone/>
            </a:pPr>
            <a:endParaRPr lang="pt-BR" dirty="0" smtClean="0"/>
          </a:p>
          <a:p>
            <a:pPr>
              <a:buFont typeface="Wingdings" pitchFamily="-1" charset="2"/>
              <a:buNone/>
            </a:pPr>
            <a:r>
              <a:rPr lang="pt-BR" dirty="0" smtClean="0"/>
              <a:t>	Termo </a:t>
            </a:r>
            <a:r>
              <a:rPr lang="pt-BR" dirty="0"/>
              <a:t>– unidade do discurso (palavra usada numa área de especialidade/atividade)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um significado</a:t>
            </a: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20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892480" cy="914400"/>
          </a:xfrm>
        </p:spPr>
        <p:txBody>
          <a:bodyPr>
            <a:normAutofit/>
          </a:bodyPr>
          <a:lstStyle/>
          <a:p>
            <a:r>
              <a:rPr lang="pt-BR" b="1" dirty="0">
                <a:cs typeface="Times New Roman" pitchFamily="18" charset="0"/>
              </a:rPr>
              <a:t>Disponibilização de informação terminológica</a:t>
            </a:r>
            <a:endParaRPr lang="pt-BR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 smtClean="0"/>
              <a:t>Léxicos</a:t>
            </a:r>
            <a:endParaRPr lang="pt-BR" sz="2800" b="1" dirty="0"/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bilíngües sem definição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85775"/>
            <a:ext cx="8748712" cy="504825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ea typeface="ＭＳ Ｐゴシック" pitchFamily="-106" charset="-128"/>
              </a:rPr>
              <a:t>Utilidade da Terminologia para a Documentação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identificação dos domínios de conhecimento e de atividade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a identificação de termos e conceitos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identificar as relações entre os conceitos a partir de definições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457200"/>
            <a:ext cx="7772400" cy="4510088"/>
          </a:xfrm>
        </p:spPr>
        <p:txBody>
          <a:bodyPr/>
          <a:lstStyle/>
          <a:p>
            <a:pPr eaLnBrk="1" hangingPunct="1">
              <a:buNone/>
            </a:pPr>
            <a:r>
              <a:rPr lang="pt-BR" sz="3200" b="1" dirty="0" smtClean="0"/>
              <a:t>Referências</a:t>
            </a:r>
          </a:p>
          <a:p>
            <a:pPr eaLnBrk="1" hangingPunct="1"/>
            <a:endParaRPr lang="pt-BR" sz="1800" dirty="0" smtClean="0"/>
          </a:p>
          <a:p>
            <a:pPr eaLnBrk="1" hangingPunct="1"/>
            <a:r>
              <a:rPr lang="pt-BR" sz="1800" dirty="0" smtClean="0"/>
              <a:t>BARROS, </a:t>
            </a:r>
            <a:r>
              <a:rPr lang="pt-BR" sz="1800" dirty="0" err="1" smtClean="0"/>
              <a:t>L.A.</a:t>
            </a:r>
            <a:r>
              <a:rPr lang="pt-BR" sz="1800" i="1" dirty="0" smtClean="0"/>
              <a:t>Curso básico de terminologia</a:t>
            </a:r>
            <a:r>
              <a:rPr lang="pt-BR" sz="1800" dirty="0" smtClean="0"/>
              <a:t>. São Paulo: Edusp, 2004. p.25-96.</a:t>
            </a:r>
          </a:p>
          <a:p>
            <a:pPr eaLnBrk="1" hangingPunct="1"/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DUBUC, R. 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Manual </a:t>
            </a:r>
            <a:r>
              <a:rPr lang="pt-BR" sz="1800" i="1" dirty="0" err="1" smtClean="0">
                <a:ea typeface="Times New Roman" pitchFamily="-84" charset="0"/>
                <a:cs typeface="Times New Roman" pitchFamily="-84" charset="0"/>
              </a:rPr>
              <a:t>práctico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 de </a:t>
            </a:r>
            <a:r>
              <a:rPr lang="pt-BR" sz="1800" i="1" dirty="0" err="1" smtClean="0">
                <a:ea typeface="Times New Roman" pitchFamily="-84" charset="0"/>
                <a:cs typeface="Times New Roman" pitchFamily="-84" charset="0"/>
              </a:rPr>
              <a:t>terminología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.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3.ed. corr.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atualiz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.;trad. de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Ileana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Cabrera. Santiago de Chile :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Unión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Latina ;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Ril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Ed. 1999.</a:t>
            </a:r>
            <a:endParaRPr lang="pt-BR" sz="1800" dirty="0" smtClean="0"/>
          </a:p>
          <a:p>
            <a:pPr eaLnBrk="1" hangingPunct="1"/>
            <a:r>
              <a:rPr lang="pt-BR" sz="1800" dirty="0" smtClean="0"/>
              <a:t>KRIEGER, </a:t>
            </a:r>
            <a:r>
              <a:rPr lang="pt-BR" sz="1800" dirty="0" err="1" smtClean="0"/>
              <a:t>M.G.</a:t>
            </a:r>
            <a:r>
              <a:rPr lang="pt-BR" sz="1800" dirty="0" smtClean="0"/>
              <a:t>; FINATTO, </a:t>
            </a:r>
            <a:r>
              <a:rPr lang="pt-BR" sz="1800" dirty="0" err="1" smtClean="0"/>
              <a:t>M.J.B</a:t>
            </a:r>
            <a:r>
              <a:rPr lang="pt-BR" sz="1800" i="1" dirty="0" err="1" smtClean="0"/>
              <a:t>.</a:t>
            </a:r>
            <a:r>
              <a:rPr lang="pt-BR" sz="1800" i="1" dirty="0" smtClean="0"/>
              <a:t> Introdução à Terminologia</a:t>
            </a:r>
            <a:r>
              <a:rPr lang="pt-BR" sz="1800" dirty="0" smtClean="0"/>
              <a:t>: teoria e prática. São Paulo : Contexto, 2004. p.13-120.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Palavra no léxico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3076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2400" b="1" i="1" dirty="0"/>
              <a:t>capa</a:t>
            </a:r>
            <a:r>
              <a:rPr lang="pt-BR" sz="2400" i="1" dirty="0"/>
              <a:t/>
            </a:r>
            <a:br>
              <a:rPr lang="pt-BR" sz="2400" i="1" dirty="0"/>
            </a:br>
            <a:endParaRPr lang="pt-BR" sz="2400" i="1" dirty="0"/>
          </a:p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1800" dirty="0"/>
              <a:t>■ substantivo feminino </a:t>
            </a:r>
            <a:br>
              <a:rPr lang="pt-BR" sz="1800" dirty="0"/>
            </a:br>
            <a:r>
              <a:rPr lang="pt-BR" sz="1800" b="1" dirty="0"/>
              <a:t>1</a:t>
            </a:r>
            <a:r>
              <a:rPr lang="pt-BR" sz="1800" dirty="0"/>
              <a:t>    Rubrica: vestuário. </a:t>
            </a:r>
            <a:br>
              <a:rPr lang="pt-BR" sz="1800" dirty="0"/>
            </a:br>
            <a:r>
              <a:rPr lang="pt-BR" sz="1800" dirty="0"/>
              <a:t>     veste sem mangas e ger. longa que se sobrepõe à roupa; </a:t>
            </a:r>
            <a:r>
              <a:rPr lang="pt-BR" sz="1800" dirty="0" smtClean="0"/>
              <a:t>manto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2</a:t>
            </a:r>
            <a:r>
              <a:rPr lang="pt-BR" sz="1800" dirty="0"/>
              <a:t>    Derivação: por analogia. </a:t>
            </a:r>
            <a:br>
              <a:rPr lang="pt-BR" sz="1800" dirty="0"/>
            </a:br>
            <a:r>
              <a:rPr lang="pt-BR" sz="1800" dirty="0"/>
              <a:t>     tudo que envolve ou cobre alguma coisa, com a finalidade de proteger; cobertura </a:t>
            </a:r>
            <a:br>
              <a:rPr lang="pt-BR" sz="1800" dirty="0"/>
            </a:br>
            <a:r>
              <a:rPr lang="pt-BR" sz="1800" dirty="0"/>
              <a:t>Ex.: </a:t>
            </a:r>
            <a:r>
              <a:rPr lang="pt-BR" sz="1800" dirty="0" smtClean="0"/>
              <a:t>capa </a:t>
            </a:r>
            <a:r>
              <a:rPr lang="pt-BR" sz="1800" dirty="0"/>
              <a:t>de caderno, </a:t>
            </a:r>
            <a:r>
              <a:rPr lang="pt-BR" sz="1800" dirty="0" smtClean="0"/>
              <a:t>capa de </a:t>
            </a:r>
            <a:r>
              <a:rPr lang="pt-BR" sz="1800" dirty="0"/>
              <a:t>sofá etc. 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3</a:t>
            </a:r>
            <a:r>
              <a:rPr lang="pt-BR" sz="1800" dirty="0"/>
              <a:t>    demão de tinta, betume ou similar para proteger superfície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4</a:t>
            </a:r>
            <a:r>
              <a:rPr lang="pt-BR" sz="1800" dirty="0"/>
              <a:t>    Derivação: por metáfora. </a:t>
            </a:r>
            <a:br>
              <a:rPr lang="pt-BR" sz="1800" dirty="0"/>
            </a:br>
            <a:r>
              <a:rPr lang="pt-BR" sz="1800" dirty="0"/>
              <a:t>     pretexto </a:t>
            </a:r>
            <a:r>
              <a:rPr lang="pt-BR" sz="1800" dirty="0" smtClean="0"/>
              <a:t>usado </a:t>
            </a:r>
            <a:r>
              <a:rPr lang="pt-BR" sz="1800" dirty="0"/>
              <a:t>para encobrir ou disfarçar situação </a:t>
            </a:r>
            <a:br>
              <a:rPr lang="pt-BR" sz="1800" dirty="0"/>
            </a:br>
            <a:r>
              <a:rPr lang="pt-BR" sz="1800" dirty="0"/>
              <a:t>Ex.: impossível saber o que se esconde sob aquela </a:t>
            </a:r>
            <a:r>
              <a:rPr lang="pt-BR" sz="1800" b="1" i="1" dirty="0" smtClean="0"/>
              <a:t>capa</a:t>
            </a:r>
            <a:r>
              <a:rPr lang="pt-BR" sz="1800" dirty="0" smtClean="0"/>
              <a:t> </a:t>
            </a:r>
            <a:r>
              <a:rPr lang="pt-BR" sz="1800" dirty="0"/>
              <a:t>de falsidade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5</a:t>
            </a:r>
            <a:r>
              <a:rPr lang="pt-BR" sz="1800" dirty="0"/>
              <a:t>    Rubrica: eletricidade. </a:t>
            </a:r>
            <a:br>
              <a:rPr lang="pt-BR" sz="1800" dirty="0"/>
            </a:br>
            <a:r>
              <a:rPr lang="pt-BR" sz="1800" dirty="0"/>
              <a:t>     invólucro de proteção</a:t>
            </a:r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  <a:p>
            <a:pPr>
              <a:lnSpc>
                <a:spcPct val="80000"/>
              </a:lnSpc>
            </a:pPr>
            <a:r>
              <a:rPr lang="pt-BR" sz="1200" dirty="0"/>
              <a:t>Etc.  (Dicionário Houaiss da língua portuguesa)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990600"/>
          </a:xfrm>
        </p:spPr>
        <p:txBody>
          <a:bodyPr>
            <a:noAutofit/>
          </a:bodyPr>
          <a:lstStyle/>
          <a:p>
            <a:r>
              <a:rPr lang="pt-BR" sz="3200" dirty="0"/>
              <a:t>Termo – palavra no discurso de especialidade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Capa </a:t>
            </a:r>
            <a:endParaRPr lang="pt-BR" b="1" dirty="0"/>
          </a:p>
          <a:p>
            <a:pPr>
              <a:buFont typeface="Wingdings" pitchFamily="-1" charset="2"/>
              <a:buNone/>
            </a:pPr>
            <a:endParaRPr lang="pt-BR" b="1" dirty="0"/>
          </a:p>
          <a:p>
            <a:pPr>
              <a:buFont typeface="Wingdings" pitchFamily="-1" charset="2"/>
              <a:buNone/>
            </a:pPr>
            <a:r>
              <a:rPr lang="pt-BR" sz="2000" b="1" i="1" dirty="0"/>
              <a:t>Demão de tinta. Camada de concreto aplicada sobre a pedra que impermeabiliza a superfície</a:t>
            </a:r>
            <a:r>
              <a:rPr lang="pt-BR" sz="2000" b="1" dirty="0"/>
              <a:t>.</a:t>
            </a:r>
          </a:p>
          <a:p>
            <a:pPr>
              <a:buFont typeface="Wingdings" pitchFamily="-1" charset="2"/>
              <a:buNone/>
            </a:pPr>
            <a:endParaRPr lang="pt-BR" sz="2000" b="1" dirty="0"/>
          </a:p>
          <a:p>
            <a:pPr>
              <a:buFont typeface="Wingdings" pitchFamily="-1" charset="2"/>
              <a:buNone/>
            </a:pPr>
            <a:r>
              <a:rPr lang="pt-BR" sz="2000" dirty="0"/>
              <a:t>			(Dicionário de engenharia civil)</a:t>
            </a:r>
          </a:p>
          <a:p>
            <a:pPr>
              <a:buFont typeface="Wingdings" pitchFamily="-1" charset="2"/>
              <a:buNone/>
            </a:pPr>
            <a:r>
              <a:rPr lang="pt-BR" sz="2000" dirty="0"/>
              <a:t>			http://www.ecivilnet.com/dicionario/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dirty="0"/>
              <a:t>Linguagem de especialidade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075240" cy="51331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 smtClean="0"/>
              <a:t>Língua de especialidade / língua especial / linguagem de especialidade / LSP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</a:t>
            </a:r>
            <a:r>
              <a:rPr lang="pt-BR" sz="2000" dirty="0"/>
              <a:t>subsistema </a:t>
            </a:r>
            <a:r>
              <a:rPr lang="pt-BR" sz="2000" dirty="0" err="1" smtClean="0"/>
              <a:t>linguístico</a:t>
            </a:r>
            <a:r>
              <a:rPr lang="pt-BR" sz="2000" dirty="0" smtClean="0"/>
              <a:t> que </a:t>
            </a:r>
            <a:r>
              <a:rPr lang="pt-BR" sz="2000" dirty="0"/>
              <a:t>compreende a terminologia e demais meios </a:t>
            </a:r>
            <a:r>
              <a:rPr lang="pt-BR" sz="2000" dirty="0" err="1" smtClean="0"/>
              <a:t>linguísticos</a:t>
            </a:r>
            <a:r>
              <a:rPr lang="pt-BR" sz="2000" dirty="0" smtClean="0"/>
              <a:t> específicos </a:t>
            </a:r>
            <a:r>
              <a:rPr lang="pt-BR" sz="2000" dirty="0"/>
              <a:t>de um campo de experiência (disciplina, ciência, técnica, profissão etc.) (</a:t>
            </a:r>
            <a:r>
              <a:rPr lang="pt-BR" sz="2000" dirty="0" err="1"/>
              <a:t>Boutin-Quesnel</a:t>
            </a:r>
            <a:r>
              <a:rPr lang="pt-BR" sz="2000" dirty="0"/>
              <a:t>, 1985</a:t>
            </a:r>
            <a:r>
              <a:rPr lang="pt-BR" sz="2000" dirty="0" smtClean="0"/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subconjunto </a:t>
            </a:r>
            <a:r>
              <a:rPr lang="pt-BR" sz="2000" dirty="0"/>
              <a:t>da língua geral (Barros, </a:t>
            </a:r>
            <a:r>
              <a:rPr lang="pt-BR" sz="2000" dirty="0" smtClean="0"/>
              <a:t>2004)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</a:t>
            </a:r>
            <a:r>
              <a:rPr lang="pt-BR" sz="2000" dirty="0"/>
              <a:t>sistema de comunicação oral ou escrita usado por uma comunidade  de especialistas de uma área particular do conhecimento (Pavel &amp;</a:t>
            </a:r>
            <a:r>
              <a:rPr lang="pt-BR" sz="2000" dirty="0" err="1"/>
              <a:t>Nolet</a:t>
            </a:r>
            <a:r>
              <a:rPr lang="pt-BR" sz="2000" dirty="0"/>
              <a:t>, 2002)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Ex.: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de especialidade da medicina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dos  técnicos em eletricidade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pt-BR" sz="3600" dirty="0"/>
              <a:t>Língua geral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042989" y="2276475"/>
            <a:ext cx="4249092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/>
              <a:t>Língua comum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067944" y="2708920"/>
            <a:ext cx="3456384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de especialidade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699792" y="3789040"/>
            <a:ext cx="3600400" cy="187166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de especialidade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7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Terminologia </a:t>
            </a:r>
            <a:r>
              <a:rPr lang="pt-BR" sz="3600" b="1" dirty="0" smtClean="0"/>
              <a:t>prática/método de trabalho</a:t>
            </a:r>
            <a:endParaRPr lang="pt-BR" sz="36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24614" cy="5112568"/>
          </a:xfrm>
        </p:spPr>
        <p:txBody>
          <a:bodyPr/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endParaRPr lang="pt-BR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Identificação de termos próprios de uma área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Reunião </a:t>
            </a:r>
            <a:r>
              <a:rPr lang="pt-BR" sz="2400" dirty="0">
                <a:cs typeface="Times New Roman" pitchFamily="18" charset="0"/>
              </a:rPr>
              <a:t>de conceitos e termos importantes de um área de conhecimento ou de </a:t>
            </a:r>
            <a:r>
              <a:rPr lang="pt-BR" sz="2400" dirty="0" smtClean="0">
                <a:cs typeface="Times New Roman" pitchFamily="18" charset="0"/>
              </a:rPr>
              <a:t>atividade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Descrição, análise </a:t>
            </a:r>
            <a:r>
              <a:rPr lang="pt-BR" sz="2400" dirty="0">
                <a:cs typeface="Times New Roman" pitchFamily="18" charset="0"/>
              </a:rPr>
              <a:t>e definição dos </a:t>
            </a:r>
            <a:r>
              <a:rPr lang="pt-BR" sz="2400" dirty="0" smtClean="0">
                <a:cs typeface="Times New Roman" pitchFamily="18" charset="0"/>
              </a:rPr>
              <a:t>conceitos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Criação </a:t>
            </a:r>
            <a:r>
              <a:rPr lang="pt-BR" sz="2400" dirty="0" err="1" smtClean="0">
                <a:cs typeface="Times New Roman" pitchFamily="18" charset="0"/>
              </a:rPr>
              <a:t>neológica</a:t>
            </a: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Classificação </a:t>
            </a:r>
            <a:r>
              <a:rPr lang="pt-BR" sz="2400" dirty="0">
                <a:cs typeface="Times New Roman" pitchFamily="18" charset="0"/>
              </a:rPr>
              <a:t>e organização dos sistemas de </a:t>
            </a:r>
            <a:r>
              <a:rPr lang="pt-BR" sz="2400" dirty="0" smtClean="0">
                <a:cs typeface="Times New Roman" pitchFamily="18" charset="0"/>
              </a:rPr>
              <a:t>conceitos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Normalização, se </a:t>
            </a:r>
            <a:r>
              <a:rPr lang="pt-BR" sz="2400" dirty="0" smtClean="0">
                <a:cs typeface="Times New Roman" pitchFamily="18" charset="0"/>
              </a:rPr>
              <a:t>necessário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Apresentação </a:t>
            </a:r>
            <a:r>
              <a:rPr lang="pt-BR" sz="2400" dirty="0">
                <a:cs typeface="Times New Roman" pitchFamily="18" charset="0"/>
              </a:rPr>
              <a:t>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CA4-F581-4797-8FA8-9C8C36DFE883}" type="slidenum">
              <a:rPr lang="pt-BR"/>
              <a:pPr/>
              <a:t>8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Identificação dos termos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 smtClean="0">
                <a:cs typeface="Times New Roman" pitchFamily="18" charset="0"/>
              </a:rPr>
              <a:t> termos </a:t>
            </a:r>
            <a:r>
              <a:rPr lang="pt-BR" sz="2800" dirty="0">
                <a:cs typeface="Times New Roman" pitchFamily="18" charset="0"/>
              </a:rPr>
              <a:t>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</a:t>
            </a:r>
            <a:r>
              <a:rPr lang="pt-BR" sz="2800" dirty="0" smtClean="0">
                <a:cs typeface="Times New Roman" pitchFamily="18" charset="0"/>
              </a:rPr>
              <a:t>funcional</a:t>
            </a:r>
            <a:endParaRPr lang="pt-BR" sz="2800" dirty="0">
              <a:cs typeface="Times New Roman" pitchFamily="18" charset="0"/>
            </a:endParaRPr>
          </a:p>
          <a:p>
            <a:pPr lvl="2"/>
            <a:r>
              <a:rPr lang="pt-BR" sz="2800" dirty="0" smtClean="0">
                <a:cs typeface="Times New Roman" pitchFamily="18" charset="0"/>
              </a:rPr>
              <a:t> expressões </a:t>
            </a:r>
            <a:r>
              <a:rPr lang="pt-BR" sz="2800" dirty="0">
                <a:cs typeface="Times New Roman" pitchFamily="18" charset="0"/>
              </a:rPr>
              <a:t>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9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1610</TotalTime>
  <Words>891</Words>
  <Application>Microsoft Office PowerPoint</Application>
  <PresentationFormat>Apresentação na tela (4:3)</PresentationFormat>
  <Paragraphs>159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Century Schoolbook</vt:lpstr>
      <vt:lpstr>DejaVuSans</vt:lpstr>
      <vt:lpstr>Times New Roman</vt:lpstr>
      <vt:lpstr>Wingdings</vt:lpstr>
      <vt:lpstr>Wingdings 2</vt:lpstr>
      <vt:lpstr>Balcão Envidraçado</vt:lpstr>
      <vt:lpstr>Document</vt:lpstr>
      <vt:lpstr>Palavra e Termo</vt:lpstr>
      <vt:lpstr>Termo e palavra</vt:lpstr>
      <vt:lpstr>Palavra no léxico</vt:lpstr>
      <vt:lpstr>Termo – palavra no discurso de especialidade</vt:lpstr>
      <vt:lpstr>Linguagem de especialidade</vt:lpstr>
      <vt:lpstr>Língua geral</vt:lpstr>
      <vt:lpstr>Terminologia prática/método de trabalho</vt:lpstr>
      <vt:lpstr>Identificação dos termos</vt:lpstr>
      <vt:lpstr>Descrição do termo (análise conceitual)</vt:lpstr>
      <vt:lpstr>Descrição do termo (análise conceitual)</vt:lpstr>
      <vt:lpstr>Exemplo – Contextos definicionais</vt:lpstr>
      <vt:lpstr>Exemplo – Contextos explicativos</vt:lpstr>
      <vt:lpstr>Exemplo – Contextos associativos</vt:lpstr>
      <vt:lpstr>Criação de um termo (criação neológica)</vt:lpstr>
      <vt:lpstr>Registro do termo</vt:lpstr>
      <vt:lpstr>Ficha terminológica</vt:lpstr>
      <vt:lpstr>Tipos de fichas terminológias</vt:lpstr>
      <vt:lpstr>Apresentação do PowerPoint</vt:lpstr>
      <vt:lpstr>Apresentação do PowerPoint</vt:lpstr>
      <vt:lpstr>Disponibilização de informação terminológica</vt:lpstr>
      <vt:lpstr>Utilidade da Terminologia para a Documentação</vt:lpstr>
      <vt:lpstr>Apresentação do PowerPoint</vt:lpstr>
    </vt:vector>
  </TitlesOfParts>
  <Company>residencia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BIBLIOTECA</cp:lastModifiedBy>
  <cp:revision>219</cp:revision>
  <dcterms:created xsi:type="dcterms:W3CDTF">2014-04-28T11:59:46Z</dcterms:created>
  <dcterms:modified xsi:type="dcterms:W3CDTF">2016-03-01T14:33:51Z</dcterms:modified>
</cp:coreProperties>
</file>