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7" r:id="rId2"/>
    <p:sldId id="302" r:id="rId3"/>
    <p:sldId id="258" r:id="rId4"/>
    <p:sldId id="259" r:id="rId5"/>
    <p:sldId id="260" r:id="rId6"/>
    <p:sldId id="261" r:id="rId7"/>
    <p:sldId id="273" r:id="rId8"/>
    <p:sldId id="274" r:id="rId9"/>
    <p:sldId id="262" r:id="rId10"/>
    <p:sldId id="275" r:id="rId11"/>
    <p:sldId id="263" r:id="rId12"/>
    <p:sldId id="264" r:id="rId13"/>
    <p:sldId id="304" r:id="rId14"/>
    <p:sldId id="265" r:id="rId15"/>
    <p:sldId id="267" r:id="rId16"/>
    <p:sldId id="266" r:id="rId17"/>
    <p:sldId id="268" r:id="rId18"/>
    <p:sldId id="276" r:id="rId19"/>
    <p:sldId id="279" r:id="rId20"/>
    <p:sldId id="278" r:id="rId21"/>
    <p:sldId id="270" r:id="rId22"/>
    <p:sldId id="271" r:id="rId23"/>
    <p:sldId id="272" r:id="rId24"/>
    <p:sldId id="280" r:id="rId25"/>
    <p:sldId id="282" r:id="rId26"/>
    <p:sldId id="281" r:id="rId27"/>
    <p:sldId id="298" r:id="rId28"/>
    <p:sldId id="283" r:id="rId29"/>
    <p:sldId id="284" r:id="rId30"/>
    <p:sldId id="285" r:id="rId31"/>
    <p:sldId id="286" r:id="rId32"/>
    <p:sldId id="287" r:id="rId33"/>
    <p:sldId id="288" r:id="rId34"/>
    <p:sldId id="305" r:id="rId35"/>
    <p:sldId id="289" r:id="rId36"/>
    <p:sldId id="290" r:id="rId37"/>
    <p:sldId id="291" r:id="rId38"/>
    <p:sldId id="292" r:id="rId39"/>
    <p:sldId id="294" r:id="rId40"/>
    <p:sldId id="306" r:id="rId41"/>
    <p:sldId id="295" r:id="rId42"/>
    <p:sldId id="296" r:id="rId43"/>
    <p:sldId id="300" r:id="rId44"/>
    <p:sldId id="303" r:id="rId4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59"/>
  </p:normalViewPr>
  <p:slideViewPr>
    <p:cSldViewPr snapToGrid="0" snapToObjects="1">
      <p:cViewPr varScale="1">
        <p:scale>
          <a:sx n="113" d="100"/>
          <a:sy n="113"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274BF2-BC76-714C-92E2-599185CF904C}" type="datetimeFigureOut">
              <a:rPr lang="pt-BR" smtClean="0"/>
              <a:t>17/02/2025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3B13E-203A-A844-8C53-528DCBD9B923}" type="slidenum">
              <a:rPr lang="pt-BR" smtClean="0"/>
              <a:t>‹nº›</a:t>
            </a:fld>
            <a:endParaRPr lang="pt-BR"/>
          </a:p>
        </p:txBody>
      </p:sp>
    </p:spTree>
    <p:extLst>
      <p:ext uri="{BB962C8B-B14F-4D97-AF65-F5344CB8AC3E}">
        <p14:creationId xmlns:p14="http://schemas.microsoft.com/office/powerpoint/2010/main" val="2958896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F6C7D0-CF70-7042-9978-1885C3F4C4CB}"/>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579CA8F-D959-DD4A-9594-91B98C217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970E970-10FA-2A4E-A7AA-A51B837A27D2}"/>
              </a:ext>
            </a:extLst>
          </p:cNvPr>
          <p:cNvSpPr>
            <a:spLocks noGrp="1"/>
          </p:cNvSpPr>
          <p:nvPr>
            <p:ph type="dt" sz="half" idx="10"/>
          </p:nvPr>
        </p:nvSpPr>
        <p:spPr/>
        <p:txBody>
          <a:bodyPr/>
          <a:lstStyle/>
          <a:p>
            <a:fld id="{01915977-D8EB-9941-83B7-7BFBBE56262C}" type="datetime1">
              <a:rPr lang="pt-BR" smtClean="0"/>
              <a:t>17/02/2025</a:t>
            </a:fld>
            <a:endParaRPr lang="pt-BR"/>
          </a:p>
        </p:txBody>
      </p:sp>
      <p:sp>
        <p:nvSpPr>
          <p:cNvPr id="5" name="Espaço Reservado para Rodapé 4">
            <a:extLst>
              <a:ext uri="{FF2B5EF4-FFF2-40B4-BE49-F238E27FC236}">
                <a16:creationId xmlns:a16="http://schemas.microsoft.com/office/drawing/2014/main" id="{BC484290-C989-C440-BE9F-1EACD15E8EC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7A478B67-0559-0A4C-B587-182A96597E00}"/>
              </a:ext>
            </a:extLst>
          </p:cNvPr>
          <p:cNvSpPr>
            <a:spLocks noGrp="1"/>
          </p:cNvSpPr>
          <p:nvPr>
            <p:ph type="sldNum" sz="quarter" idx="12"/>
          </p:nvPr>
        </p:nvSpPr>
        <p:spPr/>
        <p:txBody>
          <a:bodyPr/>
          <a:lstStyle/>
          <a:p>
            <a:fld id="{5FA3BFB1-3607-114B-999B-3E143D630A05}" type="slidenum">
              <a:rPr lang="pt-BR" smtClean="0"/>
              <a:t>‹nº›</a:t>
            </a:fld>
            <a:endParaRPr lang="pt-BR"/>
          </a:p>
        </p:txBody>
      </p:sp>
    </p:spTree>
    <p:extLst>
      <p:ext uri="{BB962C8B-B14F-4D97-AF65-F5344CB8AC3E}">
        <p14:creationId xmlns:p14="http://schemas.microsoft.com/office/powerpoint/2010/main" val="334751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D20EC-6313-8849-B63B-06B4EE8919F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F75D4EF-6AAE-BD46-9A54-7FC13883E839}"/>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7BD21D3-1C63-BF4A-A085-CA1C7658BF4A}"/>
              </a:ext>
            </a:extLst>
          </p:cNvPr>
          <p:cNvSpPr>
            <a:spLocks noGrp="1"/>
          </p:cNvSpPr>
          <p:nvPr>
            <p:ph type="dt" sz="half" idx="10"/>
          </p:nvPr>
        </p:nvSpPr>
        <p:spPr/>
        <p:txBody>
          <a:bodyPr/>
          <a:lstStyle/>
          <a:p>
            <a:fld id="{A82B94B8-02CC-A549-9D18-0D9F8091E759}" type="datetime1">
              <a:rPr lang="pt-BR" smtClean="0"/>
              <a:t>17/02/2025</a:t>
            </a:fld>
            <a:endParaRPr lang="pt-BR"/>
          </a:p>
        </p:txBody>
      </p:sp>
      <p:sp>
        <p:nvSpPr>
          <p:cNvPr id="5" name="Espaço Reservado para Rodapé 4">
            <a:extLst>
              <a:ext uri="{FF2B5EF4-FFF2-40B4-BE49-F238E27FC236}">
                <a16:creationId xmlns:a16="http://schemas.microsoft.com/office/drawing/2014/main" id="{26BE5295-AC35-D241-AC5F-89BE4F2906D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726C7F1-343B-1246-87F5-E04A2F8DF640}"/>
              </a:ext>
            </a:extLst>
          </p:cNvPr>
          <p:cNvSpPr>
            <a:spLocks noGrp="1"/>
          </p:cNvSpPr>
          <p:nvPr>
            <p:ph type="sldNum" sz="quarter" idx="12"/>
          </p:nvPr>
        </p:nvSpPr>
        <p:spPr/>
        <p:txBody>
          <a:bodyPr/>
          <a:lstStyle/>
          <a:p>
            <a:fld id="{5FA3BFB1-3607-114B-999B-3E143D630A05}" type="slidenum">
              <a:rPr lang="pt-BR" smtClean="0"/>
              <a:t>‹nº›</a:t>
            </a:fld>
            <a:endParaRPr lang="pt-BR"/>
          </a:p>
        </p:txBody>
      </p:sp>
    </p:spTree>
    <p:extLst>
      <p:ext uri="{BB962C8B-B14F-4D97-AF65-F5344CB8AC3E}">
        <p14:creationId xmlns:p14="http://schemas.microsoft.com/office/powerpoint/2010/main" val="186301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0B1697C-1E49-A845-8784-8FD4F138FF0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24C2551-DB21-894E-B36A-C26E793CF3CE}"/>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0BDAD67-23F4-0B41-9F3F-3C95A3CDAD94}"/>
              </a:ext>
            </a:extLst>
          </p:cNvPr>
          <p:cNvSpPr>
            <a:spLocks noGrp="1"/>
          </p:cNvSpPr>
          <p:nvPr>
            <p:ph type="dt" sz="half" idx="10"/>
          </p:nvPr>
        </p:nvSpPr>
        <p:spPr/>
        <p:txBody>
          <a:bodyPr/>
          <a:lstStyle/>
          <a:p>
            <a:fld id="{AA04588D-E4A3-6F4C-B6F6-0B4F934AC8A2}" type="datetime1">
              <a:rPr lang="pt-BR" smtClean="0"/>
              <a:t>17/02/2025</a:t>
            </a:fld>
            <a:endParaRPr lang="pt-BR"/>
          </a:p>
        </p:txBody>
      </p:sp>
      <p:sp>
        <p:nvSpPr>
          <p:cNvPr id="5" name="Espaço Reservado para Rodapé 4">
            <a:extLst>
              <a:ext uri="{FF2B5EF4-FFF2-40B4-BE49-F238E27FC236}">
                <a16:creationId xmlns:a16="http://schemas.microsoft.com/office/drawing/2014/main" id="{C44E6FE2-636D-E44F-A368-2765E035A69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B1FEBFD-14B7-BA4E-967B-5CE1310547F4}"/>
              </a:ext>
            </a:extLst>
          </p:cNvPr>
          <p:cNvSpPr>
            <a:spLocks noGrp="1"/>
          </p:cNvSpPr>
          <p:nvPr>
            <p:ph type="sldNum" sz="quarter" idx="12"/>
          </p:nvPr>
        </p:nvSpPr>
        <p:spPr/>
        <p:txBody>
          <a:bodyPr/>
          <a:lstStyle/>
          <a:p>
            <a:fld id="{5FA3BFB1-3607-114B-999B-3E143D630A05}" type="slidenum">
              <a:rPr lang="pt-BR" smtClean="0"/>
              <a:t>‹nº›</a:t>
            </a:fld>
            <a:endParaRPr lang="pt-BR"/>
          </a:p>
        </p:txBody>
      </p:sp>
    </p:spTree>
    <p:extLst>
      <p:ext uri="{BB962C8B-B14F-4D97-AF65-F5344CB8AC3E}">
        <p14:creationId xmlns:p14="http://schemas.microsoft.com/office/powerpoint/2010/main" val="56445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7A512-FABE-DF4E-81A1-D76E9A0BA40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6693671-E046-4440-B2CE-B51282B777C1}"/>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FC06A16-ACB2-FF47-8CBE-E9E1CF9ED75A}"/>
              </a:ext>
            </a:extLst>
          </p:cNvPr>
          <p:cNvSpPr>
            <a:spLocks noGrp="1"/>
          </p:cNvSpPr>
          <p:nvPr>
            <p:ph type="dt" sz="half" idx="10"/>
          </p:nvPr>
        </p:nvSpPr>
        <p:spPr/>
        <p:txBody>
          <a:bodyPr/>
          <a:lstStyle/>
          <a:p>
            <a:fld id="{EF9B957B-F90F-9241-A294-1B3466BC2AC6}" type="datetime1">
              <a:rPr lang="pt-BR" smtClean="0"/>
              <a:t>17/02/2025</a:t>
            </a:fld>
            <a:endParaRPr lang="pt-BR"/>
          </a:p>
        </p:txBody>
      </p:sp>
      <p:sp>
        <p:nvSpPr>
          <p:cNvPr id="5" name="Espaço Reservado para Rodapé 4">
            <a:extLst>
              <a:ext uri="{FF2B5EF4-FFF2-40B4-BE49-F238E27FC236}">
                <a16:creationId xmlns:a16="http://schemas.microsoft.com/office/drawing/2014/main" id="{AABAD32B-7BAE-AF41-A6F5-789A0353EAE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35453C1-16A8-2240-8D8B-07E9A0D0680E}"/>
              </a:ext>
            </a:extLst>
          </p:cNvPr>
          <p:cNvSpPr>
            <a:spLocks noGrp="1"/>
          </p:cNvSpPr>
          <p:nvPr>
            <p:ph type="sldNum" sz="quarter" idx="12"/>
          </p:nvPr>
        </p:nvSpPr>
        <p:spPr/>
        <p:txBody>
          <a:bodyPr/>
          <a:lstStyle/>
          <a:p>
            <a:fld id="{5FA3BFB1-3607-114B-999B-3E143D630A05}" type="slidenum">
              <a:rPr lang="pt-BR" smtClean="0"/>
              <a:t>‹nº›</a:t>
            </a:fld>
            <a:endParaRPr lang="pt-BR"/>
          </a:p>
        </p:txBody>
      </p:sp>
    </p:spTree>
    <p:extLst>
      <p:ext uri="{BB962C8B-B14F-4D97-AF65-F5344CB8AC3E}">
        <p14:creationId xmlns:p14="http://schemas.microsoft.com/office/powerpoint/2010/main" val="268799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4BF96B-470F-B14B-8FF5-58F8585AADA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2B650CD-AFDA-3E43-8C13-ABE16E34A9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CF098F9-9AE2-F848-BE5A-62FF10010241}"/>
              </a:ext>
            </a:extLst>
          </p:cNvPr>
          <p:cNvSpPr>
            <a:spLocks noGrp="1"/>
          </p:cNvSpPr>
          <p:nvPr>
            <p:ph type="dt" sz="half" idx="10"/>
          </p:nvPr>
        </p:nvSpPr>
        <p:spPr/>
        <p:txBody>
          <a:bodyPr/>
          <a:lstStyle/>
          <a:p>
            <a:fld id="{5A836CAC-7009-1C4F-A8F7-1DA942CB3FBE}" type="datetime1">
              <a:rPr lang="pt-BR" smtClean="0"/>
              <a:t>17/02/2025</a:t>
            </a:fld>
            <a:endParaRPr lang="pt-BR"/>
          </a:p>
        </p:txBody>
      </p:sp>
      <p:sp>
        <p:nvSpPr>
          <p:cNvPr id="5" name="Espaço Reservado para Rodapé 4">
            <a:extLst>
              <a:ext uri="{FF2B5EF4-FFF2-40B4-BE49-F238E27FC236}">
                <a16:creationId xmlns:a16="http://schemas.microsoft.com/office/drawing/2014/main" id="{E789F625-B6D5-B74B-BE62-60DFB46B24C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1048C4C-1C6B-C543-8B0C-47F1E7B035B3}"/>
              </a:ext>
            </a:extLst>
          </p:cNvPr>
          <p:cNvSpPr>
            <a:spLocks noGrp="1"/>
          </p:cNvSpPr>
          <p:nvPr>
            <p:ph type="sldNum" sz="quarter" idx="12"/>
          </p:nvPr>
        </p:nvSpPr>
        <p:spPr/>
        <p:txBody>
          <a:bodyPr/>
          <a:lstStyle/>
          <a:p>
            <a:fld id="{5FA3BFB1-3607-114B-999B-3E143D630A05}" type="slidenum">
              <a:rPr lang="pt-BR" smtClean="0"/>
              <a:t>‹nº›</a:t>
            </a:fld>
            <a:endParaRPr lang="pt-BR"/>
          </a:p>
        </p:txBody>
      </p:sp>
    </p:spTree>
    <p:extLst>
      <p:ext uri="{BB962C8B-B14F-4D97-AF65-F5344CB8AC3E}">
        <p14:creationId xmlns:p14="http://schemas.microsoft.com/office/powerpoint/2010/main" val="42808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4629FB-3661-7E4B-A5FF-0DEC35C5724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2FA4E57-722E-864B-B075-867883F3E7CC}"/>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41CF36B-F1E8-2F40-BE61-B8438C77CFF4}"/>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59C03C02-3E67-1E46-A3A1-0A28B2B0F692}"/>
              </a:ext>
            </a:extLst>
          </p:cNvPr>
          <p:cNvSpPr>
            <a:spLocks noGrp="1"/>
          </p:cNvSpPr>
          <p:nvPr>
            <p:ph type="dt" sz="half" idx="10"/>
          </p:nvPr>
        </p:nvSpPr>
        <p:spPr/>
        <p:txBody>
          <a:bodyPr/>
          <a:lstStyle/>
          <a:p>
            <a:fld id="{43827797-AB2D-E446-B7C0-068F09C7C4FB}" type="datetime1">
              <a:rPr lang="pt-BR" smtClean="0"/>
              <a:t>17/02/2025</a:t>
            </a:fld>
            <a:endParaRPr lang="pt-BR"/>
          </a:p>
        </p:txBody>
      </p:sp>
      <p:sp>
        <p:nvSpPr>
          <p:cNvPr id="6" name="Espaço Reservado para Rodapé 5">
            <a:extLst>
              <a:ext uri="{FF2B5EF4-FFF2-40B4-BE49-F238E27FC236}">
                <a16:creationId xmlns:a16="http://schemas.microsoft.com/office/drawing/2014/main" id="{76F44AFB-A39D-7048-93F4-45959EBFE2F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25303A17-766A-2047-A09B-063F0E92049E}"/>
              </a:ext>
            </a:extLst>
          </p:cNvPr>
          <p:cNvSpPr>
            <a:spLocks noGrp="1"/>
          </p:cNvSpPr>
          <p:nvPr>
            <p:ph type="sldNum" sz="quarter" idx="12"/>
          </p:nvPr>
        </p:nvSpPr>
        <p:spPr/>
        <p:txBody>
          <a:bodyPr/>
          <a:lstStyle/>
          <a:p>
            <a:fld id="{5FA3BFB1-3607-114B-999B-3E143D630A05}" type="slidenum">
              <a:rPr lang="pt-BR" smtClean="0"/>
              <a:t>‹nº›</a:t>
            </a:fld>
            <a:endParaRPr lang="pt-BR"/>
          </a:p>
        </p:txBody>
      </p:sp>
    </p:spTree>
    <p:extLst>
      <p:ext uri="{BB962C8B-B14F-4D97-AF65-F5344CB8AC3E}">
        <p14:creationId xmlns:p14="http://schemas.microsoft.com/office/powerpoint/2010/main" val="419326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D0D55-0F1B-2C48-B2D4-EFB3D0C89864}"/>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17A25D1-A916-E54C-8B91-54CB48386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8173C9C1-D374-904E-A7C2-B8FB6F3B74CB}"/>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01AC233-F470-4B4D-B030-0939C44809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D049946-35C8-6B4E-B710-62DC137E4FE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562953DA-3F89-9941-8DAF-12430C37A4D4}"/>
              </a:ext>
            </a:extLst>
          </p:cNvPr>
          <p:cNvSpPr>
            <a:spLocks noGrp="1"/>
          </p:cNvSpPr>
          <p:nvPr>
            <p:ph type="dt" sz="half" idx="10"/>
          </p:nvPr>
        </p:nvSpPr>
        <p:spPr/>
        <p:txBody>
          <a:bodyPr/>
          <a:lstStyle/>
          <a:p>
            <a:fld id="{4E8FB5DD-06FB-EC4D-8FBB-E25781D621C7}" type="datetime1">
              <a:rPr lang="pt-BR" smtClean="0"/>
              <a:t>17/02/2025</a:t>
            </a:fld>
            <a:endParaRPr lang="pt-BR"/>
          </a:p>
        </p:txBody>
      </p:sp>
      <p:sp>
        <p:nvSpPr>
          <p:cNvPr id="8" name="Espaço Reservado para Rodapé 7">
            <a:extLst>
              <a:ext uri="{FF2B5EF4-FFF2-40B4-BE49-F238E27FC236}">
                <a16:creationId xmlns:a16="http://schemas.microsoft.com/office/drawing/2014/main" id="{1FD0B2DF-391E-7844-9598-576B075CD29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D73C673-D930-FD47-9690-65E6A893BA8A}"/>
              </a:ext>
            </a:extLst>
          </p:cNvPr>
          <p:cNvSpPr>
            <a:spLocks noGrp="1"/>
          </p:cNvSpPr>
          <p:nvPr>
            <p:ph type="sldNum" sz="quarter" idx="12"/>
          </p:nvPr>
        </p:nvSpPr>
        <p:spPr/>
        <p:txBody>
          <a:bodyPr/>
          <a:lstStyle/>
          <a:p>
            <a:fld id="{5FA3BFB1-3607-114B-999B-3E143D630A05}" type="slidenum">
              <a:rPr lang="pt-BR" smtClean="0"/>
              <a:t>‹nº›</a:t>
            </a:fld>
            <a:endParaRPr lang="pt-BR"/>
          </a:p>
        </p:txBody>
      </p:sp>
    </p:spTree>
    <p:extLst>
      <p:ext uri="{BB962C8B-B14F-4D97-AF65-F5344CB8AC3E}">
        <p14:creationId xmlns:p14="http://schemas.microsoft.com/office/powerpoint/2010/main" val="3067962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EE8729-2E9B-CB4B-8486-BFC88895370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01DAFC6-4B81-A943-BA94-D28F3A57F61C}"/>
              </a:ext>
            </a:extLst>
          </p:cNvPr>
          <p:cNvSpPr>
            <a:spLocks noGrp="1"/>
          </p:cNvSpPr>
          <p:nvPr>
            <p:ph type="dt" sz="half" idx="10"/>
          </p:nvPr>
        </p:nvSpPr>
        <p:spPr/>
        <p:txBody>
          <a:bodyPr/>
          <a:lstStyle/>
          <a:p>
            <a:fld id="{09C1AA8F-D459-1B40-8D93-D3B36AD4A2AD}" type="datetime1">
              <a:rPr lang="pt-BR" smtClean="0"/>
              <a:t>17/02/2025</a:t>
            </a:fld>
            <a:endParaRPr lang="pt-BR"/>
          </a:p>
        </p:txBody>
      </p:sp>
      <p:sp>
        <p:nvSpPr>
          <p:cNvPr id="4" name="Espaço Reservado para Rodapé 3">
            <a:extLst>
              <a:ext uri="{FF2B5EF4-FFF2-40B4-BE49-F238E27FC236}">
                <a16:creationId xmlns:a16="http://schemas.microsoft.com/office/drawing/2014/main" id="{A4FF6B82-46CD-3749-9318-A4F00BDAC80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C3A940C-F8BE-E341-BA35-FC4DEDF9B7E6}"/>
              </a:ext>
            </a:extLst>
          </p:cNvPr>
          <p:cNvSpPr>
            <a:spLocks noGrp="1"/>
          </p:cNvSpPr>
          <p:nvPr>
            <p:ph type="sldNum" sz="quarter" idx="12"/>
          </p:nvPr>
        </p:nvSpPr>
        <p:spPr/>
        <p:txBody>
          <a:bodyPr/>
          <a:lstStyle/>
          <a:p>
            <a:fld id="{5FA3BFB1-3607-114B-999B-3E143D630A05}" type="slidenum">
              <a:rPr lang="pt-BR" smtClean="0"/>
              <a:t>‹nº›</a:t>
            </a:fld>
            <a:endParaRPr lang="pt-BR"/>
          </a:p>
        </p:txBody>
      </p:sp>
    </p:spTree>
    <p:extLst>
      <p:ext uri="{BB962C8B-B14F-4D97-AF65-F5344CB8AC3E}">
        <p14:creationId xmlns:p14="http://schemas.microsoft.com/office/powerpoint/2010/main" val="225660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04D72A5-88FB-C346-8FB2-27D1DD236F12}"/>
              </a:ext>
            </a:extLst>
          </p:cNvPr>
          <p:cNvSpPr>
            <a:spLocks noGrp="1"/>
          </p:cNvSpPr>
          <p:nvPr>
            <p:ph type="dt" sz="half" idx="10"/>
          </p:nvPr>
        </p:nvSpPr>
        <p:spPr/>
        <p:txBody>
          <a:bodyPr/>
          <a:lstStyle/>
          <a:p>
            <a:fld id="{22D6EBA8-114B-4647-A322-AD4ADCB0CAF6}" type="datetime1">
              <a:rPr lang="pt-BR" smtClean="0"/>
              <a:t>17/02/2025</a:t>
            </a:fld>
            <a:endParaRPr lang="pt-BR"/>
          </a:p>
        </p:txBody>
      </p:sp>
      <p:sp>
        <p:nvSpPr>
          <p:cNvPr id="3" name="Espaço Reservado para Rodapé 2">
            <a:extLst>
              <a:ext uri="{FF2B5EF4-FFF2-40B4-BE49-F238E27FC236}">
                <a16:creationId xmlns:a16="http://schemas.microsoft.com/office/drawing/2014/main" id="{F874B395-6295-8945-B222-6CD7FA0E3A78}"/>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1DD7D11-F578-B240-B53D-F1DC2CF4AFD9}"/>
              </a:ext>
            </a:extLst>
          </p:cNvPr>
          <p:cNvSpPr>
            <a:spLocks noGrp="1"/>
          </p:cNvSpPr>
          <p:nvPr>
            <p:ph type="sldNum" sz="quarter" idx="12"/>
          </p:nvPr>
        </p:nvSpPr>
        <p:spPr/>
        <p:txBody>
          <a:bodyPr/>
          <a:lstStyle/>
          <a:p>
            <a:fld id="{5FA3BFB1-3607-114B-999B-3E143D630A05}" type="slidenum">
              <a:rPr lang="pt-BR" smtClean="0"/>
              <a:t>‹nº›</a:t>
            </a:fld>
            <a:endParaRPr lang="pt-BR"/>
          </a:p>
        </p:txBody>
      </p:sp>
    </p:spTree>
    <p:extLst>
      <p:ext uri="{BB962C8B-B14F-4D97-AF65-F5344CB8AC3E}">
        <p14:creationId xmlns:p14="http://schemas.microsoft.com/office/powerpoint/2010/main" val="417911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02C5AD-F812-A140-B0C7-B638AC0E93A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FA6443D-74EF-E04B-AC91-62675525E2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26B33A4-6C44-D842-9274-588ADAC32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2FE58BF-67CC-8F43-A566-33184D5BF8E2}"/>
              </a:ext>
            </a:extLst>
          </p:cNvPr>
          <p:cNvSpPr>
            <a:spLocks noGrp="1"/>
          </p:cNvSpPr>
          <p:nvPr>
            <p:ph type="dt" sz="half" idx="10"/>
          </p:nvPr>
        </p:nvSpPr>
        <p:spPr/>
        <p:txBody>
          <a:bodyPr/>
          <a:lstStyle/>
          <a:p>
            <a:fld id="{0F615201-AD27-5B45-AE51-F7056B5C63D3}" type="datetime1">
              <a:rPr lang="pt-BR" smtClean="0"/>
              <a:t>17/02/2025</a:t>
            </a:fld>
            <a:endParaRPr lang="pt-BR"/>
          </a:p>
        </p:txBody>
      </p:sp>
      <p:sp>
        <p:nvSpPr>
          <p:cNvPr id="6" name="Espaço Reservado para Rodapé 5">
            <a:extLst>
              <a:ext uri="{FF2B5EF4-FFF2-40B4-BE49-F238E27FC236}">
                <a16:creationId xmlns:a16="http://schemas.microsoft.com/office/drawing/2014/main" id="{3598BB72-1CF8-BC49-8D55-DCFA1EF1531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E6EF546-CCD2-DF42-BE7B-DC971BD78140}"/>
              </a:ext>
            </a:extLst>
          </p:cNvPr>
          <p:cNvSpPr>
            <a:spLocks noGrp="1"/>
          </p:cNvSpPr>
          <p:nvPr>
            <p:ph type="sldNum" sz="quarter" idx="12"/>
          </p:nvPr>
        </p:nvSpPr>
        <p:spPr/>
        <p:txBody>
          <a:bodyPr/>
          <a:lstStyle/>
          <a:p>
            <a:fld id="{5FA3BFB1-3607-114B-999B-3E143D630A05}" type="slidenum">
              <a:rPr lang="pt-BR" smtClean="0"/>
              <a:t>‹nº›</a:t>
            </a:fld>
            <a:endParaRPr lang="pt-BR"/>
          </a:p>
        </p:txBody>
      </p:sp>
    </p:spTree>
    <p:extLst>
      <p:ext uri="{BB962C8B-B14F-4D97-AF65-F5344CB8AC3E}">
        <p14:creationId xmlns:p14="http://schemas.microsoft.com/office/powerpoint/2010/main" val="142772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FF10D-2728-DF4B-8364-74ECFFB8FE0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C8E34FA4-40A1-C04C-B449-15D7C1090F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926BB189-85CB-7046-9F50-01C43A7FE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B812EAB-B1C8-C340-BCAB-B1605B6A5860}"/>
              </a:ext>
            </a:extLst>
          </p:cNvPr>
          <p:cNvSpPr>
            <a:spLocks noGrp="1"/>
          </p:cNvSpPr>
          <p:nvPr>
            <p:ph type="dt" sz="half" idx="10"/>
          </p:nvPr>
        </p:nvSpPr>
        <p:spPr/>
        <p:txBody>
          <a:bodyPr/>
          <a:lstStyle/>
          <a:p>
            <a:fld id="{718E93AA-0C8B-784F-A28A-F992BB729339}" type="datetime1">
              <a:rPr lang="pt-BR" smtClean="0"/>
              <a:t>17/02/2025</a:t>
            </a:fld>
            <a:endParaRPr lang="pt-BR"/>
          </a:p>
        </p:txBody>
      </p:sp>
      <p:sp>
        <p:nvSpPr>
          <p:cNvPr id="6" name="Espaço Reservado para Rodapé 5">
            <a:extLst>
              <a:ext uri="{FF2B5EF4-FFF2-40B4-BE49-F238E27FC236}">
                <a16:creationId xmlns:a16="http://schemas.microsoft.com/office/drawing/2014/main" id="{DA54B5E3-9409-1048-A426-4927D4B5217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ECEF637-4FBD-F145-8C00-D2C4DA346DEF}"/>
              </a:ext>
            </a:extLst>
          </p:cNvPr>
          <p:cNvSpPr>
            <a:spLocks noGrp="1"/>
          </p:cNvSpPr>
          <p:nvPr>
            <p:ph type="sldNum" sz="quarter" idx="12"/>
          </p:nvPr>
        </p:nvSpPr>
        <p:spPr/>
        <p:txBody>
          <a:bodyPr/>
          <a:lstStyle/>
          <a:p>
            <a:fld id="{5FA3BFB1-3607-114B-999B-3E143D630A05}" type="slidenum">
              <a:rPr lang="pt-BR" smtClean="0"/>
              <a:t>‹nº›</a:t>
            </a:fld>
            <a:endParaRPr lang="pt-BR"/>
          </a:p>
        </p:txBody>
      </p:sp>
    </p:spTree>
    <p:extLst>
      <p:ext uri="{BB962C8B-B14F-4D97-AF65-F5344CB8AC3E}">
        <p14:creationId xmlns:p14="http://schemas.microsoft.com/office/powerpoint/2010/main" val="265542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B02ED4B-DDC8-C648-8C9B-6907ACE860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B394D50-B199-B448-B51B-58799EDD59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8994EB2-DFDC-9743-AEC1-9F6BF6383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3FB0F-872A-C14E-BAD9-AFE3DE63B7DE}" type="datetime1">
              <a:rPr lang="pt-BR" smtClean="0"/>
              <a:t>17/02/2025</a:t>
            </a:fld>
            <a:endParaRPr lang="pt-BR"/>
          </a:p>
        </p:txBody>
      </p:sp>
      <p:sp>
        <p:nvSpPr>
          <p:cNvPr id="5" name="Espaço Reservado para Rodapé 4">
            <a:extLst>
              <a:ext uri="{FF2B5EF4-FFF2-40B4-BE49-F238E27FC236}">
                <a16:creationId xmlns:a16="http://schemas.microsoft.com/office/drawing/2014/main" id="{C95921E5-4D57-944D-92CD-AE3605ABEE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48F7E1C-CA5D-DE4C-9580-DBD1669F96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3BFB1-3607-114B-999B-3E143D630A05}" type="slidenum">
              <a:rPr lang="pt-BR" smtClean="0"/>
              <a:t>‹nº›</a:t>
            </a:fld>
            <a:endParaRPr lang="pt-BR"/>
          </a:p>
        </p:txBody>
      </p:sp>
    </p:spTree>
    <p:extLst>
      <p:ext uri="{BB962C8B-B14F-4D97-AF65-F5344CB8AC3E}">
        <p14:creationId xmlns:p14="http://schemas.microsoft.com/office/powerpoint/2010/main" val="2014475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5EE69-A23F-7B49-9BB5-63B7B98BFC13}"/>
              </a:ext>
            </a:extLst>
          </p:cNvPr>
          <p:cNvSpPr>
            <a:spLocks noGrp="1"/>
          </p:cNvSpPr>
          <p:nvPr>
            <p:ph type="ctrTitle"/>
          </p:nvPr>
        </p:nvSpPr>
        <p:spPr/>
        <p:txBody>
          <a:bodyPr>
            <a:normAutofit/>
          </a:bodyPr>
          <a:lstStyle/>
          <a:p>
            <a:pPr>
              <a:lnSpc>
                <a:spcPct val="150000"/>
              </a:lnSpc>
              <a:spcBef>
                <a:spcPts val="600"/>
              </a:spcBef>
            </a:pPr>
            <a:r>
              <a:rPr lang="pt-BR" sz="27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Psicanálise &amp; Desenvolvimento </a:t>
            </a:r>
            <a:r>
              <a:rPr lang="pt-BR" sz="27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br>
              <a:rPr lang="pt-BR" sz="4000" dirty="0">
                <a:effectLst/>
                <a:latin typeface="Arial" panose="020B0604020202020204" pitchFamily="34" charset="0"/>
                <a:ea typeface="Times New Roman" panose="02020603050405020304" pitchFamily="18" charset="0"/>
                <a:cs typeface="Times New Roman" panose="02020603050405020304" pitchFamily="18" charset="0"/>
              </a:rPr>
            </a:br>
            <a:r>
              <a:rPr lang="pt-BR" sz="4000" b="1" dirty="0">
                <a:effectLst/>
                <a:latin typeface="Times New Roman" panose="02020603050405020304" pitchFamily="18" charset="0"/>
                <a:ea typeface="Times New Roman" panose="02020603050405020304" pitchFamily="18" charset="0"/>
                <a:cs typeface="Times New Roman" panose="02020603050405020304" pitchFamily="18" charset="0"/>
              </a:rPr>
              <a:t>Psicanálise e Neurociências</a:t>
            </a:r>
            <a:br>
              <a:rPr lang="pt-BR"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pt-BR" sz="3200" dirty="0"/>
          </a:p>
        </p:txBody>
      </p:sp>
      <p:sp>
        <p:nvSpPr>
          <p:cNvPr id="3" name="Subtítulo 2">
            <a:extLst>
              <a:ext uri="{FF2B5EF4-FFF2-40B4-BE49-F238E27FC236}">
                <a16:creationId xmlns:a16="http://schemas.microsoft.com/office/drawing/2014/main" id="{5EB024E8-9670-614F-960D-8F2B4F5CFEE6}"/>
              </a:ext>
            </a:extLst>
          </p:cNvPr>
          <p:cNvSpPr>
            <a:spLocks noGrp="1"/>
          </p:cNvSpPr>
          <p:nvPr>
            <p:ph type="subTitle" idx="1"/>
          </p:nvPr>
        </p:nvSpPr>
        <p:spPr/>
        <p:txBody>
          <a:bodyPr>
            <a:normAutofit/>
          </a:bodyPr>
          <a:lstStyle/>
          <a:p>
            <a:r>
              <a:rPr lang="pt-BR" sz="1900" b="1" dirty="0">
                <a:effectLst/>
                <a:latin typeface="Times New Roman" panose="02020603050405020304" pitchFamily="18" charset="0"/>
                <a:ea typeface="MS Mincho" panose="02020609040205080304" pitchFamily="49" charset="-128"/>
                <a:cs typeface="Times New Roman" panose="02020603050405020304" pitchFamily="18" charset="0"/>
              </a:rPr>
              <a:t>O </a:t>
            </a:r>
            <a:r>
              <a:rPr lang="pt-BR" sz="1900" b="1" dirty="0">
                <a:effectLst/>
                <a:latin typeface="Times New Roman" panose="02020603050405020304" pitchFamily="18" charset="0"/>
                <a:ea typeface="Times New Roman" panose="02020603050405020304" pitchFamily="18" charset="0"/>
                <a:cs typeface="Times New Roman" panose="02020603050405020304" pitchFamily="18" charset="0"/>
              </a:rPr>
              <a:t>desenvolvimento do cérebro e a criação da subjetividade humana</a:t>
            </a:r>
          </a:p>
          <a:p>
            <a:r>
              <a:rPr lang="pt-BR" sz="29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AULA 5. A ORIGEM DO CÉREBRO HUMANO</a:t>
            </a:r>
            <a:endParaRPr lang="pt-B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1600" dirty="0">
                <a:latin typeface="Times New Roman" panose="02020603050405020304" pitchFamily="18" charset="0"/>
                <a:cs typeface="Times New Roman" panose="02020603050405020304" pitchFamily="18" charset="0"/>
              </a:rPr>
              <a:t>Pós-IPUSP-PSA - Primeiro Semestre de 2025</a:t>
            </a:r>
          </a:p>
          <a:p>
            <a:r>
              <a:rPr lang="pt-BR" sz="1600" dirty="0">
                <a:latin typeface="Times New Roman" panose="02020603050405020304" pitchFamily="18" charset="0"/>
                <a:cs typeface="Times New Roman" panose="02020603050405020304" pitchFamily="18" charset="0"/>
              </a:rPr>
              <a:t>Primeiro Semestre de 2025</a:t>
            </a:r>
          </a:p>
        </p:txBody>
      </p:sp>
      <p:sp>
        <p:nvSpPr>
          <p:cNvPr id="4" name="Espaço Reservado para Número de Slide 3">
            <a:extLst>
              <a:ext uri="{FF2B5EF4-FFF2-40B4-BE49-F238E27FC236}">
                <a16:creationId xmlns:a16="http://schemas.microsoft.com/office/drawing/2014/main" id="{3F3FFDAA-698B-D148-A31D-C313ACFC9C48}"/>
              </a:ext>
            </a:extLst>
          </p:cNvPr>
          <p:cNvSpPr>
            <a:spLocks noGrp="1"/>
          </p:cNvSpPr>
          <p:nvPr>
            <p:ph type="sldNum" sz="quarter" idx="12"/>
          </p:nvPr>
        </p:nvSpPr>
        <p:spPr/>
        <p:txBody>
          <a:bodyPr/>
          <a:lstStyle/>
          <a:p>
            <a:fld id="{5FA3BFB1-3607-114B-999B-3E143D630A05}" type="slidenum">
              <a:rPr lang="pt-BR" smtClean="0"/>
              <a:t>1</a:t>
            </a:fld>
            <a:endParaRPr lang="pt-BR"/>
          </a:p>
        </p:txBody>
      </p:sp>
    </p:spTree>
    <p:extLst>
      <p:ext uri="{BB962C8B-B14F-4D97-AF65-F5344CB8AC3E}">
        <p14:creationId xmlns:p14="http://schemas.microsoft.com/office/powerpoint/2010/main" val="734717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AA4FBD-8066-E642-B77D-EF6C3F4FEFAE}"/>
              </a:ext>
            </a:extLst>
          </p:cNvPr>
          <p:cNvSpPr>
            <a:spLocks noGrp="1"/>
          </p:cNvSpPr>
          <p:nvPr>
            <p:ph type="title"/>
          </p:nvPr>
        </p:nvSpPr>
        <p:spPr/>
        <p:txBody>
          <a:bodyPr>
            <a:normAutofit/>
          </a:bodyPr>
          <a:lstStyle/>
          <a:p>
            <a:pPr algn="ctr"/>
            <a:r>
              <a:rPr lang="pt-BR" sz="3200" b="1" dirty="0"/>
              <a:t>O córtex ocupa 80% do cérebro.</a:t>
            </a:r>
            <a:br>
              <a:rPr lang="pt-BR" sz="3200" b="1" dirty="0"/>
            </a:br>
            <a:r>
              <a:rPr lang="pt-BR" sz="3200" b="1" dirty="0"/>
              <a:t>Ele está no centro de nossas capacidades cognitivas</a:t>
            </a:r>
          </a:p>
        </p:txBody>
      </p:sp>
      <p:sp>
        <p:nvSpPr>
          <p:cNvPr id="3" name="Espaço Reservado para Conteúdo 2">
            <a:extLst>
              <a:ext uri="{FF2B5EF4-FFF2-40B4-BE49-F238E27FC236}">
                <a16:creationId xmlns:a16="http://schemas.microsoft.com/office/drawing/2014/main" id="{9B6EAC60-D15B-F94B-B45D-1CD19ED3A6BC}"/>
              </a:ext>
            </a:extLst>
          </p:cNvPr>
          <p:cNvSpPr>
            <a:spLocks noGrp="1"/>
          </p:cNvSpPr>
          <p:nvPr>
            <p:ph idx="1"/>
          </p:nvPr>
        </p:nvSpPr>
        <p:spPr/>
        <p:txBody>
          <a:bodyPr>
            <a:normAutofit fontScale="85000" lnSpcReduction="10000"/>
          </a:bodyPr>
          <a:lstStyle/>
          <a:p>
            <a:pPr algn="just">
              <a:lnSpc>
                <a:spcPct val="150000"/>
              </a:lnSpc>
            </a:pPr>
            <a:r>
              <a:rPr lang="pt-BR" sz="3200" b="1" dirty="0">
                <a:effectLst/>
                <a:latin typeface="Calibri" panose="020F0502020204030204" pitchFamily="34" charset="0"/>
                <a:ea typeface="Calibri" panose="020F0502020204030204" pitchFamily="34" charset="0"/>
                <a:cs typeface="Calibri" panose="020F0502020204030204" pitchFamily="34" charset="0"/>
              </a:rPr>
              <a:t>o córtex está intimamente envolvido com a gênese das nossas capacidades cognitivas mais elaboradas, o extrato mental que verdadeiramente define a essência do que é ser humano.</a:t>
            </a:r>
            <a:r>
              <a:rPr lang="pt-BR" sz="32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pPr>
            <a:r>
              <a:rPr lang="pt-BR" sz="3200" dirty="0">
                <a:effectLst/>
                <a:latin typeface="Calibri" panose="020F0502020204030204" pitchFamily="34" charset="0"/>
                <a:ea typeface="Calibri" panose="020F0502020204030204" pitchFamily="34" charset="0"/>
                <a:cs typeface="Calibri" panose="020F0502020204030204" pitchFamily="34" charset="0"/>
              </a:rPr>
              <a:t>Na maioria dos primatas, o córtex corresponde a aproximadamente 50% do volume cerebral total. No ser humano, porém, o volume do córtex chega a quase 80% da massa do sistema nervoso central.</a:t>
            </a:r>
            <a:br>
              <a:rPr lang="pt-BR"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pt-BR" sz="3200" dirty="0"/>
          </a:p>
        </p:txBody>
      </p:sp>
      <p:sp>
        <p:nvSpPr>
          <p:cNvPr id="4" name="Espaço Reservado para Número de Slide 3">
            <a:extLst>
              <a:ext uri="{FF2B5EF4-FFF2-40B4-BE49-F238E27FC236}">
                <a16:creationId xmlns:a16="http://schemas.microsoft.com/office/drawing/2014/main" id="{61948EA7-3871-AC4D-8CE5-20690476BED2}"/>
              </a:ext>
            </a:extLst>
          </p:cNvPr>
          <p:cNvSpPr>
            <a:spLocks noGrp="1"/>
          </p:cNvSpPr>
          <p:nvPr>
            <p:ph type="sldNum" sz="quarter" idx="12"/>
          </p:nvPr>
        </p:nvSpPr>
        <p:spPr/>
        <p:txBody>
          <a:bodyPr/>
          <a:lstStyle/>
          <a:p>
            <a:fld id="{5FA3BFB1-3607-114B-999B-3E143D630A05}" type="slidenum">
              <a:rPr lang="pt-BR" smtClean="0"/>
              <a:t>10</a:t>
            </a:fld>
            <a:endParaRPr lang="pt-BR"/>
          </a:p>
        </p:txBody>
      </p:sp>
    </p:spTree>
    <p:extLst>
      <p:ext uri="{BB962C8B-B14F-4D97-AF65-F5344CB8AC3E}">
        <p14:creationId xmlns:p14="http://schemas.microsoft.com/office/powerpoint/2010/main" val="119009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415120-30FE-7340-BB31-DFCA2B77CC26}"/>
              </a:ext>
            </a:extLst>
          </p:cNvPr>
          <p:cNvSpPr>
            <a:spLocks noGrp="1"/>
          </p:cNvSpPr>
          <p:nvPr>
            <p:ph type="title"/>
          </p:nvPr>
        </p:nvSpPr>
        <p:spPr/>
        <p:txBody>
          <a:bodyPr>
            <a:noAutofit/>
          </a:bodyPr>
          <a:lstStyle/>
          <a:p>
            <a:endParaRPr lang="pt-BR" sz="2000" dirty="0"/>
          </a:p>
        </p:txBody>
      </p:sp>
      <p:sp>
        <p:nvSpPr>
          <p:cNvPr id="3" name="Espaço Reservado para Conteúdo 2">
            <a:extLst>
              <a:ext uri="{FF2B5EF4-FFF2-40B4-BE49-F238E27FC236}">
                <a16:creationId xmlns:a16="http://schemas.microsoft.com/office/drawing/2014/main" id="{5259FBD0-349F-2F47-A438-BE70CDFBAB3F}"/>
              </a:ext>
            </a:extLst>
          </p:cNvPr>
          <p:cNvSpPr>
            <a:spLocks noGrp="1"/>
          </p:cNvSpPr>
          <p:nvPr>
            <p:ph idx="1"/>
          </p:nvPr>
        </p:nvSpPr>
        <p:spPr/>
        <p:txBody>
          <a:bodyPr/>
          <a:lstStyle/>
          <a:p>
            <a:endParaRPr lang="pt-BR" dirty="0"/>
          </a:p>
        </p:txBody>
      </p:sp>
      <p:pic>
        <p:nvPicPr>
          <p:cNvPr id="5" name="Imagem 4" descr="Diagrama&#10;&#10;Descrição gerada automaticamente">
            <a:extLst>
              <a:ext uri="{FF2B5EF4-FFF2-40B4-BE49-F238E27FC236}">
                <a16:creationId xmlns:a16="http://schemas.microsoft.com/office/drawing/2014/main" id="{7615413A-D06E-6E4F-9550-379B49077AC5}"/>
              </a:ext>
            </a:extLst>
          </p:cNvPr>
          <p:cNvPicPr>
            <a:picLocks noChangeAspect="1"/>
          </p:cNvPicPr>
          <p:nvPr/>
        </p:nvPicPr>
        <p:blipFill>
          <a:blip r:embed="rId2"/>
          <a:stretch>
            <a:fillRect/>
          </a:stretch>
        </p:blipFill>
        <p:spPr>
          <a:xfrm>
            <a:off x="1636470" y="322263"/>
            <a:ext cx="8014269" cy="6170612"/>
          </a:xfrm>
          <a:prstGeom prst="rect">
            <a:avLst/>
          </a:prstGeom>
        </p:spPr>
      </p:pic>
      <p:sp>
        <p:nvSpPr>
          <p:cNvPr id="6" name="Espaço Reservado para Número de Slide 5">
            <a:extLst>
              <a:ext uri="{FF2B5EF4-FFF2-40B4-BE49-F238E27FC236}">
                <a16:creationId xmlns:a16="http://schemas.microsoft.com/office/drawing/2014/main" id="{47CEAEFB-91C9-E044-9CB5-E9E503969B57}"/>
              </a:ext>
            </a:extLst>
          </p:cNvPr>
          <p:cNvSpPr>
            <a:spLocks noGrp="1"/>
          </p:cNvSpPr>
          <p:nvPr>
            <p:ph type="sldNum" sz="quarter" idx="12"/>
          </p:nvPr>
        </p:nvSpPr>
        <p:spPr/>
        <p:txBody>
          <a:bodyPr/>
          <a:lstStyle/>
          <a:p>
            <a:fld id="{5FA3BFB1-3607-114B-999B-3E143D630A05}" type="slidenum">
              <a:rPr lang="pt-BR" smtClean="0"/>
              <a:t>11</a:t>
            </a:fld>
            <a:endParaRPr lang="pt-BR"/>
          </a:p>
        </p:txBody>
      </p:sp>
    </p:spTree>
    <p:extLst>
      <p:ext uri="{BB962C8B-B14F-4D97-AF65-F5344CB8AC3E}">
        <p14:creationId xmlns:p14="http://schemas.microsoft.com/office/powerpoint/2010/main" val="237617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932547-DA32-3D47-8D99-77E615909BED}"/>
              </a:ext>
            </a:extLst>
          </p:cNvPr>
          <p:cNvSpPr>
            <a:spLocks noGrp="1"/>
          </p:cNvSpPr>
          <p:nvPr>
            <p:ph type="title"/>
          </p:nvPr>
        </p:nvSpPr>
        <p:spPr/>
        <p:txBody>
          <a:bodyPr>
            <a:normAutofit/>
          </a:bodyPr>
          <a:lstStyle/>
          <a:p>
            <a:pPr algn="ctr"/>
            <a:r>
              <a:rPr lang="pt-BR" sz="3200" b="1" dirty="0">
                <a:effectLst/>
                <a:latin typeface="Calibri" panose="020F0502020204030204" pitchFamily="34" charset="0"/>
                <a:ea typeface="Calibri" panose="020F0502020204030204" pitchFamily="34" charset="0"/>
              </a:rPr>
              <a:t>O cérebro consome 20% da energia total do organismo </a:t>
            </a:r>
            <a:br>
              <a:rPr lang="pt-BR" sz="3200" b="1" dirty="0">
                <a:effectLst/>
                <a:latin typeface="Calibri" panose="020F0502020204030204" pitchFamily="34" charset="0"/>
                <a:ea typeface="Calibri" panose="020F0502020204030204" pitchFamily="34" charset="0"/>
              </a:rPr>
            </a:br>
            <a:endParaRPr lang="pt-BR" sz="3200" dirty="0"/>
          </a:p>
        </p:txBody>
      </p:sp>
      <p:sp>
        <p:nvSpPr>
          <p:cNvPr id="3" name="Espaço Reservado para Conteúdo 2">
            <a:extLst>
              <a:ext uri="{FF2B5EF4-FFF2-40B4-BE49-F238E27FC236}">
                <a16:creationId xmlns:a16="http://schemas.microsoft.com/office/drawing/2014/main" id="{12177810-868E-4346-AB15-AD665A823760}"/>
              </a:ext>
            </a:extLst>
          </p:cNvPr>
          <p:cNvSpPr>
            <a:spLocks noGrp="1"/>
          </p:cNvSpPr>
          <p:nvPr>
            <p:ph idx="1"/>
          </p:nvPr>
        </p:nvSpPr>
        <p:spPr/>
        <p:txBody>
          <a:bodyPr>
            <a:normAutofit/>
          </a:bodyPr>
          <a:lstStyle/>
          <a:p>
            <a:pPr marL="342900" lvl="0" indent="-342900" algn="just">
              <a:lnSpc>
                <a:spcPct val="150000"/>
              </a:lnSpc>
              <a:spcAft>
                <a:spcPts val="285"/>
              </a:spcAft>
              <a:buFont typeface="Symbol" pitchFamily="2" charset="2"/>
              <a:buChar char=""/>
            </a:pPr>
            <a:r>
              <a:rPr lang="pt-BR" dirty="0">
                <a:effectLst/>
                <a:latin typeface="Times New Roman" panose="02020603050405020304" pitchFamily="18" charset="0"/>
                <a:ea typeface="Calibri" panose="020F0502020204030204" pitchFamily="34" charset="0"/>
                <a:cs typeface="Times New Roman" panose="02020603050405020304" pitchFamily="18" charset="0"/>
              </a:rPr>
              <a:t>O CÉREBRO CONSOME MUITA ENERGIA. Apesar de representar apenas 2% do peso corpóreo, nosso cérebro consome cerca de 20% de toda energia gerada por cada um de nós. Seus principais trabalhos: Dieta, intestino, vida grupal</a:t>
            </a:r>
          </a:p>
          <a:p>
            <a:endParaRPr lang="pt-BR" dirty="0"/>
          </a:p>
        </p:txBody>
      </p:sp>
      <p:sp>
        <p:nvSpPr>
          <p:cNvPr id="4" name="Espaço Reservado para Número de Slide 3">
            <a:extLst>
              <a:ext uri="{FF2B5EF4-FFF2-40B4-BE49-F238E27FC236}">
                <a16:creationId xmlns:a16="http://schemas.microsoft.com/office/drawing/2014/main" id="{E26172C1-F140-2744-9844-0168AA60305E}"/>
              </a:ext>
            </a:extLst>
          </p:cNvPr>
          <p:cNvSpPr>
            <a:spLocks noGrp="1"/>
          </p:cNvSpPr>
          <p:nvPr>
            <p:ph type="sldNum" sz="quarter" idx="12"/>
          </p:nvPr>
        </p:nvSpPr>
        <p:spPr/>
        <p:txBody>
          <a:bodyPr/>
          <a:lstStyle/>
          <a:p>
            <a:fld id="{5FA3BFB1-3607-114B-999B-3E143D630A05}" type="slidenum">
              <a:rPr lang="pt-BR" smtClean="0"/>
              <a:t>12</a:t>
            </a:fld>
            <a:endParaRPr lang="pt-BR"/>
          </a:p>
        </p:txBody>
      </p:sp>
    </p:spTree>
    <p:extLst>
      <p:ext uri="{BB962C8B-B14F-4D97-AF65-F5344CB8AC3E}">
        <p14:creationId xmlns:p14="http://schemas.microsoft.com/office/powerpoint/2010/main" val="4922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932547-DA32-3D47-8D99-77E615909BED}"/>
              </a:ext>
            </a:extLst>
          </p:cNvPr>
          <p:cNvSpPr>
            <a:spLocks noGrp="1"/>
          </p:cNvSpPr>
          <p:nvPr>
            <p:ph type="title"/>
          </p:nvPr>
        </p:nvSpPr>
        <p:spPr/>
        <p:txBody>
          <a:bodyPr>
            <a:normAutofit fontScale="90000"/>
          </a:bodyPr>
          <a:lstStyle/>
          <a:p>
            <a:pPr algn="ctr"/>
            <a:br>
              <a:rPr lang="pt-BR" sz="3200" b="1" dirty="0">
                <a:effectLst/>
                <a:latin typeface="Calibri" panose="020F0502020204030204" pitchFamily="34" charset="0"/>
                <a:ea typeface="Calibri" panose="020F0502020204030204" pitchFamily="34" charset="0"/>
              </a:rPr>
            </a:br>
            <a:r>
              <a:rPr lang="pt-BR" sz="3200" b="1" dirty="0">
                <a:effectLst/>
                <a:latin typeface="Calibri" panose="020F0502020204030204" pitchFamily="34" charset="0"/>
                <a:ea typeface="Calibri" panose="020F0502020204030204" pitchFamily="34" charset="0"/>
              </a:rPr>
              <a:t>O volume do cérebro está associado à complexidade das sociedades em que o Homo Sapiens vivem </a:t>
            </a:r>
            <a:endParaRPr lang="pt-BR" sz="3200" dirty="0"/>
          </a:p>
        </p:txBody>
      </p:sp>
      <p:sp>
        <p:nvSpPr>
          <p:cNvPr id="3" name="Espaço Reservado para Conteúdo 2">
            <a:extLst>
              <a:ext uri="{FF2B5EF4-FFF2-40B4-BE49-F238E27FC236}">
                <a16:creationId xmlns:a16="http://schemas.microsoft.com/office/drawing/2014/main" id="{12177810-868E-4346-AB15-AD665A823760}"/>
              </a:ext>
            </a:extLst>
          </p:cNvPr>
          <p:cNvSpPr>
            <a:spLocks noGrp="1"/>
          </p:cNvSpPr>
          <p:nvPr>
            <p:ph idx="1"/>
          </p:nvPr>
        </p:nvSpPr>
        <p:spPr/>
        <p:txBody>
          <a:bodyPr>
            <a:normAutofit fontScale="92500" lnSpcReduction="20000"/>
          </a:bodyPr>
          <a:lstStyle/>
          <a:p>
            <a:pPr algn="just">
              <a:lnSpc>
                <a:spcPct val="150000"/>
              </a:lnSpc>
            </a:pPr>
            <a:r>
              <a:rPr lang="pt-BR" sz="3200" dirty="0">
                <a:latin typeface="Times New Roman" panose="02020603050405020304" pitchFamily="18" charset="0"/>
                <a:ea typeface="Calibri" panose="020F0502020204030204" pitchFamily="34" charset="0"/>
                <a:cs typeface="Times New Roman" panose="02020603050405020304" pitchFamily="18" charset="0"/>
              </a:rPr>
              <a:t>U</a:t>
            </a:r>
            <a:r>
              <a:rPr lang="pt-BR" sz="3200" dirty="0">
                <a:effectLst/>
                <a:latin typeface="Times New Roman" panose="02020603050405020304" pitchFamily="18" charset="0"/>
                <a:ea typeface="Calibri" panose="020F0502020204030204" pitchFamily="34" charset="0"/>
                <a:cs typeface="Times New Roman" panose="02020603050405020304" pitchFamily="18" charset="0"/>
              </a:rPr>
              <a:t>ma hipótese mais plausível para explicar o crescimento do cérebro de primatas e seres humanos começou a se materializar nos anos 1980, quando Richard Byrne e Andrew Witten propuseram que o volume do cérebro dos grandes símios e dos humanos cresceu desproporcionalmente em função do grande aumento em complexidade das sociedades formadas por essas espécies. </a:t>
            </a:r>
          </a:p>
          <a:p>
            <a:endParaRPr lang="pt-BR" dirty="0"/>
          </a:p>
        </p:txBody>
      </p:sp>
      <p:sp>
        <p:nvSpPr>
          <p:cNvPr id="4" name="Espaço Reservado para Número de Slide 3">
            <a:extLst>
              <a:ext uri="{FF2B5EF4-FFF2-40B4-BE49-F238E27FC236}">
                <a16:creationId xmlns:a16="http://schemas.microsoft.com/office/drawing/2014/main" id="{E26172C1-F140-2744-9844-0168AA60305E}"/>
              </a:ext>
            </a:extLst>
          </p:cNvPr>
          <p:cNvSpPr>
            <a:spLocks noGrp="1"/>
          </p:cNvSpPr>
          <p:nvPr>
            <p:ph type="sldNum" sz="quarter" idx="12"/>
          </p:nvPr>
        </p:nvSpPr>
        <p:spPr/>
        <p:txBody>
          <a:bodyPr/>
          <a:lstStyle/>
          <a:p>
            <a:fld id="{5FA3BFB1-3607-114B-999B-3E143D630A05}" type="slidenum">
              <a:rPr lang="pt-BR" smtClean="0"/>
              <a:t>13</a:t>
            </a:fld>
            <a:endParaRPr lang="pt-BR"/>
          </a:p>
        </p:txBody>
      </p:sp>
    </p:spTree>
    <p:extLst>
      <p:ext uri="{BB962C8B-B14F-4D97-AF65-F5344CB8AC3E}">
        <p14:creationId xmlns:p14="http://schemas.microsoft.com/office/powerpoint/2010/main" val="378989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52C2CD-D912-B843-A111-F256343926FF}"/>
              </a:ext>
            </a:extLst>
          </p:cNvPr>
          <p:cNvSpPr>
            <a:spLocks noGrp="1"/>
          </p:cNvSpPr>
          <p:nvPr>
            <p:ph type="title"/>
          </p:nvPr>
        </p:nvSpPr>
        <p:spPr/>
        <p:txBody>
          <a:bodyPr>
            <a:normAutofit fontScale="90000"/>
          </a:bodyPr>
          <a:lstStyle/>
          <a:p>
            <a:pPr algn="ctr"/>
            <a:r>
              <a:rPr lang="pt-BR" sz="3200" b="1" dirty="0">
                <a:effectLst/>
                <a:latin typeface="Times New Roman" panose="02020603050405020304" pitchFamily="18" charset="0"/>
                <a:ea typeface="Calibri" panose="020F0502020204030204" pitchFamily="34" charset="0"/>
                <a:cs typeface="Times New Roman" panose="02020603050405020304" pitchFamily="18" charset="0"/>
              </a:rPr>
              <a:t>O cérebro precisa ENTENDER E CONTROLAR o mundo!</a:t>
            </a:r>
            <a:br>
              <a:rPr lang="pt-BR" sz="3200" b="1" dirty="0">
                <a:effectLst/>
                <a:latin typeface="Times New Roman" panose="02020603050405020304" pitchFamily="18" charset="0"/>
                <a:ea typeface="Calibri" panose="020F0502020204030204" pitchFamily="34" charset="0"/>
                <a:cs typeface="Times New Roman" panose="02020603050405020304" pitchFamily="18" charset="0"/>
              </a:rPr>
            </a:br>
            <a:br>
              <a:rPr lang="pt-BR" sz="3200" b="1" dirty="0">
                <a:effectLst/>
                <a:latin typeface="Times New Roman" panose="02020603050405020304" pitchFamily="18" charset="0"/>
                <a:ea typeface="Calibri" panose="020F0502020204030204" pitchFamily="34" charset="0"/>
                <a:cs typeface="Times New Roman" panose="02020603050405020304" pitchFamily="18" charset="0"/>
              </a:rPr>
            </a:br>
            <a:r>
              <a:rPr lang="pt-BR" sz="3200" b="1" dirty="0">
                <a:effectLst/>
                <a:latin typeface="Times New Roman" panose="02020603050405020304" pitchFamily="18" charset="0"/>
                <a:ea typeface="Calibri" panose="020F0502020204030204" pitchFamily="34" charset="0"/>
                <a:cs typeface="Times New Roman" panose="02020603050405020304" pitchFamily="18" charset="0"/>
              </a:rPr>
              <a:t>Teoria </a:t>
            </a:r>
            <a:r>
              <a:rPr lang="pt-BR" sz="3200" b="1" dirty="0" err="1">
                <a:effectLst/>
                <a:latin typeface="Times New Roman" panose="02020603050405020304" pitchFamily="18" charset="0"/>
                <a:ea typeface="Calibri" panose="020F0502020204030204" pitchFamily="34" charset="0"/>
                <a:cs typeface="Times New Roman" panose="02020603050405020304" pitchFamily="18" charset="0"/>
              </a:rPr>
              <a:t>Maquiaveliana</a:t>
            </a:r>
            <a:r>
              <a:rPr lang="pt-BR" sz="3200" b="1" dirty="0">
                <a:effectLst/>
                <a:latin typeface="Times New Roman" panose="02020603050405020304" pitchFamily="18" charset="0"/>
                <a:ea typeface="Calibri" panose="020F0502020204030204" pitchFamily="34" charset="0"/>
                <a:cs typeface="Times New Roman" panose="02020603050405020304" pitchFamily="18" charset="0"/>
              </a:rPr>
              <a:t> da Inteligência (TMI)</a:t>
            </a:r>
            <a:endParaRPr lang="pt-BR" sz="320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5E7351AC-C4D5-C24A-98EF-7016CD846C42}"/>
              </a:ext>
            </a:extLst>
          </p:cNvPr>
          <p:cNvSpPr>
            <a:spLocks noGrp="1"/>
          </p:cNvSpPr>
          <p:nvPr>
            <p:ph idx="1"/>
          </p:nvPr>
        </p:nvSpPr>
        <p:spPr/>
        <p:txBody>
          <a:bodyPr>
            <a:noAutofit/>
          </a:bodyPr>
          <a:lstStyle/>
          <a:p>
            <a:pPr marL="742950" lvl="1" indent="-285750" algn="just">
              <a:lnSpc>
                <a:spcPct val="150000"/>
              </a:lnSpc>
              <a:spcAft>
                <a:spcPts val="285"/>
              </a:spcAft>
              <a:buFont typeface="Courier New" panose="02070309020205020404" pitchFamily="49" charset="0"/>
              <a:buChar char="o"/>
            </a:pPr>
            <a:r>
              <a:rPr lang="pt-BR" sz="2000" dirty="0">
                <a:effectLst/>
                <a:latin typeface="Calibri" panose="020F0502020204030204" pitchFamily="34" charset="0"/>
                <a:ea typeface="Calibri" panose="020F0502020204030204" pitchFamily="34" charset="0"/>
                <a:cs typeface="Times New Roman" panose="02020603050405020304" pitchFamily="18" charset="0"/>
              </a:rPr>
              <a:t>Conhecida como a Teoria </a:t>
            </a:r>
            <a:r>
              <a:rPr lang="pt-BR" sz="2000" dirty="0" err="1">
                <a:effectLst/>
                <a:latin typeface="Calibri" panose="020F0502020204030204" pitchFamily="34" charset="0"/>
                <a:ea typeface="Calibri" panose="020F0502020204030204" pitchFamily="34" charset="0"/>
                <a:cs typeface="Times New Roman" panose="02020603050405020304" pitchFamily="18" charset="0"/>
              </a:rPr>
              <a:t>Maquiaveliana</a:t>
            </a:r>
            <a:r>
              <a:rPr lang="pt-BR" sz="2000" dirty="0">
                <a:effectLst/>
                <a:latin typeface="Calibri" panose="020F0502020204030204" pitchFamily="34" charset="0"/>
                <a:ea typeface="Calibri" panose="020F0502020204030204" pitchFamily="34" charset="0"/>
                <a:cs typeface="Times New Roman" panose="02020603050405020304" pitchFamily="18" charset="0"/>
              </a:rPr>
              <a:t> da Inteligência (TMI), essa hipótese propunha que, para que os grupos sociais formados por diferentes espécies de símios e pelos seres humanos sobrevivessem e prosperassem, cada indivíduo tinha que lidar com a tremenda complexidade derivada da dinâmica extremamente fluida que rege as relações sociais estabelecidas por membros dessas espécies. </a:t>
            </a:r>
          </a:p>
          <a:p>
            <a:pPr marL="742950" lvl="1" indent="-285750" algn="just">
              <a:lnSpc>
                <a:spcPct val="150000"/>
              </a:lnSpc>
              <a:spcAft>
                <a:spcPts val="285"/>
              </a:spcAft>
              <a:buFont typeface="Courier New" panose="02070309020205020404" pitchFamily="49" charset="0"/>
              <a:buChar char="o"/>
            </a:pPr>
            <a:r>
              <a:rPr lang="pt-BR" sz="2000" dirty="0">
                <a:effectLst/>
                <a:latin typeface="Calibri" panose="020F0502020204030204" pitchFamily="34" charset="0"/>
                <a:ea typeface="Calibri" panose="020F0502020204030204" pitchFamily="34" charset="0"/>
                <a:cs typeface="Times New Roman" panose="02020603050405020304" pitchFamily="18" charset="0"/>
              </a:rPr>
              <a:t>Para tanto, cada indivíduo teria que ser capaz de adquirir e interpretar apropriadamente o conhecimento social derivado do funcionamento cotidiano da sociedade em que ele se encontrava, de sorte a identificar tanto amigos e colaboradores como potenciais competidores e inimigos.</a:t>
            </a:r>
          </a:p>
        </p:txBody>
      </p:sp>
      <p:sp>
        <p:nvSpPr>
          <p:cNvPr id="4" name="Espaço Reservado para Número de Slide 3">
            <a:extLst>
              <a:ext uri="{FF2B5EF4-FFF2-40B4-BE49-F238E27FC236}">
                <a16:creationId xmlns:a16="http://schemas.microsoft.com/office/drawing/2014/main" id="{27570F54-7AF3-A740-96C4-D4FE03CEC806}"/>
              </a:ext>
            </a:extLst>
          </p:cNvPr>
          <p:cNvSpPr>
            <a:spLocks noGrp="1"/>
          </p:cNvSpPr>
          <p:nvPr>
            <p:ph type="sldNum" sz="quarter" idx="12"/>
          </p:nvPr>
        </p:nvSpPr>
        <p:spPr/>
        <p:txBody>
          <a:bodyPr/>
          <a:lstStyle/>
          <a:p>
            <a:fld id="{5FA3BFB1-3607-114B-999B-3E143D630A05}" type="slidenum">
              <a:rPr lang="pt-BR" smtClean="0"/>
              <a:t>14</a:t>
            </a:fld>
            <a:endParaRPr lang="pt-BR"/>
          </a:p>
        </p:txBody>
      </p:sp>
    </p:spTree>
    <p:extLst>
      <p:ext uri="{BB962C8B-B14F-4D97-AF65-F5344CB8AC3E}">
        <p14:creationId xmlns:p14="http://schemas.microsoft.com/office/powerpoint/2010/main" val="410244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E9262C-61B4-B648-89DA-7EB8A733C255}"/>
              </a:ext>
            </a:extLst>
          </p:cNvPr>
          <p:cNvSpPr>
            <a:spLocks noGrp="1"/>
          </p:cNvSpPr>
          <p:nvPr>
            <p:ph type="title"/>
          </p:nvPr>
        </p:nvSpPr>
        <p:spPr/>
        <p:txBody>
          <a:bodyPr>
            <a:normAutofit fontScale="90000"/>
          </a:bodyPr>
          <a:lstStyle/>
          <a:p>
            <a:pPr algn="ctr"/>
            <a:r>
              <a:rPr lang="pt-BR" sz="3600" b="1" dirty="0">
                <a:latin typeface="Times New Roman" panose="02020603050405020304" pitchFamily="18" charset="0"/>
                <a:cs typeface="Times New Roman" panose="02020603050405020304" pitchFamily="18" charset="0"/>
              </a:rPr>
              <a:t>A relação entre o tamanho do cérebro </a:t>
            </a:r>
            <a:br>
              <a:rPr lang="pt-BR" sz="3600" b="1" dirty="0">
                <a:latin typeface="Times New Roman" panose="02020603050405020304" pitchFamily="18" charset="0"/>
                <a:cs typeface="Times New Roman" panose="02020603050405020304" pitchFamily="18" charset="0"/>
              </a:rPr>
            </a:br>
            <a:br>
              <a:rPr lang="pt-BR" sz="3600" b="1" dirty="0">
                <a:latin typeface="Times New Roman" panose="02020603050405020304" pitchFamily="18" charset="0"/>
                <a:cs typeface="Times New Roman" panose="02020603050405020304" pitchFamily="18" charset="0"/>
              </a:rPr>
            </a:br>
            <a:r>
              <a:rPr lang="pt-BR" sz="3600" b="1" dirty="0">
                <a:latin typeface="Times New Roman" panose="02020603050405020304" pitchFamily="18" charset="0"/>
                <a:cs typeface="Times New Roman" panose="02020603050405020304" pitchFamily="18" charset="0"/>
              </a:rPr>
              <a:t>e a complexidade dinâmica dos grupos sociais </a:t>
            </a:r>
            <a:br>
              <a:rPr lang="pt-BR" sz="2400" b="1" dirty="0">
                <a:latin typeface="Times New Roman" panose="02020603050405020304" pitchFamily="18" charset="0"/>
                <a:cs typeface="Times New Roman" panose="02020603050405020304" pitchFamily="18" charset="0"/>
              </a:rPr>
            </a:br>
            <a:endParaRPr lang="pt-BR" sz="2400" b="1"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3C81DF3C-DDE8-4F48-859D-4BDEAEC732A2}"/>
              </a:ext>
            </a:extLst>
          </p:cNvPr>
          <p:cNvSpPr>
            <a:spLocks noGrp="1"/>
          </p:cNvSpPr>
          <p:nvPr>
            <p:ph idx="1"/>
          </p:nvPr>
        </p:nvSpPr>
        <p:spPr/>
        <p:txBody>
          <a:bodyPr>
            <a:normAutofit lnSpcReduction="10000"/>
          </a:bodyPr>
          <a:lstStyle/>
          <a:p>
            <a:pPr marL="742950" lvl="1" indent="-285750" algn="just">
              <a:lnSpc>
                <a:spcPct val="150000"/>
              </a:lnSpc>
              <a:spcAft>
                <a:spcPts val="285"/>
              </a:spcAft>
              <a:buFont typeface="Courier New" panose="02070309020205020404" pitchFamily="49" charset="0"/>
              <a:buChar char="o"/>
            </a:pPr>
            <a:r>
              <a:rPr lang="pt-BR" sz="2000" dirty="0">
                <a:effectLst/>
                <a:latin typeface="Calibri" panose="020F0502020204030204" pitchFamily="34" charset="0"/>
                <a:ea typeface="Calibri" panose="020F0502020204030204" pitchFamily="34" charset="0"/>
                <a:cs typeface="Times New Roman" panose="02020603050405020304" pitchFamily="18" charset="0"/>
              </a:rPr>
              <a:t>De acordo com Byrne e Witten, portanto, o enorme desafio mental envolvido no processamento de grandes quantidades de informação social ditou que símios e, principalmente, seres humanos desenvolvessem cérebros desproporcionalmente maiores que seus ancestrais.</a:t>
            </a:r>
          </a:p>
          <a:p>
            <a:pPr marL="742950" lvl="1" indent="-285750" algn="just">
              <a:lnSpc>
                <a:spcPct val="150000"/>
              </a:lnSpc>
              <a:spcAft>
                <a:spcPts val="285"/>
              </a:spcAft>
              <a:buFont typeface="Courier New" panose="02070309020205020404" pitchFamily="49" charset="0"/>
              <a:buChar char="o"/>
            </a:pPr>
            <a:r>
              <a:rPr lang="pt-BR" sz="2000" dirty="0">
                <a:effectLst/>
                <a:latin typeface="Calibri" panose="020F0502020204030204" pitchFamily="34" charset="0"/>
                <a:ea typeface="Calibri" panose="020F0502020204030204" pitchFamily="34" charset="0"/>
                <a:cs typeface="Times New Roman" panose="02020603050405020304" pitchFamily="18" charset="0"/>
              </a:rPr>
              <a:t>Em outras palavras, </a:t>
            </a:r>
            <a:r>
              <a:rPr lang="pt-BR" sz="2000" b="1" dirty="0">
                <a:effectLst/>
                <a:latin typeface="Calibri" panose="020F0502020204030204" pitchFamily="34" charset="0"/>
                <a:ea typeface="Calibri" panose="020F0502020204030204" pitchFamily="34" charset="0"/>
                <a:cs typeface="Times New Roman" panose="02020603050405020304" pitchFamily="18" charset="0"/>
              </a:rPr>
              <a:t>a TMI propõe que cérebros grandes são necessários para o estabelecimento de um mapa social neural que descreve a complexidade e a dinâmica do grupo social a que cada indivíduo pertence e interage no seu cotidiano. </a:t>
            </a:r>
          </a:p>
          <a:p>
            <a:pPr marL="1143000" lvl="2" indent="-228600" algn="just">
              <a:lnSpc>
                <a:spcPct val="150000"/>
              </a:lnSpc>
              <a:spcAft>
                <a:spcPts val="285"/>
              </a:spcAft>
              <a:buFont typeface="Wingdings" pitchFamily="2" charset="2"/>
              <a:buChar char=""/>
            </a:pPr>
            <a:r>
              <a:rPr lang="pt-BR" dirty="0">
                <a:effectLst/>
                <a:latin typeface="Calibri" panose="020F0502020204030204" pitchFamily="34" charset="0"/>
                <a:ea typeface="Calibri" panose="020F0502020204030204" pitchFamily="34" charset="0"/>
              </a:rPr>
              <a:t>Assim, essa teoria postula que cérebros grandes como o nosso são capazes de desenvolver uma representação neural conhecida como “teoria da mente”. </a:t>
            </a:r>
          </a:p>
          <a:p>
            <a:endParaRPr lang="pt-BR" dirty="0"/>
          </a:p>
        </p:txBody>
      </p:sp>
      <p:sp>
        <p:nvSpPr>
          <p:cNvPr id="4" name="Espaço Reservado para Número de Slide 3">
            <a:extLst>
              <a:ext uri="{FF2B5EF4-FFF2-40B4-BE49-F238E27FC236}">
                <a16:creationId xmlns:a16="http://schemas.microsoft.com/office/drawing/2014/main" id="{67858D44-D2F3-5445-BD04-E50D858E9A87}"/>
              </a:ext>
            </a:extLst>
          </p:cNvPr>
          <p:cNvSpPr>
            <a:spLocks noGrp="1"/>
          </p:cNvSpPr>
          <p:nvPr>
            <p:ph type="sldNum" sz="quarter" idx="12"/>
          </p:nvPr>
        </p:nvSpPr>
        <p:spPr/>
        <p:txBody>
          <a:bodyPr/>
          <a:lstStyle/>
          <a:p>
            <a:fld id="{5FA3BFB1-3607-114B-999B-3E143D630A05}" type="slidenum">
              <a:rPr lang="pt-BR" smtClean="0"/>
              <a:t>15</a:t>
            </a:fld>
            <a:endParaRPr lang="pt-BR"/>
          </a:p>
        </p:txBody>
      </p:sp>
    </p:spTree>
    <p:extLst>
      <p:ext uri="{BB962C8B-B14F-4D97-AF65-F5344CB8AC3E}">
        <p14:creationId xmlns:p14="http://schemas.microsoft.com/office/powerpoint/2010/main" val="93201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9B23E1-456F-3549-81A8-B851399E2EAC}"/>
              </a:ext>
            </a:extLst>
          </p:cNvPr>
          <p:cNvSpPr>
            <a:spLocks noGrp="1"/>
          </p:cNvSpPr>
          <p:nvPr>
            <p:ph type="title"/>
          </p:nvPr>
        </p:nvSpPr>
        <p:spPr/>
        <p:txBody>
          <a:bodyPr>
            <a:normAutofit fontScale="90000"/>
          </a:bodyPr>
          <a:lstStyle/>
          <a:p>
            <a:pPr algn="ctr"/>
            <a:r>
              <a:rPr lang="pt-BR" sz="3200" b="1" dirty="0">
                <a:latin typeface="Times New Roman" panose="02020603050405020304" pitchFamily="18" charset="0"/>
                <a:cs typeface="Times New Roman" panose="02020603050405020304" pitchFamily="18" charset="0"/>
              </a:rPr>
              <a:t>O cérebro como condição de possibilidade </a:t>
            </a:r>
            <a:br>
              <a:rPr lang="pt-BR" sz="3200" b="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para a administração da existência pessoal e grupal</a:t>
            </a:r>
            <a:br>
              <a:rPr lang="pt-BR" sz="3200" b="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precisa se especializar</a:t>
            </a:r>
          </a:p>
        </p:txBody>
      </p:sp>
      <p:sp>
        <p:nvSpPr>
          <p:cNvPr id="3" name="Espaço Reservado para Conteúdo 2">
            <a:extLst>
              <a:ext uri="{FF2B5EF4-FFF2-40B4-BE49-F238E27FC236}">
                <a16:creationId xmlns:a16="http://schemas.microsoft.com/office/drawing/2014/main" id="{48B70A02-9B1F-2543-8CCE-E7CF3DABB6D6}"/>
              </a:ext>
            </a:extLst>
          </p:cNvPr>
          <p:cNvSpPr>
            <a:spLocks noGrp="1"/>
          </p:cNvSpPr>
          <p:nvPr>
            <p:ph idx="1"/>
          </p:nvPr>
        </p:nvSpPr>
        <p:spPr/>
        <p:txBody>
          <a:bodyPr>
            <a:normAutofit fontScale="70000" lnSpcReduction="20000"/>
          </a:bodyPr>
          <a:lstStyle/>
          <a:p>
            <a:pPr marL="742950" lvl="1" indent="-285750" algn="just">
              <a:lnSpc>
                <a:spcPct val="150000"/>
              </a:lnSpc>
              <a:spcAft>
                <a:spcPts val="285"/>
              </a:spcAft>
              <a:buFont typeface="Courier New" panose="02070309020205020404" pitchFamily="49" charset="0"/>
              <a:buChar char="o"/>
            </a:pPr>
            <a:r>
              <a:rPr lang="pt-BR" sz="2600" dirty="0">
                <a:effectLst/>
                <a:latin typeface="Calibri" panose="020F0502020204030204" pitchFamily="34" charset="0"/>
                <a:ea typeface="Calibri" panose="020F0502020204030204" pitchFamily="34" charset="0"/>
                <a:cs typeface="Times New Roman" panose="02020603050405020304" pitchFamily="18" charset="0"/>
              </a:rPr>
              <a:t>Basicamente, essa extraordinária habilidade cognitiva nos dotou da capacidade não somente de reconhecer que outros membros do nosso grupo social possuem os próprios estados mentais individuais, mas também que cada um de nós pode continuamente gerar hipóteses à medida que interagimos com esses indivíduos, sobre o que cada um dos estados mentais de outras pessoas pode ser e significar para nossas interações com elas. </a:t>
            </a:r>
          </a:p>
          <a:p>
            <a:pPr marL="742950" lvl="1" indent="-285750" algn="just">
              <a:lnSpc>
                <a:spcPct val="150000"/>
              </a:lnSpc>
              <a:spcAft>
                <a:spcPts val="285"/>
              </a:spcAft>
              <a:buFont typeface="Courier New" panose="02070309020205020404" pitchFamily="49" charset="0"/>
              <a:buChar char="o"/>
            </a:pPr>
            <a:r>
              <a:rPr lang="pt-BR" sz="2600" dirty="0">
                <a:effectLst/>
                <a:latin typeface="Calibri" panose="020F0502020204030204" pitchFamily="34" charset="0"/>
                <a:ea typeface="Calibri" panose="020F0502020204030204" pitchFamily="34" charset="0"/>
                <a:cs typeface="Times New Roman" panose="02020603050405020304" pitchFamily="18" charset="0"/>
              </a:rPr>
              <a:t>Ou seja, ter uma teoria da mente nos permite avaliar o que outras pessoas estão pensando, seja sobre nós, seja sobre outros membros do nosso grupo social. </a:t>
            </a:r>
          </a:p>
          <a:p>
            <a:pPr marL="742950" lvl="1" indent="-285750" algn="just">
              <a:lnSpc>
                <a:spcPct val="150000"/>
              </a:lnSpc>
              <a:spcAft>
                <a:spcPts val="285"/>
              </a:spcAft>
              <a:buFont typeface="Courier New" panose="02070309020205020404" pitchFamily="49" charset="0"/>
              <a:buChar char="o"/>
            </a:pPr>
            <a:r>
              <a:rPr lang="pt-BR" sz="2600" b="1" dirty="0">
                <a:effectLst/>
                <a:latin typeface="Calibri" panose="020F0502020204030204" pitchFamily="34" charset="0"/>
                <a:ea typeface="Calibri" panose="020F0502020204030204" pitchFamily="34" charset="0"/>
                <a:cs typeface="Times New Roman" panose="02020603050405020304" pitchFamily="18" charset="0"/>
              </a:rPr>
              <a:t>Evidentemente, para desfrutar dessa enorme dádiva evolucional, foi preciso que esses mesmos cérebros volumosos nos garantissem a capacidade de expressar </a:t>
            </a:r>
            <a:r>
              <a:rPr lang="pt-BR" sz="2600" b="1" dirty="0" err="1">
                <a:effectLst/>
                <a:latin typeface="Calibri" panose="020F0502020204030204" pitchFamily="34" charset="0"/>
                <a:ea typeface="Calibri" panose="020F0502020204030204" pitchFamily="34" charset="0"/>
                <a:cs typeface="Times New Roman" panose="02020603050405020304" pitchFamily="18" charset="0"/>
              </a:rPr>
              <a:t>autorreconhecimento</a:t>
            </a:r>
            <a:r>
              <a:rPr lang="pt-BR" sz="2600" b="1" dirty="0">
                <a:effectLst/>
                <a:latin typeface="Calibri" panose="020F0502020204030204" pitchFamily="34" charset="0"/>
                <a:ea typeface="Calibri" panose="020F0502020204030204" pitchFamily="34" charset="0"/>
                <a:cs typeface="Times New Roman" panose="02020603050405020304" pitchFamily="18" charset="0"/>
              </a:rPr>
              <a:t>, autoconsciência e o estabelecimento do “ponto de vista próprio do cérebro”.</a:t>
            </a:r>
          </a:p>
        </p:txBody>
      </p:sp>
      <p:sp>
        <p:nvSpPr>
          <p:cNvPr id="4" name="Espaço Reservado para Número de Slide 3">
            <a:extLst>
              <a:ext uri="{FF2B5EF4-FFF2-40B4-BE49-F238E27FC236}">
                <a16:creationId xmlns:a16="http://schemas.microsoft.com/office/drawing/2014/main" id="{266653D8-A5B6-A04D-A42C-94AC866488E2}"/>
              </a:ext>
            </a:extLst>
          </p:cNvPr>
          <p:cNvSpPr>
            <a:spLocks noGrp="1"/>
          </p:cNvSpPr>
          <p:nvPr>
            <p:ph type="sldNum" sz="quarter" idx="12"/>
          </p:nvPr>
        </p:nvSpPr>
        <p:spPr/>
        <p:txBody>
          <a:bodyPr/>
          <a:lstStyle/>
          <a:p>
            <a:fld id="{5FA3BFB1-3607-114B-999B-3E143D630A05}" type="slidenum">
              <a:rPr lang="pt-BR" smtClean="0"/>
              <a:t>16</a:t>
            </a:fld>
            <a:endParaRPr lang="pt-BR"/>
          </a:p>
        </p:txBody>
      </p:sp>
    </p:spTree>
    <p:extLst>
      <p:ext uri="{BB962C8B-B14F-4D97-AF65-F5344CB8AC3E}">
        <p14:creationId xmlns:p14="http://schemas.microsoft.com/office/powerpoint/2010/main" val="969014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E7D584-F8A3-CB4D-B24D-6770D0254AE4}"/>
              </a:ext>
            </a:extLst>
          </p:cNvPr>
          <p:cNvSpPr>
            <a:spLocks noGrp="1"/>
          </p:cNvSpPr>
          <p:nvPr>
            <p:ph type="title"/>
          </p:nvPr>
        </p:nvSpPr>
        <p:spPr/>
        <p:txBody>
          <a:bodyPr>
            <a:normAutofit/>
          </a:bodyPr>
          <a:lstStyle/>
          <a:p>
            <a:pPr algn="ctr"/>
            <a:r>
              <a:rPr lang="pt-BR" sz="4400" b="1" dirty="0">
                <a:effectLst/>
                <a:latin typeface="Calibri" panose="020F0502020204030204" pitchFamily="34" charset="0"/>
                <a:ea typeface="Calibri" panose="020F0502020204030204" pitchFamily="34" charset="0"/>
              </a:rPr>
              <a:t>O córtex está diretam</a:t>
            </a:r>
            <a:r>
              <a:rPr lang="pt-BR" b="1" dirty="0">
                <a:latin typeface="Calibri" panose="020F0502020204030204" pitchFamily="34" charset="0"/>
                <a:ea typeface="Calibri" panose="020F0502020204030204" pitchFamily="34" charset="0"/>
              </a:rPr>
              <a:t>ente associado </a:t>
            </a:r>
            <a:br>
              <a:rPr lang="pt-BR" b="1" dirty="0">
                <a:latin typeface="Calibri" panose="020F0502020204030204" pitchFamily="34" charset="0"/>
                <a:ea typeface="Calibri" panose="020F0502020204030204" pitchFamily="34" charset="0"/>
              </a:rPr>
            </a:br>
            <a:r>
              <a:rPr lang="pt-BR" b="1" dirty="0">
                <a:latin typeface="Calibri" panose="020F0502020204030204" pitchFamily="34" charset="0"/>
                <a:ea typeface="Calibri" panose="020F0502020204030204" pitchFamily="34" charset="0"/>
              </a:rPr>
              <a:t>ao </a:t>
            </a:r>
            <a:r>
              <a:rPr lang="pt-BR" sz="4400" b="1" dirty="0">
                <a:effectLst/>
                <a:latin typeface="Calibri" panose="020F0502020204030204" pitchFamily="34" charset="0"/>
                <a:ea typeface="Calibri" panose="020F0502020204030204" pitchFamily="34" charset="0"/>
              </a:rPr>
              <a:t>tamanho das comunidades </a:t>
            </a:r>
            <a:endParaRPr lang="pt-BR" dirty="0"/>
          </a:p>
        </p:txBody>
      </p:sp>
      <p:sp>
        <p:nvSpPr>
          <p:cNvPr id="3" name="Espaço Reservado para Conteúdo 2">
            <a:extLst>
              <a:ext uri="{FF2B5EF4-FFF2-40B4-BE49-F238E27FC236}">
                <a16:creationId xmlns:a16="http://schemas.microsoft.com/office/drawing/2014/main" id="{346C98E4-1E65-1F43-B7CD-AE48323044D5}"/>
              </a:ext>
            </a:extLst>
          </p:cNvPr>
          <p:cNvSpPr>
            <a:spLocks noGrp="1"/>
          </p:cNvSpPr>
          <p:nvPr>
            <p:ph idx="1"/>
          </p:nvPr>
        </p:nvSpPr>
        <p:spPr/>
        <p:txBody>
          <a:bodyPr>
            <a:normAutofit lnSpcReduction="10000"/>
          </a:bodyPr>
          <a:lstStyle/>
          <a:p>
            <a:pPr marL="342900" lvl="0" indent="-342900" algn="just">
              <a:lnSpc>
                <a:spcPct val="150000"/>
              </a:lnSpc>
              <a:spcAft>
                <a:spcPts val="285"/>
              </a:spcAft>
              <a:buFont typeface="Symbol" pitchFamily="2" charset="2"/>
              <a:buChar char=""/>
            </a:pPr>
            <a:r>
              <a:rPr lang="pt-BR" sz="2000" dirty="0">
                <a:effectLst/>
                <a:latin typeface="Calibri" panose="020F0502020204030204" pitchFamily="34" charset="0"/>
                <a:ea typeface="Calibri" panose="020F0502020204030204" pitchFamily="34" charset="0"/>
                <a:cs typeface="Calibri" panose="020F0502020204030204" pitchFamily="34" charset="0"/>
              </a:rPr>
              <a:t>Nos anos 1990, Robin </a:t>
            </a:r>
            <a:r>
              <a:rPr lang="pt-BR" sz="2000" dirty="0" err="1">
                <a:effectLst/>
                <a:latin typeface="Calibri" panose="020F0502020204030204" pitchFamily="34" charset="0"/>
                <a:ea typeface="Calibri" panose="020F0502020204030204" pitchFamily="34" charset="0"/>
                <a:cs typeface="Calibri" panose="020F0502020204030204" pitchFamily="34" charset="0"/>
              </a:rPr>
              <a:t>Dunbar</a:t>
            </a:r>
            <a:r>
              <a:rPr lang="pt-BR" sz="2000" dirty="0">
                <a:effectLst/>
                <a:latin typeface="Calibri" panose="020F0502020204030204" pitchFamily="34" charset="0"/>
                <a:ea typeface="Calibri" panose="020F0502020204030204" pitchFamily="34" charset="0"/>
                <a:cs typeface="Calibri" panose="020F0502020204030204" pitchFamily="34" charset="0"/>
              </a:rPr>
              <a:t>, antropólogo e psicólogo evolucionista britânico da Universidade de Oxford, obteve ampla evidência experimental em apoio à TMI. </a:t>
            </a:r>
          </a:p>
          <a:p>
            <a:pPr marL="342900" lvl="0" indent="-342900" algn="just">
              <a:lnSpc>
                <a:spcPct val="150000"/>
              </a:lnSpc>
              <a:spcAft>
                <a:spcPts val="285"/>
              </a:spcAft>
              <a:buFont typeface="Symbol" pitchFamily="2" charset="2"/>
              <a:buChar char=""/>
            </a:pPr>
            <a:r>
              <a:rPr lang="pt-BR" sz="2000" dirty="0">
                <a:effectLst/>
                <a:latin typeface="Calibri" panose="020F0502020204030204" pitchFamily="34" charset="0"/>
                <a:ea typeface="Calibri" panose="020F0502020204030204" pitchFamily="34" charset="0"/>
                <a:cs typeface="Calibri" panose="020F0502020204030204" pitchFamily="34" charset="0"/>
              </a:rPr>
              <a:t>Primeiro, em vez de concentrar-se no volume cerebral total, </a:t>
            </a:r>
            <a:r>
              <a:rPr lang="pt-BR" sz="2000" dirty="0" err="1">
                <a:effectLst/>
                <a:latin typeface="Calibri" panose="020F0502020204030204" pitchFamily="34" charset="0"/>
                <a:ea typeface="Calibri" panose="020F0502020204030204" pitchFamily="34" charset="0"/>
                <a:cs typeface="Calibri" panose="020F0502020204030204" pitchFamily="34" charset="0"/>
              </a:rPr>
              <a:t>Dunbar</a:t>
            </a:r>
            <a:r>
              <a:rPr lang="pt-BR" sz="2000" dirty="0">
                <a:effectLst/>
                <a:latin typeface="Calibri" panose="020F0502020204030204" pitchFamily="34" charset="0"/>
                <a:ea typeface="Calibri" panose="020F0502020204030204" pitchFamily="34" charset="0"/>
                <a:cs typeface="Calibri" panose="020F0502020204030204" pitchFamily="34" charset="0"/>
              </a:rPr>
              <a:t> dedicou mais atenção ao córtex. </a:t>
            </a:r>
          </a:p>
          <a:p>
            <a:pPr marL="342900" lvl="0" indent="-342900" algn="just">
              <a:lnSpc>
                <a:spcPct val="150000"/>
              </a:lnSpc>
              <a:spcAft>
                <a:spcPts val="285"/>
              </a:spcAft>
              <a:buFont typeface="Symbol" pitchFamily="2" charset="2"/>
              <a:buChar char=""/>
            </a:pPr>
            <a:r>
              <a:rPr lang="pt-BR" sz="2000" b="1" dirty="0">
                <a:effectLst/>
                <a:latin typeface="Calibri" panose="020F0502020204030204" pitchFamily="34" charset="0"/>
                <a:ea typeface="Calibri" panose="020F0502020204030204" pitchFamily="34" charset="0"/>
                <a:cs typeface="Calibri" panose="020F0502020204030204" pitchFamily="34" charset="0"/>
              </a:rPr>
              <a:t>Claramente, o raciocínio foi ditado pelo fato de que, mesmo sabendo que outras regiões do cérebro desempenham papéis fisiológicos fundamentais, quando se investigam as origens neurobiológicas de comportamentos humanos elaborados, como confecção de ferramentas, linguagem oral, estabelecimento de um senso de ser e teoria da mente, a nossa busca tem que se concentrar nos profundos vales e </a:t>
            </a:r>
            <a:r>
              <a:rPr lang="pt-BR" sz="2000" b="1" dirty="0" err="1">
                <a:effectLst/>
                <a:latin typeface="Calibri" panose="020F0502020204030204" pitchFamily="34" charset="0"/>
                <a:ea typeface="Calibri" panose="020F0502020204030204" pitchFamily="34" charset="0"/>
                <a:cs typeface="Calibri" panose="020F0502020204030204" pitchFamily="34" charset="0"/>
              </a:rPr>
              <a:t>convoluções</a:t>
            </a:r>
            <a:r>
              <a:rPr lang="pt-BR" sz="2000" b="1" dirty="0">
                <a:effectLst/>
                <a:latin typeface="Calibri" panose="020F0502020204030204" pitchFamily="34" charset="0"/>
                <a:ea typeface="Calibri" panose="020F0502020204030204" pitchFamily="34" charset="0"/>
                <a:cs typeface="Calibri" panose="020F0502020204030204" pitchFamily="34" charset="0"/>
              </a:rPr>
              <a:t> tortuosas que definem o córtex.</a:t>
            </a:r>
          </a:p>
        </p:txBody>
      </p:sp>
      <p:sp>
        <p:nvSpPr>
          <p:cNvPr id="4" name="Espaço Reservado para Número de Slide 3">
            <a:extLst>
              <a:ext uri="{FF2B5EF4-FFF2-40B4-BE49-F238E27FC236}">
                <a16:creationId xmlns:a16="http://schemas.microsoft.com/office/drawing/2014/main" id="{11EECEC2-5161-2645-8C04-3C887F542A8E}"/>
              </a:ext>
            </a:extLst>
          </p:cNvPr>
          <p:cNvSpPr>
            <a:spLocks noGrp="1"/>
          </p:cNvSpPr>
          <p:nvPr>
            <p:ph type="sldNum" sz="quarter" idx="12"/>
          </p:nvPr>
        </p:nvSpPr>
        <p:spPr/>
        <p:txBody>
          <a:bodyPr/>
          <a:lstStyle/>
          <a:p>
            <a:fld id="{5FA3BFB1-3607-114B-999B-3E143D630A05}" type="slidenum">
              <a:rPr lang="pt-BR" smtClean="0"/>
              <a:t>17</a:t>
            </a:fld>
            <a:endParaRPr lang="pt-BR"/>
          </a:p>
        </p:txBody>
      </p:sp>
    </p:spTree>
    <p:extLst>
      <p:ext uri="{BB962C8B-B14F-4D97-AF65-F5344CB8AC3E}">
        <p14:creationId xmlns:p14="http://schemas.microsoft.com/office/powerpoint/2010/main" val="1992338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2DAA2B-8F57-624B-9802-3CF22323F0E5}"/>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O tamanho do cérebro e o tamanho do grupo social</a:t>
            </a:r>
          </a:p>
        </p:txBody>
      </p:sp>
      <p:sp>
        <p:nvSpPr>
          <p:cNvPr id="3" name="Espaço Reservado para Conteúdo 2">
            <a:extLst>
              <a:ext uri="{FF2B5EF4-FFF2-40B4-BE49-F238E27FC236}">
                <a16:creationId xmlns:a16="http://schemas.microsoft.com/office/drawing/2014/main" id="{49B91A1E-8BBA-DA41-812B-10B961675EBA}"/>
              </a:ext>
            </a:extLst>
          </p:cNvPr>
          <p:cNvSpPr>
            <a:spLocks noGrp="1"/>
          </p:cNvSpPr>
          <p:nvPr>
            <p:ph idx="1"/>
          </p:nvPr>
        </p:nvSpPr>
        <p:spPr/>
        <p:txBody>
          <a:bodyPr>
            <a:normAutofit/>
          </a:bodyPr>
          <a:lstStyle/>
          <a:p>
            <a:pPr algn="just">
              <a:lnSpc>
                <a:spcPct val="170000"/>
              </a:lnSpc>
            </a:pPr>
            <a:r>
              <a:rPr lang="pt-BR" sz="2800" dirty="0" err="1">
                <a:effectLst/>
                <a:latin typeface="Calibri" panose="020F0502020204030204" pitchFamily="34" charset="0"/>
                <a:ea typeface="Calibri" panose="020F0502020204030204" pitchFamily="34" charset="0"/>
                <a:cs typeface="Calibri" panose="020F0502020204030204" pitchFamily="34" charset="0"/>
              </a:rPr>
              <a:t>Dunbar</a:t>
            </a:r>
            <a:r>
              <a:rPr lang="pt-BR" sz="2800" dirty="0">
                <a:effectLst/>
                <a:latin typeface="Calibri" panose="020F0502020204030204" pitchFamily="34" charset="0"/>
                <a:ea typeface="Calibri" panose="020F0502020204030204" pitchFamily="34" charset="0"/>
                <a:cs typeface="Calibri" panose="020F0502020204030204" pitchFamily="34" charset="0"/>
              </a:rPr>
              <a:t> decidiu testar a TMI usando o único parâmetro de complexidade social em que ele e a equipe dele podiam pôr as mãos, de uma forma quantitativa, com razoável facilidade: </a:t>
            </a:r>
          </a:p>
          <a:p>
            <a:pPr lvl="1" algn="just">
              <a:lnSpc>
                <a:spcPct val="170000"/>
              </a:lnSpc>
            </a:pPr>
            <a:r>
              <a:rPr lang="pt-BR" b="1" dirty="0">
                <a:effectLst/>
                <a:latin typeface="Calibri" panose="020F0502020204030204" pitchFamily="34" charset="0"/>
                <a:ea typeface="Calibri" panose="020F0502020204030204" pitchFamily="34" charset="0"/>
                <a:cs typeface="Calibri" panose="020F0502020204030204" pitchFamily="34" charset="0"/>
              </a:rPr>
              <a:t>o tamanho médio, em termos de número de indivíduos, de cada um dos grupos sociais estabelecidos por uma variedade de espécies de primatas, incluído a nossa.</a:t>
            </a:r>
            <a:endParaRPr lang="pt-BR" dirty="0">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FED640B2-E9A5-4140-BF96-9520018D54CA}"/>
              </a:ext>
            </a:extLst>
          </p:cNvPr>
          <p:cNvSpPr>
            <a:spLocks noGrp="1"/>
          </p:cNvSpPr>
          <p:nvPr>
            <p:ph type="sldNum" sz="quarter" idx="12"/>
          </p:nvPr>
        </p:nvSpPr>
        <p:spPr/>
        <p:txBody>
          <a:bodyPr/>
          <a:lstStyle/>
          <a:p>
            <a:fld id="{5FA3BFB1-3607-114B-999B-3E143D630A05}" type="slidenum">
              <a:rPr lang="pt-BR" smtClean="0"/>
              <a:t>18</a:t>
            </a:fld>
            <a:endParaRPr lang="pt-BR"/>
          </a:p>
        </p:txBody>
      </p:sp>
    </p:spTree>
    <p:extLst>
      <p:ext uri="{BB962C8B-B14F-4D97-AF65-F5344CB8AC3E}">
        <p14:creationId xmlns:p14="http://schemas.microsoft.com/office/powerpoint/2010/main" val="996231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1C69E-95E9-E043-B2F1-B864A4C91929}"/>
              </a:ext>
            </a:extLst>
          </p:cNvPr>
          <p:cNvSpPr>
            <a:spLocks noGrp="1"/>
          </p:cNvSpPr>
          <p:nvPr>
            <p:ph type="title"/>
          </p:nvPr>
        </p:nvSpPr>
        <p:spPr/>
        <p:txBody>
          <a:bodyPr/>
          <a:lstStyle/>
          <a:p>
            <a:r>
              <a:rPr lang="pt-BR" sz="1800" dirty="0">
                <a:solidFill>
                  <a:srgbClr val="000000"/>
                </a:solidFill>
                <a:effectLst/>
                <a:latin typeface="Calibri" panose="020F0502020204030204" pitchFamily="34" charset="0"/>
                <a:ea typeface="Calibri" panose="020F0502020204030204" pitchFamily="34" charset="0"/>
              </a:rPr>
              <a:t>O surpreendente resultado obtido pelo faro investigativo de </a:t>
            </a:r>
            <a:r>
              <a:rPr lang="pt-BR" sz="1800" dirty="0" err="1">
                <a:solidFill>
                  <a:srgbClr val="000000"/>
                </a:solidFill>
                <a:effectLst/>
                <a:latin typeface="Calibri" panose="020F0502020204030204" pitchFamily="34" charset="0"/>
                <a:ea typeface="Calibri" panose="020F0502020204030204" pitchFamily="34" charset="0"/>
              </a:rPr>
              <a:t>Dunbar</a:t>
            </a:r>
            <a:r>
              <a:rPr lang="pt-BR" sz="1800" dirty="0">
                <a:solidFill>
                  <a:srgbClr val="000000"/>
                </a:solidFill>
                <a:effectLst/>
                <a:latin typeface="Calibri" panose="020F0502020204030204" pitchFamily="34" charset="0"/>
                <a:ea typeface="Calibri" panose="020F0502020204030204" pitchFamily="34" charset="0"/>
              </a:rPr>
              <a:t> encontra-se representado no gráfico da Figura 2.2</a:t>
            </a:r>
            <a:r>
              <a:rPr lang="pt-BR" dirty="0">
                <a:effectLst/>
              </a:rPr>
              <a:t> </a:t>
            </a:r>
            <a:endParaRPr lang="pt-BR" dirty="0"/>
          </a:p>
        </p:txBody>
      </p:sp>
      <p:sp>
        <p:nvSpPr>
          <p:cNvPr id="3" name="Espaço Reservado para Conteúdo 2">
            <a:extLst>
              <a:ext uri="{FF2B5EF4-FFF2-40B4-BE49-F238E27FC236}">
                <a16:creationId xmlns:a16="http://schemas.microsoft.com/office/drawing/2014/main" id="{1C85C132-9506-CD4A-8BC2-AAD4B0AABB2C}"/>
              </a:ext>
            </a:extLst>
          </p:cNvPr>
          <p:cNvSpPr>
            <a:spLocks noGrp="1"/>
          </p:cNvSpPr>
          <p:nvPr>
            <p:ph idx="1"/>
          </p:nvPr>
        </p:nvSpPr>
        <p:spPr/>
        <p:txBody>
          <a:bodyPr>
            <a:normAutofit/>
          </a:bodyPr>
          <a:lstStyle/>
          <a:p>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endParaRPr lang="pt-BR" sz="18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r>
              <a:rPr lang="pt-B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Figura 2.2. Correlação entre a média do tamanho do grupo social e da razão </a:t>
            </a:r>
            <a:r>
              <a:rPr lang="pt-BR"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neocortical</a:t>
            </a:r>
            <a:r>
              <a:rPr lang="pt-B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diferentes primatas antropoides (macacos representados em pontos pretos e símios em círculos abertos). </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Cortesia</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R.I. Dunbar e S. Shultz, Evolution in the Social Brain, Science 317, 5843 [2007] 1344-47. </a:t>
            </a:r>
            <a:r>
              <a:rPr lang="pt-B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Reproduzido com permissão da AAAS. Originalmente publicado em L. Barrett, J. </a:t>
            </a:r>
            <a:r>
              <a:rPr lang="pt-BR"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Lycett</a:t>
            </a:r>
            <a:r>
              <a:rPr lang="pt-B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 </a:t>
            </a:r>
            <a:r>
              <a:rPr lang="pt-BR"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Dunbar</a:t>
            </a:r>
            <a:r>
              <a:rPr lang="pt-B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t-BR"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Human</a:t>
            </a:r>
            <a:r>
              <a:rPr lang="pt-B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t-BR"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Evolutionary</a:t>
            </a:r>
            <a:r>
              <a:rPr lang="pt-B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t-BR"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Psychology</a:t>
            </a:r>
            <a:r>
              <a:rPr lang="pt-B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t-BR"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Basingstoke</a:t>
            </a:r>
            <a:r>
              <a:rPr lang="pt-B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UK </a:t>
            </a:r>
            <a:r>
              <a:rPr lang="pt-BR"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Palgrave-Macmillan</a:t>
            </a:r>
            <a:r>
              <a:rPr lang="pt-BR"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2002].) </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Como podemos ver facilmente, o logaritmo dos valores descrevendo o tamanho do grupo social de cada uma das espécies de primatas está correlacionado de forma linear ao logaritmo da fração de volume do córtex</a:t>
            </a:r>
            <a:r>
              <a:rPr lang="pt-BR"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cada uma dessas espécies. </a:t>
            </a:r>
          </a:p>
          <a:p>
            <a:endParaRPr lang="pt-BR" dirty="0"/>
          </a:p>
        </p:txBody>
      </p:sp>
      <p:sp>
        <p:nvSpPr>
          <p:cNvPr id="4" name="Espaço Reservado para Número de Slide 3">
            <a:extLst>
              <a:ext uri="{FF2B5EF4-FFF2-40B4-BE49-F238E27FC236}">
                <a16:creationId xmlns:a16="http://schemas.microsoft.com/office/drawing/2014/main" id="{B4CA5E36-0771-6B43-B1E1-B858AB53E422}"/>
              </a:ext>
            </a:extLst>
          </p:cNvPr>
          <p:cNvSpPr>
            <a:spLocks noGrp="1"/>
          </p:cNvSpPr>
          <p:nvPr>
            <p:ph type="sldNum" sz="quarter" idx="12"/>
          </p:nvPr>
        </p:nvSpPr>
        <p:spPr/>
        <p:txBody>
          <a:bodyPr/>
          <a:lstStyle/>
          <a:p>
            <a:fld id="{5FA3BFB1-3607-114B-999B-3E143D630A05}" type="slidenum">
              <a:rPr lang="pt-BR" smtClean="0"/>
              <a:t>19</a:t>
            </a:fld>
            <a:endParaRPr lang="pt-BR"/>
          </a:p>
        </p:txBody>
      </p:sp>
      <p:pic>
        <p:nvPicPr>
          <p:cNvPr id="5" name="Picture 2976" descr="Gráfico, Gráfico de dispersão&#10;&#10;Descrição gerada automaticamente">
            <a:extLst>
              <a:ext uri="{FF2B5EF4-FFF2-40B4-BE49-F238E27FC236}">
                <a16:creationId xmlns:a16="http://schemas.microsoft.com/office/drawing/2014/main" id="{200AD3E3-0E83-7644-8D79-DEC10E75D806}"/>
              </a:ext>
            </a:extLst>
          </p:cNvPr>
          <p:cNvPicPr>
            <a:picLocks/>
          </p:cNvPicPr>
          <p:nvPr/>
        </p:nvPicPr>
        <p:blipFill>
          <a:blip r:embed="rId2"/>
          <a:stretch>
            <a:fillRect/>
          </a:stretch>
        </p:blipFill>
        <p:spPr>
          <a:xfrm>
            <a:off x="3452989" y="1751807"/>
            <a:ext cx="3886200" cy="3009900"/>
          </a:xfrm>
          <a:prstGeom prst="rect">
            <a:avLst/>
          </a:prstGeom>
        </p:spPr>
      </p:pic>
    </p:spTree>
    <p:extLst>
      <p:ext uri="{BB962C8B-B14F-4D97-AF65-F5344CB8AC3E}">
        <p14:creationId xmlns:p14="http://schemas.microsoft.com/office/powerpoint/2010/main" val="706321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826792-F1F5-0E46-B450-44C87C5BC1F6}"/>
              </a:ext>
            </a:extLst>
          </p:cNvPr>
          <p:cNvSpPr>
            <a:spLocks noGrp="1"/>
          </p:cNvSpPr>
          <p:nvPr>
            <p:ph type="title"/>
          </p:nvPr>
        </p:nvSpPr>
        <p:spPr/>
        <p:txBody>
          <a:bodyPr/>
          <a:lstStyle/>
          <a:p>
            <a:pPr algn="ct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SUMÁRIO DO LIVRO</a:t>
            </a:r>
            <a:br>
              <a:rPr lang="pt-BR" sz="4400" dirty="0">
                <a:effectLst/>
                <a:latin typeface="Arial" panose="020B0604020202020204" pitchFamily="34" charset="0"/>
                <a:ea typeface="Times New Roman" panose="02020603050405020304" pitchFamily="18"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6BD87671-DB88-6141-8FDF-55E1DEDBFC34}"/>
              </a:ext>
            </a:extLst>
          </p:cNvPr>
          <p:cNvSpPr>
            <a:spLocks noGrp="1"/>
          </p:cNvSpPr>
          <p:nvPr>
            <p:ph idx="1"/>
          </p:nvPr>
        </p:nvSpPr>
        <p:spPr/>
        <p:txBody>
          <a:bodyPr>
            <a:normAutofit lnSpcReduction="10000"/>
          </a:bodyPr>
          <a:lstStyle/>
          <a:p>
            <a:pPr algn="just">
              <a:lnSpc>
                <a:spcPct val="150000"/>
              </a:lnSpc>
              <a:spcBef>
                <a:spcPts val="600"/>
              </a:spcBef>
            </a:pPr>
            <a:r>
              <a:rPr lang="pt-BR" sz="1000" b="1" dirty="0">
                <a:effectLst/>
                <a:latin typeface="Times New Roman" panose="02020603050405020304" pitchFamily="18" charset="0"/>
                <a:ea typeface="MS Mincho" panose="02020609040205080304" pitchFamily="49" charset="-128"/>
                <a:cs typeface="Times New Roman" panose="02020603050405020304" pitchFamily="18" charset="0"/>
              </a:rPr>
              <a:t>CAPÍTULO 1.</a:t>
            </a:r>
            <a:r>
              <a:rPr lang="pt-BR" sz="1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NO PRINCÍPIO…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800" b="1" dirty="0">
                <a:solidFill>
                  <a:srgbClr val="FF0000"/>
                </a:solidFill>
                <a:effectLst/>
                <a:latin typeface="Times New Roman" panose="02020603050405020304" pitchFamily="18" charset="0"/>
                <a:ea typeface="Source Sans Pro" panose="020B0503030403020204" pitchFamily="34" charset="0"/>
                <a:cs typeface="Times New Roman" panose="02020603050405020304" pitchFamily="18" charset="0"/>
              </a:rPr>
              <a:t>CAPÍTULO 2. O VERDADEIRO CRIADOR DE TUDO ENTRA EM CENA</a:t>
            </a:r>
            <a:endParaRPr lang="pt-BR"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3.</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O CÉREBRO E A INFORMAÇÃO: UM </a:t>
            </a:r>
            <a:r>
              <a:rPr lang="pt-BR" sz="1000" i="1" dirty="0">
                <a:effectLst/>
                <a:latin typeface="Times New Roman" panose="02020603050405020304" pitchFamily="18" charset="0"/>
                <a:ea typeface="Source Sans Pro" panose="020B0503030403020204" pitchFamily="34" charset="0"/>
                <a:cs typeface="Times New Roman" panose="02020603050405020304" pitchFamily="18" charset="0"/>
              </a:rPr>
              <a:t>BIT</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DE SHANNON, UM PUNHADO DE GÖDEL</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4.</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INJETANDO DINÂMICA NO CÉREBRO: SOLENOIDES BIOLÓGICOS E PRINCÍPIOS FUNCIONAIS</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5.</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 TEORIA RELATIVÍSTICA DO CÉREBRO: COMO TUDO SE RESUME A UM MÍSERO PICOTESLA DE MAGNETISMO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6.</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POR QUE O VERDADEIRO CRIADOR NÃO É UMA MÁQUINA DE TURING?</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7.</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t>
            </a:r>
            <a:r>
              <a:rPr lang="pt-BR" sz="1000" i="1" dirty="0">
                <a:effectLst/>
                <a:latin typeface="Times New Roman" panose="02020603050405020304" pitchFamily="18" charset="0"/>
                <a:ea typeface="Source Sans Pro" panose="020B0503030403020204" pitchFamily="34" charset="0"/>
                <a:cs typeface="Times New Roman" panose="02020603050405020304" pitchFamily="18" charset="0"/>
              </a:rPr>
              <a:t>BRAINETS</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SINCRONIZANDO CÉREBROS PARA GERAR COMPORTAMENTOS SOCIAIS</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8.</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O CASO EM FAVOR DE UMA COSMOLOGIA CENTRADA NO CÉREBRO HUMANO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9.</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CONSTRUINDO UM UNIVERSO COM ESPAÇO, TEMPO E MATEMÁTICA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10.</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AS VERDADEIRAS ORIGENS DA DESCRIÇÃO MATEMÁTICA DO UNIVERSO; </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11.</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COMO ABSTRAÇÕES MENTAIS, VÍRUS INFORMACIONAIS E</a:t>
            </a:r>
            <a:r>
              <a:rPr lang="pt-BR" sz="1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HIPERCONECTIVIDADE CRIAM </a:t>
            </a:r>
            <a:r>
              <a:rPr lang="pt-BR" sz="1000" i="1" dirty="0">
                <a:effectLst/>
                <a:latin typeface="Times New Roman" panose="02020603050405020304" pitchFamily="18" charset="0"/>
                <a:ea typeface="Source Sans Pro" panose="020B0503030403020204" pitchFamily="34" charset="0"/>
                <a:cs typeface="Times New Roman" panose="02020603050405020304" pitchFamily="18" charset="0"/>
              </a:rPr>
              <a:t>BRAINETS</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LETAIS, ESCOLAS DE PENSAMENTO E </a:t>
            </a:r>
            <a:r>
              <a:rPr lang="pt-BR" sz="1000" i="1" dirty="0">
                <a:effectLst/>
                <a:latin typeface="Times New Roman" panose="02020603050405020304" pitchFamily="18" charset="0"/>
                <a:ea typeface="Source Sans Pro" panose="020B0503030403020204" pitchFamily="34" charset="0"/>
                <a:cs typeface="Times New Roman" panose="02020603050405020304" pitchFamily="18" charset="0"/>
              </a:rPr>
              <a:t>ZEITGEIST</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12.</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COMO O VÍCIO DIGITAL ESTÁ MUDANDO O NOSSO CÉREBRO</a:t>
            </a:r>
            <a:r>
              <a:rPr lang="pt-BR" sz="10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13.</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SUICÍDIO OU IMORTALIDADE: A ESCOLHA DECISIVA DO VERDADEIRO CRIADOR DE TUDO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14.</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 LONGA CAMINHADA DO VERDADEIRO CRIADOR DE TUDO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B31D9797-788F-414C-B2B7-FACCC370FDAF}"/>
              </a:ext>
            </a:extLst>
          </p:cNvPr>
          <p:cNvSpPr>
            <a:spLocks noGrp="1"/>
          </p:cNvSpPr>
          <p:nvPr>
            <p:ph type="sldNum" sz="quarter" idx="12"/>
          </p:nvPr>
        </p:nvSpPr>
        <p:spPr/>
        <p:txBody>
          <a:bodyPr/>
          <a:lstStyle/>
          <a:p>
            <a:fld id="{86E381C6-3CE7-354A-88D5-C98944E9A1C1}" type="slidenum">
              <a:rPr lang="pt-BR" smtClean="0"/>
              <a:t>2</a:t>
            </a:fld>
            <a:endParaRPr lang="pt-BR"/>
          </a:p>
        </p:txBody>
      </p:sp>
    </p:spTree>
    <p:extLst>
      <p:ext uri="{BB962C8B-B14F-4D97-AF65-F5344CB8AC3E}">
        <p14:creationId xmlns:p14="http://schemas.microsoft.com/office/powerpoint/2010/main" val="2335626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5FF4F5-7D23-3D47-9F72-73A6BEE73B2D}"/>
              </a:ext>
            </a:extLst>
          </p:cNvPr>
          <p:cNvSpPr>
            <a:spLocks noGrp="1"/>
          </p:cNvSpPr>
          <p:nvPr>
            <p:ph type="title"/>
          </p:nvPr>
        </p:nvSpPr>
        <p:spPr/>
        <p:txBody>
          <a:bodyPr>
            <a:noAutofit/>
          </a:bodyPr>
          <a:lstStyle/>
          <a:p>
            <a:pPr algn="ctr"/>
            <a:r>
              <a:rPr lang="pt-BR" sz="3200" b="1" dirty="0">
                <a:latin typeface="Times New Roman" panose="02020603050405020304" pitchFamily="18" charset="0"/>
                <a:cs typeface="Times New Roman" panose="02020603050405020304" pitchFamily="18" charset="0"/>
              </a:rPr>
              <a:t>O número de </a:t>
            </a:r>
            <a:r>
              <a:rPr lang="pt-BR" sz="3200" b="1" dirty="0" err="1">
                <a:latin typeface="Times New Roman" panose="02020603050405020304" pitchFamily="18" charset="0"/>
                <a:cs typeface="Times New Roman" panose="02020603050405020304" pitchFamily="18" charset="0"/>
              </a:rPr>
              <a:t>Dunbar</a:t>
            </a:r>
            <a:br>
              <a:rPr lang="pt-BR" sz="3600" b="1" dirty="0">
                <a:latin typeface="Times New Roman" panose="02020603050405020304" pitchFamily="18" charset="0"/>
                <a:cs typeface="Times New Roman" panose="02020603050405020304" pitchFamily="18" charset="0"/>
              </a:rPr>
            </a:br>
            <a:br>
              <a:rPr lang="pt-BR" sz="2400" b="1" dirty="0">
                <a:latin typeface="Times New Roman" panose="02020603050405020304" pitchFamily="18" charset="0"/>
                <a:cs typeface="Times New Roman" panose="02020603050405020304" pitchFamily="18" charset="0"/>
              </a:rPr>
            </a:br>
            <a:r>
              <a:rPr lang="pt-BR" sz="2400" b="1" dirty="0">
                <a:latin typeface="Times New Roman" panose="02020603050405020304" pitchFamily="18" charset="0"/>
                <a:cs typeface="Times New Roman" panose="02020603050405020304" pitchFamily="18" charset="0"/>
              </a:rPr>
              <a:t>quantos indivíduos uma espécie pode administrar com sua capacidade cerebral</a:t>
            </a:r>
          </a:p>
        </p:txBody>
      </p:sp>
      <p:sp>
        <p:nvSpPr>
          <p:cNvPr id="3" name="Espaço Reservado para Conteúdo 2">
            <a:extLst>
              <a:ext uri="{FF2B5EF4-FFF2-40B4-BE49-F238E27FC236}">
                <a16:creationId xmlns:a16="http://schemas.microsoft.com/office/drawing/2014/main" id="{F6327C26-4C5B-0C4A-9F1B-CACAF801F12B}"/>
              </a:ext>
            </a:extLst>
          </p:cNvPr>
          <p:cNvSpPr>
            <a:spLocks noGrp="1"/>
          </p:cNvSpPr>
          <p:nvPr>
            <p:ph idx="1"/>
          </p:nvPr>
        </p:nvSpPr>
        <p:spPr/>
        <p:txBody>
          <a:bodyPr>
            <a:normAutofit lnSpcReduction="10000"/>
          </a:bodyPr>
          <a:lstStyle/>
          <a:p>
            <a:pPr marL="342900" lvl="0" indent="-342900" algn="just">
              <a:lnSpc>
                <a:spcPct val="170000"/>
              </a:lnSpc>
              <a:spcAft>
                <a:spcPts val="285"/>
              </a:spcAft>
              <a:buFont typeface="Symbol" pitchFamily="2" charset="2"/>
              <a:buChar char=""/>
            </a:pPr>
            <a:r>
              <a:rPr lang="pt-BR" sz="2400" dirty="0">
                <a:effectLst/>
                <a:latin typeface="Calibri" panose="020F0502020204030204" pitchFamily="34" charset="0"/>
                <a:ea typeface="Calibri" panose="020F0502020204030204" pitchFamily="34" charset="0"/>
                <a:cs typeface="Calibri" panose="020F0502020204030204" pitchFamily="34" charset="0"/>
              </a:rPr>
              <a:t>Em homenagem a essa fantástica descoberta, a estimativa do tamanho do grupo social de uma espécie passou a ser conhecida como </a:t>
            </a:r>
            <a:r>
              <a:rPr lang="pt-BR" sz="2400" b="1" dirty="0">
                <a:effectLst/>
                <a:latin typeface="Calibri" panose="020F0502020204030204" pitchFamily="34" charset="0"/>
                <a:ea typeface="Calibri" panose="020F0502020204030204" pitchFamily="34" charset="0"/>
                <a:cs typeface="Calibri" panose="020F0502020204030204" pitchFamily="34" charset="0"/>
              </a:rPr>
              <a:t>o número de </a:t>
            </a:r>
            <a:r>
              <a:rPr lang="pt-BR" sz="2400" b="1" dirty="0" err="1">
                <a:effectLst/>
                <a:latin typeface="Calibri" panose="020F0502020204030204" pitchFamily="34" charset="0"/>
                <a:ea typeface="Calibri" panose="020F0502020204030204" pitchFamily="34" charset="0"/>
                <a:cs typeface="Calibri" panose="020F0502020204030204" pitchFamily="34" charset="0"/>
              </a:rPr>
              <a:t>Dunbar</a:t>
            </a:r>
            <a:r>
              <a:rPr lang="pt-BR" sz="2400" b="1" dirty="0">
                <a:effectLst/>
                <a:latin typeface="Calibri" panose="020F0502020204030204" pitchFamily="34" charset="0"/>
                <a:ea typeface="Calibri" panose="020F0502020204030204" pitchFamily="34" charset="0"/>
                <a:cs typeface="Calibri" panose="020F0502020204030204" pitchFamily="34" charset="0"/>
              </a:rPr>
              <a:t> para dada espécie. </a:t>
            </a:r>
            <a:r>
              <a:rPr lang="pt-BR" sz="2400" b="1" dirty="0">
                <a:effectLst/>
                <a:latin typeface="Calibri" panose="020F0502020204030204" pitchFamily="34" charset="0"/>
                <a:ea typeface="Calibri" panose="020F0502020204030204" pitchFamily="34" charset="0"/>
              </a:rPr>
              <a:t> </a:t>
            </a:r>
            <a:endParaRPr lang="pt-BR" sz="2400" dirty="0">
              <a:effectLst/>
              <a:latin typeface="Calibri" panose="020F0502020204030204" pitchFamily="34" charset="0"/>
              <a:ea typeface="Calibri" panose="020F0502020204030204" pitchFamily="34" charset="0"/>
            </a:endParaRPr>
          </a:p>
          <a:p>
            <a:pPr marL="742950" lvl="1" indent="-285750" algn="just">
              <a:lnSpc>
                <a:spcPct val="170000"/>
              </a:lnSpc>
              <a:spcAft>
                <a:spcPts val="285"/>
              </a:spcAft>
              <a:buFont typeface="Courier New" panose="02070309020205020404" pitchFamily="49" charset="0"/>
              <a:buChar char="o"/>
            </a:pPr>
            <a:r>
              <a:rPr lang="pt-BR" b="1" dirty="0">
                <a:effectLst/>
                <a:latin typeface="Calibri" panose="020F0502020204030204" pitchFamily="34" charset="0"/>
                <a:ea typeface="Calibri" panose="020F0502020204030204" pitchFamily="34" charset="0"/>
                <a:cs typeface="Times New Roman" panose="02020603050405020304" pitchFamily="18" charset="0"/>
              </a:rPr>
              <a:t>Por exemplo, no caso dos chimpanzés, o número de </a:t>
            </a:r>
            <a:r>
              <a:rPr lang="pt-BR" b="1" dirty="0" err="1">
                <a:effectLst/>
                <a:latin typeface="Calibri" panose="020F0502020204030204" pitchFamily="34" charset="0"/>
                <a:ea typeface="Calibri" panose="020F0502020204030204" pitchFamily="34" charset="0"/>
                <a:cs typeface="Times New Roman" panose="02020603050405020304" pitchFamily="18" charset="0"/>
              </a:rPr>
              <a:t>Dunbar</a:t>
            </a:r>
            <a:r>
              <a:rPr lang="pt-BR" b="1" dirty="0">
                <a:effectLst/>
                <a:latin typeface="Calibri" panose="020F0502020204030204" pitchFamily="34" charset="0"/>
                <a:ea typeface="Calibri" panose="020F0502020204030204" pitchFamily="34" charset="0"/>
                <a:cs typeface="Times New Roman" panose="02020603050405020304" pitchFamily="18" charset="0"/>
              </a:rPr>
              <a:t> equivale a cinquenta indivíduos, o que significa que o volume do córtex dessa espécie é compatível com a capacidade de lidar com complexidade social gerada por meia centena de indivíduos.</a:t>
            </a:r>
            <a:endParaRPr lang="pt-BR"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63ECE4D5-19BE-4648-B923-E168BD51B0C8}"/>
              </a:ext>
            </a:extLst>
          </p:cNvPr>
          <p:cNvSpPr>
            <a:spLocks noGrp="1"/>
          </p:cNvSpPr>
          <p:nvPr>
            <p:ph type="sldNum" sz="quarter" idx="12"/>
          </p:nvPr>
        </p:nvSpPr>
        <p:spPr/>
        <p:txBody>
          <a:bodyPr/>
          <a:lstStyle/>
          <a:p>
            <a:fld id="{5FA3BFB1-3607-114B-999B-3E143D630A05}" type="slidenum">
              <a:rPr lang="pt-BR" smtClean="0"/>
              <a:t>20</a:t>
            </a:fld>
            <a:endParaRPr lang="pt-BR"/>
          </a:p>
        </p:txBody>
      </p:sp>
    </p:spTree>
    <p:extLst>
      <p:ext uri="{BB962C8B-B14F-4D97-AF65-F5344CB8AC3E}">
        <p14:creationId xmlns:p14="http://schemas.microsoft.com/office/powerpoint/2010/main" val="1373019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9BC8A-73A8-7940-8A53-4B7AD78433A3}"/>
              </a:ext>
            </a:extLst>
          </p:cNvPr>
          <p:cNvSpPr>
            <a:spLocks noGrp="1"/>
          </p:cNvSpPr>
          <p:nvPr>
            <p:ph type="title"/>
          </p:nvPr>
        </p:nvSpPr>
        <p:spPr/>
        <p:txBody>
          <a:bodyPr>
            <a:normAutofit fontScale="90000"/>
          </a:bodyPr>
          <a:lstStyle/>
          <a:p>
            <a:pPr algn="ctr"/>
            <a:r>
              <a:rPr lang="pt-BR" sz="3200" b="1" dirty="0">
                <a:latin typeface="Times New Roman" panose="02020603050405020304" pitchFamily="18" charset="0"/>
                <a:cs typeface="Times New Roman" panose="02020603050405020304" pitchFamily="18" charset="0"/>
              </a:rPr>
              <a:t>A teoria do cérebro social</a:t>
            </a:r>
            <a:br>
              <a:rPr lang="pt-BR" sz="3200" b="1" dirty="0">
                <a:latin typeface="Times New Roman" panose="02020603050405020304" pitchFamily="18" charset="0"/>
                <a:cs typeface="Times New Roman" panose="02020603050405020304" pitchFamily="18" charset="0"/>
              </a:rPr>
            </a:br>
            <a:br>
              <a:rPr lang="pt-BR" sz="3200" b="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O Homem pode lidar com grupos de aprox. 150 indivíduos</a:t>
            </a:r>
          </a:p>
        </p:txBody>
      </p:sp>
      <p:sp>
        <p:nvSpPr>
          <p:cNvPr id="3" name="Espaço Reservado para Conteúdo 2">
            <a:extLst>
              <a:ext uri="{FF2B5EF4-FFF2-40B4-BE49-F238E27FC236}">
                <a16:creationId xmlns:a16="http://schemas.microsoft.com/office/drawing/2014/main" id="{2334A51D-652F-604C-A6D7-18124F981086}"/>
              </a:ext>
            </a:extLst>
          </p:cNvPr>
          <p:cNvSpPr>
            <a:spLocks noGrp="1"/>
          </p:cNvSpPr>
          <p:nvPr>
            <p:ph idx="1"/>
          </p:nvPr>
        </p:nvSpPr>
        <p:spPr/>
        <p:txBody>
          <a:bodyPr>
            <a:normAutofit fontScale="92500"/>
          </a:bodyPr>
          <a:lstStyle/>
          <a:p>
            <a:pPr marL="342900" lvl="0" indent="-342900" algn="just">
              <a:lnSpc>
                <a:spcPct val="150000"/>
              </a:lnSpc>
              <a:spcAft>
                <a:spcPts val="565"/>
              </a:spcAft>
              <a:buFont typeface="Symbol" pitchFamily="2" charset="2"/>
              <a:buChar char=""/>
            </a:pPr>
            <a:r>
              <a:rPr lang="pt-BR" sz="2400" dirty="0">
                <a:effectLst/>
                <a:latin typeface="Calibri" panose="020F0502020204030204" pitchFamily="34" charset="0"/>
                <a:ea typeface="Calibri" panose="020F0502020204030204" pitchFamily="34" charset="0"/>
                <a:cs typeface="Calibri" panose="020F0502020204030204" pitchFamily="34" charset="0"/>
              </a:rPr>
              <a:t>De acordo com a “teoria do cérebro social”, como a nova proposição de </a:t>
            </a:r>
            <a:r>
              <a:rPr lang="pt-BR" sz="2400" dirty="0" err="1">
                <a:effectLst/>
                <a:latin typeface="Calibri" panose="020F0502020204030204" pitchFamily="34" charset="0"/>
                <a:ea typeface="Calibri" panose="020F0502020204030204" pitchFamily="34" charset="0"/>
                <a:cs typeface="Calibri" panose="020F0502020204030204" pitchFamily="34" charset="0"/>
              </a:rPr>
              <a:t>Dunbar</a:t>
            </a:r>
            <a:r>
              <a:rPr lang="pt-BR" sz="2400" dirty="0">
                <a:effectLst/>
                <a:latin typeface="Calibri" panose="020F0502020204030204" pitchFamily="34" charset="0"/>
                <a:ea typeface="Calibri" panose="020F0502020204030204" pitchFamily="34" charset="0"/>
                <a:cs typeface="Calibri" panose="020F0502020204030204" pitchFamily="34" charset="0"/>
              </a:rPr>
              <a:t> ficou conhecida, o córtex superdimensionado nos dotou de capacidades mentais que nos permitem lidar com um grupo social formado por aproximadamente 150 indivíduos. </a:t>
            </a:r>
          </a:p>
          <a:p>
            <a:pPr marL="742950" lvl="1" indent="-285750" algn="just">
              <a:lnSpc>
                <a:spcPct val="150000"/>
              </a:lnSpc>
              <a:spcAft>
                <a:spcPts val="565"/>
              </a:spcAft>
              <a:buFont typeface="Courier New" panose="02070309020205020404" pitchFamily="49" charset="0"/>
              <a:buChar char="o"/>
            </a:pPr>
            <a:r>
              <a:rPr lang="pt-BR"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fato, a estimativa está em concordância com os dados obtidos em estudos envolvendo sociedades modernas de caçadores-coletores, bem como com a evidência arqueológica disponível referente ao tamanho das populações dos primeiros vilarejos humanos do período Neolítico, estabelecidos no Levante, mais conhecido como Oriente Médio.</a:t>
            </a:r>
          </a:p>
          <a:p>
            <a:endParaRPr lang="pt-BR" dirty="0"/>
          </a:p>
        </p:txBody>
      </p:sp>
      <p:sp>
        <p:nvSpPr>
          <p:cNvPr id="4" name="Espaço Reservado para Número de Slide 3">
            <a:extLst>
              <a:ext uri="{FF2B5EF4-FFF2-40B4-BE49-F238E27FC236}">
                <a16:creationId xmlns:a16="http://schemas.microsoft.com/office/drawing/2014/main" id="{8C1F9DAD-F840-D14D-875B-F0E967138A16}"/>
              </a:ext>
            </a:extLst>
          </p:cNvPr>
          <p:cNvSpPr>
            <a:spLocks noGrp="1"/>
          </p:cNvSpPr>
          <p:nvPr>
            <p:ph type="sldNum" sz="quarter" idx="12"/>
          </p:nvPr>
        </p:nvSpPr>
        <p:spPr/>
        <p:txBody>
          <a:bodyPr/>
          <a:lstStyle/>
          <a:p>
            <a:fld id="{5FA3BFB1-3607-114B-999B-3E143D630A05}" type="slidenum">
              <a:rPr lang="pt-BR" smtClean="0"/>
              <a:t>21</a:t>
            </a:fld>
            <a:endParaRPr lang="pt-BR"/>
          </a:p>
        </p:txBody>
      </p:sp>
    </p:spTree>
    <p:extLst>
      <p:ext uri="{BB962C8B-B14F-4D97-AF65-F5344CB8AC3E}">
        <p14:creationId xmlns:p14="http://schemas.microsoft.com/office/powerpoint/2010/main" val="3360769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5D819-5FEE-5C4E-B802-1A5264C4CC09}"/>
              </a:ext>
            </a:extLst>
          </p:cNvPr>
          <p:cNvSpPr>
            <a:spLocks noGrp="1"/>
          </p:cNvSpPr>
          <p:nvPr>
            <p:ph type="title"/>
          </p:nvPr>
        </p:nvSpPr>
        <p:spPr/>
        <p:txBody>
          <a:bodyPr>
            <a:normAutofit/>
          </a:bodyPr>
          <a:lstStyle/>
          <a:p>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Como curiosidade, a Figura 2.3 ilustra as estimativas de tamanho dos grupos sociais, obtidas com a teoria de </a:t>
            </a:r>
            <a:r>
              <a:rPr lang="pt-B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Dunbar</a:t>
            </a: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para cada um dos nossos ancestrais mais importantes na “árvore de hominídeos” da qual somos descendentes. </a:t>
            </a:r>
            <a:endParaRPr lang="pt-BR" dirty="0"/>
          </a:p>
        </p:txBody>
      </p:sp>
      <p:sp>
        <p:nvSpPr>
          <p:cNvPr id="3" name="Espaço Reservado para Conteúdo 2">
            <a:extLst>
              <a:ext uri="{FF2B5EF4-FFF2-40B4-BE49-F238E27FC236}">
                <a16:creationId xmlns:a16="http://schemas.microsoft.com/office/drawing/2014/main" id="{D082264E-9E9A-AE42-A033-45C433B485C3}"/>
              </a:ext>
            </a:extLst>
          </p:cNvPr>
          <p:cNvSpPr>
            <a:spLocks noGrp="1"/>
          </p:cNvSpPr>
          <p:nvPr>
            <p:ph idx="1"/>
          </p:nvPr>
        </p:nvSpPr>
        <p:spPr/>
        <p:txBody>
          <a:bodyPr/>
          <a:lstStyle/>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buNone/>
            </a:pPr>
            <a:endParaRPr lang="pt-BR" dirty="0"/>
          </a:p>
          <a:p>
            <a:pPr marL="0" indent="0" algn="just">
              <a:buNone/>
            </a:pPr>
            <a:r>
              <a:rPr lang="pt-BR" sz="1800" dirty="0">
                <a:solidFill>
                  <a:srgbClr val="000000"/>
                </a:solidFill>
                <a:effectLst/>
                <a:latin typeface="Calibri" panose="020F0502020204030204" pitchFamily="34" charset="0"/>
                <a:ea typeface="Calibri" panose="020F0502020204030204" pitchFamily="34" charset="0"/>
              </a:rPr>
              <a:t>Figura 2.3 Estimativa do tamanho médio dos grupos sociais de cinco dos nossos ancestrais hominídeos – </a:t>
            </a:r>
            <a:r>
              <a:rPr lang="pt-BR" sz="1800" dirty="0" err="1">
                <a:solidFill>
                  <a:srgbClr val="000000"/>
                </a:solidFill>
                <a:effectLst/>
                <a:latin typeface="Calibri" panose="020F0502020204030204" pitchFamily="34" charset="0"/>
                <a:ea typeface="Calibri" panose="020F0502020204030204" pitchFamily="34" charset="0"/>
              </a:rPr>
              <a:t>Austrolopitehcus</a:t>
            </a:r>
            <a:r>
              <a:rPr lang="pt-BR" sz="1800" dirty="0">
                <a:solidFill>
                  <a:srgbClr val="000000"/>
                </a:solidFill>
                <a:effectLst/>
                <a:latin typeface="Calibri" panose="020F0502020204030204" pitchFamily="34" charset="0"/>
                <a:ea typeface="Calibri" panose="020F0502020204030204" pitchFamily="34" charset="0"/>
              </a:rPr>
              <a:t>, Homo </a:t>
            </a:r>
            <a:r>
              <a:rPr lang="pt-BR" sz="1800" dirty="0" err="1">
                <a:solidFill>
                  <a:srgbClr val="000000"/>
                </a:solidFill>
                <a:effectLst/>
                <a:latin typeface="Calibri" panose="020F0502020204030204" pitchFamily="34" charset="0"/>
                <a:ea typeface="Calibri" panose="020F0502020204030204" pitchFamily="34" charset="0"/>
              </a:rPr>
              <a:t>habilis</a:t>
            </a:r>
            <a:r>
              <a:rPr lang="pt-BR" sz="1800" dirty="0">
                <a:solidFill>
                  <a:srgbClr val="000000"/>
                </a:solidFill>
                <a:effectLst/>
                <a:latin typeface="Calibri" panose="020F0502020204030204" pitchFamily="34" charset="0"/>
                <a:ea typeface="Calibri" panose="020F0502020204030204" pitchFamily="34" charset="0"/>
              </a:rPr>
              <a:t>, Homo </a:t>
            </a:r>
            <a:r>
              <a:rPr lang="pt-BR" sz="1800" dirty="0" err="1">
                <a:solidFill>
                  <a:srgbClr val="000000"/>
                </a:solidFill>
                <a:effectLst/>
                <a:latin typeface="Calibri" panose="020F0502020204030204" pitchFamily="34" charset="0"/>
                <a:ea typeface="Calibri" panose="020F0502020204030204" pitchFamily="34" charset="0"/>
              </a:rPr>
              <a:t>erectus</a:t>
            </a:r>
            <a:r>
              <a:rPr lang="pt-BR" sz="1800" dirty="0">
                <a:solidFill>
                  <a:srgbClr val="000000"/>
                </a:solidFill>
                <a:effectLst/>
                <a:latin typeface="Calibri" panose="020F0502020204030204" pitchFamily="34" charset="0"/>
                <a:ea typeface="Calibri" panose="020F0502020204030204" pitchFamily="34" charset="0"/>
              </a:rPr>
              <a:t>, humanos arcaicos (incluindo os Neandertais), e o Homo sapiens – em função da idade estimada dos seus fósseis. (Reproduzido com permissão. Originalmente publicado por Robin </a:t>
            </a:r>
            <a:r>
              <a:rPr lang="pt-BR" sz="1800" dirty="0" err="1">
                <a:solidFill>
                  <a:srgbClr val="000000"/>
                </a:solidFill>
                <a:effectLst/>
                <a:latin typeface="Calibri" panose="020F0502020204030204" pitchFamily="34" charset="0"/>
                <a:ea typeface="Calibri" panose="020F0502020204030204" pitchFamily="34" charset="0"/>
              </a:rPr>
              <a:t>Dunbar</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Grooming</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Gossip</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and</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the</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Evolution</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of</a:t>
            </a:r>
            <a:r>
              <a:rPr lang="pt-BR" sz="1800" dirty="0">
                <a:solidFill>
                  <a:srgbClr val="000000"/>
                </a:solidFill>
                <a:effectLst/>
                <a:latin typeface="Calibri" panose="020F0502020204030204" pitchFamily="34" charset="0"/>
                <a:ea typeface="Calibri" panose="020F0502020204030204" pitchFamily="34" charset="0"/>
              </a:rPr>
              <a:t> </a:t>
            </a:r>
            <a:r>
              <a:rPr lang="pt-BR" sz="1800" dirty="0" err="1">
                <a:solidFill>
                  <a:srgbClr val="000000"/>
                </a:solidFill>
                <a:effectLst/>
                <a:latin typeface="Calibri" panose="020F0502020204030204" pitchFamily="34" charset="0"/>
                <a:ea typeface="Calibri" panose="020F0502020204030204" pitchFamily="34" charset="0"/>
              </a:rPr>
              <a:t>Language</a:t>
            </a:r>
            <a:r>
              <a:rPr lang="pt-BR" sz="1800" dirty="0">
                <a:solidFill>
                  <a:srgbClr val="000000"/>
                </a:solidFill>
                <a:effectLst/>
                <a:latin typeface="Calibri" panose="020F0502020204030204" pitchFamily="34" charset="0"/>
                <a:ea typeface="Calibri" panose="020F0502020204030204" pitchFamily="34" charset="0"/>
              </a:rPr>
              <a:t> [London Faber &amp; Faber, 1996].)</a:t>
            </a:r>
          </a:p>
        </p:txBody>
      </p:sp>
      <p:sp>
        <p:nvSpPr>
          <p:cNvPr id="4" name="Espaço Reservado para Número de Slide 3">
            <a:extLst>
              <a:ext uri="{FF2B5EF4-FFF2-40B4-BE49-F238E27FC236}">
                <a16:creationId xmlns:a16="http://schemas.microsoft.com/office/drawing/2014/main" id="{D9A8E6F5-5824-8448-BEED-6F6C63D518C8}"/>
              </a:ext>
            </a:extLst>
          </p:cNvPr>
          <p:cNvSpPr>
            <a:spLocks noGrp="1"/>
          </p:cNvSpPr>
          <p:nvPr>
            <p:ph type="sldNum" sz="quarter" idx="12"/>
          </p:nvPr>
        </p:nvSpPr>
        <p:spPr/>
        <p:txBody>
          <a:bodyPr/>
          <a:lstStyle/>
          <a:p>
            <a:fld id="{5FA3BFB1-3607-114B-999B-3E143D630A05}" type="slidenum">
              <a:rPr lang="pt-BR" smtClean="0"/>
              <a:t>22</a:t>
            </a:fld>
            <a:endParaRPr lang="pt-BR"/>
          </a:p>
        </p:txBody>
      </p:sp>
      <p:pic>
        <p:nvPicPr>
          <p:cNvPr id="5" name="Picture 3831" descr="Gráfico&#10;&#10;Descrição gerada automaticamente com confiança média">
            <a:extLst>
              <a:ext uri="{FF2B5EF4-FFF2-40B4-BE49-F238E27FC236}">
                <a16:creationId xmlns:a16="http://schemas.microsoft.com/office/drawing/2014/main" id="{1503BDED-8B00-F94E-A332-0F48AF2F3756}"/>
              </a:ext>
            </a:extLst>
          </p:cNvPr>
          <p:cNvPicPr/>
          <p:nvPr/>
        </p:nvPicPr>
        <p:blipFill>
          <a:blip r:embed="rId2"/>
          <a:stretch>
            <a:fillRect/>
          </a:stretch>
        </p:blipFill>
        <p:spPr>
          <a:xfrm>
            <a:off x="3781425" y="1314449"/>
            <a:ext cx="4276725" cy="3529013"/>
          </a:xfrm>
          <a:prstGeom prst="rect">
            <a:avLst/>
          </a:prstGeom>
        </p:spPr>
      </p:pic>
    </p:spTree>
    <p:extLst>
      <p:ext uri="{BB962C8B-B14F-4D97-AF65-F5344CB8AC3E}">
        <p14:creationId xmlns:p14="http://schemas.microsoft.com/office/powerpoint/2010/main" val="972978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93AFA-24E3-564D-B62B-DDB96B96DFD2}"/>
              </a:ext>
            </a:extLst>
          </p:cNvPr>
          <p:cNvSpPr>
            <a:spLocks noGrp="1"/>
          </p:cNvSpPr>
          <p:nvPr>
            <p:ph type="title"/>
          </p:nvPr>
        </p:nvSpPr>
        <p:spPr/>
        <p:txBody>
          <a:bodyPr/>
          <a:lstStyle/>
          <a:p>
            <a:pPr algn="ctr"/>
            <a:r>
              <a:rPr lang="pt-BR" b="1" dirty="0">
                <a:latin typeface="Calibri" panose="020F0502020204030204" pitchFamily="34" charset="0"/>
                <a:ea typeface="Calibri" panose="020F0502020204030204" pitchFamily="34" charset="0"/>
              </a:rPr>
              <a:t>H</a:t>
            </a:r>
            <a:r>
              <a:rPr lang="pt-BR" sz="4400" b="1" dirty="0">
                <a:effectLst/>
                <a:latin typeface="Calibri" panose="020F0502020204030204" pitchFamily="34" charset="0"/>
                <a:ea typeface="Calibri" panose="020F0502020204030204" pitchFamily="34" charset="0"/>
              </a:rPr>
              <a:t>ábitos de </a:t>
            </a:r>
            <a:r>
              <a:rPr lang="pt-BR" sz="4400" b="1" i="1" dirty="0">
                <a:effectLst/>
                <a:latin typeface="Calibri" panose="020F0502020204030204" pitchFamily="34" charset="0"/>
                <a:ea typeface="Calibri" panose="020F0502020204030204" pitchFamily="34" charset="0"/>
              </a:rPr>
              <a:t>ser-com</a:t>
            </a:r>
            <a:r>
              <a:rPr lang="pt-BR" sz="4400" b="1" dirty="0">
                <a:effectLst/>
                <a:latin typeface="Calibri" panose="020F0502020204030204" pitchFamily="34" charset="0"/>
                <a:ea typeface="Calibri" panose="020F0502020204030204" pitchFamily="34" charset="0"/>
              </a:rPr>
              <a:t> gerando coesão social</a:t>
            </a:r>
            <a:endParaRPr lang="pt-BR" dirty="0"/>
          </a:p>
        </p:txBody>
      </p:sp>
      <p:sp>
        <p:nvSpPr>
          <p:cNvPr id="3" name="Espaço Reservado para Conteúdo 2">
            <a:extLst>
              <a:ext uri="{FF2B5EF4-FFF2-40B4-BE49-F238E27FC236}">
                <a16:creationId xmlns:a16="http://schemas.microsoft.com/office/drawing/2014/main" id="{21BA6842-848F-BA4E-9C30-D6AB94DBF1BF}"/>
              </a:ext>
            </a:extLst>
          </p:cNvPr>
          <p:cNvSpPr>
            <a:spLocks noGrp="1"/>
          </p:cNvSpPr>
          <p:nvPr>
            <p:ph idx="1"/>
          </p:nvPr>
        </p:nvSpPr>
        <p:spPr/>
        <p:txBody>
          <a:bodyPr/>
          <a:lstStyle/>
          <a:p>
            <a:pPr marL="342900" lvl="0" indent="-342900" algn="just">
              <a:lnSpc>
                <a:spcPct val="150000"/>
              </a:lnSpc>
              <a:spcAft>
                <a:spcPts val="565"/>
              </a:spcAft>
              <a:buFont typeface="Symbol" pitchFamily="2" charset="2"/>
              <a:buChar char=""/>
            </a:pPr>
            <a:r>
              <a:rPr lang="pt-BR" sz="1800" b="1" dirty="0">
                <a:effectLst/>
                <a:latin typeface="Calibri" panose="020F0502020204030204" pitchFamily="34" charset="0"/>
                <a:ea typeface="Calibri" panose="020F0502020204030204" pitchFamily="34" charset="0"/>
                <a:cs typeface="Calibri" panose="020F0502020204030204" pitchFamily="34" charset="0"/>
              </a:rPr>
              <a:t>Mas como os grupos sociais de primatas mantêm a sua integração e a sua coesão tendo um número tão grande de indivíduos?</a:t>
            </a:r>
            <a:r>
              <a:rPr lang="pt-BR" sz="1800" dirty="0">
                <a:effectLst/>
                <a:latin typeface="Calibri" panose="020F0502020204030204" pitchFamily="34" charset="0"/>
                <a:ea typeface="Calibri" panose="020F0502020204030204" pitchFamily="34" charset="0"/>
                <a:cs typeface="Calibri" panose="020F0502020204030204" pitchFamily="34" charset="0"/>
              </a:rPr>
              <a:t> </a:t>
            </a:r>
            <a:r>
              <a:rPr lang="pt-BR" sz="1800" b="1" dirty="0">
                <a:effectLst/>
                <a:latin typeface="Calibri" panose="020F0502020204030204" pitchFamily="34" charset="0"/>
                <a:ea typeface="Calibri" panose="020F0502020204030204" pitchFamily="34" charset="0"/>
                <a:cs typeface="Calibri" panose="020F0502020204030204" pitchFamily="34" charset="0"/>
              </a:rPr>
              <a:t>Em primatas não humanos, o ato de explorar, por longos períodos, os pelos corporais do companheiro em busca de insetos ou por pura diversão parece ser o comportamento mais fundamental na manutenção da higidez dos relacionamentos sociais de uma colônia de macacos ou símios</a:t>
            </a:r>
            <a:r>
              <a:rPr lang="pt-BR" sz="18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gn="just">
              <a:lnSpc>
                <a:spcPct val="150000"/>
              </a:lnSpc>
              <a:spcAft>
                <a:spcPts val="565"/>
              </a:spcAft>
              <a:buFont typeface="Symbol" pitchFamily="2" charset="2"/>
              <a:buChar char=""/>
            </a:pPr>
            <a:r>
              <a:rPr lang="pt-BR" sz="1800" dirty="0">
                <a:effectLst/>
                <a:latin typeface="Calibri" panose="020F0502020204030204" pitchFamily="34" charset="0"/>
                <a:ea typeface="Calibri" panose="020F0502020204030204" pitchFamily="34" charset="0"/>
                <a:cs typeface="Calibri" panose="020F0502020204030204" pitchFamily="34" charset="0"/>
              </a:rPr>
              <a:t>A ideia de que tal tarefa desempenha uma função social tão vital é apoiada pela descoberta de que primatas dedicam cerca de 10% a 20% do seu tempo a essa atividade. </a:t>
            </a:r>
          </a:p>
          <a:p>
            <a:endParaRPr lang="pt-BR" dirty="0"/>
          </a:p>
        </p:txBody>
      </p:sp>
      <p:sp>
        <p:nvSpPr>
          <p:cNvPr id="4" name="Espaço Reservado para Número de Slide 3">
            <a:extLst>
              <a:ext uri="{FF2B5EF4-FFF2-40B4-BE49-F238E27FC236}">
                <a16:creationId xmlns:a16="http://schemas.microsoft.com/office/drawing/2014/main" id="{17588412-DEC8-C645-8339-F8ED064EFDBE}"/>
              </a:ext>
            </a:extLst>
          </p:cNvPr>
          <p:cNvSpPr>
            <a:spLocks noGrp="1"/>
          </p:cNvSpPr>
          <p:nvPr>
            <p:ph type="sldNum" sz="quarter" idx="12"/>
          </p:nvPr>
        </p:nvSpPr>
        <p:spPr/>
        <p:txBody>
          <a:bodyPr/>
          <a:lstStyle/>
          <a:p>
            <a:fld id="{5FA3BFB1-3607-114B-999B-3E143D630A05}" type="slidenum">
              <a:rPr lang="pt-BR" smtClean="0"/>
              <a:t>23</a:t>
            </a:fld>
            <a:endParaRPr lang="pt-BR"/>
          </a:p>
        </p:txBody>
      </p:sp>
    </p:spTree>
    <p:extLst>
      <p:ext uri="{BB962C8B-B14F-4D97-AF65-F5344CB8AC3E}">
        <p14:creationId xmlns:p14="http://schemas.microsoft.com/office/powerpoint/2010/main" val="3698926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4EAF42-7E48-9F49-89C2-06F4AE042AA8}"/>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Efeitos somáticos do ser-com-o-outro </a:t>
            </a:r>
            <a:br>
              <a:rPr lang="pt-BR" sz="2400" b="1" dirty="0">
                <a:solidFill>
                  <a:srgbClr val="00B050"/>
                </a:solidFill>
                <a:latin typeface="Times New Roman" panose="02020603050405020304" pitchFamily="18" charset="0"/>
                <a:cs typeface="Times New Roman" panose="02020603050405020304" pitchFamily="18" charset="0"/>
              </a:rPr>
            </a:br>
            <a:endParaRPr lang="pt-BR" sz="2400" b="1" dirty="0">
              <a:solidFill>
                <a:srgbClr val="00B050"/>
              </a:solidFill>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52E9E194-8E86-B744-AA2A-C201EAC4C6D5}"/>
              </a:ext>
            </a:extLst>
          </p:cNvPr>
          <p:cNvSpPr>
            <a:spLocks noGrp="1"/>
          </p:cNvSpPr>
          <p:nvPr>
            <p:ph idx="1"/>
          </p:nvPr>
        </p:nvSpPr>
        <p:spPr/>
        <p:txBody>
          <a:bodyPr>
            <a:normAutofit fontScale="85000" lnSpcReduction="10000"/>
          </a:bodyPr>
          <a:lstStyle/>
          <a:p>
            <a:pPr marL="342900" lvl="0" indent="-342900" algn="just">
              <a:lnSpc>
                <a:spcPct val="150000"/>
              </a:lnSpc>
              <a:spcAft>
                <a:spcPts val="565"/>
              </a:spcAft>
              <a:buFont typeface="Symbol" pitchFamily="2" charset="2"/>
              <a:buChar char=""/>
            </a:pPr>
            <a:r>
              <a:rPr lang="pt-B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fato de que </a:t>
            </a:r>
            <a:r>
              <a:rPr lang="pt-BR"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opiáceos</a:t>
            </a:r>
            <a:r>
              <a:rPr lang="pt-B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endógenos – conhecidos como “endorfinas” – são liberados em macacos durante essa prática provavelmente explica, pelo menos em parte, como a eficiente exploração coletiva do senso do tato sofisticado dos primatas pode criar uma união social tão longeva nessas sociedades; </a:t>
            </a:r>
          </a:p>
          <a:p>
            <a:pPr marL="342900" lvl="0" indent="-342900" algn="just">
              <a:lnSpc>
                <a:spcPct val="150000"/>
              </a:lnSpc>
              <a:spcAft>
                <a:spcPts val="565"/>
              </a:spcAft>
              <a:buFont typeface="Symbol" pitchFamily="2" charset="2"/>
              <a:buChar char=""/>
            </a:pPr>
            <a:r>
              <a:rPr lang="pt-B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afinal, a evidência observacional indica que tal exploração tátil faz animais relaxarem e demonstrarem níveis de estresse mais reduzidos no convívio social.</a:t>
            </a:r>
          </a:p>
          <a:p>
            <a:endParaRPr lang="pt-BR" dirty="0"/>
          </a:p>
        </p:txBody>
      </p:sp>
      <p:sp>
        <p:nvSpPr>
          <p:cNvPr id="4" name="Espaço Reservado para Número de Slide 3">
            <a:extLst>
              <a:ext uri="{FF2B5EF4-FFF2-40B4-BE49-F238E27FC236}">
                <a16:creationId xmlns:a16="http://schemas.microsoft.com/office/drawing/2014/main" id="{C7A7B40C-C711-FC40-8868-569161BF0D71}"/>
              </a:ext>
            </a:extLst>
          </p:cNvPr>
          <p:cNvSpPr>
            <a:spLocks noGrp="1"/>
          </p:cNvSpPr>
          <p:nvPr>
            <p:ph type="sldNum" sz="quarter" idx="12"/>
          </p:nvPr>
        </p:nvSpPr>
        <p:spPr/>
        <p:txBody>
          <a:bodyPr/>
          <a:lstStyle/>
          <a:p>
            <a:fld id="{5FA3BFB1-3607-114B-999B-3E143D630A05}" type="slidenum">
              <a:rPr lang="pt-BR" smtClean="0"/>
              <a:t>24</a:t>
            </a:fld>
            <a:endParaRPr lang="pt-BR"/>
          </a:p>
        </p:txBody>
      </p:sp>
    </p:spTree>
    <p:extLst>
      <p:ext uri="{BB962C8B-B14F-4D97-AF65-F5344CB8AC3E}">
        <p14:creationId xmlns:p14="http://schemas.microsoft.com/office/powerpoint/2010/main" val="3343427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D4880F-A2A6-B749-8675-F1993FEECEEE}"/>
              </a:ext>
            </a:extLst>
          </p:cNvPr>
          <p:cNvSpPr>
            <a:spLocks noGrp="1"/>
          </p:cNvSpPr>
          <p:nvPr>
            <p:ph type="title"/>
          </p:nvPr>
        </p:nvSpPr>
        <p:spPr/>
        <p:txBody>
          <a:bodyPr>
            <a:noAutofit/>
          </a:bodyPr>
          <a:lstStyle/>
          <a:p>
            <a:pPr algn="ctr"/>
            <a:r>
              <a:rPr lang="pt-BR" sz="3200" b="1" dirty="0">
                <a:latin typeface="Times New Roman" panose="02020603050405020304" pitchFamily="18" charset="0"/>
                <a:cs typeface="Times New Roman" panose="02020603050405020304" pitchFamily="18" charset="0"/>
              </a:rPr>
              <a:t>A linguagem como substituto do “catar piolho”</a:t>
            </a:r>
            <a:br>
              <a:rPr lang="pt-BR" sz="3200" b="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 </a:t>
            </a:r>
            <a:br>
              <a:rPr lang="pt-BR" sz="3200" b="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que integra a vida social</a:t>
            </a:r>
          </a:p>
        </p:txBody>
      </p:sp>
      <p:sp>
        <p:nvSpPr>
          <p:cNvPr id="3" name="Espaço Reservado para Conteúdo 2">
            <a:extLst>
              <a:ext uri="{FF2B5EF4-FFF2-40B4-BE49-F238E27FC236}">
                <a16:creationId xmlns:a16="http://schemas.microsoft.com/office/drawing/2014/main" id="{A29F78F1-73BC-0245-8284-C373BBCA8CC4}"/>
              </a:ext>
            </a:extLst>
          </p:cNvPr>
          <p:cNvSpPr>
            <a:spLocks noGrp="1"/>
          </p:cNvSpPr>
          <p:nvPr>
            <p:ph idx="1"/>
          </p:nvPr>
        </p:nvSpPr>
        <p:spPr/>
        <p:txBody>
          <a:bodyPr>
            <a:normAutofit fontScale="70000" lnSpcReduction="20000"/>
          </a:bodyPr>
          <a:lstStyle/>
          <a:p>
            <a:pPr>
              <a:lnSpc>
                <a:spcPct val="170000"/>
              </a:lnSpc>
            </a:pPr>
            <a:r>
              <a:rPr lang="pt-BR"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Dunbar</a:t>
            </a:r>
            <a:r>
              <a:rPr lang="pt-B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estima que seria necessário despender de 30% a 40% da rotina diária nesse embate tátil a fim de manter a harmonia social de um grupo formado por 150 seres humanos. </a:t>
            </a:r>
          </a:p>
          <a:p>
            <a:pPr marL="342900" lvl="0" indent="-342900" algn="just">
              <a:lnSpc>
                <a:spcPct val="170000"/>
              </a:lnSpc>
              <a:spcAft>
                <a:spcPts val="285"/>
              </a:spcAft>
              <a:buFont typeface="Symbol" pitchFamily="2" charset="2"/>
              <a:buChar char=""/>
            </a:pPr>
            <a:r>
              <a:rPr lang="pt-BR" sz="2800" dirty="0">
                <a:effectLst/>
                <a:latin typeface="Calibri" panose="020F0502020204030204" pitchFamily="34" charset="0"/>
                <a:ea typeface="Calibri" panose="020F0502020204030204" pitchFamily="34" charset="0"/>
                <a:cs typeface="Calibri" panose="020F0502020204030204" pitchFamily="34" charset="0"/>
              </a:rPr>
              <a:t>Em vez desse uso proibitivo das nossas polpas digitais, </a:t>
            </a:r>
            <a:r>
              <a:rPr lang="pt-BR" sz="2800" b="1" dirty="0" err="1">
                <a:effectLst/>
                <a:latin typeface="Calibri" panose="020F0502020204030204" pitchFamily="34" charset="0"/>
                <a:ea typeface="Calibri" panose="020F0502020204030204" pitchFamily="34" charset="0"/>
                <a:cs typeface="Calibri" panose="020F0502020204030204" pitchFamily="34" charset="0"/>
              </a:rPr>
              <a:t>Dunbar</a:t>
            </a:r>
            <a:r>
              <a:rPr lang="pt-BR" sz="2800" b="1" dirty="0">
                <a:effectLst/>
                <a:latin typeface="Calibri" panose="020F0502020204030204" pitchFamily="34" charset="0"/>
                <a:ea typeface="Calibri" panose="020F0502020204030204" pitchFamily="34" charset="0"/>
                <a:cs typeface="Calibri" panose="020F0502020204030204" pitchFamily="34" charset="0"/>
              </a:rPr>
              <a:t> argumenta que a nossa espécie se valeu de outra inovação comportamental para alcançar o mesmo objetivo de harmonia social atingido por outras espécies de primatas: a linguagem.</a:t>
            </a:r>
            <a:endParaRPr lang="pt-BR" sz="2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70000"/>
              </a:lnSpc>
              <a:spcAft>
                <a:spcPts val="285"/>
              </a:spcAft>
              <a:buFont typeface="Symbol" pitchFamily="2" charset="2"/>
              <a:buChar char=""/>
            </a:pPr>
            <a:r>
              <a:rPr lang="pt-BR" sz="2800" b="1" dirty="0">
                <a:effectLst/>
                <a:latin typeface="Calibri" panose="020F0502020204030204" pitchFamily="34" charset="0"/>
                <a:ea typeface="Calibri" panose="020F0502020204030204" pitchFamily="34" charset="0"/>
                <a:cs typeface="Calibri" panose="020F0502020204030204" pitchFamily="34" charset="0"/>
              </a:rPr>
              <a:t>Complementada por gestos, grunhidos e assobios, a linguagem oral articulada ofereceu à nossa espécie um meio muito eficiente para manter unido um grande grupo de seres humanos.</a:t>
            </a:r>
            <a:r>
              <a:rPr lang="pt-BR" sz="2800"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pt-BR" dirty="0"/>
          </a:p>
          <a:p>
            <a:endParaRPr lang="pt-BR" dirty="0"/>
          </a:p>
        </p:txBody>
      </p:sp>
      <p:sp>
        <p:nvSpPr>
          <p:cNvPr id="4" name="Espaço Reservado para Número de Slide 3">
            <a:extLst>
              <a:ext uri="{FF2B5EF4-FFF2-40B4-BE49-F238E27FC236}">
                <a16:creationId xmlns:a16="http://schemas.microsoft.com/office/drawing/2014/main" id="{CAE4BFB6-43AB-D04F-A1C8-27EEF1C354B9}"/>
              </a:ext>
            </a:extLst>
          </p:cNvPr>
          <p:cNvSpPr>
            <a:spLocks noGrp="1"/>
          </p:cNvSpPr>
          <p:nvPr>
            <p:ph type="sldNum" sz="quarter" idx="12"/>
          </p:nvPr>
        </p:nvSpPr>
        <p:spPr/>
        <p:txBody>
          <a:bodyPr/>
          <a:lstStyle/>
          <a:p>
            <a:fld id="{5FA3BFB1-3607-114B-999B-3E143D630A05}" type="slidenum">
              <a:rPr lang="pt-BR" smtClean="0"/>
              <a:t>25</a:t>
            </a:fld>
            <a:endParaRPr lang="pt-BR"/>
          </a:p>
        </p:txBody>
      </p:sp>
    </p:spTree>
    <p:extLst>
      <p:ext uri="{BB962C8B-B14F-4D97-AF65-F5344CB8AC3E}">
        <p14:creationId xmlns:p14="http://schemas.microsoft.com/office/powerpoint/2010/main" val="411966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C1462A-D926-0141-9A5B-6B29D1B7D8E2}"/>
              </a:ext>
            </a:extLst>
          </p:cNvPr>
          <p:cNvSpPr>
            <a:spLocks noGrp="1"/>
          </p:cNvSpPr>
          <p:nvPr>
            <p:ph type="title"/>
          </p:nvPr>
        </p:nvSpPr>
        <p:spPr/>
        <p:txBody>
          <a:bodyPr>
            <a:normAutofit/>
          </a:bodyPr>
          <a:lstStyle/>
          <a:p>
            <a:pPr algn="ctr"/>
            <a:r>
              <a:rPr lang="pt-BR" sz="2800" b="1" dirty="0">
                <a:effectLst/>
                <a:latin typeface="Calibri" panose="020F0502020204030204" pitchFamily="34" charset="0"/>
                <a:ea typeface="Calibri" panose="020F0502020204030204" pitchFamily="34" charset="0"/>
              </a:rPr>
              <a:t>A LINGUAGEM ORAL</a:t>
            </a:r>
            <a:endParaRPr lang="pt-BR" sz="2800" b="1" dirty="0"/>
          </a:p>
        </p:txBody>
      </p:sp>
      <p:sp>
        <p:nvSpPr>
          <p:cNvPr id="3" name="Espaço Reservado para Conteúdo 2">
            <a:extLst>
              <a:ext uri="{FF2B5EF4-FFF2-40B4-BE49-F238E27FC236}">
                <a16:creationId xmlns:a16="http://schemas.microsoft.com/office/drawing/2014/main" id="{B24FD612-5D12-6447-9533-BA592813035C}"/>
              </a:ext>
            </a:extLst>
          </p:cNvPr>
          <p:cNvSpPr>
            <a:spLocks noGrp="1"/>
          </p:cNvSpPr>
          <p:nvPr>
            <p:ph idx="1"/>
          </p:nvPr>
        </p:nvSpPr>
        <p:spPr/>
        <p:txBody>
          <a:bodyPr>
            <a:normAutofit/>
          </a:bodyPr>
          <a:lstStyle/>
          <a:p>
            <a:pPr marL="342900" lvl="0" indent="-342900" algn="just">
              <a:lnSpc>
                <a:spcPct val="150000"/>
              </a:lnSpc>
              <a:spcAft>
                <a:spcPts val="285"/>
              </a:spcAft>
              <a:buFont typeface="Symbol" pitchFamily="2" charset="2"/>
              <a:buChar char=""/>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a:t>
            </a:r>
            <a:r>
              <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 fato, </a:t>
            </a:r>
            <a:r>
              <a:rPr lang="pt-BR" sz="20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Dunbar</a:t>
            </a:r>
            <a:r>
              <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propôs um exemplo muito interessante do impacto da linguagem oral como forma de amálgama social humana. </a:t>
            </a:r>
          </a:p>
          <a:p>
            <a:pPr marL="342900" lvl="0" indent="-342900" algn="just">
              <a:lnSpc>
                <a:spcPct val="150000"/>
              </a:lnSpc>
              <a:spcAft>
                <a:spcPts val="285"/>
              </a:spcAft>
              <a:buFont typeface="Symbol" pitchFamily="2" charset="2"/>
              <a:buChar char=""/>
            </a:pPr>
            <a:r>
              <a:rPr lang="pt-BR"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Ao estudar o conteúdo de conversas dispersas por diferentes grupos sociais na Inglaterra contemporânea, ele descobriu que, não importa quem esteja envolvido na conversa, aproximadamente dois terços destes diálogos revolvem ao redor das nossas vidas sociais. </a:t>
            </a:r>
          </a:p>
          <a:p>
            <a:pPr marL="342900" lvl="0" indent="-342900" algn="just">
              <a:lnSpc>
                <a:spcPct val="150000"/>
              </a:lnSpc>
              <a:spcAft>
                <a:spcPts val="285"/>
              </a:spcAft>
              <a:buFont typeface="Symbol" pitchFamily="2" charset="2"/>
              <a:buChar char=""/>
            </a:pPr>
            <a:r>
              <a:rPr lang="pt-B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 outras palavras, de acordo com a pesquisa de </a:t>
            </a:r>
            <a:r>
              <a:rPr lang="pt-BR" sz="20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Dunbar</a:t>
            </a:r>
            <a:r>
              <a:rPr lang="pt-BR"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“fofocar” parece ser um dos hábitos mais populares da humanidade desde sempre. </a:t>
            </a:r>
          </a:p>
        </p:txBody>
      </p:sp>
      <p:sp>
        <p:nvSpPr>
          <p:cNvPr id="4" name="Espaço Reservado para Número de Slide 3">
            <a:extLst>
              <a:ext uri="{FF2B5EF4-FFF2-40B4-BE49-F238E27FC236}">
                <a16:creationId xmlns:a16="http://schemas.microsoft.com/office/drawing/2014/main" id="{BFAA4311-71BA-9C41-846E-55D2653EDC1B}"/>
              </a:ext>
            </a:extLst>
          </p:cNvPr>
          <p:cNvSpPr>
            <a:spLocks noGrp="1"/>
          </p:cNvSpPr>
          <p:nvPr>
            <p:ph type="sldNum" sz="quarter" idx="12"/>
          </p:nvPr>
        </p:nvSpPr>
        <p:spPr/>
        <p:txBody>
          <a:bodyPr/>
          <a:lstStyle/>
          <a:p>
            <a:fld id="{5FA3BFB1-3607-114B-999B-3E143D630A05}" type="slidenum">
              <a:rPr lang="pt-BR" smtClean="0"/>
              <a:t>26</a:t>
            </a:fld>
            <a:endParaRPr lang="pt-BR"/>
          </a:p>
        </p:txBody>
      </p:sp>
    </p:spTree>
    <p:extLst>
      <p:ext uri="{BB962C8B-B14F-4D97-AF65-F5344CB8AC3E}">
        <p14:creationId xmlns:p14="http://schemas.microsoft.com/office/powerpoint/2010/main" val="1235553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DF94C-7D8E-0C49-907E-F01A7E761383}"/>
              </a:ext>
            </a:extLst>
          </p:cNvPr>
          <p:cNvSpPr>
            <a:spLocks noGrp="1"/>
          </p:cNvSpPr>
          <p:nvPr>
            <p:ph type="title"/>
          </p:nvPr>
        </p:nvSpPr>
        <p:spPr/>
        <p:txBody>
          <a:bodyPr/>
          <a:lstStyle/>
          <a:p>
            <a:pPr algn="ctr"/>
            <a:r>
              <a:rPr lang="pt-BR" b="1" dirty="0">
                <a:solidFill>
                  <a:srgbClr val="00B050"/>
                </a:solidFill>
                <a:latin typeface="Times New Roman" panose="02020603050405020304" pitchFamily="18" charset="0"/>
                <a:cs typeface="Times New Roman" panose="02020603050405020304" pitchFamily="18" charset="0"/>
              </a:rPr>
              <a:t>Hipóteses para serem discutidas</a:t>
            </a:r>
          </a:p>
        </p:txBody>
      </p:sp>
      <p:sp>
        <p:nvSpPr>
          <p:cNvPr id="3" name="Espaço Reservado para Conteúdo 2">
            <a:extLst>
              <a:ext uri="{FF2B5EF4-FFF2-40B4-BE49-F238E27FC236}">
                <a16:creationId xmlns:a16="http://schemas.microsoft.com/office/drawing/2014/main" id="{B4D48D31-F2A6-A64A-BD59-1F596D3C8903}"/>
              </a:ext>
            </a:extLst>
          </p:cNvPr>
          <p:cNvSpPr>
            <a:spLocks noGrp="1"/>
          </p:cNvSpPr>
          <p:nvPr>
            <p:ph idx="1"/>
          </p:nvPr>
        </p:nvSpPr>
        <p:spPr/>
        <p:txBody>
          <a:bodyPr>
            <a:normAutofit fontScale="70000" lnSpcReduction="20000"/>
          </a:bodyPr>
          <a:lstStyle/>
          <a:p>
            <a:pPr algn="just">
              <a:lnSpc>
                <a:spcPct val="150000"/>
              </a:lnSpc>
            </a:pPr>
            <a:r>
              <a:rPr lang="pt-BR" sz="2800" b="1" dirty="0">
                <a:solidFill>
                  <a:srgbClr val="00B050"/>
                </a:solidFill>
                <a:latin typeface="Times New Roman" panose="02020603050405020304" pitchFamily="18" charset="0"/>
                <a:cs typeface="Times New Roman" panose="02020603050405020304" pitchFamily="18" charset="0"/>
                <a:sym typeface="Wingdings" pitchFamily="2" charset="2"/>
              </a:rPr>
              <a:t> </a:t>
            </a:r>
            <a:r>
              <a:rPr lang="pt-BR" sz="2800" b="1" dirty="0">
                <a:solidFill>
                  <a:srgbClr val="00B050"/>
                </a:solidFill>
                <a:latin typeface="Times New Roman" panose="02020603050405020304" pitchFamily="18" charset="0"/>
                <a:cs typeface="Times New Roman" panose="02020603050405020304" pitchFamily="18" charset="0"/>
              </a:rPr>
              <a:t>E se considerássemos a atividade de brincar-com o impulso </a:t>
            </a:r>
            <a:br>
              <a:rPr lang="pt-BR" sz="2800" b="1" dirty="0">
                <a:solidFill>
                  <a:srgbClr val="00B050"/>
                </a:solidFill>
                <a:latin typeface="Times New Roman" panose="02020603050405020304" pitchFamily="18" charset="0"/>
                <a:cs typeface="Times New Roman" panose="02020603050405020304" pitchFamily="18" charset="0"/>
              </a:rPr>
            </a:br>
            <a:r>
              <a:rPr lang="pt-BR" sz="2800" b="1" dirty="0">
                <a:solidFill>
                  <a:srgbClr val="00B050"/>
                </a:solidFill>
                <a:latin typeface="Times New Roman" panose="02020603050405020304" pitchFamily="18" charset="0"/>
                <a:cs typeface="Times New Roman" panose="02020603050405020304" pitchFamily="18" charset="0"/>
              </a:rPr>
              <a:t>para a constituição e coesão da vida social?</a:t>
            </a:r>
          </a:p>
          <a:p>
            <a:pPr lvl="1" algn="just">
              <a:lnSpc>
                <a:spcPct val="150000"/>
              </a:lnSpc>
            </a:pPr>
            <a:r>
              <a:rPr lang="pt-BR" b="1" dirty="0">
                <a:solidFill>
                  <a:srgbClr val="00B050"/>
                </a:solidFill>
                <a:latin typeface="Times New Roman" panose="02020603050405020304" pitchFamily="18" charset="0"/>
                <a:cs typeface="Times New Roman" panose="02020603050405020304" pitchFamily="18" charset="0"/>
              </a:rPr>
              <a:t>Brincar como expressão e realização de </a:t>
            </a:r>
            <a:r>
              <a:rPr lang="pt-BR" b="1" dirty="0" err="1">
                <a:solidFill>
                  <a:srgbClr val="00B050"/>
                </a:solidFill>
                <a:latin typeface="Times New Roman" panose="02020603050405020304" pitchFamily="18" charset="0"/>
                <a:cs typeface="Times New Roman" panose="02020603050405020304" pitchFamily="18" charset="0"/>
              </a:rPr>
              <a:t>si-mesmo</a:t>
            </a:r>
            <a:r>
              <a:rPr lang="pt-BR" b="1" dirty="0">
                <a:solidFill>
                  <a:srgbClr val="00B050"/>
                </a:solidFill>
                <a:latin typeface="Times New Roman" panose="02020603050405020304" pitchFamily="18" charset="0"/>
                <a:cs typeface="Times New Roman" panose="02020603050405020304" pitchFamily="18" charset="0"/>
              </a:rPr>
              <a:t> (um </a:t>
            </a:r>
            <a:r>
              <a:rPr lang="pt-BR" b="1" dirty="0" err="1">
                <a:solidFill>
                  <a:srgbClr val="00B050"/>
                </a:solidFill>
                <a:latin typeface="Times New Roman" panose="02020603050405020304" pitchFamily="18" charset="0"/>
                <a:cs typeface="Times New Roman" panose="02020603050405020304" pitchFamily="18" charset="0"/>
              </a:rPr>
              <a:t>si-mesmo</a:t>
            </a:r>
            <a:r>
              <a:rPr lang="pt-BR" b="1" dirty="0">
                <a:solidFill>
                  <a:srgbClr val="00B050"/>
                </a:solidFill>
                <a:latin typeface="Times New Roman" panose="02020603050405020304" pitchFamily="18" charset="0"/>
                <a:cs typeface="Times New Roman" panose="02020603050405020304" pitchFamily="18" charset="0"/>
              </a:rPr>
              <a:t> que é o próprio sistema nervoso em funcionamento)</a:t>
            </a:r>
          </a:p>
          <a:p>
            <a:pPr lvl="1" algn="just">
              <a:lnSpc>
                <a:spcPct val="150000"/>
              </a:lnSpc>
            </a:pPr>
            <a:r>
              <a:rPr lang="pt-BR" b="1" dirty="0">
                <a:solidFill>
                  <a:srgbClr val="00B050"/>
                </a:solidFill>
                <a:latin typeface="Times New Roman" panose="02020603050405020304" pitchFamily="18" charset="0"/>
                <a:cs typeface="Times New Roman" panose="02020603050405020304" pitchFamily="18" charset="0"/>
              </a:rPr>
              <a:t>Brincar-com, ser-com, como dinâmica </a:t>
            </a:r>
            <a:r>
              <a:rPr lang="pt-BR" b="1" dirty="0" err="1">
                <a:solidFill>
                  <a:srgbClr val="00B050"/>
                </a:solidFill>
                <a:latin typeface="Times New Roman" panose="02020603050405020304" pitchFamily="18" charset="0"/>
                <a:cs typeface="Times New Roman" panose="02020603050405020304" pitchFamily="18" charset="0"/>
              </a:rPr>
              <a:t>psico-afetiva</a:t>
            </a:r>
            <a:r>
              <a:rPr lang="pt-BR" b="1" dirty="0">
                <a:solidFill>
                  <a:srgbClr val="00B050"/>
                </a:solidFill>
                <a:latin typeface="Times New Roman" panose="02020603050405020304" pitchFamily="18" charset="0"/>
                <a:cs typeface="Times New Roman" panose="02020603050405020304" pitchFamily="18" charset="0"/>
              </a:rPr>
              <a:t> que tem as redes neurais como condições de possibilidade (física) para sua realização</a:t>
            </a:r>
          </a:p>
          <a:p>
            <a:pPr algn="just">
              <a:lnSpc>
                <a:spcPct val="150000"/>
              </a:lnSpc>
            </a:pPr>
            <a:r>
              <a:rPr lang="pt-BR" sz="2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2800" b="1" dirty="0">
                <a:solidFill>
                  <a:srgbClr val="00B050"/>
                </a:solidFill>
                <a:effectLst/>
                <a:latin typeface="Calibri" panose="020F0502020204030204" pitchFamily="34" charset="0"/>
                <a:ea typeface="Calibri" panose="020F0502020204030204" pitchFamily="34" charset="0"/>
              </a:rPr>
              <a:t> seria interessante associar esta atividade social com a atividade de BRINCAR</a:t>
            </a:r>
          </a:p>
          <a:p>
            <a:pPr algn="just">
              <a:lnSpc>
                <a:spcPct val="150000"/>
              </a:lnSpc>
            </a:pPr>
            <a:r>
              <a:rPr lang="pt-BR" sz="2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2800" b="1" dirty="0">
                <a:solidFill>
                  <a:srgbClr val="00B050"/>
                </a:solidFill>
                <a:effectLst/>
                <a:latin typeface="Calibri" panose="020F0502020204030204" pitchFamily="34" charset="0"/>
                <a:ea typeface="Calibri" panose="020F0502020204030204" pitchFamily="34" charset="0"/>
              </a:rPr>
              <a:t> O laço afetivo, as relações de dependência afetiva, também não contribuiriam para o desenvolvimento do cérebro?</a:t>
            </a:r>
          </a:p>
          <a:p>
            <a:pPr algn="just">
              <a:lnSpc>
                <a:spcPct val="150000"/>
              </a:lnSpc>
            </a:pPr>
            <a:r>
              <a:rPr lang="pt-BR" sz="2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2800" b="1" dirty="0">
                <a:solidFill>
                  <a:srgbClr val="00B050"/>
                </a:solidFill>
                <a:effectLst/>
                <a:latin typeface="Calibri" panose="020F0502020204030204" pitchFamily="34" charset="0"/>
                <a:ea typeface="Calibri" panose="020F0502020204030204" pitchFamily="34" charset="0"/>
              </a:rPr>
              <a:t> o lugar do brincar com, do faz de conta, como fator de agregação social  </a:t>
            </a:r>
            <a:endParaRPr lang="pt-BR" sz="2800" dirty="0">
              <a:solidFill>
                <a:srgbClr val="000000"/>
              </a:solidFill>
              <a:effectLst/>
              <a:latin typeface="Calibri" panose="020F0502020204030204" pitchFamily="34" charset="0"/>
              <a:ea typeface="Calibri" panose="020F0502020204030204" pitchFamily="34" charset="0"/>
            </a:endParaRPr>
          </a:p>
          <a:p>
            <a:endParaRPr lang="pt-BR" sz="2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5ADF490A-D255-994F-8952-DEF7AFFFEEFB}"/>
              </a:ext>
            </a:extLst>
          </p:cNvPr>
          <p:cNvSpPr>
            <a:spLocks noGrp="1"/>
          </p:cNvSpPr>
          <p:nvPr>
            <p:ph type="sldNum" sz="quarter" idx="12"/>
          </p:nvPr>
        </p:nvSpPr>
        <p:spPr/>
        <p:txBody>
          <a:bodyPr/>
          <a:lstStyle/>
          <a:p>
            <a:fld id="{5FA3BFB1-3607-114B-999B-3E143D630A05}" type="slidenum">
              <a:rPr lang="pt-BR" smtClean="0"/>
              <a:t>27</a:t>
            </a:fld>
            <a:endParaRPr lang="pt-BR"/>
          </a:p>
        </p:txBody>
      </p:sp>
    </p:spTree>
    <p:extLst>
      <p:ext uri="{BB962C8B-B14F-4D97-AF65-F5344CB8AC3E}">
        <p14:creationId xmlns:p14="http://schemas.microsoft.com/office/powerpoint/2010/main" val="1273395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80E40C-5DAA-B14E-8E39-9B3BEA4A36F0}"/>
              </a:ext>
            </a:extLst>
          </p:cNvPr>
          <p:cNvSpPr>
            <a:spLocks noGrp="1"/>
          </p:cNvSpPr>
          <p:nvPr>
            <p:ph type="title"/>
          </p:nvPr>
        </p:nvSpPr>
        <p:spPr/>
        <p:txBody>
          <a:bodyPr>
            <a:normAutofit fontScale="90000"/>
          </a:bodyPr>
          <a:lstStyle/>
          <a:p>
            <a:pPr algn="ctr"/>
            <a:r>
              <a:rPr lang="pt-BR" sz="3600" b="1" dirty="0">
                <a:effectLst/>
                <a:latin typeface="Times New Roman" panose="02020603050405020304" pitchFamily="18" charset="0"/>
                <a:ea typeface="Calibri" panose="020F0502020204030204" pitchFamily="34" charset="0"/>
                <a:cs typeface="Times New Roman" panose="02020603050405020304" pitchFamily="18" charset="0"/>
              </a:rPr>
              <a:t>O compartilhar a vida social levou à linguagem </a:t>
            </a:r>
            <a:br>
              <a:rPr lang="pt-BR" sz="3600" b="1" dirty="0">
                <a:effectLst/>
                <a:latin typeface="Times New Roman" panose="02020603050405020304" pitchFamily="18" charset="0"/>
                <a:ea typeface="Calibri" panose="020F0502020204030204" pitchFamily="34" charset="0"/>
                <a:cs typeface="Times New Roman" panose="02020603050405020304" pitchFamily="18" charset="0"/>
              </a:rPr>
            </a:br>
            <a:br>
              <a:rPr lang="pt-BR" sz="3600" b="1" dirty="0">
                <a:effectLst/>
                <a:latin typeface="Times New Roman" panose="02020603050405020304" pitchFamily="18" charset="0"/>
                <a:ea typeface="Calibri" panose="020F0502020204030204" pitchFamily="34" charset="0"/>
                <a:cs typeface="Times New Roman" panose="02020603050405020304" pitchFamily="18" charset="0"/>
              </a:rPr>
            </a:br>
            <a:r>
              <a:rPr lang="pt-BR" sz="3600" b="1" dirty="0">
                <a:effectLst/>
                <a:latin typeface="Times New Roman" panose="02020603050405020304" pitchFamily="18" charset="0"/>
                <a:ea typeface="Calibri" panose="020F0502020204030204" pitchFamily="34" charset="0"/>
                <a:cs typeface="Times New Roman" panose="02020603050405020304" pitchFamily="18" charset="0"/>
              </a:rPr>
              <a:t>bem como ao desenvolvimento do cérebro</a:t>
            </a:r>
            <a:endParaRPr lang="pt-BR" sz="2800" dirty="0"/>
          </a:p>
        </p:txBody>
      </p:sp>
      <p:sp>
        <p:nvSpPr>
          <p:cNvPr id="3" name="Espaço Reservado para Conteúdo 2">
            <a:extLst>
              <a:ext uri="{FF2B5EF4-FFF2-40B4-BE49-F238E27FC236}">
                <a16:creationId xmlns:a16="http://schemas.microsoft.com/office/drawing/2014/main" id="{08957979-1CAC-E948-BA93-B65A5F30ECC0}"/>
              </a:ext>
            </a:extLst>
          </p:cNvPr>
          <p:cNvSpPr>
            <a:spLocks noGrp="1"/>
          </p:cNvSpPr>
          <p:nvPr>
            <p:ph idx="1"/>
          </p:nvPr>
        </p:nvSpPr>
        <p:spPr/>
        <p:txBody>
          <a:bodyPr>
            <a:normAutofit/>
          </a:bodyPr>
          <a:lstStyle/>
          <a:p>
            <a:pPr marL="342900" lvl="0" indent="-342900" algn="just">
              <a:lnSpc>
                <a:spcPct val="150000"/>
              </a:lnSpc>
              <a:spcAft>
                <a:spcPts val="285"/>
              </a:spcAft>
              <a:buFont typeface="Symbol" pitchFamily="2" charset="2"/>
              <a:buChar char=""/>
            </a:pPr>
            <a:r>
              <a:rPr lang="pt-BR" sz="1800" dirty="0">
                <a:effectLst/>
                <a:latin typeface="Calibri" panose="020F0502020204030204" pitchFamily="34" charset="0"/>
                <a:ea typeface="Calibri" panose="020F0502020204030204" pitchFamily="34" charset="0"/>
                <a:cs typeface="Calibri" panose="020F0502020204030204" pitchFamily="34" charset="0"/>
              </a:rPr>
              <a:t>Esse achado sugere que a </a:t>
            </a:r>
            <a:r>
              <a:rPr lang="pt-BR" sz="1800" b="1" dirty="0">
                <a:effectLst/>
                <a:latin typeface="Calibri" panose="020F0502020204030204" pitchFamily="34" charset="0"/>
                <a:ea typeface="Calibri" panose="020F0502020204030204" pitchFamily="34" charset="0"/>
                <a:cs typeface="Calibri" panose="020F0502020204030204" pitchFamily="34" charset="0"/>
              </a:rPr>
              <a:t>fofoca</a:t>
            </a:r>
            <a:r>
              <a:rPr lang="pt-BR" sz="1800" dirty="0">
                <a:effectLst/>
                <a:latin typeface="Calibri" panose="020F0502020204030204" pitchFamily="34" charset="0"/>
                <a:ea typeface="Calibri" panose="020F0502020204030204" pitchFamily="34" charset="0"/>
                <a:cs typeface="Calibri" panose="020F0502020204030204" pitchFamily="34" charset="0"/>
              </a:rPr>
              <a:t> provavelmente foi um mecanismo essencial, desde o surgimento da linguagem oral entre os nossos ancestrais, para o funcionamento apropriado dos grandes grupos humanos da história evolucional.</a:t>
            </a:r>
          </a:p>
          <a:p>
            <a:pPr marL="342900" lvl="0" indent="-342900" algn="just">
              <a:lnSpc>
                <a:spcPct val="150000"/>
              </a:lnSpc>
              <a:spcAft>
                <a:spcPts val="285"/>
              </a:spcAft>
              <a:buFont typeface="Symbol" pitchFamily="2" charset="2"/>
              <a:buChar char=""/>
            </a:pPr>
            <a:r>
              <a:rPr lang="pt-BR" sz="1800" b="1" dirty="0">
                <a:effectLst/>
                <a:latin typeface="Calibri" panose="020F0502020204030204" pitchFamily="34" charset="0"/>
                <a:ea typeface="Calibri" panose="020F0502020204030204" pitchFamily="34" charset="0"/>
                <a:cs typeface="Calibri" panose="020F0502020204030204" pitchFamily="34" charset="0"/>
              </a:rPr>
              <a:t>Como vários autores argumentaram desde que </a:t>
            </a:r>
            <a:r>
              <a:rPr lang="pt-BR" sz="1800" b="1" dirty="0" err="1">
                <a:effectLst/>
                <a:latin typeface="Calibri" panose="020F0502020204030204" pitchFamily="34" charset="0"/>
                <a:ea typeface="Calibri" panose="020F0502020204030204" pitchFamily="34" charset="0"/>
                <a:cs typeface="Calibri" panose="020F0502020204030204" pitchFamily="34" charset="0"/>
              </a:rPr>
              <a:t>Dunbar</a:t>
            </a:r>
            <a:r>
              <a:rPr lang="pt-BR" sz="1800" b="1" dirty="0">
                <a:effectLst/>
                <a:latin typeface="Calibri" panose="020F0502020204030204" pitchFamily="34" charset="0"/>
                <a:ea typeface="Calibri" panose="020F0502020204030204" pitchFamily="34" charset="0"/>
                <a:cs typeface="Calibri" panose="020F0502020204030204" pitchFamily="34" charset="0"/>
              </a:rPr>
              <a:t> propôs a sua hipótese do cérebro social nos anos 1990, essa cadeia causal convoluta provavelmente influenciou a relação entre o crescimento do córtex e o aumento da complexidade dos comportamentos sociais. </a:t>
            </a:r>
            <a:endParaRPr lang="pt-BR"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Aft>
                <a:spcPts val="285"/>
              </a:spcAft>
              <a:buFont typeface="Symbol" pitchFamily="2" charset="2"/>
              <a:buChar char=""/>
            </a:pPr>
            <a:r>
              <a:rPr lang="pt-BR" sz="1800" b="1" dirty="0">
                <a:effectLst/>
                <a:latin typeface="Calibri" panose="020F0502020204030204" pitchFamily="34" charset="0"/>
                <a:ea typeface="Calibri" panose="020F0502020204030204" pitchFamily="34" charset="0"/>
                <a:cs typeface="Calibri" panose="020F0502020204030204" pitchFamily="34" charset="0"/>
              </a:rPr>
              <a:t>Para começar, pode-se afirmar que o crescimento do cérebro e o surgimento da linguagem oral não só foram facilitados, como foram necessários, ou potencializados, pelo crescimento em complexidade dos comportamentos sociais humanos.</a:t>
            </a:r>
            <a:endParaRPr lang="pt-BR" sz="1800" dirty="0">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19CE383D-4E8E-624A-8327-2AD40FE724A4}"/>
              </a:ext>
            </a:extLst>
          </p:cNvPr>
          <p:cNvSpPr>
            <a:spLocks noGrp="1"/>
          </p:cNvSpPr>
          <p:nvPr>
            <p:ph type="sldNum" sz="quarter" idx="12"/>
          </p:nvPr>
        </p:nvSpPr>
        <p:spPr/>
        <p:txBody>
          <a:bodyPr/>
          <a:lstStyle/>
          <a:p>
            <a:fld id="{5FA3BFB1-3607-114B-999B-3E143D630A05}" type="slidenum">
              <a:rPr lang="pt-BR" smtClean="0"/>
              <a:t>28</a:t>
            </a:fld>
            <a:endParaRPr lang="pt-BR"/>
          </a:p>
        </p:txBody>
      </p:sp>
    </p:spTree>
    <p:extLst>
      <p:ext uri="{BB962C8B-B14F-4D97-AF65-F5344CB8AC3E}">
        <p14:creationId xmlns:p14="http://schemas.microsoft.com/office/powerpoint/2010/main" val="3886852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3BB583-1A30-C04F-B68D-5C0F06F0B2B3}"/>
              </a:ext>
            </a:extLst>
          </p:cNvPr>
          <p:cNvSpPr>
            <a:spLocks noGrp="1"/>
          </p:cNvSpPr>
          <p:nvPr>
            <p:ph type="title"/>
          </p:nvPr>
        </p:nvSpPr>
        <p:spPr/>
        <p:txBody>
          <a:bodyPr>
            <a:normAutofit/>
          </a:bodyPr>
          <a:lstStyle/>
          <a:p>
            <a:pPr algn="ctr"/>
            <a:r>
              <a:rPr lang="pt-BR" sz="3200" b="1" dirty="0">
                <a:latin typeface="Times New Roman" panose="02020603050405020304" pitchFamily="18" charset="0"/>
                <a:cs typeface="Times New Roman" panose="02020603050405020304" pitchFamily="18" charset="0"/>
              </a:rPr>
              <a:t>A vida social fez o desenvolvimento do encéfalo</a:t>
            </a:r>
          </a:p>
        </p:txBody>
      </p:sp>
      <p:sp>
        <p:nvSpPr>
          <p:cNvPr id="3" name="Espaço Reservado para Conteúdo 2">
            <a:extLst>
              <a:ext uri="{FF2B5EF4-FFF2-40B4-BE49-F238E27FC236}">
                <a16:creationId xmlns:a16="http://schemas.microsoft.com/office/drawing/2014/main" id="{E228DE53-C362-6146-93E8-F3B7FD18E68A}"/>
              </a:ext>
            </a:extLst>
          </p:cNvPr>
          <p:cNvSpPr>
            <a:spLocks noGrp="1"/>
          </p:cNvSpPr>
          <p:nvPr>
            <p:ph idx="1"/>
          </p:nvPr>
        </p:nvSpPr>
        <p:spPr/>
        <p:txBody>
          <a:bodyPr>
            <a:normAutofit/>
          </a:bodyPr>
          <a:lstStyle/>
          <a:p>
            <a:pPr marL="342900" lvl="0" indent="-342900" algn="just">
              <a:lnSpc>
                <a:spcPct val="150000"/>
              </a:lnSpc>
              <a:spcAft>
                <a:spcPts val="285"/>
              </a:spcAft>
              <a:buFont typeface="Symbol" pitchFamily="2" charset="2"/>
              <a:buChar char=""/>
            </a:pPr>
            <a:r>
              <a:rPr lang="pt-BR" sz="1600" dirty="0">
                <a:effectLst/>
                <a:latin typeface="Calibri" panose="020F0502020204030204" pitchFamily="34" charset="0"/>
                <a:ea typeface="Calibri" panose="020F0502020204030204" pitchFamily="34" charset="0"/>
                <a:cs typeface="Calibri" panose="020F0502020204030204" pitchFamily="34" charset="0"/>
              </a:rPr>
              <a:t>Nesse contexto, nos últimos vinte anos, outra visão foi proposta, considerando-se a combinação de fatores que pode ter ditado a evolução humana e o processo de </a:t>
            </a:r>
            <a:r>
              <a:rPr lang="pt-BR" sz="1600" dirty="0" err="1">
                <a:effectLst/>
                <a:latin typeface="Calibri" panose="020F0502020204030204" pitchFamily="34" charset="0"/>
                <a:ea typeface="Calibri" panose="020F0502020204030204" pitchFamily="34" charset="0"/>
                <a:cs typeface="Calibri" panose="020F0502020204030204" pitchFamily="34" charset="0"/>
              </a:rPr>
              <a:t>encefalização</a:t>
            </a:r>
            <a:r>
              <a:rPr lang="pt-BR" sz="1600" dirty="0">
                <a:effectLst/>
                <a:latin typeface="Calibri" panose="020F0502020204030204" pitchFamily="34" charset="0"/>
                <a:ea typeface="Calibri" panose="020F0502020204030204" pitchFamily="34" charset="0"/>
                <a:cs typeface="Calibri" panose="020F0502020204030204" pitchFamily="34" charset="0"/>
              </a:rPr>
              <a:t>. </a:t>
            </a:r>
          </a:p>
          <a:p>
            <a:pPr marL="800100" lvl="1" indent="-342900" algn="just">
              <a:lnSpc>
                <a:spcPct val="150000"/>
              </a:lnSpc>
              <a:spcAft>
                <a:spcPts val="285"/>
              </a:spcAft>
              <a:buFont typeface="Symbol" pitchFamily="2" charset="2"/>
              <a:buChar char=""/>
            </a:pPr>
            <a:r>
              <a:rPr lang="pt-BR" sz="1600" dirty="0">
                <a:effectLst/>
                <a:latin typeface="Calibri" panose="020F0502020204030204" pitchFamily="34" charset="0"/>
                <a:ea typeface="Calibri" panose="020F0502020204030204" pitchFamily="34" charset="0"/>
                <a:cs typeface="Calibri" panose="020F0502020204030204" pitchFamily="34" charset="0"/>
              </a:rPr>
              <a:t>Por exemplo, Joseph </a:t>
            </a:r>
            <a:r>
              <a:rPr lang="pt-BR" sz="1600" dirty="0" err="1">
                <a:effectLst/>
                <a:latin typeface="Calibri" panose="020F0502020204030204" pitchFamily="34" charset="0"/>
                <a:ea typeface="Calibri" panose="020F0502020204030204" pitchFamily="34" charset="0"/>
                <a:cs typeface="Calibri" panose="020F0502020204030204" pitchFamily="34" charset="0"/>
              </a:rPr>
              <a:t>Henrich</a:t>
            </a:r>
            <a:r>
              <a:rPr lang="pt-BR" sz="1600" dirty="0">
                <a:effectLst/>
                <a:latin typeface="Calibri" panose="020F0502020204030204" pitchFamily="34" charset="0"/>
                <a:ea typeface="Calibri" panose="020F0502020204030204" pitchFamily="34" charset="0"/>
                <a:cs typeface="Calibri" panose="020F0502020204030204" pitchFamily="34" charset="0"/>
              </a:rPr>
              <a:t>, professor do departamento de biologia evolutiva humana da Universidade de Harvard, defende veementemente a proposta de que </a:t>
            </a:r>
            <a:r>
              <a:rPr lang="pt-BR" sz="1600" b="1" dirty="0">
                <a:effectLst/>
                <a:latin typeface="Calibri" panose="020F0502020204030204" pitchFamily="34" charset="0"/>
                <a:ea typeface="Calibri" panose="020F0502020204030204" pitchFamily="34" charset="0"/>
                <a:cs typeface="Calibri" panose="020F0502020204030204" pitchFamily="34" charset="0"/>
              </a:rPr>
              <a:t>a cultura humana desempenhou papel central na impulsão da evolução humana e, possivelmente, no crescimento cerebral.</a:t>
            </a:r>
            <a:r>
              <a:rPr lang="pt-BR" sz="1600" dirty="0">
                <a:effectLst/>
                <a:latin typeface="Calibri" panose="020F0502020204030204" pitchFamily="34" charset="0"/>
                <a:ea typeface="Calibri" panose="020F0502020204030204" pitchFamily="34" charset="0"/>
                <a:cs typeface="Calibri" panose="020F0502020204030204" pitchFamily="34" charset="0"/>
              </a:rPr>
              <a:t> </a:t>
            </a:r>
          </a:p>
          <a:p>
            <a:pPr marL="282575" indent="279400" algn="just">
              <a:lnSpc>
                <a:spcPct val="150000"/>
              </a:lnSpc>
              <a:spcAft>
                <a:spcPts val="285"/>
              </a:spcAft>
            </a:pPr>
            <a:r>
              <a:rPr lang="pt-BR" sz="1600" b="1" dirty="0">
                <a:effectLst/>
                <a:latin typeface="Calibri" panose="020F0502020204030204" pitchFamily="34" charset="0"/>
                <a:ea typeface="Calibri" panose="020F0502020204030204" pitchFamily="34" charset="0"/>
              </a:rPr>
              <a:t>Como responder à pergunta: o que leva o homem à vida cultural?</a:t>
            </a:r>
            <a:r>
              <a:rPr lang="pt-BR" sz="1600" dirty="0">
                <a:latin typeface="Calibri" panose="020F0502020204030204" pitchFamily="34" charset="0"/>
                <a:ea typeface="Calibri" panose="020F0502020204030204" pitchFamily="34" charset="0"/>
              </a:rPr>
              <a:t> </a:t>
            </a:r>
            <a:r>
              <a:rPr lang="pt-BR" sz="1600" dirty="0">
                <a:solidFill>
                  <a:srgbClr val="00B050"/>
                </a:solidFill>
                <a:latin typeface="Calibri" panose="020F0502020204030204" pitchFamily="34" charset="0"/>
                <a:ea typeface="Calibri" panose="020F0502020204030204" pitchFamily="34" charset="0"/>
              </a:rPr>
              <a:t>(</a:t>
            </a:r>
            <a:r>
              <a:rPr lang="pt-BR" sz="1600" b="1" dirty="0">
                <a:solidFill>
                  <a:srgbClr val="00B050"/>
                </a:solidFill>
                <a:effectLst/>
                <a:latin typeface="Calibri" panose="020F0502020204030204" pitchFamily="34" charset="0"/>
                <a:ea typeface="Calibri" panose="020F0502020204030204" pitchFamily="34" charset="0"/>
              </a:rPr>
              <a:t>A sublimação</a:t>
            </a:r>
            <a:r>
              <a:rPr lang="pt-BR" sz="1600" dirty="0">
                <a:solidFill>
                  <a:srgbClr val="00B050"/>
                </a:solidFill>
                <a:latin typeface="Calibri" panose="020F0502020204030204" pitchFamily="34" charset="0"/>
                <a:ea typeface="Calibri" panose="020F0502020204030204" pitchFamily="34" charset="0"/>
              </a:rPr>
              <a:t>; </a:t>
            </a:r>
            <a:r>
              <a:rPr lang="pt-BR" sz="1600" b="1" dirty="0">
                <a:solidFill>
                  <a:srgbClr val="00B050"/>
                </a:solidFill>
                <a:effectLst/>
                <a:latin typeface="Calibri" panose="020F0502020204030204" pitchFamily="34" charset="0"/>
                <a:ea typeface="Calibri" panose="020F0502020204030204" pitchFamily="34" charset="0"/>
              </a:rPr>
              <a:t>A expansão da atividade de brincar)</a:t>
            </a:r>
          </a:p>
          <a:p>
            <a:pPr marL="739775" lvl="1" indent="279400" algn="just">
              <a:lnSpc>
                <a:spcPct val="150000"/>
              </a:lnSpc>
              <a:spcAft>
                <a:spcPts val="285"/>
              </a:spcAft>
            </a:pPr>
            <a:r>
              <a:rPr lang="pt-BR" sz="1600" b="1" dirty="0">
                <a:effectLst/>
                <a:latin typeface="Calibri" panose="020F0502020204030204" pitchFamily="34" charset="0"/>
                <a:ea typeface="Calibri" panose="020F0502020204030204" pitchFamily="34" charset="0"/>
                <a:cs typeface="Calibri" panose="020F0502020204030204" pitchFamily="34" charset="0"/>
              </a:rPr>
              <a:t>a cultura humana não só proveu melhores meios de sobrevivência, como, eventualmente, criou uma nova pressão seletiva que favoreceu aqueles indivíduos mais capazes de aprender e assimilar esse patrimônio cultural.</a:t>
            </a:r>
            <a:r>
              <a:rPr lang="pt-BR" sz="1600" dirty="0">
                <a:effectLst/>
                <a:latin typeface="Calibri" panose="020F0502020204030204" pitchFamily="34" charset="0"/>
                <a:ea typeface="Calibri" panose="020F0502020204030204" pitchFamily="34" charset="0"/>
                <a:cs typeface="Calibri" panose="020F0502020204030204" pitchFamily="34" charset="0"/>
              </a:rPr>
              <a:t> </a:t>
            </a:r>
          </a:p>
          <a:p>
            <a:pPr marL="282575" indent="279400" algn="just">
              <a:lnSpc>
                <a:spcPct val="150000"/>
              </a:lnSpc>
              <a:spcAft>
                <a:spcPts val="285"/>
              </a:spcAft>
            </a:pP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C92F41CF-7316-E347-922E-280917A9D4DB}"/>
              </a:ext>
            </a:extLst>
          </p:cNvPr>
          <p:cNvSpPr>
            <a:spLocks noGrp="1"/>
          </p:cNvSpPr>
          <p:nvPr>
            <p:ph type="sldNum" sz="quarter" idx="12"/>
          </p:nvPr>
        </p:nvSpPr>
        <p:spPr/>
        <p:txBody>
          <a:bodyPr/>
          <a:lstStyle/>
          <a:p>
            <a:fld id="{5FA3BFB1-3607-114B-999B-3E143D630A05}" type="slidenum">
              <a:rPr lang="pt-BR" smtClean="0"/>
              <a:t>29</a:t>
            </a:fld>
            <a:endParaRPr lang="pt-BR"/>
          </a:p>
        </p:txBody>
      </p:sp>
    </p:spTree>
    <p:extLst>
      <p:ext uri="{BB962C8B-B14F-4D97-AF65-F5344CB8AC3E}">
        <p14:creationId xmlns:p14="http://schemas.microsoft.com/office/powerpoint/2010/main" val="390347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08A1C9-CD98-F54D-B21A-D92237BE46BD}"/>
              </a:ext>
            </a:extLst>
          </p:cNvPr>
          <p:cNvSpPr>
            <a:spLocks noGrp="1"/>
          </p:cNvSpPr>
          <p:nvPr>
            <p:ph type="title"/>
          </p:nvPr>
        </p:nvSpPr>
        <p:spPr/>
        <p:txBody>
          <a:bodyPr/>
          <a:lstStyle/>
          <a:p>
            <a:r>
              <a:rPr lang="pt-BR" sz="1800" dirty="0">
                <a:solidFill>
                  <a:srgbClr val="000000"/>
                </a:solidFill>
                <a:effectLst/>
                <a:latin typeface="Calibri" panose="020F0502020204030204" pitchFamily="34" charset="0"/>
                <a:ea typeface="Calibri" panose="020F0502020204030204" pitchFamily="34" charset="0"/>
              </a:rPr>
              <a:t>(</a:t>
            </a:r>
            <a:r>
              <a:rPr lang="pt-BR" sz="1800" dirty="0" err="1">
                <a:solidFill>
                  <a:srgbClr val="000000"/>
                </a:solidFill>
                <a:effectLst/>
                <a:latin typeface="Calibri" panose="020F0502020204030204" pitchFamily="34" charset="0"/>
                <a:ea typeface="Calibri" panose="020F0502020204030204" pitchFamily="34" charset="0"/>
              </a:rPr>
              <a:t>Nicolelis</a:t>
            </a:r>
            <a:r>
              <a:rPr lang="pt-BR" sz="1800" dirty="0">
                <a:solidFill>
                  <a:srgbClr val="000000"/>
                </a:solidFill>
                <a:effectLst/>
                <a:latin typeface="Calibri" panose="020F0502020204030204" pitchFamily="34" charset="0"/>
                <a:ea typeface="Calibri" panose="020F0502020204030204" pitchFamily="34" charset="0"/>
              </a:rPr>
              <a:t>, 2024, Cap. 2. O Verdadeiro Criador de Tudo entra em cena)</a:t>
            </a:r>
            <a:endParaRPr lang="pt-BR" dirty="0"/>
          </a:p>
        </p:txBody>
      </p:sp>
      <p:sp>
        <p:nvSpPr>
          <p:cNvPr id="3" name="Espaço Reservado para Conteúdo 2">
            <a:extLst>
              <a:ext uri="{FF2B5EF4-FFF2-40B4-BE49-F238E27FC236}">
                <a16:creationId xmlns:a16="http://schemas.microsoft.com/office/drawing/2014/main" id="{C4770632-DE41-1D4A-AF16-E7BA32B58B00}"/>
              </a:ext>
            </a:extLst>
          </p:cNvPr>
          <p:cNvSpPr>
            <a:spLocks noGrp="1"/>
          </p:cNvSpPr>
          <p:nvPr>
            <p:ph idx="1"/>
          </p:nvPr>
        </p:nvSpPr>
        <p:spPr/>
        <p:txBody>
          <a:bodyPr/>
          <a:lstStyle/>
          <a:p>
            <a:r>
              <a:rPr lang="pt-BR" sz="1800" b="1" dirty="0">
                <a:solidFill>
                  <a:srgbClr val="00B050"/>
                </a:solidFill>
                <a:effectLst/>
                <a:latin typeface="Calibri" panose="020F0502020204030204" pitchFamily="34" charset="0"/>
                <a:ea typeface="Calibri" panose="020F0502020204030204" pitchFamily="34" charset="0"/>
              </a:rPr>
              <a:t>As pinturas rupestres... O cérebro do homem primitivo já era um sistema altamente complexo e com capacidades de pensamento e representações abstratas </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pic>
        <p:nvPicPr>
          <p:cNvPr id="4" name="Imagem 3" descr="Uma imagem contendo Texto&#10;&#10;Descrição gerada automaticamente">
            <a:extLst>
              <a:ext uri="{FF2B5EF4-FFF2-40B4-BE49-F238E27FC236}">
                <a16:creationId xmlns:a16="http://schemas.microsoft.com/office/drawing/2014/main" id="{1D3958B7-7BDE-9047-9DFE-246D3C25F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0" y="2849879"/>
            <a:ext cx="3658032" cy="3642996"/>
          </a:xfrm>
          <a:prstGeom prst="rect">
            <a:avLst/>
          </a:prstGeom>
        </p:spPr>
      </p:pic>
      <p:pic>
        <p:nvPicPr>
          <p:cNvPr id="5" name="Imagem 4" descr="Texto, Calendário&#10;&#10;Descrição gerada automaticamente">
            <a:extLst>
              <a:ext uri="{FF2B5EF4-FFF2-40B4-BE49-F238E27FC236}">
                <a16:creationId xmlns:a16="http://schemas.microsoft.com/office/drawing/2014/main" id="{C49A0DED-21BF-4142-9F40-75DAF8333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789" y="2909729"/>
            <a:ext cx="4112146" cy="3444282"/>
          </a:xfrm>
          <a:prstGeom prst="rect">
            <a:avLst/>
          </a:prstGeom>
        </p:spPr>
      </p:pic>
      <p:pic>
        <p:nvPicPr>
          <p:cNvPr id="6" name="Imagem 5" descr="Uma imagem contendo Mapa&#10;&#10;Descrição gerada automaticamente">
            <a:extLst>
              <a:ext uri="{FF2B5EF4-FFF2-40B4-BE49-F238E27FC236}">
                <a16:creationId xmlns:a16="http://schemas.microsoft.com/office/drawing/2014/main" id="{699CC78F-1C6D-BE42-A985-E228B92E79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6858" y="2909729"/>
            <a:ext cx="3866892" cy="3267234"/>
          </a:xfrm>
          <a:prstGeom prst="rect">
            <a:avLst/>
          </a:prstGeom>
        </p:spPr>
      </p:pic>
      <p:sp>
        <p:nvSpPr>
          <p:cNvPr id="7" name="Espaço Reservado para Número de Slide 6">
            <a:extLst>
              <a:ext uri="{FF2B5EF4-FFF2-40B4-BE49-F238E27FC236}">
                <a16:creationId xmlns:a16="http://schemas.microsoft.com/office/drawing/2014/main" id="{59529468-D456-254D-9EA9-759ED2F6D5F6}"/>
              </a:ext>
            </a:extLst>
          </p:cNvPr>
          <p:cNvSpPr>
            <a:spLocks noGrp="1"/>
          </p:cNvSpPr>
          <p:nvPr>
            <p:ph type="sldNum" sz="quarter" idx="12"/>
          </p:nvPr>
        </p:nvSpPr>
        <p:spPr/>
        <p:txBody>
          <a:bodyPr/>
          <a:lstStyle/>
          <a:p>
            <a:fld id="{5FA3BFB1-3607-114B-999B-3E143D630A05}" type="slidenum">
              <a:rPr lang="pt-BR" smtClean="0"/>
              <a:t>3</a:t>
            </a:fld>
            <a:endParaRPr lang="pt-BR"/>
          </a:p>
        </p:txBody>
      </p:sp>
    </p:spTree>
    <p:extLst>
      <p:ext uri="{BB962C8B-B14F-4D97-AF65-F5344CB8AC3E}">
        <p14:creationId xmlns:p14="http://schemas.microsoft.com/office/powerpoint/2010/main" val="3429934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B7ECA-07F7-C744-A1BD-673879990329}"/>
              </a:ext>
            </a:extLst>
          </p:cNvPr>
          <p:cNvSpPr>
            <a:spLocks noGrp="1"/>
          </p:cNvSpPr>
          <p:nvPr>
            <p:ph type="title"/>
          </p:nvPr>
        </p:nvSpPr>
        <p:spPr/>
        <p:txBody>
          <a:bodyPr>
            <a:normAutofit fontScale="90000"/>
          </a:bodyPr>
          <a:lstStyle/>
          <a:p>
            <a:pPr algn="ctr"/>
            <a:r>
              <a:rPr lang="pt-BR" sz="2800" b="1" dirty="0">
                <a:latin typeface="Times New Roman" panose="02020603050405020304" pitchFamily="18" charset="0"/>
                <a:cs typeface="Times New Roman" panose="02020603050405020304" pitchFamily="18" charset="0"/>
              </a:rPr>
              <a:t>O desenvolvimento do encéfalo, </a:t>
            </a:r>
            <a:br>
              <a:rPr lang="pt-BR" sz="2800" b="1" dirty="0">
                <a:latin typeface="Times New Roman" panose="02020603050405020304" pitchFamily="18" charset="0"/>
                <a:cs typeface="Times New Roman" panose="02020603050405020304" pitchFamily="18" charset="0"/>
              </a:rPr>
            </a:br>
            <a:r>
              <a:rPr lang="pt-BR" sz="2800" b="1" dirty="0">
                <a:latin typeface="Times New Roman" panose="02020603050405020304" pitchFamily="18" charset="0"/>
                <a:cs typeface="Times New Roman" panose="02020603050405020304" pitchFamily="18" charset="0"/>
              </a:rPr>
              <a:t>associado ao desenvolvimento da vida social,</a:t>
            </a:r>
            <a:br>
              <a:rPr lang="pt-BR" sz="2800" b="1" dirty="0">
                <a:latin typeface="Times New Roman" panose="02020603050405020304" pitchFamily="18" charset="0"/>
                <a:cs typeface="Times New Roman" panose="02020603050405020304" pitchFamily="18" charset="0"/>
              </a:rPr>
            </a:br>
            <a:r>
              <a:rPr lang="pt-BR" sz="2800" b="1" dirty="0">
                <a:latin typeface="Times New Roman" panose="02020603050405020304" pitchFamily="18" charset="0"/>
                <a:cs typeface="Times New Roman" panose="02020603050405020304" pitchFamily="18" charset="0"/>
              </a:rPr>
              <a:t> </a:t>
            </a:r>
            <a:br>
              <a:rPr lang="pt-BR" sz="2800" b="1" dirty="0">
                <a:latin typeface="Times New Roman" panose="02020603050405020304" pitchFamily="18" charset="0"/>
                <a:cs typeface="Times New Roman" panose="02020603050405020304" pitchFamily="18" charset="0"/>
              </a:rPr>
            </a:br>
            <a:r>
              <a:rPr lang="pt-BR" sz="2800" b="1" dirty="0">
                <a:latin typeface="Times New Roman" panose="02020603050405020304" pitchFamily="18" charset="0"/>
                <a:cs typeface="Times New Roman" panose="02020603050405020304" pitchFamily="18" charset="0"/>
              </a:rPr>
              <a:t>levou ao desenvolvimento da BRAINET</a:t>
            </a:r>
          </a:p>
        </p:txBody>
      </p:sp>
      <p:sp>
        <p:nvSpPr>
          <p:cNvPr id="3" name="Espaço Reservado para Conteúdo 2">
            <a:extLst>
              <a:ext uri="{FF2B5EF4-FFF2-40B4-BE49-F238E27FC236}">
                <a16:creationId xmlns:a16="http://schemas.microsoft.com/office/drawing/2014/main" id="{FB466826-3CF2-2F46-B7B3-4115726F07CC}"/>
              </a:ext>
            </a:extLst>
          </p:cNvPr>
          <p:cNvSpPr>
            <a:spLocks noGrp="1"/>
          </p:cNvSpPr>
          <p:nvPr>
            <p:ph idx="1"/>
          </p:nvPr>
        </p:nvSpPr>
        <p:spPr/>
        <p:txBody>
          <a:bodyPr>
            <a:normAutofit/>
          </a:bodyPr>
          <a:lstStyle/>
          <a:p>
            <a:pPr algn="just">
              <a:lnSpc>
                <a:spcPct val="150000"/>
              </a:lnSpc>
            </a:pPr>
            <a:r>
              <a:rPr lang="pt-BR" sz="1600" dirty="0">
                <a:effectLst/>
                <a:latin typeface="Calibri" panose="020F0502020204030204" pitchFamily="34" charset="0"/>
                <a:ea typeface="Calibri" panose="020F0502020204030204" pitchFamily="34" charset="0"/>
                <a:cs typeface="Calibri" panose="020F0502020204030204" pitchFamily="34" charset="0"/>
              </a:rPr>
              <a:t>De acordo com essa visão, a evolução humana foi profundamente influenciada pelo que </a:t>
            </a:r>
            <a:r>
              <a:rPr lang="pt-BR" sz="1600" dirty="0" err="1">
                <a:effectLst/>
                <a:latin typeface="Calibri" panose="020F0502020204030204" pitchFamily="34" charset="0"/>
                <a:ea typeface="Calibri" panose="020F0502020204030204" pitchFamily="34" charset="0"/>
                <a:cs typeface="Calibri" panose="020F0502020204030204" pitchFamily="34" charset="0"/>
              </a:rPr>
              <a:t>Henrich</a:t>
            </a:r>
            <a:r>
              <a:rPr lang="pt-BR" sz="1600" dirty="0">
                <a:effectLst/>
                <a:latin typeface="Calibri" panose="020F0502020204030204" pitchFamily="34" charset="0"/>
                <a:ea typeface="Calibri" panose="020F0502020204030204" pitchFamily="34" charset="0"/>
                <a:cs typeface="Calibri" panose="020F0502020204030204" pitchFamily="34" charset="0"/>
              </a:rPr>
              <a:t> chama de </a:t>
            </a:r>
            <a:r>
              <a:rPr lang="pt-BR" sz="1600" b="1" dirty="0" err="1">
                <a:effectLst/>
                <a:latin typeface="Calibri" panose="020F0502020204030204" pitchFamily="34" charset="0"/>
                <a:ea typeface="Calibri" panose="020F0502020204030204" pitchFamily="34" charset="0"/>
                <a:cs typeface="Calibri" panose="020F0502020204030204" pitchFamily="34" charset="0"/>
              </a:rPr>
              <a:t>coevolução</a:t>
            </a:r>
            <a:r>
              <a:rPr lang="pt-BR" sz="1600" b="1" dirty="0">
                <a:effectLst/>
                <a:latin typeface="Calibri" panose="020F0502020204030204" pitchFamily="34" charset="0"/>
                <a:ea typeface="Calibri" panose="020F0502020204030204" pitchFamily="34" charset="0"/>
                <a:cs typeface="Calibri" panose="020F0502020204030204" pitchFamily="34" charset="0"/>
              </a:rPr>
              <a:t> gene-cultura,</a:t>
            </a:r>
            <a:r>
              <a:rPr lang="pt-BR" sz="1600" dirty="0">
                <a:effectLst/>
                <a:latin typeface="Calibri" panose="020F0502020204030204" pitchFamily="34" charset="0"/>
                <a:ea typeface="Calibri" panose="020F0502020204030204" pitchFamily="34" charset="0"/>
                <a:cs typeface="Calibri" panose="020F0502020204030204" pitchFamily="34" charset="0"/>
              </a:rPr>
              <a:t> a interação recorrente e recíproca entre a nossa cultura e o nosso pool genético. </a:t>
            </a:r>
          </a:p>
          <a:p>
            <a:pPr marL="342900" lvl="0" indent="-342900" algn="just">
              <a:lnSpc>
                <a:spcPct val="150000"/>
              </a:lnSpc>
              <a:spcAft>
                <a:spcPts val="285"/>
              </a:spcAft>
              <a:buFont typeface="Symbol" pitchFamily="2" charset="2"/>
              <a:buChar char=""/>
            </a:pPr>
            <a:r>
              <a:rPr lang="pt-BR" sz="1600" dirty="0">
                <a:effectLst/>
                <a:latin typeface="Calibri" panose="020F0502020204030204" pitchFamily="34" charset="0"/>
                <a:ea typeface="Calibri" panose="020F0502020204030204" pitchFamily="34" charset="0"/>
                <a:cs typeface="Calibri" panose="020F0502020204030204" pitchFamily="34" charset="0"/>
              </a:rPr>
              <a:t>Primariamente, esse processo se expressa pelo fato de que as interações dinâmicas humanas, que se originam em dado grupo social, geram produtos culturais como uma propriedade emergente do relacionamento paralelo dos múltiplos cérebros individuais pertencentes a esse grupo. </a:t>
            </a:r>
          </a:p>
          <a:p>
            <a:pPr marL="342900" lvl="0" indent="-342900" algn="just">
              <a:lnSpc>
                <a:spcPct val="150000"/>
              </a:lnSpc>
              <a:spcAft>
                <a:spcPts val="285"/>
              </a:spcAft>
              <a:buFont typeface="Symbol" pitchFamily="2" charset="2"/>
              <a:buChar char=""/>
            </a:pPr>
            <a:r>
              <a:rPr lang="pt-BR" sz="1600" dirty="0" err="1">
                <a:effectLst/>
                <a:latin typeface="Calibri" panose="020F0502020204030204" pitchFamily="34" charset="0"/>
                <a:ea typeface="Calibri" panose="020F0502020204030204" pitchFamily="34" charset="0"/>
                <a:cs typeface="Calibri" panose="020F0502020204030204" pitchFamily="34" charset="0"/>
              </a:rPr>
              <a:t>Henrich</a:t>
            </a:r>
            <a:r>
              <a:rPr lang="pt-BR" sz="1600" dirty="0">
                <a:effectLst/>
                <a:latin typeface="Calibri" panose="020F0502020204030204" pitchFamily="34" charset="0"/>
                <a:ea typeface="Calibri" panose="020F0502020204030204" pitchFamily="34" charset="0"/>
                <a:cs typeface="Calibri" panose="020F0502020204030204" pitchFamily="34" charset="0"/>
              </a:rPr>
              <a:t> define esse processo de aprendizado coletivo, refinamento e transmissão de conhecimento como um produto do “cérebro coletivo” de um grupo humano. </a:t>
            </a:r>
          </a:p>
          <a:p>
            <a:pPr marL="342900" lvl="0" indent="-342900" algn="just">
              <a:lnSpc>
                <a:spcPct val="150000"/>
              </a:lnSpc>
              <a:spcAft>
                <a:spcPts val="285"/>
              </a:spcAft>
              <a:buFont typeface="Symbol" pitchFamily="2" charset="2"/>
              <a:buChar char=""/>
            </a:pPr>
            <a:r>
              <a:rPr lang="pt-BR" sz="1600" b="1" dirty="0">
                <a:effectLst/>
                <a:latin typeface="Calibri" panose="020F0502020204030204" pitchFamily="34" charset="0"/>
                <a:ea typeface="Calibri" panose="020F0502020204030204" pitchFamily="34" charset="0"/>
                <a:cs typeface="Calibri" panose="020F0502020204030204" pitchFamily="34" charset="0"/>
              </a:rPr>
              <a:t>Para mim, essa é a função central das </a:t>
            </a:r>
            <a:r>
              <a:rPr lang="pt-BR" sz="1600" b="1" dirty="0" err="1">
                <a:effectLst/>
                <a:latin typeface="Calibri" panose="020F0502020204030204" pitchFamily="34" charset="0"/>
                <a:ea typeface="Calibri" panose="020F0502020204030204" pitchFamily="34" charset="0"/>
                <a:cs typeface="Calibri" panose="020F0502020204030204" pitchFamily="34" charset="0"/>
              </a:rPr>
              <a:t>Brainets</a:t>
            </a:r>
            <a:r>
              <a:rPr lang="pt-BR" sz="1600" b="1" dirty="0">
                <a:effectLst/>
                <a:latin typeface="Calibri" panose="020F0502020204030204" pitchFamily="34" charset="0"/>
                <a:ea typeface="Calibri" panose="020F0502020204030204" pitchFamily="34" charset="0"/>
                <a:cs typeface="Calibri" panose="020F0502020204030204" pitchFamily="34" charset="0"/>
              </a:rPr>
              <a:t> humanas, o principal mecanismo por meio do qual o universo humano foi esculpido.</a:t>
            </a:r>
            <a:endParaRPr lang="pt-BR" sz="1600" dirty="0">
              <a:effectLst/>
              <a:latin typeface="Calibri" panose="020F0502020204030204" pitchFamily="34" charset="0"/>
              <a:ea typeface="Calibri" panose="020F0502020204030204" pitchFamily="34" charset="0"/>
              <a:cs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5C9C84CC-9598-5647-93D7-BB1DEA291D31}"/>
              </a:ext>
            </a:extLst>
          </p:cNvPr>
          <p:cNvSpPr>
            <a:spLocks noGrp="1"/>
          </p:cNvSpPr>
          <p:nvPr>
            <p:ph type="sldNum" sz="quarter" idx="12"/>
          </p:nvPr>
        </p:nvSpPr>
        <p:spPr/>
        <p:txBody>
          <a:bodyPr/>
          <a:lstStyle/>
          <a:p>
            <a:fld id="{5FA3BFB1-3607-114B-999B-3E143D630A05}" type="slidenum">
              <a:rPr lang="pt-BR" smtClean="0"/>
              <a:t>30</a:t>
            </a:fld>
            <a:endParaRPr lang="pt-BR"/>
          </a:p>
        </p:txBody>
      </p:sp>
    </p:spTree>
    <p:extLst>
      <p:ext uri="{BB962C8B-B14F-4D97-AF65-F5344CB8AC3E}">
        <p14:creationId xmlns:p14="http://schemas.microsoft.com/office/powerpoint/2010/main" val="294704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784C1B-0D13-3F4D-9F39-01F2D1E63766}"/>
              </a:ext>
            </a:extLst>
          </p:cNvPr>
          <p:cNvSpPr>
            <a:spLocks noGrp="1"/>
          </p:cNvSpPr>
          <p:nvPr>
            <p:ph type="title"/>
          </p:nvPr>
        </p:nvSpPr>
        <p:spPr/>
        <p:txBody>
          <a:bodyPr>
            <a:normAutofit/>
          </a:bodyPr>
          <a:lstStyle/>
          <a:p>
            <a:pPr algn="ctr"/>
            <a:r>
              <a:rPr lang="pt-BR" sz="2800" b="1" dirty="0">
                <a:latin typeface="Times New Roman" panose="02020603050405020304" pitchFamily="18" charset="0"/>
                <a:cs typeface="Times New Roman" panose="02020603050405020304" pitchFamily="18" charset="0"/>
              </a:rPr>
              <a:t>O tamanho do cérebro não é o único fator</a:t>
            </a:r>
            <a:br>
              <a:rPr lang="pt-BR" sz="2800" b="1" dirty="0">
                <a:latin typeface="Times New Roman" panose="02020603050405020304" pitchFamily="18" charset="0"/>
                <a:cs typeface="Times New Roman" panose="02020603050405020304" pitchFamily="18" charset="0"/>
              </a:rPr>
            </a:br>
            <a:br>
              <a:rPr lang="pt-BR" sz="2800" b="1" dirty="0">
                <a:latin typeface="Times New Roman" panose="02020603050405020304" pitchFamily="18" charset="0"/>
                <a:cs typeface="Times New Roman" panose="02020603050405020304" pitchFamily="18" charset="0"/>
              </a:rPr>
            </a:br>
            <a:r>
              <a:rPr lang="pt-BR" sz="2800" b="1" dirty="0">
                <a:latin typeface="Times New Roman" panose="02020603050405020304" pitchFamily="18" charset="0"/>
                <a:cs typeface="Times New Roman" panose="02020603050405020304" pitchFamily="18" charset="0"/>
              </a:rPr>
              <a:t>A atividade coletiva é outro fator primordial para a evolução </a:t>
            </a:r>
          </a:p>
        </p:txBody>
      </p:sp>
      <p:sp>
        <p:nvSpPr>
          <p:cNvPr id="3" name="Espaço Reservado para Conteúdo 2">
            <a:extLst>
              <a:ext uri="{FF2B5EF4-FFF2-40B4-BE49-F238E27FC236}">
                <a16:creationId xmlns:a16="http://schemas.microsoft.com/office/drawing/2014/main" id="{030034D6-7F0D-0C43-BFC9-D994E279DDDE}"/>
              </a:ext>
            </a:extLst>
          </p:cNvPr>
          <p:cNvSpPr>
            <a:spLocks noGrp="1"/>
          </p:cNvSpPr>
          <p:nvPr>
            <p:ph idx="1"/>
          </p:nvPr>
        </p:nvSpPr>
        <p:spPr/>
        <p:txBody>
          <a:bodyPr>
            <a:normAutofit fontScale="92500" lnSpcReduction="20000"/>
          </a:bodyPr>
          <a:lstStyle/>
          <a:p>
            <a:pPr marL="342900" lvl="0" indent="-342900" algn="just">
              <a:lnSpc>
                <a:spcPct val="150000"/>
              </a:lnSpc>
              <a:spcAft>
                <a:spcPts val="285"/>
              </a:spcAft>
              <a:buFont typeface="Symbol" pitchFamily="2" charset="2"/>
              <a:buChar char=""/>
            </a:pPr>
            <a:r>
              <a:rPr lang="pt-BR" sz="1800" b="1" dirty="0">
                <a:effectLst/>
                <a:latin typeface="Calibri" panose="020F0502020204030204" pitchFamily="34" charset="0"/>
                <a:ea typeface="Calibri" panose="020F0502020204030204" pitchFamily="34" charset="0"/>
                <a:cs typeface="Calibri" panose="020F0502020204030204" pitchFamily="34" charset="0"/>
              </a:rPr>
              <a:t>De acordo com a visão de </a:t>
            </a:r>
            <a:r>
              <a:rPr lang="pt-BR" sz="1800" b="1" dirty="0" err="1">
                <a:effectLst/>
                <a:latin typeface="Calibri" panose="020F0502020204030204" pitchFamily="34" charset="0"/>
                <a:ea typeface="Calibri" panose="020F0502020204030204" pitchFamily="34" charset="0"/>
                <a:cs typeface="Calibri" panose="020F0502020204030204" pitchFamily="34" charset="0"/>
              </a:rPr>
              <a:t>Henrich</a:t>
            </a:r>
            <a:r>
              <a:rPr lang="pt-BR" sz="1800" b="1" dirty="0">
                <a:effectLst/>
                <a:latin typeface="Calibri" panose="020F0502020204030204" pitchFamily="34" charset="0"/>
                <a:ea typeface="Calibri" panose="020F0502020204030204" pitchFamily="34" charset="0"/>
                <a:cs typeface="Calibri" panose="020F0502020204030204" pitchFamily="34" charset="0"/>
              </a:rPr>
              <a:t>, o sucesso evolucionário experimentado pelo </a:t>
            </a:r>
            <a:r>
              <a:rPr lang="pt-BR" sz="1800" b="1" i="1" dirty="0">
                <a:effectLst/>
                <a:latin typeface="Calibri" panose="020F0502020204030204" pitchFamily="34" charset="0"/>
                <a:ea typeface="Calibri" panose="020F0502020204030204" pitchFamily="34" charset="0"/>
                <a:cs typeface="Calibri" panose="020F0502020204030204" pitchFamily="34" charset="0"/>
              </a:rPr>
              <a:t>Homo sapiens</a:t>
            </a:r>
            <a:r>
              <a:rPr lang="pt-BR" sz="1800" b="1" dirty="0">
                <a:effectLst/>
                <a:latin typeface="Calibri" panose="020F0502020204030204" pitchFamily="34" charset="0"/>
                <a:ea typeface="Calibri" panose="020F0502020204030204" pitchFamily="34" charset="0"/>
                <a:cs typeface="Calibri" panose="020F0502020204030204" pitchFamily="34" charset="0"/>
              </a:rPr>
              <a:t> depende muito mais da nossa habilidade de tirar vantagem do nosso cérebro coletivo que do poder do cérebro individual de cada um de nós.</a:t>
            </a:r>
            <a:r>
              <a:rPr lang="pt-BR" sz="18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gn="just">
              <a:lnSpc>
                <a:spcPct val="150000"/>
              </a:lnSpc>
              <a:spcAft>
                <a:spcPts val="285"/>
              </a:spcAft>
              <a:buFont typeface="Symbol" pitchFamily="2" charset="2"/>
              <a:buChar char=""/>
            </a:pPr>
            <a:r>
              <a:rPr lang="pt-BR" sz="1800" dirty="0">
                <a:effectLst/>
                <a:latin typeface="Calibri" panose="020F0502020204030204" pitchFamily="34" charset="0"/>
                <a:ea typeface="Calibri" panose="020F0502020204030204" pitchFamily="34" charset="0"/>
                <a:cs typeface="Calibri" panose="020F0502020204030204" pitchFamily="34" charset="0"/>
              </a:rPr>
              <a:t>Essa hipótese explicaria parcialmente, por exemplo, por que hominídeos que exibiam cérebros bem menores, como os habitantes pré-históricos da ilha de Flores, na Indonésia, foram capazes de usar fogo para cozinhar ou produzir ferramentas feitas de pedra, a despeito de carregarem, individualmente, um cérebro cujo volume era equivalente aos nossos primos </a:t>
            </a:r>
            <a:r>
              <a:rPr lang="pt-BR" sz="1800" i="1" dirty="0" err="1">
                <a:effectLst/>
                <a:latin typeface="Calibri" panose="020F0502020204030204" pitchFamily="34" charset="0"/>
                <a:ea typeface="Calibri" panose="020F0502020204030204" pitchFamily="34" charset="0"/>
                <a:cs typeface="Calibri" panose="020F0502020204030204" pitchFamily="34" charset="0"/>
              </a:rPr>
              <a:t>Australopithecus</a:t>
            </a:r>
            <a:r>
              <a:rPr lang="pt-BR" sz="18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gn="just">
              <a:lnSpc>
                <a:spcPct val="150000"/>
              </a:lnSpc>
              <a:spcAft>
                <a:spcPts val="285"/>
              </a:spcAft>
              <a:buFont typeface="Symbol" pitchFamily="2" charset="2"/>
              <a:buChar char=""/>
            </a:pPr>
            <a:r>
              <a:rPr lang="pt-BR" sz="1800" b="1" dirty="0">
                <a:effectLst/>
                <a:latin typeface="Calibri" panose="020F0502020204030204" pitchFamily="34" charset="0"/>
                <a:ea typeface="Calibri" panose="020F0502020204030204" pitchFamily="34" charset="0"/>
                <a:cs typeface="Calibri" panose="020F0502020204030204" pitchFamily="34" charset="0"/>
              </a:rPr>
              <a:t>A formação e a transmissão de cultura por </a:t>
            </a:r>
            <a:r>
              <a:rPr lang="pt-BR" sz="1800" b="1" dirty="0" err="1">
                <a:effectLst/>
                <a:latin typeface="Calibri" panose="020F0502020204030204" pitchFamily="34" charset="0"/>
                <a:ea typeface="Calibri" panose="020F0502020204030204" pitchFamily="34" charset="0"/>
                <a:cs typeface="Calibri" panose="020F0502020204030204" pitchFamily="34" charset="0"/>
              </a:rPr>
              <a:t>Brainets</a:t>
            </a:r>
            <a:r>
              <a:rPr lang="pt-BR" sz="1800" b="1" dirty="0">
                <a:effectLst/>
                <a:latin typeface="Calibri" panose="020F0502020204030204" pitchFamily="34" charset="0"/>
                <a:ea typeface="Calibri" panose="020F0502020204030204" pitchFamily="34" charset="0"/>
                <a:cs typeface="Calibri" panose="020F0502020204030204" pitchFamily="34" charset="0"/>
              </a:rPr>
              <a:t> teriam, então, compensado o volume reduzido dos cérebros individuais do </a:t>
            </a:r>
            <a:r>
              <a:rPr lang="pt-BR" sz="1800" b="1" i="1" dirty="0">
                <a:effectLst/>
                <a:latin typeface="Calibri" panose="020F0502020204030204" pitchFamily="34" charset="0"/>
                <a:ea typeface="Calibri" panose="020F0502020204030204" pitchFamily="34" charset="0"/>
                <a:cs typeface="Calibri" panose="020F0502020204030204" pitchFamily="34" charset="0"/>
              </a:rPr>
              <a:t>Homo </a:t>
            </a:r>
            <a:r>
              <a:rPr lang="pt-BR" sz="1800" b="1" i="1" dirty="0" err="1">
                <a:effectLst/>
                <a:latin typeface="Calibri" panose="020F0502020204030204" pitchFamily="34" charset="0"/>
                <a:ea typeface="Calibri" panose="020F0502020204030204" pitchFamily="34" charset="0"/>
                <a:cs typeface="Calibri" panose="020F0502020204030204" pitchFamily="34" charset="0"/>
              </a:rPr>
              <a:t>floresiensis</a:t>
            </a:r>
            <a:r>
              <a:rPr lang="pt-BR" sz="1800" b="1" i="1" dirty="0">
                <a:effectLst/>
                <a:latin typeface="Calibri" panose="020F0502020204030204" pitchFamily="34" charset="0"/>
                <a:ea typeface="Calibri" panose="020F0502020204030204" pitchFamily="34" charset="0"/>
                <a:cs typeface="Calibri" panose="020F0502020204030204" pitchFamily="34" charset="0"/>
              </a:rPr>
              <a:t>.</a:t>
            </a:r>
            <a:r>
              <a:rPr lang="pt-BR" sz="1800" b="1"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gn="just">
              <a:lnSpc>
                <a:spcPct val="150000"/>
              </a:lnSpc>
              <a:spcAft>
                <a:spcPts val="285"/>
              </a:spcAft>
              <a:buFont typeface="Symbol" pitchFamily="2" charset="2"/>
              <a:buChar char=""/>
            </a:pPr>
            <a:r>
              <a:rPr lang="pt-BR" sz="1800" dirty="0">
                <a:effectLst/>
                <a:latin typeface="Calibri" panose="020F0502020204030204" pitchFamily="34" charset="0"/>
                <a:ea typeface="Calibri" panose="020F0502020204030204" pitchFamily="34" charset="0"/>
                <a:cs typeface="Calibri" panose="020F0502020204030204" pitchFamily="34" charset="0"/>
              </a:rPr>
              <a:t>Essa hipótese sugere que o tamanho do cérebro por si só não é a única variável, nem talvez a mais relevante, que deve ser usada na avaliação da evolução da capacidade cognitiva humana.</a:t>
            </a:r>
          </a:p>
        </p:txBody>
      </p:sp>
      <p:sp>
        <p:nvSpPr>
          <p:cNvPr id="4" name="Espaço Reservado para Número de Slide 3">
            <a:extLst>
              <a:ext uri="{FF2B5EF4-FFF2-40B4-BE49-F238E27FC236}">
                <a16:creationId xmlns:a16="http://schemas.microsoft.com/office/drawing/2014/main" id="{EDF0E345-E9A9-D24D-B669-A4156FBC82B7}"/>
              </a:ext>
            </a:extLst>
          </p:cNvPr>
          <p:cNvSpPr>
            <a:spLocks noGrp="1"/>
          </p:cNvSpPr>
          <p:nvPr>
            <p:ph type="sldNum" sz="quarter" idx="12"/>
          </p:nvPr>
        </p:nvSpPr>
        <p:spPr/>
        <p:txBody>
          <a:bodyPr/>
          <a:lstStyle/>
          <a:p>
            <a:fld id="{5FA3BFB1-3607-114B-999B-3E143D630A05}" type="slidenum">
              <a:rPr lang="pt-BR" smtClean="0"/>
              <a:t>31</a:t>
            </a:fld>
            <a:endParaRPr lang="pt-BR"/>
          </a:p>
        </p:txBody>
      </p:sp>
    </p:spTree>
    <p:extLst>
      <p:ext uri="{BB962C8B-B14F-4D97-AF65-F5344CB8AC3E}">
        <p14:creationId xmlns:p14="http://schemas.microsoft.com/office/powerpoint/2010/main" val="128565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B95037-4A6E-AC45-B852-123B3170CE49}"/>
              </a:ext>
            </a:extLst>
          </p:cNvPr>
          <p:cNvSpPr>
            <a:spLocks noGrp="1"/>
          </p:cNvSpPr>
          <p:nvPr>
            <p:ph type="title"/>
          </p:nvPr>
        </p:nvSpPr>
        <p:spPr/>
        <p:txBody>
          <a:bodyPr/>
          <a:lstStyle/>
          <a:p>
            <a:pPr algn="ctr"/>
            <a:r>
              <a:rPr lang="pt-BR" b="1" dirty="0" err="1">
                <a:latin typeface="Times New Roman" panose="02020603050405020304" pitchFamily="18" charset="0"/>
                <a:cs typeface="Times New Roman" panose="02020603050405020304" pitchFamily="18" charset="0"/>
              </a:rPr>
              <a:t>Nicolelis</a:t>
            </a:r>
            <a:r>
              <a:rPr lang="pt-BR" b="1" dirty="0">
                <a:latin typeface="Times New Roman" panose="02020603050405020304" pitchFamily="18" charset="0"/>
                <a:cs typeface="Times New Roman" panose="02020603050405020304" pitchFamily="18" charset="0"/>
              </a:rPr>
              <a:t>: cérebros únicos e vida social</a:t>
            </a:r>
          </a:p>
        </p:txBody>
      </p:sp>
      <p:sp>
        <p:nvSpPr>
          <p:cNvPr id="3" name="Espaço Reservado para Conteúdo 2">
            <a:extLst>
              <a:ext uri="{FF2B5EF4-FFF2-40B4-BE49-F238E27FC236}">
                <a16:creationId xmlns:a16="http://schemas.microsoft.com/office/drawing/2014/main" id="{19EC4349-E531-8D45-8FBD-1F2789B5954F}"/>
              </a:ext>
            </a:extLst>
          </p:cNvPr>
          <p:cNvSpPr>
            <a:spLocks noGrp="1"/>
          </p:cNvSpPr>
          <p:nvPr>
            <p:ph idx="1"/>
          </p:nvPr>
        </p:nvSpPr>
        <p:spPr/>
        <p:txBody>
          <a:bodyPr>
            <a:normAutofit fontScale="92500"/>
          </a:bodyPr>
          <a:lstStyle/>
          <a:p>
            <a:pPr algn="just">
              <a:lnSpc>
                <a:spcPct val="150000"/>
              </a:lnSpc>
            </a:pP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Embora eu concorde com a maioria dos argumentos de </a:t>
            </a:r>
            <a:r>
              <a:rPr lang="pt-BR"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Henrich</a:t>
            </a: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pP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parece-me evidente que a estrutura </a:t>
            </a:r>
            <a:r>
              <a:rPr lang="pt-BR"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neuroanatômica</a:t>
            </a: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única, bem como as propriedades neurofisiológicas específicas de cada cérebro individual, </a:t>
            </a:r>
          </a:p>
          <a:p>
            <a:pPr algn="just">
              <a:lnSpc>
                <a:spcPct val="150000"/>
              </a:lnSpc>
            </a:pP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 característica essencial no processo de formação de </a:t>
            </a:r>
            <a:r>
              <a:rPr lang="pt-BR"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Brainets</a:t>
            </a: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adequadas, permitindo, assim, que grupos sociais humanos gerem e transmitam suas culturas e seus conhecimentos acumulados de maneira altamente eficaz (para mais detalhes, Capítulo 7 </a:t>
            </a:r>
            <a:r>
              <a:rPr lang="pt-BR"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pt-BR" sz="1700" i="1" dirty="0">
                <a:effectLst/>
                <a:latin typeface="Times New Roman" panose="02020603050405020304" pitchFamily="18" charset="0"/>
                <a:ea typeface="Source Sans Pro" panose="020B0503030403020204" pitchFamily="34" charset="0"/>
                <a:cs typeface="Times New Roman" panose="02020603050405020304" pitchFamily="18" charset="0"/>
              </a:rPr>
              <a:t>BRAINETS</a:t>
            </a:r>
            <a:r>
              <a:rPr lang="pt-BR" sz="1700" dirty="0">
                <a:effectLst/>
                <a:latin typeface="Times New Roman" panose="02020603050405020304" pitchFamily="18" charset="0"/>
                <a:ea typeface="Source Sans Pro" panose="020B0503030403020204" pitchFamily="34" charset="0"/>
                <a:cs typeface="Times New Roman" panose="02020603050405020304" pitchFamily="18" charset="0"/>
              </a:rPr>
              <a:t>: SINCRONIZANDO CÉREBROS PARA GERAR COMPORTAMENTOS SOCIAIS]</a:t>
            </a:r>
            <a:r>
              <a:rPr lang="pt-BR" sz="17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deste volume).</a:t>
            </a:r>
          </a:p>
        </p:txBody>
      </p:sp>
      <p:sp>
        <p:nvSpPr>
          <p:cNvPr id="4" name="Espaço Reservado para Número de Slide 3">
            <a:extLst>
              <a:ext uri="{FF2B5EF4-FFF2-40B4-BE49-F238E27FC236}">
                <a16:creationId xmlns:a16="http://schemas.microsoft.com/office/drawing/2014/main" id="{6F319479-22AA-2346-8401-0B4DD9604013}"/>
              </a:ext>
            </a:extLst>
          </p:cNvPr>
          <p:cNvSpPr>
            <a:spLocks noGrp="1"/>
          </p:cNvSpPr>
          <p:nvPr>
            <p:ph type="sldNum" sz="quarter" idx="12"/>
          </p:nvPr>
        </p:nvSpPr>
        <p:spPr/>
        <p:txBody>
          <a:bodyPr/>
          <a:lstStyle/>
          <a:p>
            <a:fld id="{5FA3BFB1-3607-114B-999B-3E143D630A05}" type="slidenum">
              <a:rPr lang="pt-BR" smtClean="0"/>
              <a:t>32</a:t>
            </a:fld>
            <a:endParaRPr lang="pt-BR"/>
          </a:p>
        </p:txBody>
      </p:sp>
    </p:spTree>
    <p:extLst>
      <p:ext uri="{BB962C8B-B14F-4D97-AF65-F5344CB8AC3E}">
        <p14:creationId xmlns:p14="http://schemas.microsoft.com/office/powerpoint/2010/main" val="211745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C57178-8526-374F-BBFB-D9560C51FA9E}"/>
              </a:ext>
            </a:extLst>
          </p:cNvPr>
          <p:cNvSpPr>
            <a:spLocks noGrp="1"/>
          </p:cNvSpPr>
          <p:nvPr>
            <p:ph type="title"/>
          </p:nvPr>
        </p:nvSpPr>
        <p:spPr/>
        <p:txBody>
          <a:bodyPr>
            <a:normAutofit/>
          </a:bodyPr>
          <a:lstStyle/>
          <a:p>
            <a:pPr algn="ctr"/>
            <a:r>
              <a:rPr lang="pt-BR" sz="3200" b="1" dirty="0">
                <a:effectLst/>
                <a:latin typeface="Calibri" panose="020F0502020204030204" pitchFamily="34" charset="0"/>
                <a:ea typeface="Calibri" panose="020F0502020204030204" pitchFamily="34" charset="0"/>
              </a:rPr>
              <a:t>A capacidade do Homem de CRIAR FERRAMENTAS</a:t>
            </a:r>
            <a:endParaRPr lang="pt-BR" sz="3200" dirty="0"/>
          </a:p>
        </p:txBody>
      </p:sp>
      <p:sp>
        <p:nvSpPr>
          <p:cNvPr id="3" name="Espaço Reservado para Conteúdo 2">
            <a:extLst>
              <a:ext uri="{FF2B5EF4-FFF2-40B4-BE49-F238E27FC236}">
                <a16:creationId xmlns:a16="http://schemas.microsoft.com/office/drawing/2014/main" id="{342B4215-CAA8-7544-A213-94B96A328528}"/>
              </a:ext>
            </a:extLst>
          </p:cNvPr>
          <p:cNvSpPr>
            <a:spLocks noGrp="1"/>
          </p:cNvSpPr>
          <p:nvPr>
            <p:ph idx="1"/>
          </p:nvPr>
        </p:nvSpPr>
        <p:spPr/>
        <p:txBody>
          <a:bodyPr/>
          <a:lstStyle/>
          <a:p>
            <a:pPr marL="342900" lvl="0" indent="-342900" algn="just">
              <a:lnSpc>
                <a:spcPct val="150000"/>
              </a:lnSpc>
              <a:spcAft>
                <a:spcPts val="285"/>
              </a:spcAft>
              <a:buFont typeface="Symbol" pitchFamily="2" charset="2"/>
              <a:buChar char=""/>
            </a:pPr>
            <a:r>
              <a:rPr lang="pt-BR" dirty="0">
                <a:effectLst/>
                <a:latin typeface="Calibri" panose="020F0502020204030204" pitchFamily="34" charset="0"/>
                <a:ea typeface="Calibri" panose="020F0502020204030204" pitchFamily="34" charset="0"/>
                <a:cs typeface="Calibri" panose="020F0502020204030204" pitchFamily="34" charset="0"/>
              </a:rPr>
              <a:t>Todavia, para a habilidade de criar ferramentas se manifestar plenamente, nossos ancestrais tiveram que adquirir o tino mental de identificar relações causais no mundo que os cercava. </a:t>
            </a:r>
          </a:p>
          <a:p>
            <a:pPr indent="279400" algn="just">
              <a:lnSpc>
                <a:spcPct val="150000"/>
              </a:lnSpc>
              <a:spcAft>
                <a:spcPts val="285"/>
              </a:spcAft>
            </a:pPr>
            <a:r>
              <a:rPr lang="pt-BR"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b="1" dirty="0">
                <a:solidFill>
                  <a:srgbClr val="00B050"/>
                </a:solidFill>
                <a:effectLst/>
                <a:latin typeface="Calibri" panose="020F0502020204030204" pitchFamily="34" charset="0"/>
                <a:ea typeface="Calibri" panose="020F0502020204030204" pitchFamily="34" charset="0"/>
              </a:rPr>
              <a:t> Aqui, podemos nos perguntar, com Kant e Piaget, como nasce a Faculdade do Entendimento e do Julgamento</a:t>
            </a:r>
            <a:endParaRPr lang="pt-BR"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1BF063EB-FFA1-F747-832B-05D0FDC2280C}"/>
              </a:ext>
            </a:extLst>
          </p:cNvPr>
          <p:cNvSpPr>
            <a:spLocks noGrp="1"/>
          </p:cNvSpPr>
          <p:nvPr>
            <p:ph type="sldNum" sz="quarter" idx="12"/>
          </p:nvPr>
        </p:nvSpPr>
        <p:spPr/>
        <p:txBody>
          <a:bodyPr/>
          <a:lstStyle/>
          <a:p>
            <a:fld id="{5FA3BFB1-3607-114B-999B-3E143D630A05}" type="slidenum">
              <a:rPr lang="pt-BR" smtClean="0"/>
              <a:t>33</a:t>
            </a:fld>
            <a:endParaRPr lang="pt-BR"/>
          </a:p>
        </p:txBody>
      </p:sp>
    </p:spTree>
    <p:extLst>
      <p:ext uri="{BB962C8B-B14F-4D97-AF65-F5344CB8AC3E}">
        <p14:creationId xmlns:p14="http://schemas.microsoft.com/office/powerpoint/2010/main" val="3441257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BA540E-5249-2B44-9E0C-9ABBF65BCE39}"/>
              </a:ext>
            </a:extLst>
          </p:cNvPr>
          <p:cNvSpPr>
            <a:spLocks noGrp="1"/>
          </p:cNvSpPr>
          <p:nvPr>
            <p:ph type="title"/>
          </p:nvPr>
        </p:nvSpPr>
        <p:spPr/>
        <p:txBody>
          <a:bodyPr>
            <a:normAutofit fontScale="90000"/>
          </a:bodyPr>
          <a:lstStyle/>
          <a:p>
            <a:pPr algn="ctr"/>
            <a:r>
              <a:rPr lang="pt-BR" sz="3200" b="1" dirty="0" err="1">
                <a:latin typeface="Times New Roman" panose="02020603050405020304" pitchFamily="18" charset="0"/>
                <a:cs typeface="Times New Roman" panose="02020603050405020304" pitchFamily="18" charset="0"/>
              </a:rPr>
              <a:t>Heidegerr</a:t>
            </a:r>
            <a:r>
              <a:rPr lang="pt-BR" sz="3200" b="1" dirty="0">
                <a:latin typeface="Times New Roman" panose="02020603050405020304" pitchFamily="18" charset="0"/>
                <a:cs typeface="Times New Roman" panose="02020603050405020304" pitchFamily="18" charset="0"/>
              </a:rPr>
              <a:t>: A essência do </a:t>
            </a:r>
            <a:r>
              <a:rPr lang="pt-BR" sz="3200" b="1" i="1" dirty="0">
                <a:latin typeface="Times New Roman" panose="02020603050405020304" pitchFamily="18" charset="0"/>
                <a:cs typeface="Times New Roman" panose="02020603050405020304" pitchFamily="18" charset="0"/>
              </a:rPr>
              <a:t>Dasein</a:t>
            </a:r>
            <a:br>
              <a:rPr lang="pt-BR" sz="3200" b="1" i="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 </a:t>
            </a:r>
            <a:br>
              <a:rPr lang="pt-BR" sz="3200" b="1" dirty="0">
                <a:latin typeface="Times New Roman" panose="02020603050405020304" pitchFamily="18" charset="0"/>
                <a:cs typeface="Times New Roman" panose="02020603050405020304" pitchFamily="18" charset="0"/>
              </a:rPr>
            </a:br>
            <a:r>
              <a:rPr lang="pt-BR" sz="3200" b="1" dirty="0">
                <a:latin typeface="Times New Roman" panose="02020603050405020304" pitchFamily="18" charset="0"/>
                <a:cs typeface="Times New Roman" panose="02020603050405020304" pitchFamily="18" charset="0"/>
              </a:rPr>
              <a:t>(o modo de ser do ser humano)</a:t>
            </a:r>
          </a:p>
        </p:txBody>
      </p:sp>
      <p:sp>
        <p:nvSpPr>
          <p:cNvPr id="3" name="Espaço Reservado para Conteúdo 2">
            <a:extLst>
              <a:ext uri="{FF2B5EF4-FFF2-40B4-BE49-F238E27FC236}">
                <a16:creationId xmlns:a16="http://schemas.microsoft.com/office/drawing/2014/main" id="{15B9594C-70F5-F140-BB25-6F89EE6EA344}"/>
              </a:ext>
            </a:extLst>
          </p:cNvPr>
          <p:cNvSpPr>
            <a:spLocks noGrp="1"/>
          </p:cNvSpPr>
          <p:nvPr>
            <p:ph idx="1"/>
          </p:nvPr>
        </p:nvSpPr>
        <p:spPr/>
        <p:txBody>
          <a:bodyPr>
            <a:normAutofit fontScale="62500" lnSpcReduction="20000"/>
          </a:bodyPr>
          <a:lstStyle/>
          <a:p>
            <a:pPr marL="0" indent="0">
              <a:lnSpc>
                <a:spcPct val="160000"/>
              </a:lnSpc>
              <a:buNone/>
            </a:pPr>
            <a:r>
              <a:rPr lang="pt-BR" sz="4600" dirty="0">
                <a:effectLst/>
                <a:latin typeface="Helvetica Neue" panose="02000503000000020004" pitchFamily="2" charset="0"/>
              </a:rPr>
              <a:t>O Dasein cria a si mesmo, o mundo em que vive, e ao outro</a:t>
            </a:r>
          </a:p>
          <a:p>
            <a:pPr lvl="1">
              <a:lnSpc>
                <a:spcPct val="160000"/>
              </a:lnSpc>
            </a:pPr>
            <a:r>
              <a:rPr lang="pt-BR" sz="4600" dirty="0">
                <a:effectLst/>
                <a:latin typeface="Helvetica Neue" panose="02000503000000020004" pitchFamily="2" charset="0"/>
              </a:rPr>
              <a:t>[1.] a pedra (o material) é sem-mundo;</a:t>
            </a:r>
          </a:p>
          <a:p>
            <a:pPr lvl="1">
              <a:lnSpc>
                <a:spcPct val="160000"/>
              </a:lnSpc>
            </a:pPr>
            <a:r>
              <a:rPr lang="pt-BR" sz="4600" dirty="0">
                <a:effectLst/>
                <a:latin typeface="Helvetica Neue" panose="02000503000000020004" pitchFamily="2" charset="0"/>
              </a:rPr>
              <a:t>[2.] o animal é pobre de mundo;</a:t>
            </a:r>
          </a:p>
          <a:p>
            <a:pPr lvl="1">
              <a:lnSpc>
                <a:spcPct val="160000"/>
              </a:lnSpc>
            </a:pPr>
            <a:r>
              <a:rPr lang="pt-BR" sz="4600" dirty="0">
                <a:effectLst/>
                <a:latin typeface="Helvetica Neue" panose="02000503000000020004" pitchFamily="2" charset="0"/>
              </a:rPr>
              <a:t>[3.] o homem é formador de mundo”</a:t>
            </a:r>
            <a:endParaRPr lang="pt-BR" sz="3200" dirty="0">
              <a:latin typeface="Helvetica Neue" panose="02000503000000020004" pitchFamily="2" charset="0"/>
            </a:endParaRPr>
          </a:p>
          <a:p>
            <a:pPr lvl="1">
              <a:lnSpc>
                <a:spcPct val="160000"/>
              </a:lnSpc>
            </a:pPr>
            <a:endParaRPr lang="pt-BR" sz="3200" dirty="0">
              <a:effectLst/>
              <a:latin typeface="Helvetica Neue" panose="02000503000000020004" pitchFamily="2" charset="0"/>
            </a:endParaRPr>
          </a:p>
          <a:p>
            <a:pPr marL="457200" lvl="1" indent="0">
              <a:lnSpc>
                <a:spcPct val="160000"/>
              </a:lnSpc>
              <a:buNone/>
            </a:pPr>
            <a:r>
              <a:rPr lang="pt-BR" sz="2600" dirty="0">
                <a:effectLst/>
                <a:latin typeface="Helvetica Neue" panose="02000503000000020004" pitchFamily="2" charset="0"/>
              </a:rPr>
              <a:t>(Heidegger 1975, </a:t>
            </a:r>
            <a:r>
              <a:rPr lang="pt-BR" sz="2600" i="1" dirty="0">
                <a:effectLst/>
                <a:latin typeface="Helvetica Neue" panose="02000503000000020004" pitchFamily="2" charset="0"/>
              </a:rPr>
              <a:t>Mundo, finitude, solidão</a:t>
            </a:r>
            <a:r>
              <a:rPr lang="pt-BR" sz="2600" dirty="0">
                <a:effectLst/>
                <a:latin typeface="Helvetica Neue" panose="02000503000000020004" pitchFamily="2" charset="0"/>
              </a:rPr>
              <a:t>, Parte 2, Cap. 2,§42)</a:t>
            </a:r>
          </a:p>
          <a:p>
            <a:endParaRPr lang="pt-BR" dirty="0"/>
          </a:p>
        </p:txBody>
      </p:sp>
      <p:sp>
        <p:nvSpPr>
          <p:cNvPr id="4" name="Espaço Reservado para Número de Slide 3">
            <a:extLst>
              <a:ext uri="{FF2B5EF4-FFF2-40B4-BE49-F238E27FC236}">
                <a16:creationId xmlns:a16="http://schemas.microsoft.com/office/drawing/2014/main" id="{F8042EA0-9401-D14E-A555-6AE060AFFDB9}"/>
              </a:ext>
            </a:extLst>
          </p:cNvPr>
          <p:cNvSpPr>
            <a:spLocks noGrp="1"/>
          </p:cNvSpPr>
          <p:nvPr>
            <p:ph type="sldNum" sz="quarter" idx="12"/>
          </p:nvPr>
        </p:nvSpPr>
        <p:spPr/>
        <p:txBody>
          <a:bodyPr/>
          <a:lstStyle/>
          <a:p>
            <a:fld id="{5FA3BFB1-3607-114B-999B-3E143D630A05}" type="slidenum">
              <a:rPr lang="pt-BR" smtClean="0"/>
              <a:t>34</a:t>
            </a:fld>
            <a:endParaRPr lang="pt-BR"/>
          </a:p>
        </p:txBody>
      </p:sp>
    </p:spTree>
    <p:extLst>
      <p:ext uri="{BB962C8B-B14F-4D97-AF65-F5344CB8AC3E}">
        <p14:creationId xmlns:p14="http://schemas.microsoft.com/office/powerpoint/2010/main" val="2979917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278FB5-9E02-3943-AE2D-D9BA86137557}"/>
              </a:ext>
            </a:extLst>
          </p:cNvPr>
          <p:cNvSpPr>
            <a:spLocks noGrp="1"/>
          </p:cNvSpPr>
          <p:nvPr>
            <p:ph type="title"/>
          </p:nvPr>
        </p:nvSpPr>
        <p:spPr/>
        <p:txBody>
          <a:bodyPr>
            <a:normAutofit/>
          </a:bodyPr>
          <a:lstStyle/>
          <a:p>
            <a:pPr algn="ctr"/>
            <a:r>
              <a:rPr lang="pt-BR" sz="3600" b="1" dirty="0">
                <a:latin typeface="Times New Roman" panose="02020603050405020304" pitchFamily="18" charset="0"/>
                <a:cs typeface="Times New Roman" panose="02020603050405020304" pitchFamily="18" charset="0"/>
              </a:rPr>
              <a:t>Aprendendo com a experiência</a:t>
            </a:r>
          </a:p>
        </p:txBody>
      </p:sp>
      <p:sp>
        <p:nvSpPr>
          <p:cNvPr id="3" name="Espaço Reservado para Conteúdo 2">
            <a:extLst>
              <a:ext uri="{FF2B5EF4-FFF2-40B4-BE49-F238E27FC236}">
                <a16:creationId xmlns:a16="http://schemas.microsoft.com/office/drawing/2014/main" id="{88581EF6-82BF-9A41-8939-BAF4A4EA7838}"/>
              </a:ext>
            </a:extLst>
          </p:cNvPr>
          <p:cNvSpPr>
            <a:spLocks noGrp="1"/>
          </p:cNvSpPr>
          <p:nvPr>
            <p:ph idx="1"/>
          </p:nvPr>
        </p:nvSpPr>
        <p:spPr/>
        <p:txBody>
          <a:bodyPr>
            <a:normAutofit fontScale="92500" lnSpcReduction="20000"/>
          </a:bodyPr>
          <a:lstStyle/>
          <a:p>
            <a:pPr marL="514350" indent="-285750" algn="just">
              <a:lnSpc>
                <a:spcPct val="150000"/>
              </a:lnSpc>
              <a:spcAft>
                <a:spcPts val="285"/>
              </a:spcAft>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 exemplo, um dos nossos antepassados, um dia, pode ter atirado uma pedra em uma parede de rocha maciça durante uma discussão mais acalorada com vizinhos. </a:t>
            </a:r>
          </a:p>
          <a:p>
            <a:pPr marL="514350" indent="-285750" algn="just">
              <a:lnSpc>
                <a:spcPct val="150000"/>
              </a:lnSpc>
              <a:spcAft>
                <a:spcPts val="285"/>
              </a:spcAft>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Depois de se acalmar, esse indivíduo talvez tenha observado casualmente que alguns dos fragmentos resultantes da quebra do seu petardo rochoso poderiam ser usados para cortar toda sorte de materiais, inclusive alguns dos alimentos mais importantes da sua dieta. </a:t>
            </a:r>
          </a:p>
          <a:p>
            <a:pPr marL="514350" indent="-285750" algn="just">
              <a:lnSpc>
                <a:spcPct val="150000"/>
              </a:lnSpc>
              <a:spcAft>
                <a:spcPts val="285"/>
              </a:spcAft>
            </a:pPr>
            <a:r>
              <a:rPr lang="pt-B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partir desse mero acidente, esse hominídeo pode ter experimentado novos meios de quebrar intencionalmente outras pedras, de forma a produzir melhores ferramentas de corte. </a:t>
            </a:r>
          </a:p>
          <a:p>
            <a:pPr indent="279400" algn="just">
              <a:lnSpc>
                <a:spcPct val="150000"/>
              </a:lnSpc>
              <a:spcAft>
                <a:spcPts val="285"/>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A partir de quando o ser humano pode aprender com a experiência? </a:t>
            </a:r>
            <a:endParaRPr lang="pt-BR" sz="1800"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85"/>
              </a:spcAft>
            </a:pPr>
            <a:r>
              <a:rPr lang="pt-BR" sz="1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800" b="1" dirty="0">
                <a:solidFill>
                  <a:srgbClr val="00B050"/>
                </a:solidFill>
                <a:effectLst/>
                <a:latin typeface="Calibri" panose="020F0502020204030204" pitchFamily="34" charset="0"/>
                <a:ea typeface="Calibri" panose="020F0502020204030204" pitchFamily="34" charset="0"/>
              </a:rPr>
              <a:t> Note-se o caso das abelhas, que só podem transmitir o conhecimento caso o tenham experimentado, mas não o podem só por ter sido informado</a:t>
            </a:r>
            <a:endParaRPr lang="pt-BR" sz="18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48511D37-19A0-1D4E-B129-2F97893124F1}"/>
              </a:ext>
            </a:extLst>
          </p:cNvPr>
          <p:cNvSpPr>
            <a:spLocks noGrp="1"/>
          </p:cNvSpPr>
          <p:nvPr>
            <p:ph type="sldNum" sz="quarter" idx="12"/>
          </p:nvPr>
        </p:nvSpPr>
        <p:spPr/>
        <p:txBody>
          <a:bodyPr/>
          <a:lstStyle/>
          <a:p>
            <a:fld id="{5FA3BFB1-3607-114B-999B-3E143D630A05}" type="slidenum">
              <a:rPr lang="pt-BR" smtClean="0"/>
              <a:t>35</a:t>
            </a:fld>
            <a:endParaRPr lang="pt-BR"/>
          </a:p>
        </p:txBody>
      </p:sp>
    </p:spTree>
    <p:extLst>
      <p:ext uri="{BB962C8B-B14F-4D97-AF65-F5344CB8AC3E}">
        <p14:creationId xmlns:p14="http://schemas.microsoft.com/office/powerpoint/2010/main" val="3090437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88C2C7-4CE7-ED4E-851B-E2511978294A}"/>
              </a:ext>
            </a:extLst>
          </p:cNvPr>
          <p:cNvSpPr>
            <a:spLocks noGrp="1"/>
          </p:cNvSpPr>
          <p:nvPr>
            <p:ph type="title"/>
          </p:nvPr>
        </p:nvSpPr>
        <p:spPr/>
        <p:txBody>
          <a:bodyPr>
            <a:noAutofit/>
          </a:bodyPr>
          <a:lstStyle/>
          <a:p>
            <a:pPr algn="ctr"/>
            <a:r>
              <a:rPr lang="pt-BR" sz="3200" b="1" dirty="0">
                <a:effectLst/>
                <a:latin typeface="Times New Roman" panose="02020603050405020304" pitchFamily="18" charset="0"/>
                <a:ea typeface="Calibri" panose="020F0502020204030204" pitchFamily="34" charset="0"/>
                <a:cs typeface="Times New Roman" panose="02020603050405020304" pitchFamily="18" charset="0"/>
              </a:rPr>
              <a:t>Ressonância Motora – Contágio Motor</a:t>
            </a:r>
            <a:br>
              <a:rPr lang="pt-BR" sz="3200" b="1" dirty="0">
                <a:effectLst/>
                <a:latin typeface="Times New Roman" panose="02020603050405020304" pitchFamily="18" charset="0"/>
                <a:ea typeface="Calibri" panose="020F0502020204030204" pitchFamily="34" charset="0"/>
                <a:cs typeface="Times New Roman" panose="02020603050405020304" pitchFamily="18" charset="0"/>
              </a:rPr>
            </a:br>
            <a:br>
              <a:rPr lang="pt-BR" sz="3200" b="1" dirty="0">
                <a:effectLst/>
                <a:latin typeface="Times New Roman" panose="02020603050405020304" pitchFamily="18" charset="0"/>
                <a:ea typeface="Calibri" panose="020F0502020204030204" pitchFamily="34" charset="0"/>
                <a:cs typeface="Times New Roman" panose="02020603050405020304" pitchFamily="18" charset="0"/>
              </a:rPr>
            </a:br>
            <a:r>
              <a:rPr lang="pt-BR" sz="3200" b="1" dirty="0">
                <a:effectLst/>
                <a:latin typeface="Times New Roman" panose="02020603050405020304" pitchFamily="18" charset="0"/>
                <a:ea typeface="Calibri" panose="020F0502020204030204" pitchFamily="34" charset="0"/>
                <a:cs typeface="Times New Roman" panose="02020603050405020304" pitchFamily="18" charset="0"/>
              </a:rPr>
              <a:t>entre os membros de um grupo, numa ação coletiva</a:t>
            </a:r>
            <a:endParaRPr lang="pt-BR" sz="320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6079FE90-5D28-0742-8362-41A01819FEBD}"/>
              </a:ext>
            </a:extLst>
          </p:cNvPr>
          <p:cNvSpPr>
            <a:spLocks noGrp="1"/>
          </p:cNvSpPr>
          <p:nvPr>
            <p:ph idx="1"/>
          </p:nvPr>
        </p:nvSpPr>
        <p:spPr/>
        <p:txBody>
          <a:bodyPr/>
          <a:lstStyle/>
          <a:p>
            <a:pPr marL="342900" lvl="0" indent="-342900" algn="just">
              <a:lnSpc>
                <a:spcPct val="150000"/>
              </a:lnSpc>
              <a:spcAft>
                <a:spcPts val="285"/>
              </a:spcAft>
              <a:buFont typeface="Symbol" pitchFamily="2" charset="2"/>
              <a:buChar char=""/>
            </a:pPr>
            <a:r>
              <a:rPr lang="pt-BR" sz="1800" dirty="0">
                <a:effectLst/>
                <a:latin typeface="Calibri" panose="020F0502020204030204" pitchFamily="34" charset="0"/>
                <a:ea typeface="Calibri" panose="020F0502020204030204" pitchFamily="34" charset="0"/>
                <a:cs typeface="Calibri" panose="020F0502020204030204" pitchFamily="34" charset="0"/>
              </a:rPr>
              <a:t>O fenômeno por meio do qual as mesmas estruturas cerebrais, presentes em diferentes indivíduos, são ativadas simultaneamente pela execução de um ato motor de um membro desse grupo social é comumente conhecido como </a:t>
            </a:r>
            <a:r>
              <a:rPr lang="pt-BR" sz="1800" b="1" dirty="0">
                <a:effectLst/>
                <a:latin typeface="Calibri" panose="020F0502020204030204" pitchFamily="34" charset="0"/>
                <a:ea typeface="Calibri" panose="020F0502020204030204" pitchFamily="34" charset="0"/>
                <a:cs typeface="Calibri" panose="020F0502020204030204" pitchFamily="34" charset="0"/>
              </a:rPr>
              <a:t>“ressonância motora”.</a:t>
            </a:r>
            <a:r>
              <a:rPr lang="pt-BR" sz="18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gn="just">
              <a:lnSpc>
                <a:spcPct val="150000"/>
              </a:lnSpc>
              <a:spcAft>
                <a:spcPts val="285"/>
              </a:spcAft>
              <a:buFont typeface="Symbol" pitchFamily="2" charset="2"/>
              <a:buChar char=""/>
            </a:pPr>
            <a:r>
              <a:rPr lang="pt-BR" sz="1800" dirty="0">
                <a:effectLst/>
                <a:latin typeface="Calibri" panose="020F0502020204030204" pitchFamily="34" charset="0"/>
                <a:ea typeface="Calibri" panose="020F0502020204030204" pitchFamily="34" charset="0"/>
                <a:cs typeface="Calibri" panose="020F0502020204030204" pitchFamily="34" charset="0"/>
              </a:rPr>
              <a:t>Se os observadores desse ato motor começam a reproduzir os comportamentos motores observados por eles, estamos diante do fenômeno de “contágio motor”. </a:t>
            </a:r>
          </a:p>
          <a:p>
            <a:pPr marL="342900" lvl="0" indent="-342900" algn="just">
              <a:lnSpc>
                <a:spcPct val="150000"/>
              </a:lnSpc>
              <a:spcAft>
                <a:spcPts val="285"/>
              </a:spcAft>
              <a:buFont typeface="Symbol" pitchFamily="2" charset="2"/>
              <a:buChar char=""/>
            </a:pPr>
            <a:r>
              <a:rPr lang="pt-BR" sz="1800" dirty="0">
                <a:effectLst/>
                <a:latin typeface="Calibri" panose="020F0502020204030204" pitchFamily="34" charset="0"/>
                <a:ea typeface="Calibri" panose="020F0502020204030204" pitchFamily="34" charset="0"/>
                <a:cs typeface="Calibri" panose="020F0502020204030204" pitchFamily="34" charset="0"/>
              </a:rPr>
              <a:t>Quando esse contágio se manifesta depressa, o fenômeno passa a ser referido como “mímica”. </a:t>
            </a:r>
            <a:r>
              <a:rPr lang="pt-BR" sz="1800" b="1" dirty="0">
                <a:effectLst/>
                <a:latin typeface="Calibri" panose="020F0502020204030204" pitchFamily="34" charset="0"/>
                <a:ea typeface="Calibri" panose="020F0502020204030204" pitchFamily="34" charset="0"/>
                <a:cs typeface="Calibri" panose="020F0502020204030204" pitchFamily="34" charset="0"/>
              </a:rPr>
              <a:t>Circuitos especializados do cérebro de primatas (Capítulo 7) desempenham papel-chave na produção da ressonância motora que leva ao contágio ou à mímica em macacos, chimpanzés e seres humanos.</a:t>
            </a:r>
            <a:r>
              <a:rPr lang="pt-BR" sz="1800" dirty="0">
                <a:effectLst/>
                <a:latin typeface="Calibri" panose="020F0502020204030204" pitchFamily="34" charset="0"/>
                <a:ea typeface="Calibri" panose="020F0502020204030204" pitchFamily="34" charset="0"/>
                <a:cs typeface="Calibri" panose="020F0502020204030204" pitchFamily="34" charset="0"/>
              </a:rPr>
              <a:t> </a:t>
            </a:r>
          </a:p>
          <a:p>
            <a:endParaRPr lang="pt-BR" dirty="0"/>
          </a:p>
        </p:txBody>
      </p:sp>
      <p:sp>
        <p:nvSpPr>
          <p:cNvPr id="4" name="Espaço Reservado para Número de Slide 3">
            <a:extLst>
              <a:ext uri="{FF2B5EF4-FFF2-40B4-BE49-F238E27FC236}">
                <a16:creationId xmlns:a16="http://schemas.microsoft.com/office/drawing/2014/main" id="{5536D465-AEAA-5743-90DB-13FB0B44BF0D}"/>
              </a:ext>
            </a:extLst>
          </p:cNvPr>
          <p:cNvSpPr>
            <a:spLocks noGrp="1"/>
          </p:cNvSpPr>
          <p:nvPr>
            <p:ph type="sldNum" sz="quarter" idx="12"/>
          </p:nvPr>
        </p:nvSpPr>
        <p:spPr/>
        <p:txBody>
          <a:bodyPr/>
          <a:lstStyle/>
          <a:p>
            <a:fld id="{5FA3BFB1-3607-114B-999B-3E143D630A05}" type="slidenum">
              <a:rPr lang="pt-BR" smtClean="0"/>
              <a:t>36</a:t>
            </a:fld>
            <a:endParaRPr lang="pt-BR"/>
          </a:p>
        </p:txBody>
      </p:sp>
    </p:spTree>
    <p:extLst>
      <p:ext uri="{BB962C8B-B14F-4D97-AF65-F5344CB8AC3E}">
        <p14:creationId xmlns:p14="http://schemas.microsoft.com/office/powerpoint/2010/main" val="3240727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754F9-BC28-A84F-B388-11431327368F}"/>
              </a:ext>
            </a:extLst>
          </p:cNvPr>
          <p:cNvSpPr>
            <a:spLocks noGrp="1"/>
          </p:cNvSpPr>
          <p:nvPr>
            <p:ph type="title"/>
          </p:nvPr>
        </p:nvSpPr>
        <p:spPr/>
        <p:txBody>
          <a:bodyPr/>
          <a:lstStyle/>
          <a:p>
            <a:pPr algn="ctr"/>
            <a:r>
              <a:rPr lang="pt-BR" dirty="0"/>
              <a:t>... a construção de uma </a:t>
            </a:r>
            <a:r>
              <a:rPr lang="pt-BR" dirty="0" err="1"/>
              <a:t>Brainet</a:t>
            </a:r>
            <a:endParaRPr lang="pt-BR" dirty="0"/>
          </a:p>
        </p:txBody>
      </p:sp>
      <p:sp>
        <p:nvSpPr>
          <p:cNvPr id="3" name="Espaço Reservado para Conteúdo 2">
            <a:extLst>
              <a:ext uri="{FF2B5EF4-FFF2-40B4-BE49-F238E27FC236}">
                <a16:creationId xmlns:a16="http://schemas.microsoft.com/office/drawing/2014/main" id="{1214D20C-2E9D-D447-992B-FB3FFFE0887D}"/>
              </a:ext>
            </a:extLst>
          </p:cNvPr>
          <p:cNvSpPr>
            <a:spLocks noGrp="1"/>
          </p:cNvSpPr>
          <p:nvPr>
            <p:ph idx="1"/>
          </p:nvPr>
        </p:nvSpPr>
        <p:spPr/>
        <p:txBody>
          <a:bodyPr>
            <a:normAutofit fontScale="92500" lnSpcReduction="20000"/>
          </a:bodyPr>
          <a:lstStyle/>
          <a:p>
            <a:pPr algn="just">
              <a:lnSpc>
                <a:spcPct val="150000"/>
              </a:lnSpc>
            </a:pP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Todavia, estudos comparativos da anatomia e da fisiologia dos circuitos corticais nesses três tipos de primatas revelaram a existência de diferenças importantes, em termos tanto de conectividade como de ativação funcional do cérebro durante a ocorrência de ressonância motora. </a:t>
            </a:r>
          </a:p>
          <a:p>
            <a:pPr algn="just">
              <a:lnSpc>
                <a:spcPct val="150000"/>
              </a:lnSpc>
            </a:pP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Esses achados são essenciais porque esclarecem como o processo evolucionário pode ter influenciado a conectividade específica entre diferentes regiões dos lobos frontal, temporal e parietal do córtex, bem como os padrões de ativação funcional da imensa rede neural, </a:t>
            </a:r>
          </a:p>
          <a:p>
            <a:pPr algn="just">
              <a:lnSpc>
                <a:spcPct val="150000"/>
              </a:lnSpc>
            </a:pP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levando ao estabelecimento de </a:t>
            </a:r>
            <a:r>
              <a:rPr lang="pt-BR"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Brainets</a:t>
            </a: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distintas em diferentes espécies de primatas.</a:t>
            </a:r>
          </a:p>
          <a:p>
            <a:endParaRPr lang="pt-BR" dirty="0"/>
          </a:p>
        </p:txBody>
      </p:sp>
      <p:sp>
        <p:nvSpPr>
          <p:cNvPr id="4" name="Espaço Reservado para Número de Slide 3">
            <a:extLst>
              <a:ext uri="{FF2B5EF4-FFF2-40B4-BE49-F238E27FC236}">
                <a16:creationId xmlns:a16="http://schemas.microsoft.com/office/drawing/2014/main" id="{D0F515CB-FFC1-3F49-9573-3FF15CE80341}"/>
              </a:ext>
            </a:extLst>
          </p:cNvPr>
          <p:cNvSpPr>
            <a:spLocks noGrp="1"/>
          </p:cNvSpPr>
          <p:nvPr>
            <p:ph type="sldNum" sz="quarter" idx="12"/>
          </p:nvPr>
        </p:nvSpPr>
        <p:spPr/>
        <p:txBody>
          <a:bodyPr/>
          <a:lstStyle/>
          <a:p>
            <a:fld id="{5FA3BFB1-3607-114B-999B-3E143D630A05}" type="slidenum">
              <a:rPr lang="pt-BR" smtClean="0"/>
              <a:t>37</a:t>
            </a:fld>
            <a:endParaRPr lang="pt-BR"/>
          </a:p>
        </p:txBody>
      </p:sp>
    </p:spTree>
    <p:extLst>
      <p:ext uri="{BB962C8B-B14F-4D97-AF65-F5344CB8AC3E}">
        <p14:creationId xmlns:p14="http://schemas.microsoft.com/office/powerpoint/2010/main" val="3365993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8E761B-B6A7-CE45-928B-7E8ED8D0F6D0}"/>
              </a:ext>
            </a:extLst>
          </p:cNvPr>
          <p:cNvSpPr>
            <a:spLocks noGrp="1"/>
          </p:cNvSpPr>
          <p:nvPr>
            <p:ph type="title"/>
          </p:nvPr>
        </p:nvSpPr>
        <p:spPr/>
        <p:txBody>
          <a:bodyPr>
            <a:normAutofit/>
          </a:bodyPr>
          <a:lstStyle/>
          <a:p>
            <a:pPr algn="ctr"/>
            <a:r>
              <a:rPr lang="pt-BR" sz="3600" b="1" dirty="0">
                <a:effectLst/>
                <a:latin typeface="Calibri" panose="020F0502020204030204" pitchFamily="34" charset="0"/>
                <a:ea typeface="Calibri" panose="020F0502020204030204" pitchFamily="34" charset="0"/>
              </a:rPr>
              <a:t>PROPAGAÇÃO DE IDEIAS </a:t>
            </a:r>
            <a:endParaRPr lang="pt-BR" sz="3600" dirty="0"/>
          </a:p>
        </p:txBody>
      </p:sp>
      <p:sp>
        <p:nvSpPr>
          <p:cNvPr id="3" name="Espaço Reservado para Conteúdo 2">
            <a:extLst>
              <a:ext uri="{FF2B5EF4-FFF2-40B4-BE49-F238E27FC236}">
                <a16:creationId xmlns:a16="http://schemas.microsoft.com/office/drawing/2014/main" id="{5C8870F8-A783-FA49-82F2-E48A617D6131}"/>
              </a:ext>
            </a:extLst>
          </p:cNvPr>
          <p:cNvSpPr>
            <a:spLocks noGrp="1"/>
          </p:cNvSpPr>
          <p:nvPr>
            <p:ph idx="1"/>
          </p:nvPr>
        </p:nvSpPr>
        <p:spPr/>
        <p:txBody>
          <a:bodyPr>
            <a:normAutofit fontScale="55000" lnSpcReduction="20000"/>
          </a:bodyPr>
          <a:lstStyle/>
          <a:p>
            <a:pPr marL="342900" lvl="0" indent="-342900" algn="just">
              <a:lnSpc>
                <a:spcPct val="150000"/>
              </a:lnSpc>
              <a:spcAft>
                <a:spcPts val="285"/>
              </a:spcAft>
              <a:buFont typeface="Symbol" pitchFamily="2" charset="2"/>
              <a:buChar char=""/>
            </a:pPr>
            <a:r>
              <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Uma vez que uma nova ideia sobre como construir uma nova ferramenta, por exemplo, é gerada por um indivíduo ou um pequeno time de colaboradores, por meio de um mecanismo discutido em detalhes no Capítulo 7, a ressonância e o contágio motor garantirão que essa nova visão espalhe-se e contamine (quase como um vírus) um número elevado de outros indivíduos de um grupo social. </a:t>
            </a:r>
          </a:p>
          <a:p>
            <a:pPr indent="279400" algn="just">
              <a:lnSpc>
                <a:spcPct val="150000"/>
              </a:lnSpc>
              <a:spcAft>
                <a:spcPts val="285"/>
              </a:spcAft>
            </a:pPr>
            <a:r>
              <a:rPr lang="pt-BR"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b="1" dirty="0">
                <a:solidFill>
                  <a:srgbClr val="00B050"/>
                </a:solidFill>
                <a:effectLst/>
                <a:latin typeface="Calibri" panose="020F0502020204030204" pitchFamily="34" charset="0"/>
                <a:ea typeface="Calibri" panose="020F0502020204030204" pitchFamily="34" charset="0"/>
              </a:rPr>
              <a:t> parece que a mensagem que tem valor afetivo é mais virulenta que a que tem valor prático</a:t>
            </a:r>
          </a:p>
          <a:p>
            <a:pPr marL="342900" lvl="0" indent="-342900" algn="just">
              <a:lnSpc>
                <a:spcPct val="150000"/>
              </a:lnSpc>
              <a:spcAft>
                <a:spcPts val="285"/>
              </a:spcAft>
              <a:buFont typeface="Symbol" pitchFamily="2" charset="2"/>
              <a:buChar char=""/>
            </a:pPr>
            <a:r>
              <a:rPr lang="pt-B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Esse verdadeiro recrutamento mental é responsável, então, pela criação de uma </a:t>
            </a:r>
            <a:r>
              <a:rPr lang="pt-BR"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Brainet</a:t>
            </a:r>
            <a:r>
              <a:rPr lang="pt-BR"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coesa voltada à confecção de um utensílio que melhora os métodos empregados tanto no processo de manufatura como no acúmulo do conhecimento e da experiência obtidos por todo um grupo social humano, bem como a distribuição desse patrimônio intelectual para futuras gerações.</a:t>
            </a:r>
          </a:p>
          <a:p>
            <a:pPr indent="279400" algn="just">
              <a:lnSpc>
                <a:spcPct val="150000"/>
              </a:lnSpc>
              <a:spcAft>
                <a:spcPts val="285"/>
              </a:spcAft>
            </a:pPr>
            <a:r>
              <a:rPr lang="pt-BR" sz="28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2800" b="1" dirty="0">
                <a:solidFill>
                  <a:srgbClr val="00B050"/>
                </a:solidFill>
                <a:effectLst/>
                <a:latin typeface="Calibri" panose="020F0502020204030204" pitchFamily="34" charset="0"/>
                <a:ea typeface="Calibri" panose="020F0502020204030204" pitchFamily="34" charset="0"/>
              </a:rPr>
              <a:t> o valor afetivo de ideias e imagens, mesmo que irracionais, mesmo que contra os indivíduos, tem mais força de </a:t>
            </a:r>
            <a:r>
              <a:rPr lang="pt-BR" sz="2800" b="1" dirty="0" err="1">
                <a:solidFill>
                  <a:srgbClr val="00B050"/>
                </a:solidFill>
                <a:effectLst/>
                <a:latin typeface="Calibri" panose="020F0502020204030204" pitchFamily="34" charset="0"/>
                <a:ea typeface="Calibri" panose="020F0502020204030204" pitchFamily="34" charset="0"/>
              </a:rPr>
              <a:t>dissiminação</a:t>
            </a:r>
            <a:r>
              <a:rPr lang="pt-BR" sz="2800" b="1" dirty="0">
                <a:solidFill>
                  <a:srgbClr val="00B050"/>
                </a:solidFill>
                <a:effectLst/>
                <a:latin typeface="Calibri" panose="020F0502020204030204" pitchFamily="34" charset="0"/>
                <a:ea typeface="Calibri" panose="020F0502020204030204" pitchFamily="34" charset="0"/>
              </a:rPr>
              <a:t> que ideias de valor cognitivo</a:t>
            </a:r>
            <a:endParaRPr lang="pt-BR" sz="2800" dirty="0">
              <a:solidFill>
                <a:srgbClr val="000000"/>
              </a:solidFill>
              <a:effectLst/>
              <a:latin typeface="Calibri" panose="020F0502020204030204" pitchFamily="34" charset="0"/>
              <a:ea typeface="Calibri" panose="020F0502020204030204" pitchFamily="34" charset="0"/>
            </a:endParaRPr>
          </a:p>
          <a:p>
            <a:pPr indent="279400" algn="just">
              <a:lnSpc>
                <a:spcPct val="150000"/>
              </a:lnSpc>
              <a:spcAft>
                <a:spcPts val="285"/>
              </a:spcAft>
            </a:pPr>
            <a:endParaRPr lang="pt-BR"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048673D1-7656-C24C-800D-AD4F325B8CB0}"/>
              </a:ext>
            </a:extLst>
          </p:cNvPr>
          <p:cNvSpPr>
            <a:spLocks noGrp="1"/>
          </p:cNvSpPr>
          <p:nvPr>
            <p:ph type="sldNum" sz="quarter" idx="12"/>
          </p:nvPr>
        </p:nvSpPr>
        <p:spPr/>
        <p:txBody>
          <a:bodyPr/>
          <a:lstStyle/>
          <a:p>
            <a:fld id="{5FA3BFB1-3607-114B-999B-3E143D630A05}" type="slidenum">
              <a:rPr lang="pt-BR" smtClean="0"/>
              <a:t>38</a:t>
            </a:fld>
            <a:endParaRPr lang="pt-BR"/>
          </a:p>
        </p:txBody>
      </p:sp>
    </p:spTree>
    <p:extLst>
      <p:ext uri="{BB962C8B-B14F-4D97-AF65-F5344CB8AC3E}">
        <p14:creationId xmlns:p14="http://schemas.microsoft.com/office/powerpoint/2010/main" val="4168439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9DF1C-E4F4-1D41-BAE9-90B57F760416}"/>
              </a:ext>
            </a:extLst>
          </p:cNvPr>
          <p:cNvSpPr>
            <a:spLocks noGrp="1"/>
          </p:cNvSpPr>
          <p:nvPr>
            <p:ph type="title"/>
          </p:nvPr>
        </p:nvSpPr>
        <p:spPr/>
        <p:txBody>
          <a:bodyPr>
            <a:normAutofit/>
          </a:bodyPr>
          <a:lstStyle/>
          <a:p>
            <a:pPr algn="ct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A SOMA DE FATORES QUE LEVARAM</a:t>
            </a:r>
            <a:br>
              <a:rPr lang="pt-BR" sz="2400" b="1" dirty="0">
                <a:effectLst/>
                <a:latin typeface="Times New Roman" panose="02020603050405020304" pitchFamily="18" charset="0"/>
                <a:ea typeface="Calibri" panose="020F0502020204030204" pitchFamily="34" charset="0"/>
                <a:cs typeface="Times New Roman" panose="02020603050405020304" pitchFamily="18" charset="0"/>
              </a:rPr>
            </a:b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 </a:t>
            </a:r>
            <a:br>
              <a:rPr lang="pt-BR" sz="2400" b="1" dirty="0">
                <a:effectLst/>
                <a:latin typeface="Times New Roman" panose="02020603050405020304" pitchFamily="18" charset="0"/>
                <a:ea typeface="Calibri" panose="020F0502020204030204" pitchFamily="34" charset="0"/>
                <a:cs typeface="Times New Roman" panose="02020603050405020304" pitchFamily="18" charset="0"/>
              </a:rPr>
            </a:b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AO DESENVOLVIMENTO DO CÉREBRO</a:t>
            </a:r>
            <a:endParaRPr lang="pt-BR" sz="240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A78A9820-06D4-C146-A20B-3535419E8625}"/>
              </a:ext>
            </a:extLst>
          </p:cNvPr>
          <p:cNvSpPr>
            <a:spLocks noGrp="1"/>
          </p:cNvSpPr>
          <p:nvPr>
            <p:ph idx="1"/>
          </p:nvPr>
        </p:nvSpPr>
        <p:spPr/>
        <p:txBody>
          <a:bodyPr>
            <a:normAutofit lnSpcReduction="10000"/>
          </a:bodyPr>
          <a:lstStyle/>
          <a:p>
            <a:pPr marL="342900" lvl="0" indent="-342900" algn="just">
              <a:lnSpc>
                <a:spcPct val="150000"/>
              </a:lnSpc>
              <a:spcAft>
                <a:spcPts val="285"/>
              </a:spcAft>
              <a:buFont typeface="Symbol" pitchFamily="2" charset="2"/>
              <a:buChar char=""/>
            </a:pPr>
            <a:r>
              <a:rPr lang="pt-BR" dirty="0">
                <a:effectLst/>
                <a:latin typeface="Times New Roman" panose="02020603050405020304" pitchFamily="18" charset="0"/>
                <a:ea typeface="Calibri" panose="020F0502020204030204" pitchFamily="34" charset="0"/>
                <a:cs typeface="Times New Roman" panose="02020603050405020304" pitchFamily="18" charset="0"/>
              </a:rPr>
              <a:t>O surgimento da linguagem oral, </a:t>
            </a:r>
          </a:p>
          <a:p>
            <a:pPr marL="342900" lvl="0" indent="-342900" algn="just">
              <a:lnSpc>
                <a:spcPct val="150000"/>
              </a:lnSpc>
              <a:spcAft>
                <a:spcPts val="285"/>
              </a:spcAft>
              <a:buFont typeface="Symbol" pitchFamily="2" charset="2"/>
              <a:buChar char=""/>
            </a:pPr>
            <a:r>
              <a:rPr lang="pt-BR" dirty="0">
                <a:effectLst/>
                <a:latin typeface="Times New Roman" panose="02020603050405020304" pitchFamily="18" charset="0"/>
                <a:ea typeface="Calibri" panose="020F0502020204030204" pitchFamily="34" charset="0"/>
                <a:cs typeface="Times New Roman" panose="02020603050405020304" pitchFamily="18" charset="0"/>
              </a:rPr>
              <a:t>da capacidade de confeccionar ferramentas, </a:t>
            </a:r>
          </a:p>
          <a:p>
            <a:pPr marL="342900" lvl="0" indent="-342900" algn="just">
              <a:lnSpc>
                <a:spcPct val="150000"/>
              </a:lnSpc>
              <a:spcAft>
                <a:spcPts val="285"/>
              </a:spcAft>
              <a:buFont typeface="Symbol" pitchFamily="2" charset="2"/>
              <a:buChar char=""/>
            </a:pPr>
            <a:r>
              <a:rPr lang="pt-BR" dirty="0">
                <a:effectLst/>
                <a:latin typeface="Times New Roman" panose="02020603050405020304" pitchFamily="18" charset="0"/>
                <a:ea typeface="Calibri" panose="020F0502020204030204" pitchFamily="34" charset="0"/>
                <a:cs typeface="Times New Roman" panose="02020603050405020304" pitchFamily="18" charset="0"/>
              </a:rPr>
              <a:t>a teoria da mente e a inteligência social sem rival </a:t>
            </a:r>
          </a:p>
          <a:p>
            <a:pPr marL="342900" lvl="0" indent="-342900" algn="just">
              <a:lnSpc>
                <a:spcPct val="150000"/>
              </a:lnSpc>
              <a:spcAft>
                <a:spcPts val="285"/>
              </a:spcAft>
              <a:buFont typeface="Symbol" pitchFamily="2" charset="2"/>
              <a:buChar char=""/>
            </a:pPr>
            <a:r>
              <a:rPr lang="pt-BR" dirty="0">
                <a:effectLst/>
                <a:latin typeface="Times New Roman" panose="02020603050405020304" pitchFamily="18" charset="0"/>
                <a:ea typeface="Calibri" panose="020F0502020204030204" pitchFamily="34" charset="0"/>
                <a:cs typeface="Times New Roman" panose="02020603050405020304" pitchFamily="18" charset="0"/>
              </a:rPr>
              <a:t>oferecem, individual e coletivamente, pistas sobre o processo que direcionou o crescimento sem precedentes do córtex humano ao longo dos últimos dois milhões e meio de anos da nossa evolução. </a:t>
            </a:r>
          </a:p>
          <a:p>
            <a:endParaRPr lang="pt-BR" dirty="0"/>
          </a:p>
        </p:txBody>
      </p:sp>
      <p:sp>
        <p:nvSpPr>
          <p:cNvPr id="4" name="Espaço Reservado para Número de Slide 3">
            <a:extLst>
              <a:ext uri="{FF2B5EF4-FFF2-40B4-BE49-F238E27FC236}">
                <a16:creationId xmlns:a16="http://schemas.microsoft.com/office/drawing/2014/main" id="{9982C8CF-0564-7B4C-956A-3E6A6F0DC5D1}"/>
              </a:ext>
            </a:extLst>
          </p:cNvPr>
          <p:cNvSpPr>
            <a:spLocks noGrp="1"/>
          </p:cNvSpPr>
          <p:nvPr>
            <p:ph type="sldNum" sz="quarter" idx="12"/>
          </p:nvPr>
        </p:nvSpPr>
        <p:spPr/>
        <p:txBody>
          <a:bodyPr/>
          <a:lstStyle/>
          <a:p>
            <a:fld id="{5FA3BFB1-3607-114B-999B-3E143D630A05}" type="slidenum">
              <a:rPr lang="pt-BR" smtClean="0"/>
              <a:t>39</a:t>
            </a:fld>
            <a:endParaRPr lang="pt-BR"/>
          </a:p>
        </p:txBody>
      </p:sp>
    </p:spTree>
    <p:extLst>
      <p:ext uri="{BB962C8B-B14F-4D97-AF65-F5344CB8AC3E}">
        <p14:creationId xmlns:p14="http://schemas.microsoft.com/office/powerpoint/2010/main" val="54348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1E49B-4B05-B84A-99F7-FCBE90A7842E}"/>
              </a:ext>
            </a:extLst>
          </p:cNvPr>
          <p:cNvSpPr>
            <a:spLocks noGrp="1"/>
          </p:cNvSpPr>
          <p:nvPr>
            <p:ph type="title"/>
          </p:nvPr>
        </p:nvSpPr>
        <p:spPr/>
        <p:txBody>
          <a:bodyPr/>
          <a:lstStyle/>
          <a:p>
            <a:pPr algn="ctr"/>
            <a:r>
              <a:rPr lang="pt-BR" sz="4400" b="1" dirty="0">
                <a:effectLst/>
                <a:latin typeface="Calibri" panose="020F0502020204030204" pitchFamily="34" charset="0"/>
                <a:ea typeface="Calibri" panose="020F0502020204030204" pitchFamily="34" charset="0"/>
                <a:cs typeface="Calibri" panose="020F0502020204030204" pitchFamily="34" charset="0"/>
              </a:rPr>
              <a:t>O homem, em grupos, planeja ações</a:t>
            </a:r>
            <a:br>
              <a:rPr lang="pt-BR" sz="4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endParaRPr lang="pt-BR" dirty="0"/>
          </a:p>
        </p:txBody>
      </p:sp>
      <p:sp>
        <p:nvSpPr>
          <p:cNvPr id="3" name="Espaço Reservado para Conteúdo 2">
            <a:extLst>
              <a:ext uri="{FF2B5EF4-FFF2-40B4-BE49-F238E27FC236}">
                <a16:creationId xmlns:a16="http://schemas.microsoft.com/office/drawing/2014/main" id="{9F071A45-1763-2747-ACD9-A84709B77D4D}"/>
              </a:ext>
            </a:extLst>
          </p:cNvPr>
          <p:cNvSpPr>
            <a:spLocks noGrp="1"/>
          </p:cNvSpPr>
          <p:nvPr>
            <p:ph idx="1"/>
          </p:nvPr>
        </p:nvSpPr>
        <p:spPr/>
        <p:txBody>
          <a:bodyPr>
            <a:normAutofit fontScale="92500" lnSpcReduction="10000"/>
          </a:bodyPr>
          <a:lstStyle/>
          <a:p>
            <a:pPr marL="742950" lvl="1" indent="-285750" algn="just">
              <a:lnSpc>
                <a:spcPct val="150000"/>
              </a:lnSpc>
              <a:spcAft>
                <a:spcPts val="285"/>
              </a:spcAft>
              <a:buFont typeface="Courier New" panose="02070309020205020404" pitchFamily="49" charset="0"/>
              <a:buChar char="o"/>
            </a:pPr>
            <a:r>
              <a:rPr lang="pt-BR" sz="2800" b="1" dirty="0">
                <a:effectLst/>
                <a:latin typeface="Calibri" panose="020F0502020204030204" pitchFamily="34" charset="0"/>
                <a:ea typeface="Calibri" panose="020F0502020204030204" pitchFamily="34" charset="0"/>
                <a:cs typeface="Times New Roman" panose="02020603050405020304" pitchFamily="18" charset="0"/>
              </a:rPr>
              <a:t>[Cena: um animal vai ser assassinado por um grupo de homens] </a:t>
            </a:r>
          </a:p>
          <a:p>
            <a:pPr marL="742950" lvl="1" indent="-285750" algn="just">
              <a:lnSpc>
                <a:spcPct val="150000"/>
              </a:lnSpc>
              <a:spcAft>
                <a:spcPts val="285"/>
              </a:spcAft>
              <a:buFont typeface="Courier New" panose="02070309020205020404" pitchFamily="49" charset="0"/>
              <a:buChar char="o"/>
            </a:pPr>
            <a:r>
              <a:rPr lang="pt-BR" sz="2800" dirty="0">
                <a:effectLst/>
                <a:latin typeface="Calibri" panose="020F0502020204030204" pitchFamily="34" charset="0"/>
                <a:ea typeface="Calibri" panose="020F0502020204030204" pitchFamily="34" charset="0"/>
                <a:cs typeface="Times New Roman" panose="02020603050405020304" pitchFamily="18" charset="0"/>
              </a:rPr>
              <a:t>Nos seus últimos momentos de lucidez, aquele animal magnífico não tinha como saber que a sua capitulação havia sido planejada, cuidadosa e antecipadamente, e posta em prática, sem nenhum deslize, pelo mais poderoso, mais criativo e efetivo e, em alguns casos, o mais fatal computador orgânico distribuído criado pelos passos cegos e aleatórios do processo de seleção natural: uma </a:t>
            </a:r>
            <a:r>
              <a:rPr lang="pt-BR" sz="2800" b="1" dirty="0" err="1">
                <a:effectLst/>
                <a:latin typeface="Calibri" panose="020F0502020204030204" pitchFamily="34" charset="0"/>
                <a:ea typeface="Calibri" panose="020F0502020204030204" pitchFamily="34" charset="0"/>
                <a:cs typeface="Times New Roman" panose="02020603050405020304" pitchFamily="18" charset="0"/>
              </a:rPr>
              <a:t>Brainet</a:t>
            </a:r>
            <a:r>
              <a:rPr lang="pt-BR" sz="2800" b="1" dirty="0">
                <a:effectLst/>
                <a:latin typeface="Calibri" panose="020F0502020204030204" pitchFamily="34" charset="0"/>
                <a:ea typeface="Calibri" panose="020F0502020204030204" pitchFamily="34" charset="0"/>
                <a:cs typeface="Times New Roman" panose="02020603050405020304" pitchFamily="18" charset="0"/>
              </a:rPr>
              <a:t> humana.</a:t>
            </a:r>
          </a:p>
          <a:p>
            <a:endParaRPr lang="pt-BR" dirty="0"/>
          </a:p>
        </p:txBody>
      </p:sp>
      <p:sp>
        <p:nvSpPr>
          <p:cNvPr id="4" name="Espaço Reservado para Número de Slide 3">
            <a:extLst>
              <a:ext uri="{FF2B5EF4-FFF2-40B4-BE49-F238E27FC236}">
                <a16:creationId xmlns:a16="http://schemas.microsoft.com/office/drawing/2014/main" id="{66D5CAFC-8D62-9B42-BE0E-7CC8153B3854}"/>
              </a:ext>
            </a:extLst>
          </p:cNvPr>
          <p:cNvSpPr>
            <a:spLocks noGrp="1"/>
          </p:cNvSpPr>
          <p:nvPr>
            <p:ph type="sldNum" sz="quarter" idx="12"/>
          </p:nvPr>
        </p:nvSpPr>
        <p:spPr/>
        <p:txBody>
          <a:bodyPr/>
          <a:lstStyle/>
          <a:p>
            <a:fld id="{5FA3BFB1-3607-114B-999B-3E143D630A05}" type="slidenum">
              <a:rPr lang="pt-BR" smtClean="0"/>
              <a:t>4</a:t>
            </a:fld>
            <a:endParaRPr lang="pt-BR"/>
          </a:p>
        </p:txBody>
      </p:sp>
    </p:spTree>
    <p:extLst>
      <p:ext uri="{BB962C8B-B14F-4D97-AF65-F5344CB8AC3E}">
        <p14:creationId xmlns:p14="http://schemas.microsoft.com/office/powerpoint/2010/main" val="761701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9DF1C-E4F4-1D41-BAE9-90B57F760416}"/>
              </a:ext>
            </a:extLst>
          </p:cNvPr>
          <p:cNvSpPr>
            <a:spLocks noGrp="1"/>
          </p:cNvSpPr>
          <p:nvPr>
            <p:ph type="title"/>
          </p:nvPr>
        </p:nvSpPr>
        <p:spPr/>
        <p:txBody>
          <a:bodyPr>
            <a:normAutofit/>
          </a:bodyPr>
          <a:lstStyle/>
          <a:p>
            <a:pPr algn="ctr"/>
            <a:r>
              <a:rPr lang="pt-BR" sz="3600" b="1" dirty="0">
                <a:effectLst/>
                <a:latin typeface="Times New Roman" panose="02020603050405020304" pitchFamily="18" charset="0"/>
                <a:ea typeface="Calibri" panose="020F0502020204030204" pitchFamily="34" charset="0"/>
                <a:cs typeface="Times New Roman" panose="02020603050405020304" pitchFamily="18" charset="0"/>
              </a:rPr>
              <a:t>A origem da mente (ou psique) como um sistema que funciona tal como um sistema integrado</a:t>
            </a:r>
            <a:endParaRPr lang="pt-BR" sz="3600"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A78A9820-06D4-C146-A20B-3535419E8625}"/>
              </a:ext>
            </a:extLst>
          </p:cNvPr>
          <p:cNvSpPr>
            <a:spLocks noGrp="1"/>
          </p:cNvSpPr>
          <p:nvPr>
            <p:ph idx="1"/>
          </p:nvPr>
        </p:nvSpPr>
        <p:spPr/>
        <p:txBody>
          <a:bodyPr>
            <a:normAutofit/>
          </a:bodyPr>
          <a:lstStyle/>
          <a:p>
            <a:pPr marL="342900" lvl="0" indent="-342900" algn="just">
              <a:lnSpc>
                <a:spcPct val="150000"/>
              </a:lnSpc>
              <a:spcAft>
                <a:spcPts val="285"/>
              </a:spcAft>
              <a:buFont typeface="Symbol" pitchFamily="2" charset="2"/>
              <a:buChar char=""/>
            </a:pPr>
            <a:r>
              <a:rPr lang="pt-BR" dirty="0">
                <a:effectLst/>
                <a:latin typeface="Times New Roman" panose="02020603050405020304" pitchFamily="18" charset="0"/>
                <a:ea typeface="Calibri" panose="020F0502020204030204" pitchFamily="34" charset="0"/>
                <a:cs typeface="Times New Roman" panose="02020603050405020304" pitchFamily="18" charset="0"/>
              </a:rPr>
              <a:t>Simultaneamente, a ocorrência de tantas inovações evolutivas é responsável por um grande mistério: como todas essas habilidades poderiam ter se fundido para garantir o funcionamento tão fluido da mente humana?</a:t>
            </a:r>
          </a:p>
          <a:p>
            <a:endParaRPr lang="pt-BR" dirty="0"/>
          </a:p>
        </p:txBody>
      </p:sp>
      <p:sp>
        <p:nvSpPr>
          <p:cNvPr id="4" name="Espaço Reservado para Número de Slide 3">
            <a:extLst>
              <a:ext uri="{FF2B5EF4-FFF2-40B4-BE49-F238E27FC236}">
                <a16:creationId xmlns:a16="http://schemas.microsoft.com/office/drawing/2014/main" id="{9982C8CF-0564-7B4C-956A-3E6A6F0DC5D1}"/>
              </a:ext>
            </a:extLst>
          </p:cNvPr>
          <p:cNvSpPr>
            <a:spLocks noGrp="1"/>
          </p:cNvSpPr>
          <p:nvPr>
            <p:ph type="sldNum" sz="quarter" idx="12"/>
          </p:nvPr>
        </p:nvSpPr>
        <p:spPr/>
        <p:txBody>
          <a:bodyPr/>
          <a:lstStyle/>
          <a:p>
            <a:fld id="{5FA3BFB1-3607-114B-999B-3E143D630A05}" type="slidenum">
              <a:rPr lang="pt-BR" smtClean="0"/>
              <a:t>40</a:t>
            </a:fld>
            <a:endParaRPr lang="pt-BR"/>
          </a:p>
        </p:txBody>
      </p:sp>
    </p:spTree>
    <p:extLst>
      <p:ext uri="{BB962C8B-B14F-4D97-AF65-F5344CB8AC3E}">
        <p14:creationId xmlns:p14="http://schemas.microsoft.com/office/powerpoint/2010/main" val="3709332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0AF48A-14C4-7047-AED5-CCA0A2D27570}"/>
              </a:ext>
            </a:extLst>
          </p:cNvPr>
          <p:cNvSpPr>
            <a:spLocks noGrp="1"/>
          </p:cNvSpPr>
          <p:nvPr>
            <p:ph type="title"/>
          </p:nvPr>
        </p:nvSpPr>
        <p:spPr/>
        <p:txBody>
          <a:bodyPr>
            <a:normAutofit fontScale="90000"/>
          </a:bodyPr>
          <a:lstStyle/>
          <a:p>
            <a:pPr algn="ctr"/>
            <a:r>
              <a:rPr lang="pt-BR" sz="3200" b="1" kern="0" dirty="0">
                <a:effectLst/>
                <a:latin typeface="Calibri" panose="020F0502020204030204" pitchFamily="34" charset="0"/>
                <a:ea typeface="Calibri" panose="020F0502020204030204" pitchFamily="34" charset="0"/>
              </a:rPr>
              <a:t>CÓRTEX: MASSA BRANCA E CINZENTA</a:t>
            </a:r>
            <a:br>
              <a:rPr lang="pt-BR" sz="3200" b="1" kern="0" dirty="0">
                <a:effectLst/>
                <a:latin typeface="Calibri" panose="020F0502020204030204" pitchFamily="34" charset="0"/>
                <a:ea typeface="Calibri" panose="020F0502020204030204" pitchFamily="34" charset="0"/>
              </a:rPr>
            </a:br>
            <a:br>
              <a:rPr lang="pt-BR" sz="3200" b="1" kern="0" dirty="0">
                <a:effectLst/>
                <a:latin typeface="Calibri" panose="020F0502020204030204" pitchFamily="34" charset="0"/>
                <a:ea typeface="Calibri" panose="020F0502020204030204" pitchFamily="34" charset="0"/>
              </a:rPr>
            </a:br>
            <a:r>
              <a:rPr lang="pt-BR" sz="3200" b="1" kern="0" dirty="0">
                <a:effectLst/>
                <a:latin typeface="Calibri" panose="020F0502020204030204" pitchFamily="34" charset="0"/>
                <a:ea typeface="Calibri" panose="020F0502020204030204" pitchFamily="34" charset="0"/>
                <a:cs typeface="Calibri" panose="020F0502020204030204" pitchFamily="34" charset="0"/>
              </a:rPr>
              <a:t>Volume da substância branca = volume da substância cinzenta</a:t>
            </a:r>
            <a:r>
              <a:rPr lang="pt-BR" sz="3200" b="1" kern="0" baseline="30000" dirty="0">
                <a:effectLst/>
                <a:latin typeface="Calibri" panose="020F0502020204030204" pitchFamily="34" charset="0"/>
                <a:ea typeface="Calibri" panose="020F0502020204030204" pitchFamily="34" charset="0"/>
                <a:cs typeface="Calibri" panose="020F0502020204030204" pitchFamily="34" charset="0"/>
              </a:rPr>
              <a:t>4/3</a:t>
            </a:r>
            <a:endParaRPr lang="pt-BR" sz="3200" dirty="0"/>
          </a:p>
        </p:txBody>
      </p:sp>
      <p:sp>
        <p:nvSpPr>
          <p:cNvPr id="3" name="Espaço Reservado para Conteúdo 2">
            <a:extLst>
              <a:ext uri="{FF2B5EF4-FFF2-40B4-BE49-F238E27FC236}">
                <a16:creationId xmlns:a16="http://schemas.microsoft.com/office/drawing/2014/main" id="{E4A84DBC-529D-5D42-8CE3-A79B738AD6DE}"/>
              </a:ext>
            </a:extLst>
          </p:cNvPr>
          <p:cNvSpPr>
            <a:spLocks noGrp="1"/>
          </p:cNvSpPr>
          <p:nvPr>
            <p:ph idx="1"/>
          </p:nvPr>
        </p:nvSpPr>
        <p:spPr/>
        <p:txBody>
          <a:bodyPr>
            <a:normAutofit fontScale="40000" lnSpcReduction="20000"/>
          </a:bodyPr>
          <a:lstStyle/>
          <a:p>
            <a:pPr marL="342900" lvl="0" indent="-342900" algn="just">
              <a:lnSpc>
                <a:spcPct val="170000"/>
              </a:lnSpc>
              <a:spcAft>
                <a:spcPts val="285"/>
              </a:spcAft>
              <a:buFont typeface="Symbol" pitchFamily="2" charset="2"/>
              <a:buChar char=""/>
            </a:pPr>
            <a:r>
              <a:rPr lang="pt-BR" sz="3800" dirty="0">
                <a:effectLst/>
                <a:latin typeface="Calibri" panose="020F0502020204030204" pitchFamily="34" charset="0"/>
                <a:ea typeface="Calibri" panose="020F0502020204030204" pitchFamily="34" charset="0"/>
                <a:cs typeface="Calibri" panose="020F0502020204030204" pitchFamily="34" charset="0"/>
              </a:rPr>
              <a:t>A explosão volumétrica da substância branca do lobo frontal humano, em concomitância com a expansão das áreas associativas do córtex parietal e temporal, indica que uma proporção muito maior do córtex humano passou a se dedicar à gênese de pensamento abstrato e conceitual de alta complexidade, o tipo de material neural que define as nossas habilidades cognitivas únicas. </a:t>
            </a:r>
          </a:p>
          <a:p>
            <a:pPr marL="342900" lvl="0" indent="-342900" algn="just">
              <a:lnSpc>
                <a:spcPct val="170000"/>
              </a:lnSpc>
              <a:spcAft>
                <a:spcPts val="285"/>
              </a:spcAft>
              <a:buFont typeface="Symbol" pitchFamily="2" charset="2"/>
              <a:buChar char=""/>
            </a:pPr>
            <a:r>
              <a:rPr lang="pt-BR" sz="3800" dirty="0">
                <a:effectLst/>
                <a:latin typeface="Calibri" panose="020F0502020204030204" pitchFamily="34" charset="0"/>
                <a:ea typeface="Calibri" panose="020F0502020204030204" pitchFamily="34" charset="0"/>
                <a:cs typeface="Calibri" panose="020F0502020204030204" pitchFamily="34" charset="0"/>
              </a:rPr>
              <a:t>Não por coincidência, portanto, os neurocientistas que buscavam identificar os circuitos corticais envolvidos na produção e na interpretação da linguagem, da confecção de ferramentas, na definição do senso de ser, na inteligência social e na teoria da mente – atributos que surgiram ao longo dos últimos quatro milhões de anos – descobriram que eles se situavam nas difusas redes formadas pelas verdadeiras autoestradas nervosas que conectam reciprocamente áreas corticais residentes nos lobos frontal, parietal e temporal. </a:t>
            </a:r>
          </a:p>
          <a:p>
            <a:pPr marL="342900" lvl="0" indent="-342900" algn="just">
              <a:lnSpc>
                <a:spcPct val="170000"/>
              </a:lnSpc>
              <a:spcAft>
                <a:spcPts val="285"/>
              </a:spcAft>
              <a:buFont typeface="Symbol" pitchFamily="2" charset="2"/>
              <a:buChar char=""/>
            </a:pPr>
            <a:r>
              <a:rPr lang="pt-BR" sz="3800" dirty="0">
                <a:effectLst/>
                <a:latin typeface="Calibri" panose="020F0502020204030204" pitchFamily="34" charset="0"/>
                <a:ea typeface="Calibri" panose="020F0502020204030204" pitchFamily="34" charset="0"/>
                <a:cs typeface="Calibri" panose="020F0502020204030204" pitchFamily="34" charset="0"/>
              </a:rPr>
              <a:t>É por essa razão que identifiquei nessa mesma rede neural o substrato orgânico computacional que deu origem ao Verdadeiro Criador de Tudo.</a:t>
            </a:r>
          </a:p>
          <a:p>
            <a:pPr marL="0" indent="0">
              <a:buNone/>
            </a:pPr>
            <a:endParaRPr lang="pt-BR" dirty="0"/>
          </a:p>
        </p:txBody>
      </p:sp>
      <p:sp>
        <p:nvSpPr>
          <p:cNvPr id="4" name="Espaço Reservado para Número de Slide 3">
            <a:extLst>
              <a:ext uri="{FF2B5EF4-FFF2-40B4-BE49-F238E27FC236}">
                <a16:creationId xmlns:a16="http://schemas.microsoft.com/office/drawing/2014/main" id="{2EB2E400-16B2-5A44-A375-2A7E25A673D9}"/>
              </a:ext>
            </a:extLst>
          </p:cNvPr>
          <p:cNvSpPr>
            <a:spLocks noGrp="1"/>
          </p:cNvSpPr>
          <p:nvPr>
            <p:ph type="sldNum" sz="quarter" idx="12"/>
          </p:nvPr>
        </p:nvSpPr>
        <p:spPr/>
        <p:txBody>
          <a:bodyPr/>
          <a:lstStyle/>
          <a:p>
            <a:fld id="{5FA3BFB1-3607-114B-999B-3E143D630A05}" type="slidenum">
              <a:rPr lang="pt-BR" smtClean="0"/>
              <a:t>41</a:t>
            </a:fld>
            <a:endParaRPr lang="pt-BR"/>
          </a:p>
        </p:txBody>
      </p:sp>
    </p:spTree>
    <p:extLst>
      <p:ext uri="{BB962C8B-B14F-4D97-AF65-F5344CB8AC3E}">
        <p14:creationId xmlns:p14="http://schemas.microsoft.com/office/powerpoint/2010/main" val="3545509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45B3CC-F9E7-F042-84E7-BA2DA1BC038F}"/>
              </a:ext>
            </a:extLst>
          </p:cNvPr>
          <p:cNvSpPr>
            <a:spLocks noGrp="1"/>
          </p:cNvSpPr>
          <p:nvPr>
            <p:ph type="title"/>
          </p:nvPr>
        </p:nvSpPr>
        <p:spPr/>
        <p:txBody>
          <a:bodyPr>
            <a:normAutofit/>
          </a:bodyPr>
          <a:lstStyle/>
          <a:p>
            <a:pPr algn="ctr"/>
            <a:r>
              <a:rPr lang="pt-BR" sz="2800" b="1" dirty="0">
                <a:latin typeface="Times New Roman" panose="02020603050405020304" pitchFamily="18" charset="0"/>
                <a:cs typeface="Times New Roman" panose="02020603050405020304" pitchFamily="18" charset="0"/>
              </a:rPr>
              <a:t>A vida </a:t>
            </a:r>
            <a:r>
              <a:rPr lang="pt-BR" sz="2800" b="1" dirty="0" err="1">
                <a:latin typeface="Times New Roman" panose="02020603050405020304" pitchFamily="18" charset="0"/>
                <a:cs typeface="Times New Roman" panose="02020603050405020304" pitchFamily="18" charset="0"/>
              </a:rPr>
              <a:t>sócio-emocional</a:t>
            </a:r>
            <a:r>
              <a:rPr lang="pt-BR" sz="2800" b="1" dirty="0">
                <a:latin typeface="Times New Roman" panose="02020603050405020304" pitchFamily="18" charset="0"/>
                <a:cs typeface="Times New Roman" panose="02020603050405020304" pitchFamily="18" charset="0"/>
              </a:rPr>
              <a:t> como fundamento da natureza humana</a:t>
            </a:r>
          </a:p>
        </p:txBody>
      </p:sp>
      <p:sp>
        <p:nvSpPr>
          <p:cNvPr id="3" name="Espaço Reservado para Conteúdo 2">
            <a:extLst>
              <a:ext uri="{FF2B5EF4-FFF2-40B4-BE49-F238E27FC236}">
                <a16:creationId xmlns:a16="http://schemas.microsoft.com/office/drawing/2014/main" id="{ED2131FA-C435-0B42-AF0E-E655C4940A5F}"/>
              </a:ext>
            </a:extLst>
          </p:cNvPr>
          <p:cNvSpPr>
            <a:spLocks noGrp="1"/>
          </p:cNvSpPr>
          <p:nvPr>
            <p:ph idx="1"/>
          </p:nvPr>
        </p:nvSpPr>
        <p:spPr/>
        <p:txBody>
          <a:bodyPr>
            <a:normAutofit fontScale="92500"/>
          </a:bodyPr>
          <a:lstStyle/>
          <a:p>
            <a:pPr marL="342900" lvl="0" indent="-342900" algn="just">
              <a:lnSpc>
                <a:spcPct val="150000"/>
              </a:lnSpc>
              <a:spcAft>
                <a:spcPts val="285"/>
              </a:spcAft>
              <a:buFont typeface="Symbol" pitchFamily="2" charset="2"/>
              <a:buChar char=""/>
            </a:pPr>
            <a:r>
              <a:rPr lang="pt-BR" sz="1500" b="1" dirty="0">
                <a:effectLst/>
                <a:latin typeface="Calibri" panose="020F0502020204030204" pitchFamily="34" charset="0"/>
                <a:ea typeface="Calibri" panose="020F0502020204030204" pitchFamily="34" charset="0"/>
                <a:cs typeface="Calibri" panose="020F0502020204030204" pitchFamily="34" charset="0"/>
              </a:rPr>
              <a:t>Usando a gigantesca gama de informação, a minha conclusão é simples: </a:t>
            </a:r>
            <a:endParaRPr lang="pt-BR" sz="15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lnSpc>
                <a:spcPct val="150000"/>
              </a:lnSpc>
              <a:spcAft>
                <a:spcPts val="285"/>
              </a:spcAft>
              <a:buFont typeface="Courier New" panose="02070309020205020404" pitchFamily="49" charset="0"/>
              <a:buChar char="o"/>
            </a:pPr>
            <a:r>
              <a:rPr lang="pt-BR" sz="1500" b="1" dirty="0">
                <a:effectLst/>
                <a:latin typeface="Calibri" panose="020F0502020204030204" pitchFamily="34" charset="0"/>
                <a:ea typeface="Calibri" panose="020F0502020204030204" pitchFamily="34" charset="0"/>
                <a:cs typeface="Times New Roman" panose="02020603050405020304" pitchFamily="18" charset="0"/>
              </a:rPr>
              <a:t>para possibilitar a evolução de grandes e complexos agrupamentos sociais, capazes de gerar elaborados comportamentos, incluindo a capacidade de adquirir e transmitir uma cultura própria por milênios a fio, o cérebro humano precisou acumular mais neurônios.</a:t>
            </a:r>
            <a:r>
              <a:rPr lang="pt-BR" sz="1500" dirty="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gn="just">
              <a:lnSpc>
                <a:spcPct val="150000"/>
              </a:lnSpc>
              <a:spcAft>
                <a:spcPts val="285"/>
              </a:spcAft>
              <a:buFont typeface="Courier New" panose="02070309020205020404" pitchFamily="49" charset="0"/>
              <a:buChar char="o"/>
            </a:pPr>
            <a:r>
              <a:rPr lang="pt-BR" sz="1500" b="1" dirty="0">
                <a:effectLst/>
                <a:latin typeface="Calibri" panose="020F0502020204030204" pitchFamily="34" charset="0"/>
                <a:ea typeface="Calibri" panose="020F0502020204030204" pitchFamily="34" charset="0"/>
                <a:cs typeface="Times New Roman" panose="02020603050405020304" pitchFamily="18" charset="0"/>
              </a:rPr>
              <a:t>Todavia, tão importante quanto o volume neuronal, para atingir o seu cume cognitivo, o padrão de conectividade neural único do cérebro provavelmente desempenhou papel ainda mais essencial para o surgimento das faculdades mentais extraordinárias que fazem parte da certidão de nascimento da nossa espécie, lavrada pelas mãos invisíveis do processo evolutivo.</a:t>
            </a:r>
            <a:endParaRPr lang="pt-BR"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285"/>
              </a:spcAft>
              <a:buFont typeface="Courier New" panose="02070309020205020404" pitchFamily="49" charset="0"/>
              <a:buChar char="o"/>
            </a:pPr>
            <a:r>
              <a:rPr lang="pt-BR" sz="1500" b="1" dirty="0">
                <a:effectLst/>
                <a:latin typeface="Calibri" panose="020F0502020204030204" pitchFamily="34" charset="0"/>
                <a:ea typeface="Calibri" panose="020F0502020204030204" pitchFamily="34" charset="0"/>
                <a:cs typeface="Times New Roman" panose="02020603050405020304" pitchFamily="18" charset="0"/>
              </a:rPr>
              <a:t>Otimamente conectado por dentro para ser capaz de se </a:t>
            </a:r>
            <a:r>
              <a:rPr lang="pt-BR" sz="1500" b="1" dirty="0" err="1">
                <a:effectLst/>
                <a:latin typeface="Calibri" panose="020F0502020204030204" pitchFamily="34" charset="0"/>
                <a:ea typeface="Calibri" panose="020F0502020204030204" pitchFamily="34" charset="0"/>
                <a:cs typeface="Times New Roman" panose="02020603050405020304" pitchFamily="18" charset="0"/>
              </a:rPr>
              <a:t>hiperconectar</a:t>
            </a:r>
            <a:r>
              <a:rPr lang="pt-BR" sz="1500" b="1" dirty="0">
                <a:effectLst/>
                <a:latin typeface="Calibri" panose="020F0502020204030204" pitchFamily="34" charset="0"/>
                <a:ea typeface="Calibri" panose="020F0502020204030204" pitchFamily="34" charset="0"/>
                <a:cs typeface="Times New Roman" panose="02020603050405020304" pitchFamily="18" charset="0"/>
              </a:rPr>
              <a:t> por fora: essa parece ser a máxima central do processo de crescimento cerebral humano ao longo da evolução.</a:t>
            </a:r>
            <a:r>
              <a:rPr lang="pt-BR" sz="1500" dirty="0">
                <a:effectLst/>
                <a:latin typeface="Calibri" panose="020F0502020204030204" pitchFamily="34" charset="0"/>
                <a:ea typeface="Calibri" panose="020F0502020204030204" pitchFamily="34" charset="0"/>
                <a:cs typeface="Times New Roman" panose="02020603050405020304" pitchFamily="18" charset="0"/>
              </a:rPr>
              <a:t> </a:t>
            </a:r>
            <a:endParaRPr lang="pt-BR" sz="1500" dirty="0">
              <a:effectLst/>
              <a:latin typeface="Calibri" panose="020F0502020204030204" pitchFamily="34" charset="0"/>
              <a:ea typeface="Calibri" panose="020F0502020204030204" pitchFamily="34" charset="0"/>
            </a:endParaRPr>
          </a:p>
          <a:p>
            <a:pPr indent="279400" algn="just">
              <a:lnSpc>
                <a:spcPct val="150000"/>
              </a:lnSpc>
              <a:spcAft>
                <a:spcPts val="285"/>
              </a:spcAft>
            </a:pPr>
            <a:r>
              <a:rPr lang="pt-BR" sz="1500" b="1" dirty="0">
                <a:solidFill>
                  <a:srgbClr val="00B050"/>
                </a:solidFill>
                <a:effectLst/>
                <a:latin typeface="Calibri" panose="020F0502020204030204" pitchFamily="34" charset="0"/>
                <a:ea typeface="Calibri" panose="020F0502020204030204" pitchFamily="34" charset="0"/>
                <a:sym typeface="Wingdings" pitchFamily="2" charset="2"/>
              </a:rPr>
              <a:t></a:t>
            </a:r>
            <a:r>
              <a:rPr lang="pt-BR" sz="1500" b="1" dirty="0">
                <a:solidFill>
                  <a:srgbClr val="00B050"/>
                </a:solidFill>
                <a:effectLst/>
                <a:latin typeface="Calibri" panose="020F0502020204030204" pitchFamily="34" charset="0"/>
                <a:ea typeface="Calibri" panose="020F0502020204030204" pitchFamily="34" charset="0"/>
              </a:rPr>
              <a:t> O que está sendo imprecisamente referido como sendo “fofoqueiro” talvez possa ser referido ao ser-com, ao valor afetivos e estimulante das trocas, da ideias pobres ou ricas de conteúdo que afetam os seres humanos: dependência, ser, ser-com, brincar</a:t>
            </a:r>
            <a:endParaRPr lang="pt-BR" sz="1500" dirty="0">
              <a:solidFill>
                <a:srgbClr val="000000"/>
              </a:solidFill>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A584DF2B-2A7B-0E48-B7A0-2474A63AEED1}"/>
              </a:ext>
            </a:extLst>
          </p:cNvPr>
          <p:cNvSpPr>
            <a:spLocks noGrp="1"/>
          </p:cNvSpPr>
          <p:nvPr>
            <p:ph type="sldNum" sz="quarter" idx="12"/>
          </p:nvPr>
        </p:nvSpPr>
        <p:spPr/>
        <p:txBody>
          <a:bodyPr/>
          <a:lstStyle/>
          <a:p>
            <a:fld id="{5FA3BFB1-3607-114B-999B-3E143D630A05}" type="slidenum">
              <a:rPr lang="pt-BR" smtClean="0"/>
              <a:t>42</a:t>
            </a:fld>
            <a:endParaRPr lang="pt-BR"/>
          </a:p>
        </p:txBody>
      </p:sp>
    </p:spTree>
    <p:extLst>
      <p:ext uri="{BB962C8B-B14F-4D97-AF65-F5344CB8AC3E}">
        <p14:creationId xmlns:p14="http://schemas.microsoft.com/office/powerpoint/2010/main" val="11209405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EA0113-B183-5C4D-A8E2-9B73E1263D21}"/>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CCF1E10F-0EA7-1444-9AF2-4B919E0E812B}"/>
              </a:ext>
            </a:extLst>
          </p:cNvPr>
          <p:cNvSpPr>
            <a:spLocks noGrp="1"/>
          </p:cNvSpPr>
          <p:nvPr>
            <p:ph idx="1"/>
          </p:nvPr>
        </p:nvSpPr>
        <p:spPr/>
        <p:txBody>
          <a:bodyPr/>
          <a:lstStyle/>
          <a:p>
            <a:endParaRPr lang="pt-BR"/>
          </a:p>
        </p:txBody>
      </p:sp>
      <p:sp>
        <p:nvSpPr>
          <p:cNvPr id="4" name="Espaço Reservado para Número de Slide 3">
            <a:extLst>
              <a:ext uri="{FF2B5EF4-FFF2-40B4-BE49-F238E27FC236}">
                <a16:creationId xmlns:a16="http://schemas.microsoft.com/office/drawing/2014/main" id="{FBEEBD3F-AC7F-3243-AEC0-C88D7017629C}"/>
              </a:ext>
            </a:extLst>
          </p:cNvPr>
          <p:cNvSpPr>
            <a:spLocks noGrp="1"/>
          </p:cNvSpPr>
          <p:nvPr>
            <p:ph type="sldNum" sz="quarter" idx="12"/>
          </p:nvPr>
        </p:nvSpPr>
        <p:spPr/>
        <p:txBody>
          <a:bodyPr/>
          <a:lstStyle/>
          <a:p>
            <a:fld id="{5FA3BFB1-3607-114B-999B-3E143D630A05}" type="slidenum">
              <a:rPr lang="pt-BR" smtClean="0"/>
              <a:t>43</a:t>
            </a:fld>
            <a:endParaRPr lang="pt-BR"/>
          </a:p>
        </p:txBody>
      </p:sp>
    </p:spTree>
    <p:extLst>
      <p:ext uri="{BB962C8B-B14F-4D97-AF65-F5344CB8AC3E}">
        <p14:creationId xmlns:p14="http://schemas.microsoft.com/office/powerpoint/2010/main" val="4189263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826792-F1F5-0E46-B450-44C87C5BC1F6}"/>
              </a:ext>
            </a:extLst>
          </p:cNvPr>
          <p:cNvSpPr>
            <a:spLocks noGrp="1"/>
          </p:cNvSpPr>
          <p:nvPr>
            <p:ph type="title"/>
          </p:nvPr>
        </p:nvSpPr>
        <p:spPr/>
        <p:txBody>
          <a:bodyPr/>
          <a:lstStyle/>
          <a:p>
            <a:pPr algn="ct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SUMÁRIO DO LIVRO</a:t>
            </a:r>
            <a:br>
              <a:rPr lang="pt-BR" sz="4400" dirty="0">
                <a:effectLst/>
                <a:latin typeface="Arial" panose="020B0604020202020204" pitchFamily="34" charset="0"/>
                <a:ea typeface="Times New Roman" panose="02020603050405020304" pitchFamily="18" charset="0"/>
                <a:cs typeface="Times New Roman" panose="02020603050405020304" pitchFamily="18" charset="0"/>
              </a:rPr>
            </a:br>
            <a:endParaRPr lang="pt-BR" dirty="0"/>
          </a:p>
        </p:txBody>
      </p:sp>
      <p:sp>
        <p:nvSpPr>
          <p:cNvPr id="3" name="Espaço Reservado para Conteúdo 2">
            <a:extLst>
              <a:ext uri="{FF2B5EF4-FFF2-40B4-BE49-F238E27FC236}">
                <a16:creationId xmlns:a16="http://schemas.microsoft.com/office/drawing/2014/main" id="{6BD87671-DB88-6141-8FDF-55E1DEDBFC34}"/>
              </a:ext>
            </a:extLst>
          </p:cNvPr>
          <p:cNvSpPr>
            <a:spLocks noGrp="1"/>
          </p:cNvSpPr>
          <p:nvPr>
            <p:ph idx="1"/>
          </p:nvPr>
        </p:nvSpPr>
        <p:spPr/>
        <p:txBody>
          <a:bodyPr>
            <a:normAutofit/>
          </a:bodyPr>
          <a:lstStyle/>
          <a:p>
            <a:pPr algn="just">
              <a:lnSpc>
                <a:spcPct val="150000"/>
              </a:lnSpc>
              <a:spcBef>
                <a:spcPts val="600"/>
              </a:spcBef>
            </a:pPr>
            <a:r>
              <a:rPr lang="pt-BR" sz="1000" b="1" dirty="0">
                <a:effectLst/>
                <a:latin typeface="Times New Roman" panose="02020603050405020304" pitchFamily="18" charset="0"/>
                <a:ea typeface="MS Mincho" panose="02020609040205080304" pitchFamily="49" charset="-128"/>
                <a:cs typeface="Times New Roman" panose="02020603050405020304" pitchFamily="18" charset="0"/>
              </a:rPr>
              <a:t>CAPÍTULO 1.</a:t>
            </a:r>
            <a:r>
              <a:rPr lang="pt-BR" sz="1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NO PRINCÍPIO…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CAPÍTULO 2. O VERDADEIRO CRIADOR DE TUDO ENTRA EM CENA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3. O CÉREBRO E A INFORMAÇÃO: UM </a:t>
            </a:r>
            <a:r>
              <a:rPr lang="pt-BR" sz="1000" b="1" i="1" dirty="0">
                <a:effectLst/>
                <a:latin typeface="Times New Roman" panose="02020603050405020304" pitchFamily="18" charset="0"/>
                <a:ea typeface="Source Sans Pro" panose="020B0503030403020204" pitchFamily="34" charset="0"/>
                <a:cs typeface="Times New Roman" panose="02020603050405020304" pitchFamily="18" charset="0"/>
              </a:rPr>
              <a:t>BIT</a:t>
            </a: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 DE SHANNON, UM PUNHADO DE GÖDEL</a:t>
            </a:r>
            <a:endParaRPr lang="pt-BR"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4.</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INJETANDO DINÂMICA NO CÉREBRO: SOLENOIDES BIOLÓGICOS E PRINCÍPIOS FUNCIONAIS</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5.</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 TEORIA RELATIVÍSTICA DO CÉREBRO: COMO TUDO SE RESUME A UM MÍSERO PICOTESLA DE MAGNETISMO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6.</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POR QUE O VERDADEIRO CRIADOR NÃO É UMA MÁQUINA DE TURING?</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7.</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t>
            </a:r>
            <a:r>
              <a:rPr lang="pt-BR" sz="1000" i="1" dirty="0">
                <a:effectLst/>
                <a:latin typeface="Times New Roman" panose="02020603050405020304" pitchFamily="18" charset="0"/>
                <a:ea typeface="Source Sans Pro" panose="020B0503030403020204" pitchFamily="34" charset="0"/>
                <a:cs typeface="Times New Roman" panose="02020603050405020304" pitchFamily="18" charset="0"/>
              </a:rPr>
              <a:t>BRAINETS</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SINCRONIZANDO CÉREBROS PARA GERAR COMPORTAMENTOS SOCIAIS</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8.</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O CASO EM FAVOR DE UMA COSMOLOGIA CENTRADA NO CÉREBRO HUMANO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9.</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CONSTRUINDO UM UNIVERSO COM ESPAÇO, TEMPO E MATEMÁTICA</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10.</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AS VERDADEIRAS ORIGENS DA DESCRIÇÃO MATEMÁTICA DO UNIVERSO; </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11.</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COMO ABSTRAÇÕES MENTAIS, VÍRUS INFORMACIONAIS E</a:t>
            </a:r>
            <a:r>
              <a:rPr lang="pt-BR" sz="1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HIPERCONECTIVIDADE CRIAM </a:t>
            </a:r>
            <a:r>
              <a:rPr lang="pt-BR" sz="1000" i="1" dirty="0">
                <a:effectLst/>
                <a:latin typeface="Times New Roman" panose="02020603050405020304" pitchFamily="18" charset="0"/>
                <a:ea typeface="Source Sans Pro" panose="020B0503030403020204" pitchFamily="34" charset="0"/>
                <a:cs typeface="Times New Roman" panose="02020603050405020304" pitchFamily="18" charset="0"/>
              </a:rPr>
              <a:t>BRAINETS</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LETAIS, ESCOLAS DE PENSAMENTO E </a:t>
            </a:r>
            <a:r>
              <a:rPr lang="pt-BR" sz="1000" i="1" dirty="0">
                <a:effectLst/>
                <a:latin typeface="Times New Roman" panose="02020603050405020304" pitchFamily="18" charset="0"/>
                <a:ea typeface="Source Sans Pro" panose="020B0503030403020204" pitchFamily="34" charset="0"/>
                <a:cs typeface="Times New Roman" panose="02020603050405020304" pitchFamily="18" charset="0"/>
              </a:rPr>
              <a:t>ZEITGEIST</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12.</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COMO O VÍCIO DIGITAL ESTÁ MUDANDO O NOSSO CÉREBRO</a:t>
            </a:r>
            <a:r>
              <a:rPr lang="pt-BR" sz="10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13.</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SUICÍDIO OU IMORTALIDADE: A ESCOLHA DECISIVA DO VERDADEIRO CRIADOR DE TUDO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00"/>
              </a:spcBef>
            </a:pPr>
            <a:r>
              <a:rPr lang="pt-BR" sz="1000" b="1" dirty="0">
                <a:effectLst/>
                <a:latin typeface="Times New Roman" panose="02020603050405020304" pitchFamily="18" charset="0"/>
                <a:ea typeface="Source Sans Pro" panose="020B0503030403020204" pitchFamily="34" charset="0"/>
                <a:cs typeface="Times New Roman" panose="02020603050405020304" pitchFamily="18" charset="0"/>
              </a:rPr>
              <a:t>CAPÍTULO 14.</a:t>
            </a:r>
            <a:r>
              <a:rPr lang="pt-BR" sz="1000" dirty="0">
                <a:effectLst/>
                <a:latin typeface="Times New Roman" panose="02020603050405020304" pitchFamily="18" charset="0"/>
                <a:ea typeface="Source Sans Pro" panose="020B0503030403020204" pitchFamily="34" charset="0"/>
                <a:cs typeface="Times New Roman" panose="02020603050405020304" pitchFamily="18" charset="0"/>
              </a:rPr>
              <a:t> A LONGA CAMINHADA DO VERDADEIRO CRIADOR DE TUDO</a:t>
            </a:r>
            <a:endParaRPr lang="pt-B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pt-BR" dirty="0"/>
          </a:p>
        </p:txBody>
      </p:sp>
      <p:sp>
        <p:nvSpPr>
          <p:cNvPr id="4" name="Espaço Reservado para Número de Slide 3">
            <a:extLst>
              <a:ext uri="{FF2B5EF4-FFF2-40B4-BE49-F238E27FC236}">
                <a16:creationId xmlns:a16="http://schemas.microsoft.com/office/drawing/2014/main" id="{B31D9797-788F-414C-B2B7-FACCC370FDAF}"/>
              </a:ext>
            </a:extLst>
          </p:cNvPr>
          <p:cNvSpPr>
            <a:spLocks noGrp="1"/>
          </p:cNvSpPr>
          <p:nvPr>
            <p:ph type="sldNum" sz="quarter" idx="12"/>
          </p:nvPr>
        </p:nvSpPr>
        <p:spPr/>
        <p:txBody>
          <a:bodyPr/>
          <a:lstStyle/>
          <a:p>
            <a:fld id="{86E381C6-3CE7-354A-88D5-C98944E9A1C1}" type="slidenum">
              <a:rPr lang="pt-BR" smtClean="0"/>
              <a:t>44</a:t>
            </a:fld>
            <a:endParaRPr lang="pt-BR"/>
          </a:p>
        </p:txBody>
      </p:sp>
    </p:spTree>
    <p:extLst>
      <p:ext uri="{BB962C8B-B14F-4D97-AF65-F5344CB8AC3E}">
        <p14:creationId xmlns:p14="http://schemas.microsoft.com/office/powerpoint/2010/main" val="145352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68D93-4BD8-CC4D-A7DD-03FF391F863C}"/>
              </a:ext>
            </a:extLst>
          </p:cNvPr>
          <p:cNvSpPr>
            <a:spLocks noGrp="1"/>
          </p:cNvSpPr>
          <p:nvPr>
            <p:ph type="title"/>
          </p:nvPr>
        </p:nvSpPr>
        <p:spPr/>
        <p:txBody>
          <a:bodyPr>
            <a:normAutofit fontScale="90000"/>
          </a:bodyPr>
          <a:lstStyle/>
          <a:p>
            <a:pPr indent="279400" algn="ctr">
              <a:lnSpc>
                <a:spcPct val="98000"/>
              </a:lnSpc>
              <a:spcAft>
                <a:spcPts val="285"/>
              </a:spcAft>
            </a:pPr>
            <a:r>
              <a:rPr lang="pt-BR" sz="2400" b="1" dirty="0">
                <a:solidFill>
                  <a:srgbClr val="FF0000"/>
                </a:solidFill>
                <a:effectLst/>
                <a:latin typeface="Calibri" panose="020F0502020204030204" pitchFamily="34" charset="0"/>
                <a:ea typeface="Calibri" panose="020F0502020204030204" pitchFamily="34" charset="0"/>
              </a:rPr>
              <a:t>PROPOSTA</a:t>
            </a:r>
            <a:br>
              <a:rPr lang="pt-BR" sz="2400" dirty="0">
                <a:solidFill>
                  <a:srgbClr val="000000"/>
                </a:solidFill>
                <a:effectLst/>
                <a:latin typeface="Calibri" panose="020F0502020204030204" pitchFamily="34" charset="0"/>
                <a:ea typeface="Calibri" panose="020F0502020204030204" pitchFamily="34" charset="0"/>
              </a:rPr>
            </a:b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Como ocorreu o desenvolvimento do cérebro do </a:t>
            </a:r>
            <a:r>
              <a:rPr lang="pt-BR" sz="2400" b="1" i="1" dirty="0">
                <a:effectLst/>
                <a:latin typeface="Times New Roman" panose="02020603050405020304" pitchFamily="18" charset="0"/>
                <a:ea typeface="Calibri" panose="020F0502020204030204" pitchFamily="34" charset="0"/>
                <a:cs typeface="Times New Roman" panose="02020603050405020304" pitchFamily="18" charset="0"/>
              </a:rPr>
              <a:t>Homo Sapiens</a:t>
            </a:r>
            <a:br>
              <a:rPr lang="pt-BR" sz="2400" b="1" dirty="0">
                <a:effectLst/>
                <a:latin typeface="Times New Roman" panose="02020603050405020304" pitchFamily="18" charset="0"/>
                <a:ea typeface="Calibri" panose="020F0502020204030204" pitchFamily="34" charset="0"/>
                <a:cs typeface="Times New Roman" panose="02020603050405020304" pitchFamily="18" charset="0"/>
              </a:rPr>
            </a:b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e</a:t>
            </a:r>
            <a:br>
              <a:rPr lang="pt-BR" sz="2400" b="1" dirty="0">
                <a:effectLst/>
                <a:latin typeface="Times New Roman" panose="02020603050405020304" pitchFamily="18" charset="0"/>
                <a:ea typeface="Calibri" panose="020F0502020204030204" pitchFamily="34" charset="0"/>
                <a:cs typeface="Times New Roman" panose="02020603050405020304" pitchFamily="18" charset="0"/>
              </a:rPr>
            </a:b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como este cérebro funciona individualmente e quando está com outros seres humanos</a:t>
            </a:r>
            <a:endParaRPr lang="pt-BR" sz="2400" b="1" dirty="0">
              <a:latin typeface="Times New Roman" panose="02020603050405020304" pitchFamily="18" charset="0"/>
              <a:cs typeface="Times New Roman" panose="02020603050405020304" pitchFamily="18" charset="0"/>
            </a:endParaRPr>
          </a:p>
        </p:txBody>
      </p:sp>
      <p:sp>
        <p:nvSpPr>
          <p:cNvPr id="3" name="Espaço Reservado para Conteúdo 2">
            <a:extLst>
              <a:ext uri="{FF2B5EF4-FFF2-40B4-BE49-F238E27FC236}">
                <a16:creationId xmlns:a16="http://schemas.microsoft.com/office/drawing/2014/main" id="{280F697F-A2F6-774B-B282-2553F9A24C83}"/>
              </a:ext>
            </a:extLst>
          </p:cNvPr>
          <p:cNvSpPr>
            <a:spLocks noGrp="1"/>
          </p:cNvSpPr>
          <p:nvPr>
            <p:ph idx="1"/>
          </p:nvPr>
        </p:nvSpPr>
        <p:spPr/>
        <p:txBody>
          <a:bodyPr>
            <a:normAutofit lnSpcReduction="10000"/>
          </a:bodyPr>
          <a:lstStyle/>
          <a:p>
            <a:pPr marL="342900" lvl="0" indent="-342900" algn="just">
              <a:lnSpc>
                <a:spcPct val="150000"/>
              </a:lnSpc>
              <a:spcAft>
                <a:spcPts val="285"/>
              </a:spcAft>
              <a:buFont typeface="Symbol" pitchFamily="2" charset="2"/>
              <a:buChar char=""/>
            </a:pPr>
            <a:r>
              <a:rPr lang="pt-BR" sz="2000" dirty="0">
                <a:effectLst/>
                <a:latin typeface="Calibri" panose="020F0502020204030204" pitchFamily="34" charset="0"/>
                <a:ea typeface="Calibri" panose="020F0502020204030204" pitchFamily="34" charset="0"/>
                <a:cs typeface="Calibri" panose="020F0502020204030204" pitchFamily="34" charset="0"/>
              </a:rPr>
              <a:t>o meu </a:t>
            </a:r>
            <a:r>
              <a:rPr lang="pt-BR" sz="2000" dirty="0">
                <a:latin typeface="Calibri" panose="020F0502020204030204" pitchFamily="34" charset="0"/>
                <a:ea typeface="Calibri" panose="020F0502020204030204" pitchFamily="34" charset="0"/>
                <a:cs typeface="Calibri" panose="020F0502020204030204" pitchFamily="34" charset="0"/>
              </a:rPr>
              <a:t>[</a:t>
            </a:r>
            <a:r>
              <a:rPr lang="pt-BR" sz="2000" dirty="0" err="1">
                <a:latin typeface="Calibri" panose="020F0502020204030204" pitchFamily="34" charset="0"/>
                <a:ea typeface="Calibri" panose="020F0502020204030204" pitchFamily="34" charset="0"/>
                <a:cs typeface="Calibri" panose="020F0502020204030204" pitchFamily="34" charset="0"/>
              </a:rPr>
              <a:t>Nicolelis</a:t>
            </a:r>
            <a:r>
              <a:rPr lang="pt-BR" sz="2000" dirty="0">
                <a:latin typeface="Calibri" panose="020F0502020204030204" pitchFamily="34" charset="0"/>
                <a:ea typeface="Calibri" panose="020F0502020204030204" pitchFamily="34" charset="0"/>
                <a:cs typeface="Calibri" panose="020F0502020204030204" pitchFamily="34" charset="0"/>
              </a:rPr>
              <a:t>] </a:t>
            </a:r>
            <a:r>
              <a:rPr lang="pt-BR" sz="2000" dirty="0">
                <a:effectLst/>
                <a:latin typeface="Calibri" panose="020F0502020204030204" pitchFamily="34" charset="0"/>
                <a:ea typeface="Calibri" panose="020F0502020204030204" pitchFamily="34" charset="0"/>
                <a:cs typeface="Calibri" panose="020F0502020204030204" pitchFamily="34" charset="0"/>
              </a:rPr>
              <a:t>objetivo aqui, portanto, é recuperar, em grandes pinceladas, algumas das transformações essenciais e dos mecanismos neurobiológicos centrais que permitiram que o cérebro do </a:t>
            </a:r>
            <a:r>
              <a:rPr lang="pt-BR" sz="2000" i="1" dirty="0">
                <a:effectLst/>
                <a:latin typeface="Calibri" panose="020F0502020204030204" pitchFamily="34" charset="0"/>
                <a:ea typeface="Calibri" panose="020F0502020204030204" pitchFamily="34" charset="0"/>
                <a:cs typeface="Calibri" panose="020F0502020204030204" pitchFamily="34" charset="0"/>
              </a:rPr>
              <a:t>Homo sapiens</a:t>
            </a:r>
            <a:r>
              <a:rPr lang="pt-BR" sz="2000" dirty="0">
                <a:effectLst/>
                <a:latin typeface="Calibri" panose="020F0502020204030204" pitchFamily="34" charset="0"/>
                <a:ea typeface="Calibri" panose="020F0502020204030204" pitchFamily="34" charset="0"/>
                <a:cs typeface="Calibri" panose="020F0502020204030204" pitchFamily="34" charset="0"/>
              </a:rPr>
              <a:t> moderno emergisse para tomar conta de todo o planeta e, no processo, criar o seu próprio universo. </a:t>
            </a:r>
            <a:endParaRPr lang="pt-BR" sz="2000" dirty="0">
              <a:effectLst/>
              <a:latin typeface="Calibri" panose="020F0502020204030204" pitchFamily="34" charset="0"/>
              <a:ea typeface="Calibri" panose="020F0502020204030204" pitchFamily="34" charset="0"/>
            </a:endParaRPr>
          </a:p>
          <a:p>
            <a:pPr marL="342900" lvl="0" indent="-342900" algn="just">
              <a:lnSpc>
                <a:spcPct val="150000"/>
              </a:lnSpc>
              <a:spcAft>
                <a:spcPts val="285"/>
              </a:spcAft>
              <a:buFont typeface="Symbol" pitchFamily="2" charset="2"/>
              <a:buChar char=""/>
            </a:pPr>
            <a:r>
              <a:rPr lang="pt-BR" sz="2000" dirty="0">
                <a:effectLst/>
                <a:latin typeface="Calibri" panose="020F0502020204030204" pitchFamily="34" charset="0"/>
                <a:ea typeface="Calibri" panose="020F0502020204030204" pitchFamily="34" charset="0"/>
                <a:cs typeface="Calibri" panose="020F0502020204030204" pitchFamily="34" charset="0"/>
              </a:rPr>
              <a:t>Mais especificamente, o meu objetivo central é descrever como esse computador orgânico – a forma pela qual eu me refiro ao cérebro humano – alcançou a sua configuração atual e, no processo, adquiriu os meios para gerar uma série de comportamentos humanos que provaram ser essenciais para a ascensão do Verdadeiro Criador de Tudo como o centro do universo humano.</a:t>
            </a:r>
            <a:endParaRPr lang="pt-BR" sz="2000" dirty="0">
              <a:effectLst/>
              <a:latin typeface="Calibri" panose="020F0502020204030204" pitchFamily="34" charset="0"/>
              <a:ea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3F69907E-AFCB-E54A-B17B-6EF9668B4CEC}"/>
              </a:ext>
            </a:extLst>
          </p:cNvPr>
          <p:cNvSpPr>
            <a:spLocks noGrp="1"/>
          </p:cNvSpPr>
          <p:nvPr>
            <p:ph type="sldNum" sz="quarter" idx="12"/>
          </p:nvPr>
        </p:nvSpPr>
        <p:spPr/>
        <p:txBody>
          <a:bodyPr/>
          <a:lstStyle/>
          <a:p>
            <a:fld id="{5FA3BFB1-3607-114B-999B-3E143D630A05}" type="slidenum">
              <a:rPr lang="pt-BR" smtClean="0"/>
              <a:t>5</a:t>
            </a:fld>
            <a:endParaRPr lang="pt-BR"/>
          </a:p>
        </p:txBody>
      </p:sp>
    </p:spTree>
    <p:extLst>
      <p:ext uri="{BB962C8B-B14F-4D97-AF65-F5344CB8AC3E}">
        <p14:creationId xmlns:p14="http://schemas.microsoft.com/office/powerpoint/2010/main" val="1064511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86F5B-FC26-4944-96A3-2A0145F6F8BF}"/>
              </a:ext>
            </a:extLst>
          </p:cNvPr>
          <p:cNvSpPr>
            <a:spLocks noGrp="1"/>
          </p:cNvSpPr>
          <p:nvPr>
            <p:ph type="title"/>
          </p:nvPr>
        </p:nvSpPr>
        <p:spPr/>
        <p:txBody>
          <a:bodyPr>
            <a:normAutofit/>
          </a:bodyPr>
          <a:lstStyle/>
          <a:p>
            <a:pPr algn="ctr"/>
            <a:r>
              <a:rPr lang="pt-BR" sz="3600" b="1" dirty="0">
                <a:effectLst/>
                <a:latin typeface="Calibri" panose="020F0502020204030204" pitchFamily="34" charset="0"/>
                <a:ea typeface="Calibri" panose="020F0502020204030204" pitchFamily="34" charset="0"/>
              </a:rPr>
              <a:t>Um fato notável para paleontologistas e antrop</a:t>
            </a:r>
            <a:r>
              <a:rPr lang="pt-BR" sz="3600" b="1" dirty="0">
                <a:latin typeface="Calibri" panose="020F0502020204030204" pitchFamily="34" charset="0"/>
                <a:ea typeface="Calibri" panose="020F0502020204030204" pitchFamily="34" charset="0"/>
              </a:rPr>
              <a:t>ólogos: </a:t>
            </a:r>
            <a:br>
              <a:rPr lang="pt-BR" sz="3600" b="1" dirty="0">
                <a:latin typeface="Calibri" panose="020F0502020204030204" pitchFamily="34" charset="0"/>
                <a:ea typeface="Calibri" panose="020F0502020204030204" pitchFamily="34" charset="0"/>
              </a:rPr>
            </a:br>
            <a:r>
              <a:rPr lang="pt-BR" sz="3600" b="1" dirty="0">
                <a:latin typeface="Calibri" panose="020F0502020204030204" pitchFamily="34" charset="0"/>
                <a:ea typeface="Calibri" panose="020F0502020204030204" pitchFamily="34" charset="0"/>
              </a:rPr>
              <a:t>o crescimento do tamanho do cérebro</a:t>
            </a:r>
            <a:endParaRPr lang="pt-BR" dirty="0"/>
          </a:p>
        </p:txBody>
      </p:sp>
      <p:sp>
        <p:nvSpPr>
          <p:cNvPr id="3" name="Espaço Reservado para Conteúdo 2">
            <a:extLst>
              <a:ext uri="{FF2B5EF4-FFF2-40B4-BE49-F238E27FC236}">
                <a16:creationId xmlns:a16="http://schemas.microsoft.com/office/drawing/2014/main" id="{C2262177-B7E4-9342-813A-A734512E9851}"/>
              </a:ext>
            </a:extLst>
          </p:cNvPr>
          <p:cNvSpPr>
            <a:spLocks noGrp="1"/>
          </p:cNvSpPr>
          <p:nvPr>
            <p:ph idx="1"/>
          </p:nvPr>
        </p:nvSpPr>
        <p:spPr/>
        <p:txBody>
          <a:bodyPr>
            <a:normAutofit fontScale="92500" lnSpcReduction="10000"/>
          </a:bodyPr>
          <a:lstStyle/>
          <a:p>
            <a:pPr marL="342900" lvl="0" indent="-342900" algn="just">
              <a:lnSpc>
                <a:spcPct val="150000"/>
              </a:lnSpc>
              <a:spcAft>
                <a:spcPts val="285"/>
              </a:spcAft>
              <a:buFont typeface="Symbol" pitchFamily="2" charset="2"/>
              <a:buChar char=""/>
            </a:pPr>
            <a:r>
              <a:rPr lang="pt-BR" dirty="0">
                <a:effectLst/>
                <a:latin typeface="Calibri" panose="020F0502020204030204" pitchFamily="34" charset="0"/>
                <a:ea typeface="Calibri" panose="020F0502020204030204" pitchFamily="34" charset="0"/>
                <a:cs typeface="Calibri" panose="020F0502020204030204" pitchFamily="34" charset="0"/>
              </a:rPr>
              <a:t>Historicamente, o primeiro fator que capturou a atenção de paleontologistas e </a:t>
            </a:r>
            <a:r>
              <a:rPr lang="pt-BR" dirty="0" err="1">
                <a:effectLst/>
                <a:latin typeface="Calibri" panose="020F0502020204030204" pitchFamily="34" charset="0"/>
                <a:ea typeface="Calibri" panose="020F0502020204030204" pitchFamily="34" charset="0"/>
                <a:cs typeface="Calibri" panose="020F0502020204030204" pitchFamily="34" charset="0"/>
              </a:rPr>
              <a:t>antropológos</a:t>
            </a:r>
            <a:r>
              <a:rPr lang="pt-BR" dirty="0">
                <a:effectLst/>
                <a:latin typeface="Calibri" panose="020F0502020204030204" pitchFamily="34" charset="0"/>
                <a:ea typeface="Calibri" panose="020F0502020204030204" pitchFamily="34" charset="0"/>
                <a:cs typeface="Calibri" panose="020F0502020204030204" pitchFamily="34" charset="0"/>
              </a:rPr>
              <a:t> como a provável causa do gradativo aumento de complexidade do comportamento humano durante o processo evolutivo foi o concomitante </a:t>
            </a:r>
            <a:r>
              <a:rPr lang="pt-BR" b="1" dirty="0">
                <a:effectLst/>
                <a:latin typeface="Calibri" panose="020F0502020204030204" pitchFamily="34" charset="0"/>
                <a:ea typeface="Calibri" panose="020F0502020204030204" pitchFamily="34" charset="0"/>
                <a:cs typeface="Calibri" panose="020F0502020204030204" pitchFamily="34" charset="0"/>
              </a:rPr>
              <a:t>crescimento do tamanho do cérebro</a:t>
            </a:r>
            <a:r>
              <a:rPr lang="pt-BR" dirty="0">
                <a:effectLst/>
                <a:latin typeface="Calibri" panose="020F0502020204030204" pitchFamily="34" charset="0"/>
                <a:ea typeface="Calibri" panose="020F0502020204030204" pitchFamily="34" charset="0"/>
                <a:cs typeface="Calibri" panose="020F0502020204030204" pitchFamily="34" charset="0"/>
              </a:rPr>
              <a:t> dos nossos ancestrais. </a:t>
            </a:r>
          </a:p>
          <a:p>
            <a:pPr marL="342900" lvl="0" indent="-342900" algn="just">
              <a:lnSpc>
                <a:spcPct val="150000"/>
              </a:lnSpc>
              <a:spcAft>
                <a:spcPts val="285"/>
              </a:spcAft>
              <a:buFont typeface="Symbol" pitchFamily="2" charset="2"/>
              <a:buChar char=""/>
            </a:pPr>
            <a:r>
              <a:rPr lang="pt-BR" b="1" dirty="0">
                <a:solidFill>
                  <a:srgbClr val="00B050"/>
                </a:solidFill>
                <a:latin typeface="Calibri" panose="020F0502020204030204" pitchFamily="34" charset="0"/>
                <a:ea typeface="Calibri" panose="020F0502020204030204" pitchFamily="34" charset="0"/>
                <a:cs typeface="Calibri" panose="020F0502020204030204" pitchFamily="34" charset="0"/>
                <a:sym typeface="Wingdings" pitchFamily="2" charset="2"/>
              </a:rPr>
              <a:t> O tamanho do cérebro deve estar associado às capacidades cognitivas e de entendimento do mundo do ser humano</a:t>
            </a:r>
            <a:endParaRPr lang="pt-BR" b="1"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Espaço Reservado para Número de Slide 3">
            <a:extLst>
              <a:ext uri="{FF2B5EF4-FFF2-40B4-BE49-F238E27FC236}">
                <a16:creationId xmlns:a16="http://schemas.microsoft.com/office/drawing/2014/main" id="{810FD8B8-D685-9348-996A-145F26E392C5}"/>
              </a:ext>
            </a:extLst>
          </p:cNvPr>
          <p:cNvSpPr>
            <a:spLocks noGrp="1"/>
          </p:cNvSpPr>
          <p:nvPr>
            <p:ph type="sldNum" sz="quarter" idx="12"/>
          </p:nvPr>
        </p:nvSpPr>
        <p:spPr/>
        <p:txBody>
          <a:bodyPr/>
          <a:lstStyle/>
          <a:p>
            <a:fld id="{5FA3BFB1-3607-114B-999B-3E143D630A05}" type="slidenum">
              <a:rPr lang="pt-BR" smtClean="0"/>
              <a:t>6</a:t>
            </a:fld>
            <a:endParaRPr lang="pt-BR"/>
          </a:p>
        </p:txBody>
      </p:sp>
    </p:spTree>
    <p:extLst>
      <p:ext uri="{BB962C8B-B14F-4D97-AF65-F5344CB8AC3E}">
        <p14:creationId xmlns:p14="http://schemas.microsoft.com/office/powerpoint/2010/main" val="309216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86F5B-FC26-4944-96A3-2A0145F6F8BF}"/>
              </a:ext>
            </a:extLst>
          </p:cNvPr>
          <p:cNvSpPr>
            <a:spLocks noGrp="1"/>
          </p:cNvSpPr>
          <p:nvPr>
            <p:ph type="title"/>
          </p:nvPr>
        </p:nvSpPr>
        <p:spPr/>
        <p:txBody>
          <a:bodyPr/>
          <a:lstStyle/>
          <a:p>
            <a:pPr algn="ctr"/>
            <a:r>
              <a:rPr lang="pt-BR" b="1" dirty="0">
                <a:latin typeface="Times New Roman" panose="02020603050405020304" pitchFamily="18" charset="0"/>
                <a:cs typeface="Times New Roman" panose="02020603050405020304" pitchFamily="18" charset="0"/>
              </a:rPr>
              <a:t>O processo de </a:t>
            </a:r>
            <a:r>
              <a:rPr lang="pt-BR" b="1" dirty="0" err="1">
                <a:latin typeface="Times New Roman" panose="02020603050405020304" pitchFamily="18" charset="0"/>
                <a:cs typeface="Times New Roman" panose="02020603050405020304" pitchFamily="18" charset="0"/>
              </a:rPr>
              <a:t>encefalização</a:t>
            </a:r>
            <a:r>
              <a:rPr lang="pt-BR" dirty="0"/>
              <a:t> </a:t>
            </a:r>
          </a:p>
        </p:txBody>
      </p:sp>
      <p:sp>
        <p:nvSpPr>
          <p:cNvPr id="3" name="Espaço Reservado para Conteúdo 2">
            <a:extLst>
              <a:ext uri="{FF2B5EF4-FFF2-40B4-BE49-F238E27FC236}">
                <a16:creationId xmlns:a16="http://schemas.microsoft.com/office/drawing/2014/main" id="{C2262177-B7E4-9342-813A-A734512E9851}"/>
              </a:ext>
            </a:extLst>
          </p:cNvPr>
          <p:cNvSpPr>
            <a:spLocks noGrp="1"/>
          </p:cNvSpPr>
          <p:nvPr>
            <p:ph idx="1"/>
          </p:nvPr>
        </p:nvSpPr>
        <p:spPr/>
        <p:txBody>
          <a:bodyPr>
            <a:normAutofit fontScale="77500" lnSpcReduction="20000"/>
          </a:bodyPr>
          <a:lstStyle/>
          <a:p>
            <a:pPr marL="342900" lvl="0" indent="-342900" algn="just">
              <a:lnSpc>
                <a:spcPct val="150000"/>
              </a:lnSpc>
              <a:spcAft>
                <a:spcPts val="285"/>
              </a:spcAft>
              <a:buFont typeface="Symbol" pitchFamily="2" charset="2"/>
              <a:buChar char=""/>
            </a:pPr>
            <a:r>
              <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Esse processo, conhecido como </a:t>
            </a:r>
            <a:r>
              <a:rPr lang="pt-BR"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encefalização</a:t>
            </a:r>
            <a:r>
              <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começou por volta de dois milhões e meio de anos atrás (ver Figura 2.1). </a:t>
            </a:r>
          </a:p>
          <a:p>
            <a:pPr marL="342900" lvl="0" indent="-342900" algn="just">
              <a:lnSpc>
                <a:spcPct val="150000"/>
              </a:lnSpc>
              <a:spcAft>
                <a:spcPts val="285"/>
              </a:spcAft>
              <a:buFont typeface="Symbol" pitchFamily="2" charset="2"/>
              <a:buChar char=""/>
            </a:pPr>
            <a:r>
              <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Até então, o cérebro dos primeiros hominídeos capazes de caminhar eretos, como a </a:t>
            </a:r>
            <a:r>
              <a:rPr lang="pt-BR"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Australopithecus</a:t>
            </a:r>
            <a:r>
              <a:rPr lang="pt-BR"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t-BR"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afarensis</a:t>
            </a:r>
            <a:r>
              <a:rPr lang="pt-BR"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conhecida como Lucy, possuía por volta de 400 centímetros cúbicos de volume, similar ao de chimpanzés e gorilas modernos. </a:t>
            </a:r>
          </a:p>
          <a:p>
            <a:pPr marL="342900" lvl="0" indent="-342900" algn="just">
              <a:lnSpc>
                <a:spcPct val="150000"/>
              </a:lnSpc>
              <a:spcAft>
                <a:spcPts val="285"/>
              </a:spcAft>
              <a:buFont typeface="Symbol" pitchFamily="2" charset="2"/>
              <a:buChar char=""/>
            </a:pPr>
            <a:r>
              <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Por volta de dois milhões e meio de anos atrás, porém, outro ancestral nosso, </a:t>
            </a:r>
            <a:r>
              <a:rPr lang="pt-BR"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Homo </a:t>
            </a:r>
            <a:r>
              <a:rPr lang="pt-BR"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hab</a:t>
            </a:r>
            <a:r>
              <a:rPr lang="pt-BR"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ilis</a:t>
            </a:r>
            <a:r>
              <a:rPr lang="pt-BR"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um caçador e artesão competente, já exibia um volume cerebral de aproximadamente 650 centímetros cúbicos.</a:t>
            </a:r>
          </a:p>
          <a:p>
            <a:endParaRPr lang="pt-BR" dirty="0"/>
          </a:p>
        </p:txBody>
      </p:sp>
      <p:sp>
        <p:nvSpPr>
          <p:cNvPr id="4" name="Espaço Reservado para Número de Slide 3">
            <a:extLst>
              <a:ext uri="{FF2B5EF4-FFF2-40B4-BE49-F238E27FC236}">
                <a16:creationId xmlns:a16="http://schemas.microsoft.com/office/drawing/2014/main" id="{810FD8B8-D685-9348-996A-145F26E392C5}"/>
              </a:ext>
            </a:extLst>
          </p:cNvPr>
          <p:cNvSpPr>
            <a:spLocks noGrp="1"/>
          </p:cNvSpPr>
          <p:nvPr>
            <p:ph type="sldNum" sz="quarter" idx="12"/>
          </p:nvPr>
        </p:nvSpPr>
        <p:spPr/>
        <p:txBody>
          <a:bodyPr/>
          <a:lstStyle/>
          <a:p>
            <a:fld id="{5FA3BFB1-3607-114B-999B-3E143D630A05}" type="slidenum">
              <a:rPr lang="pt-BR" smtClean="0"/>
              <a:t>7</a:t>
            </a:fld>
            <a:endParaRPr lang="pt-BR"/>
          </a:p>
        </p:txBody>
      </p:sp>
    </p:spTree>
    <p:extLst>
      <p:ext uri="{BB962C8B-B14F-4D97-AF65-F5344CB8AC3E}">
        <p14:creationId xmlns:p14="http://schemas.microsoft.com/office/powerpoint/2010/main" val="1169543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86F5B-FC26-4944-96A3-2A0145F6F8BF}"/>
              </a:ext>
            </a:extLst>
          </p:cNvPr>
          <p:cNvSpPr>
            <a:spLocks noGrp="1"/>
          </p:cNvSpPr>
          <p:nvPr>
            <p:ph type="title"/>
          </p:nvPr>
        </p:nvSpPr>
        <p:spPr/>
        <p:txBody>
          <a:bodyPr>
            <a:normAutofit/>
          </a:bodyPr>
          <a:lstStyle/>
          <a:p>
            <a:pPr algn="ctr"/>
            <a:r>
              <a:rPr lang="pt-BR" sz="4400" dirty="0">
                <a:solidFill>
                  <a:srgbClr val="000000"/>
                </a:solidFill>
                <a:effectLst/>
                <a:latin typeface="Calibri" panose="020F0502020204030204" pitchFamily="34" charset="0"/>
                <a:ea typeface="Calibri" panose="020F0502020204030204" pitchFamily="34" charset="0"/>
              </a:rPr>
              <a:t>De </a:t>
            </a:r>
            <a:r>
              <a:rPr lang="pt-BR" dirty="0">
                <a:solidFill>
                  <a:srgbClr val="000000"/>
                </a:solidFill>
                <a:latin typeface="Calibri" panose="020F0502020204030204" pitchFamily="34" charset="0"/>
                <a:ea typeface="Calibri" panose="020F0502020204030204" pitchFamily="34" charset="0"/>
              </a:rPr>
              <a:t>400 cm cúbicos </a:t>
            </a:r>
            <a:br>
              <a:rPr lang="pt-BR" dirty="0">
                <a:solidFill>
                  <a:srgbClr val="000000"/>
                </a:solidFill>
                <a:latin typeface="Calibri" panose="020F0502020204030204" pitchFamily="34" charset="0"/>
                <a:ea typeface="Calibri" panose="020F0502020204030204" pitchFamily="34" charset="0"/>
              </a:rPr>
            </a:br>
            <a:r>
              <a:rPr lang="pt-BR" dirty="0">
                <a:solidFill>
                  <a:srgbClr val="000000"/>
                </a:solidFill>
                <a:latin typeface="Calibri" panose="020F0502020204030204" pitchFamily="34" charset="0"/>
                <a:ea typeface="Calibri" panose="020F0502020204030204" pitchFamily="34" charset="0"/>
              </a:rPr>
              <a:t>para 1.270 (homens) e 1.130 (para mulheres)</a:t>
            </a:r>
            <a:endParaRPr lang="pt-BR" dirty="0"/>
          </a:p>
        </p:txBody>
      </p:sp>
      <p:sp>
        <p:nvSpPr>
          <p:cNvPr id="3" name="Espaço Reservado para Conteúdo 2">
            <a:extLst>
              <a:ext uri="{FF2B5EF4-FFF2-40B4-BE49-F238E27FC236}">
                <a16:creationId xmlns:a16="http://schemas.microsoft.com/office/drawing/2014/main" id="{C2262177-B7E4-9342-813A-A734512E9851}"/>
              </a:ext>
            </a:extLst>
          </p:cNvPr>
          <p:cNvSpPr>
            <a:spLocks noGrp="1"/>
          </p:cNvSpPr>
          <p:nvPr>
            <p:ph idx="1"/>
          </p:nvPr>
        </p:nvSpPr>
        <p:spPr/>
        <p:txBody>
          <a:bodyPr>
            <a:normAutofit fontScale="70000" lnSpcReduction="20000"/>
          </a:bodyPr>
          <a:lstStyle/>
          <a:p>
            <a:pPr marL="342900" lvl="0" indent="-342900" algn="just">
              <a:lnSpc>
                <a:spcPct val="150000"/>
              </a:lnSpc>
              <a:spcAft>
                <a:spcPts val="285"/>
              </a:spcAft>
              <a:buFont typeface="Symbol" pitchFamily="2" charset="2"/>
              <a:buChar char=""/>
            </a:pP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Mais dois milhões de anos seriam necessários para que uma segunda etapa de crescimento acelerado do volume cerebral se manifestasse. </a:t>
            </a:r>
          </a:p>
          <a:p>
            <a:pPr marL="342900" lvl="0" indent="-342900" algn="just">
              <a:lnSpc>
                <a:spcPct val="150000"/>
              </a:lnSpc>
              <a:spcAft>
                <a:spcPts val="285"/>
              </a:spcAft>
              <a:buFont typeface="Symbol" pitchFamily="2" charset="2"/>
              <a:buChar char=""/>
            </a:pP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Essa fase iniciou-se por volta de quinhentos mil anos atrás e estendeu-se pelos trezentos mil anos seguintes. </a:t>
            </a:r>
          </a:p>
          <a:p>
            <a:pPr marL="342900" lvl="0" indent="-342900" algn="just">
              <a:lnSpc>
                <a:spcPct val="150000"/>
              </a:lnSpc>
              <a:spcAft>
                <a:spcPts val="285"/>
              </a:spcAft>
              <a:buFont typeface="Symbol" pitchFamily="2" charset="2"/>
              <a:buChar char=""/>
            </a:pP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Durante esse período, o cérebro do </a:t>
            </a:r>
            <a:r>
              <a:rPr lang="pt-BR" sz="2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Homo </a:t>
            </a:r>
            <a:r>
              <a:rPr lang="pt-BR" sz="24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erectus</a:t>
            </a: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 próximo ator de destaque no nosso épico evolucional, atingiu o pico de 1.200 centímetros cúbicos. </a:t>
            </a:r>
          </a:p>
          <a:p>
            <a:pPr marL="342900" lvl="0" indent="-342900" algn="just">
              <a:lnSpc>
                <a:spcPct val="150000"/>
              </a:lnSpc>
              <a:spcAft>
                <a:spcPts val="285"/>
              </a:spcAft>
              <a:buFont typeface="Symbol" pitchFamily="2" charset="2"/>
              <a:buChar char=""/>
            </a:pP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duzentos mil a trinta mil anos atrás, o volume cerebral dos nossos ancestrais alcançou o seu valor máximo com os neandertais, atingindo cerca de 1.600 centímetros cúbicos. </a:t>
            </a:r>
          </a:p>
          <a:p>
            <a:pPr marL="342900" lvl="0" indent="-342900" algn="just">
              <a:lnSpc>
                <a:spcPct val="150000"/>
              </a:lnSpc>
              <a:spcAft>
                <a:spcPts val="285"/>
              </a:spcAft>
              <a:buFont typeface="Symbol" pitchFamily="2" charset="2"/>
              <a:buChar char=""/>
            </a:pPr>
            <a:r>
              <a:rPr lang="pt-B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Todavia, com o aparecimento da nossa própria espécie, Homo sapiens, o cérebro masculino reduziu-se a valores próximos dos 1.270 centímetros cúbicos, enquanto a média para as mulheres alcançou 1.130 centímetros cúbicos. </a:t>
            </a:r>
          </a:p>
          <a:p>
            <a:endParaRPr lang="pt-BR" dirty="0"/>
          </a:p>
        </p:txBody>
      </p:sp>
      <p:sp>
        <p:nvSpPr>
          <p:cNvPr id="4" name="Espaço Reservado para Número de Slide 3">
            <a:extLst>
              <a:ext uri="{FF2B5EF4-FFF2-40B4-BE49-F238E27FC236}">
                <a16:creationId xmlns:a16="http://schemas.microsoft.com/office/drawing/2014/main" id="{810FD8B8-D685-9348-996A-145F26E392C5}"/>
              </a:ext>
            </a:extLst>
          </p:cNvPr>
          <p:cNvSpPr>
            <a:spLocks noGrp="1"/>
          </p:cNvSpPr>
          <p:nvPr>
            <p:ph type="sldNum" sz="quarter" idx="12"/>
          </p:nvPr>
        </p:nvSpPr>
        <p:spPr/>
        <p:txBody>
          <a:bodyPr/>
          <a:lstStyle/>
          <a:p>
            <a:fld id="{5FA3BFB1-3607-114B-999B-3E143D630A05}" type="slidenum">
              <a:rPr lang="pt-BR" smtClean="0"/>
              <a:t>8</a:t>
            </a:fld>
            <a:endParaRPr lang="pt-BR"/>
          </a:p>
        </p:txBody>
      </p:sp>
    </p:spTree>
    <p:extLst>
      <p:ext uri="{BB962C8B-B14F-4D97-AF65-F5344CB8AC3E}">
        <p14:creationId xmlns:p14="http://schemas.microsoft.com/office/powerpoint/2010/main" val="288463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CA80F4-54F8-0946-A80C-6DF705F65355}"/>
              </a:ext>
            </a:extLst>
          </p:cNvPr>
          <p:cNvSpPr>
            <a:spLocks noGrp="1"/>
          </p:cNvSpPr>
          <p:nvPr>
            <p:ph type="title"/>
          </p:nvPr>
        </p:nvSpPr>
        <p:spPr/>
        <p:txBody>
          <a:bodyPr/>
          <a:lstStyle/>
          <a:p>
            <a:endParaRPr lang="pt-BR"/>
          </a:p>
        </p:txBody>
      </p:sp>
      <p:pic>
        <p:nvPicPr>
          <p:cNvPr id="4" name="Picture 1213">
            <a:extLst>
              <a:ext uri="{FF2B5EF4-FFF2-40B4-BE49-F238E27FC236}">
                <a16:creationId xmlns:a16="http://schemas.microsoft.com/office/drawing/2014/main" id="{C33634E1-0DD3-E643-957E-6C690185CFA9}"/>
              </a:ext>
            </a:extLst>
          </p:cNvPr>
          <p:cNvPicPr>
            <a:picLocks noGrp="1"/>
          </p:cNvPicPr>
          <p:nvPr>
            <p:ph idx="1"/>
          </p:nvPr>
        </p:nvPicPr>
        <p:blipFill>
          <a:blip r:embed="rId2"/>
          <a:stretch>
            <a:fillRect/>
          </a:stretch>
        </p:blipFill>
        <p:spPr>
          <a:xfrm>
            <a:off x="3446538" y="365125"/>
            <a:ext cx="4597323" cy="6034088"/>
          </a:xfrm>
          <a:prstGeom prst="rect">
            <a:avLst/>
          </a:prstGeom>
        </p:spPr>
      </p:pic>
      <p:sp>
        <p:nvSpPr>
          <p:cNvPr id="5" name="Espaço Reservado para Número de Slide 4">
            <a:extLst>
              <a:ext uri="{FF2B5EF4-FFF2-40B4-BE49-F238E27FC236}">
                <a16:creationId xmlns:a16="http://schemas.microsoft.com/office/drawing/2014/main" id="{67D9DE91-1FA9-8540-8D39-FEBD8DECAE16}"/>
              </a:ext>
            </a:extLst>
          </p:cNvPr>
          <p:cNvSpPr>
            <a:spLocks noGrp="1"/>
          </p:cNvSpPr>
          <p:nvPr>
            <p:ph type="sldNum" sz="quarter" idx="12"/>
          </p:nvPr>
        </p:nvSpPr>
        <p:spPr/>
        <p:txBody>
          <a:bodyPr/>
          <a:lstStyle/>
          <a:p>
            <a:fld id="{5FA3BFB1-3607-114B-999B-3E143D630A05}" type="slidenum">
              <a:rPr lang="pt-BR" smtClean="0"/>
              <a:t>9</a:t>
            </a:fld>
            <a:endParaRPr lang="pt-BR"/>
          </a:p>
        </p:txBody>
      </p:sp>
    </p:spTree>
    <p:extLst>
      <p:ext uri="{BB962C8B-B14F-4D97-AF65-F5344CB8AC3E}">
        <p14:creationId xmlns:p14="http://schemas.microsoft.com/office/powerpoint/2010/main" val="334823424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4751</Words>
  <Application>Microsoft Macintosh PowerPoint</Application>
  <PresentationFormat>Widescreen</PresentationFormat>
  <Paragraphs>239</Paragraphs>
  <Slides>44</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44</vt:i4>
      </vt:variant>
    </vt:vector>
  </HeadingPairs>
  <TitlesOfParts>
    <vt:vector size="53" baseType="lpstr">
      <vt:lpstr>Arial</vt:lpstr>
      <vt:lpstr>Calibri</vt:lpstr>
      <vt:lpstr>Calibri Light</vt:lpstr>
      <vt:lpstr>Courier New</vt:lpstr>
      <vt:lpstr>Helvetica Neue</vt:lpstr>
      <vt:lpstr>Symbol</vt:lpstr>
      <vt:lpstr>Times New Roman</vt:lpstr>
      <vt:lpstr>Wingdings</vt:lpstr>
      <vt:lpstr>Tema do Office</vt:lpstr>
      <vt:lpstr>Psicanálise &amp; Desenvolvimento X Psicanálise e Neurociências </vt:lpstr>
      <vt:lpstr>SUMÁRIO DO LIVRO </vt:lpstr>
      <vt:lpstr>(Nicolelis, 2024, Cap. 2. O Verdadeiro Criador de Tudo entra em cena)</vt:lpstr>
      <vt:lpstr>O homem, em grupos, planeja ações </vt:lpstr>
      <vt:lpstr>PROPOSTA Como ocorreu o desenvolvimento do cérebro do Homo Sapiens e como este cérebro funciona individualmente e quando está com outros seres humanos</vt:lpstr>
      <vt:lpstr>Um fato notável para paleontologistas e antropólogos:  o crescimento do tamanho do cérebro</vt:lpstr>
      <vt:lpstr>O processo de encefalização </vt:lpstr>
      <vt:lpstr>De 400 cm cúbicos  para 1.270 (homens) e 1.130 (para mulheres)</vt:lpstr>
      <vt:lpstr>Apresentação do PowerPoint</vt:lpstr>
      <vt:lpstr>O córtex ocupa 80% do cérebro. Ele está no centro de nossas capacidades cognitivas</vt:lpstr>
      <vt:lpstr>Apresentação do PowerPoint</vt:lpstr>
      <vt:lpstr>O cérebro consome 20% da energia total do organismo  </vt:lpstr>
      <vt:lpstr> O volume do cérebro está associado à complexidade das sociedades em que o Homo Sapiens vivem </vt:lpstr>
      <vt:lpstr>O cérebro precisa ENTENDER E CONTROLAR o mundo!  Teoria Maquiaveliana da Inteligência (TMI)</vt:lpstr>
      <vt:lpstr>A relação entre o tamanho do cérebro   e a complexidade dinâmica dos grupos sociais  </vt:lpstr>
      <vt:lpstr>O cérebro como condição de possibilidade  para a administração da existência pessoal e grupal precisa se especializar</vt:lpstr>
      <vt:lpstr>O córtex está diretamente associado  ao tamanho das comunidades </vt:lpstr>
      <vt:lpstr>O tamanho do cérebro e o tamanho do grupo social</vt:lpstr>
      <vt:lpstr>O surpreendente resultado obtido pelo faro investigativo de Dunbar encontra-se representado no gráfico da Figura 2.2 </vt:lpstr>
      <vt:lpstr>O número de Dunbar  quantos indivíduos uma espécie pode administrar com sua capacidade cerebral</vt:lpstr>
      <vt:lpstr>A teoria do cérebro social  O Homem pode lidar com grupos de aprox. 150 indivíduos</vt:lpstr>
      <vt:lpstr>Como curiosidade, a Figura 2.3 ilustra as estimativas de tamanho dos grupos sociais, obtidas com a teoria de Dunbar, para cada um dos nossos ancestrais mais importantes na “árvore de hominídeos” da qual somos descendentes. </vt:lpstr>
      <vt:lpstr>Hábitos de ser-com gerando coesão social</vt:lpstr>
      <vt:lpstr>Efeitos somáticos do ser-com-o-outro  </vt:lpstr>
      <vt:lpstr>A linguagem como substituto do “catar piolho”   que integra a vida social</vt:lpstr>
      <vt:lpstr>A LINGUAGEM ORAL</vt:lpstr>
      <vt:lpstr>Hipóteses para serem discutidas</vt:lpstr>
      <vt:lpstr>O compartilhar a vida social levou à linguagem   bem como ao desenvolvimento do cérebro</vt:lpstr>
      <vt:lpstr>A vida social fez o desenvolvimento do encéfalo</vt:lpstr>
      <vt:lpstr>O desenvolvimento do encéfalo,  associado ao desenvolvimento da vida social,   levou ao desenvolvimento da BRAINET</vt:lpstr>
      <vt:lpstr>O tamanho do cérebro não é o único fator  A atividade coletiva é outro fator primordial para a evolução </vt:lpstr>
      <vt:lpstr>Nicolelis: cérebros únicos e vida social</vt:lpstr>
      <vt:lpstr>A capacidade do Homem de CRIAR FERRAMENTAS</vt:lpstr>
      <vt:lpstr>Heidegerr: A essência do Dasein   (o modo de ser do ser humano)</vt:lpstr>
      <vt:lpstr>Aprendendo com a experiência</vt:lpstr>
      <vt:lpstr>Ressonância Motora – Contágio Motor  entre os membros de um grupo, numa ação coletiva</vt:lpstr>
      <vt:lpstr>... a construção de uma Brainet</vt:lpstr>
      <vt:lpstr>PROPAGAÇÃO DE IDEIAS </vt:lpstr>
      <vt:lpstr>A SOMA DE FATORES QUE LEVARAM   AO DESENVOLVIMENTO DO CÉREBRO</vt:lpstr>
      <vt:lpstr>A origem da mente (ou psique) como um sistema que funciona tal como um sistema integrado</vt:lpstr>
      <vt:lpstr>CÓRTEX: MASSA BRANCA E CINZENTA  Volume da substância branca = volume da substância cinzenta4/3</vt:lpstr>
      <vt:lpstr>A vida sócio-emocional como fundamento da natureza humana</vt:lpstr>
      <vt:lpstr>Apresentação do PowerPoint</vt:lpstr>
      <vt:lpstr>SUMÁRIO DO LIVRO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Psicanálise &amp; Desenvolvimento X Psicanálise e Neurociências </dc:title>
  <dc:creator>Leopoldo Fulgencio</dc:creator>
  <cp:lastModifiedBy>Leopoldo Fulgencio</cp:lastModifiedBy>
  <cp:revision>19</cp:revision>
  <dcterms:created xsi:type="dcterms:W3CDTF">2024-10-28T22:56:31Z</dcterms:created>
  <dcterms:modified xsi:type="dcterms:W3CDTF">2025-02-17T17:16:23Z</dcterms:modified>
</cp:coreProperties>
</file>