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04" r:id="rId2"/>
    <p:sldId id="257" r:id="rId3"/>
    <p:sldId id="311" r:id="rId4"/>
    <p:sldId id="312" r:id="rId5"/>
    <p:sldId id="314" r:id="rId6"/>
    <p:sldId id="335" r:id="rId7"/>
    <p:sldId id="315" r:id="rId8"/>
    <p:sldId id="316" r:id="rId9"/>
    <p:sldId id="327" r:id="rId10"/>
    <p:sldId id="328" r:id="rId11"/>
    <p:sldId id="329" r:id="rId12"/>
    <p:sldId id="387" r:id="rId13"/>
    <p:sldId id="318" r:id="rId14"/>
    <p:sldId id="330" r:id="rId15"/>
    <p:sldId id="331" r:id="rId16"/>
    <p:sldId id="319" r:id="rId17"/>
    <p:sldId id="320" r:id="rId18"/>
    <p:sldId id="321" r:id="rId19"/>
    <p:sldId id="332" r:id="rId20"/>
    <p:sldId id="322" r:id="rId21"/>
    <p:sldId id="323" r:id="rId22"/>
    <p:sldId id="324" r:id="rId23"/>
    <p:sldId id="333" r:id="rId24"/>
    <p:sldId id="325" r:id="rId25"/>
    <p:sldId id="334" r:id="rId26"/>
    <p:sldId id="336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60EE7E-7930-4CF8-8142-16A0251CDD77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9F3CAF-613C-42B9-A7E8-9F8CC0A504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4889C4-C2B3-4EDB-8A41-9F927098F285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BR">
              <a:cs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FD8518-A95C-46C1-8FCA-2340C7C19103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0E582F-C406-4347-A1F9-9CA858423AD3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66665B-ED97-4992-B434-7C3A42772E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25A4-FEA7-47AD-9242-EFA709AF8630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E249C-7654-48A9-98C2-501D5A1BFE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1C368-6ED3-4AEC-AE1B-35BF0146158B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3DBBC-9C2E-4ED7-92BA-C659D571D7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0A7C-3B3D-4974-B8F7-B7A844982FB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DDB17-141F-427A-8756-AE584A0C8FCC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89B7C-AC77-4838-9605-87DAFF8FA4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2AD2-BC34-4968-9BBB-CCD20A076FBE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D6BB-EB2D-4B78-9993-D8E1CD440C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EB7BC-3C81-43CA-ADE2-519DE4923EC0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1CBE49-B55C-4736-BE56-E8D8AD3606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F7D9CD-1234-4022-9CFA-6DCE7ADFA1D0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054E6B-3914-42DF-91BE-12B528353D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64C3D0-C33D-472D-88BE-C876251B2C91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CB080A-7A19-477D-BC04-9CEA8FD880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50F9D-CC31-4FF1-9AAD-5299F84956B0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8AD48-F1BB-4EEC-A14C-96D3C94948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E4E01-F051-4576-BD50-D133C659E190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D8373B-A567-493A-875F-90B4153D2C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EF20-7025-4B04-A8FA-4A3872B1BA19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2D40-8DD3-4606-9C3E-78D57CAE79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286C0F-C211-4DEF-B361-37B8C7ACE4BC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4A06416-20E9-4334-937A-35727CF05B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974410-8133-4DA9-B2C9-7005D86728A7}" type="datetimeFigureOut">
              <a:rPr lang="pt-BR"/>
              <a:pPr>
                <a:defRPr/>
              </a:pPr>
              <a:t>04/08/2013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206585-1BF2-4CBF-9936-BE9C70CED4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6" r:id="rId4"/>
    <p:sldLayoutId id="2147483677" r:id="rId5"/>
    <p:sldLayoutId id="2147483672" r:id="rId6"/>
    <p:sldLayoutId id="2147483678" r:id="rId7"/>
    <p:sldLayoutId id="2147483671" r:id="rId8"/>
    <p:sldLayoutId id="2147483679" r:id="rId9"/>
    <p:sldLayoutId id="2147483670" r:id="rId10"/>
    <p:sldLayoutId id="2147483680" r:id="rId11"/>
    <p:sldLayoutId id="2147483681" r:id="rId12"/>
    <p:sldLayoutId id="214748366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folha.uol.com.br/folha/almanaque/brasil_01abr1964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371600" y="3327400"/>
            <a:ext cx="7123113" cy="2887663"/>
          </a:xfrm>
        </p:spPr>
        <p:txBody>
          <a:bodyPr>
            <a:normAutofit/>
          </a:bodyPr>
          <a:lstStyle/>
          <a:p>
            <a:pPr algn="ctr" eaLnBrk="1" hangingPunct="1"/>
            <a:endParaRPr lang="pt-BR" sz="3000" dirty="0" smtClean="0"/>
          </a:p>
          <a:p>
            <a:pPr algn="ctr" eaLnBrk="1" hangingPunct="1"/>
            <a:endParaRPr lang="pt-BR" sz="3000" dirty="0" smtClean="0"/>
          </a:p>
          <a:p>
            <a:pPr algn="ctr" eaLnBrk="1" hangingPunct="1"/>
            <a:r>
              <a:rPr lang="pt-BR" sz="3000" dirty="0" smtClean="0"/>
              <a:t>Amaury </a:t>
            </a:r>
            <a:r>
              <a:rPr lang="pt-BR" sz="3000" dirty="0" err="1" smtClean="0"/>
              <a:t>Gremaud</a:t>
            </a: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>Economia Brasileira </a:t>
            </a:r>
            <a:r>
              <a:rPr lang="pt-BR" sz="3000" dirty="0" smtClean="0"/>
              <a:t>Contemporânea</a:t>
            </a:r>
            <a:endParaRPr lang="pt-BR" sz="3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772400" cy="11858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200" dirty="0" smtClean="0"/>
              <a:t>O início </a:t>
            </a:r>
            <a:r>
              <a:rPr lang="pt-BR" sz="3200" dirty="0" smtClean="0"/>
              <a:t>dos governos militares: o PAEG e as reformas</a:t>
            </a:r>
            <a:r>
              <a:rPr lang="pt-BR" sz="4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25" y="104775"/>
            <a:ext cx="8893175" cy="1739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dirty="0" smtClean="0"/>
              <a:t>As </a:t>
            </a:r>
            <a:r>
              <a:rPr lang="en-GB" sz="3600" dirty="0" err="1" smtClean="0"/>
              <a:t>principais</a:t>
            </a:r>
            <a:r>
              <a:rPr lang="en-GB" sz="3600" dirty="0" smtClean="0"/>
              <a:t> </a:t>
            </a:r>
            <a:r>
              <a:rPr lang="en-GB" sz="3600" dirty="0" err="1" smtClean="0"/>
              <a:t>medidas</a:t>
            </a:r>
            <a:r>
              <a:rPr lang="en-GB" sz="3600" dirty="0" smtClean="0"/>
              <a:t> </a:t>
            </a:r>
            <a:r>
              <a:rPr lang="en-GB" sz="3600" dirty="0" err="1" smtClean="0"/>
              <a:t>estabilizadoras</a:t>
            </a:r>
            <a:r>
              <a:rPr lang="en-GB" sz="3600" dirty="0" smtClean="0"/>
              <a:t> do PAEG:</a:t>
            </a:r>
            <a:br>
              <a:rPr lang="en-GB" sz="3600" dirty="0" smtClean="0"/>
            </a:b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1671638"/>
            <a:ext cx="8858250" cy="5472112"/>
          </a:xfrm>
        </p:spPr>
        <p:txBody>
          <a:bodyPr/>
          <a:lstStyle/>
          <a:p>
            <a:pPr marL="708025" indent="-571500" eaLnBrk="1" hangingPunct="1">
              <a:lnSpc>
                <a:spcPct val="90000"/>
              </a:lnSpc>
              <a:buSzPct val="100000"/>
              <a:buFont typeface="Tw Cen MT"/>
              <a:buAutoNum type="romanLcPeriod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pt-BR" b="1" dirty="0" smtClean="0"/>
              <a:t>Redução do déficit público</a:t>
            </a:r>
            <a:r>
              <a:rPr lang="pt-BR" dirty="0" smtClean="0"/>
              <a:t> </a:t>
            </a:r>
          </a:p>
          <a:p>
            <a:pPr marL="1028700" lvl="1" indent="-571500" eaLnBrk="1" hangingPunct="1">
              <a:lnSpc>
                <a:spcPct val="90000"/>
              </a:lnSpc>
              <a:buSzPct val="100000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pt-BR" dirty="0" smtClean="0"/>
              <a:t>Diminuição de gastos (</a:t>
            </a:r>
            <a:r>
              <a:rPr lang="pt-BR" dirty="0" err="1" smtClean="0"/>
              <a:t>subsidios</a:t>
            </a:r>
            <a:r>
              <a:rPr lang="pt-BR" dirty="0" smtClean="0"/>
              <a:t>) mas especialmente aumento de arrecadação</a:t>
            </a:r>
          </a:p>
          <a:p>
            <a:pPr marL="1028700" lvl="1" indent="-571500" eaLnBrk="1" hangingPunct="1">
              <a:lnSpc>
                <a:spcPct val="90000"/>
              </a:lnSpc>
              <a:buSzPct val="100000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pt-BR" dirty="0" smtClean="0"/>
              <a:t>aumento das tarifas públicas - </a:t>
            </a:r>
            <a:r>
              <a:rPr lang="pt-BR" b="1" dirty="0" smtClean="0"/>
              <a:t>inflação corretiva</a:t>
            </a:r>
            <a:r>
              <a:rPr lang="pt-BR" dirty="0" smtClean="0"/>
              <a:t> </a:t>
            </a:r>
          </a:p>
          <a:p>
            <a:pPr marL="1028700" lvl="1" indent="-571500" eaLnBrk="1" hangingPunct="1">
              <a:lnSpc>
                <a:spcPct val="90000"/>
              </a:lnSpc>
              <a:buSzPct val="100000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pt-BR" dirty="0" smtClean="0"/>
              <a:t>Novas formas de financiamento</a:t>
            </a:r>
          </a:p>
          <a:p>
            <a:pPr marL="1301750" lvl="2" indent="-571500" eaLnBrk="1" hangingPunct="1">
              <a:lnSpc>
                <a:spcPct val="90000"/>
              </a:lnSpc>
              <a:buSzPct val="100000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pt-BR" dirty="0" smtClean="0"/>
              <a:t>Duvidas sobre contabilização mas: 4% (63) para 1% (66)</a:t>
            </a:r>
          </a:p>
          <a:p>
            <a:pPr marL="708025" indent="-571500" eaLnBrk="1" hangingPunct="1">
              <a:lnSpc>
                <a:spcPct val="90000"/>
              </a:lnSpc>
              <a:buSzPct val="100000"/>
              <a:buFont typeface="Tw Cen MT"/>
              <a:buAutoNum type="romanLcPeriod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pt-BR" b="1" dirty="0" smtClean="0"/>
              <a:t>Restrição do crédito e aperto monetário </a:t>
            </a:r>
          </a:p>
          <a:p>
            <a:pPr marL="1028700" lvl="1" indent="-571500" eaLnBrk="1" hangingPunct="1">
              <a:lnSpc>
                <a:spcPct val="90000"/>
              </a:lnSpc>
              <a:buSzPct val="100000"/>
              <a:buFont typeface="Wingdings" pitchFamily="2" charset="2"/>
              <a:buChar char="Ø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pt-BR" dirty="0" err="1" smtClean="0"/>
              <a:t>So</a:t>
            </a:r>
            <a:r>
              <a:rPr lang="pt-BR" dirty="0" smtClean="0"/>
              <a:t> aparece mesmo em 66</a:t>
            </a:r>
          </a:p>
          <a:p>
            <a:pPr marL="1301750" lvl="2" indent="-571500" eaLnBrk="1" hangingPunct="1">
              <a:lnSpc>
                <a:spcPct val="90000"/>
              </a:lnSpc>
              <a:buSzPct val="100000"/>
              <a:buFont typeface="Wingdings" pitchFamily="2" charset="2"/>
              <a:buChar char="Ø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pt-BR" dirty="0" smtClean="0"/>
              <a:t>65 – efeito entrada de capitais e BP (?)</a:t>
            </a:r>
          </a:p>
          <a:p>
            <a:pPr marL="1028700" lvl="1" indent="-571500" eaLnBrk="1" hangingPunct="1">
              <a:lnSpc>
                <a:spcPct val="90000"/>
              </a:lnSpc>
              <a:buSzPct val="100000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pt-BR" dirty="0" smtClean="0"/>
              <a:t>aumento das taxas de juros, </a:t>
            </a:r>
          </a:p>
          <a:p>
            <a:pPr marL="1028700" lvl="1" indent="-571500" eaLnBrk="1" hangingPunct="1">
              <a:lnSpc>
                <a:spcPct val="90000"/>
              </a:lnSpc>
              <a:buSzPct val="100000"/>
              <a:buFont typeface="Wingdings" pitchFamily="2" charset="2"/>
              <a:buChar char="q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pt-BR" dirty="0" smtClean="0"/>
              <a:t>melhora dos mecanismos de controle</a:t>
            </a:r>
          </a:p>
          <a:p>
            <a:pPr marL="708025" indent="-571500" eaLnBrk="1" hangingPunct="1">
              <a:lnSpc>
                <a:spcPct val="90000"/>
              </a:lnSpc>
              <a:buSzPct val="100000"/>
              <a:buFont typeface="Tw Cen MT"/>
              <a:buAutoNum type="romanLcPeriod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smtClean="0"/>
              <a:t>Política salarial no Paeg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4313" y="1600200"/>
            <a:ext cx="8715375" cy="5043488"/>
          </a:xfrm>
        </p:spPr>
        <p:txBody>
          <a:bodyPr>
            <a:normAutofit fontScale="92500" lnSpcReduction="10000"/>
          </a:bodyPr>
          <a:lstStyle/>
          <a:p>
            <a:pPr marL="708660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"/>
              <a:buChar char="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smtClean="0"/>
              <a:t> Circular 10 (65) do </a:t>
            </a:r>
            <a:r>
              <a:rPr lang="en-GB" dirty="0" err="1" smtClean="0"/>
              <a:t>gabinete</a:t>
            </a:r>
            <a:r>
              <a:rPr lang="en-GB" dirty="0" smtClean="0"/>
              <a:t> civil (vale ate 68)</a:t>
            </a:r>
          </a:p>
          <a:p>
            <a:pPr marL="1028700" lvl="1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 2"/>
              <a:buChar char="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err="1" smtClean="0"/>
              <a:t>Substitui</a:t>
            </a:r>
            <a:r>
              <a:rPr lang="en-GB" dirty="0" smtClean="0"/>
              <a:t> </a:t>
            </a:r>
            <a:r>
              <a:rPr lang="en-GB" dirty="0" err="1" smtClean="0"/>
              <a:t>processo</a:t>
            </a:r>
            <a:r>
              <a:rPr lang="en-GB" dirty="0" smtClean="0"/>
              <a:t> de </a:t>
            </a:r>
            <a:r>
              <a:rPr lang="en-GB" dirty="0" err="1" smtClean="0"/>
              <a:t>negociação</a:t>
            </a:r>
            <a:r>
              <a:rPr lang="en-GB" dirty="0" smtClean="0"/>
              <a:t> </a:t>
            </a:r>
            <a:r>
              <a:rPr lang="en-GB" dirty="0" err="1" smtClean="0"/>
              <a:t>salarial</a:t>
            </a:r>
            <a:endParaRPr lang="en-GB" dirty="0" smtClean="0"/>
          </a:p>
          <a:p>
            <a:pPr marL="1028700" lvl="1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 2"/>
              <a:buChar char="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err="1" smtClean="0"/>
              <a:t>Anuidade</a:t>
            </a:r>
            <a:endParaRPr lang="en-GB" dirty="0" smtClean="0"/>
          </a:p>
          <a:p>
            <a:pPr marL="1028700" lvl="1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 2"/>
              <a:buChar char="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err="1" smtClean="0"/>
              <a:t>Reestabelecer</a:t>
            </a:r>
            <a:r>
              <a:rPr lang="en-GB" dirty="0" smtClean="0"/>
              <a:t> </a:t>
            </a:r>
            <a:r>
              <a:rPr lang="en-GB" dirty="0" err="1" smtClean="0"/>
              <a:t>salario</a:t>
            </a:r>
            <a:r>
              <a:rPr lang="en-GB" dirty="0" smtClean="0"/>
              <a:t> real </a:t>
            </a:r>
            <a:r>
              <a:rPr lang="en-GB" dirty="0" err="1" smtClean="0"/>
              <a:t>médio</a:t>
            </a:r>
            <a:r>
              <a:rPr lang="en-GB" dirty="0" smtClean="0"/>
              <a:t> dos </a:t>
            </a:r>
            <a:r>
              <a:rPr lang="en-GB" dirty="0" err="1" smtClean="0"/>
              <a:t>ultimos</a:t>
            </a:r>
            <a:r>
              <a:rPr lang="en-GB" dirty="0" smtClean="0"/>
              <a:t> 24 </a:t>
            </a:r>
            <a:r>
              <a:rPr lang="en-GB" dirty="0" err="1" smtClean="0"/>
              <a:t>meses</a:t>
            </a:r>
            <a:endParaRPr lang="en-GB" dirty="0" smtClean="0"/>
          </a:p>
          <a:p>
            <a:pPr marL="1028700" lvl="1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 2"/>
              <a:buChar char="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err="1" smtClean="0"/>
              <a:t>Acrescido</a:t>
            </a:r>
            <a:r>
              <a:rPr lang="en-GB" dirty="0" smtClean="0"/>
              <a:t> de:</a:t>
            </a:r>
          </a:p>
          <a:p>
            <a:pPr marL="1303020" lvl="2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"/>
              <a:buChar char="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err="1" smtClean="0"/>
              <a:t>Taxa</a:t>
            </a:r>
            <a:r>
              <a:rPr lang="en-GB" dirty="0" smtClean="0"/>
              <a:t> de </a:t>
            </a:r>
            <a:r>
              <a:rPr lang="en-GB" dirty="0" err="1" smtClean="0"/>
              <a:t>produtividade</a:t>
            </a:r>
            <a:endParaRPr lang="en-GB" dirty="0" smtClean="0"/>
          </a:p>
          <a:p>
            <a:pPr marL="1303020" lvl="2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"/>
              <a:buChar char="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err="1" smtClean="0"/>
              <a:t>Metade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inflação</a:t>
            </a:r>
            <a:r>
              <a:rPr lang="en-GB" dirty="0" smtClean="0"/>
              <a:t> </a:t>
            </a:r>
            <a:r>
              <a:rPr lang="en-GB" dirty="0" err="1" smtClean="0"/>
              <a:t>programada</a:t>
            </a:r>
            <a:endParaRPr lang="en-GB" dirty="0" smtClean="0"/>
          </a:p>
          <a:p>
            <a:pPr marL="708660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smtClean="0"/>
              <a:t> </a:t>
            </a:r>
            <a:r>
              <a:rPr lang="en-GB" dirty="0" err="1" smtClean="0"/>
              <a:t>leva</a:t>
            </a:r>
            <a:r>
              <a:rPr lang="en-GB" dirty="0" smtClean="0"/>
              <a:t> </a:t>
            </a:r>
            <a:r>
              <a:rPr lang="en-GB" dirty="0" err="1" smtClean="0"/>
              <a:t>ao</a:t>
            </a:r>
            <a:r>
              <a:rPr lang="en-GB" dirty="0" smtClean="0"/>
              <a:t> </a:t>
            </a:r>
            <a:r>
              <a:rPr lang="en-GB" dirty="0" err="1" smtClean="0"/>
              <a:t>arrocho</a:t>
            </a:r>
            <a:r>
              <a:rPr lang="en-GB" dirty="0" smtClean="0"/>
              <a:t> </a:t>
            </a:r>
            <a:r>
              <a:rPr lang="en-GB" dirty="0" err="1" smtClean="0"/>
              <a:t>salarial</a:t>
            </a:r>
            <a:endParaRPr lang="en-GB" dirty="0" smtClean="0"/>
          </a:p>
          <a:p>
            <a:pPr marL="1028700" lvl="1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err="1" smtClean="0"/>
              <a:t>Problema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media com </a:t>
            </a:r>
            <a:r>
              <a:rPr lang="en-GB" dirty="0" err="1" smtClean="0"/>
              <a:t>inflação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ascendencia</a:t>
            </a:r>
            <a:endParaRPr lang="en-GB" dirty="0" smtClean="0"/>
          </a:p>
          <a:p>
            <a:pPr marL="708660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err="1" smtClean="0"/>
              <a:t>Ambiente</a:t>
            </a:r>
            <a:r>
              <a:rPr lang="en-GB" dirty="0" smtClean="0"/>
              <a:t> </a:t>
            </a:r>
            <a:r>
              <a:rPr lang="en-GB" dirty="0" err="1" smtClean="0"/>
              <a:t>autoritario</a:t>
            </a:r>
            <a:r>
              <a:rPr lang="en-GB" dirty="0" smtClean="0"/>
              <a:t>: </a:t>
            </a:r>
          </a:p>
          <a:p>
            <a:pPr marL="1028700" lvl="1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err="1" smtClean="0"/>
              <a:t>Pouca</a:t>
            </a:r>
            <a:r>
              <a:rPr lang="en-GB" dirty="0" smtClean="0"/>
              <a:t> </a:t>
            </a:r>
            <a:r>
              <a:rPr lang="en-GB" dirty="0" err="1" smtClean="0"/>
              <a:t>capacidade</a:t>
            </a:r>
            <a:r>
              <a:rPr lang="en-GB" dirty="0" smtClean="0"/>
              <a:t> de </a:t>
            </a:r>
            <a:r>
              <a:rPr lang="en-GB" dirty="0" err="1" smtClean="0"/>
              <a:t>pressão</a:t>
            </a:r>
            <a:r>
              <a:rPr lang="en-GB" dirty="0" smtClean="0"/>
              <a:t> dos </a:t>
            </a:r>
            <a:r>
              <a:rPr lang="en-GB" dirty="0" err="1" smtClean="0"/>
              <a:t>sindicatos</a:t>
            </a:r>
            <a:r>
              <a:rPr lang="en-GB" dirty="0" smtClean="0"/>
              <a:t> e </a:t>
            </a:r>
            <a:r>
              <a:rPr lang="en-GB" dirty="0" err="1" smtClean="0"/>
              <a:t>outras</a:t>
            </a:r>
            <a:r>
              <a:rPr lang="en-GB" dirty="0" smtClean="0"/>
              <a:t> </a:t>
            </a:r>
            <a:r>
              <a:rPr lang="en-GB" dirty="0" err="1" smtClean="0"/>
              <a:t>organizações</a:t>
            </a:r>
            <a:endParaRPr lang="en-GB" dirty="0" smtClean="0"/>
          </a:p>
          <a:p>
            <a:pPr marL="1303020" lvl="2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r>
              <a:rPr lang="en-GB" dirty="0" smtClean="0"/>
              <a:t>Lei de </a:t>
            </a:r>
            <a:r>
              <a:rPr lang="en-GB" dirty="0" err="1" smtClean="0"/>
              <a:t>greves</a:t>
            </a:r>
            <a:r>
              <a:rPr lang="en-GB" dirty="0" smtClean="0"/>
              <a:t> e </a:t>
            </a:r>
            <a:r>
              <a:rPr lang="en-GB" dirty="0" err="1" smtClean="0"/>
              <a:t>intervenções</a:t>
            </a:r>
            <a:endParaRPr lang="en-GB" dirty="0" smtClean="0"/>
          </a:p>
          <a:p>
            <a:pPr marL="708660" indent="-5715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tabLst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Salário mínimo real</a:t>
            </a:r>
          </a:p>
        </p:txBody>
      </p:sp>
      <p:pic>
        <p:nvPicPr>
          <p:cNvPr id="41986" name="Picture 2" descr="http://www.ipeadata.gov.br/ipeaweb.dll/NSerieG?SessionID=813302879&amp;NoCache=-20315782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1557338"/>
            <a:ext cx="89884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 inflação reduziu-se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" y="1700213"/>
            <a:ext cx="8786812" cy="41148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Este </a:t>
            </a:r>
            <a:r>
              <a:rPr lang="en-GB" sz="2400" dirty="0" err="1" smtClean="0"/>
              <a:t>resultado</a:t>
            </a:r>
            <a:r>
              <a:rPr lang="en-GB" sz="2400" dirty="0" smtClean="0"/>
              <a:t> se </a:t>
            </a:r>
            <a:r>
              <a:rPr lang="en-GB" sz="2400" dirty="0" err="1" smtClean="0"/>
              <a:t>deve</a:t>
            </a:r>
            <a:r>
              <a:rPr lang="en-GB" sz="2400" dirty="0" smtClean="0"/>
              <a:t> </a:t>
            </a:r>
            <a:r>
              <a:rPr lang="en-GB" sz="2400" dirty="0" err="1" smtClean="0"/>
              <a:t>em</a:t>
            </a:r>
            <a:r>
              <a:rPr lang="en-GB" sz="2400" dirty="0" smtClean="0"/>
              <a:t> </a:t>
            </a:r>
            <a:r>
              <a:rPr lang="en-GB" sz="2400" dirty="0" err="1" smtClean="0"/>
              <a:t>grande</a:t>
            </a:r>
            <a:r>
              <a:rPr lang="en-GB" sz="2400" dirty="0" smtClean="0"/>
              <a:t> parte à </a:t>
            </a:r>
            <a:r>
              <a:rPr lang="en-GB" sz="2400" dirty="0" err="1" smtClean="0"/>
              <a:t>própria</a:t>
            </a:r>
            <a:r>
              <a:rPr lang="en-GB" sz="2400" dirty="0" smtClean="0"/>
              <a:t> </a:t>
            </a:r>
            <a:r>
              <a:rPr lang="en-GB" sz="2400" dirty="0" err="1" smtClean="0"/>
              <a:t>retração</a:t>
            </a:r>
            <a:r>
              <a:rPr lang="en-GB" sz="2400" dirty="0" smtClean="0"/>
              <a:t> </a:t>
            </a:r>
            <a:r>
              <a:rPr lang="en-GB" sz="2400" dirty="0" err="1" smtClean="0"/>
              <a:t>nas</a:t>
            </a:r>
            <a:r>
              <a:rPr lang="en-GB" sz="2400" dirty="0" smtClean="0"/>
              <a:t> </a:t>
            </a:r>
            <a:r>
              <a:rPr lang="en-GB" sz="2400" dirty="0" err="1" smtClean="0"/>
              <a:t>taxas</a:t>
            </a:r>
            <a:r>
              <a:rPr lang="en-GB" sz="2400" dirty="0" smtClean="0"/>
              <a:t> de </a:t>
            </a:r>
            <a:r>
              <a:rPr lang="en-GB" sz="2400" dirty="0" err="1" smtClean="0"/>
              <a:t>crescimento</a:t>
            </a:r>
            <a:r>
              <a:rPr lang="en-GB" sz="2400" dirty="0" smtClean="0"/>
              <a:t> </a:t>
            </a:r>
            <a:r>
              <a:rPr lang="en-GB" sz="2400" dirty="0" err="1" smtClean="0"/>
              <a:t>econômico</a:t>
            </a:r>
            <a:endParaRPr lang="en-GB" sz="2400" dirty="0" smtClean="0"/>
          </a:p>
          <a:p>
            <a:pPr lvl="1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Stop and go no PAEG </a:t>
            </a:r>
          </a:p>
          <a:p>
            <a:pPr lvl="1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/>
              <a:t>Quebras</a:t>
            </a:r>
            <a:r>
              <a:rPr lang="en-GB" sz="2400" dirty="0" smtClean="0"/>
              <a:t> </a:t>
            </a:r>
            <a:r>
              <a:rPr lang="en-GB" sz="2400" dirty="0" err="1" smtClean="0"/>
              <a:t>principalmente</a:t>
            </a:r>
            <a:r>
              <a:rPr lang="en-GB" sz="2400" dirty="0" smtClean="0"/>
              <a:t> </a:t>
            </a:r>
            <a:r>
              <a:rPr lang="en-GB" sz="2400" dirty="0" err="1" smtClean="0"/>
              <a:t>em</a:t>
            </a:r>
            <a:r>
              <a:rPr lang="en-GB" sz="2400" dirty="0" smtClean="0"/>
              <a:t> </a:t>
            </a:r>
            <a:r>
              <a:rPr lang="en-GB" sz="2400" dirty="0" err="1" smtClean="0"/>
              <a:t>pequenas</a:t>
            </a:r>
            <a:r>
              <a:rPr lang="en-GB" sz="2400" dirty="0" smtClean="0"/>
              <a:t> e </a:t>
            </a:r>
            <a:r>
              <a:rPr lang="en-GB" sz="2400" dirty="0" err="1" smtClean="0"/>
              <a:t>médias</a:t>
            </a:r>
            <a:r>
              <a:rPr lang="en-GB" sz="2400" dirty="0" smtClean="0"/>
              <a:t> </a:t>
            </a:r>
            <a:r>
              <a:rPr lang="en-GB" sz="2400" dirty="0" err="1" smtClean="0"/>
              <a:t>empresas</a:t>
            </a:r>
            <a:endParaRPr lang="en-GB" sz="2400" dirty="0" smtClean="0"/>
          </a:p>
          <a:p>
            <a:pPr lvl="1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/>
              <a:t>redução</a:t>
            </a:r>
            <a:r>
              <a:rPr lang="en-GB" sz="2400" dirty="0" smtClean="0"/>
              <a:t> </a:t>
            </a:r>
            <a:r>
              <a:rPr lang="en-GB" sz="2400" dirty="0" err="1" smtClean="0"/>
              <a:t>menor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a </a:t>
            </a:r>
            <a:r>
              <a:rPr lang="en-GB" sz="2400" dirty="0" err="1" smtClean="0"/>
              <a:t>planejada</a:t>
            </a:r>
            <a:endParaRPr lang="en-GB" sz="2400" dirty="0" smtClean="0"/>
          </a:p>
          <a:p>
            <a:pPr lvl="1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3" y="4000500"/>
            <a:ext cx="7851775" cy="2571750"/>
          </a:xfrm>
          <a:prstGeom prst="rect">
            <a:avLst/>
          </a:prstGeom>
          <a:solidFill>
            <a:srgbClr val="BBE0E3"/>
          </a:solidFill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ítulo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smtClean="0"/>
              <a:t>As falhas institucionais</a:t>
            </a:r>
          </a:p>
        </p:txBody>
      </p:sp>
      <p:sp>
        <p:nvSpPr>
          <p:cNvPr id="45058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pt-BR" smtClean="0"/>
              <a:t> Ficção da moeda estável na legislação econômica</a:t>
            </a:r>
          </a:p>
          <a:p>
            <a:pPr eaLnBrk="1" hangingPunct="1"/>
            <a:r>
              <a:rPr lang="pt-BR" smtClean="0"/>
              <a:t>Desordem tributária</a:t>
            </a:r>
          </a:p>
          <a:p>
            <a:pPr eaLnBrk="1" hangingPunct="1"/>
            <a:r>
              <a:rPr lang="pt-BR" smtClean="0"/>
              <a:t>Desordem orçamentária e propensão ao déficit</a:t>
            </a:r>
          </a:p>
          <a:p>
            <a:pPr eaLnBrk="1" hangingPunct="1"/>
            <a:r>
              <a:rPr lang="pt-BR" smtClean="0"/>
              <a:t>Lacunas do sistema financeiro</a:t>
            </a:r>
          </a:p>
          <a:p>
            <a:pPr lvl="1" eaLnBrk="1" hangingPunct="1"/>
            <a:r>
              <a:rPr lang="pt-BR" smtClean="0"/>
              <a:t>Precariedade no controle da moeda</a:t>
            </a:r>
          </a:p>
          <a:p>
            <a:pPr lvl="1" eaLnBrk="1" hangingPunct="1"/>
            <a:r>
              <a:rPr lang="pt-BR" smtClean="0"/>
              <a:t>Inflação x lei da usura</a:t>
            </a:r>
          </a:p>
          <a:p>
            <a:pPr eaLnBrk="1" hangingPunct="1"/>
            <a:r>
              <a:rPr lang="pt-BR" smtClean="0"/>
              <a:t>Focos de atrito da legislação trabalhista</a:t>
            </a:r>
          </a:p>
          <a:p>
            <a:pPr lvl="1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smtClean="0"/>
              <a:t>Reforma básica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/>
              <a:t>Introdução da correção monetária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t-BR" dirty="0" smtClean="0"/>
              <a:t>Acaba repercutindo em todas as reformas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t-BR" dirty="0" smtClean="0"/>
              <a:t>4357 (64) – cria a ORTN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t-BR" dirty="0" smtClean="0"/>
              <a:t>Depois se espalha: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Tributação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Cadernetas de poupança, letras </a:t>
            </a:r>
            <a:r>
              <a:rPr lang="pt-BR" dirty="0" err="1" smtClean="0"/>
              <a:t>imobiliarias</a:t>
            </a:r>
            <a:r>
              <a:rPr lang="pt-BR" dirty="0" smtClean="0"/>
              <a:t>, SFH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Alugueis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FGTS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Serviços de utilidade publica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Cambio (68)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Salários (?)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095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b="1" dirty="0" err="1"/>
              <a:t>Reformas</a:t>
            </a:r>
            <a:r>
              <a:rPr lang="en-GB" sz="4000" b="1" dirty="0"/>
              <a:t> </a:t>
            </a:r>
            <a:r>
              <a:rPr lang="en-GB" sz="4000" b="1" dirty="0" err="1"/>
              <a:t>institucionais</a:t>
            </a:r>
            <a:r>
              <a:rPr lang="en-GB" sz="4000" b="1" dirty="0"/>
              <a:t> do </a:t>
            </a:r>
            <a:r>
              <a:rPr lang="en-GB" sz="4000" b="1" dirty="0" err="1"/>
              <a:t>início</a:t>
            </a:r>
            <a:r>
              <a:rPr lang="en-GB" sz="4000" b="1" dirty="0"/>
              <a:t> dos </a:t>
            </a:r>
            <a:r>
              <a:rPr lang="en-GB" sz="4000" b="1" dirty="0" err="1"/>
              <a:t>governos</a:t>
            </a:r>
            <a:r>
              <a:rPr lang="en-GB" sz="4000" b="1" dirty="0"/>
              <a:t> </a:t>
            </a:r>
            <a:r>
              <a:rPr lang="en-GB" sz="4000" b="1" dirty="0" err="1"/>
              <a:t>militares</a:t>
            </a:r>
            <a:endParaRPr lang="en-GB" sz="4000" b="1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smtClean="0"/>
              <a:t>As principais reformas instituídas pelo PAEG foram:</a:t>
            </a:r>
          </a:p>
          <a:p>
            <a:pPr lvl="1" eaLnBrk="1" hangingPunct="1">
              <a:spcBef>
                <a:spcPts val="9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b="1" smtClean="0"/>
              <a:t>A. Reforma tributária.</a:t>
            </a:r>
          </a:p>
          <a:p>
            <a:pPr lvl="1" eaLnBrk="1" hangingPunct="1">
              <a:spcBef>
                <a:spcPts val="9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b="1" smtClean="0"/>
              <a:t>B. Reforma monetária-financeira.</a:t>
            </a:r>
          </a:p>
          <a:p>
            <a:pPr lvl="1" eaLnBrk="1" hangingPunct="1">
              <a:spcBef>
                <a:spcPts val="9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b="1" smtClean="0"/>
              <a:t>C. Reforma Trabalhista</a:t>
            </a:r>
          </a:p>
          <a:p>
            <a:pPr lvl="1" eaLnBrk="1" hangingPunct="1">
              <a:spcBef>
                <a:spcPts val="9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b="1" smtClean="0"/>
              <a:t>D. Reforma</a:t>
            </a:r>
            <a:r>
              <a:rPr lang="en-GB" b="1" smtClean="0"/>
              <a:t> </a:t>
            </a:r>
            <a:r>
              <a:rPr lang="en-GB" sz="3600" b="1" smtClean="0"/>
              <a:t>do setor externo.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96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/>
              <a:t>A Reforma Tributária</a:t>
            </a:r>
            <a:r>
              <a:rPr lang="en-GB" smtClean="0"/>
              <a:t>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8" y="1571625"/>
            <a:ext cx="8858250" cy="4881563"/>
          </a:xfrm>
        </p:spPr>
        <p:txBody>
          <a:bodyPr>
            <a:normAutofit/>
          </a:bodyPr>
          <a:lstStyle/>
          <a:p>
            <a:pPr marL="658813" indent="-6588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  <a:defRPr/>
            </a:pPr>
            <a:r>
              <a:rPr lang="en-GB" sz="2400" dirty="0"/>
              <a:t>Os </a:t>
            </a:r>
            <a:r>
              <a:rPr lang="en-GB" sz="2400" dirty="0" err="1"/>
              <a:t>principais</a:t>
            </a:r>
            <a:r>
              <a:rPr lang="en-GB" sz="2400" dirty="0"/>
              <a:t> </a:t>
            </a:r>
            <a:r>
              <a:rPr lang="en-GB" sz="2400" dirty="0" err="1"/>
              <a:t>elementos</a:t>
            </a:r>
            <a:r>
              <a:rPr lang="en-GB" sz="2400" dirty="0"/>
              <a:t> </a:t>
            </a:r>
            <a:r>
              <a:rPr lang="en-GB" sz="2400" dirty="0" err="1"/>
              <a:t>desta</a:t>
            </a:r>
            <a:r>
              <a:rPr lang="en-GB" sz="2400" dirty="0"/>
              <a:t> </a:t>
            </a:r>
            <a:r>
              <a:rPr lang="en-GB" sz="2400" dirty="0" err="1"/>
              <a:t>reforma</a:t>
            </a:r>
            <a:r>
              <a:rPr lang="en-GB" sz="2400" dirty="0"/>
              <a:t> </a:t>
            </a:r>
            <a:r>
              <a:rPr lang="en-GB" sz="2400" dirty="0" err="1"/>
              <a:t>foram</a:t>
            </a:r>
            <a:r>
              <a:rPr lang="en-GB" sz="2400" dirty="0"/>
              <a:t>:</a:t>
            </a:r>
          </a:p>
          <a:p>
            <a:pPr marL="1033463" lvl="1" indent="-57626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  <a:defRPr/>
            </a:pPr>
            <a:r>
              <a:rPr lang="en-GB" sz="2400" dirty="0" err="1"/>
              <a:t>i</a:t>
            </a:r>
            <a:r>
              <a:rPr lang="en-GB" sz="2400" dirty="0"/>
              <a:t>.</a:t>
            </a:r>
            <a:r>
              <a:rPr lang="en-GB" sz="1800" dirty="0"/>
              <a:t> </a:t>
            </a:r>
            <a:r>
              <a:rPr lang="en-GB" sz="2400" dirty="0" err="1"/>
              <a:t>introdução</a:t>
            </a:r>
            <a:r>
              <a:rPr lang="en-GB" sz="2400" dirty="0"/>
              <a:t> </a:t>
            </a:r>
            <a:r>
              <a:rPr lang="en-GB" sz="2400" dirty="0" err="1"/>
              <a:t>da</a:t>
            </a:r>
            <a:r>
              <a:rPr lang="en-GB" sz="2400" dirty="0"/>
              <a:t> </a:t>
            </a:r>
            <a:r>
              <a:rPr lang="en-GB" sz="2400" b="1" dirty="0" err="1"/>
              <a:t>correção</a:t>
            </a:r>
            <a:r>
              <a:rPr lang="en-GB" sz="2400" b="1" dirty="0"/>
              <a:t> </a:t>
            </a:r>
            <a:r>
              <a:rPr lang="en-GB" sz="2400" b="1" dirty="0" err="1"/>
              <a:t>monetária</a:t>
            </a:r>
            <a:r>
              <a:rPr lang="en-GB" sz="2400" b="1" dirty="0"/>
              <a:t> </a:t>
            </a:r>
            <a:r>
              <a:rPr lang="en-GB" sz="2400" dirty="0"/>
              <a:t>no </a:t>
            </a:r>
            <a:r>
              <a:rPr lang="en-GB" sz="2400" dirty="0" err="1"/>
              <a:t>sistema</a:t>
            </a:r>
            <a:r>
              <a:rPr lang="en-GB" sz="2400" dirty="0"/>
              <a:t> </a:t>
            </a:r>
            <a:r>
              <a:rPr lang="en-GB" sz="2400" dirty="0" err="1"/>
              <a:t>tributário</a:t>
            </a:r>
            <a:r>
              <a:rPr lang="en-GB" sz="2400" dirty="0"/>
              <a:t>.</a:t>
            </a:r>
          </a:p>
          <a:p>
            <a:pPr marL="1033463" lvl="1" indent="-57626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  <a:defRPr/>
            </a:pPr>
            <a:r>
              <a:rPr lang="en-GB" sz="2400" dirty="0"/>
              <a:t>ii. </a:t>
            </a:r>
            <a:r>
              <a:rPr lang="en-GB" sz="2400" dirty="0" err="1"/>
              <a:t>Transformação</a:t>
            </a:r>
            <a:r>
              <a:rPr lang="en-GB" sz="2400" dirty="0"/>
              <a:t> dos </a:t>
            </a:r>
            <a:r>
              <a:rPr lang="en-GB" sz="2400" b="1" dirty="0" err="1"/>
              <a:t>impostos</a:t>
            </a:r>
            <a:r>
              <a:rPr lang="en-GB" sz="2400" b="1" dirty="0"/>
              <a:t> </a:t>
            </a:r>
            <a:r>
              <a:rPr lang="en-GB" sz="2400" b="1" dirty="0" err="1"/>
              <a:t>em</a:t>
            </a:r>
            <a:r>
              <a:rPr lang="en-GB" sz="2400" b="1" dirty="0"/>
              <a:t> </a:t>
            </a:r>
            <a:r>
              <a:rPr lang="en-GB" sz="2400" b="1" dirty="0" err="1"/>
              <a:t>cascata</a:t>
            </a:r>
            <a:r>
              <a:rPr lang="en-GB" sz="2400" dirty="0"/>
              <a:t> </a:t>
            </a:r>
            <a:r>
              <a:rPr lang="en-GB" sz="2400" dirty="0" err="1"/>
              <a:t>em</a:t>
            </a:r>
            <a:r>
              <a:rPr lang="en-GB" sz="2400" dirty="0"/>
              <a:t> </a:t>
            </a:r>
            <a:r>
              <a:rPr lang="en-GB" sz="2400" b="1" dirty="0" err="1"/>
              <a:t>impostos</a:t>
            </a:r>
            <a:r>
              <a:rPr lang="en-GB" sz="2400" b="1" dirty="0"/>
              <a:t> </a:t>
            </a:r>
            <a:r>
              <a:rPr lang="en-GB" sz="2400" b="1" dirty="0" err="1"/>
              <a:t>sobre</a:t>
            </a:r>
            <a:r>
              <a:rPr lang="en-GB" sz="2400" b="1" dirty="0"/>
              <a:t> </a:t>
            </a:r>
            <a:r>
              <a:rPr lang="en-GB" sz="2400" b="1" dirty="0" err="1"/>
              <a:t>valor</a:t>
            </a:r>
            <a:r>
              <a:rPr lang="en-GB" sz="2400" b="1" dirty="0"/>
              <a:t> </a:t>
            </a:r>
            <a:r>
              <a:rPr lang="en-GB" sz="2400" b="1" dirty="0" err="1"/>
              <a:t>adicionado</a:t>
            </a:r>
            <a:r>
              <a:rPr lang="en-GB" sz="2400" b="1" dirty="0"/>
              <a:t>,</a:t>
            </a:r>
            <a:r>
              <a:rPr lang="en-GB" sz="2400" dirty="0"/>
              <a:t> </a:t>
            </a:r>
            <a:r>
              <a:rPr lang="en-GB" sz="2400" dirty="0" err="1"/>
              <a:t>como</a:t>
            </a:r>
            <a:r>
              <a:rPr lang="en-GB" sz="2400" dirty="0"/>
              <a:t>  o IPI e o ICM</a:t>
            </a:r>
            <a:r>
              <a:rPr lang="en-GB" sz="2400" dirty="0" smtClean="0"/>
              <a:t>.</a:t>
            </a:r>
          </a:p>
          <a:p>
            <a:pPr marL="1033463" lvl="1" indent="-57626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  <a:defRPr/>
            </a:pPr>
            <a:r>
              <a:rPr lang="en-GB" sz="2400" dirty="0" smtClean="0"/>
              <a:t>iii. </a:t>
            </a:r>
            <a:r>
              <a:rPr lang="en-GB" sz="2400" dirty="0" err="1" smtClean="0"/>
              <a:t>Introdução</a:t>
            </a:r>
            <a:r>
              <a:rPr lang="en-GB" sz="2400" dirty="0" smtClean="0"/>
              <a:t> de </a:t>
            </a:r>
            <a:r>
              <a:rPr lang="en-GB" sz="2400" dirty="0" err="1" smtClean="0"/>
              <a:t>uma</a:t>
            </a:r>
            <a:r>
              <a:rPr lang="en-GB" sz="2400" dirty="0" smtClean="0"/>
              <a:t> </a:t>
            </a:r>
            <a:r>
              <a:rPr lang="en-GB" sz="2400" dirty="0" err="1" smtClean="0"/>
              <a:t>série</a:t>
            </a:r>
            <a:r>
              <a:rPr lang="en-GB" sz="2400" dirty="0" smtClean="0"/>
              <a:t> de </a:t>
            </a:r>
            <a:r>
              <a:rPr lang="en-GB" sz="2400" dirty="0" err="1" smtClean="0"/>
              <a:t>incentivos</a:t>
            </a:r>
            <a:r>
              <a:rPr lang="en-GB" sz="2400" dirty="0" smtClean="0"/>
              <a:t> </a:t>
            </a:r>
            <a:r>
              <a:rPr lang="en-GB" sz="2400" dirty="0" err="1" smtClean="0"/>
              <a:t>fiscais</a:t>
            </a:r>
            <a:r>
              <a:rPr lang="en-GB" sz="2400" dirty="0" smtClean="0"/>
              <a:t> </a:t>
            </a:r>
            <a:endParaRPr lang="en-GB" sz="2400" dirty="0"/>
          </a:p>
          <a:p>
            <a:pPr marL="1033463" lvl="1" indent="-576263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Font typeface="Arial" charset="0"/>
              <a:buNone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  <a:defRPr/>
            </a:pPr>
            <a:r>
              <a:rPr lang="en-GB" sz="2400" b="1" dirty="0" smtClean="0"/>
              <a:t>iv. </a:t>
            </a:r>
            <a:r>
              <a:rPr lang="en-GB" sz="2400" dirty="0" err="1"/>
              <a:t>redefinição</a:t>
            </a:r>
            <a:r>
              <a:rPr lang="en-GB" sz="2400" dirty="0"/>
              <a:t> do </a:t>
            </a:r>
            <a:r>
              <a:rPr lang="en-GB" sz="2400" dirty="0" err="1"/>
              <a:t>espaço</a:t>
            </a:r>
            <a:r>
              <a:rPr lang="en-GB" sz="2400" dirty="0"/>
              <a:t> </a:t>
            </a:r>
            <a:r>
              <a:rPr lang="en-GB" sz="2400" dirty="0" err="1"/>
              <a:t>tributário</a:t>
            </a:r>
            <a:r>
              <a:rPr lang="en-GB" sz="2400" dirty="0"/>
              <a:t> entre as </a:t>
            </a:r>
            <a:r>
              <a:rPr lang="en-GB" sz="2400" dirty="0" err="1"/>
              <a:t>diversas</a:t>
            </a:r>
            <a:r>
              <a:rPr lang="en-GB" sz="2400" dirty="0"/>
              <a:t> </a:t>
            </a:r>
            <a:r>
              <a:rPr lang="en-GB" sz="2400" dirty="0" err="1"/>
              <a:t>esferas</a:t>
            </a:r>
            <a:r>
              <a:rPr lang="en-GB" sz="2400" dirty="0"/>
              <a:t> do </a:t>
            </a:r>
            <a:r>
              <a:rPr lang="en-GB" sz="2400" dirty="0" err="1"/>
              <a:t>governo</a:t>
            </a:r>
            <a:r>
              <a:rPr lang="en-GB" sz="2400" dirty="0"/>
              <a:t>.</a:t>
            </a:r>
            <a:r>
              <a:rPr lang="en-GB" sz="1800" dirty="0"/>
              <a:t> </a:t>
            </a:r>
          </a:p>
          <a:p>
            <a:pPr marL="1408113" lvl="2" indent="-493713" eaLnBrk="1" fontAlgn="auto" hangingPunct="1">
              <a:lnSpc>
                <a:spcPct val="70000"/>
              </a:lnSpc>
              <a:spcAft>
                <a:spcPts val="0"/>
              </a:spcAft>
              <a:buFont typeface="Arial" charset="0"/>
              <a:buNone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  <a:defRPr/>
            </a:pPr>
            <a:r>
              <a:rPr lang="en-GB" b="1" dirty="0" err="1"/>
              <a:t>União</a:t>
            </a:r>
            <a:r>
              <a:rPr lang="en-GB" b="1" dirty="0"/>
              <a:t> -</a:t>
            </a:r>
            <a:r>
              <a:rPr lang="en-GB" dirty="0"/>
              <a:t> IPI, IR, </a:t>
            </a:r>
            <a:r>
              <a:rPr lang="en-GB" dirty="0" err="1"/>
              <a:t>impostos</a:t>
            </a:r>
            <a:r>
              <a:rPr lang="en-GB" dirty="0"/>
              <a:t> </a:t>
            </a:r>
            <a:r>
              <a:rPr lang="en-GB" dirty="0" err="1"/>
              <a:t>únicos</a:t>
            </a:r>
            <a:r>
              <a:rPr lang="en-GB" dirty="0"/>
              <a:t>, IE/II, ITR.</a:t>
            </a:r>
          </a:p>
          <a:p>
            <a:pPr marL="1408113" lvl="2" indent="-493713" eaLnBrk="1" fontAlgn="auto" hangingPunct="1">
              <a:lnSpc>
                <a:spcPct val="70000"/>
              </a:lnSpc>
              <a:spcAft>
                <a:spcPts val="0"/>
              </a:spcAft>
              <a:buFont typeface="Arial" charset="0"/>
              <a:buNone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  <a:defRPr/>
            </a:pPr>
            <a:r>
              <a:rPr lang="en-GB" b="1" dirty="0" err="1"/>
              <a:t>Estados</a:t>
            </a:r>
            <a:r>
              <a:rPr lang="en-GB" dirty="0"/>
              <a:t> - ICM.</a:t>
            </a:r>
          </a:p>
          <a:p>
            <a:pPr marL="1408113" lvl="2" indent="-493713" eaLnBrk="1" fontAlgn="auto" hangingPunct="1">
              <a:lnSpc>
                <a:spcPct val="70000"/>
              </a:lnSpc>
              <a:spcAft>
                <a:spcPts val="0"/>
              </a:spcAft>
              <a:buFont typeface="Arial" charset="0"/>
              <a:buNone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  <a:defRPr/>
            </a:pPr>
            <a:r>
              <a:rPr lang="en-GB" b="1" dirty="0" err="1"/>
              <a:t>Municípios</a:t>
            </a:r>
            <a:r>
              <a:rPr lang="en-GB" b="1" dirty="0"/>
              <a:t> </a:t>
            </a:r>
            <a:r>
              <a:rPr lang="en-GB" dirty="0"/>
              <a:t>- ISS e IPTU. </a:t>
            </a:r>
          </a:p>
          <a:p>
            <a:pPr marL="1408113" lvl="2" indent="-493713" eaLnBrk="1" fontAlgn="auto" hangingPunct="1">
              <a:spcAft>
                <a:spcPts val="0"/>
              </a:spcAft>
              <a:buFont typeface="Wingdings" pitchFamily="2" charset="2"/>
              <a:buChar char="ü"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  <a:defRPr/>
            </a:pPr>
            <a:r>
              <a:rPr lang="en-GB" dirty="0" err="1" smtClean="0"/>
              <a:t>diminuição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autonomia</a:t>
            </a:r>
            <a:r>
              <a:rPr lang="en-GB" dirty="0" smtClean="0"/>
              <a:t> de </a:t>
            </a:r>
            <a:r>
              <a:rPr lang="en-GB" dirty="0" err="1" smtClean="0"/>
              <a:t>Estados</a:t>
            </a:r>
            <a:r>
              <a:rPr lang="en-GB" dirty="0" smtClean="0"/>
              <a:t> e </a:t>
            </a:r>
            <a:r>
              <a:rPr lang="en-GB" dirty="0" err="1" smtClean="0"/>
              <a:t>muncípios</a:t>
            </a:r>
            <a:endParaRPr lang="en-GB" dirty="0" smtClean="0"/>
          </a:p>
          <a:p>
            <a:pPr marL="1408113" lvl="2" indent="-493713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1228725" algn="l"/>
                <a:tab pos="2143125" algn="l"/>
                <a:tab pos="3057525" algn="l"/>
                <a:tab pos="3971925" algn="l"/>
                <a:tab pos="4886325" algn="l"/>
                <a:tab pos="5800725" algn="l"/>
                <a:tab pos="6715125" algn="l"/>
                <a:tab pos="7629525" algn="l"/>
                <a:tab pos="8543925" algn="l"/>
                <a:tab pos="9458325" algn="l"/>
                <a:tab pos="10372725" algn="l"/>
              </a:tabLst>
              <a:defRPr/>
            </a:pPr>
            <a:r>
              <a:rPr lang="en-GB" dirty="0" smtClean="0">
                <a:latin typeface="Wingdings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err="1"/>
              <a:t>criados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fundos</a:t>
            </a:r>
            <a:r>
              <a:rPr lang="en-GB" dirty="0"/>
              <a:t> de </a:t>
            </a:r>
            <a:r>
              <a:rPr lang="en-GB" dirty="0" err="1"/>
              <a:t>transferência</a:t>
            </a:r>
            <a:r>
              <a:rPr lang="en-GB" dirty="0"/>
              <a:t> </a:t>
            </a:r>
            <a:r>
              <a:rPr lang="en-GB" dirty="0" err="1"/>
              <a:t>intergovernamentais</a:t>
            </a:r>
            <a:r>
              <a:rPr lang="en-GB" dirty="0"/>
              <a:t>: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b="1" dirty="0"/>
              <a:t>Fundo de </a:t>
            </a:r>
            <a:r>
              <a:rPr lang="en-GB" b="1" dirty="0" err="1"/>
              <a:t>Participação</a:t>
            </a:r>
            <a:r>
              <a:rPr lang="en-GB" b="1" dirty="0"/>
              <a:t> dos </a:t>
            </a:r>
            <a:r>
              <a:rPr lang="en-GB" b="1" dirty="0" err="1"/>
              <a:t>Estados</a:t>
            </a:r>
            <a:r>
              <a:rPr lang="en-GB" b="1" dirty="0"/>
              <a:t> e o dos </a:t>
            </a:r>
            <a:r>
              <a:rPr lang="en-GB" b="1" dirty="0" err="1"/>
              <a:t>Municípios</a:t>
            </a:r>
            <a:endParaRPr lang="en-GB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73183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smtClean="0"/>
              <a:t>A Reforma Tributária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571625"/>
            <a:ext cx="8642350" cy="4894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Ainda quanto à questão da arrecadação, devem-se destacar: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i.	o surgimento de </a:t>
            </a:r>
            <a:r>
              <a:rPr lang="en-GB" b="1" smtClean="0"/>
              <a:t>vários fundos parafiscais</a:t>
            </a:r>
            <a:r>
              <a:rPr lang="en-GB" smtClean="0"/>
              <a:t>, como o </a:t>
            </a:r>
            <a:r>
              <a:rPr lang="en-GB" b="1" smtClean="0"/>
              <a:t>FGTS</a:t>
            </a:r>
            <a:r>
              <a:rPr lang="en-GB" smtClean="0"/>
              <a:t> e o </a:t>
            </a:r>
            <a:r>
              <a:rPr lang="en-GB" b="1" smtClean="0"/>
              <a:t>PIS</a:t>
            </a:r>
            <a:r>
              <a:rPr lang="en-GB" smtClean="0"/>
              <a:t> (importantes fontes de poupança compulsória).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ii.	a chamada “</a:t>
            </a:r>
            <a:r>
              <a:rPr lang="en-GB" b="1" smtClean="0"/>
              <a:t>inflação corretiva</a:t>
            </a:r>
            <a:r>
              <a:rPr lang="en-GB" smtClean="0"/>
              <a:t>”, uma política de realismo tarifário.</a:t>
            </a:r>
          </a:p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Principais conseqüências da reforma tributária: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Wingdings" pitchFamily="2" charset="2"/>
              </a:rPr>
              <a:t></a:t>
            </a:r>
            <a:r>
              <a:rPr lang="en-GB" smtClean="0"/>
              <a:t> </a:t>
            </a:r>
            <a:r>
              <a:rPr lang="en-GB" b="1" smtClean="0"/>
              <a:t>Aumento da arrecadação;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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/>
              <a:t> Centralização da arrecadação e das decisões de política tributária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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/>
              <a:t> Crítica: sistema injusto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53D253-266E-4321-A5C1-9001D1E364DC}" type="slidenum">
              <a:rPr lang="pt-BR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BR" altLang="en-US">
              <a:cs typeface="Arial" charset="0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1059" name="Oval 3"/>
          <p:cNvSpPr>
            <a:spLocks noChangeArrowheads="1"/>
          </p:cNvSpPr>
          <p:nvPr/>
        </p:nvSpPr>
        <p:spPr bwMode="auto">
          <a:xfrm>
            <a:off x="2743200" y="3048000"/>
            <a:ext cx="1828800" cy="2895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Tw Cen MT"/>
            </a:endParaRPr>
          </a:p>
        </p:txBody>
      </p:sp>
      <p:sp>
        <p:nvSpPr>
          <p:cNvPr id="301060" name="Oval 4"/>
          <p:cNvSpPr>
            <a:spLocks noChangeArrowheads="1"/>
          </p:cNvSpPr>
          <p:nvPr/>
        </p:nvSpPr>
        <p:spPr bwMode="auto">
          <a:xfrm>
            <a:off x="7467600" y="533400"/>
            <a:ext cx="1828800" cy="2895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animBg="1"/>
      <p:bldP spid="3010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808" y="3857625"/>
            <a:ext cx="6300192" cy="20002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600" dirty="0" smtClean="0"/>
              <a:t>O PAEG: estabilização e reformas</a:t>
            </a:r>
          </a:p>
        </p:txBody>
      </p:sp>
      <p:pic>
        <p:nvPicPr>
          <p:cNvPr id="21506" name="Picture 11" descr="Clique na página para ler a manchet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714375"/>
            <a:ext cx="3287712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5" descr="pr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0" y="500063"/>
            <a:ext cx="2090738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602663" cy="10080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smtClean="0"/>
              <a:t>A </a:t>
            </a:r>
            <a:r>
              <a:rPr lang="en-GB" sz="3600" b="1" dirty="0" err="1" smtClean="0"/>
              <a:t>Reforma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Monetária</a:t>
            </a:r>
            <a:r>
              <a:rPr lang="en-GB" sz="3600" b="1" dirty="0" smtClean="0"/>
              <a:t> – </a:t>
            </a:r>
            <a:r>
              <a:rPr lang="en-GB" sz="3600" b="1" dirty="0" err="1" smtClean="0"/>
              <a:t>Financeira</a:t>
            </a:r>
            <a:r>
              <a:rPr lang="en-GB" sz="3600" b="1" dirty="0" smtClean="0"/>
              <a:t> (1)</a:t>
            </a:r>
            <a:r>
              <a:rPr lang="en-GB" sz="4000" dirty="0" smtClean="0"/>
              <a:t> 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571625"/>
            <a:ext cx="8101012" cy="4692650"/>
          </a:xfrm>
        </p:spPr>
        <p:txBody>
          <a:bodyPr/>
          <a:lstStyle/>
          <a:p>
            <a:pPr marL="608013" indent="-608013" eaLnBrk="1" hangingPunct="1"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err="1" smtClean="0"/>
              <a:t>Objetivos</a:t>
            </a:r>
            <a:r>
              <a:rPr lang="en-GB" sz="2800" dirty="0" smtClean="0"/>
              <a:t>: </a:t>
            </a:r>
          </a:p>
          <a:p>
            <a:pPr marL="989013" lvl="1" indent="-531813" eaLnBrk="1" hangingPunct="1">
              <a:spcBef>
                <a:spcPts val="6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400" dirty="0" err="1" smtClean="0"/>
              <a:t>criar</a:t>
            </a:r>
            <a:r>
              <a:rPr lang="en-GB" sz="2400" dirty="0" smtClean="0"/>
              <a:t> </a:t>
            </a:r>
            <a:r>
              <a:rPr lang="en-GB" sz="2400" dirty="0" err="1" smtClean="0"/>
              <a:t>condições</a:t>
            </a:r>
            <a:r>
              <a:rPr lang="en-GB" sz="2400" dirty="0" smtClean="0"/>
              <a:t> de </a:t>
            </a:r>
            <a:r>
              <a:rPr lang="en-GB" sz="2400" dirty="0" err="1" smtClean="0"/>
              <a:t>condução</a:t>
            </a:r>
            <a:r>
              <a:rPr lang="en-GB" sz="2400" dirty="0" smtClean="0"/>
              <a:t> </a:t>
            </a:r>
            <a:r>
              <a:rPr lang="en-GB" sz="2400" dirty="0" err="1" smtClean="0"/>
              <a:t>independente</a:t>
            </a:r>
            <a:r>
              <a:rPr lang="en-GB" sz="2400" dirty="0" smtClean="0"/>
              <a:t>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política</a:t>
            </a:r>
            <a:r>
              <a:rPr lang="en-GB" sz="2400" dirty="0" smtClean="0"/>
              <a:t> </a:t>
            </a:r>
            <a:r>
              <a:rPr lang="en-GB" sz="2400" dirty="0" err="1" smtClean="0"/>
              <a:t>monetária</a:t>
            </a:r>
            <a:r>
              <a:rPr lang="en-GB" sz="2400" dirty="0" smtClean="0"/>
              <a:t> e </a:t>
            </a:r>
            <a:r>
              <a:rPr lang="en-GB" sz="2400" dirty="0" err="1" smtClean="0"/>
              <a:t>direcionar</a:t>
            </a:r>
            <a:r>
              <a:rPr lang="en-GB" sz="2400" dirty="0" smtClean="0"/>
              <a:t> </a:t>
            </a:r>
            <a:r>
              <a:rPr lang="en-GB" sz="2400" dirty="0" err="1" smtClean="0"/>
              <a:t>os</a:t>
            </a:r>
            <a:r>
              <a:rPr lang="en-GB" sz="2400" dirty="0" smtClean="0"/>
              <a:t> </a:t>
            </a:r>
            <a:r>
              <a:rPr lang="en-GB" sz="2400" dirty="0" err="1" smtClean="0"/>
              <a:t>recursos</a:t>
            </a:r>
            <a:r>
              <a:rPr lang="en-GB" sz="2400" dirty="0" smtClean="0"/>
              <a:t> </a:t>
            </a:r>
            <a:r>
              <a:rPr lang="en-GB" sz="2400" dirty="0" err="1" smtClean="0"/>
              <a:t>às</a:t>
            </a:r>
            <a:r>
              <a:rPr lang="en-GB" sz="2400" dirty="0" smtClean="0"/>
              <a:t> </a:t>
            </a:r>
            <a:r>
              <a:rPr lang="en-GB" sz="2400" dirty="0" err="1" smtClean="0"/>
              <a:t>atividades</a:t>
            </a:r>
            <a:r>
              <a:rPr lang="en-GB" sz="2400" dirty="0" smtClean="0"/>
              <a:t> </a:t>
            </a:r>
            <a:r>
              <a:rPr lang="en-GB" sz="2400" dirty="0" err="1" smtClean="0"/>
              <a:t>econômicas</a:t>
            </a:r>
            <a:endParaRPr lang="en-GB" sz="2400" dirty="0" smtClean="0"/>
          </a:p>
          <a:p>
            <a:pPr marL="608013" indent="-608013" eaLnBrk="1" hangingPunct="1"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800" dirty="0" err="1" smtClean="0"/>
              <a:t>Esta</a:t>
            </a:r>
            <a:r>
              <a:rPr lang="en-GB" sz="2800" dirty="0" smtClean="0"/>
              <a:t> </a:t>
            </a:r>
            <a:r>
              <a:rPr lang="en-GB" sz="2800" dirty="0" err="1" smtClean="0"/>
              <a:t>reforma</a:t>
            </a:r>
            <a:r>
              <a:rPr lang="en-GB" sz="2800" dirty="0" smtClean="0"/>
              <a:t> divide-se </a:t>
            </a:r>
            <a:r>
              <a:rPr lang="en-GB" sz="2800" dirty="0" err="1" smtClean="0"/>
              <a:t>em</a:t>
            </a:r>
            <a:r>
              <a:rPr lang="en-GB" sz="2800" dirty="0" smtClean="0"/>
              <a:t> 3 </a:t>
            </a:r>
            <a:r>
              <a:rPr lang="en-GB" sz="2800" dirty="0" err="1" smtClean="0"/>
              <a:t>grupos</a:t>
            </a:r>
            <a:r>
              <a:rPr lang="en-GB" sz="2800" dirty="0" smtClean="0"/>
              <a:t> de </a:t>
            </a:r>
            <a:r>
              <a:rPr lang="en-GB" sz="2800" dirty="0" err="1" smtClean="0"/>
              <a:t>medidas</a:t>
            </a:r>
            <a:endParaRPr lang="en-GB" sz="2800" dirty="0" smtClean="0"/>
          </a:p>
          <a:p>
            <a:pPr marL="989013" lvl="1" indent="-531813" eaLnBrk="1" hangingPunct="1">
              <a:spcBef>
                <a:spcPts val="6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400" i="1" dirty="0" err="1" smtClean="0"/>
              <a:t>Instituição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da</a:t>
            </a:r>
            <a:r>
              <a:rPr lang="en-GB" sz="2400" i="1" dirty="0" smtClean="0"/>
              <a:t> </a:t>
            </a:r>
            <a:r>
              <a:rPr lang="en-GB" sz="2400" b="1" i="1" dirty="0" err="1" smtClean="0"/>
              <a:t>correção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monetária</a:t>
            </a:r>
            <a:r>
              <a:rPr lang="en-GB" sz="2400" i="1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taxas</a:t>
            </a:r>
            <a:r>
              <a:rPr lang="en-GB" sz="2400" dirty="0" smtClean="0"/>
              <a:t> de </a:t>
            </a:r>
            <a:r>
              <a:rPr lang="en-GB" sz="2400" dirty="0" err="1" smtClean="0"/>
              <a:t>juros</a:t>
            </a:r>
            <a:r>
              <a:rPr lang="en-GB" sz="2400" dirty="0" smtClean="0"/>
              <a:t> </a:t>
            </a:r>
            <a:r>
              <a:rPr lang="en-GB" sz="2400" dirty="0" err="1" smtClean="0"/>
              <a:t>positivas</a:t>
            </a:r>
            <a:r>
              <a:rPr lang="en-GB" sz="2400" dirty="0" smtClean="0"/>
              <a:t>)</a:t>
            </a:r>
            <a:r>
              <a:rPr lang="en-GB" sz="2400" i="1" dirty="0" smtClean="0"/>
              <a:t> e </a:t>
            </a:r>
            <a:r>
              <a:rPr lang="en-GB" sz="2400" i="1" dirty="0" err="1" smtClean="0"/>
              <a:t>da</a:t>
            </a:r>
            <a:r>
              <a:rPr lang="en-GB" sz="2400" i="1" dirty="0" smtClean="0"/>
              <a:t> </a:t>
            </a:r>
            <a:r>
              <a:rPr lang="en-GB" sz="2400" b="1" i="1" dirty="0" smtClean="0"/>
              <a:t>ORTN</a:t>
            </a:r>
          </a:p>
          <a:p>
            <a:pPr marL="1371600" lvl="2" indent="-457200" eaLnBrk="1" hangingPunct="1">
              <a:spcBef>
                <a:spcPts val="55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sz="2000" dirty="0" smtClean="0"/>
              <a:t> </a:t>
            </a:r>
            <a:r>
              <a:rPr lang="en-GB" sz="2200" b="1" dirty="0" err="1" smtClean="0"/>
              <a:t>busca</a:t>
            </a:r>
            <a:r>
              <a:rPr lang="en-GB" sz="2200" b="1" dirty="0" smtClean="0"/>
              <a:t>-se </a:t>
            </a:r>
            <a:r>
              <a:rPr lang="en-GB" sz="2200" b="1" dirty="0" err="1" smtClean="0"/>
              <a:t>desenvolver</a:t>
            </a:r>
            <a:r>
              <a:rPr lang="en-GB" sz="2200" b="1" dirty="0" smtClean="0"/>
              <a:t> o </a:t>
            </a:r>
            <a:r>
              <a:rPr lang="en-GB" sz="2200" b="1" dirty="0" err="1" smtClean="0"/>
              <a:t>mercado</a:t>
            </a:r>
            <a:r>
              <a:rPr lang="en-GB" sz="2200" b="1" dirty="0" smtClean="0"/>
              <a:t> de </a:t>
            </a:r>
            <a:r>
              <a:rPr lang="en-GB" sz="2200" b="1" dirty="0" err="1" smtClean="0"/>
              <a:t>títulos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públicos</a:t>
            </a:r>
            <a:r>
              <a:rPr lang="en-GB" sz="2200" b="1" dirty="0" smtClean="0"/>
              <a:t> e </a:t>
            </a:r>
            <a:r>
              <a:rPr lang="en-GB" sz="2200" b="1" dirty="0" err="1" smtClean="0"/>
              <a:t>novos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instrumento</a:t>
            </a:r>
            <a:r>
              <a:rPr lang="en-GB" sz="2200" b="1" dirty="0" smtClean="0"/>
              <a:t> de </a:t>
            </a:r>
            <a:r>
              <a:rPr lang="en-GB" sz="2200" b="1" dirty="0" err="1" smtClean="0"/>
              <a:t>financiamento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não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inflacionários</a:t>
            </a:r>
            <a:r>
              <a:rPr lang="en-GB" sz="2200" b="1" dirty="0" smtClean="0"/>
              <a:t> do </a:t>
            </a:r>
            <a:r>
              <a:rPr lang="en-GB" sz="2200" b="1" dirty="0" err="1" smtClean="0"/>
              <a:t>déficit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público</a:t>
            </a:r>
            <a:r>
              <a:rPr lang="en-GB" sz="2200" dirty="0" smtClean="0"/>
              <a:t> </a:t>
            </a:r>
          </a:p>
          <a:p>
            <a:pPr marL="608013" indent="-608013" eaLnBrk="1" hangingPunct="1">
              <a:spcBef>
                <a:spcPts val="550"/>
              </a:spcBef>
              <a:buFont typeface="Arial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GB" sz="2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65881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smtClean="0"/>
              <a:t>A Reforma Monetária – Financeira (2)</a:t>
            </a:r>
            <a:r>
              <a:rPr lang="ar-SA" sz="3200" b="1" smtClean="0"/>
              <a:t>‏</a:t>
            </a:r>
            <a:endParaRPr lang="en-GB" sz="3200" b="1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00188"/>
            <a:ext cx="8208963" cy="4600575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/>
              <a:t>2. </a:t>
            </a:r>
            <a:r>
              <a:rPr lang="en-GB" b="1" dirty="0" err="1"/>
              <a:t>criação</a:t>
            </a:r>
            <a:r>
              <a:rPr lang="en-GB" b="1" dirty="0"/>
              <a:t> do CMN e do </a:t>
            </a:r>
            <a:r>
              <a:rPr lang="en-GB" b="1" dirty="0" err="1"/>
              <a:t>Bacen</a:t>
            </a:r>
            <a:r>
              <a:rPr lang="en-GB" sz="2400" b="1" dirty="0"/>
              <a:t> </a:t>
            </a:r>
          </a:p>
          <a:p>
            <a:pPr marL="64008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dirty="0"/>
              <a:t>	CMN: </a:t>
            </a:r>
            <a:r>
              <a:rPr lang="en-GB" sz="2400" dirty="0" err="1"/>
              <a:t>órgão</a:t>
            </a:r>
            <a:r>
              <a:rPr lang="en-GB" sz="2400" dirty="0"/>
              <a:t> </a:t>
            </a:r>
            <a:r>
              <a:rPr lang="en-GB" sz="2400" dirty="0" err="1"/>
              <a:t>normativo</a:t>
            </a:r>
            <a:r>
              <a:rPr lang="en-GB" sz="2400" dirty="0"/>
              <a:t> </a:t>
            </a:r>
            <a:r>
              <a:rPr lang="en-GB" sz="2400" dirty="0" err="1"/>
              <a:t>da</a:t>
            </a:r>
            <a:r>
              <a:rPr lang="en-GB" sz="2400" dirty="0"/>
              <a:t> </a:t>
            </a:r>
            <a:r>
              <a:rPr lang="en-GB" sz="2400" dirty="0" err="1"/>
              <a:t>política</a:t>
            </a:r>
            <a:r>
              <a:rPr lang="en-GB" sz="2400" dirty="0"/>
              <a:t> </a:t>
            </a:r>
            <a:r>
              <a:rPr lang="en-GB" sz="2400" dirty="0" err="1"/>
              <a:t>monetária</a:t>
            </a:r>
            <a:r>
              <a:rPr lang="en-GB" sz="2400" dirty="0"/>
              <a:t> </a:t>
            </a:r>
          </a:p>
          <a:p>
            <a:pPr marL="640080" lvl="1" indent="-274320" eaLnBrk="1" fontAlgn="auto" hangingPunct="1">
              <a:spcBef>
                <a:spcPts val="500"/>
              </a:spcBef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dirty="0"/>
              <a:t>	</a:t>
            </a:r>
            <a:r>
              <a:rPr lang="en-GB" sz="2400" b="1" dirty="0" err="1"/>
              <a:t>Bacen</a:t>
            </a:r>
            <a:r>
              <a:rPr lang="en-GB" sz="2400" b="1" dirty="0"/>
              <a:t>: </a:t>
            </a:r>
            <a:r>
              <a:rPr lang="en-GB" sz="2400" dirty="0" err="1"/>
              <a:t>órgão</a:t>
            </a:r>
            <a:r>
              <a:rPr lang="en-GB" sz="2400" dirty="0"/>
              <a:t> executor </a:t>
            </a:r>
            <a:r>
              <a:rPr lang="en-GB" sz="2400" dirty="0" err="1"/>
              <a:t>da</a:t>
            </a:r>
            <a:r>
              <a:rPr lang="en-GB" sz="2400" dirty="0"/>
              <a:t> </a:t>
            </a:r>
            <a:r>
              <a:rPr lang="en-GB" sz="2400" dirty="0" err="1"/>
              <a:t>política</a:t>
            </a:r>
            <a:r>
              <a:rPr lang="en-GB" sz="2400" dirty="0"/>
              <a:t> </a:t>
            </a:r>
            <a:r>
              <a:rPr lang="en-GB" sz="2400" dirty="0" err="1"/>
              <a:t>monetária</a:t>
            </a:r>
            <a:r>
              <a:rPr lang="en-GB" sz="2400" dirty="0"/>
              <a:t>, </a:t>
            </a:r>
            <a:r>
              <a:rPr lang="en-GB" sz="2400" dirty="0" err="1"/>
              <a:t>fiscalizador</a:t>
            </a:r>
            <a:r>
              <a:rPr lang="en-GB" sz="2400" dirty="0"/>
              <a:t> do </a:t>
            </a:r>
            <a:r>
              <a:rPr lang="en-GB" sz="2400" dirty="0" err="1"/>
              <a:t>sistema</a:t>
            </a:r>
            <a:r>
              <a:rPr lang="en-GB" sz="2400" dirty="0"/>
              <a:t> </a:t>
            </a:r>
            <a:r>
              <a:rPr lang="en-GB" sz="2400" dirty="0" err="1"/>
              <a:t>financeiro</a:t>
            </a:r>
            <a:r>
              <a:rPr lang="en-GB" sz="2000" dirty="0"/>
              <a:t> </a:t>
            </a:r>
          </a:p>
          <a:p>
            <a:pPr marL="320040" indent="-320040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/>
              <a:t>	</a:t>
            </a:r>
            <a:r>
              <a:rPr lang="en-GB" sz="2400" dirty="0" err="1"/>
              <a:t>Procurava</a:t>
            </a:r>
            <a:r>
              <a:rPr lang="en-GB" sz="2400" dirty="0"/>
              <a:t>-se </a:t>
            </a:r>
            <a:r>
              <a:rPr lang="en-GB" sz="2400" dirty="0" err="1"/>
              <a:t>criar</a:t>
            </a:r>
            <a:r>
              <a:rPr lang="en-GB" sz="2400" dirty="0"/>
              <a:t> </a:t>
            </a:r>
            <a:r>
              <a:rPr lang="en-GB" sz="2400" dirty="0" err="1"/>
              <a:t>condições</a:t>
            </a:r>
            <a:r>
              <a:rPr lang="en-GB" sz="2400" dirty="0"/>
              <a:t> de </a:t>
            </a:r>
            <a:r>
              <a:rPr lang="en-GB" sz="2400" dirty="0" err="1"/>
              <a:t>independência</a:t>
            </a:r>
            <a:r>
              <a:rPr lang="en-GB" sz="2400" dirty="0"/>
              <a:t> </a:t>
            </a:r>
            <a:r>
              <a:rPr lang="en-GB" sz="2400" dirty="0" err="1"/>
              <a:t>da</a:t>
            </a:r>
            <a:r>
              <a:rPr lang="en-GB" sz="2400" dirty="0"/>
              <a:t> </a:t>
            </a:r>
            <a:r>
              <a:rPr lang="en-GB" sz="2400" dirty="0" err="1"/>
              <a:t>política</a:t>
            </a:r>
            <a:r>
              <a:rPr lang="en-GB" sz="2400" dirty="0"/>
              <a:t> </a:t>
            </a:r>
            <a:r>
              <a:rPr lang="en-GB" sz="2400" dirty="0" err="1"/>
              <a:t>monetária</a:t>
            </a:r>
            <a:r>
              <a:rPr lang="en-GB" sz="2400" dirty="0"/>
              <a:t>, </a:t>
            </a:r>
            <a:r>
              <a:rPr lang="en-GB" sz="2400" dirty="0" err="1"/>
              <a:t>mas</a:t>
            </a:r>
            <a:r>
              <a:rPr lang="en-GB" sz="2400" dirty="0"/>
              <a:t> </a:t>
            </a:r>
            <a:r>
              <a:rPr lang="en-GB" sz="2400" dirty="0" err="1"/>
              <a:t>vários</a:t>
            </a:r>
            <a:r>
              <a:rPr lang="en-GB" sz="2400" dirty="0"/>
              <a:t> </a:t>
            </a:r>
            <a:r>
              <a:rPr lang="en-GB" sz="2400" dirty="0" err="1"/>
              <a:t>problemas</a:t>
            </a:r>
            <a:r>
              <a:rPr lang="en-GB" sz="2400" dirty="0"/>
              <a:t> </a:t>
            </a:r>
            <a:r>
              <a:rPr lang="en-GB" sz="2400" dirty="0" err="1"/>
              <a:t>permaneciam</a:t>
            </a:r>
            <a:r>
              <a:rPr lang="en-GB" sz="2400" i="1" dirty="0"/>
              <a:t> </a:t>
            </a:r>
          </a:p>
          <a:p>
            <a:pPr marL="64008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i="1" dirty="0"/>
              <a:t>a.</a:t>
            </a:r>
            <a:r>
              <a:rPr lang="en-GB" sz="2400" b="1" i="1" dirty="0">
                <a:solidFill>
                  <a:srgbClr val="BBE0E3"/>
                </a:solidFill>
              </a:rPr>
              <a:t> </a:t>
            </a:r>
            <a:r>
              <a:rPr lang="en-GB" sz="2400" b="1" i="1" dirty="0" err="1"/>
              <a:t>ingerência</a:t>
            </a:r>
            <a:r>
              <a:rPr lang="en-GB" sz="2400" b="1" i="1" dirty="0"/>
              <a:t> </a:t>
            </a:r>
            <a:r>
              <a:rPr lang="en-GB" sz="2400" b="1" i="1" dirty="0" err="1"/>
              <a:t>política</a:t>
            </a:r>
            <a:r>
              <a:rPr lang="en-GB" sz="2400" b="1" i="1" dirty="0"/>
              <a:t> </a:t>
            </a:r>
            <a:r>
              <a:rPr lang="en-GB" sz="2400" b="1" i="1" dirty="0" err="1"/>
              <a:t>na</a:t>
            </a:r>
            <a:r>
              <a:rPr lang="en-GB" sz="2400" b="1" i="1" dirty="0"/>
              <a:t> </a:t>
            </a:r>
            <a:r>
              <a:rPr lang="en-GB" sz="2400" b="1" i="1" dirty="0" err="1"/>
              <a:t>atuação</a:t>
            </a:r>
            <a:r>
              <a:rPr lang="en-GB" sz="2400" b="1" i="1" dirty="0"/>
              <a:t> do </a:t>
            </a:r>
            <a:r>
              <a:rPr lang="en-GB" sz="2400" b="1" i="1" dirty="0" err="1"/>
              <a:t>Bacen</a:t>
            </a:r>
            <a:r>
              <a:rPr lang="en-GB" sz="2400" b="1" i="1" dirty="0"/>
              <a:t>.</a:t>
            </a:r>
          </a:p>
          <a:p>
            <a:pPr marL="64008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i="1" dirty="0"/>
              <a:t>b. “</a:t>
            </a:r>
            <a:r>
              <a:rPr lang="en-GB" sz="2400" b="1" i="1" dirty="0" err="1"/>
              <a:t>Conta</a:t>
            </a:r>
            <a:r>
              <a:rPr lang="en-GB" sz="2400" b="1" i="1" dirty="0"/>
              <a:t> </a:t>
            </a:r>
            <a:r>
              <a:rPr lang="en-GB" sz="2400" b="1" i="1" dirty="0" err="1"/>
              <a:t>Movimento</a:t>
            </a:r>
            <a:r>
              <a:rPr lang="en-GB" sz="2400" b="1" i="1" dirty="0"/>
              <a:t>”, </a:t>
            </a:r>
            <a:r>
              <a:rPr lang="en-GB" sz="2400" b="1" i="1" dirty="0" err="1"/>
              <a:t>permitia</a:t>
            </a:r>
            <a:r>
              <a:rPr lang="en-GB" sz="2400" b="1" i="1" dirty="0"/>
              <a:t> </a:t>
            </a:r>
            <a:r>
              <a:rPr lang="en-GB" sz="2400" b="1" i="1" dirty="0" err="1"/>
              <a:t>ao</a:t>
            </a:r>
            <a:r>
              <a:rPr lang="en-GB" sz="2400" b="1" i="1" dirty="0"/>
              <a:t> BB </a:t>
            </a:r>
            <a:r>
              <a:rPr lang="en-GB" sz="2400" b="1" i="1" dirty="0" err="1"/>
              <a:t>expandir</a:t>
            </a:r>
            <a:r>
              <a:rPr lang="en-GB" sz="2400" b="1" i="1" dirty="0"/>
              <a:t> </a:t>
            </a:r>
            <a:r>
              <a:rPr lang="en-GB" sz="2400" b="1" i="1" dirty="0" err="1"/>
              <a:t>sem</a:t>
            </a:r>
            <a:r>
              <a:rPr lang="en-GB" sz="2400" b="1" i="1" dirty="0"/>
              <a:t> </a:t>
            </a:r>
            <a:r>
              <a:rPr lang="en-GB" sz="2400" b="1" i="1" dirty="0" err="1"/>
              <a:t>limites</a:t>
            </a:r>
            <a:r>
              <a:rPr lang="en-GB" sz="2400" b="1" i="1" dirty="0"/>
              <a:t> </a:t>
            </a:r>
            <a:r>
              <a:rPr lang="en-GB" sz="2400" b="1" i="1" dirty="0" err="1"/>
              <a:t>suas</a:t>
            </a:r>
            <a:r>
              <a:rPr lang="en-GB" sz="2400" b="1" i="1" dirty="0"/>
              <a:t> </a:t>
            </a:r>
            <a:r>
              <a:rPr lang="en-GB" sz="2400" b="1" i="1" dirty="0" err="1"/>
              <a:t>operações</a:t>
            </a:r>
            <a:r>
              <a:rPr lang="en-GB" sz="2400" b="1" i="1" dirty="0"/>
              <a:t> de </a:t>
            </a:r>
            <a:r>
              <a:rPr lang="en-GB" sz="2400" b="1" i="1" dirty="0" err="1"/>
              <a:t>crédito</a:t>
            </a:r>
            <a:r>
              <a:rPr lang="en-GB" sz="2400" b="1" i="1" dirty="0"/>
              <a:t>.</a:t>
            </a:r>
          </a:p>
          <a:p>
            <a:pPr marL="64008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i="1" dirty="0"/>
              <a:t>c.“</a:t>
            </a:r>
            <a:r>
              <a:rPr lang="en-GB" sz="2400" b="1" i="1" dirty="0" err="1"/>
              <a:t>Orçamento</a:t>
            </a:r>
            <a:r>
              <a:rPr lang="en-GB" sz="2400" b="1" i="1" dirty="0"/>
              <a:t> </a:t>
            </a:r>
            <a:r>
              <a:rPr lang="en-GB" sz="2400" b="1" i="1" dirty="0" err="1"/>
              <a:t>Monetário</a:t>
            </a:r>
            <a:r>
              <a:rPr lang="en-GB" sz="2400" b="1" i="1" dirty="0"/>
              <a:t>” </a:t>
            </a:r>
            <a:r>
              <a:rPr lang="en-GB" sz="2400" b="1" i="1" dirty="0" err="1"/>
              <a:t>que</a:t>
            </a:r>
            <a:r>
              <a:rPr lang="en-GB" sz="2400" b="1" i="1" dirty="0"/>
              <a:t> </a:t>
            </a:r>
            <a:r>
              <a:rPr lang="en-GB" sz="2400" b="1" i="1" dirty="0" err="1"/>
              <a:t>passou</a:t>
            </a:r>
            <a:r>
              <a:rPr lang="en-GB" sz="2400" b="1" i="1" dirty="0"/>
              <a:t> a </a:t>
            </a:r>
            <a:r>
              <a:rPr lang="en-GB" sz="2400" b="1" i="1" dirty="0" err="1"/>
              <a:t>receber</a:t>
            </a:r>
            <a:r>
              <a:rPr lang="en-GB" sz="2400" b="1" i="1" dirty="0"/>
              <a:t> </a:t>
            </a:r>
            <a:r>
              <a:rPr lang="en-GB" sz="2400" b="1" i="1" dirty="0" err="1"/>
              <a:t>vários</a:t>
            </a:r>
            <a:r>
              <a:rPr lang="en-GB" sz="2400" b="1" i="1" dirty="0"/>
              <a:t> </a:t>
            </a:r>
            <a:r>
              <a:rPr lang="en-GB" sz="2400" b="1" i="1" dirty="0" err="1"/>
              <a:t>gastos</a:t>
            </a:r>
            <a:r>
              <a:rPr lang="en-GB" sz="2400" b="1" i="1" dirty="0"/>
              <a:t> de </a:t>
            </a:r>
            <a:r>
              <a:rPr lang="en-GB" sz="2400" b="1" i="1" dirty="0" err="1"/>
              <a:t>origem</a:t>
            </a:r>
            <a:r>
              <a:rPr lang="en-GB" sz="2400" b="1" i="1" dirty="0"/>
              <a:t> fiscal, com a </a:t>
            </a:r>
            <a:r>
              <a:rPr lang="en-GB" sz="2400" b="1" i="1" dirty="0" err="1"/>
              <a:t>criação</a:t>
            </a:r>
            <a:r>
              <a:rPr lang="en-GB" sz="2400" b="1" i="1" dirty="0"/>
              <a:t> de </a:t>
            </a:r>
            <a:r>
              <a:rPr lang="en-GB" sz="2400" b="1" i="1" dirty="0" err="1"/>
              <a:t>vários</a:t>
            </a:r>
            <a:r>
              <a:rPr lang="en-GB" sz="2400" b="1" i="1" dirty="0"/>
              <a:t> </a:t>
            </a:r>
            <a:r>
              <a:rPr lang="en-GB" sz="2400" b="1" i="1" dirty="0" err="1"/>
              <a:t>fundos</a:t>
            </a:r>
            <a:r>
              <a:rPr lang="en-GB" sz="2400" b="1" i="1" dirty="0"/>
              <a:t> e </a:t>
            </a:r>
            <a:r>
              <a:rPr lang="en-GB" sz="2400" b="1" i="1" dirty="0" err="1"/>
              <a:t>programas</a:t>
            </a:r>
            <a:endParaRPr lang="en-GB" sz="2400" b="1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330200"/>
            <a:ext cx="7772400" cy="5810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smtClean="0"/>
              <a:t>A Reforma Monetária – Financeira (3)</a:t>
            </a:r>
            <a:r>
              <a:rPr lang="ar-SA" sz="3200" b="1" smtClean="0"/>
              <a:t>‏</a:t>
            </a:r>
            <a:endParaRPr lang="en-GB" sz="3200" b="1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75" y="1571625"/>
            <a:ext cx="8786813" cy="4857750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3. </a:t>
            </a:r>
            <a:r>
              <a:rPr lang="en-GB" b="1" dirty="0" err="1" smtClean="0"/>
              <a:t>reforma</a:t>
            </a:r>
            <a:r>
              <a:rPr lang="en-GB" b="1" dirty="0" smtClean="0"/>
              <a:t> do </a:t>
            </a:r>
            <a:r>
              <a:rPr lang="en-GB" b="1" dirty="0" err="1" smtClean="0"/>
              <a:t>sistema</a:t>
            </a:r>
            <a:r>
              <a:rPr lang="en-GB" b="1" dirty="0" smtClean="0"/>
              <a:t> </a:t>
            </a:r>
            <a:r>
              <a:rPr lang="en-GB" b="1" dirty="0" err="1" smtClean="0"/>
              <a:t>financeiro</a:t>
            </a:r>
            <a:r>
              <a:rPr lang="en-GB" b="1" dirty="0" smtClean="0"/>
              <a:t> e do </a:t>
            </a:r>
            <a:r>
              <a:rPr lang="en-GB" b="1" dirty="0" err="1" smtClean="0"/>
              <a:t>mercado</a:t>
            </a:r>
            <a:r>
              <a:rPr lang="en-GB" b="1" dirty="0" smtClean="0"/>
              <a:t> de </a:t>
            </a:r>
            <a:r>
              <a:rPr lang="en-GB" b="1" dirty="0" err="1" smtClean="0"/>
              <a:t>capitais</a:t>
            </a:r>
            <a:r>
              <a:rPr lang="en-GB" dirty="0" smtClean="0"/>
              <a:t>,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	 </a:t>
            </a:r>
            <a:r>
              <a:rPr lang="en-GB" dirty="0" err="1" smtClean="0"/>
              <a:t>baseado</a:t>
            </a:r>
            <a:r>
              <a:rPr lang="en-GB" dirty="0" smtClean="0"/>
              <a:t> no </a:t>
            </a:r>
            <a:r>
              <a:rPr lang="en-GB" dirty="0" err="1" smtClean="0"/>
              <a:t>modelo</a:t>
            </a:r>
            <a:r>
              <a:rPr lang="en-GB" dirty="0" smtClean="0"/>
              <a:t> </a:t>
            </a:r>
            <a:r>
              <a:rPr lang="en-GB" dirty="0" err="1" smtClean="0"/>
              <a:t>financeiro</a:t>
            </a:r>
            <a:r>
              <a:rPr lang="en-GB" dirty="0" smtClean="0"/>
              <a:t> </a:t>
            </a:r>
            <a:r>
              <a:rPr lang="en-GB" dirty="0" err="1" smtClean="0"/>
              <a:t>norte-americano</a:t>
            </a:r>
            <a:r>
              <a:rPr lang="en-GB" dirty="0" smtClean="0"/>
              <a:t> </a:t>
            </a:r>
            <a:r>
              <a:rPr lang="en-GB" dirty="0" err="1" smtClean="0"/>
              <a:t>caracterizado</a:t>
            </a:r>
            <a:r>
              <a:rPr lang="en-GB" dirty="0" smtClean="0"/>
              <a:t> </a:t>
            </a:r>
            <a:r>
              <a:rPr lang="en-GB" dirty="0" err="1" smtClean="0"/>
              <a:t>pela</a:t>
            </a:r>
            <a:r>
              <a:rPr lang="en-GB" dirty="0" smtClean="0"/>
              <a:t> </a:t>
            </a:r>
            <a:r>
              <a:rPr lang="en-GB" dirty="0" err="1" smtClean="0"/>
              <a:t>especialização</a:t>
            </a:r>
            <a:r>
              <a:rPr lang="en-GB" dirty="0" smtClean="0"/>
              <a:t> e </a:t>
            </a:r>
            <a:r>
              <a:rPr lang="en-GB" dirty="0" err="1" smtClean="0"/>
              <a:t>segmentação</a:t>
            </a:r>
            <a:r>
              <a:rPr lang="en-GB" dirty="0" smtClean="0"/>
              <a:t> do </a:t>
            </a:r>
            <a:r>
              <a:rPr lang="en-GB" dirty="0" err="1" smtClean="0"/>
              <a:t>mercado</a:t>
            </a:r>
            <a:endParaRPr lang="en-GB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	</a:t>
            </a:r>
            <a:r>
              <a:rPr lang="en-GB" dirty="0" err="1" smtClean="0"/>
              <a:t>vincula</a:t>
            </a:r>
            <a:r>
              <a:rPr lang="en-GB" dirty="0" smtClean="0"/>
              <a:t> </a:t>
            </a:r>
            <a:r>
              <a:rPr lang="en-GB" dirty="0" err="1" smtClean="0"/>
              <a:t>formas</a:t>
            </a:r>
            <a:r>
              <a:rPr lang="en-GB" dirty="0" smtClean="0"/>
              <a:t> de </a:t>
            </a:r>
            <a:r>
              <a:rPr lang="en-GB" dirty="0" err="1" smtClean="0"/>
              <a:t>captação</a:t>
            </a:r>
            <a:r>
              <a:rPr lang="en-GB" dirty="0" smtClean="0"/>
              <a:t> a </a:t>
            </a:r>
            <a:r>
              <a:rPr lang="en-GB" dirty="0" err="1" smtClean="0"/>
              <a:t>formas</a:t>
            </a:r>
            <a:r>
              <a:rPr lang="en-GB" dirty="0" smtClean="0"/>
              <a:t> de </a:t>
            </a:r>
            <a:r>
              <a:rPr lang="en-GB" dirty="0" err="1" smtClean="0"/>
              <a:t>aplicação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meio</a:t>
            </a:r>
            <a:r>
              <a:rPr lang="en-GB" dirty="0" smtClean="0"/>
              <a:t> de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r>
              <a:rPr lang="en-GB" dirty="0" err="1" smtClean="0"/>
              <a:t>instituição</a:t>
            </a:r>
            <a:r>
              <a:rPr lang="en-GB" dirty="0" smtClean="0"/>
              <a:t> </a:t>
            </a:r>
            <a:r>
              <a:rPr lang="en-GB" dirty="0" err="1" smtClean="0"/>
              <a:t>especializada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cada</a:t>
            </a:r>
            <a:r>
              <a:rPr lang="en-GB" dirty="0" smtClean="0"/>
              <a:t> </a:t>
            </a:r>
            <a:r>
              <a:rPr lang="en-GB" dirty="0" err="1" smtClean="0"/>
              <a:t>segmento</a:t>
            </a:r>
            <a:endParaRPr lang="en-GB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err="1" smtClean="0"/>
              <a:t>Bancos</a:t>
            </a:r>
            <a:r>
              <a:rPr lang="en-GB" dirty="0" smtClean="0"/>
              <a:t> </a:t>
            </a:r>
            <a:r>
              <a:rPr lang="en-GB" dirty="0" err="1" smtClean="0"/>
              <a:t>Comerciais</a:t>
            </a:r>
            <a:r>
              <a:rPr lang="en-GB" dirty="0" smtClean="0"/>
              <a:t>, </a:t>
            </a:r>
            <a:r>
              <a:rPr lang="en-GB" dirty="0" err="1" smtClean="0"/>
              <a:t>Financeiras</a:t>
            </a:r>
            <a:r>
              <a:rPr lang="en-GB" dirty="0" smtClean="0"/>
              <a:t> , </a:t>
            </a:r>
            <a:r>
              <a:rPr lang="en-GB" dirty="0" err="1" smtClean="0"/>
              <a:t>entidades</a:t>
            </a:r>
            <a:r>
              <a:rPr lang="en-GB" dirty="0" smtClean="0"/>
              <a:t> de </a:t>
            </a:r>
            <a:r>
              <a:rPr lang="en-GB" dirty="0" err="1" smtClean="0"/>
              <a:t>poupança</a:t>
            </a:r>
            <a:r>
              <a:rPr lang="en-GB" dirty="0" smtClean="0"/>
              <a:t> e </a:t>
            </a:r>
            <a:r>
              <a:rPr lang="en-GB" dirty="0" err="1" smtClean="0"/>
              <a:t>meprestimo</a:t>
            </a:r>
            <a:r>
              <a:rPr lang="en-GB" dirty="0" smtClean="0"/>
              <a:t>, </a:t>
            </a:r>
            <a:r>
              <a:rPr lang="en-GB" dirty="0" err="1" smtClean="0"/>
              <a:t>bancos</a:t>
            </a:r>
            <a:r>
              <a:rPr lang="en-GB" dirty="0" smtClean="0"/>
              <a:t> de </a:t>
            </a:r>
            <a:r>
              <a:rPr lang="en-GB" dirty="0" err="1" smtClean="0"/>
              <a:t>invetimento</a:t>
            </a:r>
            <a:endParaRPr lang="en-GB" dirty="0" smtClean="0"/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err="1" smtClean="0"/>
              <a:t>criação</a:t>
            </a:r>
            <a:r>
              <a:rPr lang="en-GB" dirty="0" smtClean="0"/>
              <a:t> </a:t>
            </a:r>
            <a:r>
              <a:rPr lang="en-GB" dirty="0"/>
              <a:t>do </a:t>
            </a:r>
            <a:r>
              <a:rPr lang="en-GB" b="1" dirty="0"/>
              <a:t>SFH</a:t>
            </a:r>
            <a:r>
              <a:rPr lang="en-GB" dirty="0"/>
              <a:t> (</a:t>
            </a:r>
            <a:r>
              <a:rPr lang="en-GB" dirty="0" err="1"/>
              <a:t>Sistema</a:t>
            </a:r>
            <a:r>
              <a:rPr lang="en-GB" dirty="0"/>
              <a:t> </a:t>
            </a:r>
            <a:r>
              <a:rPr lang="en-GB" dirty="0" err="1"/>
              <a:t>Financeiro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Habitação</a:t>
            </a:r>
            <a:r>
              <a:rPr lang="en-GB" dirty="0"/>
              <a:t>) e do </a:t>
            </a:r>
            <a:r>
              <a:rPr lang="en-GB" b="1" dirty="0"/>
              <a:t>BNH </a:t>
            </a:r>
            <a:r>
              <a:rPr lang="en-GB" dirty="0"/>
              <a:t>(</a:t>
            </a:r>
            <a:r>
              <a:rPr lang="en-GB" dirty="0" err="1"/>
              <a:t>Banco</a:t>
            </a:r>
            <a:r>
              <a:rPr lang="en-GB" dirty="0"/>
              <a:t> </a:t>
            </a:r>
            <a:r>
              <a:rPr lang="en-GB" dirty="0" err="1"/>
              <a:t>Nacional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Habitação</a:t>
            </a:r>
            <a:r>
              <a:rPr lang="en-GB" dirty="0"/>
              <a:t>). 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err="1" smtClean="0"/>
              <a:t>objetivo</a:t>
            </a:r>
            <a:r>
              <a:rPr lang="en-GB" dirty="0"/>
              <a:t>: </a:t>
            </a:r>
            <a:r>
              <a:rPr lang="en-GB" dirty="0" err="1"/>
              <a:t>eliminar</a:t>
            </a:r>
            <a:r>
              <a:rPr lang="en-GB" dirty="0"/>
              <a:t> </a:t>
            </a:r>
            <a:r>
              <a:rPr lang="en-GB" dirty="0" err="1"/>
              <a:t>déficit</a:t>
            </a:r>
            <a:r>
              <a:rPr lang="en-GB" dirty="0"/>
              <a:t> </a:t>
            </a:r>
            <a:r>
              <a:rPr lang="en-GB" dirty="0" err="1"/>
              <a:t>habitacional</a:t>
            </a:r>
            <a:r>
              <a:rPr lang="en-GB" dirty="0"/>
              <a:t> </a:t>
            </a:r>
            <a:r>
              <a:rPr lang="en-GB" dirty="0" err="1"/>
              <a:t>atribuído</a:t>
            </a:r>
            <a:r>
              <a:rPr lang="en-GB" dirty="0"/>
              <a:t> à </a:t>
            </a:r>
            <a:r>
              <a:rPr lang="en-GB" dirty="0" err="1"/>
              <a:t>falta</a:t>
            </a:r>
            <a:r>
              <a:rPr lang="en-GB" dirty="0"/>
              <a:t> de </a:t>
            </a:r>
            <a:r>
              <a:rPr lang="en-GB" dirty="0" err="1" smtClean="0"/>
              <a:t>financiamento</a:t>
            </a:r>
            <a:endParaRPr lang="en-GB" dirty="0" smtClean="0"/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err="1" smtClean="0"/>
              <a:t>Criação</a:t>
            </a:r>
            <a:r>
              <a:rPr lang="en-GB" dirty="0" smtClean="0"/>
              <a:t> do SNCR – </a:t>
            </a:r>
            <a:r>
              <a:rPr lang="en-GB" dirty="0" err="1" smtClean="0"/>
              <a:t>crédito</a:t>
            </a:r>
            <a:r>
              <a:rPr lang="en-GB" dirty="0" smtClean="0"/>
              <a:t> </a:t>
            </a:r>
            <a:r>
              <a:rPr lang="en-GB" dirty="0" err="1" smtClean="0"/>
              <a:t>agricola</a:t>
            </a:r>
            <a:endParaRPr lang="en-GB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smtClean="0"/>
              <a:t>Reforma trabalhista</a:t>
            </a:r>
          </a:p>
        </p:txBody>
      </p:sp>
      <p:sp>
        <p:nvSpPr>
          <p:cNvPr id="6349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pt-BR" smtClean="0"/>
              <a:t>Lei salarial</a:t>
            </a:r>
          </a:p>
          <a:p>
            <a:pPr eaLnBrk="1" hangingPunct="1"/>
            <a:r>
              <a:rPr lang="pt-BR" smtClean="0"/>
              <a:t>Criação do FGTS em substituição a estabilidades</a:t>
            </a:r>
          </a:p>
          <a:p>
            <a:pPr eaLnBrk="1" hangingPunct="1"/>
            <a:r>
              <a:rPr lang="pt-BR" smtClean="0"/>
              <a:t>1970 - 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827088" y="239713"/>
            <a:ext cx="7772400" cy="703262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smtClean="0"/>
              <a:t>A Reforma do Setor Externo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00188"/>
            <a:ext cx="9144000" cy="575468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estimular o desenvolvimento evitando as pressões sobre o Balanço de Pagamentos.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Melhorar o comércio externo e atrair o capital estrangeiro.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smtClean="0"/>
              <a:t>Comércio externo.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Exportações: incentivos fiscais e modernização dos órgãos ligados ao comércio internacional (CACEX e CPA).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Importações: eliminar os limites quantitativos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Unificação do sistema cambial e adoção do sistema de minidesvalorizações (1968)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smtClean="0"/>
              <a:t>Atração do capital estrangeiro: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Renegociação da dívida externa e Acordo de Garantias para o capital estrangeiro.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Lei 4131 e resolução 63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smtClean="0"/>
              <a:t>Reformas um balanço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72050"/>
          </a:xfrm>
        </p:spPr>
        <p:txBody>
          <a:bodyPr>
            <a:normAutofit fontScale="7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/>
              <a:t>Reestruturação do Estado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t-BR" dirty="0" smtClean="0"/>
              <a:t>Amplia capacidade de intervenção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err="1" smtClean="0"/>
              <a:t>Politica</a:t>
            </a:r>
            <a:r>
              <a:rPr lang="pt-BR" dirty="0" smtClean="0"/>
              <a:t> </a:t>
            </a:r>
            <a:r>
              <a:rPr lang="pt-BR" dirty="0" err="1" smtClean="0"/>
              <a:t>monetaria</a:t>
            </a:r>
            <a:r>
              <a:rPr lang="pt-BR" dirty="0" smtClean="0"/>
              <a:t> e fiscal (incentivos)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t-BR" dirty="0" smtClean="0"/>
              <a:t>Amplia financiamento do Estado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Receitas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Fundos para fiscais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Divida pública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Captação externa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/>
              <a:t>Desenvolvimentismo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t-BR" dirty="0" smtClean="0"/>
              <a:t>Estado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t-BR" dirty="0" smtClean="0"/>
              <a:t>Crédito para expansão do consumo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t-BR" dirty="0" smtClean="0"/>
              <a:t>Diferença – promoção das exportações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pt-BR" dirty="0" smtClean="0"/>
              <a:t>Reaproximação com capital externo (acordo com EUA e reformas)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/>
              <a:t>Concentrador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t-BR" dirty="0" smtClean="0"/>
              <a:t>Autoritarismo, política salarial, incentivos e acesso a capital, reforma tributaria </a:t>
            </a:r>
            <a:r>
              <a:rPr lang="pt-BR" dirty="0" err="1" smtClean="0"/>
              <a:t>etc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A1BDD51-5B8E-4BE0-8BE7-4640AD1AFD2B}" type="slidenum">
              <a:rPr lang="pt-BR"/>
              <a:pPr>
                <a:defRPr/>
              </a:pPr>
              <a:t>26</a:t>
            </a:fld>
            <a:endParaRPr lang="pt-BR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smtClean="0"/>
              <a:t>REFORMAS DO PAEG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smtClean="0"/>
              <a:t>CONTENÇÃO DA INFLAÇÃO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smtClean="0"/>
              <a:t>RECONSTRUÇÃO DO PADRÃO DE FINANCIAMENTO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smtClean="0"/>
              <a:t>MAIOR CAPACIDADE DE INTERVENÇÃO DO ESTADO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t-BR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>
                <a:sym typeface="Wingdings" pitchFamily="2" charset="2"/>
              </a:rPr>
              <a:t> BASES PARA UM NOVO CICLO DE CRESCIMENTO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dirty="0" smtClean="0"/>
              <a:t>O Estado Autoritário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25"/>
            <a:ext cx="8228013" cy="4552950"/>
          </a:xfrm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pt-BR" sz="2800" dirty="0" smtClean="0"/>
              <a:t>Debate sobre característica do Estado Brasileiro depois do golpe militar </a:t>
            </a:r>
          </a:p>
          <a:p>
            <a:pPr lvl="1" eaLnBrk="1" hangingPunct="1">
              <a:lnSpc>
                <a:spcPct val="83000"/>
              </a:lnSpc>
            </a:pPr>
            <a:r>
              <a:rPr lang="pt-BR" sz="2400" dirty="0" smtClean="0"/>
              <a:t>Regime militar, Estado autoritário</a:t>
            </a:r>
          </a:p>
          <a:p>
            <a:pPr eaLnBrk="1" hangingPunct="1">
              <a:lnSpc>
                <a:spcPct val="83000"/>
              </a:lnSpc>
            </a:pPr>
            <a:r>
              <a:rPr lang="pt-BR" sz="2800" dirty="0" smtClean="0"/>
              <a:t>Militares tem posição decisiva mas não governam sem a sociedade civil</a:t>
            </a:r>
          </a:p>
          <a:p>
            <a:pPr lvl="1" eaLnBrk="1" hangingPunct="1">
              <a:lnSpc>
                <a:spcPct val="83000"/>
              </a:lnSpc>
            </a:pPr>
            <a:r>
              <a:rPr lang="pt-BR" sz="2400" dirty="0" smtClean="0"/>
              <a:t> golpe apoio: Lacerda, Ademar de Barros, Magalhães Pinto, organismos como IBAD </a:t>
            </a:r>
            <a:r>
              <a:rPr lang="pt-BR" sz="2400" dirty="0" err="1" smtClean="0"/>
              <a:t>etc</a:t>
            </a:r>
            <a:endParaRPr lang="pt-BR" sz="2400" dirty="0" smtClean="0"/>
          </a:p>
          <a:p>
            <a:pPr lvl="1" eaLnBrk="1" hangingPunct="1">
              <a:lnSpc>
                <a:spcPct val="83000"/>
              </a:lnSpc>
            </a:pPr>
            <a:r>
              <a:rPr lang="pt-BR" sz="2400" dirty="0" smtClean="0"/>
              <a:t>Apoio declarado da grande propriedade e da classe média tradicional </a:t>
            </a:r>
          </a:p>
          <a:p>
            <a:pPr lvl="1" eaLnBrk="1" hangingPunct="1">
              <a:lnSpc>
                <a:spcPct val="83000"/>
              </a:lnSpc>
            </a:pPr>
            <a:r>
              <a:rPr lang="pt-BR" sz="2400" dirty="0" smtClean="0"/>
              <a:t>Apoio tácito: capital estrangeiro, UDN, entidades representantes da Indústria (PSD ?)</a:t>
            </a:r>
          </a:p>
          <a:p>
            <a:pPr lvl="1" eaLnBrk="1" hangingPunct="1">
              <a:lnSpc>
                <a:spcPct val="83000"/>
              </a:lnSpc>
            </a:pPr>
            <a:r>
              <a:rPr lang="pt-BR" sz="2400" dirty="0" smtClean="0"/>
              <a:t>Resistência inicial limitada</a:t>
            </a:r>
          </a:p>
          <a:p>
            <a:pPr eaLnBrk="1" hangingPunct="1">
              <a:lnSpc>
                <a:spcPct val="83000"/>
              </a:lnSpc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Projeto agrarista x Brasil </a:t>
            </a:r>
            <a:r>
              <a:rPr lang="pt-BR" dirty="0" smtClean="0"/>
              <a:t>Potência</a:t>
            </a:r>
            <a:endParaRPr lang="pt-BR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00200"/>
            <a:ext cx="8607425" cy="504348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3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pt-BR" sz="2800" dirty="0"/>
              <a:t>Dado apoio inicial pode-se esperar projeto agrarista, anti massas urbanas </a:t>
            </a:r>
          </a:p>
          <a:p>
            <a:pPr marL="320040" indent="-320040" algn="ctr" eaLnBrk="1" fontAlgn="auto" hangingPunct="1">
              <a:lnSpc>
                <a:spcPct val="83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400" dirty="0"/>
              <a:t>(</a:t>
            </a:r>
            <a:r>
              <a:rPr lang="pt-BR" sz="2400" dirty="0" err="1"/>
              <a:t>pastorização</a:t>
            </a:r>
            <a:r>
              <a:rPr lang="pt-BR" sz="2400" dirty="0"/>
              <a:t> da economia)</a:t>
            </a:r>
          </a:p>
          <a:p>
            <a:pPr marL="320040" indent="-320040" eaLnBrk="1" fontAlgn="auto" hangingPunct="1">
              <a:lnSpc>
                <a:spcPct val="83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pt-BR" sz="2400" dirty="0"/>
              <a:t>	</a:t>
            </a:r>
            <a:r>
              <a:rPr lang="pt-BR" sz="2800" dirty="0"/>
              <a:t>Mas: Projeto das Forças Armadas é outro</a:t>
            </a:r>
            <a:r>
              <a:rPr lang="pt-BR" sz="2400" dirty="0"/>
              <a:t> </a:t>
            </a:r>
          </a:p>
          <a:p>
            <a:pPr marL="320040" indent="-320040" algn="ctr" eaLnBrk="1" fontAlgn="auto" hangingPunct="1">
              <a:lnSpc>
                <a:spcPct val="83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400" dirty="0"/>
              <a:t>	“Brasil Potencia”</a:t>
            </a:r>
          </a:p>
          <a:p>
            <a:pPr marL="640080" lvl="1" indent="-274320" eaLnBrk="1" fontAlgn="auto" hangingPunct="1">
              <a:lnSpc>
                <a:spcPct val="83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pt-BR" sz="2000" dirty="0"/>
              <a:t>Manteve propriedade e evitou ascensão das forças armadas </a:t>
            </a:r>
          </a:p>
          <a:p>
            <a:pPr marL="640080" lvl="1" indent="-274320" eaLnBrk="1" fontAlgn="auto" hangingPunct="1">
              <a:lnSpc>
                <a:spcPct val="83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pt-BR" sz="2000" dirty="0"/>
              <a:t>Diversificou fontes de dinamismo com atenção a agricultura e exportação</a:t>
            </a:r>
          </a:p>
          <a:p>
            <a:pPr marL="640080" lvl="1" indent="-274320" eaLnBrk="1" fontAlgn="auto" hangingPunct="1">
              <a:lnSpc>
                <a:spcPct val="83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/>
              <a:t> </a:t>
            </a:r>
            <a:r>
              <a:rPr lang="pt-BR" sz="2400" dirty="0" smtClean="0"/>
              <a:t>Brasil Potencia: </a:t>
            </a:r>
            <a:r>
              <a:rPr lang="pt-BR" sz="2400" dirty="0" smtClean="0">
                <a:solidFill>
                  <a:srgbClr val="CC3300"/>
                </a:solidFill>
              </a:rPr>
              <a:t>consolidar </a:t>
            </a:r>
            <a:r>
              <a:rPr lang="pt-BR" sz="2400" dirty="0">
                <a:solidFill>
                  <a:srgbClr val="CC3300"/>
                </a:solidFill>
              </a:rPr>
              <a:t>e ampliar diversificação do setor industrial</a:t>
            </a:r>
            <a:endParaRPr lang="pt-BR" sz="2800" dirty="0">
              <a:solidFill>
                <a:srgbClr val="CC3300"/>
              </a:solidFill>
            </a:endParaRPr>
          </a:p>
          <a:p>
            <a:pPr marL="320040" indent="-320040" eaLnBrk="1" fontAlgn="auto" hangingPunct="1">
              <a:lnSpc>
                <a:spcPct val="83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pt-BR" sz="2800" dirty="0"/>
              <a:t>Rapidamente rearticulação política</a:t>
            </a:r>
          </a:p>
          <a:p>
            <a:pPr marL="640080" lvl="1" indent="-274320" eaLnBrk="1" fontAlgn="auto" hangingPunct="1">
              <a:lnSpc>
                <a:spcPct val="83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pt-BR" sz="2400" dirty="0"/>
              <a:t>Setores “modernos” do empresariado nacional e multinacionais </a:t>
            </a:r>
            <a:endParaRPr lang="pt-BR" sz="2400" dirty="0" smtClean="0"/>
          </a:p>
          <a:p>
            <a:pPr lvl="2" eaLnBrk="1" fontAlgn="auto" hangingPunct="1">
              <a:lnSpc>
                <a:spcPct val="83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pt-BR" sz="2000" dirty="0" smtClean="0"/>
              <a:t>Sinal: </a:t>
            </a:r>
            <a:r>
              <a:rPr lang="pt-BR" sz="2000" dirty="0" err="1" smtClean="0"/>
              <a:t>casação</a:t>
            </a:r>
            <a:r>
              <a:rPr lang="pt-BR" sz="2000" dirty="0" smtClean="0"/>
              <a:t> de Lacerda em 1968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792162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smtClean="0"/>
              <a:t>Os Governos Militares e o PAEG</a:t>
            </a:r>
            <a:r>
              <a:rPr lang="en-GB" sz="4000" smtClean="0"/>
              <a:t>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71625"/>
            <a:ext cx="8569325" cy="5026025"/>
          </a:xfrm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/>
              <a:t>O </a:t>
            </a:r>
            <a:r>
              <a:rPr lang="en-GB" sz="3600" dirty="0" err="1"/>
              <a:t>Golpe</a:t>
            </a:r>
            <a:r>
              <a:rPr lang="en-GB" sz="3600" dirty="0"/>
              <a:t> </a:t>
            </a:r>
            <a:r>
              <a:rPr lang="en-GB" sz="3600" dirty="0" err="1"/>
              <a:t>militar</a:t>
            </a:r>
            <a:r>
              <a:rPr lang="en-GB" sz="3600" dirty="0"/>
              <a:t> </a:t>
            </a:r>
            <a:r>
              <a:rPr lang="en-GB" sz="3600" dirty="0" err="1"/>
              <a:t>impõe</a:t>
            </a:r>
            <a:r>
              <a:rPr lang="en-GB" sz="3600" dirty="0"/>
              <a:t> de forma </a:t>
            </a:r>
            <a:r>
              <a:rPr lang="en-GB" sz="3600" dirty="0" err="1"/>
              <a:t>autoritária</a:t>
            </a:r>
            <a:r>
              <a:rPr lang="en-GB" sz="3600" dirty="0"/>
              <a:t> </a:t>
            </a:r>
            <a:r>
              <a:rPr lang="en-GB" sz="3600" dirty="0" err="1"/>
              <a:t>uma</a:t>
            </a:r>
            <a:r>
              <a:rPr lang="en-GB" sz="3600" dirty="0"/>
              <a:t> </a:t>
            </a:r>
            <a:r>
              <a:rPr lang="en-GB" sz="3600" dirty="0" err="1"/>
              <a:t>solução</a:t>
            </a:r>
            <a:r>
              <a:rPr lang="en-GB" sz="3600" dirty="0"/>
              <a:t> </a:t>
            </a:r>
            <a:r>
              <a:rPr lang="en-GB" sz="3600" dirty="0" err="1"/>
              <a:t>para</a:t>
            </a:r>
            <a:r>
              <a:rPr lang="en-GB" sz="3600" dirty="0"/>
              <a:t> a </a:t>
            </a:r>
            <a:r>
              <a:rPr lang="en-GB" sz="3600" dirty="0" err="1"/>
              <a:t>crise</a:t>
            </a:r>
            <a:r>
              <a:rPr lang="en-GB" sz="3600" dirty="0"/>
              <a:t> </a:t>
            </a:r>
            <a:r>
              <a:rPr lang="en-GB" sz="3600" dirty="0" err="1"/>
              <a:t>política</a:t>
            </a:r>
            <a:r>
              <a:rPr lang="en-GB" sz="3600" dirty="0"/>
              <a:t>.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 smtClean="0"/>
              <a:t>O </a:t>
            </a:r>
            <a:r>
              <a:rPr lang="en-GB" sz="3600" dirty="0" err="1"/>
              <a:t>governo</a:t>
            </a:r>
            <a:r>
              <a:rPr lang="en-GB" sz="3600" dirty="0"/>
              <a:t> </a:t>
            </a:r>
            <a:r>
              <a:rPr lang="en-GB" sz="3600" dirty="0" err="1"/>
              <a:t>possui</a:t>
            </a:r>
            <a:r>
              <a:rPr lang="en-GB" sz="3600" dirty="0"/>
              <a:t> </a:t>
            </a:r>
            <a:r>
              <a:rPr lang="en-GB" sz="3600" dirty="0" err="1"/>
              <a:t>duas</a:t>
            </a:r>
            <a:r>
              <a:rPr lang="en-GB" sz="3600" dirty="0"/>
              <a:t> </a:t>
            </a:r>
            <a:r>
              <a:rPr lang="en-GB" sz="3600" dirty="0" err="1"/>
              <a:t>linhas</a:t>
            </a:r>
            <a:r>
              <a:rPr lang="en-GB" sz="3600" dirty="0"/>
              <a:t> de </a:t>
            </a:r>
            <a:r>
              <a:rPr lang="en-GB" sz="3600" dirty="0" err="1"/>
              <a:t>atuação</a:t>
            </a:r>
            <a:r>
              <a:rPr lang="en-GB" sz="3600" dirty="0"/>
              <a:t>: </a:t>
            </a:r>
          </a:p>
          <a:p>
            <a:pPr marL="640080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b="1" dirty="0" err="1" smtClean="0"/>
              <a:t>Política</a:t>
            </a:r>
            <a:r>
              <a:rPr lang="en-GB" sz="3200" b="1" dirty="0" smtClean="0"/>
              <a:t> </a:t>
            </a:r>
            <a:r>
              <a:rPr lang="en-GB" sz="3200" b="1" dirty="0" err="1"/>
              <a:t>conjuntural</a:t>
            </a:r>
            <a:r>
              <a:rPr lang="en-GB" sz="3200" b="1" dirty="0"/>
              <a:t> de </a:t>
            </a:r>
            <a:r>
              <a:rPr lang="en-GB" sz="3200" b="1" dirty="0" err="1"/>
              <a:t>combate</a:t>
            </a:r>
            <a:r>
              <a:rPr lang="en-GB" sz="3200" b="1" dirty="0"/>
              <a:t> à </a:t>
            </a:r>
            <a:r>
              <a:rPr lang="en-GB" sz="3200" b="1" dirty="0" err="1" smtClean="0"/>
              <a:t>inflação</a:t>
            </a:r>
            <a:r>
              <a:rPr lang="en-GB" sz="3200" b="1" dirty="0" smtClean="0"/>
              <a:t> (</a:t>
            </a:r>
            <a:r>
              <a:rPr lang="en-GB" sz="3200" b="1" dirty="0" err="1" smtClean="0"/>
              <a:t>curto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prazo</a:t>
            </a:r>
            <a:r>
              <a:rPr lang="en-GB" sz="3200" b="1" dirty="0" smtClean="0"/>
              <a:t>)</a:t>
            </a:r>
            <a:endParaRPr lang="en-GB" sz="3200" b="1" dirty="0"/>
          </a:p>
          <a:p>
            <a:pPr marL="640080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b="1" dirty="0" err="1" smtClean="0"/>
              <a:t>Reformas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estruturais</a:t>
            </a:r>
            <a:r>
              <a:rPr lang="en-GB" sz="3200" b="1" dirty="0" smtClean="0"/>
              <a:t> (</a:t>
            </a:r>
            <a:r>
              <a:rPr lang="en-GB" sz="3200" b="1" dirty="0" err="1" smtClean="0"/>
              <a:t>longo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prazo</a:t>
            </a:r>
            <a:r>
              <a:rPr lang="en-GB" sz="3200" b="1" dirty="0" smtClean="0"/>
              <a:t>)</a:t>
            </a:r>
            <a:r>
              <a:rPr lang="en-GB" sz="3200" dirty="0" smtClean="0"/>
              <a:t>.</a:t>
            </a:r>
            <a:endParaRPr lang="en-GB" sz="3200" dirty="0"/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/>
              <a:t> O </a:t>
            </a:r>
            <a:r>
              <a:rPr lang="en-GB" sz="3600" dirty="0" err="1"/>
              <a:t>controle</a:t>
            </a:r>
            <a:r>
              <a:rPr lang="en-GB" sz="3600" dirty="0"/>
              <a:t> </a:t>
            </a:r>
            <a:r>
              <a:rPr lang="en-GB" sz="3600" dirty="0" err="1"/>
              <a:t>inflacionário</a:t>
            </a:r>
            <a:r>
              <a:rPr lang="en-GB" sz="3600" dirty="0"/>
              <a:t> e as </a:t>
            </a:r>
            <a:r>
              <a:rPr lang="en-GB" sz="3600" dirty="0" err="1"/>
              <a:t>formas</a:t>
            </a:r>
            <a:r>
              <a:rPr lang="en-GB" sz="3600" dirty="0"/>
              <a:t> de </a:t>
            </a:r>
            <a:r>
              <a:rPr lang="en-GB" sz="3600" dirty="0" err="1"/>
              <a:t>conviver</a:t>
            </a:r>
            <a:r>
              <a:rPr lang="en-GB" sz="3600" dirty="0"/>
              <a:t> com a </a:t>
            </a:r>
            <a:r>
              <a:rPr lang="en-GB" sz="3600" dirty="0" err="1"/>
              <a:t>inflação</a:t>
            </a:r>
            <a:r>
              <a:rPr lang="en-GB" sz="3600" dirty="0"/>
              <a:t> </a:t>
            </a:r>
            <a:r>
              <a:rPr lang="en-GB" sz="3600" dirty="0" err="1"/>
              <a:t>eram</a:t>
            </a:r>
            <a:r>
              <a:rPr lang="en-GB" sz="3600" dirty="0"/>
              <a:t> </a:t>
            </a:r>
            <a:r>
              <a:rPr lang="en-GB" sz="3600" dirty="0" err="1"/>
              <a:t>vistos</a:t>
            </a:r>
            <a:r>
              <a:rPr lang="en-GB" sz="3600" dirty="0"/>
              <a:t> </a:t>
            </a:r>
            <a:r>
              <a:rPr lang="en-GB" sz="3600" dirty="0" err="1"/>
              <a:t>como</a:t>
            </a:r>
            <a:r>
              <a:rPr lang="en-GB" sz="3600" dirty="0"/>
              <a:t> </a:t>
            </a:r>
            <a:r>
              <a:rPr lang="en-GB" sz="3600" dirty="0" err="1"/>
              <a:t>pré-condições</a:t>
            </a:r>
            <a:r>
              <a:rPr lang="en-GB" sz="3600" dirty="0"/>
              <a:t> </a:t>
            </a:r>
            <a:r>
              <a:rPr lang="en-GB" sz="3600" dirty="0" err="1"/>
              <a:t>para</a:t>
            </a:r>
            <a:r>
              <a:rPr lang="en-GB" sz="3600" dirty="0"/>
              <a:t> a </a:t>
            </a:r>
            <a:r>
              <a:rPr lang="en-GB" sz="3600" dirty="0" err="1"/>
              <a:t>retomada</a:t>
            </a:r>
            <a:r>
              <a:rPr lang="en-GB" sz="3600" dirty="0"/>
              <a:t> do </a:t>
            </a:r>
            <a:r>
              <a:rPr lang="en-GB" sz="3600" dirty="0" err="1"/>
              <a:t>desenvolvimento</a:t>
            </a:r>
            <a:r>
              <a:rPr lang="en-GB" sz="3600" b="1" dirty="0" smtClean="0"/>
              <a:t>.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 err="1" smtClean="0"/>
              <a:t>Castelo</a:t>
            </a:r>
            <a:r>
              <a:rPr lang="en-GB" sz="3600" dirty="0" smtClean="0"/>
              <a:t> </a:t>
            </a:r>
            <a:r>
              <a:rPr lang="en-GB" sz="3600" dirty="0" err="1" smtClean="0"/>
              <a:t>Branco</a:t>
            </a:r>
            <a:r>
              <a:rPr lang="en-GB" sz="3600" dirty="0" smtClean="0"/>
              <a:t> </a:t>
            </a:r>
            <a:r>
              <a:rPr lang="en-GB" sz="3600" dirty="0" err="1" smtClean="0"/>
              <a:t>lança</a:t>
            </a:r>
            <a:r>
              <a:rPr lang="en-GB" sz="3600" dirty="0" smtClean="0"/>
              <a:t> o </a:t>
            </a:r>
            <a:r>
              <a:rPr lang="en-GB" sz="3600" b="1" dirty="0" smtClean="0"/>
              <a:t>PAEG (Plano de </a:t>
            </a:r>
            <a:r>
              <a:rPr lang="en-GB" sz="3600" b="1" dirty="0" err="1" smtClean="0"/>
              <a:t>Ação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Econômica</a:t>
            </a:r>
            <a:r>
              <a:rPr lang="en-GB" sz="3600" b="1" dirty="0" smtClean="0"/>
              <a:t> do </a:t>
            </a:r>
            <a:r>
              <a:rPr lang="en-GB" sz="3600" b="1" dirty="0" err="1" smtClean="0"/>
              <a:t>Governo</a:t>
            </a:r>
            <a:r>
              <a:rPr lang="en-GB" sz="3600" b="1" dirty="0" smtClean="0"/>
              <a:t>),</a:t>
            </a:r>
            <a:r>
              <a:rPr lang="en-GB" sz="3600" dirty="0" smtClean="0"/>
              <a:t> </a:t>
            </a:r>
          </a:p>
          <a:p>
            <a:pPr marL="640080" lvl="1" indent="-274320" eaLnBrk="1" fontAlgn="auto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300" dirty="0" err="1" smtClean="0"/>
              <a:t>ministros</a:t>
            </a:r>
            <a:r>
              <a:rPr lang="en-GB" sz="3300" dirty="0" smtClean="0"/>
              <a:t> Roberto Campos e </a:t>
            </a:r>
            <a:r>
              <a:rPr lang="en-GB" sz="3300" dirty="0" err="1" smtClean="0"/>
              <a:t>Octavio</a:t>
            </a:r>
            <a:r>
              <a:rPr lang="en-GB" sz="3300" dirty="0" smtClean="0"/>
              <a:t> </a:t>
            </a:r>
            <a:r>
              <a:rPr lang="en-GB" sz="3300" dirty="0" err="1" smtClean="0"/>
              <a:t>Gouvêa</a:t>
            </a:r>
            <a:r>
              <a:rPr lang="en-GB" sz="3300" dirty="0" smtClean="0"/>
              <a:t> de </a:t>
            </a:r>
            <a:r>
              <a:rPr lang="en-GB" sz="3300" dirty="0" err="1" smtClean="0"/>
              <a:t>Bulhões</a:t>
            </a:r>
            <a:r>
              <a:rPr lang="en-GB" sz="3300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412ED0-9583-4E1F-8F81-1F9CAD518D51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>
              <a:cs typeface="Arial" charset="0"/>
            </a:endParaRPr>
          </a:p>
        </p:txBody>
      </p:sp>
      <p:pic>
        <p:nvPicPr>
          <p:cNvPr id="29698" name="Picture 7" descr="ROBERTO_CAMP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196975"/>
            <a:ext cx="346392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11" descr="fotomat11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1268413"/>
            <a:ext cx="3697287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143000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mtClean="0"/>
              <a:t>O diagnóstico da inflação</a:t>
            </a:r>
            <a:endParaRPr lang="en-GB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50" cy="4525963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dirty="0" smtClean="0"/>
              <a:t> Excesso de demanda </a:t>
            </a:r>
          </a:p>
          <a:p>
            <a:pPr lvl="2" eaLnBrk="1" fontAlgn="auto" hangingPunct="1">
              <a:lnSpc>
                <a:spcPct val="80000"/>
              </a:lnSpc>
              <a:spcBef>
                <a:spcPts val="650"/>
              </a:spcBef>
              <a:spcAft>
                <a:spcPts val="0"/>
              </a:spcAft>
              <a:buFont typeface="Wingdings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600" b="1" dirty="0" smtClean="0"/>
              <a:t> tendência ao déficit público, </a:t>
            </a:r>
          </a:p>
          <a:p>
            <a:pPr lvl="2" eaLnBrk="1" fontAlgn="auto" hangingPunct="1">
              <a:lnSpc>
                <a:spcPct val="80000"/>
              </a:lnSpc>
              <a:spcBef>
                <a:spcPts val="650"/>
              </a:spcBef>
              <a:spcAft>
                <a:spcPts val="0"/>
              </a:spcAft>
              <a:buFont typeface="Wingdings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600" b="1" dirty="0" smtClean="0"/>
              <a:t> elevado propensão à consumir fruto de uma política salarial frouxa em ambiente de pleno emprego</a:t>
            </a:r>
          </a:p>
          <a:p>
            <a:pPr lvl="2" eaLnBrk="1" fontAlgn="auto" hangingPunct="1">
              <a:lnSpc>
                <a:spcPct val="80000"/>
              </a:lnSpc>
              <a:spcBef>
                <a:spcPts val="650"/>
              </a:spcBef>
              <a:spcAft>
                <a:spcPts val="0"/>
              </a:spcAft>
              <a:buFont typeface="Wingdings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600" b="1" dirty="0" smtClean="0"/>
              <a:t>falta de controle sobre a expansão do crédito.</a:t>
            </a:r>
          </a:p>
          <a:p>
            <a:pPr lvl="2" eaLnBrk="1" fontAlgn="auto" hangingPunct="1">
              <a:lnSpc>
                <a:spcPct val="80000"/>
              </a:lnSpc>
              <a:spcBef>
                <a:spcPts val="650"/>
              </a:spcBef>
              <a:spcAft>
                <a:spcPts val="0"/>
              </a:spcAft>
              <a:buFont typeface="Wingdings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600" b="1" dirty="0" smtClean="0"/>
          </a:p>
          <a:p>
            <a:pPr marL="320040" indent="-320040" eaLnBrk="1" fontAlgn="auto" hangingPunct="1">
              <a:lnSpc>
                <a:spcPct val="80000"/>
              </a:lnSpc>
              <a:spcBef>
                <a:spcPts val="650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3200" dirty="0" smtClean="0"/>
              <a:t>No plano existe a idéia de uma inconsistência distributiva por trás da inflação do período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650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dirty="0" smtClean="0"/>
              <a:t>Gastos do governo, salários e investimentos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650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dirty="0" smtClean="0"/>
              <a:t>Propagado por meio de expansão monetária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650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dirty="0" smtClean="0"/>
              <a:t>Salários à frente na corrida de preços</a:t>
            </a:r>
          </a:p>
          <a:p>
            <a:pPr marL="320040" indent="-320040" eaLnBrk="1" fontAlgn="auto" hangingPunct="1">
              <a:spcBef>
                <a:spcPts val="650"/>
              </a:spcBef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826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Uma nova atitude frente à inflação: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4783137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dirty="0" smtClean="0"/>
              <a:t>Os governantes do regime militar implementaram uma forma peculiar de lidar com a inflação: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dirty="0" smtClean="0"/>
              <a:t>Adota-se uma atitude </a:t>
            </a:r>
            <a:r>
              <a:rPr lang="pt-BR" b="1" dirty="0" smtClean="0"/>
              <a:t>gradualista </a:t>
            </a:r>
            <a:r>
              <a:rPr lang="pt-BR" dirty="0" smtClean="0"/>
              <a:t>no combate à inflação. Deixa-se de lado os </a:t>
            </a:r>
            <a:r>
              <a:rPr lang="pt-BR" b="1" dirty="0" smtClean="0"/>
              <a:t>tratamentos de choque.</a:t>
            </a:r>
            <a:r>
              <a:rPr lang="pt-BR" dirty="0" smtClean="0"/>
              <a:t>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dirty="0" smtClean="0"/>
              <a:t>Metas (em %): 70 (64), 25 (66), 10 (67) 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dirty="0" smtClean="0"/>
              <a:t>deve-se aprender a </a:t>
            </a:r>
            <a:r>
              <a:rPr lang="pt-BR" b="1" dirty="0" smtClean="0"/>
              <a:t>conviver com a inflação</a:t>
            </a:r>
            <a:r>
              <a:rPr lang="pt-BR" dirty="0" smtClean="0"/>
              <a:t>. Surge a noção de </a:t>
            </a:r>
            <a:r>
              <a:rPr lang="pt-BR" b="1" dirty="0" smtClean="0"/>
              <a:t>correção monetária </a:t>
            </a:r>
            <a:r>
              <a:rPr lang="pt-BR" dirty="0" smtClean="0"/>
              <a:t>e </a:t>
            </a:r>
            <a:r>
              <a:rPr lang="pt-BR" b="1" dirty="0" smtClean="0"/>
              <a:t>indexação</a:t>
            </a:r>
            <a:endParaRPr lang="pt-BR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dirty="0" smtClean="0"/>
              <a:t>Inflação é um mal inevitável do acelerado desenvolvimento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dirty="0" smtClean="0"/>
              <a:t>Combate a inflação deve estar sintonizado com política de crescimento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GB" smtClean="0"/>
              <a:t>a heterodoxia</a:t>
            </a:r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/>
              <a:t>Gradualismo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/>
              <a:t>Convívio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/>
              <a:t>correção monetária e indexação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/>
              <a:t>Inconsistência distributiva – expansão monetária sancionadora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pt-BR" dirty="0" smtClean="0"/>
              <a:t>Corrida de preços e inércia ?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/>
              <a:t>Necessidade de reforma vai além da idéia simplista de políticas monetárias e fiscais rigorosas como mecanismo de combate a inflação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592</TotalTime>
  <Words>1142</Words>
  <Application>Microsoft Office PowerPoint</Application>
  <PresentationFormat>Apresentação na tela (4:3)</PresentationFormat>
  <Paragraphs>194</Paragraphs>
  <Slides>26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Mediano</vt:lpstr>
      <vt:lpstr>O início dos governos militares: o PAEG e as reformas  </vt:lpstr>
      <vt:lpstr>O PAEG: estabilização e reformas</vt:lpstr>
      <vt:lpstr>O Estado Autoritário</vt:lpstr>
      <vt:lpstr>Projeto agrarista x Brasil Potência</vt:lpstr>
      <vt:lpstr>Os Governos Militares e o PAEG </vt:lpstr>
      <vt:lpstr>Slide 6</vt:lpstr>
      <vt:lpstr>O diagnóstico da inflação</vt:lpstr>
      <vt:lpstr>Uma nova atitude frente à inflação:</vt:lpstr>
      <vt:lpstr>a heterodoxia</vt:lpstr>
      <vt:lpstr>As principais medidas estabilizadoras do PAEG:  </vt:lpstr>
      <vt:lpstr>Política salarial no Paeg</vt:lpstr>
      <vt:lpstr>Salário mínimo real</vt:lpstr>
      <vt:lpstr>A inflação reduziu-se</vt:lpstr>
      <vt:lpstr>As falhas institucionais</vt:lpstr>
      <vt:lpstr>Reforma básica</vt:lpstr>
      <vt:lpstr>Reformas institucionais do início dos governos militares</vt:lpstr>
      <vt:lpstr>A Reforma Tributária </vt:lpstr>
      <vt:lpstr>A Reforma Tributária</vt:lpstr>
      <vt:lpstr>Slide 19</vt:lpstr>
      <vt:lpstr>A Reforma Monetária – Financeira (1) </vt:lpstr>
      <vt:lpstr>A Reforma Monetária – Financeira (2)‏</vt:lpstr>
      <vt:lpstr>A Reforma Monetária – Financeira (3)‏</vt:lpstr>
      <vt:lpstr>Reforma trabalhista</vt:lpstr>
      <vt:lpstr>A Reforma do Setor Externo</vt:lpstr>
      <vt:lpstr>Reformas um balanço</vt:lpstr>
      <vt:lpstr>REFORMAS DO PAEG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Lógica da Política Econômica na República Velha</dc:title>
  <dc:creator>Familia Gremaud</dc:creator>
  <cp:lastModifiedBy>Matheus</cp:lastModifiedBy>
  <cp:revision>40</cp:revision>
  <dcterms:created xsi:type="dcterms:W3CDTF">2010-03-17T00:36:20Z</dcterms:created>
  <dcterms:modified xsi:type="dcterms:W3CDTF">2013-08-04T21:27:30Z</dcterms:modified>
</cp:coreProperties>
</file>