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  <p:sldId id="263" r:id="rId10"/>
    <p:sldId id="264" r:id="rId11"/>
    <p:sldId id="274" r:id="rId12"/>
    <p:sldId id="276" r:id="rId13"/>
    <p:sldId id="275" r:id="rId14"/>
    <p:sldId id="265" r:id="rId15"/>
    <p:sldId id="266" r:id="rId16"/>
    <p:sldId id="267" r:id="rId17"/>
    <p:sldId id="268" r:id="rId18"/>
    <p:sldId id="269" r:id="rId19"/>
    <p:sldId id="270" r:id="rId20"/>
    <p:sldId id="278" r:id="rId21"/>
    <p:sldId id="271" r:id="rId22"/>
    <p:sldId id="277" r:id="rId23"/>
    <p:sldId id="272" r:id="rId24"/>
    <p:sldId id="279" r:id="rId25"/>
    <p:sldId id="273" r:id="rId2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931FA-4F57-41C6-9261-F5B72BD1D557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C77B5-276B-4D94-BCB2-557F2C82DD2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87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EC77B5-276B-4D94-BCB2-557F2C82DD2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763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5FBF-C64C-4C03-80E2-9263D98AC45D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3755-A8E8-4E06-879B-20BA011F279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7207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5FBF-C64C-4C03-80E2-9263D98AC45D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3755-A8E8-4E06-879B-20BA011F279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125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5FBF-C64C-4C03-80E2-9263D98AC45D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3755-A8E8-4E06-879B-20BA011F279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7443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5FBF-C64C-4C03-80E2-9263D98AC45D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3755-A8E8-4E06-879B-20BA011F279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377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5FBF-C64C-4C03-80E2-9263D98AC45D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3755-A8E8-4E06-879B-20BA011F279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0720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5FBF-C64C-4C03-80E2-9263D98AC45D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3755-A8E8-4E06-879B-20BA011F279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986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5FBF-C64C-4C03-80E2-9263D98AC45D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3755-A8E8-4E06-879B-20BA011F279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698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5FBF-C64C-4C03-80E2-9263D98AC45D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3755-A8E8-4E06-879B-20BA011F279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0337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5FBF-C64C-4C03-80E2-9263D98AC45D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3755-A8E8-4E06-879B-20BA011F279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993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5FBF-C64C-4C03-80E2-9263D98AC45D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3755-A8E8-4E06-879B-20BA011F279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4816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5FBF-C64C-4C03-80E2-9263D98AC45D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3755-A8E8-4E06-879B-20BA011F279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185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5FBF-C64C-4C03-80E2-9263D98AC45D}" type="datetimeFigureOut">
              <a:rPr lang="pt-BR" smtClean="0"/>
              <a:t>25/03/2019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93755-A8E8-4E06-879B-20BA011F279B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09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Da língua de Roma </a:t>
            </a:r>
            <a:br>
              <a:rPr lang="pt-BR" dirty="0" smtClean="0"/>
            </a:br>
            <a:r>
              <a:rPr lang="pt-BR" dirty="0" smtClean="0"/>
              <a:t>às línguas da România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Tópicos </a:t>
            </a:r>
            <a:r>
              <a:rPr lang="pt-BR" dirty="0" smtClean="0"/>
              <a:t>acerca da </a:t>
            </a:r>
            <a:r>
              <a:rPr lang="pt-BR" dirty="0" smtClean="0"/>
              <a:t>transformação </a:t>
            </a:r>
            <a:br>
              <a:rPr lang="pt-BR" dirty="0" smtClean="0"/>
            </a:br>
            <a:r>
              <a:rPr lang="pt-BR" dirty="0" smtClean="0"/>
              <a:t>do latim em românico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913628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léxico românico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</a:t>
            </a:r>
            <a:r>
              <a:rPr lang="pt-BR" dirty="0"/>
              <a:t>vocabulário possui base latina.</a:t>
            </a:r>
          </a:p>
          <a:p>
            <a:r>
              <a:rPr lang="pt-BR" dirty="0"/>
              <a:t>Geralmente, as mudanças semânticas ocorridas nas palavras latinas que permaneceram nas línguas românicas resultam de restrição ou de ampliação de sentido.</a:t>
            </a:r>
          </a:p>
          <a:p>
            <a:r>
              <a:rPr lang="pt-BR" dirty="0"/>
              <a:t>Os empréstimos linguísticos que contribuíram para a formação do vocabulário românico: gregos, germânicos, árabes.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3004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As línguas da Europa</a:t>
            </a:r>
            <a:endParaRPr lang="pt-BR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716" y="1417638"/>
            <a:ext cx="5112567" cy="50871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1989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Línguas românicas na Europa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5" y="1521941"/>
            <a:ext cx="7056784" cy="4987862"/>
          </a:xfrm>
        </p:spPr>
      </p:pic>
    </p:spTree>
    <p:extLst>
      <p:ext uri="{BB962C8B-B14F-4D97-AF65-F5344CB8AC3E}">
        <p14:creationId xmlns:p14="http://schemas.microsoft.com/office/powerpoint/2010/main" val="2830707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România linguística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8349" y="1653658"/>
            <a:ext cx="5587301" cy="4419047"/>
          </a:xfrm>
        </p:spPr>
      </p:pic>
    </p:spTree>
    <p:extLst>
      <p:ext uri="{BB962C8B-B14F-4D97-AF65-F5344CB8AC3E}">
        <p14:creationId xmlns:p14="http://schemas.microsoft.com/office/powerpoint/2010/main" val="1418291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 </a:t>
            </a:r>
            <a:br>
              <a:rPr lang="pt-BR" dirty="0" smtClean="0"/>
            </a:br>
            <a:r>
              <a:rPr lang="pt-BR" dirty="0" smtClean="0"/>
              <a:t>Línguas </a:t>
            </a:r>
            <a:r>
              <a:rPr lang="pt-BR" dirty="0"/>
              <a:t>e dialetos </a:t>
            </a:r>
            <a:r>
              <a:rPr lang="pt-BR" dirty="0" smtClean="0"/>
              <a:t>neolatinos </a:t>
            </a:r>
            <a:br>
              <a:rPr lang="pt-BR" dirty="0" smtClean="0"/>
            </a:br>
            <a:r>
              <a:rPr lang="pt-BR" dirty="0" smtClean="0"/>
              <a:t>Italiano I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 smtClean="0"/>
              <a:t>O </a:t>
            </a:r>
            <a:r>
              <a:rPr lang="pt-BR" dirty="0"/>
              <a:t>domínio linguístico italiano compreende três grandes subdivisões dialetais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- dialetos setentrionais</a:t>
            </a:r>
          </a:p>
          <a:p>
            <a:r>
              <a:rPr lang="pt-BR" dirty="0"/>
              <a:t>- dialetos centro-meridionais</a:t>
            </a:r>
          </a:p>
          <a:p>
            <a:r>
              <a:rPr lang="pt-BR" dirty="0"/>
              <a:t>- dialetos </a:t>
            </a:r>
            <a:r>
              <a:rPr lang="pt-BR" dirty="0" smtClean="0"/>
              <a:t>toscanos</a:t>
            </a:r>
          </a:p>
          <a:p>
            <a:endParaRPr lang="pt-BR" dirty="0"/>
          </a:p>
          <a:p>
            <a:r>
              <a:rPr lang="pt-BR" dirty="0"/>
              <a:t>Os dialetos setentrionais compreendem os dialetos galo-itálicos, o </a:t>
            </a:r>
            <a:r>
              <a:rPr lang="pt-BR" dirty="0" err="1"/>
              <a:t>vêneto</a:t>
            </a:r>
            <a:r>
              <a:rPr lang="pt-BR" dirty="0"/>
              <a:t> e o </a:t>
            </a:r>
            <a:r>
              <a:rPr lang="pt-BR" dirty="0" err="1"/>
              <a:t>istriano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Os dialetos galo-itálicos subdividem-se em quatro subseções:</a:t>
            </a:r>
          </a:p>
          <a:p>
            <a:pPr lvl="0"/>
            <a:r>
              <a:rPr lang="pt-BR" dirty="0"/>
              <a:t>dialetos piemonteses </a:t>
            </a:r>
            <a:r>
              <a:rPr lang="pt-BR" dirty="0" smtClean="0"/>
              <a:t>(</a:t>
            </a:r>
            <a:r>
              <a:rPr lang="pt-BR" dirty="0" err="1"/>
              <a:t>p</a:t>
            </a:r>
            <a:r>
              <a:rPr lang="pt-BR" dirty="0" err="1" smtClean="0"/>
              <a:t>iemontesi</a:t>
            </a:r>
            <a:r>
              <a:rPr lang="pt-BR" dirty="0"/>
              <a:t>)</a:t>
            </a:r>
          </a:p>
          <a:p>
            <a:pPr lvl="0"/>
            <a:r>
              <a:rPr lang="pt-BR" dirty="0"/>
              <a:t>dialetos lombardos </a:t>
            </a:r>
            <a:r>
              <a:rPr lang="pt-BR" dirty="0" smtClean="0"/>
              <a:t>(</a:t>
            </a:r>
            <a:r>
              <a:rPr lang="pt-BR" dirty="0" err="1" smtClean="0"/>
              <a:t>lombardi</a:t>
            </a:r>
            <a:r>
              <a:rPr lang="pt-BR" dirty="0"/>
              <a:t>)</a:t>
            </a:r>
          </a:p>
          <a:p>
            <a:pPr lvl="0"/>
            <a:r>
              <a:rPr lang="pt-BR" dirty="0"/>
              <a:t>dialetos lígures </a:t>
            </a:r>
            <a:r>
              <a:rPr lang="pt-BR" dirty="0" smtClean="0"/>
              <a:t>(</a:t>
            </a:r>
            <a:r>
              <a:rPr lang="pt-BR" dirty="0" err="1" smtClean="0"/>
              <a:t>liguri</a:t>
            </a:r>
            <a:r>
              <a:rPr lang="pt-BR" dirty="0"/>
              <a:t>)</a:t>
            </a:r>
          </a:p>
          <a:p>
            <a:pPr lvl="0"/>
            <a:r>
              <a:rPr lang="pt-BR" dirty="0"/>
              <a:t>dialetos </a:t>
            </a:r>
            <a:r>
              <a:rPr lang="pt-BR" dirty="0" err="1"/>
              <a:t>emiliano-romanholos</a:t>
            </a: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emiliano-romagnoli</a:t>
            </a:r>
            <a:r>
              <a:rPr lang="pt-BR" dirty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25431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Línguas e dialetos neolatinos </a:t>
            </a:r>
            <a:br>
              <a:rPr lang="pt-BR" dirty="0" smtClean="0"/>
            </a:br>
            <a:r>
              <a:rPr lang="pt-BR" dirty="0" smtClean="0"/>
              <a:t>Italiano 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Os dialetos </a:t>
            </a:r>
            <a:r>
              <a:rPr lang="pt-BR" dirty="0" err="1"/>
              <a:t>vênetos</a:t>
            </a:r>
            <a:r>
              <a:rPr lang="pt-BR" dirty="0"/>
              <a:t> subdividem-se em:</a:t>
            </a:r>
          </a:p>
          <a:p>
            <a:pPr lvl="0"/>
            <a:r>
              <a:rPr lang="pt-BR" dirty="0"/>
              <a:t>veneziano </a:t>
            </a:r>
            <a:r>
              <a:rPr lang="pt-BR" dirty="0" smtClean="0"/>
              <a:t>(veneziano</a:t>
            </a:r>
            <a:r>
              <a:rPr lang="pt-BR" dirty="0"/>
              <a:t>)</a:t>
            </a:r>
          </a:p>
          <a:p>
            <a:pPr lvl="0"/>
            <a:r>
              <a:rPr lang="pt-BR" dirty="0" err="1"/>
              <a:t>veronês</a:t>
            </a: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veronese</a:t>
            </a:r>
            <a:r>
              <a:rPr lang="pt-BR" dirty="0"/>
              <a:t>)</a:t>
            </a:r>
          </a:p>
          <a:p>
            <a:pPr lvl="0"/>
            <a:r>
              <a:rPr lang="pt-BR" dirty="0"/>
              <a:t>vicentino-paduano-</a:t>
            </a:r>
            <a:r>
              <a:rPr lang="pt-BR" dirty="0" err="1"/>
              <a:t>polesano</a:t>
            </a:r>
            <a:r>
              <a:rPr lang="pt-BR" dirty="0"/>
              <a:t> </a:t>
            </a:r>
            <a:r>
              <a:rPr lang="pt-BR" dirty="0" smtClean="0"/>
              <a:t>(vicentino-</a:t>
            </a:r>
            <a:r>
              <a:rPr lang="pt-BR" dirty="0" err="1" smtClean="0"/>
              <a:t>padovano</a:t>
            </a:r>
            <a:r>
              <a:rPr lang="pt-BR" dirty="0" smtClean="0"/>
              <a:t>-</a:t>
            </a:r>
            <a:r>
              <a:rPr lang="pt-BR" dirty="0" err="1" smtClean="0"/>
              <a:t>polesano</a:t>
            </a:r>
            <a:r>
              <a:rPr lang="pt-BR" dirty="0"/>
              <a:t>)</a:t>
            </a:r>
          </a:p>
          <a:p>
            <a:pPr lvl="0"/>
            <a:r>
              <a:rPr lang="pt-BR" dirty="0" err="1"/>
              <a:t>trevisano</a:t>
            </a: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trevigiano</a:t>
            </a:r>
            <a:r>
              <a:rPr lang="pt-BR" dirty="0"/>
              <a:t>)</a:t>
            </a:r>
          </a:p>
          <a:p>
            <a:pPr lvl="0"/>
            <a:r>
              <a:rPr lang="pt-BR" dirty="0" err="1"/>
              <a:t>feltrino-belunense</a:t>
            </a: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dirty="0" err="1" smtClean="0"/>
              <a:t>feltrino-bellunese</a:t>
            </a:r>
            <a:r>
              <a:rPr lang="pt-BR" dirty="0"/>
              <a:t>)</a:t>
            </a:r>
          </a:p>
          <a:p>
            <a:pPr lvl="0"/>
            <a:r>
              <a:rPr lang="pt-BR" dirty="0" err="1"/>
              <a:t>triestino</a:t>
            </a:r>
            <a:r>
              <a:rPr lang="pt-BR" dirty="0"/>
              <a:t> e </a:t>
            </a:r>
            <a:r>
              <a:rPr lang="pt-BR" dirty="0" err="1"/>
              <a:t>veneto</a:t>
            </a:r>
            <a:r>
              <a:rPr lang="pt-BR" dirty="0"/>
              <a:t>-juliano </a:t>
            </a:r>
            <a:r>
              <a:rPr lang="pt-BR" dirty="0" smtClean="0"/>
              <a:t>(</a:t>
            </a:r>
            <a:r>
              <a:rPr lang="pt-BR" dirty="0" err="1" smtClean="0"/>
              <a:t>triestino</a:t>
            </a:r>
            <a:r>
              <a:rPr lang="pt-BR" dirty="0" smtClean="0"/>
              <a:t> </a:t>
            </a:r>
            <a:r>
              <a:rPr lang="pt-BR" dirty="0"/>
              <a:t>e </a:t>
            </a:r>
            <a:r>
              <a:rPr lang="pt-BR" dirty="0" err="1" smtClean="0"/>
              <a:t>veneto-giuliano</a:t>
            </a:r>
            <a:r>
              <a:rPr lang="pt-BR" dirty="0"/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45707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Línguas e dialetos neolatinos </a:t>
            </a:r>
            <a:br>
              <a:rPr lang="pt-BR" dirty="0" smtClean="0"/>
            </a:br>
            <a:r>
              <a:rPr lang="pt-BR" dirty="0" smtClean="0"/>
              <a:t>Italiano III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Os dialetos centro-meridionais formam o núcleo mais extenso da Itália dialetal. Dividem-se em três grandes seções</a:t>
            </a:r>
            <a:r>
              <a:rPr lang="pt-BR" dirty="0" smtClean="0"/>
              <a:t>:</a:t>
            </a:r>
          </a:p>
          <a:p>
            <a:pPr lvl="0"/>
            <a:r>
              <a:rPr lang="pt-BR" dirty="0" err="1" smtClean="0"/>
              <a:t>marchigiano</a:t>
            </a:r>
            <a:r>
              <a:rPr lang="pt-BR" dirty="0" smtClean="0"/>
              <a:t>-umbro-romanesca</a:t>
            </a:r>
            <a:endParaRPr lang="pt-BR" dirty="0"/>
          </a:p>
          <a:p>
            <a:pPr lvl="0"/>
            <a:r>
              <a:rPr lang="pt-BR" dirty="0" err="1" smtClean="0"/>
              <a:t>abruzzese-pugliese</a:t>
            </a:r>
            <a:r>
              <a:rPr lang="pt-BR" dirty="0" smtClean="0"/>
              <a:t> </a:t>
            </a:r>
            <a:r>
              <a:rPr lang="pt-BR" dirty="0" err="1" smtClean="0"/>
              <a:t>settentrionale-molisano-campano-lucana</a:t>
            </a:r>
            <a:endParaRPr lang="pt-BR" dirty="0"/>
          </a:p>
          <a:p>
            <a:pPr lvl="0"/>
            <a:r>
              <a:rPr lang="pt-BR" dirty="0" err="1"/>
              <a:t>salentina</a:t>
            </a:r>
            <a:r>
              <a:rPr lang="pt-BR" dirty="0"/>
              <a:t> e </a:t>
            </a:r>
            <a:r>
              <a:rPr lang="pt-BR" dirty="0" err="1" smtClean="0"/>
              <a:t>calabro-sicula</a:t>
            </a:r>
            <a:endParaRPr lang="pt-BR" dirty="0" smtClean="0"/>
          </a:p>
          <a:p>
            <a:pPr lvl="0"/>
            <a:endParaRPr lang="pt-BR" dirty="0"/>
          </a:p>
          <a:p>
            <a:r>
              <a:rPr lang="pt-BR" dirty="0"/>
              <a:t>Os dialetos toscanos dividem-se em quatro seções:</a:t>
            </a:r>
          </a:p>
          <a:p>
            <a:pPr lvl="0"/>
            <a:r>
              <a:rPr lang="pt-BR" dirty="0"/>
              <a:t>central ou florentina</a:t>
            </a:r>
          </a:p>
          <a:p>
            <a:pPr lvl="0"/>
            <a:r>
              <a:rPr lang="pt-BR" dirty="0"/>
              <a:t>ocidental (Pisa, </a:t>
            </a:r>
            <a:r>
              <a:rPr lang="pt-BR" dirty="0" err="1"/>
              <a:t>Lucca</a:t>
            </a:r>
            <a:r>
              <a:rPr lang="pt-BR" dirty="0"/>
              <a:t>, </a:t>
            </a:r>
            <a:r>
              <a:rPr lang="pt-BR" dirty="0" err="1"/>
              <a:t>Pistoia</a:t>
            </a:r>
            <a:r>
              <a:rPr lang="pt-BR" dirty="0"/>
              <a:t>)</a:t>
            </a:r>
          </a:p>
          <a:p>
            <a:pPr lvl="0"/>
            <a:r>
              <a:rPr lang="pt-BR" dirty="0" err="1"/>
              <a:t>senese</a:t>
            </a:r>
            <a:endParaRPr lang="pt-BR" dirty="0"/>
          </a:p>
          <a:p>
            <a:pPr lvl="0"/>
            <a:r>
              <a:rPr lang="pt-BR" dirty="0" err="1" smtClean="0"/>
              <a:t>aretino-chianaiola</a:t>
            </a:r>
            <a:endParaRPr lang="pt-BR" dirty="0" smtClean="0"/>
          </a:p>
          <a:p>
            <a:pPr marL="0" lvl="0" indent="0">
              <a:buNone/>
            </a:pPr>
            <a:endParaRPr lang="pt-BR" dirty="0" smtClean="0"/>
          </a:p>
          <a:p>
            <a:r>
              <a:rPr lang="pt-BR" dirty="0" smtClean="0"/>
              <a:t>O </a:t>
            </a:r>
            <a:r>
              <a:rPr lang="pt-BR" dirty="0"/>
              <a:t>dialeto florentino (ou toscano) é a base da língua literária italiana.</a:t>
            </a:r>
          </a:p>
        </p:txBody>
      </p:sp>
    </p:spTree>
    <p:extLst>
      <p:ext uri="{BB962C8B-B14F-4D97-AF65-F5344CB8AC3E}">
        <p14:creationId xmlns:p14="http://schemas.microsoft.com/office/powerpoint/2010/main" val="33266103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Línguas e dialetos neolatinos</a:t>
            </a:r>
            <a:br>
              <a:rPr lang="pt-BR" dirty="0" smtClean="0"/>
            </a:br>
            <a:r>
              <a:rPr lang="pt-BR" dirty="0" smtClean="0"/>
              <a:t>Provençal (</a:t>
            </a:r>
            <a:r>
              <a:rPr lang="pt-BR" i="1" dirty="0" err="1" smtClean="0"/>
              <a:t>lenga</a:t>
            </a:r>
            <a:r>
              <a:rPr lang="pt-BR" i="1" dirty="0" smtClean="0"/>
              <a:t> d’</a:t>
            </a:r>
            <a:r>
              <a:rPr lang="pt-BR" i="1" dirty="0" err="1" smtClean="0"/>
              <a:t>oc</a:t>
            </a:r>
            <a:r>
              <a:rPr lang="pt-BR" dirty="0" smtClean="0"/>
              <a:t>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Cinco </a:t>
            </a:r>
            <a:r>
              <a:rPr lang="pt-BR" dirty="0"/>
              <a:t>grupos de dialetos</a:t>
            </a:r>
            <a:r>
              <a:rPr lang="pt-BR" dirty="0" smtClean="0"/>
              <a:t>:</a:t>
            </a:r>
          </a:p>
          <a:p>
            <a:pPr marL="0" indent="0">
              <a:buNone/>
            </a:pPr>
            <a:endParaRPr lang="pt-BR" dirty="0"/>
          </a:p>
          <a:p>
            <a:pPr lvl="0"/>
            <a:r>
              <a:rPr lang="pt-BR" dirty="0"/>
              <a:t>provençal (base da língua literária provençal moderna)</a:t>
            </a:r>
          </a:p>
          <a:p>
            <a:pPr lvl="0"/>
            <a:r>
              <a:rPr lang="pt-BR" dirty="0" err="1" smtClean="0"/>
              <a:t>languedocien-guyennais</a:t>
            </a:r>
            <a:endParaRPr lang="pt-BR" dirty="0"/>
          </a:p>
          <a:p>
            <a:pPr lvl="0"/>
            <a:r>
              <a:rPr lang="pt-BR" dirty="0" err="1"/>
              <a:t>aquitanien</a:t>
            </a:r>
            <a:r>
              <a:rPr lang="pt-BR" dirty="0"/>
              <a:t> (</a:t>
            </a:r>
            <a:r>
              <a:rPr lang="pt-BR" dirty="0" err="1"/>
              <a:t>incl</a:t>
            </a:r>
            <a:r>
              <a:rPr lang="pt-BR" dirty="0"/>
              <a:t>. o gascão)</a:t>
            </a:r>
          </a:p>
          <a:p>
            <a:pPr lvl="0"/>
            <a:r>
              <a:rPr lang="pt-BR" dirty="0" err="1"/>
              <a:t>auvergnat-limousin</a:t>
            </a:r>
            <a:endParaRPr lang="pt-BR" dirty="0"/>
          </a:p>
          <a:p>
            <a:pPr lvl="0"/>
            <a:r>
              <a:rPr lang="pt-BR" dirty="0" err="1" smtClean="0"/>
              <a:t>alpin-dauphinois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3590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Línguas e dialetos neolatinos</a:t>
            </a:r>
            <a:br>
              <a:rPr lang="pt-BR" dirty="0" smtClean="0"/>
            </a:br>
            <a:r>
              <a:rPr lang="pt-BR" dirty="0" smtClean="0"/>
              <a:t>Francês – Espanhol - Português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Unificação linguística do território nacional mais ou menos bem sucedida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837753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Monumentos </a:t>
            </a:r>
            <a:r>
              <a:rPr lang="pt-BR" dirty="0"/>
              <a:t>mais antigos da </a:t>
            </a:r>
            <a:r>
              <a:rPr lang="pt-BR" dirty="0" smtClean="0"/>
              <a:t>România</a:t>
            </a:r>
            <a:br>
              <a:rPr lang="pt-BR" dirty="0" smtClean="0"/>
            </a:br>
            <a:r>
              <a:rPr lang="pt-BR" dirty="0" smtClean="0"/>
              <a:t>Italiano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Fórmulas </a:t>
            </a:r>
            <a:r>
              <a:rPr lang="pt-BR" dirty="0"/>
              <a:t>de juramento do </a:t>
            </a:r>
            <a:r>
              <a:rPr lang="pt-BR" dirty="0" err="1"/>
              <a:t>plácito</a:t>
            </a:r>
            <a:r>
              <a:rPr lang="pt-BR" dirty="0"/>
              <a:t> </a:t>
            </a:r>
            <a:r>
              <a:rPr lang="pt-BR" dirty="0" err="1"/>
              <a:t>capuano</a:t>
            </a:r>
            <a:r>
              <a:rPr lang="pt-BR" dirty="0"/>
              <a:t> (960) – emitido em dialeto de </a:t>
            </a:r>
            <a:r>
              <a:rPr lang="pt-BR" dirty="0" err="1" smtClean="0"/>
              <a:t>Capua</a:t>
            </a:r>
            <a:r>
              <a:rPr lang="pt-BR" dirty="0" smtClean="0"/>
              <a:t> </a:t>
            </a:r>
            <a:r>
              <a:rPr lang="pt-BR" dirty="0"/>
              <a:t>para solucionar uma lide entre o Mosteiro de </a:t>
            </a:r>
            <a:r>
              <a:rPr lang="pt-BR" dirty="0" err="1"/>
              <a:t>Montecassino</a:t>
            </a:r>
            <a:r>
              <a:rPr lang="pt-BR" dirty="0"/>
              <a:t> e </a:t>
            </a:r>
            <a:r>
              <a:rPr lang="pt-BR" dirty="0" err="1"/>
              <a:t>Rodelgrimo</a:t>
            </a:r>
            <a:r>
              <a:rPr lang="pt-BR" dirty="0"/>
              <a:t> </a:t>
            </a:r>
            <a:r>
              <a:rPr lang="pt-BR" dirty="0" smtClean="0"/>
              <a:t>d’Aquino</a:t>
            </a:r>
          </a:p>
          <a:p>
            <a:endParaRPr lang="pt-BR" dirty="0"/>
          </a:p>
          <a:p>
            <a:r>
              <a:rPr lang="pt-BR" dirty="0" smtClean="0"/>
              <a:t>Fórmula </a:t>
            </a:r>
            <a:r>
              <a:rPr lang="pt-BR" dirty="0"/>
              <a:t>de confissão </a:t>
            </a:r>
            <a:r>
              <a:rPr lang="pt-BR" dirty="0" err="1"/>
              <a:t>umbra</a:t>
            </a:r>
            <a:r>
              <a:rPr lang="pt-BR" dirty="0"/>
              <a:t> (séc. XI)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0225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Latim e românico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</a:t>
            </a:r>
            <a:r>
              <a:rPr lang="pt-BR" dirty="0"/>
              <a:t>latim, língua de Roma.</a:t>
            </a:r>
          </a:p>
          <a:p>
            <a:r>
              <a:rPr lang="pt-BR" i="1" dirty="0"/>
              <a:t>Roma </a:t>
            </a:r>
            <a:r>
              <a:rPr lang="pt-BR" dirty="0"/>
              <a:t>não deriva de </a:t>
            </a:r>
            <a:r>
              <a:rPr lang="pt-BR" i="1" dirty="0" err="1"/>
              <a:t>Romulus</a:t>
            </a:r>
            <a:r>
              <a:rPr lang="pt-BR" dirty="0"/>
              <a:t>, mas, assim como </a:t>
            </a:r>
            <a:r>
              <a:rPr lang="pt-BR" i="1" dirty="0" err="1"/>
              <a:t>Romulus</a:t>
            </a:r>
            <a:r>
              <a:rPr lang="pt-BR" dirty="0"/>
              <a:t> e </a:t>
            </a:r>
            <a:r>
              <a:rPr lang="pt-BR" i="1" dirty="0" err="1"/>
              <a:t>Remus</a:t>
            </a:r>
            <a:r>
              <a:rPr lang="pt-BR" dirty="0"/>
              <a:t> da lenda, dum gentílico etrusco </a:t>
            </a:r>
            <a:r>
              <a:rPr lang="pt-BR" i="1" dirty="0"/>
              <a:t>Ruma </a:t>
            </a:r>
            <a:r>
              <a:rPr lang="pt-BR" dirty="0"/>
              <a:t>(</a:t>
            </a:r>
            <a:r>
              <a:rPr lang="pt-BR" i="1" dirty="0" err="1"/>
              <a:t>Rumon</a:t>
            </a:r>
            <a:r>
              <a:rPr lang="pt-BR" i="1" dirty="0"/>
              <a:t>, </a:t>
            </a:r>
            <a:r>
              <a:rPr lang="pt-BR" dirty="0"/>
              <a:t>antigo nome do Tibre).</a:t>
            </a:r>
          </a:p>
          <a:p>
            <a:r>
              <a:rPr lang="pt-BR" dirty="0"/>
              <a:t>Latim e românico formam um grupo de línguas geneticamente afins.</a:t>
            </a:r>
          </a:p>
          <a:p>
            <a:r>
              <a:rPr lang="pt-BR" dirty="0"/>
              <a:t>O românico é a continuação do latim. Não há interrupção entre o latim e o românico</a:t>
            </a:r>
            <a:r>
              <a:rPr lang="pt-BR" dirty="0" smtClean="0"/>
              <a:t>.</a:t>
            </a:r>
          </a:p>
          <a:p>
            <a:r>
              <a:rPr lang="pt-BR" dirty="0" smtClean="0"/>
              <a:t>Único grupo de línguas cuja fonte comum, o latim, conservou-se.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541431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Placito </a:t>
            </a:r>
            <a:r>
              <a:rPr lang="pt-BR" dirty="0" err="1" smtClean="0"/>
              <a:t>capuano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049" y="2276872"/>
            <a:ext cx="8809729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1347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Monumentos mais antigos da România</a:t>
            </a:r>
            <a:br>
              <a:rPr lang="pt-BR" dirty="0" smtClean="0"/>
            </a:br>
            <a:r>
              <a:rPr lang="pt-BR" dirty="0" smtClean="0"/>
              <a:t>Francês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Juramentos de </a:t>
            </a:r>
            <a:r>
              <a:rPr lang="pt-BR" dirty="0" smtClean="0"/>
              <a:t>Strasbourg </a:t>
            </a:r>
            <a:r>
              <a:rPr lang="pt-BR" dirty="0"/>
              <a:t>(842</a:t>
            </a:r>
            <a:r>
              <a:rPr lang="pt-BR" dirty="0" smtClean="0"/>
              <a:t>) – </a:t>
            </a:r>
            <a:r>
              <a:rPr lang="pt-BR" dirty="0"/>
              <a:t>o documento mais antigo redigido em língua românica, mais precisamente da área posteriormente dominada pelo francês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Sequência de Santa Eulália (880) – narra o martírio da </a:t>
            </a:r>
            <a:r>
              <a:rPr lang="pt-BR" dirty="0" smtClean="0"/>
              <a:t>santa homônima. </a:t>
            </a:r>
            <a:r>
              <a:rPr lang="pt-BR" dirty="0"/>
              <a:t>Composta em território confinante entre </a:t>
            </a:r>
            <a:r>
              <a:rPr lang="pt-BR" dirty="0" smtClean="0"/>
              <a:t>os dialetos </a:t>
            </a:r>
            <a:r>
              <a:rPr lang="pt-BR" dirty="0"/>
              <a:t>valão e </a:t>
            </a:r>
            <a:r>
              <a:rPr lang="pt-BR" dirty="0" smtClean="0"/>
              <a:t> </a:t>
            </a:r>
            <a:r>
              <a:rPr lang="pt-BR" dirty="0" err="1"/>
              <a:t>picardo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36026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Juramentos de Strasbourg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340" y="1659686"/>
            <a:ext cx="6699035" cy="4361602"/>
          </a:xfrm>
        </p:spPr>
      </p:pic>
    </p:spTree>
    <p:extLst>
      <p:ext uri="{BB962C8B-B14F-4D97-AF65-F5344CB8AC3E}">
        <p14:creationId xmlns:p14="http://schemas.microsoft.com/office/powerpoint/2010/main" val="2433190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Monumentos mais antigos da România</a:t>
            </a:r>
            <a:br>
              <a:rPr lang="pt-BR" sz="3200" dirty="0" smtClean="0"/>
            </a:br>
            <a:r>
              <a:rPr lang="pt-BR" sz="3200" dirty="0" smtClean="0"/>
              <a:t>Provençal – Espanhol – Galego-Português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pt-BR" dirty="0" smtClean="0"/>
          </a:p>
          <a:p>
            <a:r>
              <a:rPr lang="pt-BR" dirty="0" smtClean="0"/>
              <a:t>Provençal: </a:t>
            </a:r>
          </a:p>
          <a:p>
            <a:r>
              <a:rPr lang="pt-BR" dirty="0" smtClean="0"/>
              <a:t>Boécio </a:t>
            </a:r>
            <a:r>
              <a:rPr lang="pt-BR" dirty="0"/>
              <a:t>provençal (c. 1050) – início dum poema sobre Boécio, provavelmente limusino.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Espanhol: </a:t>
            </a:r>
            <a:endParaRPr lang="pt-BR" dirty="0"/>
          </a:p>
          <a:p>
            <a:r>
              <a:rPr lang="pt-BR" dirty="0"/>
              <a:t>Glosas </a:t>
            </a:r>
            <a:r>
              <a:rPr lang="pt-BR" dirty="0" err="1"/>
              <a:t>Emilianenses</a:t>
            </a:r>
            <a:r>
              <a:rPr lang="pt-BR" dirty="0"/>
              <a:t> (séc. X) – glosas em espanhol num manuscrito proveniente do mosteiro de San </a:t>
            </a:r>
            <a:r>
              <a:rPr lang="pt-BR" dirty="0" err="1"/>
              <a:t>Millán</a:t>
            </a:r>
            <a:r>
              <a:rPr lang="pt-BR" dirty="0"/>
              <a:t> de </a:t>
            </a:r>
            <a:r>
              <a:rPr lang="pt-BR" dirty="0" err="1"/>
              <a:t>la</a:t>
            </a:r>
            <a:r>
              <a:rPr lang="pt-BR" dirty="0"/>
              <a:t> </a:t>
            </a:r>
            <a:r>
              <a:rPr lang="pt-BR" dirty="0" err="1"/>
              <a:t>Cogolla</a:t>
            </a:r>
            <a:endParaRPr lang="pt-BR" dirty="0"/>
          </a:p>
          <a:p>
            <a:r>
              <a:rPr lang="pt-BR" dirty="0"/>
              <a:t>Glosas </a:t>
            </a:r>
            <a:r>
              <a:rPr lang="pt-BR" dirty="0" err="1"/>
              <a:t>Silenses</a:t>
            </a:r>
            <a:r>
              <a:rPr lang="pt-BR" dirty="0"/>
              <a:t> (séc. X) – Mosteiro de Santo Domingo de Silos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 smtClean="0"/>
              <a:t>Galego-português:</a:t>
            </a:r>
            <a:endParaRPr lang="pt-BR" dirty="0"/>
          </a:p>
          <a:p>
            <a:r>
              <a:rPr lang="pt-BR" dirty="0"/>
              <a:t>Testamento de 1193</a:t>
            </a:r>
          </a:p>
        </p:txBody>
      </p:sp>
    </p:spTree>
    <p:extLst>
      <p:ext uri="{BB962C8B-B14F-4D97-AF65-F5344CB8AC3E}">
        <p14:creationId xmlns:p14="http://schemas.microsoft.com/office/powerpoint/2010/main" val="3005633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Glosas </a:t>
            </a:r>
            <a:r>
              <a:rPr lang="pt-BR" dirty="0" err="1" smtClean="0"/>
              <a:t>emilianenses</a:t>
            </a:r>
            <a:endParaRPr lang="pt-BR" dirty="0"/>
          </a:p>
        </p:txBody>
      </p:sp>
      <p:pic>
        <p:nvPicPr>
          <p:cNvPr id="5" name="Espaço Reservado para Conteúdo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2374" y="1772816"/>
            <a:ext cx="3479252" cy="4780652"/>
          </a:xfrm>
        </p:spPr>
      </p:pic>
    </p:spTree>
    <p:extLst>
      <p:ext uri="{BB962C8B-B14F-4D97-AF65-F5344CB8AC3E}">
        <p14:creationId xmlns:p14="http://schemas.microsoft.com/office/powerpoint/2010/main" val="2912607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Etapas da </a:t>
            </a:r>
            <a:r>
              <a:rPr lang="pt-BR" dirty="0" smtClean="0"/>
              <a:t>metamorfose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dirty="0"/>
              <a:t>1º estágio: aparecimento duma forma ou torneio assumido pouco a pouco pelos falantes de latim. A forma marcada, variável livre no início, entra na língua falada. O </a:t>
            </a:r>
            <a:r>
              <a:rPr lang="pt-BR" dirty="0" err="1"/>
              <a:t>diassistema</a:t>
            </a:r>
            <a:r>
              <a:rPr lang="pt-BR" dirty="0"/>
              <a:t> mantém-se estável.</a:t>
            </a:r>
          </a:p>
          <a:p>
            <a:r>
              <a:rPr lang="pt-BR" dirty="0"/>
              <a:t>Latim falado clássico/latim falado tardio (séc. II a. C. – III d. C.)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2º </a:t>
            </a:r>
            <a:r>
              <a:rPr lang="pt-BR" dirty="0" smtClean="0"/>
              <a:t>estágio: </a:t>
            </a:r>
            <a:r>
              <a:rPr lang="pt-BR" dirty="0"/>
              <a:t>v</a:t>
            </a:r>
            <a:r>
              <a:rPr lang="pt-BR" dirty="0" smtClean="0"/>
              <a:t>ariável </a:t>
            </a:r>
            <a:r>
              <a:rPr lang="pt-BR" dirty="0"/>
              <a:t>livre, generalização e gramaticalização da forma. Concorrência entre a forma antiga e a nova. A forma marcada tende a se tornar não marcada. Polimorfismo intenso. Os falantes efetuam uma sucessão de tentativas, voltas para trás, progressões bruscas. O </a:t>
            </a:r>
            <a:r>
              <a:rPr lang="pt-BR" dirty="0" err="1"/>
              <a:t>diassistema</a:t>
            </a:r>
            <a:r>
              <a:rPr lang="pt-BR" dirty="0"/>
              <a:t> torna-se instável.</a:t>
            </a:r>
          </a:p>
          <a:p>
            <a:r>
              <a:rPr lang="pt-BR" dirty="0"/>
              <a:t>Latim falado tardio 1 / latim falado tardio 2 (séc. IV – VII)</a:t>
            </a:r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dirty="0"/>
              <a:t>3º </a:t>
            </a:r>
            <a:r>
              <a:rPr lang="pt-BR" dirty="0" smtClean="0"/>
              <a:t>estágio: a </a:t>
            </a:r>
            <a:r>
              <a:rPr lang="pt-BR" dirty="0"/>
              <a:t>forma antes marcada desmarca-se; torna-se a forma usual do enunciado. Ocupa o lugar da forma anterior marcada. O </a:t>
            </a:r>
            <a:r>
              <a:rPr lang="pt-BR" dirty="0" err="1"/>
              <a:t>diassistema</a:t>
            </a:r>
            <a:r>
              <a:rPr lang="pt-BR" dirty="0"/>
              <a:t> inverte-se.</a:t>
            </a:r>
          </a:p>
          <a:p>
            <a:r>
              <a:rPr lang="pt-BR" dirty="0"/>
              <a:t>Latim falado tardio 2 / </a:t>
            </a:r>
            <a:r>
              <a:rPr lang="pt-BR" dirty="0" err="1"/>
              <a:t>protorromânico</a:t>
            </a:r>
            <a:r>
              <a:rPr lang="pt-BR" dirty="0"/>
              <a:t> (séc. VII – IX)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641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Origem de “latim”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O </a:t>
            </a:r>
            <a:r>
              <a:rPr lang="pt-BR" dirty="0"/>
              <a:t>latim era um dialeto do Lácio (significando possivelmente “terra plana” em contraposição à acidentada Sabina). Possível derivado de </a:t>
            </a:r>
            <a:r>
              <a:rPr lang="pt-BR" i="1" dirty="0"/>
              <a:t>*</a:t>
            </a:r>
            <a:r>
              <a:rPr lang="pt-BR" i="1" dirty="0" err="1"/>
              <a:t>stlə</a:t>
            </a:r>
            <a:r>
              <a:rPr lang="pt-BR" i="1" dirty="0"/>
              <a:t>-</a:t>
            </a:r>
            <a:r>
              <a:rPr lang="pt-BR" i="1" dirty="0" err="1"/>
              <a:t>t-iom</a:t>
            </a:r>
            <a:r>
              <a:rPr lang="pt-BR" dirty="0"/>
              <a:t>, da base *</a:t>
            </a:r>
            <a:r>
              <a:rPr lang="pt-BR" dirty="0" err="1"/>
              <a:t>stelā</a:t>
            </a:r>
            <a:r>
              <a:rPr lang="pt-BR" dirty="0"/>
              <a:t> (cf. </a:t>
            </a:r>
            <a:r>
              <a:rPr lang="pt-BR" dirty="0" err="1"/>
              <a:t>lātus</a:t>
            </a:r>
            <a:r>
              <a:rPr lang="pt-BR" dirty="0"/>
              <a:t> “largo” e </a:t>
            </a:r>
            <a:r>
              <a:rPr lang="pt-BR" dirty="0" err="1"/>
              <a:t>lătus</a:t>
            </a:r>
            <a:r>
              <a:rPr lang="pt-BR" dirty="0"/>
              <a:t> “parte”), assim poderia significar terra plana. O nome provavelmente não é indo-europeu, já que em etrusco </a:t>
            </a:r>
            <a:r>
              <a:rPr lang="pt-BR" i="1" dirty="0" err="1"/>
              <a:t>lat</a:t>
            </a:r>
            <a:r>
              <a:rPr lang="pt-BR" i="1" dirty="0"/>
              <a:t>- </a:t>
            </a:r>
            <a:r>
              <a:rPr lang="pt-BR" dirty="0"/>
              <a:t>é radical bastante difundido.</a:t>
            </a:r>
          </a:p>
          <a:p>
            <a:r>
              <a:rPr lang="pt-BR" i="1" dirty="0" err="1"/>
              <a:t>Latini</a:t>
            </a:r>
            <a:r>
              <a:rPr lang="pt-BR" i="1" dirty="0"/>
              <a:t> </a:t>
            </a:r>
            <a:r>
              <a:rPr lang="pt-BR" dirty="0"/>
              <a:t>(</a:t>
            </a:r>
            <a:r>
              <a:rPr lang="pt-BR" i="1" dirty="0" err="1"/>
              <a:t>Latinum</a:t>
            </a:r>
            <a:r>
              <a:rPr lang="pt-BR" i="1" dirty="0"/>
              <a:t> nomen</a:t>
            </a:r>
            <a:r>
              <a:rPr lang="pt-BR" dirty="0"/>
              <a:t>, </a:t>
            </a:r>
            <a:r>
              <a:rPr lang="pt-BR" i="1" dirty="0"/>
              <a:t>homines </a:t>
            </a:r>
            <a:r>
              <a:rPr lang="pt-BR" i="1" dirty="0" err="1"/>
              <a:t>nominis</a:t>
            </a:r>
            <a:r>
              <a:rPr lang="pt-BR" i="1" dirty="0"/>
              <a:t> </a:t>
            </a:r>
            <a:r>
              <a:rPr lang="pt-BR" i="1" dirty="0" err="1"/>
              <a:t>Latini</a:t>
            </a:r>
            <a:r>
              <a:rPr lang="pt-BR" dirty="0"/>
              <a:t>) em sentido étnico </a:t>
            </a:r>
            <a:r>
              <a:rPr lang="pt-BR"/>
              <a:t>e </a:t>
            </a:r>
            <a:r>
              <a:rPr lang="pt-BR" smtClean="0"/>
              <a:t>político </a:t>
            </a:r>
            <a:r>
              <a:rPr lang="pt-BR" dirty="0"/>
              <a:t>serviu para denominar os povos do Lácio “</a:t>
            </a:r>
            <a:r>
              <a:rPr lang="pt-BR" dirty="0" err="1"/>
              <a:t>socii</a:t>
            </a:r>
            <a:r>
              <a:rPr lang="pt-BR" dirty="0"/>
              <a:t>” dos romanos que gozavam de privilégios especiais, participando no </a:t>
            </a:r>
            <a:r>
              <a:rPr lang="pt-BR" i="1" dirty="0" err="1"/>
              <a:t>commercium</a:t>
            </a:r>
            <a:r>
              <a:rPr lang="pt-BR" dirty="0"/>
              <a:t> em número maior que os outros aliados.</a:t>
            </a:r>
          </a:p>
          <a:p>
            <a:r>
              <a:rPr lang="pt-BR" dirty="0"/>
              <a:t>O latim faz parte da família </a:t>
            </a:r>
            <a:r>
              <a:rPr lang="pt-BR" dirty="0" smtClean="0"/>
              <a:t>linguística indo-europeia</a:t>
            </a:r>
            <a:r>
              <a:rPr lang="pt-BR" dirty="0"/>
              <a:t>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8051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Expansão do latim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De par com a expansão política e territorial de Roma, o latim espalhou-se primeiro pela Itália e depois por boa parte da Europa, além de ter sido levado às províncias romanas da </a:t>
            </a:r>
            <a:r>
              <a:rPr lang="pt-BR" dirty="0" smtClean="0"/>
              <a:t>África e da Ásia.</a:t>
            </a:r>
            <a:endParaRPr lang="pt-BR" dirty="0"/>
          </a:p>
          <a:p>
            <a:r>
              <a:rPr lang="pt-BR" dirty="0"/>
              <a:t>Em sua expansão por regiões habitadas por povos falantes de línguas adversas, o latim incorporou diversos elementos dialetais. </a:t>
            </a:r>
            <a:endParaRPr lang="pt-BR" dirty="0" smtClean="0"/>
          </a:p>
          <a:p>
            <a:r>
              <a:rPr lang="pt-BR" dirty="0" smtClean="0"/>
              <a:t>A </a:t>
            </a:r>
            <a:r>
              <a:rPr lang="pt-BR" dirty="0"/>
              <a:t>primazia do latim perdurou enquanto perdurou o liame político </a:t>
            </a:r>
            <a:r>
              <a:rPr lang="pt-BR" dirty="0" smtClean="0"/>
              <a:t>das províncias com </a:t>
            </a:r>
            <a:r>
              <a:rPr lang="pt-BR" dirty="0"/>
              <a:t>o centro administrativo em Roma.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1521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Latim literário e latim popular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“Latim” servia entre os escritores romanos para se referir quer ao povo, quer </a:t>
            </a:r>
            <a:r>
              <a:rPr lang="pt-BR" dirty="0" smtClean="0"/>
              <a:t>à </a:t>
            </a:r>
            <a:r>
              <a:rPr lang="pt-BR" dirty="0"/>
              <a:t>sua língua</a:t>
            </a:r>
            <a:r>
              <a:rPr lang="pt-BR" dirty="0" smtClean="0"/>
              <a:t>.</a:t>
            </a:r>
            <a:endParaRPr lang="pt-BR" dirty="0"/>
          </a:p>
          <a:p>
            <a:r>
              <a:rPr lang="pt-BR" dirty="0" smtClean="0"/>
              <a:t>Conquanto </a:t>
            </a:r>
            <a:r>
              <a:rPr lang="pt-BR" dirty="0"/>
              <a:t>não reste dúvida de que o latim deu origem às línguas românicas, para o fim de discernir com mais precisão o parentesco genealógico que une o latim às línguas românicas é importante reconhecer a existência naquele de dois estratos socioculturais, o culto e o popular.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413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Sermo</a:t>
            </a:r>
            <a:r>
              <a:rPr lang="pt-BR" dirty="0" smtClean="0"/>
              <a:t> </a:t>
            </a:r>
            <a:r>
              <a:rPr lang="pt-BR" dirty="0" err="1" smtClean="0"/>
              <a:t>vulgaris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Cícero e </a:t>
            </a:r>
            <a:r>
              <a:rPr lang="pt-BR" dirty="0" err="1"/>
              <a:t>Quintiliano</a:t>
            </a:r>
            <a:r>
              <a:rPr lang="pt-BR" dirty="0"/>
              <a:t> opõem a </a:t>
            </a:r>
            <a:r>
              <a:rPr lang="pt-BR" i="1" dirty="0"/>
              <a:t>urbanitas </a:t>
            </a:r>
            <a:r>
              <a:rPr lang="pt-BR" dirty="0"/>
              <a:t>à </a:t>
            </a:r>
            <a:r>
              <a:rPr lang="pt-BR" i="1" dirty="0" err="1"/>
              <a:t>rusticitas</a:t>
            </a:r>
            <a:r>
              <a:rPr lang="pt-BR" dirty="0"/>
              <a:t>, a </a:t>
            </a:r>
            <a:r>
              <a:rPr lang="pt-BR" i="1" dirty="0" err="1"/>
              <a:t>litterate</a:t>
            </a:r>
            <a:r>
              <a:rPr lang="pt-BR" i="1" dirty="0"/>
              <a:t> </a:t>
            </a:r>
            <a:r>
              <a:rPr lang="pt-BR" i="1" dirty="0" err="1"/>
              <a:t>loqui</a:t>
            </a:r>
            <a:r>
              <a:rPr lang="pt-BR" i="1" dirty="0"/>
              <a:t> </a:t>
            </a:r>
            <a:r>
              <a:rPr lang="pt-BR" dirty="0"/>
              <a:t>à </a:t>
            </a:r>
            <a:r>
              <a:rPr lang="pt-BR" i="1" dirty="0"/>
              <a:t>rustica vox.</a:t>
            </a:r>
            <a:endParaRPr lang="pt-BR" dirty="0"/>
          </a:p>
          <a:p>
            <a:r>
              <a:rPr lang="pt-BR" dirty="0"/>
              <a:t>Da expressão </a:t>
            </a:r>
            <a:r>
              <a:rPr lang="pt-BR" i="1" dirty="0" err="1"/>
              <a:t>sermo</a:t>
            </a:r>
            <a:r>
              <a:rPr lang="pt-BR" i="1" dirty="0"/>
              <a:t> </a:t>
            </a:r>
            <a:r>
              <a:rPr lang="pt-BR" i="1" dirty="0" err="1"/>
              <a:t>vulgaris</a:t>
            </a:r>
            <a:r>
              <a:rPr lang="pt-BR" i="1" dirty="0"/>
              <a:t> </a:t>
            </a:r>
            <a:r>
              <a:rPr lang="pt-BR" dirty="0"/>
              <a:t>que caracteriza a língua popular em Roma procede o nome de “latim vulgar” adotado por filólogos e linguistas dedicados ao estudo das línguas românicas. </a:t>
            </a:r>
            <a:endParaRPr lang="pt-BR" dirty="0" smtClean="0"/>
          </a:p>
          <a:p>
            <a:r>
              <a:rPr lang="pt-BR" dirty="0" smtClean="0"/>
              <a:t>Na </a:t>
            </a:r>
            <a:r>
              <a:rPr lang="pt-BR" dirty="0"/>
              <a:t>verdade, “latim vulgar” é tão-só o latim popular, falado por todas as classes sociais de Roma.</a:t>
            </a:r>
          </a:p>
          <a:p>
            <a:r>
              <a:rPr lang="pt-BR" dirty="0"/>
              <a:t>Não se possui nenhum escrito vazado exclusivamente </a:t>
            </a:r>
            <a:r>
              <a:rPr lang="pt-BR" dirty="0" smtClean="0"/>
              <a:t>em “latim vulgar”. </a:t>
            </a:r>
            <a:r>
              <a:rPr lang="pt-BR" dirty="0"/>
              <a:t>Deste só se possuem indícios </a:t>
            </a:r>
            <a:r>
              <a:rPr lang="pt-BR" dirty="0" smtClean="0"/>
              <a:t>em </a:t>
            </a:r>
            <a:r>
              <a:rPr lang="pt-BR" dirty="0"/>
              <a:t>textos nos quais transparece o </a:t>
            </a:r>
            <a:r>
              <a:rPr lang="pt-BR" dirty="0" smtClean="0"/>
              <a:t>emprego do registro </a:t>
            </a:r>
            <a:r>
              <a:rPr lang="pt-BR" dirty="0"/>
              <a:t>popular.</a:t>
            </a:r>
          </a:p>
          <a:p>
            <a:r>
              <a:rPr lang="pt-BR" dirty="0"/>
              <a:t>Os textos </a:t>
            </a:r>
            <a:r>
              <a:rPr lang="pt-BR" dirty="0" smtClean="0"/>
              <a:t>notadamente populares denominam-se </a:t>
            </a:r>
            <a:r>
              <a:rPr lang="pt-BR" dirty="0"/>
              <a:t>“fontes” </a:t>
            </a:r>
            <a:r>
              <a:rPr lang="pt-BR" dirty="0" smtClean="0"/>
              <a:t>do </a:t>
            </a:r>
            <a:r>
              <a:rPr lang="pt-BR" dirty="0"/>
              <a:t>latim </a:t>
            </a:r>
            <a:r>
              <a:rPr lang="pt-BR" dirty="0" smtClean="0"/>
              <a:t>falado, </a:t>
            </a:r>
            <a:r>
              <a:rPr lang="pt-BR" dirty="0"/>
              <a:t>por fornecerem </a:t>
            </a:r>
            <a:r>
              <a:rPr lang="pt-BR" dirty="0" smtClean="0"/>
              <a:t>pistas sobre </a:t>
            </a:r>
            <a:r>
              <a:rPr lang="pt-BR" dirty="0"/>
              <a:t>a existência dessa variedade de língua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7821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Fontes do latim popular - 1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 smtClean="0"/>
              <a:t>- </a:t>
            </a:r>
            <a:r>
              <a:rPr lang="pt-BR" dirty="0"/>
              <a:t>o tratado veterinário </a:t>
            </a:r>
            <a:r>
              <a:rPr lang="pt-BR" i="1" dirty="0" err="1"/>
              <a:t>Mulomedicina</a:t>
            </a:r>
            <a:r>
              <a:rPr lang="pt-BR" i="1" dirty="0"/>
              <a:t> </a:t>
            </a:r>
            <a:r>
              <a:rPr lang="pt-BR" i="1" dirty="0" err="1"/>
              <a:t>Chironis</a:t>
            </a:r>
            <a:r>
              <a:rPr lang="pt-BR" i="1" dirty="0"/>
              <a:t> </a:t>
            </a:r>
            <a:r>
              <a:rPr lang="pt-BR" dirty="0"/>
              <a:t>(séc. IV)</a:t>
            </a:r>
          </a:p>
          <a:p>
            <a:r>
              <a:rPr lang="pt-BR" dirty="0"/>
              <a:t>- cena de </a:t>
            </a:r>
            <a:r>
              <a:rPr lang="pt-BR" dirty="0" err="1"/>
              <a:t>Trimalquião</a:t>
            </a:r>
            <a:r>
              <a:rPr lang="pt-BR" dirty="0"/>
              <a:t>, no </a:t>
            </a:r>
            <a:r>
              <a:rPr lang="pt-BR" i="1" dirty="0" err="1"/>
              <a:t>Satyricon</a:t>
            </a:r>
            <a:r>
              <a:rPr lang="pt-BR" dirty="0"/>
              <a:t> de Petrônio</a:t>
            </a:r>
          </a:p>
          <a:p>
            <a:r>
              <a:rPr lang="pt-BR" dirty="0"/>
              <a:t>- o latim cristão (</a:t>
            </a:r>
            <a:r>
              <a:rPr lang="pt-BR" i="1" dirty="0" err="1"/>
              <a:t>Itala</a:t>
            </a:r>
            <a:r>
              <a:rPr lang="pt-BR" i="1" dirty="0"/>
              <a:t> </a:t>
            </a:r>
            <a:r>
              <a:rPr lang="pt-BR" dirty="0"/>
              <a:t>ou </a:t>
            </a:r>
            <a:r>
              <a:rPr lang="pt-BR" i="1" dirty="0" err="1"/>
              <a:t>Vetus</a:t>
            </a:r>
            <a:r>
              <a:rPr lang="pt-BR" i="1" dirty="0"/>
              <a:t> </a:t>
            </a:r>
            <a:r>
              <a:rPr lang="pt-BR" dirty="0"/>
              <a:t>latina; Tertuliano, Santo Agostinho, etc.)</a:t>
            </a:r>
          </a:p>
          <a:p>
            <a:r>
              <a:rPr lang="pt-BR" dirty="0"/>
              <a:t>- a </a:t>
            </a:r>
            <a:r>
              <a:rPr lang="pt-BR" i="1" dirty="0" err="1"/>
              <a:t>Peregrinatio</a:t>
            </a:r>
            <a:r>
              <a:rPr lang="pt-BR" i="1" dirty="0"/>
              <a:t> </a:t>
            </a:r>
            <a:r>
              <a:rPr lang="pt-BR" i="1" dirty="0" err="1"/>
              <a:t>Egeriae</a:t>
            </a:r>
            <a:r>
              <a:rPr lang="pt-BR" i="1" dirty="0"/>
              <a:t> </a:t>
            </a:r>
            <a:r>
              <a:rPr lang="pt-BR" dirty="0"/>
              <a:t>(</a:t>
            </a:r>
            <a:r>
              <a:rPr lang="pt-BR" i="1" dirty="0" err="1"/>
              <a:t>Aetheriae</a:t>
            </a:r>
            <a:r>
              <a:rPr lang="pt-BR" dirty="0"/>
              <a:t>)</a:t>
            </a:r>
          </a:p>
          <a:p>
            <a:r>
              <a:rPr lang="pt-BR" dirty="0"/>
              <a:t>- indicações de gramáticos </a:t>
            </a:r>
            <a:r>
              <a:rPr lang="pt-BR" dirty="0" smtClean="0"/>
              <a:t>latinos</a:t>
            </a:r>
            <a:endParaRPr lang="pt-BR" dirty="0"/>
          </a:p>
          <a:p>
            <a:r>
              <a:rPr lang="pt-BR" dirty="0"/>
              <a:t>- </a:t>
            </a:r>
            <a:r>
              <a:rPr lang="pt-BR" dirty="0" smtClean="0"/>
              <a:t>Vocabulários de Festo </a:t>
            </a:r>
            <a:r>
              <a:rPr lang="pt-BR" dirty="0"/>
              <a:t>(</a:t>
            </a:r>
            <a:r>
              <a:rPr lang="pt-BR" i="1" dirty="0"/>
              <a:t>De </a:t>
            </a:r>
            <a:r>
              <a:rPr lang="pt-BR" i="1" dirty="0" err="1"/>
              <a:t>verborum</a:t>
            </a:r>
            <a:r>
              <a:rPr lang="pt-BR" i="1" dirty="0"/>
              <a:t> </a:t>
            </a:r>
            <a:r>
              <a:rPr lang="pt-BR" i="1" dirty="0" err="1"/>
              <a:t>significatu</a:t>
            </a:r>
            <a:r>
              <a:rPr lang="pt-BR" dirty="0" smtClean="0"/>
              <a:t>) (</a:t>
            </a:r>
            <a:r>
              <a:rPr lang="pt-BR" dirty="0"/>
              <a:t>séc. II ou III d. C.); </a:t>
            </a:r>
            <a:r>
              <a:rPr lang="pt-BR" dirty="0" smtClean="0"/>
              <a:t>de </a:t>
            </a:r>
            <a:r>
              <a:rPr lang="pt-BR" dirty="0" err="1" smtClean="0"/>
              <a:t>Nonnius</a:t>
            </a:r>
            <a:r>
              <a:rPr lang="pt-BR" dirty="0" smtClean="0"/>
              <a:t> </a:t>
            </a:r>
            <a:r>
              <a:rPr lang="pt-BR" dirty="0" err="1" smtClean="0"/>
              <a:t>Marcellus</a:t>
            </a:r>
            <a:r>
              <a:rPr lang="pt-BR" dirty="0" smtClean="0"/>
              <a:t> </a:t>
            </a:r>
            <a:r>
              <a:rPr lang="pt-BR" dirty="0"/>
              <a:t>(séc. IV); Isidoro de Sevilha (</a:t>
            </a:r>
            <a:r>
              <a:rPr lang="pt-BR" i="1" dirty="0" err="1"/>
              <a:t>Etymologiae</a:t>
            </a:r>
            <a:r>
              <a:rPr lang="pt-BR" dirty="0" smtClean="0"/>
              <a:t>) (</a:t>
            </a:r>
            <a:r>
              <a:rPr lang="pt-BR" dirty="0"/>
              <a:t>séc. VI-VII d. C.)</a:t>
            </a:r>
          </a:p>
          <a:p>
            <a:r>
              <a:rPr lang="en-US" dirty="0"/>
              <a:t>- </a:t>
            </a:r>
            <a:r>
              <a:rPr lang="en-US" i="1" dirty="0"/>
              <a:t>Appendix </a:t>
            </a:r>
            <a:r>
              <a:rPr lang="en-US" i="1" dirty="0" err="1"/>
              <a:t>Probi</a:t>
            </a:r>
            <a:r>
              <a:rPr lang="en-US" i="1" dirty="0"/>
              <a:t> </a:t>
            </a:r>
            <a:r>
              <a:rPr lang="en-US" dirty="0"/>
              <a:t>(~</a:t>
            </a:r>
            <a:r>
              <a:rPr lang="en-US" dirty="0" err="1"/>
              <a:t>séc</a:t>
            </a:r>
            <a:r>
              <a:rPr lang="en-US" dirty="0"/>
              <a:t>. III d. C.)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00255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Appendix</a:t>
            </a:r>
            <a:r>
              <a:rPr lang="pt-BR" dirty="0" smtClean="0"/>
              <a:t> </a:t>
            </a:r>
            <a:r>
              <a:rPr lang="pt-BR" dirty="0" err="1" smtClean="0"/>
              <a:t>Probi</a:t>
            </a:r>
            <a:endParaRPr lang="pt-BR" dirty="0"/>
          </a:p>
        </p:txBody>
      </p:sp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72816"/>
            <a:ext cx="7000444" cy="4641599"/>
          </a:xfrm>
        </p:spPr>
      </p:pic>
    </p:spTree>
    <p:extLst>
      <p:ext uri="{BB962C8B-B14F-4D97-AF65-F5344CB8AC3E}">
        <p14:creationId xmlns:p14="http://schemas.microsoft.com/office/powerpoint/2010/main" val="1986593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Fontes do latim popular - 2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t-BR" dirty="0"/>
              <a:t>- Glosas de </a:t>
            </a:r>
            <a:r>
              <a:rPr lang="pt-BR" dirty="0" err="1"/>
              <a:t>Reichenau</a:t>
            </a:r>
            <a:r>
              <a:rPr lang="pt-BR" dirty="0"/>
              <a:t> (~séc. VIII)</a:t>
            </a:r>
          </a:p>
          <a:p>
            <a:r>
              <a:rPr lang="pt-BR" dirty="0"/>
              <a:t>- Glosas de Kassel </a:t>
            </a:r>
            <a:r>
              <a:rPr lang="pt-BR" dirty="0" smtClean="0"/>
              <a:t>(~séc</a:t>
            </a:r>
            <a:r>
              <a:rPr lang="pt-BR" dirty="0"/>
              <a:t>. IX)</a:t>
            </a:r>
          </a:p>
          <a:p>
            <a:r>
              <a:rPr lang="pt-BR" dirty="0" smtClean="0"/>
              <a:t>- </a:t>
            </a:r>
            <a:r>
              <a:rPr lang="pt-BR" dirty="0"/>
              <a:t>Inscrições: Pompeia (79 d. C.); Gália; </a:t>
            </a:r>
            <a:r>
              <a:rPr lang="pt-BR" dirty="0" err="1"/>
              <a:t>Dácia</a:t>
            </a:r>
            <a:r>
              <a:rPr lang="pt-BR" dirty="0"/>
              <a:t>; Ibéria</a:t>
            </a:r>
          </a:p>
          <a:p>
            <a:r>
              <a:rPr lang="pt-BR" dirty="0"/>
              <a:t>- </a:t>
            </a:r>
            <a:r>
              <a:rPr lang="pt-BR" i="1" dirty="0" err="1"/>
              <a:t>Tabellae</a:t>
            </a:r>
            <a:r>
              <a:rPr lang="pt-BR" i="1" dirty="0"/>
              <a:t> </a:t>
            </a:r>
            <a:r>
              <a:rPr lang="pt-BR" i="1" dirty="0" err="1" smtClean="0"/>
              <a:t>defixionum</a:t>
            </a:r>
            <a:r>
              <a:rPr lang="pt-BR" i="1" dirty="0" smtClean="0"/>
              <a:t> </a:t>
            </a:r>
            <a:r>
              <a:rPr lang="pt-BR" dirty="0" smtClean="0"/>
              <a:t>latinas (~a partir do séc. II-I a. C.)</a:t>
            </a:r>
            <a:endParaRPr lang="pt-BR" dirty="0"/>
          </a:p>
          <a:p>
            <a:r>
              <a:rPr lang="pt-BR" dirty="0"/>
              <a:t>- Grafia de manuscritos</a:t>
            </a:r>
          </a:p>
          <a:p>
            <a:r>
              <a:rPr lang="pt-BR" dirty="0"/>
              <a:t>- As notas </a:t>
            </a:r>
            <a:r>
              <a:rPr lang="pt-BR" dirty="0" err="1"/>
              <a:t>tironianas</a:t>
            </a:r>
            <a:r>
              <a:rPr lang="pt-BR" dirty="0"/>
              <a:t> (primeiro sistema estenográfico romano, idealizado por M. Túlio </a:t>
            </a:r>
            <a:r>
              <a:rPr lang="pt-BR" dirty="0" err="1"/>
              <a:t>Tirone</a:t>
            </a:r>
            <a:r>
              <a:rPr lang="pt-BR" dirty="0"/>
              <a:t>)</a:t>
            </a:r>
          </a:p>
          <a:p>
            <a:r>
              <a:rPr lang="pt-BR" dirty="0"/>
              <a:t>- Os diplomas, redigidos em latim tardio, mostram tendências que se afirmarão nas línguas românicas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90260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1152</Words>
  <Application>Microsoft Office PowerPoint</Application>
  <PresentationFormat>On-screen Show (4:3)</PresentationFormat>
  <Paragraphs>126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Tema do Office</vt:lpstr>
      <vt:lpstr>Da língua de Roma  às línguas da România</vt:lpstr>
      <vt:lpstr>Latim e românico</vt:lpstr>
      <vt:lpstr>Origem de “latim”</vt:lpstr>
      <vt:lpstr>Expansão do latim</vt:lpstr>
      <vt:lpstr>Latim literário e latim popular</vt:lpstr>
      <vt:lpstr>Sermo vulgaris</vt:lpstr>
      <vt:lpstr>Fontes do latim popular - 1</vt:lpstr>
      <vt:lpstr>Appendix Probi</vt:lpstr>
      <vt:lpstr>Fontes do latim popular - 2</vt:lpstr>
      <vt:lpstr>O léxico românico</vt:lpstr>
      <vt:lpstr>As línguas da Europa</vt:lpstr>
      <vt:lpstr>Línguas românicas na Europa</vt:lpstr>
      <vt:lpstr>România linguística</vt:lpstr>
      <vt:lpstr>  Línguas e dialetos neolatinos  Italiano I </vt:lpstr>
      <vt:lpstr>Línguas e dialetos neolatinos  Italiano II</vt:lpstr>
      <vt:lpstr>Línguas e dialetos neolatinos  Italiano III</vt:lpstr>
      <vt:lpstr>Línguas e dialetos neolatinos Provençal (lenga d’oc)</vt:lpstr>
      <vt:lpstr>Línguas e dialetos neolatinos Francês – Espanhol - Português</vt:lpstr>
      <vt:lpstr>Monumentos mais antigos da România Italiano</vt:lpstr>
      <vt:lpstr>Placito capuano</vt:lpstr>
      <vt:lpstr>Monumentos mais antigos da România Francês</vt:lpstr>
      <vt:lpstr>Juramentos de Strasbourg</vt:lpstr>
      <vt:lpstr>Monumentos mais antigos da România Provençal – Espanhol – Galego-Português</vt:lpstr>
      <vt:lpstr>Glosas emilianenses</vt:lpstr>
      <vt:lpstr>Etapas da metamorfose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língua de Roma  às línguas da România</dc:title>
  <dc:creator>ISPC</dc:creator>
  <cp:lastModifiedBy>ISPC</cp:lastModifiedBy>
  <cp:revision>20</cp:revision>
  <dcterms:created xsi:type="dcterms:W3CDTF">2016-02-19T11:04:01Z</dcterms:created>
  <dcterms:modified xsi:type="dcterms:W3CDTF">2019-03-25T12:05:58Z</dcterms:modified>
</cp:coreProperties>
</file>