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sldIdLst>
    <p:sldId id="256" r:id="rId5"/>
    <p:sldId id="294" r:id="rId6"/>
    <p:sldId id="295" r:id="rId7"/>
    <p:sldId id="296" r:id="rId8"/>
    <p:sldId id="297" r:id="rId9"/>
    <p:sldId id="298" r:id="rId10"/>
    <p:sldId id="260" r:id="rId11"/>
    <p:sldId id="277" r:id="rId12"/>
    <p:sldId id="258" r:id="rId13"/>
    <p:sldId id="282" r:id="rId14"/>
    <p:sldId id="299" r:id="rId15"/>
    <p:sldId id="285" r:id="rId16"/>
    <p:sldId id="300" r:id="rId17"/>
    <p:sldId id="283" r:id="rId18"/>
    <p:sldId id="268" r:id="rId19"/>
    <p:sldId id="269" r:id="rId20"/>
    <p:sldId id="284" r:id="rId21"/>
    <p:sldId id="290" r:id="rId22"/>
    <p:sldId id="288" r:id="rId23"/>
    <p:sldId id="287" r:id="rId24"/>
    <p:sldId id="286" r:id="rId25"/>
    <p:sldId id="278" r:id="rId26"/>
    <p:sldId id="265" r:id="rId27"/>
    <p:sldId id="273" r:id="rId28"/>
    <p:sldId id="291" r:id="rId29"/>
    <p:sldId id="274" r:id="rId30"/>
    <p:sldId id="275" r:id="rId31"/>
    <p:sldId id="276" r:id="rId32"/>
    <p:sldId id="292" r:id="rId33"/>
    <p:sldId id="293" r:id="rId3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10FBB4-456B-A945-AEAA-B12E0734F09B}" v="1" dt="2023-11-09T02:54:02.6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34"/>
    <p:restoredTop sz="86336"/>
  </p:normalViewPr>
  <p:slideViewPr>
    <p:cSldViewPr snapToGrid="0" snapToObjects="1">
      <p:cViewPr varScale="1">
        <p:scale>
          <a:sx n="93" d="100"/>
          <a:sy n="93" d="100"/>
        </p:scale>
        <p:origin x="232" y="32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AA9DE6-B1F0-491D-9D2E-5100F983E2E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040AEA9-EF06-451B-ADC7-6FC96199D9F7}">
      <dgm:prSet/>
      <dgm:spPr/>
      <dgm:t>
        <a:bodyPr/>
        <a:lstStyle/>
        <a:p>
          <a:r>
            <a:rPr lang="pt-BR" dirty="0"/>
            <a:t>Qual a taxa de juros mensal das seguintes </a:t>
          </a:r>
          <a:r>
            <a:rPr lang="pt-BR" dirty="0" err="1"/>
            <a:t>operaçoes</a:t>
          </a:r>
          <a:r>
            <a:rPr lang="pt-BR" dirty="0"/>
            <a:t>?</a:t>
          </a:r>
          <a:endParaRPr lang="en-US" dirty="0"/>
        </a:p>
      </dgm:t>
    </dgm:pt>
    <dgm:pt modelId="{7FC3B050-F89B-4019-B979-1B20B7189B21}" type="parTrans" cxnId="{1EAC330D-BE00-4A7B-BFD3-82B96F6CD40C}">
      <dgm:prSet/>
      <dgm:spPr/>
      <dgm:t>
        <a:bodyPr/>
        <a:lstStyle/>
        <a:p>
          <a:endParaRPr lang="en-US"/>
        </a:p>
      </dgm:t>
    </dgm:pt>
    <dgm:pt modelId="{BF7E13C4-E3DE-4D2A-B155-BBF042872180}" type="sibTrans" cxnId="{1EAC330D-BE00-4A7B-BFD3-82B96F6CD40C}">
      <dgm:prSet/>
      <dgm:spPr/>
      <dgm:t>
        <a:bodyPr/>
        <a:lstStyle/>
        <a:p>
          <a:endParaRPr lang="en-US"/>
        </a:p>
      </dgm:t>
    </dgm:pt>
    <dgm:pt modelId="{EE16ABD6-6617-466D-90F2-4B06771944D2}">
      <dgm:prSet/>
      <dgm:spPr/>
      <dgm:t>
        <a:bodyPr/>
        <a:lstStyle/>
        <a:p>
          <a:r>
            <a:rPr lang="pt-BR"/>
            <a:t>Cartão de Crédito?</a:t>
          </a:r>
          <a:endParaRPr lang="en-US"/>
        </a:p>
      </dgm:t>
    </dgm:pt>
    <dgm:pt modelId="{7279728D-9127-4087-BFC4-29EB557C61FC}" type="parTrans" cxnId="{01B0B3AF-A15F-48BB-ACAD-C0AFF4D00420}">
      <dgm:prSet/>
      <dgm:spPr/>
      <dgm:t>
        <a:bodyPr/>
        <a:lstStyle/>
        <a:p>
          <a:endParaRPr lang="en-US"/>
        </a:p>
      </dgm:t>
    </dgm:pt>
    <dgm:pt modelId="{D4FABC4C-700C-46B6-9274-C36C9BAFD427}" type="sibTrans" cxnId="{01B0B3AF-A15F-48BB-ACAD-C0AFF4D00420}">
      <dgm:prSet/>
      <dgm:spPr/>
      <dgm:t>
        <a:bodyPr/>
        <a:lstStyle/>
        <a:p>
          <a:endParaRPr lang="en-US"/>
        </a:p>
      </dgm:t>
    </dgm:pt>
    <dgm:pt modelId="{982FCE4E-7430-498A-B251-4C67D0BF52B9}">
      <dgm:prSet/>
      <dgm:spPr/>
      <dgm:t>
        <a:bodyPr/>
        <a:lstStyle/>
        <a:p>
          <a:r>
            <a:rPr lang="pt-BR"/>
            <a:t>Cheque especial?</a:t>
          </a:r>
          <a:endParaRPr lang="en-US"/>
        </a:p>
      </dgm:t>
    </dgm:pt>
    <dgm:pt modelId="{1A5C4372-E79A-43E8-BA0A-58DFE7E20528}" type="parTrans" cxnId="{DFD6C533-E3C9-47B6-9F01-89BB4C2922ED}">
      <dgm:prSet/>
      <dgm:spPr/>
      <dgm:t>
        <a:bodyPr/>
        <a:lstStyle/>
        <a:p>
          <a:endParaRPr lang="en-US"/>
        </a:p>
      </dgm:t>
    </dgm:pt>
    <dgm:pt modelId="{A45380EA-1D84-4FE5-B61C-6E7C227FCFE9}" type="sibTrans" cxnId="{DFD6C533-E3C9-47B6-9F01-89BB4C2922ED}">
      <dgm:prSet/>
      <dgm:spPr/>
      <dgm:t>
        <a:bodyPr/>
        <a:lstStyle/>
        <a:p>
          <a:endParaRPr lang="en-US"/>
        </a:p>
      </dgm:t>
    </dgm:pt>
    <dgm:pt modelId="{6161EB56-6CC9-4163-AE48-7C7CB26FCF84}">
      <dgm:prSet/>
      <dgm:spPr/>
      <dgm:t>
        <a:bodyPr/>
        <a:lstStyle/>
        <a:p>
          <a:r>
            <a:rPr lang="pt-BR"/>
            <a:t>Financiamento de compra de veículos?</a:t>
          </a:r>
          <a:endParaRPr lang="en-US"/>
        </a:p>
      </dgm:t>
    </dgm:pt>
    <dgm:pt modelId="{5DA400BE-11B3-428D-A56E-E85ED2E7C9D5}" type="parTrans" cxnId="{5F68ED97-1B70-4CFD-9B77-F112114937DA}">
      <dgm:prSet/>
      <dgm:spPr/>
      <dgm:t>
        <a:bodyPr/>
        <a:lstStyle/>
        <a:p>
          <a:endParaRPr lang="en-US"/>
        </a:p>
      </dgm:t>
    </dgm:pt>
    <dgm:pt modelId="{EF73CB36-0CC6-4D3A-B63B-48DA064DC3E1}" type="sibTrans" cxnId="{5F68ED97-1B70-4CFD-9B77-F112114937DA}">
      <dgm:prSet/>
      <dgm:spPr/>
      <dgm:t>
        <a:bodyPr/>
        <a:lstStyle/>
        <a:p>
          <a:endParaRPr lang="en-US"/>
        </a:p>
      </dgm:t>
    </dgm:pt>
    <dgm:pt modelId="{3B3AD0A7-6624-49A0-8F57-89E436F919BC}">
      <dgm:prSet/>
      <dgm:spPr/>
      <dgm:t>
        <a:bodyPr/>
        <a:lstStyle/>
        <a:p>
          <a:r>
            <a:rPr lang="pt-BR"/>
            <a:t>Crédito Consignado?</a:t>
          </a:r>
          <a:endParaRPr lang="en-US"/>
        </a:p>
      </dgm:t>
    </dgm:pt>
    <dgm:pt modelId="{0E08DE34-18C4-4CD1-9DAC-7FAE87C3644E}" type="parTrans" cxnId="{D15E598F-32EE-42A8-A41A-641BB6A94734}">
      <dgm:prSet/>
      <dgm:spPr/>
      <dgm:t>
        <a:bodyPr/>
        <a:lstStyle/>
        <a:p>
          <a:endParaRPr lang="en-US"/>
        </a:p>
      </dgm:t>
    </dgm:pt>
    <dgm:pt modelId="{53AAEBE0-2291-43D0-88F0-98D4B4A02833}" type="sibTrans" cxnId="{D15E598F-32EE-42A8-A41A-641BB6A94734}">
      <dgm:prSet/>
      <dgm:spPr/>
      <dgm:t>
        <a:bodyPr/>
        <a:lstStyle/>
        <a:p>
          <a:endParaRPr lang="en-US"/>
        </a:p>
      </dgm:t>
    </dgm:pt>
    <dgm:pt modelId="{F1A867A9-E0F2-44A4-BDCE-933479B6983E}">
      <dgm:prSet/>
      <dgm:spPr/>
      <dgm:t>
        <a:bodyPr/>
        <a:lstStyle/>
        <a:p>
          <a:r>
            <a:rPr lang="pt-BR"/>
            <a:t>Compra de um apartamento?</a:t>
          </a:r>
          <a:endParaRPr lang="en-US"/>
        </a:p>
      </dgm:t>
    </dgm:pt>
    <dgm:pt modelId="{D75222D4-E540-47BF-A5F9-2C205D93F726}" type="parTrans" cxnId="{884D7798-F452-47D3-8B40-934D7F5F2D70}">
      <dgm:prSet/>
      <dgm:spPr/>
      <dgm:t>
        <a:bodyPr/>
        <a:lstStyle/>
        <a:p>
          <a:endParaRPr lang="en-US"/>
        </a:p>
      </dgm:t>
    </dgm:pt>
    <dgm:pt modelId="{10E92878-E94A-4A37-857A-50B2F697081E}" type="sibTrans" cxnId="{884D7798-F452-47D3-8B40-934D7F5F2D70}">
      <dgm:prSet/>
      <dgm:spPr/>
      <dgm:t>
        <a:bodyPr/>
        <a:lstStyle/>
        <a:p>
          <a:endParaRPr lang="en-US"/>
        </a:p>
      </dgm:t>
    </dgm:pt>
    <dgm:pt modelId="{8D1D56FD-31DB-884F-9C75-4786D831EC53}" type="pres">
      <dgm:prSet presAssocID="{DCAA9DE6-B1F0-491D-9D2E-5100F983E2E1}" presName="vert0" presStyleCnt="0">
        <dgm:presLayoutVars>
          <dgm:dir/>
          <dgm:animOne val="branch"/>
          <dgm:animLvl val="lvl"/>
        </dgm:presLayoutVars>
      </dgm:prSet>
      <dgm:spPr/>
    </dgm:pt>
    <dgm:pt modelId="{96C2ABA8-6589-EB46-AA24-234EDCEEB95C}" type="pres">
      <dgm:prSet presAssocID="{9040AEA9-EF06-451B-ADC7-6FC96199D9F7}" presName="thickLine" presStyleLbl="alignNode1" presStyleIdx="0" presStyleCnt="6"/>
      <dgm:spPr/>
    </dgm:pt>
    <dgm:pt modelId="{6EE7266B-0F67-6945-8745-69E11165C475}" type="pres">
      <dgm:prSet presAssocID="{9040AEA9-EF06-451B-ADC7-6FC96199D9F7}" presName="horz1" presStyleCnt="0"/>
      <dgm:spPr/>
    </dgm:pt>
    <dgm:pt modelId="{6819891A-AF6A-6241-AADE-3E721B103133}" type="pres">
      <dgm:prSet presAssocID="{9040AEA9-EF06-451B-ADC7-6FC96199D9F7}" presName="tx1" presStyleLbl="revTx" presStyleIdx="0" presStyleCnt="6"/>
      <dgm:spPr/>
    </dgm:pt>
    <dgm:pt modelId="{998C077C-421F-9D47-A7A1-A617C84E5AC3}" type="pres">
      <dgm:prSet presAssocID="{9040AEA9-EF06-451B-ADC7-6FC96199D9F7}" presName="vert1" presStyleCnt="0"/>
      <dgm:spPr/>
    </dgm:pt>
    <dgm:pt modelId="{8495783B-2799-6945-9430-E507C2BAFD65}" type="pres">
      <dgm:prSet presAssocID="{EE16ABD6-6617-466D-90F2-4B06771944D2}" presName="thickLine" presStyleLbl="alignNode1" presStyleIdx="1" presStyleCnt="6"/>
      <dgm:spPr/>
    </dgm:pt>
    <dgm:pt modelId="{6EC12DF4-01C1-9245-8565-8223529E995D}" type="pres">
      <dgm:prSet presAssocID="{EE16ABD6-6617-466D-90F2-4B06771944D2}" presName="horz1" presStyleCnt="0"/>
      <dgm:spPr/>
    </dgm:pt>
    <dgm:pt modelId="{6CAE5029-2B56-6B4D-99EF-CB03F2639392}" type="pres">
      <dgm:prSet presAssocID="{EE16ABD6-6617-466D-90F2-4B06771944D2}" presName="tx1" presStyleLbl="revTx" presStyleIdx="1" presStyleCnt="6"/>
      <dgm:spPr/>
    </dgm:pt>
    <dgm:pt modelId="{868CDB9A-7B14-7444-9CDF-C2C0047BEDBA}" type="pres">
      <dgm:prSet presAssocID="{EE16ABD6-6617-466D-90F2-4B06771944D2}" presName="vert1" presStyleCnt="0"/>
      <dgm:spPr/>
    </dgm:pt>
    <dgm:pt modelId="{7C5A2DC7-DD74-D641-8806-7D3B0BD9C760}" type="pres">
      <dgm:prSet presAssocID="{982FCE4E-7430-498A-B251-4C67D0BF52B9}" presName="thickLine" presStyleLbl="alignNode1" presStyleIdx="2" presStyleCnt="6"/>
      <dgm:spPr/>
    </dgm:pt>
    <dgm:pt modelId="{826CBD57-3482-D74E-8D3B-86B40885AC3E}" type="pres">
      <dgm:prSet presAssocID="{982FCE4E-7430-498A-B251-4C67D0BF52B9}" presName="horz1" presStyleCnt="0"/>
      <dgm:spPr/>
    </dgm:pt>
    <dgm:pt modelId="{6068B55E-00DF-D140-B0E3-AFD3D7DC29E2}" type="pres">
      <dgm:prSet presAssocID="{982FCE4E-7430-498A-B251-4C67D0BF52B9}" presName="tx1" presStyleLbl="revTx" presStyleIdx="2" presStyleCnt="6"/>
      <dgm:spPr/>
    </dgm:pt>
    <dgm:pt modelId="{6923C62D-D915-D44F-9167-034822D8D8C8}" type="pres">
      <dgm:prSet presAssocID="{982FCE4E-7430-498A-B251-4C67D0BF52B9}" presName="vert1" presStyleCnt="0"/>
      <dgm:spPr/>
    </dgm:pt>
    <dgm:pt modelId="{482A927D-F904-194A-AAA6-9C9B8B3EAA71}" type="pres">
      <dgm:prSet presAssocID="{6161EB56-6CC9-4163-AE48-7C7CB26FCF84}" presName="thickLine" presStyleLbl="alignNode1" presStyleIdx="3" presStyleCnt="6"/>
      <dgm:spPr/>
    </dgm:pt>
    <dgm:pt modelId="{2D5CB772-FBF7-7641-85E7-F965C8C5DB2F}" type="pres">
      <dgm:prSet presAssocID="{6161EB56-6CC9-4163-AE48-7C7CB26FCF84}" presName="horz1" presStyleCnt="0"/>
      <dgm:spPr/>
    </dgm:pt>
    <dgm:pt modelId="{3258378B-4495-5D4A-AC4E-3E64F51C4261}" type="pres">
      <dgm:prSet presAssocID="{6161EB56-6CC9-4163-AE48-7C7CB26FCF84}" presName="tx1" presStyleLbl="revTx" presStyleIdx="3" presStyleCnt="6"/>
      <dgm:spPr/>
    </dgm:pt>
    <dgm:pt modelId="{9F6CD338-46E5-CA4E-9573-23D5B26F5D70}" type="pres">
      <dgm:prSet presAssocID="{6161EB56-6CC9-4163-AE48-7C7CB26FCF84}" presName="vert1" presStyleCnt="0"/>
      <dgm:spPr/>
    </dgm:pt>
    <dgm:pt modelId="{D3255BA7-4CA1-0942-803F-F2643F662C02}" type="pres">
      <dgm:prSet presAssocID="{3B3AD0A7-6624-49A0-8F57-89E436F919BC}" presName="thickLine" presStyleLbl="alignNode1" presStyleIdx="4" presStyleCnt="6"/>
      <dgm:spPr/>
    </dgm:pt>
    <dgm:pt modelId="{1C6B3521-E1AD-DB48-8A4E-194880DA25BE}" type="pres">
      <dgm:prSet presAssocID="{3B3AD0A7-6624-49A0-8F57-89E436F919BC}" presName="horz1" presStyleCnt="0"/>
      <dgm:spPr/>
    </dgm:pt>
    <dgm:pt modelId="{FE8E2F9E-CADC-DD43-8326-34E920A06011}" type="pres">
      <dgm:prSet presAssocID="{3B3AD0A7-6624-49A0-8F57-89E436F919BC}" presName="tx1" presStyleLbl="revTx" presStyleIdx="4" presStyleCnt="6"/>
      <dgm:spPr/>
    </dgm:pt>
    <dgm:pt modelId="{B62A5D6B-88DB-F64B-B133-2509586F849A}" type="pres">
      <dgm:prSet presAssocID="{3B3AD0A7-6624-49A0-8F57-89E436F919BC}" presName="vert1" presStyleCnt="0"/>
      <dgm:spPr/>
    </dgm:pt>
    <dgm:pt modelId="{A04CB51B-7A92-A946-A9E8-4EA2A2349C22}" type="pres">
      <dgm:prSet presAssocID="{F1A867A9-E0F2-44A4-BDCE-933479B6983E}" presName="thickLine" presStyleLbl="alignNode1" presStyleIdx="5" presStyleCnt="6"/>
      <dgm:spPr/>
    </dgm:pt>
    <dgm:pt modelId="{E8DD0EA3-EA02-4A43-AE4B-C5BBF6B167F4}" type="pres">
      <dgm:prSet presAssocID="{F1A867A9-E0F2-44A4-BDCE-933479B6983E}" presName="horz1" presStyleCnt="0"/>
      <dgm:spPr/>
    </dgm:pt>
    <dgm:pt modelId="{57ABADD8-BFA0-2644-9B7D-23C07B3FD7F7}" type="pres">
      <dgm:prSet presAssocID="{F1A867A9-E0F2-44A4-BDCE-933479B6983E}" presName="tx1" presStyleLbl="revTx" presStyleIdx="5" presStyleCnt="6"/>
      <dgm:spPr/>
    </dgm:pt>
    <dgm:pt modelId="{143898A8-6517-3D41-A391-A5C2A3EAA1CF}" type="pres">
      <dgm:prSet presAssocID="{F1A867A9-E0F2-44A4-BDCE-933479B6983E}" presName="vert1" presStyleCnt="0"/>
      <dgm:spPr/>
    </dgm:pt>
  </dgm:ptLst>
  <dgm:cxnLst>
    <dgm:cxn modelId="{1EAC330D-BE00-4A7B-BFD3-82B96F6CD40C}" srcId="{DCAA9DE6-B1F0-491D-9D2E-5100F983E2E1}" destId="{9040AEA9-EF06-451B-ADC7-6FC96199D9F7}" srcOrd="0" destOrd="0" parTransId="{7FC3B050-F89B-4019-B979-1B20B7189B21}" sibTransId="{BF7E13C4-E3DE-4D2A-B155-BBF042872180}"/>
    <dgm:cxn modelId="{FCE5FC27-0411-0144-9882-C751250E09F5}" type="presOf" srcId="{3B3AD0A7-6624-49A0-8F57-89E436F919BC}" destId="{FE8E2F9E-CADC-DD43-8326-34E920A06011}" srcOrd="0" destOrd="0" presId="urn:microsoft.com/office/officeart/2008/layout/LinedList"/>
    <dgm:cxn modelId="{DFD6C533-E3C9-47B6-9F01-89BB4C2922ED}" srcId="{DCAA9DE6-B1F0-491D-9D2E-5100F983E2E1}" destId="{982FCE4E-7430-498A-B251-4C67D0BF52B9}" srcOrd="2" destOrd="0" parTransId="{1A5C4372-E79A-43E8-BA0A-58DFE7E20528}" sibTransId="{A45380EA-1D84-4FE5-B61C-6E7C227FCFE9}"/>
    <dgm:cxn modelId="{FE9E363E-ECA7-574F-AB2E-B85080C5919F}" type="presOf" srcId="{982FCE4E-7430-498A-B251-4C67D0BF52B9}" destId="{6068B55E-00DF-D140-B0E3-AFD3D7DC29E2}" srcOrd="0" destOrd="0" presId="urn:microsoft.com/office/officeart/2008/layout/LinedList"/>
    <dgm:cxn modelId="{77C40058-44B1-D94F-99ED-BE1BA4ECE5AB}" type="presOf" srcId="{6161EB56-6CC9-4163-AE48-7C7CB26FCF84}" destId="{3258378B-4495-5D4A-AC4E-3E64F51C4261}" srcOrd="0" destOrd="0" presId="urn:microsoft.com/office/officeart/2008/layout/LinedList"/>
    <dgm:cxn modelId="{D15E598F-32EE-42A8-A41A-641BB6A94734}" srcId="{DCAA9DE6-B1F0-491D-9D2E-5100F983E2E1}" destId="{3B3AD0A7-6624-49A0-8F57-89E436F919BC}" srcOrd="4" destOrd="0" parTransId="{0E08DE34-18C4-4CD1-9DAC-7FAE87C3644E}" sibTransId="{53AAEBE0-2291-43D0-88F0-98D4B4A02833}"/>
    <dgm:cxn modelId="{5F68ED97-1B70-4CFD-9B77-F112114937DA}" srcId="{DCAA9DE6-B1F0-491D-9D2E-5100F983E2E1}" destId="{6161EB56-6CC9-4163-AE48-7C7CB26FCF84}" srcOrd="3" destOrd="0" parTransId="{5DA400BE-11B3-428D-A56E-E85ED2E7C9D5}" sibTransId="{EF73CB36-0CC6-4D3A-B63B-48DA064DC3E1}"/>
    <dgm:cxn modelId="{2B754698-6AD5-8948-BC32-BC71AF683ABB}" type="presOf" srcId="{F1A867A9-E0F2-44A4-BDCE-933479B6983E}" destId="{57ABADD8-BFA0-2644-9B7D-23C07B3FD7F7}" srcOrd="0" destOrd="0" presId="urn:microsoft.com/office/officeart/2008/layout/LinedList"/>
    <dgm:cxn modelId="{884D7798-F452-47D3-8B40-934D7F5F2D70}" srcId="{DCAA9DE6-B1F0-491D-9D2E-5100F983E2E1}" destId="{F1A867A9-E0F2-44A4-BDCE-933479B6983E}" srcOrd="5" destOrd="0" parTransId="{D75222D4-E540-47BF-A5F9-2C205D93F726}" sibTransId="{10E92878-E94A-4A37-857A-50B2F697081E}"/>
    <dgm:cxn modelId="{01B0B3AF-A15F-48BB-ACAD-C0AFF4D00420}" srcId="{DCAA9DE6-B1F0-491D-9D2E-5100F983E2E1}" destId="{EE16ABD6-6617-466D-90F2-4B06771944D2}" srcOrd="1" destOrd="0" parTransId="{7279728D-9127-4087-BFC4-29EB557C61FC}" sibTransId="{D4FABC4C-700C-46B6-9274-C36C9BAFD427}"/>
    <dgm:cxn modelId="{446C53CA-534D-8848-B6B9-4C87ECF72CF0}" type="presOf" srcId="{EE16ABD6-6617-466D-90F2-4B06771944D2}" destId="{6CAE5029-2B56-6B4D-99EF-CB03F2639392}" srcOrd="0" destOrd="0" presId="urn:microsoft.com/office/officeart/2008/layout/LinedList"/>
    <dgm:cxn modelId="{51E6DDE2-3846-6A4C-A32A-1926CE6AB41E}" type="presOf" srcId="{DCAA9DE6-B1F0-491D-9D2E-5100F983E2E1}" destId="{8D1D56FD-31DB-884F-9C75-4786D831EC53}" srcOrd="0" destOrd="0" presId="urn:microsoft.com/office/officeart/2008/layout/LinedList"/>
    <dgm:cxn modelId="{888CEBEC-895D-5F4A-A4D1-87CF5299A774}" type="presOf" srcId="{9040AEA9-EF06-451B-ADC7-6FC96199D9F7}" destId="{6819891A-AF6A-6241-AADE-3E721B103133}" srcOrd="0" destOrd="0" presId="urn:microsoft.com/office/officeart/2008/layout/LinedList"/>
    <dgm:cxn modelId="{5E9C8980-D205-2042-B885-BA094E33CBBC}" type="presParOf" srcId="{8D1D56FD-31DB-884F-9C75-4786D831EC53}" destId="{96C2ABA8-6589-EB46-AA24-234EDCEEB95C}" srcOrd="0" destOrd="0" presId="urn:microsoft.com/office/officeart/2008/layout/LinedList"/>
    <dgm:cxn modelId="{A8AA1FA3-5D71-4B44-9180-D35BD8BA5A65}" type="presParOf" srcId="{8D1D56FD-31DB-884F-9C75-4786D831EC53}" destId="{6EE7266B-0F67-6945-8745-69E11165C475}" srcOrd="1" destOrd="0" presId="urn:microsoft.com/office/officeart/2008/layout/LinedList"/>
    <dgm:cxn modelId="{EC2D838D-3C47-024E-B555-890E584A3701}" type="presParOf" srcId="{6EE7266B-0F67-6945-8745-69E11165C475}" destId="{6819891A-AF6A-6241-AADE-3E721B103133}" srcOrd="0" destOrd="0" presId="urn:microsoft.com/office/officeart/2008/layout/LinedList"/>
    <dgm:cxn modelId="{F05AF7B0-79B7-A14A-9D80-D6D371FA92FC}" type="presParOf" srcId="{6EE7266B-0F67-6945-8745-69E11165C475}" destId="{998C077C-421F-9D47-A7A1-A617C84E5AC3}" srcOrd="1" destOrd="0" presId="urn:microsoft.com/office/officeart/2008/layout/LinedList"/>
    <dgm:cxn modelId="{C90BF438-F0BA-7244-9F0B-5CF28E1C68AA}" type="presParOf" srcId="{8D1D56FD-31DB-884F-9C75-4786D831EC53}" destId="{8495783B-2799-6945-9430-E507C2BAFD65}" srcOrd="2" destOrd="0" presId="urn:microsoft.com/office/officeart/2008/layout/LinedList"/>
    <dgm:cxn modelId="{4CCD5E4A-9E3F-654E-9F46-F22159A5B445}" type="presParOf" srcId="{8D1D56FD-31DB-884F-9C75-4786D831EC53}" destId="{6EC12DF4-01C1-9245-8565-8223529E995D}" srcOrd="3" destOrd="0" presId="urn:microsoft.com/office/officeart/2008/layout/LinedList"/>
    <dgm:cxn modelId="{C0DF8623-FF7A-9349-8CF4-D761000E0AAF}" type="presParOf" srcId="{6EC12DF4-01C1-9245-8565-8223529E995D}" destId="{6CAE5029-2B56-6B4D-99EF-CB03F2639392}" srcOrd="0" destOrd="0" presId="urn:microsoft.com/office/officeart/2008/layout/LinedList"/>
    <dgm:cxn modelId="{61CF84D4-5853-844C-8F60-67783EF5F464}" type="presParOf" srcId="{6EC12DF4-01C1-9245-8565-8223529E995D}" destId="{868CDB9A-7B14-7444-9CDF-C2C0047BEDBA}" srcOrd="1" destOrd="0" presId="urn:microsoft.com/office/officeart/2008/layout/LinedList"/>
    <dgm:cxn modelId="{76DC3C41-2F53-D341-89DD-AC74330DCD05}" type="presParOf" srcId="{8D1D56FD-31DB-884F-9C75-4786D831EC53}" destId="{7C5A2DC7-DD74-D641-8806-7D3B0BD9C760}" srcOrd="4" destOrd="0" presId="urn:microsoft.com/office/officeart/2008/layout/LinedList"/>
    <dgm:cxn modelId="{EEB71330-2A96-B343-B8EB-D6DD53BCEC97}" type="presParOf" srcId="{8D1D56FD-31DB-884F-9C75-4786D831EC53}" destId="{826CBD57-3482-D74E-8D3B-86B40885AC3E}" srcOrd="5" destOrd="0" presId="urn:microsoft.com/office/officeart/2008/layout/LinedList"/>
    <dgm:cxn modelId="{A44BFA9B-3162-3B49-A2B4-A465CE33B2E1}" type="presParOf" srcId="{826CBD57-3482-D74E-8D3B-86B40885AC3E}" destId="{6068B55E-00DF-D140-B0E3-AFD3D7DC29E2}" srcOrd="0" destOrd="0" presId="urn:microsoft.com/office/officeart/2008/layout/LinedList"/>
    <dgm:cxn modelId="{9608F76A-79AE-5E46-9B14-787449288BEC}" type="presParOf" srcId="{826CBD57-3482-D74E-8D3B-86B40885AC3E}" destId="{6923C62D-D915-D44F-9167-034822D8D8C8}" srcOrd="1" destOrd="0" presId="urn:microsoft.com/office/officeart/2008/layout/LinedList"/>
    <dgm:cxn modelId="{2CA11D4A-18D8-1748-A36D-976A82319AD9}" type="presParOf" srcId="{8D1D56FD-31DB-884F-9C75-4786D831EC53}" destId="{482A927D-F904-194A-AAA6-9C9B8B3EAA71}" srcOrd="6" destOrd="0" presId="urn:microsoft.com/office/officeart/2008/layout/LinedList"/>
    <dgm:cxn modelId="{6E96184C-0318-9E4B-9CAB-952AFF093A26}" type="presParOf" srcId="{8D1D56FD-31DB-884F-9C75-4786D831EC53}" destId="{2D5CB772-FBF7-7641-85E7-F965C8C5DB2F}" srcOrd="7" destOrd="0" presId="urn:microsoft.com/office/officeart/2008/layout/LinedList"/>
    <dgm:cxn modelId="{55924584-76B3-B746-AC46-748461A21759}" type="presParOf" srcId="{2D5CB772-FBF7-7641-85E7-F965C8C5DB2F}" destId="{3258378B-4495-5D4A-AC4E-3E64F51C4261}" srcOrd="0" destOrd="0" presId="urn:microsoft.com/office/officeart/2008/layout/LinedList"/>
    <dgm:cxn modelId="{8B354744-540A-A647-A482-A75EFBFB029B}" type="presParOf" srcId="{2D5CB772-FBF7-7641-85E7-F965C8C5DB2F}" destId="{9F6CD338-46E5-CA4E-9573-23D5B26F5D70}" srcOrd="1" destOrd="0" presId="urn:microsoft.com/office/officeart/2008/layout/LinedList"/>
    <dgm:cxn modelId="{A141792B-66B4-464E-8259-5B4C7AC856A2}" type="presParOf" srcId="{8D1D56FD-31DB-884F-9C75-4786D831EC53}" destId="{D3255BA7-4CA1-0942-803F-F2643F662C02}" srcOrd="8" destOrd="0" presId="urn:microsoft.com/office/officeart/2008/layout/LinedList"/>
    <dgm:cxn modelId="{9FCE6198-E041-9540-854C-02E49C1CBED2}" type="presParOf" srcId="{8D1D56FD-31DB-884F-9C75-4786D831EC53}" destId="{1C6B3521-E1AD-DB48-8A4E-194880DA25BE}" srcOrd="9" destOrd="0" presId="urn:microsoft.com/office/officeart/2008/layout/LinedList"/>
    <dgm:cxn modelId="{0E291ABE-EF35-8D44-BD07-8EEC7618F287}" type="presParOf" srcId="{1C6B3521-E1AD-DB48-8A4E-194880DA25BE}" destId="{FE8E2F9E-CADC-DD43-8326-34E920A06011}" srcOrd="0" destOrd="0" presId="urn:microsoft.com/office/officeart/2008/layout/LinedList"/>
    <dgm:cxn modelId="{C77A43F9-03FB-5947-9AC3-41CC6F6CE861}" type="presParOf" srcId="{1C6B3521-E1AD-DB48-8A4E-194880DA25BE}" destId="{B62A5D6B-88DB-F64B-B133-2509586F849A}" srcOrd="1" destOrd="0" presId="urn:microsoft.com/office/officeart/2008/layout/LinedList"/>
    <dgm:cxn modelId="{6864DF2D-3712-E747-A8DC-552AF4ED1ED4}" type="presParOf" srcId="{8D1D56FD-31DB-884F-9C75-4786D831EC53}" destId="{A04CB51B-7A92-A946-A9E8-4EA2A2349C22}" srcOrd="10" destOrd="0" presId="urn:microsoft.com/office/officeart/2008/layout/LinedList"/>
    <dgm:cxn modelId="{38DE262B-6543-1F47-A258-4C65B31F670F}" type="presParOf" srcId="{8D1D56FD-31DB-884F-9C75-4786D831EC53}" destId="{E8DD0EA3-EA02-4A43-AE4B-C5BBF6B167F4}" srcOrd="11" destOrd="0" presId="urn:microsoft.com/office/officeart/2008/layout/LinedList"/>
    <dgm:cxn modelId="{6AE7E226-856B-9A4E-A1C3-79FBA54D3C70}" type="presParOf" srcId="{E8DD0EA3-EA02-4A43-AE4B-C5BBF6B167F4}" destId="{57ABADD8-BFA0-2644-9B7D-23C07B3FD7F7}" srcOrd="0" destOrd="0" presId="urn:microsoft.com/office/officeart/2008/layout/LinedList"/>
    <dgm:cxn modelId="{8C8D7F20-0E48-0C46-B542-D71C1DBD11C6}" type="presParOf" srcId="{E8DD0EA3-EA02-4A43-AE4B-C5BBF6B167F4}" destId="{143898A8-6517-3D41-A391-A5C2A3EAA1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2ABA8-6589-EB46-AA24-234EDCEEB95C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9891A-AF6A-6241-AADE-3E721B103133}">
      <dsp:nvSpPr>
        <dsp:cNvPr id="0" name=""/>
        <dsp:cNvSpPr/>
      </dsp:nvSpPr>
      <dsp:spPr>
        <a:xfrm>
          <a:off x="0" y="2492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Qual a taxa de juros mensal das seguintes </a:t>
          </a:r>
          <a:r>
            <a:rPr lang="pt-BR" sz="2300" kern="1200" dirty="0" err="1"/>
            <a:t>operaçoes</a:t>
          </a:r>
          <a:r>
            <a:rPr lang="pt-BR" sz="2300" kern="1200" dirty="0"/>
            <a:t>?</a:t>
          </a:r>
          <a:endParaRPr lang="en-US" sz="2300" kern="1200" dirty="0"/>
        </a:p>
      </dsp:txBody>
      <dsp:txXfrm>
        <a:off x="0" y="2492"/>
        <a:ext cx="6492875" cy="850069"/>
      </dsp:txXfrm>
    </dsp:sp>
    <dsp:sp modelId="{8495783B-2799-6945-9430-E507C2BAFD65}">
      <dsp:nvSpPr>
        <dsp:cNvPr id="0" name=""/>
        <dsp:cNvSpPr/>
      </dsp:nvSpPr>
      <dsp:spPr>
        <a:xfrm>
          <a:off x="0" y="852561"/>
          <a:ext cx="6492875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E5029-2B56-6B4D-99EF-CB03F2639392}">
      <dsp:nvSpPr>
        <dsp:cNvPr id="0" name=""/>
        <dsp:cNvSpPr/>
      </dsp:nvSpPr>
      <dsp:spPr>
        <a:xfrm>
          <a:off x="0" y="852561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Cartão de Crédito?</a:t>
          </a:r>
          <a:endParaRPr lang="en-US" sz="2300" kern="1200"/>
        </a:p>
      </dsp:txBody>
      <dsp:txXfrm>
        <a:off x="0" y="852561"/>
        <a:ext cx="6492875" cy="850069"/>
      </dsp:txXfrm>
    </dsp:sp>
    <dsp:sp modelId="{7C5A2DC7-DD74-D641-8806-7D3B0BD9C760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8B55E-00DF-D140-B0E3-AFD3D7DC29E2}">
      <dsp:nvSpPr>
        <dsp:cNvPr id="0" name=""/>
        <dsp:cNvSpPr/>
      </dsp:nvSpPr>
      <dsp:spPr>
        <a:xfrm>
          <a:off x="0" y="1702630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Cheque especial?</a:t>
          </a:r>
          <a:endParaRPr lang="en-US" sz="2300" kern="1200"/>
        </a:p>
      </dsp:txBody>
      <dsp:txXfrm>
        <a:off x="0" y="1702630"/>
        <a:ext cx="6492875" cy="850069"/>
      </dsp:txXfrm>
    </dsp:sp>
    <dsp:sp modelId="{482A927D-F904-194A-AAA6-9C9B8B3EAA71}">
      <dsp:nvSpPr>
        <dsp:cNvPr id="0" name=""/>
        <dsp:cNvSpPr/>
      </dsp:nvSpPr>
      <dsp:spPr>
        <a:xfrm>
          <a:off x="0" y="2552699"/>
          <a:ext cx="6492875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8378B-4495-5D4A-AC4E-3E64F51C4261}">
      <dsp:nvSpPr>
        <dsp:cNvPr id="0" name=""/>
        <dsp:cNvSpPr/>
      </dsp:nvSpPr>
      <dsp:spPr>
        <a:xfrm>
          <a:off x="0" y="255269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Financiamento de compra de veículos?</a:t>
          </a:r>
          <a:endParaRPr lang="en-US" sz="2300" kern="1200"/>
        </a:p>
      </dsp:txBody>
      <dsp:txXfrm>
        <a:off x="0" y="2552699"/>
        <a:ext cx="6492875" cy="850069"/>
      </dsp:txXfrm>
    </dsp:sp>
    <dsp:sp modelId="{D3255BA7-4CA1-0942-803F-F2643F662C02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E2F9E-CADC-DD43-8326-34E920A06011}">
      <dsp:nvSpPr>
        <dsp:cNvPr id="0" name=""/>
        <dsp:cNvSpPr/>
      </dsp:nvSpPr>
      <dsp:spPr>
        <a:xfrm>
          <a:off x="0" y="340276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Crédito Consignado?</a:t>
          </a:r>
          <a:endParaRPr lang="en-US" sz="2300" kern="1200"/>
        </a:p>
      </dsp:txBody>
      <dsp:txXfrm>
        <a:off x="0" y="3402769"/>
        <a:ext cx="6492875" cy="850069"/>
      </dsp:txXfrm>
    </dsp:sp>
    <dsp:sp modelId="{A04CB51B-7A92-A946-A9E8-4EA2A2349C22}">
      <dsp:nvSpPr>
        <dsp:cNvPr id="0" name=""/>
        <dsp:cNvSpPr/>
      </dsp:nvSpPr>
      <dsp:spPr>
        <a:xfrm>
          <a:off x="0" y="4252838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BADD8-BFA0-2644-9B7D-23C07B3FD7F7}">
      <dsp:nvSpPr>
        <dsp:cNvPr id="0" name=""/>
        <dsp:cNvSpPr/>
      </dsp:nvSpPr>
      <dsp:spPr>
        <a:xfrm>
          <a:off x="0" y="4252838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Compra de um apartamento?</a:t>
          </a:r>
          <a:endParaRPr lang="en-US" sz="2300" kern="1200"/>
        </a:p>
      </dsp:txBody>
      <dsp:txXfrm>
        <a:off x="0" y="4252838"/>
        <a:ext cx="6492875" cy="850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1F63F-FADA-F749-866E-AEDC5A97B8AB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26F99-25ED-A949-9139-324481768D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304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26F99-25ED-A949-9139-324481768DE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91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Um estudo fragmentário. Pessoais nos contratos, reais, no direito real. Estudo unitário, partindo da função </a:t>
            </a:r>
            <a:r>
              <a:rPr lang="pt-BR" dirty="0" err="1"/>
              <a:t>economica</a:t>
            </a:r>
            <a:r>
              <a:rPr lang="pt-BR" dirty="0"/>
              <a:t>.</a:t>
            </a:r>
          </a:p>
          <a:p>
            <a:r>
              <a:rPr lang="pt-BR" dirty="0"/>
              <a:t>Garantia, Risco de inadimplemento. E uma relação jurídica acessória. PATRIMONIO É A GARANTIA GERAL . GARANTIAS ESPECIAIS, TIPICAS. SUMMA DIVISIO entre pessoais e reais. Pessoais, - </a:t>
            </a:r>
            <a:r>
              <a:rPr lang="pt-BR" dirty="0" err="1"/>
              <a:t>fianca</a:t>
            </a:r>
            <a:r>
              <a:rPr lang="pt-BR" dirty="0"/>
              <a:t> e aval – separação entre a divida e a responsabilidade, </a:t>
            </a:r>
            <a:r>
              <a:rPr lang="pt-BR" dirty="0" err="1"/>
              <a:t>schuld</a:t>
            </a:r>
            <a:r>
              <a:rPr lang="pt-BR" dirty="0"/>
              <a:t> e </a:t>
            </a:r>
            <a:r>
              <a:rPr lang="pt-BR" dirty="0" err="1"/>
              <a:t>haftung</a:t>
            </a:r>
            <a:r>
              <a:rPr lang="pt-BR" dirty="0"/>
              <a:t>. </a:t>
            </a:r>
            <a:r>
              <a:rPr lang="pt-BR" dirty="0" err="1"/>
              <a:t>Essai</a:t>
            </a:r>
            <a:r>
              <a:rPr lang="pt-BR" dirty="0"/>
              <a:t> d´</a:t>
            </a:r>
            <a:r>
              <a:rPr lang="pt-BR" dirty="0" err="1"/>
              <a:t>analyse</a:t>
            </a:r>
            <a:r>
              <a:rPr lang="pt-BR" dirty="0"/>
              <a:t> </a:t>
            </a:r>
            <a:r>
              <a:rPr lang="pt-BR" dirty="0" err="1"/>
              <a:t>dualiste</a:t>
            </a:r>
            <a:r>
              <a:rPr lang="pt-BR" dirty="0"/>
              <a:t> </a:t>
            </a:r>
            <a:r>
              <a:rPr lang="pt-BR" dirty="0" err="1"/>
              <a:t>des</a:t>
            </a:r>
            <a:r>
              <a:rPr lang="pt-BR" dirty="0"/>
              <a:t> </a:t>
            </a:r>
            <a:r>
              <a:rPr lang="pt-BR" dirty="0" err="1"/>
              <a:t>obligations</a:t>
            </a:r>
            <a:r>
              <a:rPr lang="pt-BR" dirty="0"/>
              <a:t>.</a:t>
            </a:r>
          </a:p>
          <a:p>
            <a:r>
              <a:rPr lang="pt-BR" dirty="0"/>
              <a:t>Luciano Camargo penteado distingue direitos reais com função de garantia, e direitos reais em garantia.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26F99-25ED-A949-9139-324481768DE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029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26F99-25ED-A949-9139-324481768DE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173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26F99-25ED-A949-9139-324481768DE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67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80661-1D40-6A46-BAF8-07FDA416C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492F30-47EA-DF4F-8752-C49B811DA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20D244-7E5E-3A4D-AF5F-A7B899D6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670-DB20-C74E-83A9-7640A1382D9F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7CFEB7-F8A8-1E4C-B394-5FB2BF7F7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C6E672-DF09-544F-A925-109829F6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F3C8-0E51-A944-8DB1-E25513F0E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95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96399-79AC-1F4B-B867-238EC3BB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71ABDE-292F-0842-95FD-DE31DE35F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055034-F601-C243-A279-36D1AC43F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670-DB20-C74E-83A9-7640A1382D9F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6CB03-5397-4742-BFE2-7AC14C755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0A936D-4DC2-2741-910F-0DD6D0970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F3C8-0E51-A944-8DB1-E25513F0E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62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F670F-EA35-6F4F-AF74-C12AD24650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BF2143E-30BB-D94E-89CD-4D7726DFE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796930-D4A9-3647-AD60-3AAB5889E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670-DB20-C74E-83A9-7640A1382D9F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BE94D0-3689-1148-A15B-36671A94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94B100-00D3-F040-AF84-AF1780D0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F3C8-0E51-A944-8DB1-E25513F0E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52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B4664-4F44-F94C-ADF9-79C7BD551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E504F9-D7D5-2A4C-B359-2BF9E3CB3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46F2A7-3F13-E743-8B81-5D19DE551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670-DB20-C74E-83A9-7640A1382D9F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499FE8-04DF-124C-A116-CB28AA4B1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7D68D0-D544-1E45-8589-783ABB064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F3C8-0E51-A944-8DB1-E25513F0E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40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073D4C-9AE4-EF48-8071-DB1F34486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88D412-8074-DB40-A40B-F59E2FC2D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63244F-B5B9-A840-81F7-4C0323B1D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670-DB20-C74E-83A9-7640A1382D9F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0253AA-75A4-5946-B93B-D8070B9F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47D372-5BC3-CF47-82F6-E2B49EF0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F3C8-0E51-A944-8DB1-E25513F0E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48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D587AB-2EAD-6A47-AE60-4DD9E1ABF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BFEEF2-9748-074B-8DAA-93F537174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849485E-4FCE-1A4D-AB55-A1698361E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D18904-693C-6640-B148-8E26F72FF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670-DB20-C74E-83A9-7640A1382D9F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53F22E-C2BA-4E4E-85CB-D552D889D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6A3233-A87A-0D44-9E6B-6648E3F4C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F3C8-0E51-A944-8DB1-E25513F0E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2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68D0E-61BC-394F-8BD6-9290D4742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B84C57-7F14-6A40-BEF5-DA77B9994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CF19C75-5FFC-0E43-841B-40223FD88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88A10AB-E760-B343-B16A-518F0EEC1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70E483-DF08-CE4F-BDEF-A26871ACAC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7225C14-A401-7644-8094-75B2E5C98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670-DB20-C74E-83A9-7640A1382D9F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7325B84-4CA9-3847-B68D-50785F8B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D53F0A8-E3E2-984D-935C-1E18A96A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F3C8-0E51-A944-8DB1-E25513F0E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25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4469A1-0607-3E41-B99D-208ED010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1D0C75D-A12A-A34E-B2C8-F079A256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670-DB20-C74E-83A9-7640A1382D9F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1D92C6E-377B-1144-B127-67DEDD43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AA00294-E96D-5446-90EB-90CE03A6D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F3C8-0E51-A944-8DB1-E25513F0E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66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1EBD29F-41F2-F24D-99D3-131F750C7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670-DB20-C74E-83A9-7640A1382D9F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456D0CD-221B-7848-8ADF-4118B302A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C82041F-65D9-C54C-85AC-FA37782F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F3C8-0E51-A944-8DB1-E25513F0E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77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D7226-523E-6A4C-922C-476560B25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4C128E-A450-1143-99F6-A0E12E6CA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29371D-3D1A-3F4E-A89F-0B520642A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99064B-A5DC-644F-8D05-C45A8FE0E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670-DB20-C74E-83A9-7640A1382D9F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1BCC9D-10BB-5645-B2EB-B02C3EDC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58E9569-6FBE-AB47-8516-B4EBDA62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F3C8-0E51-A944-8DB1-E25513F0E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40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A110C-1E0D-2E49-8F52-334A0F33A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A1FC9A-3668-A442-A43D-C08874D615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968222-7161-5D49-8472-2848B662B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5EFC68-6787-D641-BA87-77CB872C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C5670-DB20-C74E-83A9-7640A1382D9F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FCDC92-C276-8E40-95B3-84DA201C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1DC219-DE64-2F4C-93B5-DAFA9FB9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4F3C8-0E51-A944-8DB1-E25513F0E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00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CC8255-2B99-0A46-B733-968BDEDC3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ED1D64-7C04-C845-B6B9-8908708A3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C11FE7-5832-F142-8847-0F66FD671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C5670-DB20-C74E-83A9-7640A1382D9F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44F149-C8B0-2147-86FD-2BC463ED4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E88C8B-0395-1A49-AD35-E3E59FC47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4F3C8-0E51-A944-8DB1-E25513F0E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72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/url?sa=i&amp;rct=j&amp;q=&amp;esrc=s&amp;source=images&amp;cd=&amp;ved=2ahUKEwjp7eDx95niAhW-K7kGHeIjC9AQjRx6BAgBEAU&amp;url=http://duqueestrada.adv.br/2013/10/01/noticias-vasp-426-abandonado-em-confins-1o-boeing-737-do-brasil-so-tem-2-interessados-em-leilao/&amp;psig=AOvVaw3QRdH8fNE5_-KBcN98lIAG&amp;ust=1557885991761758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/url?sa=i&amp;rct=j&amp;q=&amp;esrc=s&amp;source=images&amp;cd=&amp;ved=2ahUKEwiC24fEgJriAhWMKLkGHS0xCkQQjRx6BAgBEAU&amp;url=https://melmagazine.com/en-us/story/franklin-delano-roosevelt-and-winston-churchill-had-the-worlds-sincerest-bromance&amp;psig=AOvVaw2jlnL70R__INA8zUkPYfml&amp;ust=1557888357250808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motorshow.com.br/renault-comemora-20-anos-de-brasil-com-nova-fabrica-e-recorde-de-participacao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s://www.google.com/url?sa=i&amp;source=images&amp;cd=&amp;ved=2ahUKEwiph-figpriAhVzLLkGHYolDfIQjRx6BAgBEAU&amp;url=https://forbes.uol.com.br/colunas/2016/12/ferrari-dobra-vendas-no-brasil-em-2016-porsche-e-jaguar-tambem-aceleram/&amp;psig=AOvVaw05v7WYpmKZNuk8t1vWsXpx&amp;ust=1557888956122700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4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669CCB-5C64-C94A-82C2-828E69FA9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 fontScale="90000"/>
          </a:bodyPr>
          <a:lstStyle/>
          <a:p>
            <a:r>
              <a:rPr lang="pt-BR" sz="3100" dirty="0">
                <a:solidFill>
                  <a:srgbClr val="FFFFFF"/>
                </a:solidFill>
              </a:rPr>
              <a:t>Garantias dos Negócios Empresariais</a:t>
            </a:r>
            <a:br>
              <a:rPr lang="pt-BR" sz="3100" dirty="0">
                <a:solidFill>
                  <a:srgbClr val="FFFFFF"/>
                </a:solidFill>
              </a:rPr>
            </a:br>
            <a:r>
              <a:rPr lang="pt-BR" sz="3100" dirty="0">
                <a:solidFill>
                  <a:srgbClr val="FFFFFF"/>
                </a:solidFill>
              </a:rPr>
              <a:t>Negócio Fiduciário, Alienação Fiduciária,  leasing</a:t>
            </a:r>
            <a:br>
              <a:rPr lang="pt-BR" sz="3100" dirty="0">
                <a:solidFill>
                  <a:srgbClr val="FFFFFF"/>
                </a:solidFill>
              </a:rPr>
            </a:br>
            <a:br>
              <a:rPr lang="pt-BR" sz="3700" dirty="0">
                <a:solidFill>
                  <a:srgbClr val="FFFFFF"/>
                </a:solidFill>
              </a:rPr>
            </a:br>
            <a:endParaRPr lang="pt-BR" sz="3700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3CC8AC-72D6-7949-B329-F0CED878C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endParaRPr lang="pt-BR" sz="2000" dirty="0">
              <a:solidFill>
                <a:srgbClr val="FFFFFF"/>
              </a:solidFill>
            </a:endParaRPr>
          </a:p>
          <a:p>
            <a:r>
              <a:rPr lang="pt-BR" sz="2000" dirty="0">
                <a:solidFill>
                  <a:srgbClr val="FFFFFF"/>
                </a:solidFill>
              </a:rPr>
              <a:t>Professor  Doutor </a:t>
            </a:r>
          </a:p>
          <a:p>
            <a:r>
              <a:rPr lang="pt-BR" sz="2000" dirty="0">
                <a:solidFill>
                  <a:srgbClr val="FFFFFF"/>
                </a:solidFill>
              </a:rPr>
              <a:t>Ruy Pereira Camilo Junior</a:t>
            </a:r>
          </a:p>
        </p:txBody>
      </p:sp>
      <p:cxnSp>
        <p:nvCxnSpPr>
          <p:cNvPr id="82" name="Straight Connector 5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763A21F2-EE2C-1248-B1F9-801870345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9E138A48-031B-2F4F-9D53-CBD39B36C6D4}"/>
              </a:ext>
            </a:extLst>
          </p:cNvPr>
          <p:cNvSpPr txBox="1">
            <a:spLocks/>
          </p:cNvSpPr>
          <p:nvPr/>
        </p:nvSpPr>
        <p:spPr>
          <a:xfrm>
            <a:off x="1078092" y="855998"/>
            <a:ext cx="4284418" cy="1448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37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D4CA615D-3E9D-1A4F-80A5-2654024DFC6D}"/>
              </a:ext>
            </a:extLst>
          </p:cNvPr>
          <p:cNvSpPr txBox="1">
            <a:spLocks/>
          </p:cNvSpPr>
          <p:nvPr/>
        </p:nvSpPr>
        <p:spPr>
          <a:xfrm>
            <a:off x="7534003" y="671332"/>
            <a:ext cx="3960246" cy="1466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>
                <a:solidFill>
                  <a:srgbClr val="BA0B2F"/>
                </a:solidFill>
                <a:latin typeface="Arial" charset="0"/>
                <a:ea typeface="+mn-ea"/>
                <a:cs typeface="+mn-cs"/>
              </a:defRPr>
            </a:lvl1pPr>
            <a:lvl2pPr marL="111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1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1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11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Estrutura-se como uma cisão da propriedade.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BBF8587-239E-D040-99F5-DD49A728A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7091"/>
          <a:stretch/>
        </p:blipFill>
        <p:spPr>
          <a:xfrm>
            <a:off x="1884597" y="2031726"/>
            <a:ext cx="9889790" cy="394949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155E9BB-8ABD-A146-9679-309F05E784D6}"/>
              </a:ext>
            </a:extLst>
          </p:cNvPr>
          <p:cNvSpPr txBox="1"/>
          <p:nvPr/>
        </p:nvSpPr>
        <p:spPr>
          <a:xfrm>
            <a:off x="1713054" y="855998"/>
            <a:ext cx="3587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Alienação fiduciária em garantia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5580A9D-EC5B-EB43-8295-582ECA123531}"/>
              </a:ext>
            </a:extLst>
          </p:cNvPr>
          <p:cNvSpPr/>
          <p:nvPr/>
        </p:nvSpPr>
        <p:spPr>
          <a:xfrm>
            <a:off x="5612694" y="3244334"/>
            <a:ext cx="966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lienação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8F3FEC3-5C21-7F4C-8337-EBCF886B906F}"/>
              </a:ext>
            </a:extLst>
          </p:cNvPr>
          <p:cNvSpPr txBox="1"/>
          <p:nvPr/>
        </p:nvSpPr>
        <p:spPr>
          <a:xfrm>
            <a:off x="665018" y="86689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688AB20-7A84-E049-A507-0E5414538A47}"/>
              </a:ext>
            </a:extLst>
          </p:cNvPr>
          <p:cNvSpPr txBox="1"/>
          <p:nvPr/>
        </p:nvSpPr>
        <p:spPr>
          <a:xfrm>
            <a:off x="9351818" y="6213764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 TEMPORÁRIA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C7300F5-BF90-CE4C-B7FA-4880C90964B8}"/>
              </a:ext>
            </a:extLst>
          </p:cNvPr>
          <p:cNvSpPr txBox="1"/>
          <p:nvPr/>
        </p:nvSpPr>
        <p:spPr>
          <a:xfrm>
            <a:off x="1330036" y="6338455"/>
            <a:ext cx="4538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DEVEDOR TEM POSSE DIRETA E DOMÍNIO UTIL</a:t>
            </a:r>
          </a:p>
        </p:txBody>
      </p:sp>
    </p:spTree>
    <p:extLst>
      <p:ext uri="{BB962C8B-B14F-4D97-AF65-F5344CB8AC3E}">
        <p14:creationId xmlns:p14="http://schemas.microsoft.com/office/powerpoint/2010/main" val="2925846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6353E92-1E02-3244-9815-57F5D41C1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9" r="2" b="2"/>
          <a:stretch/>
        </p:blipFill>
        <p:spPr>
          <a:xfrm>
            <a:off x="5511589" y="523804"/>
            <a:ext cx="6680411" cy="5696039"/>
          </a:xfrm>
          <a:custGeom>
            <a:avLst/>
            <a:gdLst/>
            <a:ahLst/>
            <a:cxnLst/>
            <a:rect l="l" t="t" r="r" b="b"/>
            <a:pathLst>
              <a:path w="6680411" h="5696039">
                <a:moveTo>
                  <a:pt x="3592766" y="0"/>
                </a:moveTo>
                <a:lnTo>
                  <a:pt x="4718262" y="0"/>
                </a:lnTo>
                <a:lnTo>
                  <a:pt x="4718262" y="2"/>
                </a:lnTo>
                <a:lnTo>
                  <a:pt x="6680411" y="2"/>
                </a:lnTo>
                <a:lnTo>
                  <a:pt x="6680411" y="5696022"/>
                </a:lnTo>
                <a:lnTo>
                  <a:pt x="3888773" y="5696022"/>
                </a:lnTo>
                <a:lnTo>
                  <a:pt x="3888773" y="5696039"/>
                </a:lnTo>
                <a:lnTo>
                  <a:pt x="0" y="5696039"/>
                </a:lnTo>
                <a:lnTo>
                  <a:pt x="2763278" y="19"/>
                </a:lnTo>
                <a:lnTo>
                  <a:pt x="3447183" y="19"/>
                </a:lnTo>
                <a:lnTo>
                  <a:pt x="3447183" y="2"/>
                </a:lnTo>
                <a:lnTo>
                  <a:pt x="3592765" y="2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06E9F47-DC46-4A02-B5DB-26B56C39C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3805"/>
            <a:ext cx="7800441" cy="5696020"/>
          </a:xfrm>
          <a:custGeom>
            <a:avLst/>
            <a:gdLst>
              <a:gd name="connsiteX0" fmla="*/ 0 w 7800441"/>
              <a:gd name="connsiteY0" fmla="*/ 0 h 5696020"/>
              <a:gd name="connsiteX1" fmla="*/ 7800441 w 7800441"/>
              <a:gd name="connsiteY1" fmla="*/ 0 h 5696020"/>
              <a:gd name="connsiteX2" fmla="*/ 5037161 w 7800441"/>
              <a:gd name="connsiteY2" fmla="*/ 5696020 h 5696020"/>
              <a:gd name="connsiteX3" fmla="*/ 0 w 7800441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0441" h="5696020">
                <a:moveTo>
                  <a:pt x="0" y="0"/>
                </a:moveTo>
                <a:lnTo>
                  <a:pt x="7800441" y="0"/>
                </a:lnTo>
                <a:lnTo>
                  <a:pt x="5037161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ED7021-E48D-CE49-BEF2-43219F98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14400"/>
            <a:ext cx="5111877" cy="1095375"/>
          </a:xfrm>
        </p:spPr>
        <p:txBody>
          <a:bodyPr anchor="ctr">
            <a:normAutofit/>
          </a:bodyPr>
          <a:lstStyle/>
          <a:p>
            <a:r>
              <a:rPr lang="pt-BR" sz="3400">
                <a:solidFill>
                  <a:srgbClr val="FFFFFF"/>
                </a:solidFill>
              </a:rPr>
              <a:t>Alejandro Zambra, em ¨Múltipla Escolha¨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415208-C401-E345-A106-322FF6EC2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33625"/>
            <a:ext cx="4378452" cy="35433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17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¨Sua Casa</a:t>
            </a:r>
          </a:p>
          <a:p>
            <a:pPr marL="514350" indent="-514350">
              <a:buAutoNum type="arabicPeriod"/>
            </a:pPr>
            <a:r>
              <a:rPr lang="pt-BR" sz="17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Pertence a um banco, mas você prefere pensar que é sua.</a:t>
            </a:r>
          </a:p>
          <a:p>
            <a:pPr marL="514350" indent="-514350">
              <a:buAutoNum type="arabicPeriod"/>
            </a:pPr>
            <a:r>
              <a:rPr lang="pt-BR" sz="17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tudo correr bem, vai terminar de pagá-la em 2033</a:t>
            </a:r>
          </a:p>
          <a:p>
            <a:pPr marL="514350" indent="-514350">
              <a:buAutoNum type="arabicPeriod"/>
            </a:pPr>
            <a:r>
              <a:rPr lang="pt-BR" sz="17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 nela há onze anos. Primeiro com uma família, depois com alguns fantasmas que também já se foram.</a:t>
            </a:r>
          </a:p>
          <a:p>
            <a:pPr marL="514350" indent="-514350">
              <a:buAutoNum type="arabicPeriod"/>
            </a:pPr>
            <a:r>
              <a:rPr lang="pt-BR" sz="17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gosta do bairro; não há praças por perto, o ar é poluído.</a:t>
            </a:r>
          </a:p>
          <a:p>
            <a:pPr marL="514350" indent="-514350">
              <a:buAutoNum type="arabicPeriod"/>
            </a:pPr>
            <a:r>
              <a:rPr lang="pt-BR" sz="1700" i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 ama a casa, nunca vai abandoná-la.¨</a:t>
            </a:r>
          </a:p>
        </p:txBody>
      </p:sp>
    </p:spTree>
    <p:extLst>
      <p:ext uri="{BB962C8B-B14F-4D97-AF65-F5344CB8AC3E}">
        <p14:creationId xmlns:p14="http://schemas.microsoft.com/office/powerpoint/2010/main" val="208851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D61638B-0B64-6240-B9E7-842F41ADD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22" r="12953" b="-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2814CB-59E3-7D41-8192-16009475A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2800">
                <a:solidFill>
                  <a:srgbClr val="FFFFFF"/>
                </a:solidFill>
              </a:rPr>
              <a:t>Pode ser dada como garantia autônoma para nova dívida, em lugar do financiamento para a aquisição do bem objeto da fidúcia</a:t>
            </a:r>
          </a:p>
        </p:txBody>
      </p:sp>
    </p:spTree>
    <p:extLst>
      <p:ext uri="{BB962C8B-B14F-4D97-AF65-F5344CB8AC3E}">
        <p14:creationId xmlns:p14="http://schemas.microsoft.com/office/powerpoint/2010/main" val="503765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8B6777-5B38-6E49-BF06-823E7016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Súmula 28 STJ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BB61CE-74CB-994D-95D0-D16326D62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br>
              <a:rPr lang="pt-BR" sz="2400" b="1" dirty="0">
                <a:solidFill>
                  <a:srgbClr val="FEFFFF"/>
                </a:solidFill>
              </a:rPr>
            </a:br>
            <a:r>
              <a:rPr lang="pt-BR" sz="2400" b="1" dirty="0">
                <a:solidFill>
                  <a:srgbClr val="FEFFFF"/>
                </a:solidFill>
              </a:rPr>
              <a:t>O CONTRATO DE ALIENAÇÃO FIDUCIARIA EM GARANTIA PODE TER POR OBJETO BEM QUE JA INTEGRAVA O PATRIMONIO DO DEVEDOR</a:t>
            </a:r>
            <a:r>
              <a:rPr lang="pt-BR" sz="2400" dirty="0">
                <a:solidFill>
                  <a:srgbClr val="FE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8345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8135253-508F-CA49-9698-D4F1DA290ECA}"/>
              </a:ext>
            </a:extLst>
          </p:cNvPr>
          <p:cNvSpPr txBox="1"/>
          <p:nvPr/>
        </p:nvSpPr>
        <p:spPr>
          <a:xfrm>
            <a:off x="290945" y="561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4D384DF-2E4E-B644-B9E1-79D2ED450CDF}"/>
              </a:ext>
            </a:extLst>
          </p:cNvPr>
          <p:cNvSpPr txBox="1">
            <a:spLocks/>
          </p:cNvSpPr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FFFFFF"/>
                </a:solidFill>
              </a:rPr>
              <a:t>Sendo uma forma de propriedade (embora resolúvel).....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3C830025-FBC7-6C4D-8499-0707BDBE991E}"/>
              </a:ext>
            </a:extLst>
          </p:cNvPr>
          <p:cNvSpPr txBox="1">
            <a:spLocks/>
          </p:cNvSpPr>
          <p:nvPr/>
        </p:nvSpPr>
        <p:spPr>
          <a:xfrm>
            <a:off x="4173686" y="415636"/>
            <a:ext cx="7727369" cy="576132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i="0" kern="1200">
                <a:solidFill>
                  <a:srgbClr val="BA0B2F"/>
                </a:solidFill>
                <a:latin typeface="Arial" charset="0"/>
                <a:ea typeface="+mn-ea"/>
                <a:cs typeface="+mn-cs"/>
              </a:defRPr>
            </a:lvl1pPr>
            <a:lvl2pPr marL="111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1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1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11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tabLst/>
              <a:defRPr sz="1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/>
              <a:buAutoNum type="arabicParenR"/>
            </a:pPr>
            <a:endParaRPr lang="pt-BR" dirty="0">
              <a:solidFill>
                <a:schemeClr val="tx1"/>
              </a:solidFill>
            </a:endParaRPr>
          </a:p>
          <a:p>
            <a:pPr marL="457200" indent="-457200" algn="just">
              <a:buFont typeface="Arial"/>
              <a:buAutoNum type="arabicParenR"/>
            </a:pPr>
            <a:r>
              <a:rPr lang="pt-BR" dirty="0">
                <a:solidFill>
                  <a:schemeClr val="tx1"/>
                </a:solidFill>
              </a:rPr>
              <a:t>Constituição em mora </a:t>
            </a:r>
            <a:r>
              <a:rPr lang="pt-BR" u="sng" dirty="0">
                <a:solidFill>
                  <a:schemeClr val="tx1"/>
                </a:solidFill>
              </a:rPr>
              <a:t>extrajudicial </a:t>
            </a:r>
            <a:r>
              <a:rPr lang="pt-BR" dirty="0">
                <a:solidFill>
                  <a:schemeClr val="tx1"/>
                </a:solidFill>
              </a:rPr>
              <a:t>por cartório. Consolida-se a propriedade, </a:t>
            </a:r>
            <a:r>
              <a:rPr lang="pt-BR" b="1" u="sng" dirty="0">
                <a:solidFill>
                  <a:schemeClr val="tx1"/>
                </a:solidFill>
              </a:rPr>
              <a:t>que é excutida extrajudicialm</a:t>
            </a:r>
            <a:r>
              <a:rPr lang="pt-BR" dirty="0">
                <a:solidFill>
                  <a:schemeClr val="tx1"/>
                </a:solidFill>
              </a:rPr>
              <a:t>ente. Se for bem imóvel, imissão de posse sob pena de multa. Se for bem móvel, busca e apreensão (carros, grãos, etc....). </a:t>
            </a:r>
            <a:r>
              <a:rPr lang="pt-BR" b="1" dirty="0">
                <a:solidFill>
                  <a:schemeClr val="tx1"/>
                </a:solidFill>
              </a:rPr>
              <a:t>Grandes histórias da advocacia!</a:t>
            </a:r>
            <a:endParaRPr lang="pt-BR" dirty="0">
              <a:solidFill>
                <a:schemeClr val="tx1"/>
              </a:solidFill>
            </a:endParaRPr>
          </a:p>
          <a:p>
            <a:pPr marL="457200" indent="-457200" algn="just">
              <a:buFont typeface="Arial"/>
              <a:buAutoNum type="arabicParenR"/>
            </a:pPr>
            <a:endParaRPr lang="pt-BR" dirty="0">
              <a:solidFill>
                <a:schemeClr val="tx1"/>
              </a:solidFill>
            </a:endParaRPr>
          </a:p>
          <a:p>
            <a:pPr marL="457200" indent="-457200" algn="just">
              <a:buFont typeface="Arial"/>
              <a:buAutoNum type="arabicParenR"/>
            </a:pPr>
            <a:r>
              <a:rPr lang="pt-BR" dirty="0">
                <a:solidFill>
                  <a:schemeClr val="tx1"/>
                </a:solidFill>
              </a:rPr>
              <a:t>Credor titular de garantia fiduciária não participa de falência ou recuperação judicial. Se for bem essencial, pode ser mantido na posse da </a:t>
            </a:r>
            <a:r>
              <a:rPr lang="pt-BR" dirty="0" err="1">
                <a:solidFill>
                  <a:schemeClr val="tx1"/>
                </a:solidFill>
              </a:rPr>
              <a:t>recuperanda</a:t>
            </a:r>
            <a:r>
              <a:rPr lang="pt-BR" dirty="0">
                <a:solidFill>
                  <a:schemeClr val="tx1"/>
                </a:solidFill>
              </a:rPr>
              <a:t> por 6 meses.</a:t>
            </a:r>
          </a:p>
          <a:p>
            <a:pPr marL="457200" indent="-457200" algn="just">
              <a:buFont typeface="Arial"/>
              <a:buAutoNum type="arabicParenR"/>
            </a:pPr>
            <a:endParaRPr lang="pt-BR" dirty="0">
              <a:solidFill>
                <a:schemeClr val="tx1"/>
              </a:solidFill>
            </a:endParaRPr>
          </a:p>
          <a:p>
            <a:pPr marL="457200" indent="-457200" algn="just">
              <a:buFont typeface="Arial"/>
              <a:buAutoNum type="arabicParenR"/>
            </a:pPr>
            <a:r>
              <a:rPr lang="pt-BR" dirty="0">
                <a:solidFill>
                  <a:schemeClr val="tx1"/>
                </a:solidFill>
              </a:rPr>
              <a:t>Não podem ser penhorados, ao contrário dos bens empenhados ou hipotecados (concurso especial de preferências).</a:t>
            </a:r>
          </a:p>
          <a:p>
            <a:pPr algn="ctr"/>
            <a:endParaRPr lang="pt-BR" sz="1800" dirty="0"/>
          </a:p>
          <a:p>
            <a:pPr algn="ctr"/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ATENÇÃO: REGISTRE IMEDIATAMENTE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AB5B4D-E251-4C4E-98EE-8A50E5A57C35}"/>
              </a:ext>
            </a:extLst>
          </p:cNvPr>
          <p:cNvSpPr txBox="1"/>
          <p:nvPr/>
        </p:nvSpPr>
        <p:spPr>
          <a:xfrm>
            <a:off x="686834" y="1840375"/>
            <a:ext cx="328070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SENDO UMA FORMA</a:t>
            </a:r>
          </a:p>
          <a:p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PROPRIEDADE </a:t>
            </a:r>
          </a:p>
          <a:p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     CREDOR, </a:t>
            </a:r>
          </a:p>
          <a:p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EMBORA</a:t>
            </a:r>
          </a:p>
          <a:p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RESOLÚVEL</a:t>
            </a:r>
          </a:p>
        </p:txBody>
      </p:sp>
    </p:spTree>
    <p:extLst>
      <p:ext uri="{BB962C8B-B14F-4D97-AF65-F5344CB8AC3E}">
        <p14:creationId xmlns:p14="http://schemas.microsoft.com/office/powerpoint/2010/main" val="4047839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6" name="Rectangle 74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Resultado de imagem para avioes abandonados transbrasil">
            <a:hlinkClick r:id="rId2"/>
            <a:extLst>
              <a:ext uri="{FF2B5EF4-FFF2-40B4-BE49-F238E27FC236}">
                <a16:creationId xmlns:a16="http://schemas.microsoft.com/office/drawing/2014/main" id="{4E315349-BA05-064E-AB54-066B869F3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31" b="598"/>
          <a:stretch/>
        </p:blipFill>
        <p:spPr bwMode="auto">
          <a:xfrm>
            <a:off x="90063" y="-595314"/>
            <a:ext cx="12191980" cy="42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" name="CaixaDeTexto 2">
            <a:extLst>
              <a:ext uri="{FF2B5EF4-FFF2-40B4-BE49-F238E27FC236}">
                <a16:creationId xmlns:a16="http://schemas.microsoft.com/office/drawing/2014/main" id="{18137DD0-668E-B94C-9C45-633089DEB090}"/>
              </a:ext>
            </a:extLst>
          </p:cNvPr>
          <p:cNvSpPr txBox="1"/>
          <p:nvPr/>
        </p:nvSpPr>
        <p:spPr>
          <a:xfrm>
            <a:off x="367145" y="3906982"/>
            <a:ext cx="11457709" cy="1539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6400" dirty="0"/>
              <a:t>ALIENAÇÃO FIDUCIÁRIA</a:t>
            </a:r>
            <a:endParaRPr lang="en-US" sz="8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 err="1"/>
              <a:t>Evolução</a:t>
            </a:r>
            <a:r>
              <a:rPr lang="en-US" sz="8000" dirty="0"/>
              <a:t> </a:t>
            </a:r>
            <a:r>
              <a:rPr lang="en-US" sz="8000" dirty="0" err="1"/>
              <a:t>Legislativa</a:t>
            </a:r>
            <a:r>
              <a:rPr lang="en-US" sz="8000" dirty="0"/>
              <a:t> 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 err="1"/>
              <a:t>Criada</a:t>
            </a:r>
            <a:r>
              <a:rPr lang="en-US" sz="8000" dirty="0"/>
              <a:t> pela Lei 4728/65 (Lei do Mercado de </a:t>
            </a:r>
            <a:r>
              <a:rPr lang="en-US" sz="8000" dirty="0" err="1"/>
              <a:t>Capitais</a:t>
            </a:r>
            <a:r>
              <a:rPr lang="en-US" sz="8000" dirty="0"/>
              <a:t>), para </a:t>
            </a:r>
            <a:r>
              <a:rPr lang="en-US" sz="8000" dirty="0" err="1"/>
              <a:t>financiar</a:t>
            </a:r>
            <a:r>
              <a:rPr lang="en-US" sz="8000" dirty="0"/>
              <a:t> bens de </a:t>
            </a:r>
            <a:r>
              <a:rPr lang="en-US" sz="8000" dirty="0" err="1"/>
              <a:t>consumo</a:t>
            </a:r>
            <a:r>
              <a:rPr lang="en-US" sz="8000" dirty="0"/>
              <a:t> </a:t>
            </a:r>
            <a:r>
              <a:rPr lang="en-US" sz="8000" dirty="0" err="1"/>
              <a:t>durável</a:t>
            </a:r>
            <a:r>
              <a:rPr lang="en-US" sz="8000" dirty="0"/>
              <a:t> </a:t>
            </a:r>
            <a:r>
              <a:rPr lang="en-US" sz="8000" dirty="0" err="1"/>
              <a:t>ou</a:t>
            </a:r>
            <a:r>
              <a:rPr lang="en-US" sz="8000" dirty="0"/>
              <a:t> </a:t>
            </a:r>
            <a:r>
              <a:rPr lang="en-US" sz="8000" dirty="0" err="1"/>
              <a:t>ativos</a:t>
            </a:r>
            <a:r>
              <a:rPr lang="en-US" sz="8000" dirty="0"/>
              <a:t> </a:t>
            </a:r>
            <a:r>
              <a:rPr lang="en-US" sz="8000" dirty="0" err="1"/>
              <a:t>fixos</a:t>
            </a:r>
            <a:r>
              <a:rPr lang="en-US" sz="8000" dirty="0"/>
              <a:t>. 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DL 911/65. </a:t>
            </a:r>
            <a:r>
              <a:rPr lang="en-US" sz="8000" dirty="0" err="1"/>
              <a:t>Ação</a:t>
            </a:r>
            <a:r>
              <a:rPr lang="en-US" sz="8000" dirty="0"/>
              <a:t> </a:t>
            </a:r>
            <a:r>
              <a:rPr lang="en-US" sz="8000" dirty="0" err="1"/>
              <a:t>Autônoma</a:t>
            </a:r>
            <a:r>
              <a:rPr lang="en-US" sz="8000" dirty="0"/>
              <a:t> de </a:t>
            </a:r>
            <a:r>
              <a:rPr lang="en-US" sz="8000" dirty="0" err="1"/>
              <a:t>Busca</a:t>
            </a:r>
            <a:r>
              <a:rPr lang="en-US" sz="8000" dirty="0"/>
              <a:t> e </a:t>
            </a:r>
            <a:r>
              <a:rPr lang="en-US" sz="8000" dirty="0" err="1"/>
              <a:t>Apreensão</a:t>
            </a:r>
            <a:r>
              <a:rPr lang="en-US" sz="8000" dirty="0"/>
              <a:t>.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Lei 7565/86, </a:t>
            </a:r>
            <a:r>
              <a:rPr lang="en-US" sz="8000" dirty="0" err="1"/>
              <a:t>em</a:t>
            </a:r>
            <a:r>
              <a:rPr lang="en-US" sz="8000" dirty="0"/>
              <a:t> </a:t>
            </a:r>
            <a:r>
              <a:rPr lang="en-US" sz="8000" dirty="0" err="1"/>
              <a:t>seus</a:t>
            </a:r>
            <a:r>
              <a:rPr lang="en-US" sz="8000" dirty="0"/>
              <a:t> </a:t>
            </a:r>
            <a:r>
              <a:rPr lang="en-US" sz="8000" dirty="0" err="1"/>
              <a:t>artigos</a:t>
            </a:r>
            <a:r>
              <a:rPr lang="en-US" sz="8000" dirty="0"/>
              <a:t> 148 e </a:t>
            </a:r>
            <a:r>
              <a:rPr lang="en-US" sz="8000" dirty="0" err="1"/>
              <a:t>seguintes</a:t>
            </a:r>
            <a:r>
              <a:rPr lang="en-US" sz="8000" dirty="0"/>
              <a:t>,  </a:t>
            </a:r>
            <a:r>
              <a:rPr lang="en-US" sz="8000" dirty="0" err="1"/>
              <a:t>propriedade</a:t>
            </a:r>
            <a:r>
              <a:rPr lang="en-US" sz="8000" dirty="0"/>
              <a:t> </a:t>
            </a:r>
            <a:r>
              <a:rPr lang="en-US" sz="8000" dirty="0" err="1"/>
              <a:t>fiduciária</a:t>
            </a:r>
            <a:r>
              <a:rPr lang="en-US" sz="8000" dirty="0"/>
              <a:t> de </a:t>
            </a:r>
            <a:r>
              <a:rPr lang="en-US" sz="8000" dirty="0" err="1"/>
              <a:t>aeronaves</a:t>
            </a:r>
            <a:r>
              <a:rPr lang="en-US" sz="8000" dirty="0"/>
              <a:t>.  </a:t>
            </a:r>
            <a:r>
              <a:rPr lang="en-US" sz="8000" dirty="0" err="1"/>
              <a:t>Pode</a:t>
            </a:r>
            <a:r>
              <a:rPr lang="en-US" sz="8000" dirty="0"/>
              <a:t> </a:t>
            </a:r>
            <a:r>
              <a:rPr lang="en-US" sz="8000" dirty="0" err="1"/>
              <a:t>ter</a:t>
            </a:r>
            <a:r>
              <a:rPr lang="en-US" sz="8000" dirty="0"/>
              <a:t> por </a:t>
            </a:r>
            <a:r>
              <a:rPr lang="en-US" sz="8000" dirty="0" err="1"/>
              <a:t>objeto</a:t>
            </a:r>
            <a:r>
              <a:rPr lang="en-US" sz="8000" dirty="0"/>
              <a:t> </a:t>
            </a:r>
            <a:r>
              <a:rPr lang="en-US" sz="8000" dirty="0" err="1"/>
              <a:t>só</a:t>
            </a:r>
            <a:r>
              <a:rPr lang="en-US" sz="8000" dirty="0"/>
              <a:t> </a:t>
            </a:r>
            <a:r>
              <a:rPr lang="en-US" sz="8000" dirty="0" err="1"/>
              <a:t>turbinas</a:t>
            </a:r>
            <a:r>
              <a:rPr lang="en-US" sz="8000" dirty="0"/>
              <a:t>. 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Lei 9514/97: </a:t>
            </a:r>
            <a:r>
              <a:rPr lang="en-US" sz="8000" dirty="0" err="1"/>
              <a:t>Alienação</a:t>
            </a:r>
            <a:r>
              <a:rPr lang="en-US" sz="8000" dirty="0"/>
              <a:t> </a:t>
            </a:r>
            <a:r>
              <a:rPr lang="en-US" sz="8000" dirty="0" err="1"/>
              <a:t>Fiduciária</a:t>
            </a:r>
            <a:r>
              <a:rPr lang="en-US" sz="8000" dirty="0"/>
              <a:t> de bens  </a:t>
            </a:r>
            <a:r>
              <a:rPr lang="en-US" sz="8000" dirty="0" err="1"/>
              <a:t>imóveis</a:t>
            </a:r>
            <a:endParaRPr lang="en-US" sz="80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Lei 10.931/04 </a:t>
            </a:r>
            <a:r>
              <a:rPr lang="en-US" sz="8000" dirty="0" err="1"/>
              <a:t>admite</a:t>
            </a:r>
            <a:r>
              <a:rPr lang="en-US" sz="8000" dirty="0"/>
              <a:t> </a:t>
            </a:r>
            <a:r>
              <a:rPr lang="en-US" sz="8000" dirty="0" err="1"/>
              <a:t>alienação</a:t>
            </a:r>
            <a:r>
              <a:rPr lang="en-US" sz="8000" dirty="0"/>
              <a:t> </a:t>
            </a:r>
            <a:r>
              <a:rPr lang="en-US" sz="8000" dirty="0" err="1"/>
              <a:t>fiduciária</a:t>
            </a:r>
            <a:r>
              <a:rPr lang="en-US" sz="8000" dirty="0"/>
              <a:t> de </a:t>
            </a:r>
            <a:r>
              <a:rPr lang="en-US" sz="8000" dirty="0" err="1"/>
              <a:t>coisa</a:t>
            </a:r>
            <a:r>
              <a:rPr lang="en-US" sz="8000" dirty="0"/>
              <a:t> </a:t>
            </a:r>
            <a:r>
              <a:rPr lang="en-US" sz="8000" dirty="0" err="1"/>
              <a:t>fungível</a:t>
            </a:r>
            <a:r>
              <a:rPr lang="en-US" sz="8000" dirty="0"/>
              <a:t> (</a:t>
            </a:r>
            <a:r>
              <a:rPr lang="en-US" sz="8000" dirty="0" err="1"/>
              <a:t>estoques</a:t>
            </a:r>
            <a:r>
              <a:rPr lang="en-US" sz="8000" dirty="0"/>
              <a:t>)l, </a:t>
            </a:r>
            <a:r>
              <a:rPr lang="en-US" sz="8000" dirty="0" err="1"/>
              <a:t>direitos</a:t>
            </a:r>
            <a:r>
              <a:rPr lang="en-US" sz="8000" dirty="0"/>
              <a:t> </a:t>
            </a:r>
            <a:r>
              <a:rPr lang="en-US" sz="8000" dirty="0" err="1"/>
              <a:t>relativos</a:t>
            </a:r>
            <a:r>
              <a:rPr lang="en-US" sz="8000" dirty="0"/>
              <a:t> a bens </a:t>
            </a:r>
            <a:r>
              <a:rPr lang="en-US" sz="8000" dirty="0" err="1"/>
              <a:t>móveis</a:t>
            </a:r>
            <a:r>
              <a:rPr lang="en-US" sz="8000" dirty="0"/>
              <a:t> e </a:t>
            </a:r>
            <a:r>
              <a:rPr lang="en-US" sz="8000" dirty="0" err="1"/>
              <a:t>créditos</a:t>
            </a:r>
            <a:r>
              <a:rPr lang="en-US" sz="8000" dirty="0"/>
              <a:t>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8000" dirty="0" err="1"/>
              <a:t>representados</a:t>
            </a:r>
            <a:r>
              <a:rPr lang="en-US" sz="8000" dirty="0"/>
              <a:t>  por </a:t>
            </a:r>
            <a:r>
              <a:rPr lang="en-US" sz="8000" dirty="0" err="1"/>
              <a:t>títulos</a:t>
            </a:r>
            <a:r>
              <a:rPr lang="en-US" sz="8000" dirty="0"/>
              <a:t> de </a:t>
            </a:r>
            <a:r>
              <a:rPr lang="en-US" sz="8000" dirty="0" err="1"/>
              <a:t>crédito</a:t>
            </a:r>
            <a:r>
              <a:rPr lang="en-US" sz="8000" dirty="0"/>
              <a:t> (</a:t>
            </a:r>
            <a:r>
              <a:rPr lang="en-US" sz="8000" dirty="0" err="1"/>
              <a:t>cessão</a:t>
            </a:r>
            <a:r>
              <a:rPr lang="en-US" sz="8000" dirty="0"/>
              <a:t> </a:t>
            </a:r>
            <a:r>
              <a:rPr lang="en-US" sz="8000" dirty="0" err="1"/>
              <a:t>fiduciária</a:t>
            </a:r>
            <a:r>
              <a:rPr lang="en-US" sz="8000" dirty="0"/>
              <a:t> de </a:t>
            </a:r>
            <a:r>
              <a:rPr lang="en-US" sz="8000" dirty="0" err="1"/>
              <a:t>recebíveis</a:t>
            </a:r>
            <a:r>
              <a:rPr lang="en-US" sz="8000" dirty="0"/>
              <a:t>)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00" dirty="0"/>
              <a:t>                                                            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00" dirty="0"/>
              <a:t>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 dirty="0"/>
          </a:p>
        </p:txBody>
      </p:sp>
      <p:sp>
        <p:nvSpPr>
          <p:cNvPr id="3278" name="Rectangle 76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9" name="Rectangle 78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0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81A9F7F-F726-CE4E-A157-FE4E6CF4F528}"/>
              </a:ext>
            </a:extLst>
          </p:cNvPr>
          <p:cNvSpPr txBox="1"/>
          <p:nvPr/>
        </p:nvSpPr>
        <p:spPr>
          <a:xfrm>
            <a:off x="685800" y="1211580"/>
            <a:ext cx="11345679" cy="4799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SUMULA 245. A notificação destinada a comprovar a mora nas dívidas garantidas por </a:t>
            </a:r>
          </a:p>
          <a:p>
            <a:r>
              <a:rPr lang="pt-BR" sz="2400" dirty="0"/>
              <a:t>alienação fiduciária dispensa a indicação  do valor do débito.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Tema 722 Recurso Repetitivo: Nos contratos firmados na vigência da Lei </a:t>
            </a:r>
            <a:r>
              <a:rPr lang="pt-BR" sz="2400" dirty="0" err="1"/>
              <a:t>n</a:t>
            </a:r>
            <a:r>
              <a:rPr lang="pt-BR" sz="2400" dirty="0"/>
              <a:t>. 10.931/2004,</a:t>
            </a:r>
          </a:p>
          <a:p>
            <a:r>
              <a:rPr lang="pt-BR" sz="2400" dirty="0"/>
              <a:t> compete ao devedor, no prazo de 5 (cinco) dias após a execução da liminar na ação de</a:t>
            </a:r>
          </a:p>
          <a:p>
            <a:r>
              <a:rPr lang="pt-BR" sz="2400" dirty="0"/>
              <a:t> busca e apreensão, </a:t>
            </a:r>
            <a:r>
              <a:rPr lang="pt-BR" sz="2400" b="1" u="sng" dirty="0"/>
              <a:t>pagar a  integralidade da dívida</a:t>
            </a:r>
            <a:r>
              <a:rPr lang="pt-BR" sz="2400" dirty="0"/>
              <a:t> – entendida esta como os valores</a:t>
            </a:r>
          </a:p>
          <a:p>
            <a:r>
              <a:rPr lang="pt-BR" sz="2400" dirty="0"/>
              <a:t> apresentados e comprovados pelo credor na inicial -, sob pena de consolidação  da </a:t>
            </a:r>
          </a:p>
          <a:p>
            <a:r>
              <a:rPr lang="pt-BR" sz="2400" dirty="0"/>
              <a:t>propriedade do bem móvel objeto de </a:t>
            </a:r>
            <a:r>
              <a:rPr lang="pt-BR" sz="2400" b="1" dirty="0"/>
              <a:t>alienação fiduciária</a:t>
            </a:r>
            <a:r>
              <a:rPr lang="pt-BR" sz="2400" dirty="0"/>
              <a:t>.</a:t>
            </a:r>
          </a:p>
          <a:p>
            <a:endParaRPr lang="pt-BR" dirty="0"/>
          </a:p>
          <a:p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635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300360-FC1B-C74C-9A68-59DF450DA64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/>
              <a:t>O que </a:t>
            </a:r>
            <a:r>
              <a:rPr lang="en-US" dirty="0" err="1"/>
              <a:t>acontece</a:t>
            </a:r>
            <a:r>
              <a:rPr lang="en-US" dirty="0"/>
              <a:t> se o valor do </a:t>
            </a:r>
            <a:r>
              <a:rPr lang="en-US" dirty="0" err="1"/>
              <a:t>leilão</a:t>
            </a:r>
            <a:r>
              <a:rPr lang="en-US" dirty="0"/>
              <a:t> extrajudicial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liquidar</a:t>
            </a:r>
            <a:r>
              <a:rPr lang="en-US" dirty="0"/>
              <a:t> a </a:t>
            </a:r>
            <a:r>
              <a:rPr lang="en-US" dirty="0" err="1"/>
              <a:t>dívida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6708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713448-CB73-1D4F-A950-AED76F16A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Regra geral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CB802D-C275-0449-AC2A-95A5B5D41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SÚMULA N. 384 Cabe ação monitória para haver saldo remanescente oriundo de venda extrajudicial de bem alienado fiduciariamente em garantia.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Aliás, a ideia é a mesma nas outras garantias reais.  </a:t>
            </a:r>
            <a:r>
              <a:rPr lang="pt-BR" b="1" dirty="0"/>
              <a:t>Art. 1.</a:t>
            </a:r>
            <a:r>
              <a:rPr lang="pt-BR" dirty="0"/>
              <a:t>430. Quando, excutido o penhor, ou executada a hipoteca, o produto não bastar para pagamento da dívida e despesas judiciais, continuará o devedor obrigado pessoalmente pelo restante.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19285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51261D-D5E0-4A4B-949C-7264A627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br>
              <a:rPr lang="pt-BR" sz="2200" dirty="0"/>
            </a:br>
            <a:r>
              <a:rPr lang="pt-BR" sz="2200" dirty="0"/>
              <a:t>No caso de  bem imóvel, havia a  extinção da dívida remanescente (por isso se financiavam só 70% do valor da compra)</a:t>
            </a:r>
            <a:br>
              <a:rPr lang="pt-BR" sz="2200" dirty="0"/>
            </a:br>
            <a:r>
              <a:rPr lang="pt-BR" sz="2200" dirty="0"/>
              <a:t>MUDANÇA IMPORTANTE DA  PELA LEI 14771, DE 2023</a:t>
            </a:r>
          </a:p>
        </p:txBody>
      </p:sp>
      <p:pic>
        <p:nvPicPr>
          <p:cNvPr id="14" name="Picture 13" descr="Calculadora, caneta, bússola, dinheiro e um papel com gráficos impressos">
            <a:extLst>
              <a:ext uri="{FF2B5EF4-FFF2-40B4-BE49-F238E27FC236}">
                <a16:creationId xmlns:a16="http://schemas.microsoft.com/office/drawing/2014/main" id="{5FD8198E-8F05-AC6D-2362-E171F826AE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7" r="29454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CB489F-70A8-D541-8B26-71A47A201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/>
              <a:t>Art. 27.</a:t>
            </a:r>
            <a:r>
              <a:rPr lang="pt-BR" sz="2000"/>
              <a:t> </a:t>
            </a:r>
          </a:p>
          <a:p>
            <a:pPr marL="0" indent="0">
              <a:buNone/>
            </a:pPr>
            <a:br>
              <a:rPr lang="pt-BR" sz="2000"/>
            </a:br>
            <a:r>
              <a:rPr lang="pt-BR" sz="2000" b="0" i="0">
                <a:effectLst/>
                <a:latin typeface="Arial" panose="020B0604020202020204" pitchFamily="34" charset="0"/>
              </a:rPr>
              <a:t>§ 5º-A Se o produto do leilão não for suficiente para o pagamento integral do montante da dívida, das despesas e dos encargos de que trata o § 3º deste artigo, o devedor continuará obrigado pelo pagamento do saldo remanescente, que poderá ser cobrado por meio de ação de execução e, se for o caso, excussão das demais garantias da dívida, ressalvada a hipótese de extinção do saldo devedor remanescente prevista no § 4º do art. 26-A desta Lei. (</a:t>
            </a:r>
            <a:r>
              <a:rPr lang="pt-BR" sz="2000">
                <a:latin typeface="Arial" panose="020B0604020202020204" pitchFamily="34" charset="0"/>
              </a:rPr>
              <a:t>CASO EM QUE NAO HOUVE LANCE)</a:t>
            </a: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882452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1"/>
            <a:ext cx="7058307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424E1C-A382-F545-9DD4-12A0EF11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645032"/>
            <a:ext cx="6594189" cy="5520579"/>
          </a:xfrm>
        </p:spPr>
        <p:txBody>
          <a:bodyPr>
            <a:normAutofit/>
          </a:bodyPr>
          <a:lstStyle/>
          <a:p>
            <a:r>
              <a:rPr lang="pt-BR" sz="5600">
                <a:solidFill>
                  <a:srgbClr val="FFFFFF"/>
                </a:solidFill>
              </a:rPr>
              <a:t>Para que serve uma garantia real ou pessoal? Por que a advogada do credor deve tentar obtê-la?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C8CFA8-3AA2-5547-A00C-409B6BE5A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645032"/>
            <a:ext cx="3511296" cy="552057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BR" sz="4800" dirty="0">
                <a:solidFill>
                  <a:srgbClr val="FFFFFF"/>
                </a:solidFill>
              </a:rPr>
              <a:t>Por que o devedor aceitar dar um garantia a um credor específico?</a:t>
            </a:r>
          </a:p>
        </p:txBody>
      </p:sp>
    </p:spTree>
    <p:extLst>
      <p:ext uri="{BB962C8B-B14F-4D97-AF65-F5344CB8AC3E}">
        <p14:creationId xmlns:p14="http://schemas.microsoft.com/office/powerpoint/2010/main" val="4128859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2BCD03-2EC1-E342-8B68-EC99AD2E6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Se for adjudicado para credor, e valor de avaliação for menor que o crédito?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87EA59-610B-644D-8ED9-A91EF0A96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400"/>
              <a:t>Adjudicação do bem em favor da credora fiduciária. Inaplicabilidade do § 5º do art. 27 da Lei n. 9.514/97. Dever de entregar ao devedor a importância que superar o valor do débito. Restituição ao apelante da diferença entre o valor de avaliação do bem que foi adjudicado pela apelada e o valor de seu credito, ambos devidamente atualizados.</a:t>
            </a:r>
          </a:p>
          <a:p>
            <a:pPr marL="0" indent="0">
              <a:buNone/>
            </a:pPr>
            <a:r>
              <a:rPr lang="pt-BR" sz="2400"/>
              <a:t>(STJ - REsp: 1861293 SP </a:t>
            </a:r>
          </a:p>
          <a:p>
            <a:pPr marL="0" indent="0">
              <a:buNone/>
            </a:pPr>
            <a:r>
              <a:rPr lang="pt-BR" sz="2400"/>
              <a:t>Relator: Ministro MOURA RIBEIRO, Data de Publicação: DJ 28/05/2020)</a:t>
            </a:r>
          </a:p>
          <a:p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95537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505BF-8622-A74B-B3AA-9ECAA273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Mas e se forem vários os bens dados em garantia fiduciária, e um deles for leiloado?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C60D27-0B7B-B346-85E5-75A7794CB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1 "Pleito de sustação da consolidação das propriedades fiduciárias sobre dois imóveis. Garantias, relativas a diversos bens móveis e imóveis, outorgadas em favor de um grupo de credores que decorreu de complexo negócio jurídico. Interpretação teleológica do art. 26, §5º, da lei 9.514/97 em consonância com a causa do contrato. Excussão de um dos imóveis que não pode provocar a extinção da totalidade da dívida e nem a liberação das demais garantias, porquanto a excussão conjunta dos três imóveis rurais, situados em Estados variados da Federação, certamente seria difícil. Recurso desprovido". (TJ/SP, </a:t>
            </a:r>
            <a:r>
              <a:rPr lang="pt-BR" dirty="0" err="1"/>
              <a:t>AgIn</a:t>
            </a:r>
            <a:r>
              <a:rPr lang="pt-BR" dirty="0"/>
              <a:t> 2034093-33.2015.8.26.0000, 1ª Câmara Reservada de Direito Empresarial, rel. Des. Francisco Loureiro, j. 8/4/2015).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Invoca Código Civil: "Art. 1.421. O pagamento de uma ou mais prestações da dívida não importa exoneração correspondente da garantia, ainda que esta compreenda vários bens, salvo disposição expressa no título ou na quitação</a:t>
            </a:r>
          </a:p>
        </p:txBody>
      </p:sp>
    </p:spTree>
    <p:extLst>
      <p:ext uri="{BB962C8B-B14F-4D97-AF65-F5344CB8AC3E}">
        <p14:creationId xmlns:p14="http://schemas.microsoft.com/office/powerpoint/2010/main" val="4270860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8">
            <a:extLst>
              <a:ext uri="{FF2B5EF4-FFF2-40B4-BE49-F238E27FC236}">
                <a16:creationId xmlns:a16="http://schemas.microsoft.com/office/drawing/2014/main" id="{C681C32C-7AFC-4BB3-9088-65CBDFC5D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E00FBE5-0010-AC4D-8CC0-A1B9E5A93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616" b="9357"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F90FB3E-19BB-7648-9022-9D87A5426FE5}"/>
              </a:ext>
            </a:extLst>
          </p:cNvPr>
          <p:cNvSpPr txBox="1"/>
          <p:nvPr/>
        </p:nvSpPr>
        <p:spPr>
          <a:xfrm>
            <a:off x="498764" y="4779818"/>
            <a:ext cx="11236036" cy="1270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Cessão</a:t>
            </a:r>
            <a:r>
              <a:rPr lang="en-US" sz="1900" dirty="0"/>
              <a:t> </a:t>
            </a:r>
            <a:r>
              <a:rPr lang="en-US" sz="1900" dirty="0" err="1"/>
              <a:t>fiduciária</a:t>
            </a:r>
            <a:r>
              <a:rPr lang="en-US" sz="1900" dirty="0"/>
              <a:t> de </a:t>
            </a:r>
            <a:r>
              <a:rPr lang="en-US" sz="1900" dirty="0" err="1"/>
              <a:t>recebíveis</a:t>
            </a:r>
            <a:r>
              <a:rPr lang="en-US" sz="1900" dirty="0"/>
              <a:t> </a:t>
            </a:r>
            <a:r>
              <a:rPr lang="en-US" sz="1900" dirty="0" err="1"/>
              <a:t>ou</a:t>
            </a:r>
            <a:r>
              <a:rPr lang="en-US" sz="1900" dirty="0"/>
              <a:t> TRAVA BANCÁRIA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/>
              <a:t>Principal </a:t>
            </a:r>
            <a:r>
              <a:rPr lang="en-US" sz="1900" dirty="0" err="1"/>
              <a:t>garantia</a:t>
            </a:r>
            <a:r>
              <a:rPr lang="en-US" sz="1900" dirty="0"/>
              <a:t> no </a:t>
            </a:r>
            <a:r>
              <a:rPr lang="en-US" sz="1900" dirty="0" err="1"/>
              <a:t>financiamento</a:t>
            </a:r>
            <a:r>
              <a:rPr lang="en-US" sz="1900" dirty="0"/>
              <a:t> do capital de </a:t>
            </a:r>
            <a:r>
              <a:rPr lang="en-US" sz="1900" dirty="0" err="1"/>
              <a:t>giro</a:t>
            </a:r>
            <a:r>
              <a:rPr lang="en-US" sz="1900" dirty="0"/>
              <a:t> do </a:t>
            </a:r>
            <a:r>
              <a:rPr lang="en-US" sz="1900" dirty="0" err="1"/>
              <a:t>comércio</a:t>
            </a:r>
            <a:r>
              <a:rPr lang="en-US" sz="1900" dirty="0"/>
              <a:t>, por </a:t>
            </a:r>
            <a:r>
              <a:rPr lang="en-US" sz="1900" dirty="0" err="1"/>
              <a:t>não</a:t>
            </a:r>
            <a:r>
              <a:rPr lang="en-US" sz="1900" dirty="0"/>
              <a:t> </a:t>
            </a:r>
            <a:r>
              <a:rPr lang="en-US" sz="1900" dirty="0" err="1"/>
              <a:t>participar</a:t>
            </a:r>
            <a:r>
              <a:rPr lang="en-US" sz="1900" dirty="0"/>
              <a:t> da </a:t>
            </a:r>
            <a:r>
              <a:rPr lang="en-US" sz="1900" dirty="0" err="1"/>
              <a:t>recuperação</a:t>
            </a:r>
            <a:r>
              <a:rPr lang="en-US" sz="19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199C0ED0-69DE-4C31-A5CF-E2A46FD30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2">
            <a:extLst>
              <a:ext uri="{FF2B5EF4-FFF2-40B4-BE49-F238E27FC236}">
                <a16:creationId xmlns:a16="http://schemas.microsoft.com/office/drawing/2014/main" id="{8D42B8BD-40AF-488E-8A79-D7256C917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23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0E14C9F-216F-8C4A-AC0E-7BCEAD24BCF5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CAPÍTULO IX</a:t>
            </a:r>
            <a:br>
              <a:rPr lang="en-US" sz="1100" dirty="0"/>
            </a:br>
            <a:r>
              <a:rPr lang="en-US" sz="1100" dirty="0"/>
              <a:t>Da </a:t>
            </a:r>
            <a:r>
              <a:rPr lang="en-US" sz="1100" dirty="0" err="1"/>
              <a:t>Propriedade</a:t>
            </a:r>
            <a:r>
              <a:rPr lang="en-US" sz="1100" dirty="0"/>
              <a:t> </a:t>
            </a:r>
            <a:r>
              <a:rPr lang="en-US" sz="1100" dirty="0" err="1"/>
              <a:t>Fiduciária</a:t>
            </a:r>
            <a:endParaRPr lang="en-US" sz="1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1100" dirty="0"/>
            </a:br>
            <a:r>
              <a:rPr lang="en-US" sz="1100" dirty="0"/>
              <a:t>Art. 1.361. </a:t>
            </a:r>
            <a:r>
              <a:rPr lang="en-US" sz="1100" dirty="0" err="1"/>
              <a:t>Considera</a:t>
            </a:r>
            <a:r>
              <a:rPr lang="en-US" sz="1100" dirty="0"/>
              <a:t>-se </a:t>
            </a:r>
            <a:r>
              <a:rPr lang="en-US" sz="1100" dirty="0" err="1"/>
              <a:t>fiduciária</a:t>
            </a:r>
            <a:r>
              <a:rPr lang="en-US" sz="1100" dirty="0"/>
              <a:t> a </a:t>
            </a:r>
            <a:r>
              <a:rPr lang="en-US" sz="1100" dirty="0" err="1"/>
              <a:t>propriedade</a:t>
            </a:r>
            <a:r>
              <a:rPr lang="en-US" sz="1100" dirty="0"/>
              <a:t> </a:t>
            </a:r>
            <a:r>
              <a:rPr lang="en-US" sz="1100" dirty="0" err="1"/>
              <a:t>resolúvel</a:t>
            </a:r>
            <a:r>
              <a:rPr lang="en-US" sz="1100" dirty="0"/>
              <a:t> de </a:t>
            </a:r>
            <a:r>
              <a:rPr lang="en-US" sz="1100" dirty="0" err="1"/>
              <a:t>coisa</a:t>
            </a:r>
            <a:r>
              <a:rPr lang="en-US" sz="1100" dirty="0"/>
              <a:t> </a:t>
            </a:r>
            <a:r>
              <a:rPr lang="en-US" sz="1100" dirty="0" err="1"/>
              <a:t>móvel</a:t>
            </a:r>
            <a:r>
              <a:rPr lang="en-US" sz="1100" dirty="0"/>
              <a:t> </a:t>
            </a:r>
            <a:r>
              <a:rPr lang="en-US" sz="1100" dirty="0" err="1"/>
              <a:t>infungível</a:t>
            </a:r>
            <a:r>
              <a:rPr lang="en-US" sz="1100" dirty="0"/>
              <a:t> que o </a:t>
            </a:r>
            <a:r>
              <a:rPr lang="en-US" sz="1100" dirty="0" err="1"/>
              <a:t>devedor</a:t>
            </a:r>
            <a:r>
              <a:rPr lang="en-US" sz="1100" dirty="0"/>
              <a:t>, com </a:t>
            </a:r>
            <a:r>
              <a:rPr lang="en-US" sz="1100" dirty="0" err="1"/>
              <a:t>escopo</a:t>
            </a:r>
            <a:r>
              <a:rPr lang="en-US" sz="1100" dirty="0"/>
              <a:t> de </a:t>
            </a:r>
            <a:r>
              <a:rPr lang="en-US" sz="1100" dirty="0" err="1"/>
              <a:t>garantia</a:t>
            </a:r>
            <a:r>
              <a:rPr lang="en-US" sz="1100" dirty="0"/>
              <a:t>, </a:t>
            </a:r>
            <a:r>
              <a:rPr lang="en-US" sz="1100" dirty="0" err="1"/>
              <a:t>transfere</a:t>
            </a:r>
            <a:r>
              <a:rPr lang="en-US" sz="1100" dirty="0"/>
              <a:t> </a:t>
            </a:r>
            <a:r>
              <a:rPr lang="en-US" sz="1100" dirty="0" err="1"/>
              <a:t>ao</a:t>
            </a:r>
            <a:r>
              <a:rPr lang="en-US" sz="1100" dirty="0"/>
              <a:t> </a:t>
            </a:r>
            <a:r>
              <a:rPr lang="en-US" sz="1100" dirty="0" err="1"/>
              <a:t>credor</a:t>
            </a:r>
            <a:r>
              <a:rPr lang="en-US" sz="11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§ 1</a:t>
            </a:r>
            <a:r>
              <a:rPr lang="en-US" sz="1100" u="sng" dirty="0"/>
              <a:t>o</a:t>
            </a:r>
            <a:r>
              <a:rPr lang="en-US" sz="1100" dirty="0"/>
              <a:t> </a:t>
            </a:r>
            <a:r>
              <a:rPr lang="en-US" sz="1100" dirty="0" err="1"/>
              <a:t>Constitui</a:t>
            </a:r>
            <a:r>
              <a:rPr lang="en-US" sz="1100" dirty="0"/>
              <a:t>-se a </a:t>
            </a:r>
            <a:r>
              <a:rPr lang="en-US" sz="1100" dirty="0" err="1"/>
              <a:t>propriedade</a:t>
            </a:r>
            <a:r>
              <a:rPr lang="en-US" sz="1100" dirty="0"/>
              <a:t> </a:t>
            </a:r>
            <a:r>
              <a:rPr lang="en-US" sz="1100" dirty="0" err="1"/>
              <a:t>fiduciária</a:t>
            </a:r>
            <a:r>
              <a:rPr lang="en-US" sz="1100" dirty="0"/>
              <a:t> com o </a:t>
            </a:r>
            <a:r>
              <a:rPr lang="en-US" sz="1100" dirty="0" err="1"/>
              <a:t>registro</a:t>
            </a:r>
            <a:r>
              <a:rPr lang="en-US" sz="1100" dirty="0"/>
              <a:t> do </a:t>
            </a:r>
            <a:r>
              <a:rPr lang="en-US" sz="1100" dirty="0" err="1"/>
              <a:t>contrato</a:t>
            </a:r>
            <a:r>
              <a:rPr lang="en-US" sz="1100" dirty="0"/>
              <a:t>, </a:t>
            </a:r>
            <a:r>
              <a:rPr lang="en-US" sz="1100" dirty="0" err="1"/>
              <a:t>celebrado</a:t>
            </a:r>
            <a:r>
              <a:rPr lang="en-US" sz="1100" dirty="0"/>
              <a:t> por </a:t>
            </a:r>
            <a:r>
              <a:rPr lang="en-US" sz="1100" dirty="0" err="1"/>
              <a:t>instrumento</a:t>
            </a:r>
            <a:r>
              <a:rPr lang="en-US" sz="1100" dirty="0"/>
              <a:t> </a:t>
            </a:r>
            <a:r>
              <a:rPr lang="en-US" sz="1100" dirty="0" err="1"/>
              <a:t>público</a:t>
            </a:r>
            <a:r>
              <a:rPr lang="en-US" sz="1100" dirty="0"/>
              <a:t> </a:t>
            </a:r>
            <a:r>
              <a:rPr lang="en-US" sz="1100" dirty="0" err="1"/>
              <a:t>ou</a:t>
            </a:r>
            <a:r>
              <a:rPr lang="en-US" sz="1100" dirty="0"/>
              <a:t> particular, que </a:t>
            </a:r>
            <a:r>
              <a:rPr lang="en-US" sz="1100" dirty="0" err="1"/>
              <a:t>lhe</a:t>
            </a:r>
            <a:r>
              <a:rPr lang="en-US" sz="1100" dirty="0"/>
              <a:t> serve de </a:t>
            </a:r>
            <a:r>
              <a:rPr lang="en-US" sz="1100" dirty="0" err="1"/>
              <a:t>título</a:t>
            </a:r>
            <a:r>
              <a:rPr lang="en-US" sz="1100" dirty="0"/>
              <a:t>, no </a:t>
            </a:r>
            <a:r>
              <a:rPr lang="en-US" sz="1100" dirty="0" err="1"/>
              <a:t>Registro</a:t>
            </a:r>
            <a:r>
              <a:rPr lang="en-US" sz="1100" dirty="0"/>
              <a:t> de </a:t>
            </a:r>
            <a:r>
              <a:rPr lang="en-US" sz="1100" dirty="0" err="1"/>
              <a:t>Títulos</a:t>
            </a:r>
            <a:r>
              <a:rPr lang="en-US" sz="1100" dirty="0"/>
              <a:t> e </a:t>
            </a:r>
            <a:r>
              <a:rPr lang="en-US" sz="1100" dirty="0" err="1"/>
              <a:t>Documentos</a:t>
            </a:r>
            <a:r>
              <a:rPr lang="en-US" sz="1100" dirty="0"/>
              <a:t> do </a:t>
            </a:r>
            <a:r>
              <a:rPr lang="en-US" sz="1100" dirty="0" err="1"/>
              <a:t>domicílio</a:t>
            </a:r>
            <a:r>
              <a:rPr lang="en-US" sz="1100" dirty="0"/>
              <a:t> do </a:t>
            </a:r>
            <a:r>
              <a:rPr lang="en-US" sz="1100" dirty="0" err="1"/>
              <a:t>devedor</a:t>
            </a:r>
            <a:r>
              <a:rPr lang="en-US" sz="1100" dirty="0"/>
              <a:t>, </a:t>
            </a:r>
            <a:r>
              <a:rPr lang="en-US" sz="1100" dirty="0" err="1"/>
              <a:t>ou</a:t>
            </a:r>
            <a:r>
              <a:rPr lang="en-US" sz="1100" dirty="0"/>
              <a:t>, </a:t>
            </a:r>
            <a:r>
              <a:rPr lang="en-US" sz="1100" dirty="0" err="1"/>
              <a:t>em</a:t>
            </a:r>
            <a:r>
              <a:rPr lang="en-US" sz="1100" dirty="0"/>
              <a:t> se </a:t>
            </a:r>
            <a:r>
              <a:rPr lang="en-US" sz="1100" dirty="0" err="1"/>
              <a:t>tratando</a:t>
            </a:r>
            <a:r>
              <a:rPr lang="en-US" sz="1100" dirty="0"/>
              <a:t> de </a:t>
            </a:r>
            <a:r>
              <a:rPr lang="en-US" sz="1100" dirty="0" err="1"/>
              <a:t>veículos</a:t>
            </a:r>
            <a:r>
              <a:rPr lang="en-US" sz="1100" dirty="0"/>
              <a:t>,  </a:t>
            </a:r>
            <a:r>
              <a:rPr lang="en-US" sz="1100" dirty="0" err="1"/>
              <a:t>na</a:t>
            </a:r>
            <a:r>
              <a:rPr lang="en-US" sz="1100" dirty="0"/>
              <a:t> </a:t>
            </a:r>
            <a:r>
              <a:rPr lang="en-US" sz="1100" dirty="0" err="1"/>
              <a:t>repartição</a:t>
            </a:r>
            <a:r>
              <a:rPr lang="en-US" sz="1100" dirty="0"/>
              <a:t> </a:t>
            </a:r>
            <a:r>
              <a:rPr lang="en-US" sz="1100" dirty="0" err="1"/>
              <a:t>competente</a:t>
            </a:r>
            <a:r>
              <a:rPr lang="en-US" sz="1100" dirty="0"/>
              <a:t> para o </a:t>
            </a:r>
            <a:r>
              <a:rPr lang="en-US" sz="1100" dirty="0" err="1"/>
              <a:t>licenciamento</a:t>
            </a:r>
            <a:r>
              <a:rPr lang="en-US" sz="1100" dirty="0"/>
              <a:t>, </a:t>
            </a:r>
            <a:r>
              <a:rPr lang="en-US" sz="1100" dirty="0" err="1"/>
              <a:t>fazendo</a:t>
            </a:r>
            <a:r>
              <a:rPr lang="en-US" sz="1100" dirty="0"/>
              <a:t>-se a </a:t>
            </a:r>
            <a:r>
              <a:rPr lang="en-US" sz="1100" dirty="0" err="1"/>
              <a:t>anotação</a:t>
            </a:r>
            <a:r>
              <a:rPr lang="en-US" sz="1100" dirty="0"/>
              <a:t> no </a:t>
            </a:r>
            <a:r>
              <a:rPr lang="en-US" sz="1100" dirty="0" err="1"/>
              <a:t>certificado</a:t>
            </a:r>
            <a:r>
              <a:rPr lang="en-US" sz="1100" dirty="0"/>
              <a:t> de </a:t>
            </a:r>
            <a:r>
              <a:rPr lang="en-US" sz="1100" dirty="0" err="1"/>
              <a:t>registro</a:t>
            </a:r>
            <a:r>
              <a:rPr lang="en-US" sz="11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000" dirty="0"/>
            </a:br>
            <a:r>
              <a:rPr lang="en-US" sz="2000" b="1" dirty="0"/>
              <a:t> 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/>
              <a:t>Regra</a:t>
            </a:r>
            <a:r>
              <a:rPr lang="en-US" sz="2000" b="1" dirty="0"/>
              <a:t> </a:t>
            </a:r>
            <a:r>
              <a:rPr lang="en-US" sz="2000" b="1" dirty="0" err="1"/>
              <a:t>Essencial</a:t>
            </a:r>
            <a:r>
              <a:rPr lang="en-US" sz="2000" b="1" dirty="0"/>
              <a:t> para </a:t>
            </a:r>
            <a:r>
              <a:rPr lang="en-US" sz="2000" b="1" dirty="0" err="1"/>
              <a:t>todas</a:t>
            </a:r>
            <a:r>
              <a:rPr lang="en-US" sz="2000" b="1" dirty="0"/>
              <a:t> as </a:t>
            </a:r>
            <a:r>
              <a:rPr lang="en-US" sz="2000" b="1" dirty="0" err="1"/>
              <a:t>Garantias</a:t>
            </a:r>
            <a:r>
              <a:rPr lang="en-US" sz="2000" b="1" dirty="0"/>
              <a:t>: CONSTITUIÇÃO PELO REGISTRO</a:t>
            </a:r>
            <a:endParaRPr lang="en-US" sz="1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dirty="0"/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Registro</a:t>
            </a:r>
            <a:r>
              <a:rPr lang="en-US" sz="1400" dirty="0"/>
              <a:t> de </a:t>
            </a:r>
            <a:r>
              <a:rPr lang="en-US" sz="1400" dirty="0" err="1"/>
              <a:t>Títulos</a:t>
            </a:r>
            <a:r>
              <a:rPr lang="en-US" sz="1400" dirty="0"/>
              <a:t> e </a:t>
            </a:r>
            <a:r>
              <a:rPr lang="en-US" sz="1400" dirty="0" err="1"/>
              <a:t>Documentos</a:t>
            </a:r>
            <a:r>
              <a:rPr lang="en-US" sz="1400" dirty="0"/>
              <a:t>, se </a:t>
            </a:r>
            <a:r>
              <a:rPr lang="en-US" sz="1400" dirty="0" err="1"/>
              <a:t>bem</a:t>
            </a:r>
            <a:r>
              <a:rPr lang="en-US" sz="1400" dirty="0"/>
              <a:t> </a:t>
            </a:r>
            <a:r>
              <a:rPr lang="en-US" sz="1400" dirty="0" err="1"/>
              <a:t>móvel</a:t>
            </a:r>
            <a:endParaRPr lang="en-US" sz="1400" dirty="0"/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Registro</a:t>
            </a:r>
            <a:r>
              <a:rPr lang="en-US" sz="1400" dirty="0"/>
              <a:t> de </a:t>
            </a:r>
            <a:r>
              <a:rPr lang="en-US" sz="1400" dirty="0" err="1"/>
              <a:t>Imóveis</a:t>
            </a:r>
            <a:endParaRPr lang="en-US" sz="1400" dirty="0"/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Repartição</a:t>
            </a:r>
            <a:r>
              <a:rPr lang="en-US" sz="1400" dirty="0"/>
              <a:t> de </a:t>
            </a:r>
            <a:r>
              <a:rPr lang="en-US" sz="1400" dirty="0" err="1"/>
              <a:t>licenciamento</a:t>
            </a:r>
            <a:r>
              <a:rPr lang="en-US" sz="1400" dirty="0"/>
              <a:t> para </a:t>
            </a:r>
            <a:r>
              <a:rPr lang="en-US" sz="1400" dirty="0" err="1"/>
              <a:t>veículos</a:t>
            </a:r>
            <a:r>
              <a:rPr lang="en-US" sz="1400" dirty="0"/>
              <a:t> (</a:t>
            </a:r>
            <a:r>
              <a:rPr lang="en-US" sz="1400" dirty="0" err="1"/>
              <a:t>artigo</a:t>
            </a:r>
            <a:r>
              <a:rPr lang="en-US" sz="1400" dirty="0"/>
              <a:t> 1361, par. 1, CC)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685800" lvl="2">
              <a:lnSpc>
                <a:spcPct val="90000"/>
              </a:lnSpc>
              <a:spcAft>
                <a:spcPts val="600"/>
              </a:spcAft>
            </a:pPr>
            <a:r>
              <a:rPr lang="en-US" sz="1100" dirty="0" err="1"/>
              <a:t>Exemplo</a:t>
            </a:r>
            <a:r>
              <a:rPr lang="en-US" sz="1100" dirty="0"/>
              <a:t>: BANCO NORTE AMERICANO NÃO REGISTROU GARANTIA, E SE SUJEITOU A RECUPERACAO NOS EUA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F34BFC2-D575-634C-95EF-463C0D5BCCF4}"/>
              </a:ext>
            </a:extLst>
          </p:cNvPr>
          <p:cNvSpPr txBox="1"/>
          <p:nvPr/>
        </p:nvSpPr>
        <p:spPr>
          <a:xfrm>
            <a:off x="1163782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D94CEC8-F349-A74D-ACDE-A7490A73367F}"/>
              </a:ext>
            </a:extLst>
          </p:cNvPr>
          <p:cNvSpPr txBox="1"/>
          <p:nvPr/>
        </p:nvSpPr>
        <p:spPr>
          <a:xfrm>
            <a:off x="581891" y="1399309"/>
            <a:ext cx="17396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Propriedade 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dirty="0">
                <a:solidFill>
                  <a:schemeClr val="bg1"/>
                </a:solidFill>
              </a:rPr>
              <a:t>Fiduciária 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No 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r>
              <a:rPr lang="pt-BR" sz="2400" dirty="0">
                <a:solidFill>
                  <a:schemeClr val="bg1"/>
                </a:solidFill>
              </a:rPr>
              <a:t>Código Civil </a:t>
            </a:r>
          </a:p>
        </p:txBody>
      </p:sp>
    </p:spTree>
    <p:extLst>
      <p:ext uri="{BB962C8B-B14F-4D97-AF65-F5344CB8AC3E}">
        <p14:creationId xmlns:p14="http://schemas.microsoft.com/office/powerpoint/2010/main" val="388659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F829F87-52A3-7549-A1FC-989E4F7FB1EE}"/>
              </a:ext>
            </a:extLst>
          </p:cNvPr>
          <p:cNvSpPr txBox="1"/>
          <p:nvPr/>
        </p:nvSpPr>
        <p:spPr>
          <a:xfrm>
            <a:off x="1257300" y="21945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5122" name="Picture 2" descr="Resultado de imagem para churchill roosevelt lend lease">
            <a:hlinkClick r:id="rId2"/>
            <a:extLst>
              <a:ext uri="{FF2B5EF4-FFF2-40B4-BE49-F238E27FC236}">
                <a16:creationId xmlns:a16="http://schemas.microsoft.com/office/drawing/2014/main" id="{24982CA6-A41A-E946-A3D4-DFCF94639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360" y="1645920"/>
            <a:ext cx="6045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6E73818-15A7-F747-843A-5D400B00D8D5}"/>
              </a:ext>
            </a:extLst>
          </p:cNvPr>
          <p:cNvSpPr txBox="1"/>
          <p:nvPr/>
        </p:nvSpPr>
        <p:spPr>
          <a:xfrm>
            <a:off x="1097280" y="411480"/>
            <a:ext cx="1608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LEASING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D9DBA1F-16BF-FD45-9210-AE1A9BB20B57}"/>
              </a:ext>
            </a:extLst>
          </p:cNvPr>
          <p:cNvSpPr txBox="1"/>
          <p:nvPr/>
        </p:nvSpPr>
        <p:spPr>
          <a:xfrm>
            <a:off x="2560320" y="4869180"/>
            <a:ext cx="4472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Origem:  LEND LEASE ACT DE 1941</a:t>
            </a:r>
          </a:p>
        </p:txBody>
      </p:sp>
    </p:spTree>
    <p:extLst>
      <p:ext uri="{BB962C8B-B14F-4D97-AF65-F5344CB8AC3E}">
        <p14:creationId xmlns:p14="http://schemas.microsoft.com/office/powerpoint/2010/main" val="3783483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792E1-B540-674E-943E-ABACB1F0D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funciona o leasing?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FDBFBE-D273-8C4D-9B79-3AB0890D0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Leasing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diferente</a:t>
            </a:r>
            <a:r>
              <a:rPr lang="en-US" dirty="0"/>
              <a:t> de </a:t>
            </a:r>
            <a:r>
              <a:rPr lang="en-US" dirty="0" err="1"/>
              <a:t>alienação</a:t>
            </a:r>
            <a:r>
              <a:rPr lang="en-US" dirty="0"/>
              <a:t> </a:t>
            </a:r>
            <a:r>
              <a:rPr lang="en-US" dirty="0" err="1"/>
              <a:t>fiduciária</a:t>
            </a:r>
            <a:r>
              <a:rPr lang="en-US" dirty="0"/>
              <a:t>, </a:t>
            </a:r>
            <a:r>
              <a:rPr lang="en-US" dirty="0" err="1"/>
              <a:t>sendo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locação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que </a:t>
            </a:r>
            <a:r>
              <a:rPr lang="en-US" dirty="0" err="1"/>
              <a:t>envolve</a:t>
            </a:r>
            <a:r>
              <a:rPr lang="en-US" dirty="0"/>
              <a:t> </a:t>
            </a:r>
            <a:r>
              <a:rPr lang="en-US" dirty="0" err="1"/>
              <a:t>fruição</a:t>
            </a:r>
            <a:r>
              <a:rPr lang="en-US" dirty="0"/>
              <a:t> e </a:t>
            </a:r>
            <a:r>
              <a:rPr lang="en-US" dirty="0" err="1"/>
              <a:t>possibilidade</a:t>
            </a:r>
            <a:r>
              <a:rPr lang="en-US" dirty="0"/>
              <a:t> de  </a:t>
            </a:r>
            <a:r>
              <a:rPr lang="en-US" dirty="0" err="1"/>
              <a:t>aquisição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Valor </a:t>
            </a:r>
            <a:r>
              <a:rPr lang="en-US" dirty="0" err="1"/>
              <a:t>pago</a:t>
            </a:r>
            <a:r>
              <a:rPr lang="en-US" dirty="0"/>
              <a:t> </a:t>
            </a:r>
            <a:r>
              <a:rPr lang="en-US" dirty="0" err="1"/>
              <a:t>mensalmente</a:t>
            </a:r>
            <a:r>
              <a:rPr lang="en-US" dirty="0"/>
              <a:t> de </a:t>
            </a:r>
            <a:r>
              <a:rPr lang="en-US" dirty="0" err="1"/>
              <a:t>certa</a:t>
            </a:r>
            <a:r>
              <a:rPr lang="en-US" dirty="0"/>
              <a:t> forma “</a:t>
            </a:r>
            <a:r>
              <a:rPr lang="en-US" dirty="0" err="1"/>
              <a:t>amortiza</a:t>
            </a:r>
            <a:r>
              <a:rPr lang="en-US" dirty="0"/>
              <a:t>” </a:t>
            </a:r>
            <a:r>
              <a:rPr lang="en-US" dirty="0" err="1"/>
              <a:t>parte</a:t>
            </a:r>
            <a:r>
              <a:rPr lang="en-US" dirty="0"/>
              <a:t> do </a:t>
            </a:r>
            <a:r>
              <a:rPr lang="en-US" dirty="0" err="1"/>
              <a:t>preço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Valor residual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conhecido</a:t>
            </a:r>
            <a:r>
              <a:rPr lang="en-US" dirty="0"/>
              <a:t>, se </a:t>
            </a:r>
            <a:r>
              <a:rPr lang="en-US" dirty="0" err="1"/>
              <a:t>exercida</a:t>
            </a:r>
            <a:r>
              <a:rPr lang="en-US" dirty="0"/>
              <a:t> a </a:t>
            </a:r>
            <a:r>
              <a:rPr lang="en-US" dirty="0" err="1"/>
              <a:t>opção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9526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1E94358-D782-5640-B68D-A4FF8BE05A35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Vantagens</a:t>
            </a:r>
            <a:r>
              <a:rPr lang="en-US" sz="1900" dirty="0"/>
              <a:t>: a) </a:t>
            </a:r>
            <a:r>
              <a:rPr lang="en-US" sz="1900" dirty="0" err="1"/>
              <a:t>comporta</a:t>
            </a:r>
            <a:r>
              <a:rPr lang="en-US" sz="1900" dirty="0"/>
              <a:t> </a:t>
            </a:r>
            <a:r>
              <a:rPr lang="en-US" sz="1900" dirty="0" err="1"/>
              <a:t>financiamento</a:t>
            </a:r>
            <a:r>
              <a:rPr lang="en-US" sz="1900" dirty="0"/>
              <a:t> integral; b) </a:t>
            </a:r>
            <a:r>
              <a:rPr lang="en-US" sz="1900" dirty="0" err="1"/>
              <a:t>prazos</a:t>
            </a:r>
            <a:r>
              <a:rPr lang="en-US" sz="1900" dirty="0"/>
              <a:t> </a:t>
            </a:r>
            <a:r>
              <a:rPr lang="en-US" sz="1900" dirty="0" err="1"/>
              <a:t>não</a:t>
            </a:r>
            <a:r>
              <a:rPr lang="en-US" sz="1900" dirty="0"/>
              <a:t> </a:t>
            </a:r>
            <a:r>
              <a:rPr lang="en-US" sz="1900" dirty="0" err="1"/>
              <a:t>muito</a:t>
            </a:r>
            <a:r>
              <a:rPr lang="en-US" sz="1900" dirty="0"/>
              <a:t> </a:t>
            </a:r>
            <a:r>
              <a:rPr lang="en-US" sz="1900" dirty="0" err="1"/>
              <a:t>longos</a:t>
            </a:r>
            <a:r>
              <a:rPr lang="en-US" sz="1900" dirty="0"/>
              <a:t>; c) </a:t>
            </a:r>
            <a:r>
              <a:rPr lang="en-US" sz="1900" dirty="0" err="1"/>
              <a:t>vantagem</a:t>
            </a:r>
            <a:r>
              <a:rPr lang="en-US" sz="1900" dirty="0"/>
              <a:t> fiscal (</a:t>
            </a:r>
            <a:r>
              <a:rPr lang="en-US" sz="1900" dirty="0" err="1"/>
              <a:t>lança</a:t>
            </a:r>
            <a:r>
              <a:rPr lang="en-US" sz="1900" dirty="0"/>
              <a:t>-se </a:t>
            </a:r>
            <a:r>
              <a:rPr lang="en-US" sz="1900" dirty="0" err="1"/>
              <a:t>pagamento</a:t>
            </a:r>
            <a:r>
              <a:rPr lang="en-US" sz="1900" dirty="0"/>
              <a:t> mensal </a:t>
            </a:r>
            <a:r>
              <a:rPr lang="en-US" sz="1900" dirty="0" err="1"/>
              <a:t>como</a:t>
            </a:r>
            <a:r>
              <a:rPr lang="en-US" sz="1900" dirty="0"/>
              <a:t> </a:t>
            </a:r>
            <a:r>
              <a:rPr lang="en-US" sz="1900" dirty="0" err="1"/>
              <a:t>despesa</a:t>
            </a:r>
            <a:r>
              <a:rPr lang="en-US" sz="1900" dirty="0"/>
              <a:t>, </a:t>
            </a:r>
            <a:r>
              <a:rPr lang="en-US" sz="1900" dirty="0" err="1"/>
              <a:t>atendidos</a:t>
            </a:r>
            <a:r>
              <a:rPr lang="en-US" sz="1900" dirty="0"/>
              <a:t> </a:t>
            </a:r>
            <a:r>
              <a:rPr lang="en-US" sz="1900" dirty="0" err="1"/>
              <a:t>requisitos</a:t>
            </a:r>
            <a:r>
              <a:rPr lang="en-US" sz="1900" dirty="0"/>
              <a:t> da </a:t>
            </a:r>
            <a:r>
              <a:rPr lang="en-US" sz="1900" dirty="0" err="1"/>
              <a:t>legislação</a:t>
            </a:r>
            <a:r>
              <a:rPr lang="en-US" sz="1900" dirty="0"/>
              <a:t>).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Pode</a:t>
            </a:r>
            <a:r>
              <a:rPr lang="en-US" sz="1900" dirty="0"/>
              <a:t> </a:t>
            </a:r>
            <a:r>
              <a:rPr lang="en-US" sz="1900" dirty="0" err="1"/>
              <a:t>ter</a:t>
            </a:r>
            <a:r>
              <a:rPr lang="en-US" sz="1900" dirty="0"/>
              <a:t> por </a:t>
            </a:r>
            <a:r>
              <a:rPr lang="en-US" sz="1900" dirty="0" err="1"/>
              <a:t>objeto</a:t>
            </a:r>
            <a:r>
              <a:rPr lang="en-US" sz="1900" dirty="0"/>
              <a:t> bens </a:t>
            </a:r>
            <a:r>
              <a:rPr lang="en-US" sz="1900" dirty="0" err="1"/>
              <a:t>móveis</a:t>
            </a:r>
            <a:r>
              <a:rPr lang="en-US" sz="1900" dirty="0"/>
              <a:t>, </a:t>
            </a:r>
            <a:r>
              <a:rPr lang="en-US" sz="1900" dirty="0" err="1"/>
              <a:t>imóveis.Mobiliário</a:t>
            </a:r>
            <a:r>
              <a:rPr lang="en-US" sz="1900" dirty="0"/>
              <a:t> </a:t>
            </a:r>
            <a:r>
              <a:rPr lang="en-US" sz="1900" dirty="0" err="1"/>
              <a:t>tem</a:t>
            </a:r>
            <a:r>
              <a:rPr lang="en-US" sz="1900" dirty="0"/>
              <a:t> </a:t>
            </a:r>
            <a:r>
              <a:rPr lang="en-US" sz="1900" dirty="0" err="1"/>
              <a:t>em</a:t>
            </a:r>
            <a:r>
              <a:rPr lang="en-US" sz="1900" dirty="0"/>
              <a:t> </a:t>
            </a:r>
            <a:r>
              <a:rPr lang="en-US" sz="1900" dirty="0" err="1"/>
              <a:t>geral</a:t>
            </a:r>
            <a:r>
              <a:rPr lang="en-US" sz="1900" dirty="0"/>
              <a:t> por </a:t>
            </a:r>
            <a:r>
              <a:rPr lang="en-US" sz="1900" dirty="0" err="1"/>
              <a:t>objeto</a:t>
            </a:r>
            <a:r>
              <a:rPr lang="en-US" sz="1900" dirty="0"/>
              <a:t> </a:t>
            </a:r>
            <a:r>
              <a:rPr lang="en-US" sz="1900" dirty="0" err="1"/>
              <a:t>equipamentos</a:t>
            </a:r>
            <a:r>
              <a:rPr lang="en-US" sz="1900" dirty="0"/>
              <a:t> e </a:t>
            </a:r>
            <a:r>
              <a:rPr lang="en-US" sz="1900" dirty="0" err="1"/>
              <a:t>veículos</a:t>
            </a:r>
            <a:r>
              <a:rPr lang="en-US" sz="1900" dirty="0"/>
              <a:t>. </a:t>
            </a:r>
            <a:r>
              <a:rPr lang="en-US" sz="1900" dirty="0" err="1"/>
              <a:t>Imobiliário</a:t>
            </a:r>
            <a:r>
              <a:rPr lang="en-US" sz="1900" dirty="0"/>
              <a:t> </a:t>
            </a:r>
            <a:r>
              <a:rPr lang="en-US" sz="1900" dirty="0" err="1"/>
              <a:t>é</a:t>
            </a:r>
            <a:r>
              <a:rPr lang="en-US" sz="1900" dirty="0"/>
              <a:t> </a:t>
            </a:r>
            <a:r>
              <a:rPr lang="en-US" sz="1900" dirty="0" err="1"/>
              <a:t>operado</a:t>
            </a:r>
            <a:r>
              <a:rPr lang="en-US" sz="1900" dirty="0"/>
              <a:t> pela CEF (ex., PAR – </a:t>
            </a:r>
            <a:r>
              <a:rPr lang="en-US" sz="1900" dirty="0" err="1"/>
              <a:t>Programa</a:t>
            </a:r>
            <a:r>
              <a:rPr lang="en-US" sz="1900" dirty="0"/>
              <a:t> de </a:t>
            </a:r>
            <a:r>
              <a:rPr lang="en-US" sz="1900" dirty="0" err="1"/>
              <a:t>Arrendamento</a:t>
            </a:r>
            <a:r>
              <a:rPr lang="en-US" sz="1900" dirty="0"/>
              <a:t> </a:t>
            </a:r>
            <a:r>
              <a:rPr lang="en-US" sz="1900" dirty="0" err="1"/>
              <a:t>Residencial</a:t>
            </a:r>
            <a:r>
              <a:rPr lang="en-US" sz="1900" dirty="0"/>
              <a:t>). 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Legislação</a:t>
            </a:r>
            <a:r>
              <a:rPr lang="en-US" sz="1900" dirty="0"/>
              <a:t> </a:t>
            </a:r>
            <a:r>
              <a:rPr lang="en-US" sz="1900" dirty="0" err="1"/>
              <a:t>tributária</a:t>
            </a:r>
            <a:r>
              <a:rPr lang="en-US" sz="1900" dirty="0"/>
              <a:t> chama de </a:t>
            </a:r>
            <a:r>
              <a:rPr lang="en-US" sz="1900" dirty="0" err="1"/>
              <a:t>arrendamento</a:t>
            </a:r>
            <a:r>
              <a:rPr lang="en-US" sz="1900" dirty="0"/>
              <a:t> </a:t>
            </a:r>
            <a:r>
              <a:rPr lang="en-US" sz="1900" dirty="0" err="1"/>
              <a:t>mercantil</a:t>
            </a:r>
            <a:r>
              <a:rPr lang="en-US" sz="19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 err="1"/>
              <a:t>Nulidade</a:t>
            </a:r>
            <a:r>
              <a:rPr lang="en-US" sz="1900" dirty="0"/>
              <a:t> da </a:t>
            </a:r>
            <a:r>
              <a:rPr lang="en-US" sz="1900" dirty="0" err="1"/>
              <a:t>cláusula</a:t>
            </a:r>
            <a:r>
              <a:rPr lang="en-US" sz="1900" dirty="0"/>
              <a:t> </a:t>
            </a:r>
            <a:r>
              <a:rPr lang="en-US" sz="1900" dirty="0" err="1"/>
              <a:t>resolutória</a:t>
            </a:r>
            <a:r>
              <a:rPr lang="en-US" sz="1900" dirty="0"/>
              <a:t> unilateral, </a:t>
            </a:r>
            <a:r>
              <a:rPr lang="en-US" sz="1900" dirty="0" err="1"/>
              <a:t>sendo</a:t>
            </a:r>
            <a:r>
              <a:rPr lang="en-US" sz="1900" dirty="0"/>
              <a:t> </a:t>
            </a:r>
            <a:r>
              <a:rPr lang="en-US" sz="1900" dirty="0" err="1"/>
              <a:t>possível</a:t>
            </a:r>
            <a:r>
              <a:rPr lang="en-US" sz="1900" dirty="0"/>
              <a:t> a </a:t>
            </a:r>
            <a:r>
              <a:rPr lang="en-US" sz="1900" dirty="0" err="1"/>
              <a:t>purgação</a:t>
            </a:r>
            <a:r>
              <a:rPr lang="en-US" sz="1900" dirty="0"/>
              <a:t> da mora.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510896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25D8F5F-D413-5145-8F5B-20EFC9F47DD4}"/>
              </a:ext>
            </a:extLst>
          </p:cNvPr>
          <p:cNvSpPr txBox="1"/>
          <p:nvPr/>
        </p:nvSpPr>
        <p:spPr>
          <a:xfrm>
            <a:off x="436418" y="768927"/>
            <a:ext cx="4217879" cy="5408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ALGUMAS CONSEQUÊNCIAS: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r>
              <a:rPr lang="en-US" sz="2000" dirty="0" err="1"/>
              <a:t>Empresários</a:t>
            </a:r>
            <a:r>
              <a:rPr lang="en-US" sz="2000" dirty="0"/>
              <a:t> </a:t>
            </a:r>
            <a:r>
              <a:rPr lang="en-US" sz="2000" dirty="0" err="1"/>
              <a:t>pode</a:t>
            </a:r>
            <a:r>
              <a:rPr lang="en-US" sz="2000" dirty="0"/>
              <a:t> </a:t>
            </a:r>
            <a:r>
              <a:rPr lang="en-US" sz="2000" dirty="0" err="1"/>
              <a:t>tentar</a:t>
            </a:r>
            <a:r>
              <a:rPr lang="en-US" sz="2000" dirty="0"/>
              <a:t> </a:t>
            </a:r>
            <a:r>
              <a:rPr lang="en-US" sz="2000" dirty="0" err="1"/>
              <a:t>benefício</a:t>
            </a:r>
            <a:r>
              <a:rPr lang="en-US" sz="2000" dirty="0"/>
              <a:t> fiscal no leasing de </a:t>
            </a:r>
            <a:r>
              <a:rPr lang="en-US" sz="2000" dirty="0" err="1"/>
              <a:t>carros</a:t>
            </a:r>
            <a:r>
              <a:rPr lang="en-US" sz="2000" dirty="0"/>
              <a:t> de </a:t>
            </a:r>
            <a:r>
              <a:rPr lang="en-US" sz="2000" dirty="0" err="1"/>
              <a:t>luxo</a:t>
            </a:r>
            <a:r>
              <a:rPr lang="en-US" sz="2000" dirty="0"/>
              <a:t>; Mas </a:t>
            </a:r>
            <a:r>
              <a:rPr lang="en-US" sz="2000" dirty="0" err="1"/>
              <a:t>pode</a:t>
            </a:r>
            <a:r>
              <a:rPr lang="en-US" sz="2000" dirty="0"/>
              <a:t> ser </a:t>
            </a:r>
            <a:r>
              <a:rPr lang="en-US" sz="2000" dirty="0" err="1"/>
              <a:t>glosado</a:t>
            </a:r>
            <a:r>
              <a:rPr lang="en-US" sz="2000" dirty="0"/>
              <a:t>, e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considerado</a:t>
            </a:r>
            <a:r>
              <a:rPr lang="en-US" sz="2000" dirty="0"/>
              <a:t> fringe benefit. 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endParaRPr lang="en-US" sz="20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AutoNum type="alphaLcParenR"/>
            </a:pPr>
            <a:r>
              <a:rPr lang="en-US" sz="2000" dirty="0"/>
              <a:t> por </a:t>
            </a:r>
            <a:r>
              <a:rPr lang="en-US" sz="2000" dirty="0" err="1"/>
              <a:t>conta</a:t>
            </a:r>
            <a:r>
              <a:rPr lang="en-US" sz="2000" dirty="0"/>
              <a:t> das </a:t>
            </a:r>
            <a:r>
              <a:rPr lang="en-US" sz="2000" dirty="0" err="1"/>
              <a:t>alienações</a:t>
            </a:r>
            <a:r>
              <a:rPr lang="en-US" sz="2000" dirty="0"/>
              <a:t> </a:t>
            </a:r>
            <a:r>
              <a:rPr lang="en-US" sz="2000" dirty="0" err="1"/>
              <a:t>fiduciárias</a:t>
            </a:r>
            <a:r>
              <a:rPr lang="en-US" sz="2000" dirty="0"/>
              <a:t> e dos </a:t>
            </a:r>
            <a:r>
              <a:rPr lang="en-US" sz="2000" dirty="0" err="1"/>
              <a:t>leasings</a:t>
            </a:r>
            <a:r>
              <a:rPr lang="en-US" sz="2000" dirty="0"/>
              <a:t>, </a:t>
            </a:r>
            <a:r>
              <a:rPr lang="en-US" sz="2000" dirty="0" err="1"/>
              <a:t>empresas</a:t>
            </a:r>
            <a:r>
              <a:rPr lang="en-US" sz="2000" dirty="0"/>
              <a:t> </a:t>
            </a:r>
            <a:r>
              <a:rPr lang="en-US" sz="2000" dirty="0" err="1"/>
              <a:t>raramente</a:t>
            </a:r>
            <a:r>
              <a:rPr lang="en-US" sz="2000" dirty="0"/>
              <a:t> </a:t>
            </a:r>
            <a:r>
              <a:rPr lang="en-US" sz="2000" dirty="0" err="1"/>
              <a:t>têm</a:t>
            </a:r>
            <a:r>
              <a:rPr lang="en-US" sz="2000" dirty="0"/>
              <a:t> bens </a:t>
            </a:r>
            <a:r>
              <a:rPr lang="en-US" sz="2000" dirty="0" err="1"/>
              <a:t>valiosos</a:t>
            </a:r>
            <a:r>
              <a:rPr lang="en-US" sz="2000" dirty="0"/>
              <a:t> </a:t>
            </a:r>
            <a:r>
              <a:rPr lang="en-US" sz="2000" dirty="0" err="1"/>
              <a:t>desonerados</a:t>
            </a:r>
            <a:r>
              <a:rPr lang="en-US" sz="2000" dirty="0"/>
              <a:t>.</a:t>
            </a:r>
          </a:p>
        </p:txBody>
      </p:sp>
      <p:pic>
        <p:nvPicPr>
          <p:cNvPr id="1030" name="Picture 6" descr="Resultado de imagem para FABRICA">
            <a:hlinkClick r:id="rId2"/>
            <a:extLst>
              <a:ext uri="{FF2B5EF4-FFF2-40B4-BE49-F238E27FC236}">
                <a16:creationId xmlns:a16="http://schemas.microsoft.com/office/drawing/2014/main" id="{8C956C9C-A07C-7E40-9BE7-43D7171C6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4" r="-1" b="2810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FERRARI">
            <a:hlinkClick r:id="rId4"/>
            <a:extLst>
              <a:ext uri="{FF2B5EF4-FFF2-40B4-BE49-F238E27FC236}">
                <a16:creationId xmlns:a16="http://schemas.microsoft.com/office/drawing/2014/main" id="{1DAFCFD8-9D8F-9847-9E1A-2147CD350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3" b="19701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462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2ED125B-61C8-9F4A-A5A8-B129AE58B6C1}"/>
              </a:ext>
            </a:extLst>
          </p:cNvPr>
          <p:cNvSpPr txBox="1"/>
          <p:nvPr/>
        </p:nvSpPr>
        <p:spPr>
          <a:xfrm>
            <a:off x="4515809" y="166256"/>
            <a:ext cx="6849798" cy="602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Leasing </a:t>
            </a:r>
            <a:r>
              <a:rPr lang="en-US" sz="2400" b="1" dirty="0" err="1"/>
              <a:t>Financeiro</a:t>
            </a:r>
            <a:r>
              <a:rPr lang="en-US" sz="2400" b="1" dirty="0"/>
              <a:t> </a:t>
            </a:r>
            <a:r>
              <a:rPr lang="en-US" sz="2400" dirty="0"/>
              <a:t>:  PJ </a:t>
            </a:r>
            <a:r>
              <a:rPr lang="en-US" sz="2400" dirty="0" err="1"/>
              <a:t>ou</a:t>
            </a:r>
            <a:r>
              <a:rPr lang="en-US" sz="2400" dirty="0"/>
              <a:t> PF </a:t>
            </a:r>
            <a:r>
              <a:rPr lang="en-US" sz="2400" dirty="0" err="1"/>
              <a:t>conseguem</a:t>
            </a:r>
            <a:r>
              <a:rPr lang="en-US" sz="2400" dirty="0"/>
              <a:t> que </a:t>
            </a:r>
            <a:r>
              <a:rPr lang="en-US" sz="2400" dirty="0" err="1"/>
              <a:t>instituição</a:t>
            </a:r>
            <a:r>
              <a:rPr lang="en-US" sz="2400" dirty="0"/>
              <a:t> </a:t>
            </a:r>
            <a:r>
              <a:rPr lang="en-US" sz="2400" dirty="0" err="1"/>
              <a:t>financeira</a:t>
            </a:r>
            <a:r>
              <a:rPr lang="en-US" sz="2400" dirty="0"/>
              <a:t> </a:t>
            </a:r>
            <a:r>
              <a:rPr lang="en-US" sz="2400" dirty="0" err="1"/>
              <a:t>adquira</a:t>
            </a:r>
            <a:r>
              <a:rPr lang="en-US" sz="2400" dirty="0"/>
              <a:t> um </a:t>
            </a:r>
            <a:r>
              <a:rPr lang="en-US" sz="2400" dirty="0" err="1"/>
              <a:t>bem</a:t>
            </a:r>
            <a:r>
              <a:rPr lang="en-US" sz="2400" dirty="0"/>
              <a:t> para </a:t>
            </a:r>
            <a:r>
              <a:rPr lang="en-US" sz="2400" dirty="0" err="1"/>
              <a:t>arrendar</a:t>
            </a:r>
            <a:r>
              <a:rPr lang="en-US" sz="2400" dirty="0"/>
              <a:t> a </a:t>
            </a:r>
            <a:r>
              <a:rPr lang="en-US" sz="2400" dirty="0" err="1"/>
              <a:t>ela</a:t>
            </a:r>
            <a:r>
              <a:rPr lang="en-US" sz="2400" dirty="0"/>
              <a:t>, com 3 </a:t>
            </a:r>
            <a:r>
              <a:rPr lang="en-US" sz="2400" dirty="0" err="1"/>
              <a:t>opções</a:t>
            </a:r>
            <a:r>
              <a:rPr lang="en-US" sz="2400" dirty="0"/>
              <a:t>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Aao</a:t>
            </a:r>
            <a:r>
              <a:rPr lang="en-US" sz="2400" dirty="0"/>
              <a:t> final: </a:t>
            </a:r>
            <a:r>
              <a:rPr lang="en-US" sz="2400" dirty="0" err="1"/>
              <a:t>renovação</a:t>
            </a:r>
            <a:r>
              <a:rPr lang="en-US" sz="2400" dirty="0"/>
              <a:t>, </a:t>
            </a:r>
            <a:r>
              <a:rPr lang="en-US" sz="2400" dirty="0" err="1"/>
              <a:t>devolução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aquisição</a:t>
            </a:r>
            <a:r>
              <a:rPr lang="en-US" sz="2400" dirty="0"/>
              <a:t> </a:t>
            </a:r>
            <a:r>
              <a:rPr lang="en-US" sz="2400" dirty="0" err="1"/>
              <a:t>pelo</a:t>
            </a:r>
            <a:r>
              <a:rPr lang="en-US" sz="2400" dirty="0"/>
              <a:t> VR (valor residual) </a:t>
            </a:r>
            <a:r>
              <a:rPr lang="en-US" sz="2400" dirty="0" err="1"/>
              <a:t>indicado</a:t>
            </a:r>
            <a:r>
              <a:rPr lang="en-US" sz="2400" dirty="0"/>
              <a:t> no </a:t>
            </a:r>
            <a:r>
              <a:rPr lang="en-US" sz="2400" dirty="0" err="1"/>
              <a:t>contrato</a:t>
            </a:r>
            <a:r>
              <a:rPr lang="en-US" sz="2400" dirty="0"/>
              <a:t>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Leasing </a:t>
            </a:r>
            <a:r>
              <a:rPr lang="en-US" sz="2400" b="1" dirty="0" err="1"/>
              <a:t>operacional</a:t>
            </a:r>
            <a:r>
              <a:rPr lang="en-US" sz="2400" dirty="0"/>
              <a:t>: </a:t>
            </a:r>
            <a:r>
              <a:rPr lang="en-US" sz="2400" dirty="0" err="1"/>
              <a:t>Locador</a:t>
            </a:r>
            <a:r>
              <a:rPr lang="en-US" sz="2400" dirty="0"/>
              <a:t> </a:t>
            </a:r>
            <a:r>
              <a:rPr lang="en-US" sz="2400" dirty="0" err="1"/>
              <a:t>adquire</a:t>
            </a:r>
            <a:r>
              <a:rPr lang="en-US" sz="2400" dirty="0"/>
              <a:t> bens de </a:t>
            </a:r>
            <a:r>
              <a:rPr lang="en-US" sz="2400" dirty="0" err="1"/>
              <a:t>terceiro</a:t>
            </a:r>
            <a:r>
              <a:rPr lang="en-US" sz="2400" dirty="0"/>
              <a:t>,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necessária</a:t>
            </a:r>
            <a:r>
              <a:rPr lang="en-US" sz="2400" dirty="0"/>
              <a:t> </a:t>
            </a:r>
            <a:r>
              <a:rPr lang="en-US" sz="2400" dirty="0" err="1"/>
              <a:t>intervenção</a:t>
            </a:r>
            <a:r>
              <a:rPr lang="en-US" sz="2400" dirty="0"/>
              <a:t> de </a:t>
            </a:r>
            <a:r>
              <a:rPr lang="en-US" sz="2400" dirty="0" err="1"/>
              <a:t>instituição</a:t>
            </a:r>
            <a:r>
              <a:rPr lang="en-US" sz="2400" dirty="0"/>
              <a:t> </a:t>
            </a:r>
            <a:r>
              <a:rPr lang="en-US" sz="2400" dirty="0" err="1"/>
              <a:t>financeira</a:t>
            </a:r>
            <a:r>
              <a:rPr lang="en-US" sz="2400" dirty="0"/>
              <a:t>, e </a:t>
            </a:r>
            <a:r>
              <a:rPr lang="en-US" sz="2400" dirty="0" err="1"/>
              <a:t>arrenda</a:t>
            </a:r>
            <a:r>
              <a:rPr lang="en-US" sz="2400" dirty="0"/>
              <a:t>, com </a:t>
            </a:r>
            <a:r>
              <a:rPr lang="en-US" sz="2400" dirty="0" err="1"/>
              <a:t>opção</a:t>
            </a:r>
            <a:r>
              <a:rPr lang="en-US" sz="2400" dirty="0"/>
              <a:t> de </a:t>
            </a:r>
            <a:r>
              <a:rPr lang="en-US" sz="2400" dirty="0" err="1"/>
              <a:t>compra</a:t>
            </a:r>
            <a:r>
              <a:rPr lang="en-US" sz="2400" dirty="0"/>
              <a:t>. </a:t>
            </a:r>
            <a:r>
              <a:rPr lang="en-US" sz="2400" dirty="0" err="1"/>
              <a:t>Locador</a:t>
            </a:r>
            <a:r>
              <a:rPr lang="en-US" sz="2400" dirty="0"/>
              <a:t> </a:t>
            </a:r>
            <a:r>
              <a:rPr lang="en-US" sz="2400" dirty="0" err="1"/>
              <a:t>presta</a:t>
            </a:r>
            <a:r>
              <a:rPr lang="en-US" sz="2400" dirty="0"/>
              <a:t> </a:t>
            </a:r>
            <a:r>
              <a:rPr lang="en-US" sz="2400" dirty="0" err="1"/>
              <a:t>assistência</a:t>
            </a:r>
            <a:r>
              <a:rPr lang="en-US" sz="2400" dirty="0"/>
              <a:t> </a:t>
            </a:r>
            <a:r>
              <a:rPr lang="en-US" sz="2400" dirty="0" err="1"/>
              <a:t>técnica</a:t>
            </a:r>
            <a:r>
              <a:rPr lang="en-US" sz="2400" dirty="0"/>
              <a:t>. </a:t>
            </a:r>
            <a:r>
              <a:rPr lang="en-US" sz="2400" dirty="0" err="1"/>
              <a:t>Pode</a:t>
            </a:r>
            <a:r>
              <a:rPr lang="en-US" sz="2400" dirty="0"/>
              <a:t> ser </a:t>
            </a:r>
            <a:r>
              <a:rPr lang="en-US" sz="2400" dirty="0" err="1"/>
              <a:t>rescindido</a:t>
            </a:r>
            <a:r>
              <a:rPr lang="en-US" sz="2400" dirty="0"/>
              <a:t> a </a:t>
            </a:r>
            <a:r>
              <a:rPr lang="en-US" sz="2400" dirty="0" err="1"/>
              <a:t>qualquer</a:t>
            </a:r>
            <a:r>
              <a:rPr lang="en-US" sz="2400" dirty="0"/>
              <a:t> tempo  </a:t>
            </a:r>
            <a:r>
              <a:rPr lang="en-US" sz="2400" dirty="0" err="1"/>
              <a:t>pelo</a:t>
            </a:r>
            <a:r>
              <a:rPr lang="en-US" sz="2400" dirty="0"/>
              <a:t> </a:t>
            </a:r>
            <a:r>
              <a:rPr lang="en-US" sz="2400" dirty="0" err="1"/>
              <a:t>arrendatário</a:t>
            </a:r>
            <a:r>
              <a:rPr lang="en-US" sz="2400" dirty="0"/>
              <a:t>, e </a:t>
            </a:r>
            <a:r>
              <a:rPr lang="en-US" sz="2400" dirty="0" err="1"/>
              <a:t>então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bens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locados</a:t>
            </a:r>
            <a:r>
              <a:rPr lang="en-US" sz="2400" dirty="0"/>
              <a:t> </a:t>
            </a:r>
            <a:r>
              <a:rPr lang="en-US" sz="2400" dirty="0" err="1"/>
              <a:t>sucessivamente</a:t>
            </a:r>
            <a:r>
              <a:rPr lang="en-US" sz="2400" dirty="0"/>
              <a:t> a </a:t>
            </a:r>
            <a:r>
              <a:rPr lang="en-US" sz="2400" dirty="0" err="1"/>
              <a:t>várias</a:t>
            </a:r>
            <a:r>
              <a:rPr lang="en-US" sz="2400" dirty="0"/>
              <a:t> </a:t>
            </a:r>
            <a:r>
              <a:rPr lang="en-US" sz="2400" dirty="0" err="1"/>
              <a:t>empresas</a:t>
            </a:r>
            <a:r>
              <a:rPr lang="en-US" sz="2400" dirty="0"/>
              <a:t>. </a:t>
            </a:r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dirty="0" err="1"/>
              <a:t>mais</a:t>
            </a:r>
            <a:r>
              <a:rPr lang="en-US" sz="2400" dirty="0"/>
              <a:t> um </a:t>
            </a:r>
            <a:r>
              <a:rPr lang="en-US" sz="2400" dirty="0" err="1"/>
              <a:t>contrato</a:t>
            </a:r>
            <a:r>
              <a:rPr lang="en-US" sz="2400" dirty="0"/>
              <a:t> de </a:t>
            </a:r>
            <a:r>
              <a:rPr lang="en-US" sz="2400" dirty="0" err="1"/>
              <a:t>intercâmbio</a:t>
            </a:r>
            <a:r>
              <a:rPr lang="en-US" sz="2400" dirty="0"/>
              <a:t> do que de </a:t>
            </a:r>
            <a:r>
              <a:rPr lang="en-US" sz="2400" dirty="0" err="1"/>
              <a:t>financiamento</a:t>
            </a:r>
            <a:r>
              <a:rPr lang="en-US" sz="2400" dirty="0"/>
              <a:t>. 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Lease-Back: </a:t>
            </a:r>
            <a:r>
              <a:rPr lang="en-US" sz="2400" dirty="0" err="1"/>
              <a:t>Ativo</a:t>
            </a:r>
            <a:r>
              <a:rPr lang="en-US" sz="2400" dirty="0"/>
              <a:t> da </a:t>
            </a:r>
            <a:r>
              <a:rPr lang="en-US" sz="2400" dirty="0" err="1"/>
              <a:t>empresa</a:t>
            </a:r>
            <a:r>
              <a:rPr lang="en-US" sz="2400" dirty="0"/>
              <a:t> </a:t>
            </a:r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dirty="0" err="1"/>
              <a:t>vendido</a:t>
            </a:r>
            <a:r>
              <a:rPr lang="en-US" sz="2400" dirty="0"/>
              <a:t> para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empresa</a:t>
            </a:r>
            <a:r>
              <a:rPr lang="en-US" sz="2400" dirty="0"/>
              <a:t>, que </a:t>
            </a:r>
            <a:r>
              <a:rPr lang="en-US" sz="2400" dirty="0" err="1"/>
              <a:t>imediatamente</a:t>
            </a:r>
            <a:r>
              <a:rPr lang="en-US" sz="2400" dirty="0"/>
              <a:t> a </a:t>
            </a:r>
            <a:r>
              <a:rPr lang="en-US" sz="2400" dirty="0" err="1"/>
              <a:t>arrenda</a:t>
            </a:r>
            <a:r>
              <a:rPr lang="en-US" sz="2400" dirty="0"/>
              <a:t> de volta, com </a:t>
            </a:r>
            <a:r>
              <a:rPr lang="en-US" sz="2400" dirty="0" err="1"/>
              <a:t>opcão</a:t>
            </a:r>
            <a:r>
              <a:rPr lang="en-US" sz="2400" dirty="0"/>
              <a:t> de </a:t>
            </a:r>
            <a:r>
              <a:rPr lang="en-US" sz="2400" dirty="0" err="1"/>
              <a:t>compra</a:t>
            </a:r>
            <a:r>
              <a:rPr lang="en-US" sz="2400" dirty="0"/>
              <a:t>. </a:t>
            </a:r>
            <a:r>
              <a:rPr lang="en-US" sz="2400" dirty="0" err="1"/>
              <a:t>Proprietário</a:t>
            </a:r>
            <a:r>
              <a:rPr lang="en-US" sz="2400" dirty="0"/>
              <a:t> </a:t>
            </a:r>
            <a:r>
              <a:rPr lang="en-US" sz="2400" dirty="0" err="1"/>
              <a:t>vira</a:t>
            </a:r>
            <a:r>
              <a:rPr lang="en-US" sz="2400" dirty="0"/>
              <a:t> </a:t>
            </a:r>
            <a:r>
              <a:rPr lang="en-US" sz="2400" dirty="0" err="1"/>
              <a:t>arrendatário</a:t>
            </a:r>
            <a:r>
              <a:rPr lang="en-US" sz="2400" dirty="0"/>
              <a:t>. </a:t>
            </a:r>
            <a:r>
              <a:rPr lang="en-US" sz="2400" dirty="0" err="1"/>
              <a:t>Consegue</a:t>
            </a:r>
            <a:r>
              <a:rPr lang="en-US" sz="2400" dirty="0"/>
              <a:t>-se </a:t>
            </a:r>
            <a:r>
              <a:rPr lang="en-US" sz="2400" dirty="0" err="1"/>
              <a:t>liquidez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024C90E-46AE-4946-8834-DD87BB2F5E9E}"/>
              </a:ext>
            </a:extLst>
          </p:cNvPr>
          <p:cNvSpPr txBox="1"/>
          <p:nvPr/>
        </p:nvSpPr>
        <p:spPr>
          <a:xfrm>
            <a:off x="477982" y="2847109"/>
            <a:ext cx="2074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Modalidades</a:t>
            </a:r>
          </a:p>
        </p:txBody>
      </p:sp>
    </p:spTree>
    <p:extLst>
      <p:ext uri="{BB962C8B-B14F-4D97-AF65-F5344CB8AC3E}">
        <p14:creationId xmlns:p14="http://schemas.microsoft.com/office/powerpoint/2010/main" val="2710279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14C43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CF38D4-3CF1-1C4C-8EF3-3077AEEC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pt-BR">
                <a:solidFill>
                  <a:srgbClr val="FFFFFF"/>
                </a:solidFill>
              </a:rPr>
              <a:t>Um exercício de qualificação jurídica...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032B182-4175-DE4C-8537-F8319E5E9F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52" r="6666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6A18FE-2395-FE4D-ACCA-694A32C19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7650" y="782947"/>
            <a:ext cx="3640094" cy="529210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pt-BR" sz="2400" dirty="0">
                <a:solidFill>
                  <a:srgbClr val="FFFFFF"/>
                </a:solidFill>
              </a:rPr>
              <a:t>Caso o valor residual seja adiantado, pago concomitantemente com o  valor mensal de arrendamento, isso altera a qualificação jurídica para compra e venda?</a:t>
            </a:r>
          </a:p>
          <a:p>
            <a:pPr marL="0" indent="0">
              <a:buNone/>
            </a:pPr>
            <a:endParaRPr lang="pt-BR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pt-BR" sz="2400" dirty="0">
                <a:solidFill>
                  <a:srgbClr val="FFFFFF"/>
                </a:solidFill>
              </a:rPr>
              <a:t>Isso tem consequências importantes, pois na compra e venda há restituição do preço com a resolução do contrato, mesmo que com dedução de eventual cláusula penal</a:t>
            </a:r>
          </a:p>
        </p:txBody>
      </p:sp>
    </p:spTree>
    <p:extLst>
      <p:ext uri="{BB962C8B-B14F-4D97-AF65-F5344CB8AC3E}">
        <p14:creationId xmlns:p14="http://schemas.microsoft.com/office/powerpoint/2010/main" val="141514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CC76E-44F6-A747-BFAB-F2B0375A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Uma avaliação complexa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D4CAFA-4118-8749-BE30-B7282E1C3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Credor quer prioridade de recebimento,  por pagamento voluntário do devedor ou por concurso</a:t>
            </a:r>
          </a:p>
          <a:p>
            <a:endParaRPr lang="pt-BR" dirty="0"/>
          </a:p>
          <a:p>
            <a:r>
              <a:rPr lang="pt-BR" dirty="0"/>
              <a:t>Devedor quer juros mais baixos. Mas a perplexidade dos especialistas em finanças é que, quando se dá um bem em garantia a um credor específico, a diminuição do patrimônio livre pode levar a um aumento do preço ou dos juros, por conta do risco acrescido.</a:t>
            </a:r>
          </a:p>
        </p:txBody>
      </p:sp>
    </p:spTree>
    <p:extLst>
      <p:ext uri="{BB962C8B-B14F-4D97-AF65-F5344CB8AC3E}">
        <p14:creationId xmlns:p14="http://schemas.microsoft.com/office/powerpoint/2010/main" val="4062646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09EF1F-6622-BF44-A633-FD0B73F0F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Súmula 564, do STJ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12CB9D-D691-1042-B15A-EC8556D80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dirty="0"/>
              <a:t>No caso de reintegração de posse em arrendamento mercantil financeiro, quando a soma da importância antecipada a título de valor residual garantido (VRG) com o valor da venda do bem ultrapassar o total do VRG previsto contratualmente, o arrendatário terá direito de receber a respectiva diferença, cabendo, porém, se estipulado no contrato, o prévio desconto de outras despesas ou encargos pactuados”.</a:t>
            </a:r>
          </a:p>
        </p:txBody>
      </p:sp>
    </p:spTree>
    <p:extLst>
      <p:ext uri="{BB962C8B-B14F-4D97-AF65-F5344CB8AC3E}">
        <p14:creationId xmlns:p14="http://schemas.microsoft.com/office/powerpoint/2010/main" val="271163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1072DA-26A8-964C-B641-1CB212982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pt-BR" sz="2800" dirty="0"/>
              <a:t>QUAIS OS PROBLEMAS COM AS GARANTIAS REAIS SOBRE BENS ALHEIOS?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22E7635-4B18-9148-AE89-38AC15F19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68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6052ED-CE81-2540-9096-A1A3E1820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/>
              <a:t>PARA EXPROPRIAR UM BEM DO DEVEDOR, É NECESSÁRIA A INTERVENÇAO DE UMA JUÍZA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/>
              <a:t>ISSO IMPLICA PROCESSO MOROSO DE EXECUCAO: EMBARGOS (COM POSSIBILIDADE DE EFEITO SUSPENSIVO), AVALIACAO JUDICIAL, HASTA, ETC...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775168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1072DA-26A8-964C-B641-1CB212982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pt-BR" sz="2800"/>
              <a:t>QUAIS OS PROBLEMAS COM AS GARANTIAS REAIS SOBRE BENS ALHEIOS?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0931710-5267-3645-848E-48F443433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70" r="23235" b="-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6052ED-CE81-2540-9096-A1A3E1820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9653" y="2279018"/>
            <a:ext cx="5609219" cy="4142564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pt-BR" sz="1800" dirty="0"/>
              <a:t>Como bem integra ainda o patrimônio do devedor, </a:t>
            </a:r>
          </a:p>
          <a:p>
            <a:pPr marL="0" indent="0" algn="just">
              <a:buNone/>
            </a:pPr>
            <a:r>
              <a:rPr lang="pt-BR" sz="1800" dirty="0"/>
              <a:t>pode ser penhorado por outros credores. </a:t>
            </a:r>
          </a:p>
          <a:p>
            <a:pPr marL="0" indent="0" algn="just">
              <a:buNone/>
            </a:pPr>
            <a:r>
              <a:rPr lang="pt-BR" sz="1800" dirty="0"/>
              <a:t>Nesse caso, pode ser instaurado CONCURSO ESPECIAL (que atrasa ainda mais a resolução da disputa) </a:t>
            </a:r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pt-BR" sz="1800" dirty="0"/>
              <a:t>Créditos privilegiados  prevalecem sobre os reais.</a:t>
            </a:r>
          </a:p>
          <a:p>
            <a:pPr marL="0" indent="0" algn="just">
              <a:buNone/>
            </a:pPr>
            <a:r>
              <a:rPr lang="pt-BR" sz="1800" b="1" dirty="0"/>
              <a:t>Parágrafo único</a:t>
            </a:r>
            <a:r>
              <a:rPr lang="pt-BR" sz="1800" dirty="0"/>
              <a:t>. Recaindo mais de uma penhora sobre o mesmo bem, cada exequente conservará o seu título de preferência</a:t>
            </a:r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pt-BR" sz="1800" dirty="0"/>
              <a:t>Créditos de mesma ordem de prioridade, </a:t>
            </a:r>
          </a:p>
          <a:p>
            <a:pPr marL="0" indent="0" algn="just">
              <a:buNone/>
            </a:pPr>
            <a:endParaRPr lang="pt-BR" sz="1800" dirty="0"/>
          </a:p>
          <a:p>
            <a:pPr marL="0" indent="0" algn="just">
              <a:buNone/>
            </a:pPr>
            <a:r>
              <a:rPr lang="pt-BR" sz="1800" dirty="0"/>
              <a:t>PRIOR TEMPORE POTIOR IURE</a:t>
            </a:r>
          </a:p>
        </p:txBody>
      </p:sp>
    </p:spTree>
    <p:extLst>
      <p:ext uri="{BB962C8B-B14F-4D97-AF65-F5344CB8AC3E}">
        <p14:creationId xmlns:p14="http://schemas.microsoft.com/office/powerpoint/2010/main" val="1240695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5DFCDA-694D-4637-8E9B-038575194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9952075" cy="6858000"/>
          </a:xfrm>
          <a:custGeom>
            <a:avLst/>
            <a:gdLst>
              <a:gd name="connsiteX0" fmla="*/ 9952075 w 9952075"/>
              <a:gd name="connsiteY0" fmla="*/ 6858000 h 6858000"/>
              <a:gd name="connsiteX1" fmla="*/ 108694 w 9952075"/>
              <a:gd name="connsiteY1" fmla="*/ 6858000 h 6858000"/>
              <a:gd name="connsiteX2" fmla="*/ 79127 w 9952075"/>
              <a:gd name="connsiteY2" fmla="*/ 6681235 h 6858000"/>
              <a:gd name="connsiteX3" fmla="*/ 0 w 9952075"/>
              <a:gd name="connsiteY3" fmla="*/ 5565888 h 6858000"/>
              <a:gd name="connsiteX4" fmla="*/ 2190696 w 9952075"/>
              <a:gd name="connsiteY4" fmla="*/ 145339 h 6858000"/>
              <a:gd name="connsiteX5" fmla="*/ 2339431 w 9952075"/>
              <a:gd name="connsiteY5" fmla="*/ 0 h 6858000"/>
              <a:gd name="connsiteX6" fmla="*/ 9952075 w 995207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52075" h="6858000">
                <a:moveTo>
                  <a:pt x="9952075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9952075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9">
            <a:extLst>
              <a:ext uri="{FF2B5EF4-FFF2-40B4-BE49-F238E27FC236}">
                <a16:creationId xmlns:a16="http://schemas.microsoft.com/office/drawing/2014/main" id="{E4DB276E-BFF1-43F5-AB90-7ABA4B9A9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9652017" cy="6858000"/>
          </a:xfrm>
          <a:custGeom>
            <a:avLst/>
            <a:gdLst>
              <a:gd name="connsiteX0" fmla="*/ 9652017 w 9652017"/>
              <a:gd name="connsiteY0" fmla="*/ 6858000 h 6858000"/>
              <a:gd name="connsiteX1" fmla="*/ 112827 w 9652017"/>
              <a:gd name="connsiteY1" fmla="*/ 6858000 h 6858000"/>
              <a:gd name="connsiteX2" fmla="*/ 76084 w 9652017"/>
              <a:gd name="connsiteY2" fmla="*/ 6638337 h 6858000"/>
              <a:gd name="connsiteX3" fmla="*/ 0 w 9652017"/>
              <a:gd name="connsiteY3" fmla="*/ 5565888 h 6858000"/>
              <a:gd name="connsiteX4" fmla="*/ 2157501 w 9652017"/>
              <a:gd name="connsiteY4" fmla="*/ 301488 h 6858000"/>
              <a:gd name="connsiteX5" fmla="*/ 2472310 w 9652017"/>
              <a:gd name="connsiteY5" fmla="*/ 0 h 6858000"/>
              <a:gd name="connsiteX6" fmla="*/ 9652017 w 965201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2017" h="6858000">
                <a:moveTo>
                  <a:pt x="9652017" y="6858000"/>
                </a:moveTo>
                <a:lnTo>
                  <a:pt x="112827" y="6858000"/>
                </a:lnTo>
                <a:lnTo>
                  <a:pt x="76084" y="6638337"/>
                </a:lnTo>
                <a:cubicBezTo>
                  <a:pt x="25944" y="6288079"/>
                  <a:pt x="0" y="5930014"/>
                  <a:pt x="0" y="5565888"/>
                </a:cubicBezTo>
                <a:cubicBezTo>
                  <a:pt x="0" y="3514654"/>
                  <a:pt x="823309" y="1655711"/>
                  <a:pt x="2157501" y="301488"/>
                </a:cubicBezTo>
                <a:lnTo>
                  <a:pt x="2472310" y="0"/>
                </a:lnTo>
                <a:lnTo>
                  <a:pt x="9652017" y="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7931DD-F6E4-9646-AF3E-0F9EB9EE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757694" cy="1288238"/>
          </a:xfrm>
        </p:spPr>
        <p:txBody>
          <a:bodyPr anchor="b">
            <a:normAutofit/>
          </a:bodyPr>
          <a:lstStyle/>
          <a:p>
            <a:r>
              <a:rPr lang="pt-BR" sz="4100"/>
              <a:t>Titulares de garantias reais participam de RJ e Falência</a:t>
            </a:r>
          </a:p>
        </p:txBody>
      </p:sp>
      <p:sp>
        <p:nvSpPr>
          <p:cNvPr id="30" name="Espaço Reservado para Conteúdo 2">
            <a:extLst>
              <a:ext uri="{FF2B5EF4-FFF2-40B4-BE49-F238E27FC236}">
                <a16:creationId xmlns:a16="http://schemas.microsoft.com/office/drawing/2014/main" id="{38B70DA7-B368-4E4C-A87C-887A178C5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956390"/>
            <a:ext cx="7322290" cy="3907465"/>
          </a:xfrm>
        </p:spPr>
        <p:txBody>
          <a:bodyPr anchor="t">
            <a:normAutofit/>
          </a:bodyPr>
          <a:lstStyle/>
          <a:p>
            <a:r>
              <a:rPr lang="pt-BR" sz="2400"/>
              <a:t>Na RJ, em classe separada (mas com risco de CRAM DOWN)</a:t>
            </a:r>
          </a:p>
          <a:p>
            <a:endParaRPr lang="pt-BR" sz="2400"/>
          </a:p>
          <a:p>
            <a:endParaRPr lang="pt-BR" sz="2400"/>
          </a:p>
          <a:p>
            <a:r>
              <a:rPr lang="pt-BR" sz="2400"/>
              <a:t>Na falência, sua  posição não é tão prioritária como se pretende.... </a:t>
            </a:r>
          </a:p>
        </p:txBody>
      </p:sp>
    </p:spTree>
    <p:extLst>
      <p:ext uri="{BB962C8B-B14F-4D97-AF65-F5344CB8AC3E}">
        <p14:creationId xmlns:p14="http://schemas.microsoft.com/office/powerpoint/2010/main" val="3391898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graphicFrame>
        <p:nvGraphicFramePr>
          <p:cNvPr id="4" name="CaixaDeTexto 1">
            <a:extLst>
              <a:ext uri="{FF2B5EF4-FFF2-40B4-BE49-F238E27FC236}">
                <a16:creationId xmlns:a16="http://schemas.microsoft.com/office/drawing/2014/main" id="{4802103C-C90B-4948-887D-5FEFC0DE69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41081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000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233CA54-1139-004F-9C32-4073E6A75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2001793"/>
            <a:ext cx="6716272" cy="2854415"/>
          </a:xfrm>
          <a:prstGeom prst="rect">
            <a:avLst/>
          </a:prstGeom>
        </p:spPr>
      </p:pic>
      <p:pic>
        <p:nvPicPr>
          <p:cNvPr id="1026" name="Picture 2" descr="Financiamento imobiliário deve crescer em 2021, mas terá últimos meses de  juros baixos; confira taxas | Economia | G1">
            <a:extLst>
              <a:ext uri="{FF2B5EF4-FFF2-40B4-BE49-F238E27FC236}">
                <a16:creationId xmlns:a16="http://schemas.microsoft.com/office/drawing/2014/main" id="{34BF4EF8-0E97-3E4E-897C-21A2C6CC2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4655" y="580733"/>
            <a:ext cx="4172712" cy="569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BF6FAE2-163A-8644-8775-68EF146827EE}"/>
              </a:ext>
            </a:extLst>
          </p:cNvPr>
          <p:cNvSpPr txBox="1"/>
          <p:nvPr/>
        </p:nvSpPr>
        <p:spPr>
          <a:xfrm>
            <a:off x="484632" y="580732"/>
            <a:ext cx="7737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 POR QUE AS TAXAS SÃO TÃO DIFERENTES?</a:t>
            </a:r>
          </a:p>
        </p:txBody>
      </p:sp>
    </p:spTree>
    <p:extLst>
      <p:ext uri="{BB962C8B-B14F-4D97-AF65-F5344CB8AC3E}">
        <p14:creationId xmlns:p14="http://schemas.microsoft.com/office/powerpoint/2010/main" val="3999042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BA50024-345A-AF4D-8BC7-56EF1AB17B59}"/>
              </a:ext>
            </a:extLst>
          </p:cNvPr>
          <p:cNvSpPr txBox="1"/>
          <p:nvPr/>
        </p:nvSpPr>
        <p:spPr>
          <a:xfrm>
            <a:off x="4864100" y="338328"/>
            <a:ext cx="6675627" cy="1605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00"/>
              <a:t>POR QUE SÃO TÃO DIFERENTES? 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00"/>
              <a:t>COMO O DIREITO COMERCIAL INFLUI NA ECONOMIA?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00"/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00"/>
              <a:t> </a:t>
            </a:r>
          </a:p>
        </p:txBody>
      </p:sp>
      <p:sp>
        <p:nvSpPr>
          <p:cNvPr id="43" name="Rectangle 20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211010"/>
            <a:ext cx="12192002" cy="464699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26">
            <a:extLst>
              <a:ext uri="{FF2B5EF4-FFF2-40B4-BE49-F238E27FC236}">
                <a16:creationId xmlns:a16="http://schemas.microsoft.com/office/drawing/2014/main" id="{1B10F861-B8F1-49C7-BD58-EAB20CEE7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D4AB4F8-E69A-8746-83FF-0BF708CAD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05" y="2714687"/>
            <a:ext cx="4806086" cy="3291840"/>
          </a:xfrm>
          <a:prstGeom prst="rect">
            <a:avLst/>
          </a:prstGeom>
        </p:spPr>
      </p:pic>
      <p:sp>
        <p:nvSpPr>
          <p:cNvPr id="45" name="Rounded Rectangle 16">
            <a:extLst>
              <a:ext uri="{FF2B5EF4-FFF2-40B4-BE49-F238E27FC236}">
                <a16:creationId xmlns:a16="http://schemas.microsoft.com/office/drawing/2014/main" id="{61F6E425-22AB-4DA2-8FAC-58ADB58EF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8E055A6-4821-5B46-8B0F-2E28420E9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484" y="2989285"/>
            <a:ext cx="4974336" cy="279806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5A39F90-CB23-7248-B3A3-2B837A625E36}"/>
              </a:ext>
            </a:extLst>
          </p:cNvPr>
          <p:cNvSpPr txBox="1"/>
          <p:nvPr/>
        </p:nvSpPr>
        <p:spPr>
          <a:xfrm>
            <a:off x="1288473" y="823763"/>
            <a:ext cx="9850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Como o direito comercial afeta  diretamente a vida das pessoas?</a:t>
            </a:r>
          </a:p>
        </p:txBody>
      </p:sp>
    </p:spTree>
    <p:extLst>
      <p:ext uri="{BB962C8B-B14F-4D97-AF65-F5344CB8AC3E}">
        <p14:creationId xmlns:p14="http://schemas.microsoft.com/office/powerpoint/2010/main" val="39050477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5DFEBCE2E50B4B8EF365B1600A6302" ma:contentTypeVersion="16" ma:contentTypeDescription="Crie um novo documento." ma:contentTypeScope="" ma:versionID="66f9a464c5f8b2bbfe198461755c292d">
  <xsd:schema xmlns:xsd="http://www.w3.org/2001/XMLSchema" xmlns:xs="http://www.w3.org/2001/XMLSchema" xmlns:p="http://schemas.microsoft.com/office/2006/metadata/properties" xmlns:ns2="4c414ac8-549e-4ca5-81e3-16b3f3eb5c24" xmlns:ns3="ebba5f7d-3b76-4a58-9735-74f0064eafba" targetNamespace="http://schemas.microsoft.com/office/2006/metadata/properties" ma:root="true" ma:fieldsID="039b16e6fac43b79a128687017738e6c" ns2:_="" ns3:_="">
    <xsd:import namespace="4c414ac8-549e-4ca5-81e3-16b3f3eb5c24"/>
    <xsd:import namespace="ebba5f7d-3b76-4a58-9735-74f0064eaf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14ac8-549e-4ca5-81e3-16b3f3eb5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eb74ff96-4672-4cf9-94f6-964b0040e3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a5f7d-3b76-4a58-9735-74f0064eafb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f9f65b9-77c0-44a2-867b-74e860691405}" ma:internalName="TaxCatchAll" ma:showField="CatchAllData" ma:web="ebba5f7d-3b76-4a58-9735-74f0064eaf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414ac8-549e-4ca5-81e3-16b3f3eb5c24">
      <Terms xmlns="http://schemas.microsoft.com/office/infopath/2007/PartnerControls"/>
    </lcf76f155ced4ddcb4097134ff3c332f>
    <TaxCatchAll xmlns="ebba5f7d-3b76-4a58-9735-74f0064eafba" xsi:nil="true"/>
  </documentManagement>
</p:properties>
</file>

<file path=customXml/itemProps1.xml><?xml version="1.0" encoding="utf-8"?>
<ds:datastoreItem xmlns:ds="http://schemas.openxmlformats.org/officeDocument/2006/customXml" ds:itemID="{09E5E91D-1B6C-47B0-AE14-FF751CF7C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14ac8-549e-4ca5-81e3-16b3f3eb5c24"/>
    <ds:schemaRef ds:uri="ebba5f7d-3b76-4a58-9735-74f0064ea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0CADEF-7E3C-455A-A54F-31F939DBEE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BC24C9-AFD1-480A-807F-C3575EFA244F}">
  <ds:schemaRefs>
    <ds:schemaRef ds:uri="http://purl.org/dc/terms/"/>
    <ds:schemaRef ds:uri="http://purl.org/dc/elements/1.1/"/>
    <ds:schemaRef ds:uri="ebba5f7d-3b76-4a58-9735-74f0064eafba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4c414ac8-549e-4ca5-81e3-16b3f3eb5c2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2057</Words>
  <Application>Microsoft Macintosh PowerPoint</Application>
  <PresentationFormat>Widescreen</PresentationFormat>
  <Paragraphs>216</Paragraphs>
  <Slides>30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Tema do Office</vt:lpstr>
      <vt:lpstr>Garantias dos Negócios Empresariais Negócio Fiduciário, Alienação Fiduciária,  leasing  </vt:lpstr>
      <vt:lpstr>Para que serve uma garantia real ou pessoal? Por que a advogada do credor deve tentar obtê-la?</vt:lpstr>
      <vt:lpstr>Uma avaliação complexa</vt:lpstr>
      <vt:lpstr>QUAIS OS PROBLEMAS COM AS GARANTIAS REAIS SOBRE BENS ALHEIOS?</vt:lpstr>
      <vt:lpstr>QUAIS OS PROBLEMAS COM AS GARANTIAS REAIS SOBRE BENS ALHEIOS?</vt:lpstr>
      <vt:lpstr>Titulares de garantias reais participam de RJ e Falência</vt:lpstr>
      <vt:lpstr>Apresentação do PowerPoint</vt:lpstr>
      <vt:lpstr>Apresentação do PowerPoint</vt:lpstr>
      <vt:lpstr>Apresentação do PowerPoint</vt:lpstr>
      <vt:lpstr>Apresentação do PowerPoint</vt:lpstr>
      <vt:lpstr>Alejandro Zambra, em ¨Múltipla Escolha¨</vt:lpstr>
      <vt:lpstr>Pode ser dada como garantia autônoma para nova dívida, em lugar do financiamento para a aquisição do bem objeto da fidúcia</vt:lpstr>
      <vt:lpstr>Súmula 28 STJ</vt:lpstr>
      <vt:lpstr>Apresentação do PowerPoint</vt:lpstr>
      <vt:lpstr>Apresentação do PowerPoint</vt:lpstr>
      <vt:lpstr>Apresentação do PowerPoint</vt:lpstr>
      <vt:lpstr>Apresentação do PowerPoint</vt:lpstr>
      <vt:lpstr>Regra geral </vt:lpstr>
      <vt:lpstr> No caso de  bem imóvel, havia a  extinção da dívida remanescente (por isso se financiavam só 70% do valor da compra) MUDANÇA IMPORTANTE DA  PELA LEI 14771, DE 2023</vt:lpstr>
      <vt:lpstr>Se for adjudicado para credor, e valor de avaliação for menor que o crédito?</vt:lpstr>
      <vt:lpstr>Mas e se forem vários os bens dados em garantia fiduciária, e um deles for leiloado?</vt:lpstr>
      <vt:lpstr>Apresentação do PowerPoint</vt:lpstr>
      <vt:lpstr>Apresentação do PowerPoint</vt:lpstr>
      <vt:lpstr>Apresentação do PowerPoint</vt:lpstr>
      <vt:lpstr>Como funciona o leasing?</vt:lpstr>
      <vt:lpstr>Apresentação do PowerPoint</vt:lpstr>
      <vt:lpstr>Apresentação do PowerPoint</vt:lpstr>
      <vt:lpstr>Apresentação do PowerPoint</vt:lpstr>
      <vt:lpstr>Um exercício de qualificação jurídica...</vt:lpstr>
      <vt:lpstr>Súmula 564, do STJ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Garantias dos Negócios Empresariais Negócio Fiduciário, Alienação Fiduciária,  leasing  </dc:title>
  <dc:creator>Ruy Pereira Camilo Junior</dc:creator>
  <cp:lastModifiedBy>Ruy Pereira Camilo Junior</cp:lastModifiedBy>
  <cp:revision>1</cp:revision>
  <dcterms:created xsi:type="dcterms:W3CDTF">2023-11-09T02:58:06Z</dcterms:created>
  <dcterms:modified xsi:type="dcterms:W3CDTF">2023-11-09T03:04:53Z</dcterms:modified>
</cp:coreProperties>
</file>