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3" r:id="rId3"/>
    <p:sldId id="377" r:id="rId4"/>
    <p:sldId id="318" r:id="rId5"/>
    <p:sldId id="319" r:id="rId6"/>
    <p:sldId id="321" r:id="rId7"/>
    <p:sldId id="322" r:id="rId8"/>
    <p:sldId id="324" r:id="rId9"/>
    <p:sldId id="320" r:id="rId10"/>
    <p:sldId id="325" r:id="rId11"/>
    <p:sldId id="326" r:id="rId12"/>
    <p:sldId id="327" r:id="rId13"/>
    <p:sldId id="328" r:id="rId14"/>
    <p:sldId id="331" r:id="rId15"/>
    <p:sldId id="332" r:id="rId16"/>
    <p:sldId id="333" r:id="rId17"/>
    <p:sldId id="334" r:id="rId18"/>
    <p:sldId id="387" r:id="rId19"/>
    <p:sldId id="335" r:id="rId20"/>
    <p:sldId id="336" r:id="rId21"/>
    <p:sldId id="337" r:id="rId22"/>
    <p:sldId id="338" r:id="rId23"/>
    <p:sldId id="390" r:id="rId24"/>
    <p:sldId id="391" r:id="rId25"/>
    <p:sldId id="383" r:id="rId26"/>
    <p:sldId id="384" r:id="rId27"/>
    <p:sldId id="385" r:id="rId28"/>
    <p:sldId id="386" r:id="rId29"/>
    <p:sldId id="388" r:id="rId30"/>
    <p:sldId id="389" r:id="rId31"/>
    <p:sldId id="378" r:id="rId32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F15D"/>
    <a:srgbClr val="6FF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79" autoAdjust="0"/>
    <p:restoredTop sz="69667" autoAdjust="0"/>
  </p:normalViewPr>
  <p:slideViewPr>
    <p:cSldViewPr snapToObjects="1" showGuides="1">
      <p:cViewPr varScale="1">
        <p:scale>
          <a:sx n="85" d="100"/>
          <a:sy n="85" d="100"/>
        </p:scale>
        <p:origin x="-173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9CEC3739-F84B-4AA2-B616-2AD42DD215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263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A424BA2E-D377-427D-A99D-E3E141BC95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21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8AD38-DD5D-4663-9043-5CD373D4F712}" type="slidenum">
              <a:rPr lang="pt-BR" smtClean="0"/>
              <a:pPr>
                <a:defRPr/>
              </a:pPr>
              <a:t>1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A5513E-5317-4F35-A7A8-4B9ED177ED83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E966C3-05F8-4E73-B473-C783FB7C04FF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5150C-58A4-4DC3-9ED9-5F4D4629732A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3B10D-DE70-44B4-B2E8-220F9EDF3A03}" type="slidenum">
              <a:rPr lang="pt-BR" smtClean="0"/>
              <a:pPr>
                <a:defRPr/>
              </a:pPr>
              <a:t>13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637E3-CF3D-432E-9CBA-A1FB032EBCCF}" type="slidenum">
              <a:rPr lang="pt-BR" smtClean="0"/>
              <a:pPr>
                <a:defRPr/>
              </a:pPr>
              <a:t>14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9FD9A-6854-456F-AD94-D891184C7267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C7F15-92E1-44D4-8132-186BF319AE71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7DA7A-D65B-4F91-A1D0-FA479C997AA0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68CD68-8BA6-4064-86AA-2381B28DA83E}" type="slidenum">
              <a:rPr lang="pt-BR" smtClean="0"/>
              <a:pPr>
                <a:defRPr/>
              </a:pPr>
              <a:t>18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288945-4010-4E55-AC7F-010E091ECCC0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E4DC65-2EC6-481B-B337-08BD47F34E94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10D6-6D97-4C79-89B2-A74FCC98C431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9691F-68A2-490C-9111-74FE1834434C}" type="slidenum">
              <a:rPr lang="pt-BR" smtClean="0"/>
              <a:pPr>
                <a:defRPr/>
              </a:pPr>
              <a:t>21</a:t>
            </a:fld>
            <a:endParaRPr 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21910D-6581-43FA-97C4-200F52EFD52E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2D438C-AFD5-4532-8585-6FB3ACD34233}" type="slidenum">
              <a:rPr lang="pt-BR" smtClean="0"/>
              <a:pPr>
                <a:defRPr/>
              </a:pPr>
              <a:t>23</a:t>
            </a:fld>
            <a:endParaRPr lang="pt-B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2E2CCE-A2C5-4C8B-BC6E-DA344CA0AFB3}" type="slidenum">
              <a:rPr lang="pt-BR" smtClean="0"/>
              <a:pPr>
                <a:defRPr/>
              </a:pPr>
              <a:t>24</a:t>
            </a:fld>
            <a:endParaRPr lang="pt-B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3E030-646A-4996-96BA-5D8A43A69C61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3D50F-B780-4363-B2CD-A2DC469536F8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D5A6C-E1FF-4250-A9F7-7B7863050CA8}" type="slidenum">
              <a:rPr lang="pt-BR" smtClean="0"/>
              <a:pPr>
                <a:defRPr/>
              </a:pPr>
              <a:t>27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077EF0-6867-47C0-A8C0-2EDF2D388EEC}" type="slidenum">
              <a:rPr lang="pt-BR" smtClean="0"/>
              <a:pPr>
                <a:defRPr/>
              </a:pPr>
              <a:t>28</a:t>
            </a:fld>
            <a:endParaRPr lang="pt-B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8CAA2-365C-4A9E-AAE2-B68A50ADD042}" type="slidenum">
              <a:rPr lang="pt-BR" smtClean="0"/>
              <a:pPr>
                <a:defRPr/>
              </a:pPr>
              <a:t>29</a:t>
            </a:fld>
            <a:endParaRPr lang="pt-B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64A56F-A410-48E1-A73C-0BC867FBBEF0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D86E5-E45B-426E-9AC4-E525DA336506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2B176C-8C13-4DD2-B641-5ACE85729395}" type="slidenum">
              <a:rPr lang="pt-BR" smtClean="0"/>
              <a:pPr>
                <a:defRPr/>
              </a:pPr>
              <a:t>31</a:t>
            </a:fld>
            <a:endParaRPr lang="pt-B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22EAC-D733-4B74-95F6-84B0E62A1493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67D857-0699-469A-99AB-0F224AFE3354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370A41-8767-4830-B3CE-A025846ACF96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250AE-E308-451C-963D-837815C64A58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40D21D-FD76-401B-A829-C1BDA8CB6E69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484CA7-922B-42BB-8669-4729392D6A65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F62F87-1859-4F11-925A-A2CBE5839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42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77D9-A8D1-4965-BA52-3D3B99B091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35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45AB-61B8-4C21-95C1-DA2BC24CD3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24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27D3-ED26-497C-A650-5E2D5E2C02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74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9A42A-28EE-4068-8AAB-6C79915B2F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5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37B0-1699-46BA-B82D-B526952FA0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79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8943E-37C0-42FC-88E5-07E1626820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0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EAC6C-3EE7-4F8B-B14C-810D5178F4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3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D0934F-3D0D-4B6B-A546-93F78117A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2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73A0-8619-4EC1-AE37-3C5DFD13F3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07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3DE806-0163-4DE9-A708-22D19A9012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22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1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A132B6E-6D37-4CB3-92BF-19983BDF5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5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pt-BR" sz="2400" smtClean="0">
              <a:latin typeface="Times New Roman" pitchFamily="18" charset="0"/>
            </a:endParaRPr>
          </a:p>
        </p:txBody>
      </p:sp>
      <p:grpSp>
        <p:nvGrpSpPr>
          <p:cNvPr id="1036" name="Group 4"/>
          <p:cNvGrpSpPr>
            <a:grpSpLocks/>
          </p:cNvGrpSpPr>
          <p:nvPr userDrawn="1"/>
        </p:nvGrpSpPr>
        <p:grpSpPr bwMode="auto">
          <a:xfrm>
            <a:off x="381000" y="863600"/>
            <a:ext cx="8305800" cy="182563"/>
            <a:chOff x="240" y="893"/>
            <a:chExt cx="5232" cy="115"/>
          </a:xfrm>
        </p:grpSpPr>
        <p:sp>
          <p:nvSpPr>
            <p:cNvPr id="103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103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0" r:id="rId2"/>
    <p:sldLayoutId id="2147484178" r:id="rId3"/>
    <p:sldLayoutId id="2147484171" r:id="rId4"/>
    <p:sldLayoutId id="2147484172" r:id="rId5"/>
    <p:sldLayoutId id="2147484173" r:id="rId6"/>
    <p:sldLayoutId id="2147484179" r:id="rId7"/>
    <p:sldLayoutId id="2147484174" r:id="rId8"/>
    <p:sldLayoutId id="2147484180" r:id="rId9"/>
    <p:sldLayoutId id="2147484175" r:id="rId10"/>
    <p:sldLayoutId id="21474841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819E1-F6DF-4EFF-8512-D78DECB3D6F1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90550" y="2757488"/>
            <a:ext cx="8077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4000" b="1">
                <a:latin typeface="Arial" charset="0"/>
              </a:rPr>
              <a:t>Análise em Regime Permanente de um Gerador Síncrono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1307-734A-4B7D-8E2F-24F7EFABDF37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5364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2423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CONTROLE DE FATOR DE POTÊNCIA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Gerador sub-excitado (absorção de potência reativa da 	rede elétrica)</a:t>
            </a:r>
            <a:r>
              <a:rPr lang="pt-BR" altLang="pt-BR" sz="2000">
                <a:latin typeface="Arial" charset="0"/>
              </a:rPr>
              <a:t>: efeito indutivo, embora a corrente esteja	adiantada da tensão terminal.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Gerador sobre-excitado (fornecimento de potência reativa 	para a rede elétrica): </a:t>
            </a:r>
            <a:r>
              <a:rPr lang="pt-BR" altLang="pt-BR" sz="2000">
                <a:latin typeface="Arial" charset="0"/>
              </a:rPr>
              <a:t>efeito capacitivo, embora a corrente esteja 	atrasada da tensão terminal.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65E9-F73A-4E15-A9A8-A58CBA1D95AA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6388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242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MÁXIMA TRANSFERÊNCIA DE POTÊNCIA ATIVA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</a:rPr>
              <a:t>Um gerador:</a:t>
            </a:r>
          </a:p>
        </p:txBody>
      </p:sp>
      <p:graphicFrame>
        <p:nvGraphicFramePr>
          <p:cNvPr id="16389" name="Object 11"/>
          <p:cNvGraphicFramePr>
            <a:graphicFrameLocks noChangeAspect="1"/>
          </p:cNvGraphicFramePr>
          <p:nvPr/>
        </p:nvGraphicFramePr>
        <p:xfrm>
          <a:off x="3060700" y="2273300"/>
          <a:ext cx="3556000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Figura" r:id="rId4" imgW="1723644" imgH="1228344" progId="Word.Picture.8">
                  <p:embed/>
                </p:oleObj>
              </mc:Choice>
              <mc:Fallback>
                <p:oleObj name="Figura" r:id="rId4" imgW="1723644" imgH="1228344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2273300"/>
                        <a:ext cx="3556000" cy="2536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7"/>
          <p:cNvGraphicFramePr>
            <a:graphicFrameLocks noChangeAspect="1"/>
          </p:cNvGraphicFramePr>
          <p:nvPr/>
        </p:nvGraphicFramePr>
        <p:xfrm>
          <a:off x="1593850" y="5251450"/>
          <a:ext cx="6223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6" imgW="2730500" imgH="393700" progId="Equation.3">
                  <p:embed/>
                </p:oleObj>
              </mc:Choice>
              <mc:Fallback>
                <p:oleObj r:id="rId6" imgW="27305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251450"/>
                        <a:ext cx="6223000" cy="889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219700" y="4184650"/>
            <a:ext cx="3273425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R e X são a resistência e a reatância equivalentes da associação de Z</a:t>
            </a:r>
            <a:r>
              <a:rPr lang="pt-BR" altLang="pt-BR" sz="1600" baseline="-25000">
                <a:latin typeface="Times New Roman" pitchFamily="18" charset="0"/>
                <a:cs typeface="Times New Roman" pitchFamily="18" charset="0"/>
              </a:rPr>
              <a:t>g1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 e Z</a:t>
            </a:r>
            <a:r>
              <a:rPr lang="pt-BR" altLang="pt-BR" sz="1600" baseline="-25000">
                <a:latin typeface="Times New Roman" pitchFamily="18" charset="0"/>
                <a:cs typeface="Times New Roman" pitchFamily="18" charset="0"/>
              </a:rPr>
              <a:t>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F6A2-F3E7-420B-902C-36B221163312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7412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242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MÁXIMA TRANSFERÊNCIA DE POTÊNCIA ATIVA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</a:rPr>
              <a:t>Um gerador:</a:t>
            </a:r>
          </a:p>
        </p:txBody>
      </p:sp>
      <p:grpSp>
        <p:nvGrpSpPr>
          <p:cNvPr id="17413" name="Group 6"/>
          <p:cNvGrpSpPr>
            <a:grpSpLocks noChangeAspect="1"/>
          </p:cNvGrpSpPr>
          <p:nvPr/>
        </p:nvGrpSpPr>
        <p:grpSpPr bwMode="auto">
          <a:xfrm>
            <a:off x="2652713" y="2249488"/>
            <a:ext cx="5532437" cy="4143375"/>
            <a:chOff x="1979" y="1399"/>
            <a:chExt cx="3194" cy="2392"/>
          </a:xfrm>
        </p:grpSpPr>
        <p:sp>
          <p:nvSpPr>
            <p:cNvPr id="17414" name="Rectangle 7"/>
            <p:cNvSpPr>
              <a:spLocks noChangeArrowheads="1"/>
            </p:cNvSpPr>
            <p:nvPr/>
          </p:nvSpPr>
          <p:spPr bwMode="auto">
            <a:xfrm>
              <a:off x="2302" y="1399"/>
              <a:ext cx="2725" cy="21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17415" name="Rectangle 8"/>
            <p:cNvSpPr>
              <a:spLocks noChangeArrowheads="1"/>
            </p:cNvSpPr>
            <p:nvPr/>
          </p:nvSpPr>
          <p:spPr bwMode="auto">
            <a:xfrm>
              <a:off x="2302" y="1399"/>
              <a:ext cx="2725" cy="2152"/>
            </a:xfrm>
            <a:prstGeom prst="rect">
              <a:avLst/>
            </a:prstGeom>
            <a:noFill/>
            <a:ln w="9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17416" name="Freeform 9"/>
            <p:cNvSpPr>
              <a:spLocks/>
            </p:cNvSpPr>
            <p:nvPr/>
          </p:nvSpPr>
          <p:spPr bwMode="auto">
            <a:xfrm>
              <a:off x="2302" y="1399"/>
              <a:ext cx="1" cy="2152"/>
            </a:xfrm>
            <a:custGeom>
              <a:avLst/>
              <a:gdLst>
                <a:gd name="T0" fmla="*/ 0 w 1"/>
                <a:gd name="T1" fmla="*/ 2147483647 h 470"/>
                <a:gd name="T2" fmla="*/ 0 w 1"/>
                <a:gd name="T3" fmla="*/ 0 h 470"/>
                <a:gd name="T4" fmla="*/ 0 w 1"/>
                <a:gd name="T5" fmla="*/ 0 h 470"/>
                <a:gd name="T6" fmla="*/ 0 60000 65536"/>
                <a:gd name="T7" fmla="*/ 0 60000 65536"/>
                <a:gd name="T8" fmla="*/ 0 60000 65536"/>
                <a:gd name="T9" fmla="*/ 0 w 1"/>
                <a:gd name="T10" fmla="*/ 0 h 470"/>
                <a:gd name="T11" fmla="*/ 1 w 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0">
                  <a:moveTo>
                    <a:pt x="0" y="470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17" name="Freeform 10"/>
            <p:cNvSpPr>
              <a:spLocks/>
            </p:cNvSpPr>
            <p:nvPr/>
          </p:nvSpPr>
          <p:spPr bwMode="auto">
            <a:xfrm>
              <a:off x="2980" y="1399"/>
              <a:ext cx="1" cy="2152"/>
            </a:xfrm>
            <a:custGeom>
              <a:avLst/>
              <a:gdLst>
                <a:gd name="T0" fmla="*/ 0 w 1"/>
                <a:gd name="T1" fmla="*/ 2147483647 h 470"/>
                <a:gd name="T2" fmla="*/ 0 w 1"/>
                <a:gd name="T3" fmla="*/ 0 h 470"/>
                <a:gd name="T4" fmla="*/ 0 w 1"/>
                <a:gd name="T5" fmla="*/ 0 h 470"/>
                <a:gd name="T6" fmla="*/ 0 60000 65536"/>
                <a:gd name="T7" fmla="*/ 0 60000 65536"/>
                <a:gd name="T8" fmla="*/ 0 60000 65536"/>
                <a:gd name="T9" fmla="*/ 0 w 1"/>
                <a:gd name="T10" fmla="*/ 0 h 470"/>
                <a:gd name="T11" fmla="*/ 1 w 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0">
                  <a:moveTo>
                    <a:pt x="0" y="470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18" name="Freeform 11"/>
            <p:cNvSpPr>
              <a:spLocks/>
            </p:cNvSpPr>
            <p:nvPr/>
          </p:nvSpPr>
          <p:spPr bwMode="auto">
            <a:xfrm>
              <a:off x="3662" y="1399"/>
              <a:ext cx="1" cy="2152"/>
            </a:xfrm>
            <a:custGeom>
              <a:avLst/>
              <a:gdLst>
                <a:gd name="T0" fmla="*/ 0 w 1"/>
                <a:gd name="T1" fmla="*/ 2147483647 h 470"/>
                <a:gd name="T2" fmla="*/ 0 w 1"/>
                <a:gd name="T3" fmla="*/ 0 h 470"/>
                <a:gd name="T4" fmla="*/ 0 w 1"/>
                <a:gd name="T5" fmla="*/ 0 h 470"/>
                <a:gd name="T6" fmla="*/ 0 60000 65536"/>
                <a:gd name="T7" fmla="*/ 0 60000 65536"/>
                <a:gd name="T8" fmla="*/ 0 60000 65536"/>
                <a:gd name="T9" fmla="*/ 0 w 1"/>
                <a:gd name="T10" fmla="*/ 0 h 470"/>
                <a:gd name="T11" fmla="*/ 1 w 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0">
                  <a:moveTo>
                    <a:pt x="0" y="470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19" name="Freeform 12"/>
            <p:cNvSpPr>
              <a:spLocks/>
            </p:cNvSpPr>
            <p:nvPr/>
          </p:nvSpPr>
          <p:spPr bwMode="auto">
            <a:xfrm>
              <a:off x="4344" y="1399"/>
              <a:ext cx="1" cy="2152"/>
            </a:xfrm>
            <a:custGeom>
              <a:avLst/>
              <a:gdLst>
                <a:gd name="T0" fmla="*/ 0 w 1"/>
                <a:gd name="T1" fmla="*/ 2147483647 h 470"/>
                <a:gd name="T2" fmla="*/ 0 w 1"/>
                <a:gd name="T3" fmla="*/ 0 h 470"/>
                <a:gd name="T4" fmla="*/ 0 w 1"/>
                <a:gd name="T5" fmla="*/ 0 h 470"/>
                <a:gd name="T6" fmla="*/ 0 60000 65536"/>
                <a:gd name="T7" fmla="*/ 0 60000 65536"/>
                <a:gd name="T8" fmla="*/ 0 60000 65536"/>
                <a:gd name="T9" fmla="*/ 0 w 1"/>
                <a:gd name="T10" fmla="*/ 0 h 470"/>
                <a:gd name="T11" fmla="*/ 1 w 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0">
                  <a:moveTo>
                    <a:pt x="0" y="470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0" name="Freeform 13"/>
            <p:cNvSpPr>
              <a:spLocks/>
            </p:cNvSpPr>
            <p:nvPr/>
          </p:nvSpPr>
          <p:spPr bwMode="auto">
            <a:xfrm>
              <a:off x="5027" y="1399"/>
              <a:ext cx="1" cy="2152"/>
            </a:xfrm>
            <a:custGeom>
              <a:avLst/>
              <a:gdLst>
                <a:gd name="T0" fmla="*/ 0 w 1"/>
                <a:gd name="T1" fmla="*/ 2147483647 h 470"/>
                <a:gd name="T2" fmla="*/ 0 w 1"/>
                <a:gd name="T3" fmla="*/ 0 h 470"/>
                <a:gd name="T4" fmla="*/ 0 w 1"/>
                <a:gd name="T5" fmla="*/ 0 h 470"/>
                <a:gd name="T6" fmla="*/ 0 60000 65536"/>
                <a:gd name="T7" fmla="*/ 0 60000 65536"/>
                <a:gd name="T8" fmla="*/ 0 60000 65536"/>
                <a:gd name="T9" fmla="*/ 0 w 1"/>
                <a:gd name="T10" fmla="*/ 0 h 470"/>
                <a:gd name="T11" fmla="*/ 1 w 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0">
                  <a:moveTo>
                    <a:pt x="0" y="470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1" name="Freeform 14"/>
            <p:cNvSpPr>
              <a:spLocks/>
            </p:cNvSpPr>
            <p:nvPr/>
          </p:nvSpPr>
          <p:spPr bwMode="auto">
            <a:xfrm>
              <a:off x="2302" y="3551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2" name="Freeform 15"/>
            <p:cNvSpPr>
              <a:spLocks/>
            </p:cNvSpPr>
            <p:nvPr/>
          </p:nvSpPr>
          <p:spPr bwMode="auto">
            <a:xfrm>
              <a:off x="2302" y="3345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3" name="Freeform 16"/>
            <p:cNvSpPr>
              <a:spLocks/>
            </p:cNvSpPr>
            <p:nvPr/>
          </p:nvSpPr>
          <p:spPr bwMode="auto">
            <a:xfrm>
              <a:off x="2302" y="3139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4" name="Freeform 17"/>
            <p:cNvSpPr>
              <a:spLocks/>
            </p:cNvSpPr>
            <p:nvPr/>
          </p:nvSpPr>
          <p:spPr bwMode="auto">
            <a:xfrm>
              <a:off x="2302" y="2933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5" name="Freeform 18"/>
            <p:cNvSpPr>
              <a:spLocks/>
            </p:cNvSpPr>
            <p:nvPr/>
          </p:nvSpPr>
          <p:spPr bwMode="auto">
            <a:xfrm>
              <a:off x="2302" y="2727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6" name="Freeform 19"/>
            <p:cNvSpPr>
              <a:spLocks/>
            </p:cNvSpPr>
            <p:nvPr/>
          </p:nvSpPr>
          <p:spPr bwMode="auto">
            <a:xfrm>
              <a:off x="2302" y="2526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7" name="Freeform 20"/>
            <p:cNvSpPr>
              <a:spLocks/>
            </p:cNvSpPr>
            <p:nvPr/>
          </p:nvSpPr>
          <p:spPr bwMode="auto">
            <a:xfrm>
              <a:off x="2302" y="2319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8" name="Freeform 21"/>
            <p:cNvSpPr>
              <a:spLocks/>
            </p:cNvSpPr>
            <p:nvPr/>
          </p:nvSpPr>
          <p:spPr bwMode="auto">
            <a:xfrm>
              <a:off x="2302" y="2113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9" name="Freeform 22"/>
            <p:cNvSpPr>
              <a:spLocks/>
            </p:cNvSpPr>
            <p:nvPr/>
          </p:nvSpPr>
          <p:spPr bwMode="auto">
            <a:xfrm>
              <a:off x="2302" y="1907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0" name="Freeform 23"/>
            <p:cNvSpPr>
              <a:spLocks/>
            </p:cNvSpPr>
            <p:nvPr/>
          </p:nvSpPr>
          <p:spPr bwMode="auto">
            <a:xfrm>
              <a:off x="2302" y="1706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1" name="Freeform 24"/>
            <p:cNvSpPr>
              <a:spLocks/>
            </p:cNvSpPr>
            <p:nvPr/>
          </p:nvSpPr>
          <p:spPr bwMode="auto">
            <a:xfrm>
              <a:off x="2302" y="1500"/>
              <a:ext cx="2725" cy="1"/>
            </a:xfrm>
            <a:custGeom>
              <a:avLst/>
              <a:gdLst>
                <a:gd name="T0" fmla="*/ 0 w 595"/>
                <a:gd name="T1" fmla="*/ 0 h 1"/>
                <a:gd name="T2" fmla="*/ 2147483647 w 595"/>
                <a:gd name="T3" fmla="*/ 0 h 1"/>
                <a:gd name="T4" fmla="*/ 2147483647 w 595"/>
                <a:gd name="T5" fmla="*/ 0 h 1"/>
                <a:gd name="T6" fmla="*/ 0 60000 65536"/>
                <a:gd name="T7" fmla="*/ 0 60000 65536"/>
                <a:gd name="T8" fmla="*/ 0 60000 65536"/>
                <a:gd name="T9" fmla="*/ 0 w 595"/>
                <a:gd name="T10" fmla="*/ 0 h 1"/>
                <a:gd name="T11" fmla="*/ 595 w 5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1">
                  <a:moveTo>
                    <a:pt x="0" y="0"/>
                  </a:moveTo>
                  <a:lnTo>
                    <a:pt x="5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2" name="Line 25"/>
            <p:cNvSpPr>
              <a:spLocks noChangeShapeType="1"/>
            </p:cNvSpPr>
            <p:nvPr/>
          </p:nvSpPr>
          <p:spPr bwMode="auto">
            <a:xfrm>
              <a:off x="2302" y="1399"/>
              <a:ext cx="2725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3" name="Freeform 26"/>
            <p:cNvSpPr>
              <a:spLocks/>
            </p:cNvSpPr>
            <p:nvPr/>
          </p:nvSpPr>
          <p:spPr bwMode="auto">
            <a:xfrm>
              <a:off x="2302" y="1399"/>
              <a:ext cx="2725" cy="2152"/>
            </a:xfrm>
            <a:custGeom>
              <a:avLst/>
              <a:gdLst>
                <a:gd name="T0" fmla="*/ 0 w 595"/>
                <a:gd name="T1" fmla="*/ 2147483647 h 470"/>
                <a:gd name="T2" fmla="*/ 2147483647 w 595"/>
                <a:gd name="T3" fmla="*/ 2147483647 h 470"/>
                <a:gd name="T4" fmla="*/ 2147483647 w 595"/>
                <a:gd name="T5" fmla="*/ 0 h 470"/>
                <a:gd name="T6" fmla="*/ 0 60000 65536"/>
                <a:gd name="T7" fmla="*/ 0 60000 65536"/>
                <a:gd name="T8" fmla="*/ 0 60000 65536"/>
                <a:gd name="T9" fmla="*/ 0 w 595"/>
                <a:gd name="T10" fmla="*/ 0 h 470"/>
                <a:gd name="T11" fmla="*/ 595 w 595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470">
                  <a:moveTo>
                    <a:pt x="0" y="470"/>
                  </a:moveTo>
                  <a:lnTo>
                    <a:pt x="595" y="470"/>
                  </a:lnTo>
                  <a:lnTo>
                    <a:pt x="595" y="0"/>
                  </a:lnTo>
                </a:path>
              </a:pathLst>
            </a:cu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4" name="Line 27"/>
            <p:cNvSpPr>
              <a:spLocks noChangeShapeType="1"/>
            </p:cNvSpPr>
            <p:nvPr/>
          </p:nvSpPr>
          <p:spPr bwMode="auto">
            <a:xfrm flipV="1">
              <a:off x="2302" y="1399"/>
              <a:ext cx="1" cy="2152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5" name="Line 28"/>
            <p:cNvSpPr>
              <a:spLocks noChangeShapeType="1"/>
            </p:cNvSpPr>
            <p:nvPr/>
          </p:nvSpPr>
          <p:spPr bwMode="auto">
            <a:xfrm>
              <a:off x="2302" y="3551"/>
              <a:ext cx="2725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6" name="Line 29"/>
            <p:cNvSpPr>
              <a:spLocks noChangeShapeType="1"/>
            </p:cNvSpPr>
            <p:nvPr/>
          </p:nvSpPr>
          <p:spPr bwMode="auto">
            <a:xfrm flipV="1">
              <a:off x="2302" y="1399"/>
              <a:ext cx="1" cy="2152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7" name="Line 30"/>
            <p:cNvSpPr>
              <a:spLocks noChangeShapeType="1"/>
            </p:cNvSpPr>
            <p:nvPr/>
          </p:nvSpPr>
          <p:spPr bwMode="auto">
            <a:xfrm flipV="1">
              <a:off x="2302" y="3524"/>
              <a:ext cx="1" cy="2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8" name="Line 31"/>
            <p:cNvSpPr>
              <a:spLocks noChangeShapeType="1"/>
            </p:cNvSpPr>
            <p:nvPr/>
          </p:nvSpPr>
          <p:spPr bwMode="auto">
            <a:xfrm>
              <a:off x="2302" y="1399"/>
              <a:ext cx="1" cy="2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9" name="Rectangle 32"/>
            <p:cNvSpPr>
              <a:spLocks noChangeArrowheads="1"/>
            </p:cNvSpPr>
            <p:nvPr/>
          </p:nvSpPr>
          <p:spPr bwMode="auto">
            <a:xfrm>
              <a:off x="2274" y="3565"/>
              <a:ext cx="11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40" name="Line 33"/>
            <p:cNvSpPr>
              <a:spLocks noChangeShapeType="1"/>
            </p:cNvSpPr>
            <p:nvPr/>
          </p:nvSpPr>
          <p:spPr bwMode="auto">
            <a:xfrm flipV="1">
              <a:off x="2980" y="3524"/>
              <a:ext cx="1" cy="2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1" name="Line 34"/>
            <p:cNvSpPr>
              <a:spLocks noChangeShapeType="1"/>
            </p:cNvSpPr>
            <p:nvPr/>
          </p:nvSpPr>
          <p:spPr bwMode="auto">
            <a:xfrm>
              <a:off x="2980" y="1399"/>
              <a:ext cx="1" cy="2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2" name="Rectangle 35"/>
            <p:cNvSpPr>
              <a:spLocks noChangeArrowheads="1"/>
            </p:cNvSpPr>
            <p:nvPr/>
          </p:nvSpPr>
          <p:spPr bwMode="auto">
            <a:xfrm>
              <a:off x="2925" y="3565"/>
              <a:ext cx="16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43" name="Line 36"/>
            <p:cNvSpPr>
              <a:spLocks noChangeShapeType="1"/>
            </p:cNvSpPr>
            <p:nvPr/>
          </p:nvSpPr>
          <p:spPr bwMode="auto">
            <a:xfrm flipV="1">
              <a:off x="3662" y="3524"/>
              <a:ext cx="1" cy="2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4" name="Line 37"/>
            <p:cNvSpPr>
              <a:spLocks noChangeShapeType="1"/>
            </p:cNvSpPr>
            <p:nvPr/>
          </p:nvSpPr>
          <p:spPr bwMode="auto">
            <a:xfrm>
              <a:off x="3662" y="1399"/>
              <a:ext cx="1" cy="2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5" name="Rectangle 38"/>
            <p:cNvSpPr>
              <a:spLocks noChangeArrowheads="1"/>
            </p:cNvSpPr>
            <p:nvPr/>
          </p:nvSpPr>
          <p:spPr bwMode="auto">
            <a:xfrm>
              <a:off x="3580" y="3565"/>
              <a:ext cx="22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100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46" name="Line 39"/>
            <p:cNvSpPr>
              <a:spLocks noChangeShapeType="1"/>
            </p:cNvSpPr>
            <p:nvPr/>
          </p:nvSpPr>
          <p:spPr bwMode="auto">
            <a:xfrm flipV="1">
              <a:off x="4344" y="3524"/>
              <a:ext cx="1" cy="2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7" name="Line 40"/>
            <p:cNvSpPr>
              <a:spLocks noChangeShapeType="1"/>
            </p:cNvSpPr>
            <p:nvPr/>
          </p:nvSpPr>
          <p:spPr bwMode="auto">
            <a:xfrm>
              <a:off x="4344" y="1399"/>
              <a:ext cx="1" cy="2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8" name="Rectangle 41"/>
            <p:cNvSpPr>
              <a:spLocks noChangeArrowheads="1"/>
            </p:cNvSpPr>
            <p:nvPr/>
          </p:nvSpPr>
          <p:spPr bwMode="auto">
            <a:xfrm>
              <a:off x="4262" y="3565"/>
              <a:ext cx="22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150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49" name="Line 42"/>
            <p:cNvSpPr>
              <a:spLocks noChangeShapeType="1"/>
            </p:cNvSpPr>
            <p:nvPr/>
          </p:nvSpPr>
          <p:spPr bwMode="auto">
            <a:xfrm flipV="1">
              <a:off x="5027" y="3524"/>
              <a:ext cx="1" cy="2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0" name="Line 43"/>
            <p:cNvSpPr>
              <a:spLocks noChangeShapeType="1"/>
            </p:cNvSpPr>
            <p:nvPr/>
          </p:nvSpPr>
          <p:spPr bwMode="auto">
            <a:xfrm>
              <a:off x="5027" y="1399"/>
              <a:ext cx="1" cy="2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1" name="Rectangle 44"/>
            <p:cNvSpPr>
              <a:spLocks noChangeArrowheads="1"/>
            </p:cNvSpPr>
            <p:nvPr/>
          </p:nvSpPr>
          <p:spPr bwMode="auto">
            <a:xfrm>
              <a:off x="4944" y="3565"/>
              <a:ext cx="22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200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52" name="Line 45"/>
            <p:cNvSpPr>
              <a:spLocks noChangeShapeType="1"/>
            </p:cNvSpPr>
            <p:nvPr/>
          </p:nvSpPr>
          <p:spPr bwMode="auto">
            <a:xfrm>
              <a:off x="2302" y="3551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3" name="Line 46"/>
            <p:cNvSpPr>
              <a:spLocks noChangeShapeType="1"/>
            </p:cNvSpPr>
            <p:nvPr/>
          </p:nvSpPr>
          <p:spPr bwMode="auto">
            <a:xfrm flipH="1">
              <a:off x="4999" y="3551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4" name="Rectangle 47"/>
            <p:cNvSpPr>
              <a:spLocks noChangeArrowheads="1"/>
            </p:cNvSpPr>
            <p:nvPr/>
          </p:nvSpPr>
          <p:spPr bwMode="auto">
            <a:xfrm>
              <a:off x="2197" y="3492"/>
              <a:ext cx="14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-1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55" name="Line 48"/>
            <p:cNvSpPr>
              <a:spLocks noChangeShapeType="1"/>
            </p:cNvSpPr>
            <p:nvPr/>
          </p:nvSpPr>
          <p:spPr bwMode="auto">
            <a:xfrm>
              <a:off x="2302" y="3345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6" name="Line 49"/>
            <p:cNvSpPr>
              <a:spLocks noChangeShapeType="1"/>
            </p:cNvSpPr>
            <p:nvPr/>
          </p:nvSpPr>
          <p:spPr bwMode="auto">
            <a:xfrm flipH="1">
              <a:off x="4999" y="3345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7" name="Rectangle 50"/>
            <p:cNvSpPr>
              <a:spLocks noChangeArrowheads="1"/>
            </p:cNvSpPr>
            <p:nvPr/>
          </p:nvSpPr>
          <p:spPr bwMode="auto">
            <a:xfrm>
              <a:off x="2114" y="3286"/>
              <a:ext cx="23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-0.8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58" name="Line 51"/>
            <p:cNvSpPr>
              <a:spLocks noChangeShapeType="1"/>
            </p:cNvSpPr>
            <p:nvPr/>
          </p:nvSpPr>
          <p:spPr bwMode="auto">
            <a:xfrm>
              <a:off x="2302" y="3139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59" name="Line 52"/>
            <p:cNvSpPr>
              <a:spLocks noChangeShapeType="1"/>
            </p:cNvSpPr>
            <p:nvPr/>
          </p:nvSpPr>
          <p:spPr bwMode="auto">
            <a:xfrm flipH="1">
              <a:off x="4999" y="3139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0" name="Rectangle 53"/>
            <p:cNvSpPr>
              <a:spLocks noChangeArrowheads="1"/>
            </p:cNvSpPr>
            <p:nvPr/>
          </p:nvSpPr>
          <p:spPr bwMode="auto">
            <a:xfrm>
              <a:off x="2114" y="3080"/>
              <a:ext cx="23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-0.6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61" name="Line 54"/>
            <p:cNvSpPr>
              <a:spLocks noChangeShapeType="1"/>
            </p:cNvSpPr>
            <p:nvPr/>
          </p:nvSpPr>
          <p:spPr bwMode="auto">
            <a:xfrm>
              <a:off x="2302" y="2933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2" name="Line 55"/>
            <p:cNvSpPr>
              <a:spLocks noChangeShapeType="1"/>
            </p:cNvSpPr>
            <p:nvPr/>
          </p:nvSpPr>
          <p:spPr bwMode="auto">
            <a:xfrm flipH="1">
              <a:off x="4999" y="2933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3" name="Rectangle 56"/>
            <p:cNvSpPr>
              <a:spLocks noChangeArrowheads="1"/>
            </p:cNvSpPr>
            <p:nvPr/>
          </p:nvSpPr>
          <p:spPr bwMode="auto">
            <a:xfrm>
              <a:off x="2114" y="2874"/>
              <a:ext cx="23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-0.4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64" name="Line 57"/>
            <p:cNvSpPr>
              <a:spLocks noChangeShapeType="1"/>
            </p:cNvSpPr>
            <p:nvPr/>
          </p:nvSpPr>
          <p:spPr bwMode="auto">
            <a:xfrm>
              <a:off x="2302" y="2727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5" name="Line 58"/>
            <p:cNvSpPr>
              <a:spLocks noChangeShapeType="1"/>
            </p:cNvSpPr>
            <p:nvPr/>
          </p:nvSpPr>
          <p:spPr bwMode="auto">
            <a:xfrm flipH="1">
              <a:off x="4999" y="2727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6" name="Rectangle 59"/>
            <p:cNvSpPr>
              <a:spLocks noChangeArrowheads="1"/>
            </p:cNvSpPr>
            <p:nvPr/>
          </p:nvSpPr>
          <p:spPr bwMode="auto">
            <a:xfrm>
              <a:off x="2114" y="2668"/>
              <a:ext cx="23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-0.2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67" name="Line 60"/>
            <p:cNvSpPr>
              <a:spLocks noChangeShapeType="1"/>
            </p:cNvSpPr>
            <p:nvPr/>
          </p:nvSpPr>
          <p:spPr bwMode="auto">
            <a:xfrm>
              <a:off x="2302" y="2526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8" name="Line 61"/>
            <p:cNvSpPr>
              <a:spLocks noChangeShapeType="1"/>
            </p:cNvSpPr>
            <p:nvPr/>
          </p:nvSpPr>
          <p:spPr bwMode="auto">
            <a:xfrm flipH="1">
              <a:off x="4999" y="2526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69" name="Rectangle 62"/>
            <p:cNvSpPr>
              <a:spLocks noChangeArrowheads="1"/>
            </p:cNvSpPr>
            <p:nvPr/>
          </p:nvSpPr>
          <p:spPr bwMode="auto">
            <a:xfrm>
              <a:off x="2229" y="2466"/>
              <a:ext cx="11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70" name="Line 63"/>
            <p:cNvSpPr>
              <a:spLocks noChangeShapeType="1"/>
            </p:cNvSpPr>
            <p:nvPr/>
          </p:nvSpPr>
          <p:spPr bwMode="auto">
            <a:xfrm>
              <a:off x="2302" y="2319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1" name="Line 64"/>
            <p:cNvSpPr>
              <a:spLocks noChangeShapeType="1"/>
            </p:cNvSpPr>
            <p:nvPr/>
          </p:nvSpPr>
          <p:spPr bwMode="auto">
            <a:xfrm flipH="1">
              <a:off x="4999" y="2319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2" name="Rectangle 65"/>
            <p:cNvSpPr>
              <a:spLocks noChangeArrowheads="1"/>
            </p:cNvSpPr>
            <p:nvPr/>
          </p:nvSpPr>
          <p:spPr bwMode="auto">
            <a:xfrm>
              <a:off x="2146" y="2260"/>
              <a:ext cx="19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73" name="Line 66"/>
            <p:cNvSpPr>
              <a:spLocks noChangeShapeType="1"/>
            </p:cNvSpPr>
            <p:nvPr/>
          </p:nvSpPr>
          <p:spPr bwMode="auto">
            <a:xfrm>
              <a:off x="2302" y="2113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4" name="Line 67"/>
            <p:cNvSpPr>
              <a:spLocks noChangeShapeType="1"/>
            </p:cNvSpPr>
            <p:nvPr/>
          </p:nvSpPr>
          <p:spPr bwMode="auto">
            <a:xfrm flipH="1">
              <a:off x="4999" y="2113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5" name="Rectangle 68"/>
            <p:cNvSpPr>
              <a:spLocks noChangeArrowheads="1"/>
            </p:cNvSpPr>
            <p:nvPr/>
          </p:nvSpPr>
          <p:spPr bwMode="auto">
            <a:xfrm>
              <a:off x="2146" y="2054"/>
              <a:ext cx="19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76" name="Line 69"/>
            <p:cNvSpPr>
              <a:spLocks noChangeShapeType="1"/>
            </p:cNvSpPr>
            <p:nvPr/>
          </p:nvSpPr>
          <p:spPr bwMode="auto">
            <a:xfrm>
              <a:off x="2302" y="1907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7" name="Line 70"/>
            <p:cNvSpPr>
              <a:spLocks noChangeShapeType="1"/>
            </p:cNvSpPr>
            <p:nvPr/>
          </p:nvSpPr>
          <p:spPr bwMode="auto">
            <a:xfrm flipH="1">
              <a:off x="4999" y="1907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78" name="Rectangle 71"/>
            <p:cNvSpPr>
              <a:spLocks noChangeArrowheads="1"/>
            </p:cNvSpPr>
            <p:nvPr/>
          </p:nvSpPr>
          <p:spPr bwMode="auto">
            <a:xfrm>
              <a:off x="2146" y="1848"/>
              <a:ext cx="19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79" name="Line 72"/>
            <p:cNvSpPr>
              <a:spLocks noChangeShapeType="1"/>
            </p:cNvSpPr>
            <p:nvPr/>
          </p:nvSpPr>
          <p:spPr bwMode="auto">
            <a:xfrm>
              <a:off x="2302" y="1706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0" name="Line 73"/>
            <p:cNvSpPr>
              <a:spLocks noChangeShapeType="1"/>
            </p:cNvSpPr>
            <p:nvPr/>
          </p:nvSpPr>
          <p:spPr bwMode="auto">
            <a:xfrm flipH="1">
              <a:off x="4999" y="1706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1" name="Rectangle 74"/>
            <p:cNvSpPr>
              <a:spLocks noChangeArrowheads="1"/>
            </p:cNvSpPr>
            <p:nvPr/>
          </p:nvSpPr>
          <p:spPr bwMode="auto">
            <a:xfrm>
              <a:off x="2146" y="1646"/>
              <a:ext cx="19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82" name="Line 75"/>
            <p:cNvSpPr>
              <a:spLocks noChangeShapeType="1"/>
            </p:cNvSpPr>
            <p:nvPr/>
          </p:nvSpPr>
          <p:spPr bwMode="auto">
            <a:xfrm>
              <a:off x="2302" y="1500"/>
              <a:ext cx="23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3" name="Line 76"/>
            <p:cNvSpPr>
              <a:spLocks noChangeShapeType="1"/>
            </p:cNvSpPr>
            <p:nvPr/>
          </p:nvSpPr>
          <p:spPr bwMode="auto">
            <a:xfrm flipH="1">
              <a:off x="4999" y="1500"/>
              <a:ext cx="28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4" name="Rectangle 77"/>
            <p:cNvSpPr>
              <a:spLocks noChangeArrowheads="1"/>
            </p:cNvSpPr>
            <p:nvPr/>
          </p:nvSpPr>
          <p:spPr bwMode="auto">
            <a:xfrm>
              <a:off x="2229" y="1440"/>
              <a:ext cx="11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485" name="Line 78"/>
            <p:cNvSpPr>
              <a:spLocks noChangeShapeType="1"/>
            </p:cNvSpPr>
            <p:nvPr/>
          </p:nvSpPr>
          <p:spPr bwMode="auto">
            <a:xfrm>
              <a:off x="2302" y="1399"/>
              <a:ext cx="2725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6" name="Freeform 79"/>
            <p:cNvSpPr>
              <a:spLocks/>
            </p:cNvSpPr>
            <p:nvPr/>
          </p:nvSpPr>
          <p:spPr bwMode="auto">
            <a:xfrm>
              <a:off x="2302" y="1399"/>
              <a:ext cx="2725" cy="2152"/>
            </a:xfrm>
            <a:custGeom>
              <a:avLst/>
              <a:gdLst>
                <a:gd name="T0" fmla="*/ 0 w 595"/>
                <a:gd name="T1" fmla="*/ 2147483647 h 470"/>
                <a:gd name="T2" fmla="*/ 2147483647 w 595"/>
                <a:gd name="T3" fmla="*/ 2147483647 h 470"/>
                <a:gd name="T4" fmla="*/ 2147483647 w 595"/>
                <a:gd name="T5" fmla="*/ 0 h 470"/>
                <a:gd name="T6" fmla="*/ 0 60000 65536"/>
                <a:gd name="T7" fmla="*/ 0 60000 65536"/>
                <a:gd name="T8" fmla="*/ 0 60000 65536"/>
                <a:gd name="T9" fmla="*/ 0 w 595"/>
                <a:gd name="T10" fmla="*/ 0 h 470"/>
                <a:gd name="T11" fmla="*/ 595 w 595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5" h="470">
                  <a:moveTo>
                    <a:pt x="0" y="470"/>
                  </a:moveTo>
                  <a:lnTo>
                    <a:pt x="595" y="470"/>
                  </a:lnTo>
                  <a:lnTo>
                    <a:pt x="595" y="0"/>
                  </a:lnTo>
                </a:path>
              </a:pathLst>
            </a:cu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7" name="Line 80"/>
            <p:cNvSpPr>
              <a:spLocks noChangeShapeType="1"/>
            </p:cNvSpPr>
            <p:nvPr/>
          </p:nvSpPr>
          <p:spPr bwMode="auto">
            <a:xfrm flipV="1">
              <a:off x="2302" y="1399"/>
              <a:ext cx="1" cy="2152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8" name="Freeform 81"/>
            <p:cNvSpPr>
              <a:spLocks/>
            </p:cNvSpPr>
            <p:nvPr/>
          </p:nvSpPr>
          <p:spPr bwMode="auto">
            <a:xfrm>
              <a:off x="2302" y="1545"/>
              <a:ext cx="989" cy="981"/>
            </a:xfrm>
            <a:custGeom>
              <a:avLst/>
              <a:gdLst>
                <a:gd name="T0" fmla="*/ 14 w 989"/>
                <a:gd name="T1" fmla="*/ 958 h 981"/>
                <a:gd name="T2" fmla="*/ 37 w 989"/>
                <a:gd name="T3" fmla="*/ 930 h 981"/>
                <a:gd name="T4" fmla="*/ 59 w 989"/>
                <a:gd name="T5" fmla="*/ 898 h 981"/>
                <a:gd name="T6" fmla="*/ 82 w 989"/>
                <a:gd name="T7" fmla="*/ 866 h 981"/>
                <a:gd name="T8" fmla="*/ 105 w 989"/>
                <a:gd name="T9" fmla="*/ 834 h 981"/>
                <a:gd name="T10" fmla="*/ 128 w 989"/>
                <a:gd name="T11" fmla="*/ 807 h 981"/>
                <a:gd name="T12" fmla="*/ 156 w 989"/>
                <a:gd name="T13" fmla="*/ 774 h 981"/>
                <a:gd name="T14" fmla="*/ 179 w 989"/>
                <a:gd name="T15" fmla="*/ 747 h 981"/>
                <a:gd name="T16" fmla="*/ 201 w 989"/>
                <a:gd name="T17" fmla="*/ 715 h 981"/>
                <a:gd name="T18" fmla="*/ 224 w 989"/>
                <a:gd name="T19" fmla="*/ 687 h 981"/>
                <a:gd name="T20" fmla="*/ 247 w 989"/>
                <a:gd name="T21" fmla="*/ 655 h 981"/>
                <a:gd name="T22" fmla="*/ 270 w 989"/>
                <a:gd name="T23" fmla="*/ 628 h 981"/>
                <a:gd name="T24" fmla="*/ 293 w 989"/>
                <a:gd name="T25" fmla="*/ 600 h 981"/>
                <a:gd name="T26" fmla="*/ 316 w 989"/>
                <a:gd name="T27" fmla="*/ 568 h 981"/>
                <a:gd name="T28" fmla="*/ 343 w 989"/>
                <a:gd name="T29" fmla="*/ 541 h 981"/>
                <a:gd name="T30" fmla="*/ 366 w 989"/>
                <a:gd name="T31" fmla="*/ 513 h 981"/>
                <a:gd name="T32" fmla="*/ 389 w 989"/>
                <a:gd name="T33" fmla="*/ 486 h 981"/>
                <a:gd name="T34" fmla="*/ 412 w 989"/>
                <a:gd name="T35" fmla="*/ 463 h 981"/>
                <a:gd name="T36" fmla="*/ 435 w 989"/>
                <a:gd name="T37" fmla="*/ 436 h 981"/>
                <a:gd name="T38" fmla="*/ 458 w 989"/>
                <a:gd name="T39" fmla="*/ 408 h 981"/>
                <a:gd name="T40" fmla="*/ 481 w 989"/>
                <a:gd name="T41" fmla="*/ 385 h 981"/>
                <a:gd name="T42" fmla="*/ 504 w 989"/>
                <a:gd name="T43" fmla="*/ 358 h 981"/>
                <a:gd name="T44" fmla="*/ 527 w 989"/>
                <a:gd name="T45" fmla="*/ 335 h 981"/>
                <a:gd name="T46" fmla="*/ 554 w 989"/>
                <a:gd name="T47" fmla="*/ 312 h 981"/>
                <a:gd name="T48" fmla="*/ 577 w 989"/>
                <a:gd name="T49" fmla="*/ 289 h 981"/>
                <a:gd name="T50" fmla="*/ 600 w 989"/>
                <a:gd name="T51" fmla="*/ 266 h 981"/>
                <a:gd name="T52" fmla="*/ 623 w 989"/>
                <a:gd name="T53" fmla="*/ 243 h 981"/>
                <a:gd name="T54" fmla="*/ 646 w 989"/>
                <a:gd name="T55" fmla="*/ 225 h 981"/>
                <a:gd name="T56" fmla="*/ 669 w 989"/>
                <a:gd name="T57" fmla="*/ 202 h 981"/>
                <a:gd name="T58" fmla="*/ 691 w 989"/>
                <a:gd name="T59" fmla="*/ 184 h 981"/>
                <a:gd name="T60" fmla="*/ 714 w 989"/>
                <a:gd name="T61" fmla="*/ 165 h 981"/>
                <a:gd name="T62" fmla="*/ 737 w 989"/>
                <a:gd name="T63" fmla="*/ 147 h 981"/>
                <a:gd name="T64" fmla="*/ 765 w 989"/>
                <a:gd name="T65" fmla="*/ 129 h 981"/>
                <a:gd name="T66" fmla="*/ 788 w 989"/>
                <a:gd name="T67" fmla="*/ 110 h 981"/>
                <a:gd name="T68" fmla="*/ 811 w 989"/>
                <a:gd name="T69" fmla="*/ 97 h 981"/>
                <a:gd name="T70" fmla="*/ 833 w 989"/>
                <a:gd name="T71" fmla="*/ 78 h 981"/>
                <a:gd name="T72" fmla="*/ 856 w 989"/>
                <a:gd name="T73" fmla="*/ 65 h 981"/>
                <a:gd name="T74" fmla="*/ 879 w 989"/>
                <a:gd name="T75" fmla="*/ 51 h 981"/>
                <a:gd name="T76" fmla="*/ 902 w 989"/>
                <a:gd name="T77" fmla="*/ 42 h 981"/>
                <a:gd name="T78" fmla="*/ 925 w 989"/>
                <a:gd name="T79" fmla="*/ 28 h 981"/>
                <a:gd name="T80" fmla="*/ 948 w 989"/>
                <a:gd name="T81" fmla="*/ 19 h 981"/>
                <a:gd name="T82" fmla="*/ 975 w 989"/>
                <a:gd name="T83" fmla="*/ 5 h 98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981"/>
                <a:gd name="T128" fmla="*/ 989 w 989"/>
                <a:gd name="T129" fmla="*/ 981 h 98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981">
                  <a:moveTo>
                    <a:pt x="0" y="981"/>
                  </a:moveTo>
                  <a:lnTo>
                    <a:pt x="5" y="967"/>
                  </a:lnTo>
                  <a:lnTo>
                    <a:pt x="14" y="958"/>
                  </a:lnTo>
                  <a:lnTo>
                    <a:pt x="23" y="949"/>
                  </a:lnTo>
                  <a:lnTo>
                    <a:pt x="27" y="939"/>
                  </a:lnTo>
                  <a:lnTo>
                    <a:pt x="37" y="930"/>
                  </a:lnTo>
                  <a:lnTo>
                    <a:pt x="46" y="916"/>
                  </a:lnTo>
                  <a:lnTo>
                    <a:pt x="50" y="907"/>
                  </a:lnTo>
                  <a:lnTo>
                    <a:pt x="59" y="898"/>
                  </a:lnTo>
                  <a:lnTo>
                    <a:pt x="69" y="889"/>
                  </a:lnTo>
                  <a:lnTo>
                    <a:pt x="78" y="875"/>
                  </a:lnTo>
                  <a:lnTo>
                    <a:pt x="82" y="866"/>
                  </a:lnTo>
                  <a:lnTo>
                    <a:pt x="92" y="857"/>
                  </a:lnTo>
                  <a:lnTo>
                    <a:pt x="101" y="848"/>
                  </a:lnTo>
                  <a:lnTo>
                    <a:pt x="105" y="834"/>
                  </a:lnTo>
                  <a:lnTo>
                    <a:pt x="114" y="825"/>
                  </a:lnTo>
                  <a:lnTo>
                    <a:pt x="124" y="816"/>
                  </a:lnTo>
                  <a:lnTo>
                    <a:pt x="128" y="807"/>
                  </a:lnTo>
                  <a:lnTo>
                    <a:pt x="137" y="797"/>
                  </a:lnTo>
                  <a:lnTo>
                    <a:pt x="146" y="784"/>
                  </a:lnTo>
                  <a:lnTo>
                    <a:pt x="156" y="774"/>
                  </a:lnTo>
                  <a:lnTo>
                    <a:pt x="160" y="765"/>
                  </a:lnTo>
                  <a:lnTo>
                    <a:pt x="169" y="756"/>
                  </a:lnTo>
                  <a:lnTo>
                    <a:pt x="179" y="747"/>
                  </a:lnTo>
                  <a:lnTo>
                    <a:pt x="183" y="733"/>
                  </a:lnTo>
                  <a:lnTo>
                    <a:pt x="192" y="724"/>
                  </a:lnTo>
                  <a:lnTo>
                    <a:pt x="201" y="715"/>
                  </a:lnTo>
                  <a:lnTo>
                    <a:pt x="211" y="706"/>
                  </a:lnTo>
                  <a:lnTo>
                    <a:pt x="215" y="697"/>
                  </a:lnTo>
                  <a:lnTo>
                    <a:pt x="224" y="687"/>
                  </a:lnTo>
                  <a:lnTo>
                    <a:pt x="233" y="678"/>
                  </a:lnTo>
                  <a:lnTo>
                    <a:pt x="238" y="665"/>
                  </a:lnTo>
                  <a:lnTo>
                    <a:pt x="247" y="655"/>
                  </a:lnTo>
                  <a:lnTo>
                    <a:pt x="256" y="646"/>
                  </a:lnTo>
                  <a:lnTo>
                    <a:pt x="261" y="637"/>
                  </a:lnTo>
                  <a:lnTo>
                    <a:pt x="270" y="628"/>
                  </a:lnTo>
                  <a:lnTo>
                    <a:pt x="279" y="619"/>
                  </a:lnTo>
                  <a:lnTo>
                    <a:pt x="288" y="610"/>
                  </a:lnTo>
                  <a:lnTo>
                    <a:pt x="293" y="600"/>
                  </a:lnTo>
                  <a:lnTo>
                    <a:pt x="302" y="591"/>
                  </a:lnTo>
                  <a:lnTo>
                    <a:pt x="311" y="582"/>
                  </a:lnTo>
                  <a:lnTo>
                    <a:pt x="316" y="568"/>
                  </a:lnTo>
                  <a:lnTo>
                    <a:pt x="325" y="559"/>
                  </a:lnTo>
                  <a:lnTo>
                    <a:pt x="334" y="550"/>
                  </a:lnTo>
                  <a:lnTo>
                    <a:pt x="343" y="541"/>
                  </a:lnTo>
                  <a:lnTo>
                    <a:pt x="348" y="532"/>
                  </a:lnTo>
                  <a:lnTo>
                    <a:pt x="357" y="523"/>
                  </a:lnTo>
                  <a:lnTo>
                    <a:pt x="366" y="513"/>
                  </a:lnTo>
                  <a:lnTo>
                    <a:pt x="371" y="504"/>
                  </a:lnTo>
                  <a:lnTo>
                    <a:pt x="380" y="495"/>
                  </a:lnTo>
                  <a:lnTo>
                    <a:pt x="389" y="486"/>
                  </a:lnTo>
                  <a:lnTo>
                    <a:pt x="394" y="477"/>
                  </a:lnTo>
                  <a:lnTo>
                    <a:pt x="403" y="468"/>
                  </a:lnTo>
                  <a:lnTo>
                    <a:pt x="412" y="463"/>
                  </a:lnTo>
                  <a:lnTo>
                    <a:pt x="421" y="454"/>
                  </a:lnTo>
                  <a:lnTo>
                    <a:pt x="426" y="445"/>
                  </a:lnTo>
                  <a:lnTo>
                    <a:pt x="435" y="436"/>
                  </a:lnTo>
                  <a:lnTo>
                    <a:pt x="444" y="426"/>
                  </a:lnTo>
                  <a:lnTo>
                    <a:pt x="449" y="417"/>
                  </a:lnTo>
                  <a:lnTo>
                    <a:pt x="458" y="408"/>
                  </a:lnTo>
                  <a:lnTo>
                    <a:pt x="467" y="399"/>
                  </a:lnTo>
                  <a:lnTo>
                    <a:pt x="472" y="390"/>
                  </a:lnTo>
                  <a:lnTo>
                    <a:pt x="481" y="385"/>
                  </a:lnTo>
                  <a:lnTo>
                    <a:pt x="490" y="376"/>
                  </a:lnTo>
                  <a:lnTo>
                    <a:pt x="499" y="367"/>
                  </a:lnTo>
                  <a:lnTo>
                    <a:pt x="504" y="358"/>
                  </a:lnTo>
                  <a:lnTo>
                    <a:pt x="513" y="349"/>
                  </a:lnTo>
                  <a:lnTo>
                    <a:pt x="522" y="344"/>
                  </a:lnTo>
                  <a:lnTo>
                    <a:pt x="527" y="335"/>
                  </a:lnTo>
                  <a:lnTo>
                    <a:pt x="536" y="326"/>
                  </a:lnTo>
                  <a:lnTo>
                    <a:pt x="545" y="321"/>
                  </a:lnTo>
                  <a:lnTo>
                    <a:pt x="554" y="312"/>
                  </a:lnTo>
                  <a:lnTo>
                    <a:pt x="559" y="303"/>
                  </a:lnTo>
                  <a:lnTo>
                    <a:pt x="568" y="294"/>
                  </a:lnTo>
                  <a:lnTo>
                    <a:pt x="577" y="289"/>
                  </a:lnTo>
                  <a:lnTo>
                    <a:pt x="582" y="280"/>
                  </a:lnTo>
                  <a:lnTo>
                    <a:pt x="591" y="275"/>
                  </a:lnTo>
                  <a:lnTo>
                    <a:pt x="600" y="266"/>
                  </a:lnTo>
                  <a:lnTo>
                    <a:pt x="604" y="257"/>
                  </a:lnTo>
                  <a:lnTo>
                    <a:pt x="614" y="252"/>
                  </a:lnTo>
                  <a:lnTo>
                    <a:pt x="623" y="243"/>
                  </a:lnTo>
                  <a:lnTo>
                    <a:pt x="632" y="239"/>
                  </a:lnTo>
                  <a:lnTo>
                    <a:pt x="636" y="229"/>
                  </a:lnTo>
                  <a:lnTo>
                    <a:pt x="646" y="225"/>
                  </a:lnTo>
                  <a:lnTo>
                    <a:pt x="655" y="216"/>
                  </a:lnTo>
                  <a:lnTo>
                    <a:pt x="659" y="211"/>
                  </a:lnTo>
                  <a:lnTo>
                    <a:pt x="669" y="202"/>
                  </a:lnTo>
                  <a:lnTo>
                    <a:pt x="678" y="197"/>
                  </a:lnTo>
                  <a:lnTo>
                    <a:pt x="687" y="188"/>
                  </a:lnTo>
                  <a:lnTo>
                    <a:pt x="691" y="184"/>
                  </a:lnTo>
                  <a:lnTo>
                    <a:pt x="701" y="175"/>
                  </a:lnTo>
                  <a:lnTo>
                    <a:pt x="710" y="170"/>
                  </a:lnTo>
                  <a:lnTo>
                    <a:pt x="714" y="165"/>
                  </a:lnTo>
                  <a:lnTo>
                    <a:pt x="723" y="156"/>
                  </a:lnTo>
                  <a:lnTo>
                    <a:pt x="733" y="152"/>
                  </a:lnTo>
                  <a:lnTo>
                    <a:pt x="737" y="147"/>
                  </a:lnTo>
                  <a:lnTo>
                    <a:pt x="746" y="138"/>
                  </a:lnTo>
                  <a:lnTo>
                    <a:pt x="756" y="133"/>
                  </a:lnTo>
                  <a:lnTo>
                    <a:pt x="765" y="129"/>
                  </a:lnTo>
                  <a:lnTo>
                    <a:pt x="769" y="124"/>
                  </a:lnTo>
                  <a:lnTo>
                    <a:pt x="778" y="115"/>
                  </a:lnTo>
                  <a:lnTo>
                    <a:pt x="788" y="110"/>
                  </a:lnTo>
                  <a:lnTo>
                    <a:pt x="792" y="106"/>
                  </a:lnTo>
                  <a:lnTo>
                    <a:pt x="801" y="101"/>
                  </a:lnTo>
                  <a:lnTo>
                    <a:pt x="811" y="97"/>
                  </a:lnTo>
                  <a:lnTo>
                    <a:pt x="815" y="92"/>
                  </a:lnTo>
                  <a:lnTo>
                    <a:pt x="824" y="83"/>
                  </a:lnTo>
                  <a:lnTo>
                    <a:pt x="833" y="78"/>
                  </a:lnTo>
                  <a:lnTo>
                    <a:pt x="843" y="74"/>
                  </a:lnTo>
                  <a:lnTo>
                    <a:pt x="847" y="69"/>
                  </a:lnTo>
                  <a:lnTo>
                    <a:pt x="856" y="65"/>
                  </a:lnTo>
                  <a:lnTo>
                    <a:pt x="865" y="60"/>
                  </a:lnTo>
                  <a:lnTo>
                    <a:pt x="870" y="55"/>
                  </a:lnTo>
                  <a:lnTo>
                    <a:pt x="879" y="51"/>
                  </a:lnTo>
                  <a:lnTo>
                    <a:pt x="888" y="46"/>
                  </a:lnTo>
                  <a:lnTo>
                    <a:pt x="898" y="42"/>
                  </a:lnTo>
                  <a:lnTo>
                    <a:pt x="902" y="42"/>
                  </a:lnTo>
                  <a:lnTo>
                    <a:pt x="911" y="37"/>
                  </a:lnTo>
                  <a:lnTo>
                    <a:pt x="920" y="33"/>
                  </a:lnTo>
                  <a:lnTo>
                    <a:pt x="925" y="28"/>
                  </a:lnTo>
                  <a:lnTo>
                    <a:pt x="934" y="23"/>
                  </a:lnTo>
                  <a:lnTo>
                    <a:pt x="943" y="19"/>
                  </a:lnTo>
                  <a:lnTo>
                    <a:pt x="948" y="19"/>
                  </a:lnTo>
                  <a:lnTo>
                    <a:pt x="957" y="14"/>
                  </a:lnTo>
                  <a:lnTo>
                    <a:pt x="966" y="10"/>
                  </a:lnTo>
                  <a:lnTo>
                    <a:pt x="975" y="5"/>
                  </a:lnTo>
                  <a:lnTo>
                    <a:pt x="980" y="5"/>
                  </a:lnTo>
                  <a:lnTo>
                    <a:pt x="989" y="0"/>
                  </a:lnTo>
                </a:path>
              </a:pathLst>
            </a:custGeom>
            <a:noFill/>
            <a:ln w="1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89" name="Freeform 82"/>
            <p:cNvSpPr>
              <a:spLocks/>
            </p:cNvSpPr>
            <p:nvPr/>
          </p:nvSpPr>
          <p:spPr bwMode="auto">
            <a:xfrm>
              <a:off x="3291" y="1500"/>
              <a:ext cx="989" cy="444"/>
            </a:xfrm>
            <a:custGeom>
              <a:avLst/>
              <a:gdLst>
                <a:gd name="T0" fmla="*/ 14 w 989"/>
                <a:gd name="T1" fmla="*/ 41 h 444"/>
                <a:gd name="T2" fmla="*/ 41 w 989"/>
                <a:gd name="T3" fmla="*/ 32 h 444"/>
                <a:gd name="T4" fmla="*/ 64 w 989"/>
                <a:gd name="T5" fmla="*/ 23 h 444"/>
                <a:gd name="T6" fmla="*/ 87 w 989"/>
                <a:gd name="T7" fmla="*/ 18 h 444"/>
                <a:gd name="T8" fmla="*/ 110 w 989"/>
                <a:gd name="T9" fmla="*/ 13 h 444"/>
                <a:gd name="T10" fmla="*/ 133 w 989"/>
                <a:gd name="T11" fmla="*/ 9 h 444"/>
                <a:gd name="T12" fmla="*/ 156 w 989"/>
                <a:gd name="T13" fmla="*/ 4 h 444"/>
                <a:gd name="T14" fmla="*/ 179 w 989"/>
                <a:gd name="T15" fmla="*/ 0 h 444"/>
                <a:gd name="T16" fmla="*/ 202 w 989"/>
                <a:gd name="T17" fmla="*/ 0 h 444"/>
                <a:gd name="T18" fmla="*/ 224 w 989"/>
                <a:gd name="T19" fmla="*/ 0 h 444"/>
                <a:gd name="T20" fmla="*/ 252 w 989"/>
                <a:gd name="T21" fmla="*/ 0 h 444"/>
                <a:gd name="T22" fmla="*/ 275 w 989"/>
                <a:gd name="T23" fmla="*/ 0 h 444"/>
                <a:gd name="T24" fmla="*/ 298 w 989"/>
                <a:gd name="T25" fmla="*/ 4 h 444"/>
                <a:gd name="T26" fmla="*/ 321 w 989"/>
                <a:gd name="T27" fmla="*/ 4 h 444"/>
                <a:gd name="T28" fmla="*/ 344 w 989"/>
                <a:gd name="T29" fmla="*/ 9 h 444"/>
                <a:gd name="T30" fmla="*/ 366 w 989"/>
                <a:gd name="T31" fmla="*/ 13 h 444"/>
                <a:gd name="T32" fmla="*/ 389 w 989"/>
                <a:gd name="T33" fmla="*/ 18 h 444"/>
                <a:gd name="T34" fmla="*/ 412 w 989"/>
                <a:gd name="T35" fmla="*/ 27 h 444"/>
                <a:gd name="T36" fmla="*/ 435 w 989"/>
                <a:gd name="T37" fmla="*/ 32 h 444"/>
                <a:gd name="T38" fmla="*/ 463 w 989"/>
                <a:gd name="T39" fmla="*/ 41 h 444"/>
                <a:gd name="T40" fmla="*/ 486 w 989"/>
                <a:gd name="T41" fmla="*/ 50 h 444"/>
                <a:gd name="T42" fmla="*/ 508 w 989"/>
                <a:gd name="T43" fmla="*/ 59 h 444"/>
                <a:gd name="T44" fmla="*/ 531 w 989"/>
                <a:gd name="T45" fmla="*/ 73 h 444"/>
                <a:gd name="T46" fmla="*/ 554 w 989"/>
                <a:gd name="T47" fmla="*/ 82 h 444"/>
                <a:gd name="T48" fmla="*/ 577 w 989"/>
                <a:gd name="T49" fmla="*/ 96 h 444"/>
                <a:gd name="T50" fmla="*/ 600 w 989"/>
                <a:gd name="T51" fmla="*/ 110 h 444"/>
                <a:gd name="T52" fmla="*/ 623 w 989"/>
                <a:gd name="T53" fmla="*/ 123 h 444"/>
                <a:gd name="T54" fmla="*/ 646 w 989"/>
                <a:gd name="T55" fmla="*/ 137 h 444"/>
                <a:gd name="T56" fmla="*/ 673 w 989"/>
                <a:gd name="T57" fmla="*/ 155 h 444"/>
                <a:gd name="T58" fmla="*/ 696 w 989"/>
                <a:gd name="T59" fmla="*/ 174 h 444"/>
                <a:gd name="T60" fmla="*/ 719 w 989"/>
                <a:gd name="T61" fmla="*/ 187 h 444"/>
                <a:gd name="T62" fmla="*/ 742 w 989"/>
                <a:gd name="T63" fmla="*/ 206 h 444"/>
                <a:gd name="T64" fmla="*/ 765 w 989"/>
                <a:gd name="T65" fmla="*/ 229 h 444"/>
                <a:gd name="T66" fmla="*/ 788 w 989"/>
                <a:gd name="T67" fmla="*/ 247 h 444"/>
                <a:gd name="T68" fmla="*/ 811 w 989"/>
                <a:gd name="T69" fmla="*/ 265 h 444"/>
                <a:gd name="T70" fmla="*/ 834 w 989"/>
                <a:gd name="T71" fmla="*/ 288 h 444"/>
                <a:gd name="T72" fmla="*/ 856 w 989"/>
                <a:gd name="T73" fmla="*/ 311 h 444"/>
                <a:gd name="T74" fmla="*/ 884 w 989"/>
                <a:gd name="T75" fmla="*/ 334 h 444"/>
                <a:gd name="T76" fmla="*/ 907 w 989"/>
                <a:gd name="T77" fmla="*/ 357 h 444"/>
                <a:gd name="T78" fmla="*/ 930 w 989"/>
                <a:gd name="T79" fmla="*/ 380 h 444"/>
                <a:gd name="T80" fmla="*/ 953 w 989"/>
                <a:gd name="T81" fmla="*/ 403 h 444"/>
                <a:gd name="T82" fmla="*/ 976 w 989"/>
                <a:gd name="T83" fmla="*/ 426 h 4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444"/>
                <a:gd name="T128" fmla="*/ 989 w 989"/>
                <a:gd name="T129" fmla="*/ 444 h 4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444">
                  <a:moveTo>
                    <a:pt x="0" y="45"/>
                  </a:moveTo>
                  <a:lnTo>
                    <a:pt x="9" y="41"/>
                  </a:lnTo>
                  <a:lnTo>
                    <a:pt x="14" y="41"/>
                  </a:lnTo>
                  <a:lnTo>
                    <a:pt x="23" y="36"/>
                  </a:lnTo>
                  <a:lnTo>
                    <a:pt x="32" y="32"/>
                  </a:lnTo>
                  <a:lnTo>
                    <a:pt x="41" y="32"/>
                  </a:lnTo>
                  <a:lnTo>
                    <a:pt x="46" y="27"/>
                  </a:lnTo>
                  <a:lnTo>
                    <a:pt x="55" y="27"/>
                  </a:lnTo>
                  <a:lnTo>
                    <a:pt x="64" y="23"/>
                  </a:lnTo>
                  <a:lnTo>
                    <a:pt x="69" y="23"/>
                  </a:lnTo>
                  <a:lnTo>
                    <a:pt x="78" y="18"/>
                  </a:lnTo>
                  <a:lnTo>
                    <a:pt x="87" y="18"/>
                  </a:lnTo>
                  <a:lnTo>
                    <a:pt x="92" y="18"/>
                  </a:lnTo>
                  <a:lnTo>
                    <a:pt x="101" y="13"/>
                  </a:lnTo>
                  <a:lnTo>
                    <a:pt x="110" y="13"/>
                  </a:lnTo>
                  <a:lnTo>
                    <a:pt x="119" y="9"/>
                  </a:lnTo>
                  <a:lnTo>
                    <a:pt x="124" y="9"/>
                  </a:lnTo>
                  <a:lnTo>
                    <a:pt x="133" y="9"/>
                  </a:lnTo>
                  <a:lnTo>
                    <a:pt x="142" y="9"/>
                  </a:lnTo>
                  <a:lnTo>
                    <a:pt x="147" y="4"/>
                  </a:lnTo>
                  <a:lnTo>
                    <a:pt x="156" y="4"/>
                  </a:lnTo>
                  <a:lnTo>
                    <a:pt x="165" y="4"/>
                  </a:lnTo>
                  <a:lnTo>
                    <a:pt x="170" y="4"/>
                  </a:lnTo>
                  <a:lnTo>
                    <a:pt x="179" y="0"/>
                  </a:lnTo>
                  <a:lnTo>
                    <a:pt x="188" y="0"/>
                  </a:lnTo>
                  <a:lnTo>
                    <a:pt x="197" y="0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34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79" y="0"/>
                  </a:lnTo>
                  <a:lnTo>
                    <a:pt x="289" y="0"/>
                  </a:lnTo>
                  <a:lnTo>
                    <a:pt x="298" y="4"/>
                  </a:lnTo>
                  <a:lnTo>
                    <a:pt x="302" y="4"/>
                  </a:lnTo>
                  <a:lnTo>
                    <a:pt x="312" y="4"/>
                  </a:lnTo>
                  <a:lnTo>
                    <a:pt x="321" y="4"/>
                  </a:lnTo>
                  <a:lnTo>
                    <a:pt x="330" y="4"/>
                  </a:lnTo>
                  <a:lnTo>
                    <a:pt x="334" y="9"/>
                  </a:lnTo>
                  <a:lnTo>
                    <a:pt x="344" y="9"/>
                  </a:lnTo>
                  <a:lnTo>
                    <a:pt x="353" y="9"/>
                  </a:lnTo>
                  <a:lnTo>
                    <a:pt x="357" y="13"/>
                  </a:lnTo>
                  <a:lnTo>
                    <a:pt x="366" y="13"/>
                  </a:lnTo>
                  <a:lnTo>
                    <a:pt x="376" y="13"/>
                  </a:lnTo>
                  <a:lnTo>
                    <a:pt x="385" y="18"/>
                  </a:lnTo>
                  <a:lnTo>
                    <a:pt x="389" y="18"/>
                  </a:lnTo>
                  <a:lnTo>
                    <a:pt x="399" y="23"/>
                  </a:lnTo>
                  <a:lnTo>
                    <a:pt x="408" y="23"/>
                  </a:lnTo>
                  <a:lnTo>
                    <a:pt x="412" y="27"/>
                  </a:lnTo>
                  <a:lnTo>
                    <a:pt x="421" y="27"/>
                  </a:lnTo>
                  <a:lnTo>
                    <a:pt x="431" y="32"/>
                  </a:lnTo>
                  <a:lnTo>
                    <a:pt x="435" y="32"/>
                  </a:lnTo>
                  <a:lnTo>
                    <a:pt x="444" y="36"/>
                  </a:lnTo>
                  <a:lnTo>
                    <a:pt x="453" y="41"/>
                  </a:lnTo>
                  <a:lnTo>
                    <a:pt x="463" y="41"/>
                  </a:lnTo>
                  <a:lnTo>
                    <a:pt x="467" y="45"/>
                  </a:lnTo>
                  <a:lnTo>
                    <a:pt x="476" y="45"/>
                  </a:lnTo>
                  <a:lnTo>
                    <a:pt x="486" y="50"/>
                  </a:lnTo>
                  <a:lnTo>
                    <a:pt x="490" y="55"/>
                  </a:lnTo>
                  <a:lnTo>
                    <a:pt x="499" y="59"/>
                  </a:lnTo>
                  <a:lnTo>
                    <a:pt x="508" y="59"/>
                  </a:lnTo>
                  <a:lnTo>
                    <a:pt x="513" y="64"/>
                  </a:lnTo>
                  <a:lnTo>
                    <a:pt x="522" y="68"/>
                  </a:lnTo>
                  <a:lnTo>
                    <a:pt x="531" y="73"/>
                  </a:lnTo>
                  <a:lnTo>
                    <a:pt x="540" y="78"/>
                  </a:lnTo>
                  <a:lnTo>
                    <a:pt x="545" y="78"/>
                  </a:lnTo>
                  <a:lnTo>
                    <a:pt x="554" y="82"/>
                  </a:lnTo>
                  <a:lnTo>
                    <a:pt x="563" y="87"/>
                  </a:lnTo>
                  <a:lnTo>
                    <a:pt x="568" y="91"/>
                  </a:lnTo>
                  <a:lnTo>
                    <a:pt x="577" y="96"/>
                  </a:lnTo>
                  <a:lnTo>
                    <a:pt x="586" y="100"/>
                  </a:lnTo>
                  <a:lnTo>
                    <a:pt x="595" y="105"/>
                  </a:lnTo>
                  <a:lnTo>
                    <a:pt x="600" y="110"/>
                  </a:lnTo>
                  <a:lnTo>
                    <a:pt x="609" y="114"/>
                  </a:lnTo>
                  <a:lnTo>
                    <a:pt x="618" y="119"/>
                  </a:lnTo>
                  <a:lnTo>
                    <a:pt x="623" y="123"/>
                  </a:lnTo>
                  <a:lnTo>
                    <a:pt x="632" y="128"/>
                  </a:lnTo>
                  <a:lnTo>
                    <a:pt x="641" y="133"/>
                  </a:lnTo>
                  <a:lnTo>
                    <a:pt x="646" y="137"/>
                  </a:lnTo>
                  <a:lnTo>
                    <a:pt x="655" y="146"/>
                  </a:lnTo>
                  <a:lnTo>
                    <a:pt x="664" y="151"/>
                  </a:lnTo>
                  <a:lnTo>
                    <a:pt x="673" y="155"/>
                  </a:lnTo>
                  <a:lnTo>
                    <a:pt x="678" y="160"/>
                  </a:lnTo>
                  <a:lnTo>
                    <a:pt x="687" y="165"/>
                  </a:lnTo>
                  <a:lnTo>
                    <a:pt x="696" y="174"/>
                  </a:lnTo>
                  <a:lnTo>
                    <a:pt x="701" y="178"/>
                  </a:lnTo>
                  <a:lnTo>
                    <a:pt x="710" y="183"/>
                  </a:lnTo>
                  <a:lnTo>
                    <a:pt x="719" y="187"/>
                  </a:lnTo>
                  <a:lnTo>
                    <a:pt x="728" y="197"/>
                  </a:lnTo>
                  <a:lnTo>
                    <a:pt x="733" y="201"/>
                  </a:lnTo>
                  <a:lnTo>
                    <a:pt x="742" y="206"/>
                  </a:lnTo>
                  <a:lnTo>
                    <a:pt x="751" y="215"/>
                  </a:lnTo>
                  <a:lnTo>
                    <a:pt x="756" y="220"/>
                  </a:lnTo>
                  <a:lnTo>
                    <a:pt x="765" y="229"/>
                  </a:lnTo>
                  <a:lnTo>
                    <a:pt x="774" y="233"/>
                  </a:lnTo>
                  <a:lnTo>
                    <a:pt x="779" y="238"/>
                  </a:lnTo>
                  <a:lnTo>
                    <a:pt x="788" y="247"/>
                  </a:lnTo>
                  <a:lnTo>
                    <a:pt x="797" y="252"/>
                  </a:lnTo>
                  <a:lnTo>
                    <a:pt x="806" y="261"/>
                  </a:lnTo>
                  <a:lnTo>
                    <a:pt x="811" y="265"/>
                  </a:lnTo>
                  <a:lnTo>
                    <a:pt x="820" y="274"/>
                  </a:lnTo>
                  <a:lnTo>
                    <a:pt x="829" y="279"/>
                  </a:lnTo>
                  <a:lnTo>
                    <a:pt x="834" y="288"/>
                  </a:lnTo>
                  <a:lnTo>
                    <a:pt x="843" y="293"/>
                  </a:lnTo>
                  <a:lnTo>
                    <a:pt x="852" y="302"/>
                  </a:lnTo>
                  <a:lnTo>
                    <a:pt x="856" y="311"/>
                  </a:lnTo>
                  <a:lnTo>
                    <a:pt x="866" y="316"/>
                  </a:lnTo>
                  <a:lnTo>
                    <a:pt x="875" y="325"/>
                  </a:lnTo>
                  <a:lnTo>
                    <a:pt x="884" y="334"/>
                  </a:lnTo>
                  <a:lnTo>
                    <a:pt x="889" y="339"/>
                  </a:lnTo>
                  <a:lnTo>
                    <a:pt x="898" y="348"/>
                  </a:lnTo>
                  <a:lnTo>
                    <a:pt x="907" y="357"/>
                  </a:lnTo>
                  <a:lnTo>
                    <a:pt x="911" y="362"/>
                  </a:lnTo>
                  <a:lnTo>
                    <a:pt x="921" y="371"/>
                  </a:lnTo>
                  <a:lnTo>
                    <a:pt x="930" y="380"/>
                  </a:lnTo>
                  <a:lnTo>
                    <a:pt x="939" y="384"/>
                  </a:lnTo>
                  <a:lnTo>
                    <a:pt x="943" y="394"/>
                  </a:lnTo>
                  <a:lnTo>
                    <a:pt x="953" y="403"/>
                  </a:lnTo>
                  <a:lnTo>
                    <a:pt x="962" y="412"/>
                  </a:lnTo>
                  <a:lnTo>
                    <a:pt x="966" y="421"/>
                  </a:lnTo>
                  <a:lnTo>
                    <a:pt x="976" y="426"/>
                  </a:lnTo>
                  <a:lnTo>
                    <a:pt x="985" y="435"/>
                  </a:lnTo>
                  <a:lnTo>
                    <a:pt x="989" y="444"/>
                  </a:lnTo>
                </a:path>
              </a:pathLst>
            </a:custGeom>
            <a:noFill/>
            <a:ln w="1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0" name="Freeform 83"/>
            <p:cNvSpPr>
              <a:spLocks/>
            </p:cNvSpPr>
            <p:nvPr/>
          </p:nvSpPr>
          <p:spPr bwMode="auto">
            <a:xfrm>
              <a:off x="4280" y="1944"/>
              <a:ext cx="472" cy="577"/>
            </a:xfrm>
            <a:custGeom>
              <a:avLst/>
              <a:gdLst>
                <a:gd name="T0" fmla="*/ 0 w 472"/>
                <a:gd name="T1" fmla="*/ 0 h 577"/>
                <a:gd name="T2" fmla="*/ 9 w 472"/>
                <a:gd name="T3" fmla="*/ 9 h 577"/>
                <a:gd name="T4" fmla="*/ 19 w 472"/>
                <a:gd name="T5" fmla="*/ 18 h 577"/>
                <a:gd name="T6" fmla="*/ 28 w 472"/>
                <a:gd name="T7" fmla="*/ 27 h 577"/>
                <a:gd name="T8" fmla="*/ 32 w 472"/>
                <a:gd name="T9" fmla="*/ 37 h 577"/>
                <a:gd name="T10" fmla="*/ 41 w 472"/>
                <a:gd name="T11" fmla="*/ 41 h 577"/>
                <a:gd name="T12" fmla="*/ 51 w 472"/>
                <a:gd name="T13" fmla="*/ 50 h 577"/>
                <a:gd name="T14" fmla="*/ 55 w 472"/>
                <a:gd name="T15" fmla="*/ 59 h 577"/>
                <a:gd name="T16" fmla="*/ 64 w 472"/>
                <a:gd name="T17" fmla="*/ 69 h 577"/>
                <a:gd name="T18" fmla="*/ 74 w 472"/>
                <a:gd name="T19" fmla="*/ 78 h 577"/>
                <a:gd name="T20" fmla="*/ 83 w 472"/>
                <a:gd name="T21" fmla="*/ 87 h 577"/>
                <a:gd name="T22" fmla="*/ 87 w 472"/>
                <a:gd name="T23" fmla="*/ 96 h 577"/>
                <a:gd name="T24" fmla="*/ 96 w 472"/>
                <a:gd name="T25" fmla="*/ 105 h 577"/>
                <a:gd name="T26" fmla="*/ 106 w 472"/>
                <a:gd name="T27" fmla="*/ 114 h 577"/>
                <a:gd name="T28" fmla="*/ 110 w 472"/>
                <a:gd name="T29" fmla="*/ 124 h 577"/>
                <a:gd name="T30" fmla="*/ 119 w 472"/>
                <a:gd name="T31" fmla="*/ 133 h 577"/>
                <a:gd name="T32" fmla="*/ 128 w 472"/>
                <a:gd name="T33" fmla="*/ 142 h 577"/>
                <a:gd name="T34" fmla="*/ 133 w 472"/>
                <a:gd name="T35" fmla="*/ 151 h 577"/>
                <a:gd name="T36" fmla="*/ 142 w 472"/>
                <a:gd name="T37" fmla="*/ 160 h 577"/>
                <a:gd name="T38" fmla="*/ 151 w 472"/>
                <a:gd name="T39" fmla="*/ 169 h 577"/>
                <a:gd name="T40" fmla="*/ 161 w 472"/>
                <a:gd name="T41" fmla="*/ 179 h 577"/>
                <a:gd name="T42" fmla="*/ 165 w 472"/>
                <a:gd name="T43" fmla="*/ 188 h 577"/>
                <a:gd name="T44" fmla="*/ 174 w 472"/>
                <a:gd name="T45" fmla="*/ 197 h 577"/>
                <a:gd name="T46" fmla="*/ 183 w 472"/>
                <a:gd name="T47" fmla="*/ 206 h 577"/>
                <a:gd name="T48" fmla="*/ 188 w 472"/>
                <a:gd name="T49" fmla="*/ 220 h 577"/>
                <a:gd name="T50" fmla="*/ 197 w 472"/>
                <a:gd name="T51" fmla="*/ 229 h 577"/>
                <a:gd name="T52" fmla="*/ 206 w 472"/>
                <a:gd name="T53" fmla="*/ 238 h 577"/>
                <a:gd name="T54" fmla="*/ 211 w 472"/>
                <a:gd name="T55" fmla="*/ 247 h 577"/>
                <a:gd name="T56" fmla="*/ 220 w 472"/>
                <a:gd name="T57" fmla="*/ 256 h 577"/>
                <a:gd name="T58" fmla="*/ 229 w 472"/>
                <a:gd name="T59" fmla="*/ 266 h 577"/>
                <a:gd name="T60" fmla="*/ 238 w 472"/>
                <a:gd name="T61" fmla="*/ 275 h 577"/>
                <a:gd name="T62" fmla="*/ 243 w 472"/>
                <a:gd name="T63" fmla="*/ 284 h 577"/>
                <a:gd name="T64" fmla="*/ 252 w 472"/>
                <a:gd name="T65" fmla="*/ 293 h 577"/>
                <a:gd name="T66" fmla="*/ 261 w 472"/>
                <a:gd name="T67" fmla="*/ 307 h 577"/>
                <a:gd name="T68" fmla="*/ 266 w 472"/>
                <a:gd name="T69" fmla="*/ 316 h 577"/>
                <a:gd name="T70" fmla="*/ 275 w 472"/>
                <a:gd name="T71" fmla="*/ 325 h 577"/>
                <a:gd name="T72" fmla="*/ 284 w 472"/>
                <a:gd name="T73" fmla="*/ 334 h 577"/>
                <a:gd name="T74" fmla="*/ 293 w 472"/>
                <a:gd name="T75" fmla="*/ 343 h 577"/>
                <a:gd name="T76" fmla="*/ 298 w 472"/>
                <a:gd name="T77" fmla="*/ 357 h 577"/>
                <a:gd name="T78" fmla="*/ 307 w 472"/>
                <a:gd name="T79" fmla="*/ 366 h 577"/>
                <a:gd name="T80" fmla="*/ 316 w 472"/>
                <a:gd name="T81" fmla="*/ 375 h 577"/>
                <a:gd name="T82" fmla="*/ 321 w 472"/>
                <a:gd name="T83" fmla="*/ 385 h 577"/>
                <a:gd name="T84" fmla="*/ 330 w 472"/>
                <a:gd name="T85" fmla="*/ 394 h 577"/>
                <a:gd name="T86" fmla="*/ 339 w 472"/>
                <a:gd name="T87" fmla="*/ 403 h 577"/>
                <a:gd name="T88" fmla="*/ 344 w 472"/>
                <a:gd name="T89" fmla="*/ 417 h 577"/>
                <a:gd name="T90" fmla="*/ 353 w 472"/>
                <a:gd name="T91" fmla="*/ 426 h 577"/>
                <a:gd name="T92" fmla="*/ 362 w 472"/>
                <a:gd name="T93" fmla="*/ 435 h 577"/>
                <a:gd name="T94" fmla="*/ 371 w 472"/>
                <a:gd name="T95" fmla="*/ 444 h 577"/>
                <a:gd name="T96" fmla="*/ 376 w 472"/>
                <a:gd name="T97" fmla="*/ 458 h 577"/>
                <a:gd name="T98" fmla="*/ 385 w 472"/>
                <a:gd name="T99" fmla="*/ 467 h 577"/>
                <a:gd name="T100" fmla="*/ 394 w 472"/>
                <a:gd name="T101" fmla="*/ 476 h 577"/>
                <a:gd name="T102" fmla="*/ 399 w 472"/>
                <a:gd name="T103" fmla="*/ 485 h 577"/>
                <a:gd name="T104" fmla="*/ 408 w 472"/>
                <a:gd name="T105" fmla="*/ 495 h 577"/>
                <a:gd name="T106" fmla="*/ 417 w 472"/>
                <a:gd name="T107" fmla="*/ 508 h 577"/>
                <a:gd name="T108" fmla="*/ 426 w 472"/>
                <a:gd name="T109" fmla="*/ 517 h 577"/>
                <a:gd name="T110" fmla="*/ 431 w 472"/>
                <a:gd name="T111" fmla="*/ 527 h 577"/>
                <a:gd name="T112" fmla="*/ 440 w 472"/>
                <a:gd name="T113" fmla="*/ 536 h 577"/>
                <a:gd name="T114" fmla="*/ 449 w 472"/>
                <a:gd name="T115" fmla="*/ 550 h 577"/>
                <a:gd name="T116" fmla="*/ 454 w 472"/>
                <a:gd name="T117" fmla="*/ 559 h 577"/>
                <a:gd name="T118" fmla="*/ 463 w 472"/>
                <a:gd name="T119" fmla="*/ 568 h 577"/>
                <a:gd name="T120" fmla="*/ 472 w 472"/>
                <a:gd name="T121" fmla="*/ 577 h 5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2"/>
                <a:gd name="T184" fmla="*/ 0 h 577"/>
                <a:gd name="T185" fmla="*/ 472 w 472"/>
                <a:gd name="T186" fmla="*/ 577 h 5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2" h="577">
                  <a:moveTo>
                    <a:pt x="0" y="0"/>
                  </a:moveTo>
                  <a:lnTo>
                    <a:pt x="9" y="9"/>
                  </a:lnTo>
                  <a:lnTo>
                    <a:pt x="19" y="18"/>
                  </a:lnTo>
                  <a:lnTo>
                    <a:pt x="28" y="27"/>
                  </a:lnTo>
                  <a:lnTo>
                    <a:pt x="32" y="37"/>
                  </a:lnTo>
                  <a:lnTo>
                    <a:pt x="41" y="41"/>
                  </a:lnTo>
                  <a:lnTo>
                    <a:pt x="51" y="50"/>
                  </a:lnTo>
                  <a:lnTo>
                    <a:pt x="55" y="59"/>
                  </a:lnTo>
                  <a:lnTo>
                    <a:pt x="64" y="69"/>
                  </a:lnTo>
                  <a:lnTo>
                    <a:pt x="74" y="78"/>
                  </a:lnTo>
                  <a:lnTo>
                    <a:pt x="83" y="87"/>
                  </a:lnTo>
                  <a:lnTo>
                    <a:pt x="87" y="96"/>
                  </a:lnTo>
                  <a:lnTo>
                    <a:pt x="96" y="105"/>
                  </a:lnTo>
                  <a:lnTo>
                    <a:pt x="106" y="114"/>
                  </a:lnTo>
                  <a:lnTo>
                    <a:pt x="110" y="124"/>
                  </a:lnTo>
                  <a:lnTo>
                    <a:pt x="119" y="133"/>
                  </a:lnTo>
                  <a:lnTo>
                    <a:pt x="128" y="142"/>
                  </a:lnTo>
                  <a:lnTo>
                    <a:pt x="133" y="151"/>
                  </a:lnTo>
                  <a:lnTo>
                    <a:pt x="142" y="160"/>
                  </a:lnTo>
                  <a:lnTo>
                    <a:pt x="151" y="169"/>
                  </a:lnTo>
                  <a:lnTo>
                    <a:pt x="161" y="179"/>
                  </a:lnTo>
                  <a:lnTo>
                    <a:pt x="165" y="188"/>
                  </a:lnTo>
                  <a:lnTo>
                    <a:pt x="174" y="197"/>
                  </a:lnTo>
                  <a:lnTo>
                    <a:pt x="183" y="206"/>
                  </a:lnTo>
                  <a:lnTo>
                    <a:pt x="188" y="220"/>
                  </a:lnTo>
                  <a:lnTo>
                    <a:pt x="197" y="229"/>
                  </a:lnTo>
                  <a:lnTo>
                    <a:pt x="206" y="238"/>
                  </a:lnTo>
                  <a:lnTo>
                    <a:pt x="211" y="247"/>
                  </a:lnTo>
                  <a:lnTo>
                    <a:pt x="220" y="256"/>
                  </a:lnTo>
                  <a:lnTo>
                    <a:pt x="229" y="266"/>
                  </a:lnTo>
                  <a:lnTo>
                    <a:pt x="238" y="275"/>
                  </a:lnTo>
                  <a:lnTo>
                    <a:pt x="243" y="284"/>
                  </a:lnTo>
                  <a:lnTo>
                    <a:pt x="252" y="293"/>
                  </a:lnTo>
                  <a:lnTo>
                    <a:pt x="261" y="307"/>
                  </a:lnTo>
                  <a:lnTo>
                    <a:pt x="266" y="316"/>
                  </a:lnTo>
                  <a:lnTo>
                    <a:pt x="275" y="325"/>
                  </a:lnTo>
                  <a:lnTo>
                    <a:pt x="284" y="334"/>
                  </a:lnTo>
                  <a:lnTo>
                    <a:pt x="293" y="343"/>
                  </a:lnTo>
                  <a:lnTo>
                    <a:pt x="298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1" y="385"/>
                  </a:lnTo>
                  <a:lnTo>
                    <a:pt x="330" y="394"/>
                  </a:lnTo>
                  <a:lnTo>
                    <a:pt x="339" y="403"/>
                  </a:lnTo>
                  <a:lnTo>
                    <a:pt x="344" y="417"/>
                  </a:lnTo>
                  <a:lnTo>
                    <a:pt x="353" y="426"/>
                  </a:lnTo>
                  <a:lnTo>
                    <a:pt x="362" y="435"/>
                  </a:lnTo>
                  <a:lnTo>
                    <a:pt x="371" y="444"/>
                  </a:lnTo>
                  <a:lnTo>
                    <a:pt x="376" y="458"/>
                  </a:lnTo>
                  <a:lnTo>
                    <a:pt x="385" y="467"/>
                  </a:lnTo>
                  <a:lnTo>
                    <a:pt x="394" y="476"/>
                  </a:lnTo>
                  <a:lnTo>
                    <a:pt x="399" y="485"/>
                  </a:lnTo>
                  <a:lnTo>
                    <a:pt x="408" y="495"/>
                  </a:lnTo>
                  <a:lnTo>
                    <a:pt x="417" y="508"/>
                  </a:lnTo>
                  <a:lnTo>
                    <a:pt x="426" y="517"/>
                  </a:lnTo>
                  <a:lnTo>
                    <a:pt x="431" y="527"/>
                  </a:lnTo>
                  <a:lnTo>
                    <a:pt x="440" y="536"/>
                  </a:lnTo>
                  <a:lnTo>
                    <a:pt x="449" y="550"/>
                  </a:lnTo>
                  <a:lnTo>
                    <a:pt x="454" y="559"/>
                  </a:lnTo>
                  <a:lnTo>
                    <a:pt x="463" y="568"/>
                  </a:lnTo>
                  <a:lnTo>
                    <a:pt x="472" y="577"/>
                  </a:lnTo>
                </a:path>
              </a:pathLst>
            </a:custGeom>
            <a:noFill/>
            <a:ln w="1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1" name="Freeform 84"/>
            <p:cNvSpPr>
              <a:spLocks/>
            </p:cNvSpPr>
            <p:nvPr/>
          </p:nvSpPr>
          <p:spPr bwMode="auto">
            <a:xfrm>
              <a:off x="2302" y="1628"/>
              <a:ext cx="989" cy="898"/>
            </a:xfrm>
            <a:custGeom>
              <a:avLst/>
              <a:gdLst>
                <a:gd name="T0" fmla="*/ 14 w 989"/>
                <a:gd name="T1" fmla="*/ 875 h 898"/>
                <a:gd name="T2" fmla="*/ 37 w 989"/>
                <a:gd name="T3" fmla="*/ 847 h 898"/>
                <a:gd name="T4" fmla="*/ 59 w 989"/>
                <a:gd name="T5" fmla="*/ 815 h 898"/>
                <a:gd name="T6" fmla="*/ 82 w 989"/>
                <a:gd name="T7" fmla="*/ 783 h 898"/>
                <a:gd name="T8" fmla="*/ 105 w 989"/>
                <a:gd name="T9" fmla="*/ 756 h 898"/>
                <a:gd name="T10" fmla="*/ 128 w 989"/>
                <a:gd name="T11" fmla="*/ 728 h 898"/>
                <a:gd name="T12" fmla="*/ 156 w 989"/>
                <a:gd name="T13" fmla="*/ 696 h 898"/>
                <a:gd name="T14" fmla="*/ 179 w 989"/>
                <a:gd name="T15" fmla="*/ 669 h 898"/>
                <a:gd name="T16" fmla="*/ 201 w 989"/>
                <a:gd name="T17" fmla="*/ 637 h 898"/>
                <a:gd name="T18" fmla="*/ 224 w 989"/>
                <a:gd name="T19" fmla="*/ 609 h 898"/>
                <a:gd name="T20" fmla="*/ 247 w 989"/>
                <a:gd name="T21" fmla="*/ 582 h 898"/>
                <a:gd name="T22" fmla="*/ 270 w 989"/>
                <a:gd name="T23" fmla="*/ 554 h 898"/>
                <a:gd name="T24" fmla="*/ 293 w 989"/>
                <a:gd name="T25" fmla="*/ 527 h 898"/>
                <a:gd name="T26" fmla="*/ 316 w 989"/>
                <a:gd name="T27" fmla="*/ 499 h 898"/>
                <a:gd name="T28" fmla="*/ 343 w 989"/>
                <a:gd name="T29" fmla="*/ 472 h 898"/>
                <a:gd name="T30" fmla="*/ 366 w 989"/>
                <a:gd name="T31" fmla="*/ 449 h 898"/>
                <a:gd name="T32" fmla="*/ 389 w 989"/>
                <a:gd name="T33" fmla="*/ 421 h 898"/>
                <a:gd name="T34" fmla="*/ 412 w 989"/>
                <a:gd name="T35" fmla="*/ 398 h 898"/>
                <a:gd name="T36" fmla="*/ 435 w 989"/>
                <a:gd name="T37" fmla="*/ 371 h 898"/>
                <a:gd name="T38" fmla="*/ 458 w 989"/>
                <a:gd name="T39" fmla="*/ 348 h 898"/>
                <a:gd name="T40" fmla="*/ 481 w 989"/>
                <a:gd name="T41" fmla="*/ 325 h 898"/>
                <a:gd name="T42" fmla="*/ 504 w 989"/>
                <a:gd name="T43" fmla="*/ 302 h 898"/>
                <a:gd name="T44" fmla="*/ 527 w 989"/>
                <a:gd name="T45" fmla="*/ 279 h 898"/>
                <a:gd name="T46" fmla="*/ 554 w 989"/>
                <a:gd name="T47" fmla="*/ 261 h 898"/>
                <a:gd name="T48" fmla="*/ 577 w 989"/>
                <a:gd name="T49" fmla="*/ 238 h 898"/>
                <a:gd name="T50" fmla="*/ 600 w 989"/>
                <a:gd name="T51" fmla="*/ 220 h 898"/>
                <a:gd name="T52" fmla="*/ 623 w 989"/>
                <a:gd name="T53" fmla="*/ 197 h 898"/>
                <a:gd name="T54" fmla="*/ 646 w 989"/>
                <a:gd name="T55" fmla="*/ 179 h 898"/>
                <a:gd name="T56" fmla="*/ 669 w 989"/>
                <a:gd name="T57" fmla="*/ 160 h 898"/>
                <a:gd name="T58" fmla="*/ 691 w 989"/>
                <a:gd name="T59" fmla="*/ 146 h 898"/>
                <a:gd name="T60" fmla="*/ 714 w 989"/>
                <a:gd name="T61" fmla="*/ 128 h 898"/>
                <a:gd name="T62" fmla="*/ 737 w 989"/>
                <a:gd name="T63" fmla="*/ 114 h 898"/>
                <a:gd name="T64" fmla="*/ 765 w 989"/>
                <a:gd name="T65" fmla="*/ 96 h 898"/>
                <a:gd name="T66" fmla="*/ 788 w 989"/>
                <a:gd name="T67" fmla="*/ 82 h 898"/>
                <a:gd name="T68" fmla="*/ 811 w 989"/>
                <a:gd name="T69" fmla="*/ 73 h 898"/>
                <a:gd name="T70" fmla="*/ 833 w 989"/>
                <a:gd name="T71" fmla="*/ 59 h 898"/>
                <a:gd name="T72" fmla="*/ 856 w 989"/>
                <a:gd name="T73" fmla="*/ 46 h 898"/>
                <a:gd name="T74" fmla="*/ 879 w 989"/>
                <a:gd name="T75" fmla="*/ 37 h 898"/>
                <a:gd name="T76" fmla="*/ 902 w 989"/>
                <a:gd name="T77" fmla="*/ 27 h 898"/>
                <a:gd name="T78" fmla="*/ 925 w 989"/>
                <a:gd name="T79" fmla="*/ 18 h 898"/>
                <a:gd name="T80" fmla="*/ 948 w 989"/>
                <a:gd name="T81" fmla="*/ 9 h 898"/>
                <a:gd name="T82" fmla="*/ 975 w 989"/>
                <a:gd name="T83" fmla="*/ 5 h 8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898"/>
                <a:gd name="T128" fmla="*/ 989 w 989"/>
                <a:gd name="T129" fmla="*/ 898 h 8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898">
                  <a:moveTo>
                    <a:pt x="0" y="898"/>
                  </a:moveTo>
                  <a:lnTo>
                    <a:pt x="5" y="884"/>
                  </a:lnTo>
                  <a:lnTo>
                    <a:pt x="14" y="875"/>
                  </a:lnTo>
                  <a:lnTo>
                    <a:pt x="23" y="866"/>
                  </a:lnTo>
                  <a:lnTo>
                    <a:pt x="27" y="856"/>
                  </a:lnTo>
                  <a:lnTo>
                    <a:pt x="37" y="847"/>
                  </a:lnTo>
                  <a:lnTo>
                    <a:pt x="46" y="833"/>
                  </a:lnTo>
                  <a:lnTo>
                    <a:pt x="50" y="824"/>
                  </a:lnTo>
                  <a:lnTo>
                    <a:pt x="59" y="815"/>
                  </a:lnTo>
                  <a:lnTo>
                    <a:pt x="69" y="806"/>
                  </a:lnTo>
                  <a:lnTo>
                    <a:pt x="78" y="797"/>
                  </a:lnTo>
                  <a:lnTo>
                    <a:pt x="82" y="783"/>
                  </a:lnTo>
                  <a:lnTo>
                    <a:pt x="92" y="774"/>
                  </a:lnTo>
                  <a:lnTo>
                    <a:pt x="101" y="765"/>
                  </a:lnTo>
                  <a:lnTo>
                    <a:pt x="105" y="756"/>
                  </a:lnTo>
                  <a:lnTo>
                    <a:pt x="114" y="746"/>
                  </a:lnTo>
                  <a:lnTo>
                    <a:pt x="124" y="737"/>
                  </a:lnTo>
                  <a:lnTo>
                    <a:pt x="128" y="728"/>
                  </a:lnTo>
                  <a:lnTo>
                    <a:pt x="137" y="714"/>
                  </a:lnTo>
                  <a:lnTo>
                    <a:pt x="146" y="705"/>
                  </a:lnTo>
                  <a:lnTo>
                    <a:pt x="156" y="696"/>
                  </a:lnTo>
                  <a:lnTo>
                    <a:pt x="160" y="687"/>
                  </a:lnTo>
                  <a:lnTo>
                    <a:pt x="169" y="678"/>
                  </a:lnTo>
                  <a:lnTo>
                    <a:pt x="179" y="669"/>
                  </a:lnTo>
                  <a:lnTo>
                    <a:pt x="183" y="659"/>
                  </a:lnTo>
                  <a:lnTo>
                    <a:pt x="192" y="650"/>
                  </a:lnTo>
                  <a:lnTo>
                    <a:pt x="201" y="637"/>
                  </a:lnTo>
                  <a:lnTo>
                    <a:pt x="211" y="627"/>
                  </a:lnTo>
                  <a:lnTo>
                    <a:pt x="215" y="618"/>
                  </a:lnTo>
                  <a:lnTo>
                    <a:pt x="224" y="609"/>
                  </a:lnTo>
                  <a:lnTo>
                    <a:pt x="233" y="600"/>
                  </a:lnTo>
                  <a:lnTo>
                    <a:pt x="238" y="591"/>
                  </a:lnTo>
                  <a:lnTo>
                    <a:pt x="247" y="582"/>
                  </a:lnTo>
                  <a:lnTo>
                    <a:pt x="256" y="572"/>
                  </a:lnTo>
                  <a:lnTo>
                    <a:pt x="261" y="563"/>
                  </a:lnTo>
                  <a:lnTo>
                    <a:pt x="270" y="554"/>
                  </a:lnTo>
                  <a:lnTo>
                    <a:pt x="279" y="545"/>
                  </a:lnTo>
                  <a:lnTo>
                    <a:pt x="288" y="536"/>
                  </a:lnTo>
                  <a:lnTo>
                    <a:pt x="293" y="527"/>
                  </a:lnTo>
                  <a:lnTo>
                    <a:pt x="302" y="517"/>
                  </a:lnTo>
                  <a:lnTo>
                    <a:pt x="311" y="508"/>
                  </a:lnTo>
                  <a:lnTo>
                    <a:pt x="316" y="499"/>
                  </a:lnTo>
                  <a:lnTo>
                    <a:pt x="325" y="490"/>
                  </a:lnTo>
                  <a:lnTo>
                    <a:pt x="334" y="481"/>
                  </a:lnTo>
                  <a:lnTo>
                    <a:pt x="343" y="472"/>
                  </a:lnTo>
                  <a:lnTo>
                    <a:pt x="348" y="467"/>
                  </a:lnTo>
                  <a:lnTo>
                    <a:pt x="357" y="458"/>
                  </a:lnTo>
                  <a:lnTo>
                    <a:pt x="366" y="449"/>
                  </a:lnTo>
                  <a:lnTo>
                    <a:pt x="371" y="440"/>
                  </a:lnTo>
                  <a:lnTo>
                    <a:pt x="380" y="430"/>
                  </a:lnTo>
                  <a:lnTo>
                    <a:pt x="389" y="421"/>
                  </a:lnTo>
                  <a:lnTo>
                    <a:pt x="394" y="412"/>
                  </a:lnTo>
                  <a:lnTo>
                    <a:pt x="403" y="408"/>
                  </a:lnTo>
                  <a:lnTo>
                    <a:pt x="412" y="398"/>
                  </a:lnTo>
                  <a:lnTo>
                    <a:pt x="421" y="389"/>
                  </a:lnTo>
                  <a:lnTo>
                    <a:pt x="426" y="380"/>
                  </a:lnTo>
                  <a:lnTo>
                    <a:pt x="435" y="371"/>
                  </a:lnTo>
                  <a:lnTo>
                    <a:pt x="444" y="366"/>
                  </a:lnTo>
                  <a:lnTo>
                    <a:pt x="449" y="357"/>
                  </a:lnTo>
                  <a:lnTo>
                    <a:pt x="458" y="348"/>
                  </a:lnTo>
                  <a:lnTo>
                    <a:pt x="467" y="339"/>
                  </a:lnTo>
                  <a:lnTo>
                    <a:pt x="472" y="334"/>
                  </a:lnTo>
                  <a:lnTo>
                    <a:pt x="481" y="325"/>
                  </a:lnTo>
                  <a:lnTo>
                    <a:pt x="490" y="316"/>
                  </a:lnTo>
                  <a:lnTo>
                    <a:pt x="499" y="311"/>
                  </a:lnTo>
                  <a:lnTo>
                    <a:pt x="504" y="302"/>
                  </a:lnTo>
                  <a:lnTo>
                    <a:pt x="513" y="293"/>
                  </a:lnTo>
                  <a:lnTo>
                    <a:pt x="522" y="288"/>
                  </a:lnTo>
                  <a:lnTo>
                    <a:pt x="527" y="279"/>
                  </a:lnTo>
                  <a:lnTo>
                    <a:pt x="536" y="275"/>
                  </a:lnTo>
                  <a:lnTo>
                    <a:pt x="545" y="266"/>
                  </a:lnTo>
                  <a:lnTo>
                    <a:pt x="554" y="261"/>
                  </a:lnTo>
                  <a:lnTo>
                    <a:pt x="559" y="252"/>
                  </a:lnTo>
                  <a:lnTo>
                    <a:pt x="568" y="247"/>
                  </a:lnTo>
                  <a:lnTo>
                    <a:pt x="577" y="238"/>
                  </a:lnTo>
                  <a:lnTo>
                    <a:pt x="582" y="234"/>
                  </a:lnTo>
                  <a:lnTo>
                    <a:pt x="591" y="224"/>
                  </a:lnTo>
                  <a:lnTo>
                    <a:pt x="600" y="220"/>
                  </a:lnTo>
                  <a:lnTo>
                    <a:pt x="604" y="211"/>
                  </a:lnTo>
                  <a:lnTo>
                    <a:pt x="614" y="206"/>
                  </a:lnTo>
                  <a:lnTo>
                    <a:pt x="623" y="197"/>
                  </a:lnTo>
                  <a:lnTo>
                    <a:pt x="632" y="192"/>
                  </a:lnTo>
                  <a:lnTo>
                    <a:pt x="636" y="188"/>
                  </a:lnTo>
                  <a:lnTo>
                    <a:pt x="646" y="179"/>
                  </a:lnTo>
                  <a:lnTo>
                    <a:pt x="655" y="174"/>
                  </a:lnTo>
                  <a:lnTo>
                    <a:pt x="659" y="169"/>
                  </a:lnTo>
                  <a:lnTo>
                    <a:pt x="669" y="160"/>
                  </a:lnTo>
                  <a:lnTo>
                    <a:pt x="678" y="156"/>
                  </a:lnTo>
                  <a:lnTo>
                    <a:pt x="687" y="151"/>
                  </a:lnTo>
                  <a:lnTo>
                    <a:pt x="691" y="146"/>
                  </a:lnTo>
                  <a:lnTo>
                    <a:pt x="701" y="137"/>
                  </a:lnTo>
                  <a:lnTo>
                    <a:pt x="710" y="133"/>
                  </a:lnTo>
                  <a:lnTo>
                    <a:pt x="714" y="128"/>
                  </a:lnTo>
                  <a:lnTo>
                    <a:pt x="723" y="124"/>
                  </a:lnTo>
                  <a:lnTo>
                    <a:pt x="733" y="119"/>
                  </a:lnTo>
                  <a:lnTo>
                    <a:pt x="737" y="114"/>
                  </a:lnTo>
                  <a:lnTo>
                    <a:pt x="746" y="110"/>
                  </a:lnTo>
                  <a:lnTo>
                    <a:pt x="756" y="105"/>
                  </a:lnTo>
                  <a:lnTo>
                    <a:pt x="765" y="96"/>
                  </a:lnTo>
                  <a:lnTo>
                    <a:pt x="769" y="92"/>
                  </a:lnTo>
                  <a:lnTo>
                    <a:pt x="778" y="87"/>
                  </a:lnTo>
                  <a:lnTo>
                    <a:pt x="788" y="82"/>
                  </a:lnTo>
                  <a:lnTo>
                    <a:pt x="792" y="78"/>
                  </a:lnTo>
                  <a:lnTo>
                    <a:pt x="801" y="73"/>
                  </a:lnTo>
                  <a:lnTo>
                    <a:pt x="811" y="73"/>
                  </a:lnTo>
                  <a:lnTo>
                    <a:pt x="815" y="69"/>
                  </a:lnTo>
                  <a:lnTo>
                    <a:pt x="824" y="64"/>
                  </a:lnTo>
                  <a:lnTo>
                    <a:pt x="833" y="59"/>
                  </a:lnTo>
                  <a:lnTo>
                    <a:pt x="843" y="55"/>
                  </a:lnTo>
                  <a:lnTo>
                    <a:pt x="847" y="50"/>
                  </a:lnTo>
                  <a:lnTo>
                    <a:pt x="856" y="46"/>
                  </a:lnTo>
                  <a:lnTo>
                    <a:pt x="865" y="46"/>
                  </a:lnTo>
                  <a:lnTo>
                    <a:pt x="870" y="41"/>
                  </a:lnTo>
                  <a:lnTo>
                    <a:pt x="879" y="37"/>
                  </a:lnTo>
                  <a:lnTo>
                    <a:pt x="888" y="32"/>
                  </a:lnTo>
                  <a:lnTo>
                    <a:pt x="898" y="32"/>
                  </a:lnTo>
                  <a:lnTo>
                    <a:pt x="902" y="27"/>
                  </a:lnTo>
                  <a:lnTo>
                    <a:pt x="911" y="23"/>
                  </a:lnTo>
                  <a:lnTo>
                    <a:pt x="920" y="23"/>
                  </a:lnTo>
                  <a:lnTo>
                    <a:pt x="925" y="18"/>
                  </a:lnTo>
                  <a:lnTo>
                    <a:pt x="934" y="14"/>
                  </a:lnTo>
                  <a:lnTo>
                    <a:pt x="943" y="14"/>
                  </a:lnTo>
                  <a:lnTo>
                    <a:pt x="948" y="9"/>
                  </a:lnTo>
                  <a:lnTo>
                    <a:pt x="957" y="9"/>
                  </a:lnTo>
                  <a:lnTo>
                    <a:pt x="966" y="5"/>
                  </a:lnTo>
                  <a:lnTo>
                    <a:pt x="975" y="5"/>
                  </a:lnTo>
                  <a:lnTo>
                    <a:pt x="980" y="0"/>
                  </a:lnTo>
                  <a:lnTo>
                    <a:pt x="989" y="0"/>
                  </a:lnTo>
                </a:path>
              </a:pathLst>
            </a:custGeom>
            <a:noFill/>
            <a:ln w="1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2" name="Freeform 85"/>
            <p:cNvSpPr>
              <a:spLocks/>
            </p:cNvSpPr>
            <p:nvPr/>
          </p:nvSpPr>
          <p:spPr bwMode="auto">
            <a:xfrm>
              <a:off x="3291" y="1605"/>
              <a:ext cx="989" cy="531"/>
            </a:xfrm>
            <a:custGeom>
              <a:avLst/>
              <a:gdLst>
                <a:gd name="T0" fmla="*/ 14 w 989"/>
                <a:gd name="T1" fmla="*/ 18 h 531"/>
                <a:gd name="T2" fmla="*/ 41 w 989"/>
                <a:gd name="T3" fmla="*/ 14 h 531"/>
                <a:gd name="T4" fmla="*/ 64 w 989"/>
                <a:gd name="T5" fmla="*/ 9 h 531"/>
                <a:gd name="T6" fmla="*/ 87 w 989"/>
                <a:gd name="T7" fmla="*/ 5 h 531"/>
                <a:gd name="T8" fmla="*/ 110 w 989"/>
                <a:gd name="T9" fmla="*/ 5 h 531"/>
                <a:gd name="T10" fmla="*/ 133 w 989"/>
                <a:gd name="T11" fmla="*/ 0 h 531"/>
                <a:gd name="T12" fmla="*/ 156 w 989"/>
                <a:gd name="T13" fmla="*/ 0 h 531"/>
                <a:gd name="T14" fmla="*/ 179 w 989"/>
                <a:gd name="T15" fmla="*/ 0 h 531"/>
                <a:gd name="T16" fmla="*/ 202 w 989"/>
                <a:gd name="T17" fmla="*/ 5 h 531"/>
                <a:gd name="T18" fmla="*/ 224 w 989"/>
                <a:gd name="T19" fmla="*/ 5 h 531"/>
                <a:gd name="T20" fmla="*/ 252 w 989"/>
                <a:gd name="T21" fmla="*/ 9 h 531"/>
                <a:gd name="T22" fmla="*/ 275 w 989"/>
                <a:gd name="T23" fmla="*/ 14 h 531"/>
                <a:gd name="T24" fmla="*/ 298 w 989"/>
                <a:gd name="T25" fmla="*/ 18 h 531"/>
                <a:gd name="T26" fmla="*/ 321 w 989"/>
                <a:gd name="T27" fmla="*/ 23 h 531"/>
                <a:gd name="T28" fmla="*/ 344 w 989"/>
                <a:gd name="T29" fmla="*/ 28 h 531"/>
                <a:gd name="T30" fmla="*/ 366 w 989"/>
                <a:gd name="T31" fmla="*/ 37 h 531"/>
                <a:gd name="T32" fmla="*/ 389 w 989"/>
                <a:gd name="T33" fmla="*/ 46 h 531"/>
                <a:gd name="T34" fmla="*/ 412 w 989"/>
                <a:gd name="T35" fmla="*/ 55 h 531"/>
                <a:gd name="T36" fmla="*/ 435 w 989"/>
                <a:gd name="T37" fmla="*/ 64 h 531"/>
                <a:gd name="T38" fmla="*/ 463 w 989"/>
                <a:gd name="T39" fmla="*/ 78 h 531"/>
                <a:gd name="T40" fmla="*/ 486 w 989"/>
                <a:gd name="T41" fmla="*/ 87 h 531"/>
                <a:gd name="T42" fmla="*/ 508 w 989"/>
                <a:gd name="T43" fmla="*/ 101 h 531"/>
                <a:gd name="T44" fmla="*/ 531 w 989"/>
                <a:gd name="T45" fmla="*/ 115 h 531"/>
                <a:gd name="T46" fmla="*/ 554 w 989"/>
                <a:gd name="T47" fmla="*/ 128 h 531"/>
                <a:gd name="T48" fmla="*/ 577 w 989"/>
                <a:gd name="T49" fmla="*/ 147 h 531"/>
                <a:gd name="T50" fmla="*/ 600 w 989"/>
                <a:gd name="T51" fmla="*/ 160 h 531"/>
                <a:gd name="T52" fmla="*/ 623 w 989"/>
                <a:gd name="T53" fmla="*/ 179 h 531"/>
                <a:gd name="T54" fmla="*/ 646 w 989"/>
                <a:gd name="T55" fmla="*/ 197 h 531"/>
                <a:gd name="T56" fmla="*/ 673 w 989"/>
                <a:gd name="T57" fmla="*/ 215 h 531"/>
                <a:gd name="T58" fmla="*/ 696 w 989"/>
                <a:gd name="T59" fmla="*/ 234 h 531"/>
                <a:gd name="T60" fmla="*/ 719 w 989"/>
                <a:gd name="T61" fmla="*/ 252 h 531"/>
                <a:gd name="T62" fmla="*/ 742 w 989"/>
                <a:gd name="T63" fmla="*/ 275 h 531"/>
                <a:gd name="T64" fmla="*/ 765 w 989"/>
                <a:gd name="T65" fmla="*/ 293 h 531"/>
                <a:gd name="T66" fmla="*/ 788 w 989"/>
                <a:gd name="T67" fmla="*/ 316 h 531"/>
                <a:gd name="T68" fmla="*/ 811 w 989"/>
                <a:gd name="T69" fmla="*/ 339 h 531"/>
                <a:gd name="T70" fmla="*/ 834 w 989"/>
                <a:gd name="T71" fmla="*/ 362 h 531"/>
                <a:gd name="T72" fmla="*/ 856 w 989"/>
                <a:gd name="T73" fmla="*/ 385 h 531"/>
                <a:gd name="T74" fmla="*/ 884 w 989"/>
                <a:gd name="T75" fmla="*/ 412 h 531"/>
                <a:gd name="T76" fmla="*/ 907 w 989"/>
                <a:gd name="T77" fmla="*/ 435 h 531"/>
                <a:gd name="T78" fmla="*/ 930 w 989"/>
                <a:gd name="T79" fmla="*/ 458 h 531"/>
                <a:gd name="T80" fmla="*/ 953 w 989"/>
                <a:gd name="T81" fmla="*/ 485 h 531"/>
                <a:gd name="T82" fmla="*/ 976 w 989"/>
                <a:gd name="T83" fmla="*/ 513 h 5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531"/>
                <a:gd name="T128" fmla="*/ 989 w 989"/>
                <a:gd name="T129" fmla="*/ 531 h 5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531">
                  <a:moveTo>
                    <a:pt x="0" y="23"/>
                  </a:moveTo>
                  <a:lnTo>
                    <a:pt x="9" y="18"/>
                  </a:lnTo>
                  <a:lnTo>
                    <a:pt x="14" y="18"/>
                  </a:lnTo>
                  <a:lnTo>
                    <a:pt x="23" y="14"/>
                  </a:lnTo>
                  <a:lnTo>
                    <a:pt x="32" y="14"/>
                  </a:lnTo>
                  <a:lnTo>
                    <a:pt x="41" y="14"/>
                  </a:lnTo>
                  <a:lnTo>
                    <a:pt x="46" y="9"/>
                  </a:lnTo>
                  <a:lnTo>
                    <a:pt x="55" y="9"/>
                  </a:lnTo>
                  <a:lnTo>
                    <a:pt x="64" y="9"/>
                  </a:lnTo>
                  <a:lnTo>
                    <a:pt x="69" y="9"/>
                  </a:lnTo>
                  <a:lnTo>
                    <a:pt x="78" y="5"/>
                  </a:lnTo>
                  <a:lnTo>
                    <a:pt x="87" y="5"/>
                  </a:lnTo>
                  <a:lnTo>
                    <a:pt x="92" y="5"/>
                  </a:lnTo>
                  <a:lnTo>
                    <a:pt x="101" y="5"/>
                  </a:lnTo>
                  <a:lnTo>
                    <a:pt x="110" y="5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33" y="0"/>
                  </a:lnTo>
                  <a:lnTo>
                    <a:pt x="142" y="0"/>
                  </a:lnTo>
                  <a:lnTo>
                    <a:pt x="147" y="0"/>
                  </a:lnTo>
                  <a:lnTo>
                    <a:pt x="156" y="0"/>
                  </a:lnTo>
                  <a:lnTo>
                    <a:pt x="165" y="0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8" y="0"/>
                  </a:lnTo>
                  <a:lnTo>
                    <a:pt x="197" y="0"/>
                  </a:lnTo>
                  <a:lnTo>
                    <a:pt x="202" y="5"/>
                  </a:lnTo>
                  <a:lnTo>
                    <a:pt x="211" y="5"/>
                  </a:lnTo>
                  <a:lnTo>
                    <a:pt x="220" y="5"/>
                  </a:lnTo>
                  <a:lnTo>
                    <a:pt x="224" y="5"/>
                  </a:lnTo>
                  <a:lnTo>
                    <a:pt x="234" y="5"/>
                  </a:lnTo>
                  <a:lnTo>
                    <a:pt x="243" y="5"/>
                  </a:lnTo>
                  <a:lnTo>
                    <a:pt x="252" y="9"/>
                  </a:lnTo>
                  <a:lnTo>
                    <a:pt x="257" y="9"/>
                  </a:lnTo>
                  <a:lnTo>
                    <a:pt x="266" y="9"/>
                  </a:lnTo>
                  <a:lnTo>
                    <a:pt x="275" y="14"/>
                  </a:lnTo>
                  <a:lnTo>
                    <a:pt x="279" y="14"/>
                  </a:lnTo>
                  <a:lnTo>
                    <a:pt x="289" y="14"/>
                  </a:lnTo>
                  <a:lnTo>
                    <a:pt x="298" y="18"/>
                  </a:lnTo>
                  <a:lnTo>
                    <a:pt x="302" y="18"/>
                  </a:lnTo>
                  <a:lnTo>
                    <a:pt x="312" y="23"/>
                  </a:lnTo>
                  <a:lnTo>
                    <a:pt x="321" y="23"/>
                  </a:lnTo>
                  <a:lnTo>
                    <a:pt x="330" y="23"/>
                  </a:lnTo>
                  <a:lnTo>
                    <a:pt x="334" y="28"/>
                  </a:lnTo>
                  <a:lnTo>
                    <a:pt x="344" y="28"/>
                  </a:lnTo>
                  <a:lnTo>
                    <a:pt x="353" y="32"/>
                  </a:lnTo>
                  <a:lnTo>
                    <a:pt x="357" y="37"/>
                  </a:lnTo>
                  <a:lnTo>
                    <a:pt x="366" y="37"/>
                  </a:lnTo>
                  <a:lnTo>
                    <a:pt x="376" y="41"/>
                  </a:lnTo>
                  <a:lnTo>
                    <a:pt x="385" y="41"/>
                  </a:lnTo>
                  <a:lnTo>
                    <a:pt x="389" y="46"/>
                  </a:lnTo>
                  <a:lnTo>
                    <a:pt x="399" y="50"/>
                  </a:lnTo>
                  <a:lnTo>
                    <a:pt x="408" y="50"/>
                  </a:lnTo>
                  <a:lnTo>
                    <a:pt x="412" y="55"/>
                  </a:lnTo>
                  <a:lnTo>
                    <a:pt x="421" y="60"/>
                  </a:lnTo>
                  <a:lnTo>
                    <a:pt x="431" y="64"/>
                  </a:lnTo>
                  <a:lnTo>
                    <a:pt x="435" y="64"/>
                  </a:lnTo>
                  <a:lnTo>
                    <a:pt x="444" y="69"/>
                  </a:lnTo>
                  <a:lnTo>
                    <a:pt x="453" y="73"/>
                  </a:lnTo>
                  <a:lnTo>
                    <a:pt x="463" y="78"/>
                  </a:lnTo>
                  <a:lnTo>
                    <a:pt x="467" y="82"/>
                  </a:lnTo>
                  <a:lnTo>
                    <a:pt x="476" y="87"/>
                  </a:lnTo>
                  <a:lnTo>
                    <a:pt x="486" y="87"/>
                  </a:lnTo>
                  <a:lnTo>
                    <a:pt x="490" y="92"/>
                  </a:lnTo>
                  <a:lnTo>
                    <a:pt x="499" y="96"/>
                  </a:lnTo>
                  <a:lnTo>
                    <a:pt x="508" y="101"/>
                  </a:lnTo>
                  <a:lnTo>
                    <a:pt x="513" y="105"/>
                  </a:lnTo>
                  <a:lnTo>
                    <a:pt x="522" y="110"/>
                  </a:lnTo>
                  <a:lnTo>
                    <a:pt x="531" y="115"/>
                  </a:lnTo>
                  <a:lnTo>
                    <a:pt x="540" y="119"/>
                  </a:lnTo>
                  <a:lnTo>
                    <a:pt x="545" y="124"/>
                  </a:lnTo>
                  <a:lnTo>
                    <a:pt x="554" y="128"/>
                  </a:lnTo>
                  <a:lnTo>
                    <a:pt x="563" y="133"/>
                  </a:lnTo>
                  <a:lnTo>
                    <a:pt x="568" y="142"/>
                  </a:lnTo>
                  <a:lnTo>
                    <a:pt x="577" y="147"/>
                  </a:lnTo>
                  <a:lnTo>
                    <a:pt x="586" y="151"/>
                  </a:lnTo>
                  <a:lnTo>
                    <a:pt x="595" y="156"/>
                  </a:lnTo>
                  <a:lnTo>
                    <a:pt x="600" y="160"/>
                  </a:lnTo>
                  <a:lnTo>
                    <a:pt x="609" y="165"/>
                  </a:lnTo>
                  <a:lnTo>
                    <a:pt x="618" y="174"/>
                  </a:lnTo>
                  <a:lnTo>
                    <a:pt x="623" y="179"/>
                  </a:lnTo>
                  <a:lnTo>
                    <a:pt x="632" y="183"/>
                  </a:lnTo>
                  <a:lnTo>
                    <a:pt x="641" y="188"/>
                  </a:lnTo>
                  <a:lnTo>
                    <a:pt x="646" y="197"/>
                  </a:lnTo>
                  <a:lnTo>
                    <a:pt x="655" y="202"/>
                  </a:lnTo>
                  <a:lnTo>
                    <a:pt x="664" y="206"/>
                  </a:lnTo>
                  <a:lnTo>
                    <a:pt x="673" y="215"/>
                  </a:lnTo>
                  <a:lnTo>
                    <a:pt x="678" y="220"/>
                  </a:lnTo>
                  <a:lnTo>
                    <a:pt x="687" y="229"/>
                  </a:lnTo>
                  <a:lnTo>
                    <a:pt x="696" y="234"/>
                  </a:lnTo>
                  <a:lnTo>
                    <a:pt x="701" y="238"/>
                  </a:lnTo>
                  <a:lnTo>
                    <a:pt x="710" y="247"/>
                  </a:lnTo>
                  <a:lnTo>
                    <a:pt x="719" y="252"/>
                  </a:lnTo>
                  <a:lnTo>
                    <a:pt x="728" y="261"/>
                  </a:lnTo>
                  <a:lnTo>
                    <a:pt x="733" y="266"/>
                  </a:lnTo>
                  <a:lnTo>
                    <a:pt x="742" y="275"/>
                  </a:lnTo>
                  <a:lnTo>
                    <a:pt x="751" y="279"/>
                  </a:lnTo>
                  <a:lnTo>
                    <a:pt x="756" y="289"/>
                  </a:lnTo>
                  <a:lnTo>
                    <a:pt x="765" y="293"/>
                  </a:lnTo>
                  <a:lnTo>
                    <a:pt x="774" y="302"/>
                  </a:lnTo>
                  <a:lnTo>
                    <a:pt x="779" y="311"/>
                  </a:lnTo>
                  <a:lnTo>
                    <a:pt x="788" y="316"/>
                  </a:lnTo>
                  <a:lnTo>
                    <a:pt x="797" y="325"/>
                  </a:lnTo>
                  <a:lnTo>
                    <a:pt x="806" y="330"/>
                  </a:lnTo>
                  <a:lnTo>
                    <a:pt x="811" y="339"/>
                  </a:lnTo>
                  <a:lnTo>
                    <a:pt x="820" y="348"/>
                  </a:lnTo>
                  <a:lnTo>
                    <a:pt x="829" y="353"/>
                  </a:lnTo>
                  <a:lnTo>
                    <a:pt x="834" y="362"/>
                  </a:lnTo>
                  <a:lnTo>
                    <a:pt x="843" y="371"/>
                  </a:lnTo>
                  <a:lnTo>
                    <a:pt x="852" y="376"/>
                  </a:lnTo>
                  <a:lnTo>
                    <a:pt x="856" y="385"/>
                  </a:lnTo>
                  <a:lnTo>
                    <a:pt x="866" y="394"/>
                  </a:lnTo>
                  <a:lnTo>
                    <a:pt x="875" y="403"/>
                  </a:lnTo>
                  <a:lnTo>
                    <a:pt x="884" y="412"/>
                  </a:lnTo>
                  <a:lnTo>
                    <a:pt x="889" y="417"/>
                  </a:lnTo>
                  <a:lnTo>
                    <a:pt x="898" y="426"/>
                  </a:lnTo>
                  <a:lnTo>
                    <a:pt x="907" y="435"/>
                  </a:lnTo>
                  <a:lnTo>
                    <a:pt x="911" y="444"/>
                  </a:lnTo>
                  <a:lnTo>
                    <a:pt x="921" y="453"/>
                  </a:lnTo>
                  <a:lnTo>
                    <a:pt x="930" y="458"/>
                  </a:lnTo>
                  <a:lnTo>
                    <a:pt x="939" y="467"/>
                  </a:lnTo>
                  <a:lnTo>
                    <a:pt x="943" y="476"/>
                  </a:lnTo>
                  <a:lnTo>
                    <a:pt x="953" y="485"/>
                  </a:lnTo>
                  <a:lnTo>
                    <a:pt x="962" y="495"/>
                  </a:lnTo>
                  <a:lnTo>
                    <a:pt x="966" y="504"/>
                  </a:lnTo>
                  <a:lnTo>
                    <a:pt x="976" y="513"/>
                  </a:lnTo>
                  <a:lnTo>
                    <a:pt x="985" y="522"/>
                  </a:lnTo>
                  <a:lnTo>
                    <a:pt x="989" y="531"/>
                  </a:lnTo>
                </a:path>
              </a:pathLst>
            </a:custGeom>
            <a:noFill/>
            <a:ln w="1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3" name="Freeform 86"/>
            <p:cNvSpPr>
              <a:spLocks/>
            </p:cNvSpPr>
            <p:nvPr/>
          </p:nvSpPr>
          <p:spPr bwMode="auto">
            <a:xfrm>
              <a:off x="4280" y="2136"/>
              <a:ext cx="472" cy="591"/>
            </a:xfrm>
            <a:custGeom>
              <a:avLst/>
              <a:gdLst>
                <a:gd name="T0" fmla="*/ 0 w 472"/>
                <a:gd name="T1" fmla="*/ 0 h 591"/>
                <a:gd name="T2" fmla="*/ 9 w 472"/>
                <a:gd name="T3" fmla="*/ 9 h 591"/>
                <a:gd name="T4" fmla="*/ 19 w 472"/>
                <a:gd name="T5" fmla="*/ 19 h 591"/>
                <a:gd name="T6" fmla="*/ 28 w 472"/>
                <a:gd name="T7" fmla="*/ 28 h 591"/>
                <a:gd name="T8" fmla="*/ 32 w 472"/>
                <a:gd name="T9" fmla="*/ 37 h 591"/>
                <a:gd name="T10" fmla="*/ 41 w 472"/>
                <a:gd name="T11" fmla="*/ 46 h 591"/>
                <a:gd name="T12" fmla="*/ 51 w 472"/>
                <a:gd name="T13" fmla="*/ 55 h 591"/>
                <a:gd name="T14" fmla="*/ 55 w 472"/>
                <a:gd name="T15" fmla="*/ 64 h 591"/>
                <a:gd name="T16" fmla="*/ 64 w 472"/>
                <a:gd name="T17" fmla="*/ 74 h 591"/>
                <a:gd name="T18" fmla="*/ 74 w 472"/>
                <a:gd name="T19" fmla="*/ 83 h 591"/>
                <a:gd name="T20" fmla="*/ 83 w 472"/>
                <a:gd name="T21" fmla="*/ 92 h 591"/>
                <a:gd name="T22" fmla="*/ 87 w 472"/>
                <a:gd name="T23" fmla="*/ 101 h 591"/>
                <a:gd name="T24" fmla="*/ 96 w 472"/>
                <a:gd name="T25" fmla="*/ 110 h 591"/>
                <a:gd name="T26" fmla="*/ 106 w 472"/>
                <a:gd name="T27" fmla="*/ 119 h 591"/>
                <a:gd name="T28" fmla="*/ 110 w 472"/>
                <a:gd name="T29" fmla="*/ 129 h 591"/>
                <a:gd name="T30" fmla="*/ 119 w 472"/>
                <a:gd name="T31" fmla="*/ 138 h 591"/>
                <a:gd name="T32" fmla="*/ 128 w 472"/>
                <a:gd name="T33" fmla="*/ 147 h 591"/>
                <a:gd name="T34" fmla="*/ 133 w 472"/>
                <a:gd name="T35" fmla="*/ 156 h 591"/>
                <a:gd name="T36" fmla="*/ 142 w 472"/>
                <a:gd name="T37" fmla="*/ 165 h 591"/>
                <a:gd name="T38" fmla="*/ 151 w 472"/>
                <a:gd name="T39" fmla="*/ 179 h 591"/>
                <a:gd name="T40" fmla="*/ 161 w 472"/>
                <a:gd name="T41" fmla="*/ 188 h 591"/>
                <a:gd name="T42" fmla="*/ 165 w 472"/>
                <a:gd name="T43" fmla="*/ 197 h 591"/>
                <a:gd name="T44" fmla="*/ 174 w 472"/>
                <a:gd name="T45" fmla="*/ 206 h 591"/>
                <a:gd name="T46" fmla="*/ 183 w 472"/>
                <a:gd name="T47" fmla="*/ 216 h 591"/>
                <a:gd name="T48" fmla="*/ 188 w 472"/>
                <a:gd name="T49" fmla="*/ 225 h 591"/>
                <a:gd name="T50" fmla="*/ 197 w 472"/>
                <a:gd name="T51" fmla="*/ 234 h 591"/>
                <a:gd name="T52" fmla="*/ 206 w 472"/>
                <a:gd name="T53" fmla="*/ 243 h 591"/>
                <a:gd name="T54" fmla="*/ 211 w 472"/>
                <a:gd name="T55" fmla="*/ 257 h 591"/>
                <a:gd name="T56" fmla="*/ 220 w 472"/>
                <a:gd name="T57" fmla="*/ 266 h 591"/>
                <a:gd name="T58" fmla="*/ 229 w 472"/>
                <a:gd name="T59" fmla="*/ 275 h 591"/>
                <a:gd name="T60" fmla="*/ 238 w 472"/>
                <a:gd name="T61" fmla="*/ 284 h 591"/>
                <a:gd name="T62" fmla="*/ 243 w 472"/>
                <a:gd name="T63" fmla="*/ 293 h 591"/>
                <a:gd name="T64" fmla="*/ 252 w 472"/>
                <a:gd name="T65" fmla="*/ 307 h 591"/>
                <a:gd name="T66" fmla="*/ 261 w 472"/>
                <a:gd name="T67" fmla="*/ 316 h 591"/>
                <a:gd name="T68" fmla="*/ 266 w 472"/>
                <a:gd name="T69" fmla="*/ 325 h 591"/>
                <a:gd name="T70" fmla="*/ 275 w 472"/>
                <a:gd name="T71" fmla="*/ 335 h 591"/>
                <a:gd name="T72" fmla="*/ 284 w 472"/>
                <a:gd name="T73" fmla="*/ 344 h 591"/>
                <a:gd name="T74" fmla="*/ 293 w 472"/>
                <a:gd name="T75" fmla="*/ 358 h 591"/>
                <a:gd name="T76" fmla="*/ 298 w 472"/>
                <a:gd name="T77" fmla="*/ 367 h 591"/>
                <a:gd name="T78" fmla="*/ 307 w 472"/>
                <a:gd name="T79" fmla="*/ 376 h 591"/>
                <a:gd name="T80" fmla="*/ 316 w 472"/>
                <a:gd name="T81" fmla="*/ 385 h 591"/>
                <a:gd name="T82" fmla="*/ 321 w 472"/>
                <a:gd name="T83" fmla="*/ 394 h 591"/>
                <a:gd name="T84" fmla="*/ 330 w 472"/>
                <a:gd name="T85" fmla="*/ 408 h 591"/>
                <a:gd name="T86" fmla="*/ 339 w 472"/>
                <a:gd name="T87" fmla="*/ 417 h 591"/>
                <a:gd name="T88" fmla="*/ 344 w 472"/>
                <a:gd name="T89" fmla="*/ 426 h 591"/>
                <a:gd name="T90" fmla="*/ 353 w 472"/>
                <a:gd name="T91" fmla="*/ 435 h 591"/>
                <a:gd name="T92" fmla="*/ 362 w 472"/>
                <a:gd name="T93" fmla="*/ 449 h 591"/>
                <a:gd name="T94" fmla="*/ 371 w 472"/>
                <a:gd name="T95" fmla="*/ 458 h 591"/>
                <a:gd name="T96" fmla="*/ 376 w 472"/>
                <a:gd name="T97" fmla="*/ 467 h 591"/>
                <a:gd name="T98" fmla="*/ 385 w 472"/>
                <a:gd name="T99" fmla="*/ 477 h 591"/>
                <a:gd name="T100" fmla="*/ 394 w 472"/>
                <a:gd name="T101" fmla="*/ 486 h 591"/>
                <a:gd name="T102" fmla="*/ 399 w 472"/>
                <a:gd name="T103" fmla="*/ 499 h 591"/>
                <a:gd name="T104" fmla="*/ 408 w 472"/>
                <a:gd name="T105" fmla="*/ 509 h 591"/>
                <a:gd name="T106" fmla="*/ 417 w 472"/>
                <a:gd name="T107" fmla="*/ 518 h 591"/>
                <a:gd name="T108" fmla="*/ 426 w 472"/>
                <a:gd name="T109" fmla="*/ 527 h 591"/>
                <a:gd name="T110" fmla="*/ 431 w 472"/>
                <a:gd name="T111" fmla="*/ 541 h 591"/>
                <a:gd name="T112" fmla="*/ 440 w 472"/>
                <a:gd name="T113" fmla="*/ 550 h 591"/>
                <a:gd name="T114" fmla="*/ 449 w 472"/>
                <a:gd name="T115" fmla="*/ 559 h 591"/>
                <a:gd name="T116" fmla="*/ 454 w 472"/>
                <a:gd name="T117" fmla="*/ 568 h 591"/>
                <a:gd name="T118" fmla="*/ 463 w 472"/>
                <a:gd name="T119" fmla="*/ 577 h 591"/>
                <a:gd name="T120" fmla="*/ 472 w 472"/>
                <a:gd name="T121" fmla="*/ 591 h 59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2"/>
                <a:gd name="T184" fmla="*/ 0 h 591"/>
                <a:gd name="T185" fmla="*/ 472 w 472"/>
                <a:gd name="T186" fmla="*/ 591 h 59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2" h="591">
                  <a:moveTo>
                    <a:pt x="0" y="0"/>
                  </a:moveTo>
                  <a:lnTo>
                    <a:pt x="9" y="9"/>
                  </a:lnTo>
                  <a:lnTo>
                    <a:pt x="19" y="19"/>
                  </a:lnTo>
                  <a:lnTo>
                    <a:pt x="28" y="28"/>
                  </a:lnTo>
                  <a:lnTo>
                    <a:pt x="32" y="37"/>
                  </a:lnTo>
                  <a:lnTo>
                    <a:pt x="41" y="46"/>
                  </a:lnTo>
                  <a:lnTo>
                    <a:pt x="51" y="55"/>
                  </a:lnTo>
                  <a:lnTo>
                    <a:pt x="55" y="64"/>
                  </a:lnTo>
                  <a:lnTo>
                    <a:pt x="64" y="74"/>
                  </a:lnTo>
                  <a:lnTo>
                    <a:pt x="74" y="83"/>
                  </a:lnTo>
                  <a:lnTo>
                    <a:pt x="83" y="92"/>
                  </a:lnTo>
                  <a:lnTo>
                    <a:pt x="87" y="101"/>
                  </a:lnTo>
                  <a:lnTo>
                    <a:pt x="96" y="110"/>
                  </a:lnTo>
                  <a:lnTo>
                    <a:pt x="106" y="119"/>
                  </a:lnTo>
                  <a:lnTo>
                    <a:pt x="110" y="129"/>
                  </a:lnTo>
                  <a:lnTo>
                    <a:pt x="119" y="138"/>
                  </a:lnTo>
                  <a:lnTo>
                    <a:pt x="128" y="147"/>
                  </a:lnTo>
                  <a:lnTo>
                    <a:pt x="133" y="156"/>
                  </a:lnTo>
                  <a:lnTo>
                    <a:pt x="142" y="165"/>
                  </a:lnTo>
                  <a:lnTo>
                    <a:pt x="151" y="179"/>
                  </a:lnTo>
                  <a:lnTo>
                    <a:pt x="161" y="188"/>
                  </a:lnTo>
                  <a:lnTo>
                    <a:pt x="165" y="197"/>
                  </a:lnTo>
                  <a:lnTo>
                    <a:pt x="174" y="206"/>
                  </a:lnTo>
                  <a:lnTo>
                    <a:pt x="183" y="216"/>
                  </a:lnTo>
                  <a:lnTo>
                    <a:pt x="188" y="225"/>
                  </a:lnTo>
                  <a:lnTo>
                    <a:pt x="197" y="234"/>
                  </a:lnTo>
                  <a:lnTo>
                    <a:pt x="206" y="243"/>
                  </a:lnTo>
                  <a:lnTo>
                    <a:pt x="211" y="257"/>
                  </a:lnTo>
                  <a:lnTo>
                    <a:pt x="220" y="266"/>
                  </a:lnTo>
                  <a:lnTo>
                    <a:pt x="229" y="275"/>
                  </a:lnTo>
                  <a:lnTo>
                    <a:pt x="238" y="284"/>
                  </a:lnTo>
                  <a:lnTo>
                    <a:pt x="243" y="293"/>
                  </a:lnTo>
                  <a:lnTo>
                    <a:pt x="252" y="307"/>
                  </a:lnTo>
                  <a:lnTo>
                    <a:pt x="261" y="316"/>
                  </a:lnTo>
                  <a:lnTo>
                    <a:pt x="266" y="325"/>
                  </a:lnTo>
                  <a:lnTo>
                    <a:pt x="275" y="335"/>
                  </a:lnTo>
                  <a:lnTo>
                    <a:pt x="284" y="344"/>
                  </a:lnTo>
                  <a:lnTo>
                    <a:pt x="293" y="358"/>
                  </a:lnTo>
                  <a:lnTo>
                    <a:pt x="298" y="367"/>
                  </a:lnTo>
                  <a:lnTo>
                    <a:pt x="307" y="376"/>
                  </a:lnTo>
                  <a:lnTo>
                    <a:pt x="316" y="385"/>
                  </a:lnTo>
                  <a:lnTo>
                    <a:pt x="321" y="394"/>
                  </a:lnTo>
                  <a:lnTo>
                    <a:pt x="330" y="408"/>
                  </a:lnTo>
                  <a:lnTo>
                    <a:pt x="339" y="417"/>
                  </a:lnTo>
                  <a:lnTo>
                    <a:pt x="344" y="426"/>
                  </a:lnTo>
                  <a:lnTo>
                    <a:pt x="353" y="435"/>
                  </a:lnTo>
                  <a:lnTo>
                    <a:pt x="362" y="449"/>
                  </a:lnTo>
                  <a:lnTo>
                    <a:pt x="371" y="458"/>
                  </a:lnTo>
                  <a:lnTo>
                    <a:pt x="376" y="467"/>
                  </a:lnTo>
                  <a:lnTo>
                    <a:pt x="385" y="477"/>
                  </a:lnTo>
                  <a:lnTo>
                    <a:pt x="394" y="486"/>
                  </a:lnTo>
                  <a:lnTo>
                    <a:pt x="399" y="499"/>
                  </a:lnTo>
                  <a:lnTo>
                    <a:pt x="408" y="509"/>
                  </a:lnTo>
                  <a:lnTo>
                    <a:pt x="417" y="518"/>
                  </a:lnTo>
                  <a:lnTo>
                    <a:pt x="426" y="527"/>
                  </a:lnTo>
                  <a:lnTo>
                    <a:pt x="431" y="541"/>
                  </a:lnTo>
                  <a:lnTo>
                    <a:pt x="440" y="550"/>
                  </a:lnTo>
                  <a:lnTo>
                    <a:pt x="449" y="559"/>
                  </a:lnTo>
                  <a:lnTo>
                    <a:pt x="454" y="568"/>
                  </a:lnTo>
                  <a:lnTo>
                    <a:pt x="463" y="577"/>
                  </a:lnTo>
                  <a:lnTo>
                    <a:pt x="472" y="591"/>
                  </a:lnTo>
                </a:path>
              </a:pathLst>
            </a:custGeom>
            <a:noFill/>
            <a:ln w="1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4" name="Freeform 87"/>
            <p:cNvSpPr>
              <a:spLocks/>
            </p:cNvSpPr>
            <p:nvPr/>
          </p:nvSpPr>
          <p:spPr bwMode="auto">
            <a:xfrm>
              <a:off x="2302" y="2017"/>
              <a:ext cx="989" cy="509"/>
            </a:xfrm>
            <a:custGeom>
              <a:avLst/>
              <a:gdLst>
                <a:gd name="T0" fmla="*/ 14 w 989"/>
                <a:gd name="T1" fmla="*/ 490 h 509"/>
                <a:gd name="T2" fmla="*/ 37 w 989"/>
                <a:gd name="T3" fmla="*/ 467 h 509"/>
                <a:gd name="T4" fmla="*/ 59 w 989"/>
                <a:gd name="T5" fmla="*/ 444 h 509"/>
                <a:gd name="T6" fmla="*/ 82 w 989"/>
                <a:gd name="T7" fmla="*/ 422 h 509"/>
                <a:gd name="T8" fmla="*/ 105 w 989"/>
                <a:gd name="T9" fmla="*/ 399 h 509"/>
                <a:gd name="T10" fmla="*/ 128 w 989"/>
                <a:gd name="T11" fmla="*/ 376 h 509"/>
                <a:gd name="T12" fmla="*/ 156 w 989"/>
                <a:gd name="T13" fmla="*/ 353 h 509"/>
                <a:gd name="T14" fmla="*/ 179 w 989"/>
                <a:gd name="T15" fmla="*/ 330 h 509"/>
                <a:gd name="T16" fmla="*/ 201 w 989"/>
                <a:gd name="T17" fmla="*/ 312 h 509"/>
                <a:gd name="T18" fmla="*/ 224 w 989"/>
                <a:gd name="T19" fmla="*/ 289 h 509"/>
                <a:gd name="T20" fmla="*/ 247 w 989"/>
                <a:gd name="T21" fmla="*/ 270 h 509"/>
                <a:gd name="T22" fmla="*/ 270 w 989"/>
                <a:gd name="T23" fmla="*/ 252 h 509"/>
                <a:gd name="T24" fmla="*/ 293 w 989"/>
                <a:gd name="T25" fmla="*/ 234 h 509"/>
                <a:gd name="T26" fmla="*/ 316 w 989"/>
                <a:gd name="T27" fmla="*/ 215 h 509"/>
                <a:gd name="T28" fmla="*/ 343 w 989"/>
                <a:gd name="T29" fmla="*/ 197 h 509"/>
                <a:gd name="T30" fmla="*/ 366 w 989"/>
                <a:gd name="T31" fmla="*/ 179 h 509"/>
                <a:gd name="T32" fmla="*/ 389 w 989"/>
                <a:gd name="T33" fmla="*/ 165 h 509"/>
                <a:gd name="T34" fmla="*/ 412 w 989"/>
                <a:gd name="T35" fmla="*/ 147 h 509"/>
                <a:gd name="T36" fmla="*/ 435 w 989"/>
                <a:gd name="T37" fmla="*/ 133 h 509"/>
                <a:gd name="T38" fmla="*/ 458 w 989"/>
                <a:gd name="T39" fmla="*/ 119 h 509"/>
                <a:gd name="T40" fmla="*/ 481 w 989"/>
                <a:gd name="T41" fmla="*/ 106 h 509"/>
                <a:gd name="T42" fmla="*/ 504 w 989"/>
                <a:gd name="T43" fmla="*/ 96 h 509"/>
                <a:gd name="T44" fmla="*/ 527 w 989"/>
                <a:gd name="T45" fmla="*/ 83 h 509"/>
                <a:gd name="T46" fmla="*/ 554 w 989"/>
                <a:gd name="T47" fmla="*/ 73 h 509"/>
                <a:gd name="T48" fmla="*/ 577 w 989"/>
                <a:gd name="T49" fmla="*/ 60 h 509"/>
                <a:gd name="T50" fmla="*/ 600 w 989"/>
                <a:gd name="T51" fmla="*/ 51 h 509"/>
                <a:gd name="T52" fmla="*/ 623 w 989"/>
                <a:gd name="T53" fmla="*/ 41 h 509"/>
                <a:gd name="T54" fmla="*/ 646 w 989"/>
                <a:gd name="T55" fmla="*/ 37 h 509"/>
                <a:gd name="T56" fmla="*/ 669 w 989"/>
                <a:gd name="T57" fmla="*/ 28 h 509"/>
                <a:gd name="T58" fmla="*/ 691 w 989"/>
                <a:gd name="T59" fmla="*/ 23 h 509"/>
                <a:gd name="T60" fmla="*/ 714 w 989"/>
                <a:gd name="T61" fmla="*/ 19 h 509"/>
                <a:gd name="T62" fmla="*/ 737 w 989"/>
                <a:gd name="T63" fmla="*/ 9 h 509"/>
                <a:gd name="T64" fmla="*/ 765 w 989"/>
                <a:gd name="T65" fmla="*/ 9 h 509"/>
                <a:gd name="T66" fmla="*/ 788 w 989"/>
                <a:gd name="T67" fmla="*/ 5 h 509"/>
                <a:gd name="T68" fmla="*/ 811 w 989"/>
                <a:gd name="T69" fmla="*/ 0 h 509"/>
                <a:gd name="T70" fmla="*/ 833 w 989"/>
                <a:gd name="T71" fmla="*/ 0 h 509"/>
                <a:gd name="T72" fmla="*/ 856 w 989"/>
                <a:gd name="T73" fmla="*/ 0 h 509"/>
                <a:gd name="T74" fmla="*/ 879 w 989"/>
                <a:gd name="T75" fmla="*/ 0 h 509"/>
                <a:gd name="T76" fmla="*/ 902 w 989"/>
                <a:gd name="T77" fmla="*/ 0 h 509"/>
                <a:gd name="T78" fmla="*/ 925 w 989"/>
                <a:gd name="T79" fmla="*/ 5 h 509"/>
                <a:gd name="T80" fmla="*/ 948 w 989"/>
                <a:gd name="T81" fmla="*/ 5 h 509"/>
                <a:gd name="T82" fmla="*/ 975 w 989"/>
                <a:gd name="T83" fmla="*/ 9 h 5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509"/>
                <a:gd name="T128" fmla="*/ 989 w 989"/>
                <a:gd name="T129" fmla="*/ 509 h 5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509">
                  <a:moveTo>
                    <a:pt x="0" y="509"/>
                  </a:moveTo>
                  <a:lnTo>
                    <a:pt x="5" y="499"/>
                  </a:lnTo>
                  <a:lnTo>
                    <a:pt x="14" y="490"/>
                  </a:lnTo>
                  <a:lnTo>
                    <a:pt x="23" y="481"/>
                  </a:lnTo>
                  <a:lnTo>
                    <a:pt x="27" y="477"/>
                  </a:lnTo>
                  <a:lnTo>
                    <a:pt x="37" y="467"/>
                  </a:lnTo>
                  <a:lnTo>
                    <a:pt x="46" y="458"/>
                  </a:lnTo>
                  <a:lnTo>
                    <a:pt x="50" y="449"/>
                  </a:lnTo>
                  <a:lnTo>
                    <a:pt x="59" y="444"/>
                  </a:lnTo>
                  <a:lnTo>
                    <a:pt x="69" y="435"/>
                  </a:lnTo>
                  <a:lnTo>
                    <a:pt x="78" y="426"/>
                  </a:lnTo>
                  <a:lnTo>
                    <a:pt x="82" y="422"/>
                  </a:lnTo>
                  <a:lnTo>
                    <a:pt x="92" y="412"/>
                  </a:lnTo>
                  <a:lnTo>
                    <a:pt x="101" y="403"/>
                  </a:lnTo>
                  <a:lnTo>
                    <a:pt x="105" y="399"/>
                  </a:lnTo>
                  <a:lnTo>
                    <a:pt x="114" y="390"/>
                  </a:lnTo>
                  <a:lnTo>
                    <a:pt x="124" y="380"/>
                  </a:lnTo>
                  <a:lnTo>
                    <a:pt x="128" y="376"/>
                  </a:lnTo>
                  <a:lnTo>
                    <a:pt x="137" y="367"/>
                  </a:lnTo>
                  <a:lnTo>
                    <a:pt x="146" y="357"/>
                  </a:lnTo>
                  <a:lnTo>
                    <a:pt x="156" y="353"/>
                  </a:lnTo>
                  <a:lnTo>
                    <a:pt x="160" y="344"/>
                  </a:lnTo>
                  <a:lnTo>
                    <a:pt x="169" y="339"/>
                  </a:lnTo>
                  <a:lnTo>
                    <a:pt x="179" y="330"/>
                  </a:lnTo>
                  <a:lnTo>
                    <a:pt x="183" y="325"/>
                  </a:lnTo>
                  <a:lnTo>
                    <a:pt x="192" y="316"/>
                  </a:lnTo>
                  <a:lnTo>
                    <a:pt x="201" y="312"/>
                  </a:lnTo>
                  <a:lnTo>
                    <a:pt x="211" y="302"/>
                  </a:lnTo>
                  <a:lnTo>
                    <a:pt x="215" y="298"/>
                  </a:lnTo>
                  <a:lnTo>
                    <a:pt x="224" y="289"/>
                  </a:lnTo>
                  <a:lnTo>
                    <a:pt x="233" y="284"/>
                  </a:lnTo>
                  <a:lnTo>
                    <a:pt x="238" y="275"/>
                  </a:lnTo>
                  <a:lnTo>
                    <a:pt x="247" y="270"/>
                  </a:lnTo>
                  <a:lnTo>
                    <a:pt x="256" y="266"/>
                  </a:lnTo>
                  <a:lnTo>
                    <a:pt x="261" y="257"/>
                  </a:lnTo>
                  <a:lnTo>
                    <a:pt x="270" y="252"/>
                  </a:lnTo>
                  <a:lnTo>
                    <a:pt x="279" y="243"/>
                  </a:lnTo>
                  <a:lnTo>
                    <a:pt x="288" y="238"/>
                  </a:lnTo>
                  <a:lnTo>
                    <a:pt x="293" y="234"/>
                  </a:lnTo>
                  <a:lnTo>
                    <a:pt x="302" y="225"/>
                  </a:lnTo>
                  <a:lnTo>
                    <a:pt x="311" y="220"/>
                  </a:lnTo>
                  <a:lnTo>
                    <a:pt x="316" y="215"/>
                  </a:lnTo>
                  <a:lnTo>
                    <a:pt x="325" y="206"/>
                  </a:lnTo>
                  <a:lnTo>
                    <a:pt x="334" y="202"/>
                  </a:lnTo>
                  <a:lnTo>
                    <a:pt x="343" y="197"/>
                  </a:lnTo>
                  <a:lnTo>
                    <a:pt x="348" y="193"/>
                  </a:lnTo>
                  <a:lnTo>
                    <a:pt x="357" y="188"/>
                  </a:lnTo>
                  <a:lnTo>
                    <a:pt x="366" y="179"/>
                  </a:lnTo>
                  <a:lnTo>
                    <a:pt x="371" y="174"/>
                  </a:lnTo>
                  <a:lnTo>
                    <a:pt x="380" y="170"/>
                  </a:lnTo>
                  <a:lnTo>
                    <a:pt x="389" y="165"/>
                  </a:lnTo>
                  <a:lnTo>
                    <a:pt x="394" y="161"/>
                  </a:lnTo>
                  <a:lnTo>
                    <a:pt x="403" y="156"/>
                  </a:lnTo>
                  <a:lnTo>
                    <a:pt x="412" y="147"/>
                  </a:lnTo>
                  <a:lnTo>
                    <a:pt x="421" y="142"/>
                  </a:lnTo>
                  <a:lnTo>
                    <a:pt x="426" y="138"/>
                  </a:lnTo>
                  <a:lnTo>
                    <a:pt x="435" y="133"/>
                  </a:lnTo>
                  <a:lnTo>
                    <a:pt x="444" y="128"/>
                  </a:lnTo>
                  <a:lnTo>
                    <a:pt x="449" y="124"/>
                  </a:lnTo>
                  <a:lnTo>
                    <a:pt x="458" y="119"/>
                  </a:lnTo>
                  <a:lnTo>
                    <a:pt x="467" y="115"/>
                  </a:lnTo>
                  <a:lnTo>
                    <a:pt x="472" y="110"/>
                  </a:lnTo>
                  <a:lnTo>
                    <a:pt x="481" y="106"/>
                  </a:lnTo>
                  <a:lnTo>
                    <a:pt x="490" y="101"/>
                  </a:lnTo>
                  <a:lnTo>
                    <a:pt x="499" y="96"/>
                  </a:lnTo>
                  <a:lnTo>
                    <a:pt x="504" y="96"/>
                  </a:lnTo>
                  <a:lnTo>
                    <a:pt x="513" y="92"/>
                  </a:lnTo>
                  <a:lnTo>
                    <a:pt x="522" y="87"/>
                  </a:lnTo>
                  <a:lnTo>
                    <a:pt x="527" y="83"/>
                  </a:lnTo>
                  <a:lnTo>
                    <a:pt x="536" y="78"/>
                  </a:lnTo>
                  <a:lnTo>
                    <a:pt x="545" y="73"/>
                  </a:lnTo>
                  <a:lnTo>
                    <a:pt x="554" y="73"/>
                  </a:lnTo>
                  <a:lnTo>
                    <a:pt x="559" y="69"/>
                  </a:lnTo>
                  <a:lnTo>
                    <a:pt x="568" y="64"/>
                  </a:lnTo>
                  <a:lnTo>
                    <a:pt x="577" y="60"/>
                  </a:lnTo>
                  <a:lnTo>
                    <a:pt x="582" y="60"/>
                  </a:lnTo>
                  <a:lnTo>
                    <a:pt x="591" y="55"/>
                  </a:lnTo>
                  <a:lnTo>
                    <a:pt x="600" y="51"/>
                  </a:lnTo>
                  <a:lnTo>
                    <a:pt x="604" y="51"/>
                  </a:lnTo>
                  <a:lnTo>
                    <a:pt x="614" y="46"/>
                  </a:lnTo>
                  <a:lnTo>
                    <a:pt x="623" y="41"/>
                  </a:lnTo>
                  <a:lnTo>
                    <a:pt x="632" y="41"/>
                  </a:lnTo>
                  <a:lnTo>
                    <a:pt x="636" y="37"/>
                  </a:lnTo>
                  <a:lnTo>
                    <a:pt x="646" y="37"/>
                  </a:lnTo>
                  <a:lnTo>
                    <a:pt x="655" y="32"/>
                  </a:lnTo>
                  <a:lnTo>
                    <a:pt x="659" y="32"/>
                  </a:lnTo>
                  <a:lnTo>
                    <a:pt x="669" y="28"/>
                  </a:lnTo>
                  <a:lnTo>
                    <a:pt x="678" y="28"/>
                  </a:lnTo>
                  <a:lnTo>
                    <a:pt x="687" y="23"/>
                  </a:lnTo>
                  <a:lnTo>
                    <a:pt x="691" y="23"/>
                  </a:lnTo>
                  <a:lnTo>
                    <a:pt x="701" y="19"/>
                  </a:lnTo>
                  <a:lnTo>
                    <a:pt x="710" y="19"/>
                  </a:lnTo>
                  <a:lnTo>
                    <a:pt x="714" y="19"/>
                  </a:lnTo>
                  <a:lnTo>
                    <a:pt x="723" y="14"/>
                  </a:lnTo>
                  <a:lnTo>
                    <a:pt x="733" y="14"/>
                  </a:lnTo>
                  <a:lnTo>
                    <a:pt x="737" y="9"/>
                  </a:lnTo>
                  <a:lnTo>
                    <a:pt x="746" y="9"/>
                  </a:lnTo>
                  <a:lnTo>
                    <a:pt x="756" y="9"/>
                  </a:lnTo>
                  <a:lnTo>
                    <a:pt x="765" y="9"/>
                  </a:lnTo>
                  <a:lnTo>
                    <a:pt x="769" y="5"/>
                  </a:lnTo>
                  <a:lnTo>
                    <a:pt x="778" y="5"/>
                  </a:lnTo>
                  <a:lnTo>
                    <a:pt x="788" y="5"/>
                  </a:lnTo>
                  <a:lnTo>
                    <a:pt x="792" y="5"/>
                  </a:lnTo>
                  <a:lnTo>
                    <a:pt x="801" y="5"/>
                  </a:lnTo>
                  <a:lnTo>
                    <a:pt x="811" y="0"/>
                  </a:lnTo>
                  <a:lnTo>
                    <a:pt x="815" y="0"/>
                  </a:lnTo>
                  <a:lnTo>
                    <a:pt x="824" y="0"/>
                  </a:lnTo>
                  <a:lnTo>
                    <a:pt x="833" y="0"/>
                  </a:lnTo>
                  <a:lnTo>
                    <a:pt x="843" y="0"/>
                  </a:lnTo>
                  <a:lnTo>
                    <a:pt x="847" y="0"/>
                  </a:lnTo>
                  <a:lnTo>
                    <a:pt x="856" y="0"/>
                  </a:lnTo>
                  <a:lnTo>
                    <a:pt x="865" y="0"/>
                  </a:lnTo>
                  <a:lnTo>
                    <a:pt x="870" y="0"/>
                  </a:lnTo>
                  <a:lnTo>
                    <a:pt x="879" y="0"/>
                  </a:lnTo>
                  <a:lnTo>
                    <a:pt x="888" y="0"/>
                  </a:lnTo>
                  <a:lnTo>
                    <a:pt x="898" y="0"/>
                  </a:lnTo>
                  <a:lnTo>
                    <a:pt x="902" y="0"/>
                  </a:lnTo>
                  <a:lnTo>
                    <a:pt x="911" y="0"/>
                  </a:lnTo>
                  <a:lnTo>
                    <a:pt x="920" y="5"/>
                  </a:lnTo>
                  <a:lnTo>
                    <a:pt x="925" y="5"/>
                  </a:lnTo>
                  <a:lnTo>
                    <a:pt x="934" y="5"/>
                  </a:lnTo>
                  <a:lnTo>
                    <a:pt x="943" y="5"/>
                  </a:lnTo>
                  <a:lnTo>
                    <a:pt x="948" y="5"/>
                  </a:lnTo>
                  <a:lnTo>
                    <a:pt x="957" y="9"/>
                  </a:lnTo>
                  <a:lnTo>
                    <a:pt x="966" y="9"/>
                  </a:lnTo>
                  <a:lnTo>
                    <a:pt x="975" y="9"/>
                  </a:lnTo>
                  <a:lnTo>
                    <a:pt x="980" y="9"/>
                  </a:lnTo>
                  <a:lnTo>
                    <a:pt x="989" y="14"/>
                  </a:lnTo>
                </a:path>
              </a:pathLst>
            </a:custGeom>
            <a:noFill/>
            <a:ln w="1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5" name="Freeform 88"/>
            <p:cNvSpPr>
              <a:spLocks/>
            </p:cNvSpPr>
            <p:nvPr/>
          </p:nvSpPr>
          <p:spPr bwMode="auto">
            <a:xfrm>
              <a:off x="3291" y="2031"/>
              <a:ext cx="989" cy="779"/>
            </a:xfrm>
            <a:custGeom>
              <a:avLst/>
              <a:gdLst>
                <a:gd name="T0" fmla="*/ 14 w 989"/>
                <a:gd name="T1" fmla="*/ 0 h 779"/>
                <a:gd name="T2" fmla="*/ 41 w 989"/>
                <a:gd name="T3" fmla="*/ 9 h 779"/>
                <a:gd name="T4" fmla="*/ 64 w 989"/>
                <a:gd name="T5" fmla="*/ 14 h 779"/>
                <a:gd name="T6" fmla="*/ 87 w 989"/>
                <a:gd name="T7" fmla="*/ 18 h 779"/>
                <a:gd name="T8" fmla="*/ 110 w 989"/>
                <a:gd name="T9" fmla="*/ 27 h 779"/>
                <a:gd name="T10" fmla="*/ 133 w 989"/>
                <a:gd name="T11" fmla="*/ 37 h 779"/>
                <a:gd name="T12" fmla="*/ 156 w 989"/>
                <a:gd name="T13" fmla="*/ 46 h 779"/>
                <a:gd name="T14" fmla="*/ 179 w 989"/>
                <a:gd name="T15" fmla="*/ 55 h 779"/>
                <a:gd name="T16" fmla="*/ 202 w 989"/>
                <a:gd name="T17" fmla="*/ 69 h 779"/>
                <a:gd name="T18" fmla="*/ 224 w 989"/>
                <a:gd name="T19" fmla="*/ 78 h 779"/>
                <a:gd name="T20" fmla="*/ 252 w 989"/>
                <a:gd name="T21" fmla="*/ 92 h 779"/>
                <a:gd name="T22" fmla="*/ 275 w 989"/>
                <a:gd name="T23" fmla="*/ 105 h 779"/>
                <a:gd name="T24" fmla="*/ 298 w 989"/>
                <a:gd name="T25" fmla="*/ 119 h 779"/>
                <a:gd name="T26" fmla="*/ 321 w 989"/>
                <a:gd name="T27" fmla="*/ 133 h 779"/>
                <a:gd name="T28" fmla="*/ 344 w 989"/>
                <a:gd name="T29" fmla="*/ 147 h 779"/>
                <a:gd name="T30" fmla="*/ 366 w 989"/>
                <a:gd name="T31" fmla="*/ 165 h 779"/>
                <a:gd name="T32" fmla="*/ 389 w 989"/>
                <a:gd name="T33" fmla="*/ 179 h 779"/>
                <a:gd name="T34" fmla="*/ 412 w 989"/>
                <a:gd name="T35" fmla="*/ 197 h 779"/>
                <a:gd name="T36" fmla="*/ 435 w 989"/>
                <a:gd name="T37" fmla="*/ 215 h 779"/>
                <a:gd name="T38" fmla="*/ 463 w 989"/>
                <a:gd name="T39" fmla="*/ 234 h 779"/>
                <a:gd name="T40" fmla="*/ 486 w 989"/>
                <a:gd name="T41" fmla="*/ 252 h 779"/>
                <a:gd name="T42" fmla="*/ 508 w 989"/>
                <a:gd name="T43" fmla="*/ 275 h 779"/>
                <a:gd name="T44" fmla="*/ 531 w 989"/>
                <a:gd name="T45" fmla="*/ 293 h 779"/>
                <a:gd name="T46" fmla="*/ 554 w 989"/>
                <a:gd name="T47" fmla="*/ 316 h 779"/>
                <a:gd name="T48" fmla="*/ 577 w 989"/>
                <a:gd name="T49" fmla="*/ 334 h 779"/>
                <a:gd name="T50" fmla="*/ 600 w 989"/>
                <a:gd name="T51" fmla="*/ 357 h 779"/>
                <a:gd name="T52" fmla="*/ 623 w 989"/>
                <a:gd name="T53" fmla="*/ 380 h 779"/>
                <a:gd name="T54" fmla="*/ 646 w 989"/>
                <a:gd name="T55" fmla="*/ 403 h 779"/>
                <a:gd name="T56" fmla="*/ 673 w 989"/>
                <a:gd name="T57" fmla="*/ 426 h 779"/>
                <a:gd name="T58" fmla="*/ 696 w 989"/>
                <a:gd name="T59" fmla="*/ 449 h 779"/>
                <a:gd name="T60" fmla="*/ 719 w 989"/>
                <a:gd name="T61" fmla="*/ 472 h 779"/>
                <a:gd name="T62" fmla="*/ 742 w 989"/>
                <a:gd name="T63" fmla="*/ 499 h 779"/>
                <a:gd name="T64" fmla="*/ 765 w 989"/>
                <a:gd name="T65" fmla="*/ 522 h 779"/>
                <a:gd name="T66" fmla="*/ 788 w 989"/>
                <a:gd name="T67" fmla="*/ 550 h 779"/>
                <a:gd name="T68" fmla="*/ 811 w 989"/>
                <a:gd name="T69" fmla="*/ 572 h 779"/>
                <a:gd name="T70" fmla="*/ 834 w 989"/>
                <a:gd name="T71" fmla="*/ 600 h 779"/>
                <a:gd name="T72" fmla="*/ 856 w 989"/>
                <a:gd name="T73" fmla="*/ 627 h 779"/>
                <a:gd name="T74" fmla="*/ 884 w 989"/>
                <a:gd name="T75" fmla="*/ 650 h 779"/>
                <a:gd name="T76" fmla="*/ 907 w 989"/>
                <a:gd name="T77" fmla="*/ 678 h 779"/>
                <a:gd name="T78" fmla="*/ 930 w 989"/>
                <a:gd name="T79" fmla="*/ 705 h 779"/>
                <a:gd name="T80" fmla="*/ 953 w 989"/>
                <a:gd name="T81" fmla="*/ 733 h 779"/>
                <a:gd name="T82" fmla="*/ 976 w 989"/>
                <a:gd name="T83" fmla="*/ 760 h 7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779"/>
                <a:gd name="T128" fmla="*/ 989 w 989"/>
                <a:gd name="T129" fmla="*/ 779 h 7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779">
                  <a:moveTo>
                    <a:pt x="0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23" y="5"/>
                  </a:lnTo>
                  <a:lnTo>
                    <a:pt x="32" y="5"/>
                  </a:lnTo>
                  <a:lnTo>
                    <a:pt x="41" y="9"/>
                  </a:lnTo>
                  <a:lnTo>
                    <a:pt x="46" y="9"/>
                  </a:lnTo>
                  <a:lnTo>
                    <a:pt x="55" y="9"/>
                  </a:lnTo>
                  <a:lnTo>
                    <a:pt x="64" y="14"/>
                  </a:lnTo>
                  <a:lnTo>
                    <a:pt x="69" y="14"/>
                  </a:lnTo>
                  <a:lnTo>
                    <a:pt x="78" y="18"/>
                  </a:lnTo>
                  <a:lnTo>
                    <a:pt x="87" y="18"/>
                  </a:lnTo>
                  <a:lnTo>
                    <a:pt x="92" y="23"/>
                  </a:lnTo>
                  <a:lnTo>
                    <a:pt x="101" y="27"/>
                  </a:lnTo>
                  <a:lnTo>
                    <a:pt x="110" y="27"/>
                  </a:lnTo>
                  <a:lnTo>
                    <a:pt x="119" y="32"/>
                  </a:lnTo>
                  <a:lnTo>
                    <a:pt x="124" y="32"/>
                  </a:lnTo>
                  <a:lnTo>
                    <a:pt x="133" y="37"/>
                  </a:lnTo>
                  <a:lnTo>
                    <a:pt x="142" y="41"/>
                  </a:lnTo>
                  <a:lnTo>
                    <a:pt x="147" y="41"/>
                  </a:lnTo>
                  <a:lnTo>
                    <a:pt x="156" y="46"/>
                  </a:lnTo>
                  <a:lnTo>
                    <a:pt x="165" y="50"/>
                  </a:lnTo>
                  <a:lnTo>
                    <a:pt x="170" y="55"/>
                  </a:lnTo>
                  <a:lnTo>
                    <a:pt x="179" y="55"/>
                  </a:lnTo>
                  <a:lnTo>
                    <a:pt x="188" y="59"/>
                  </a:lnTo>
                  <a:lnTo>
                    <a:pt x="197" y="64"/>
                  </a:lnTo>
                  <a:lnTo>
                    <a:pt x="202" y="69"/>
                  </a:lnTo>
                  <a:lnTo>
                    <a:pt x="211" y="69"/>
                  </a:lnTo>
                  <a:lnTo>
                    <a:pt x="220" y="73"/>
                  </a:lnTo>
                  <a:lnTo>
                    <a:pt x="224" y="78"/>
                  </a:lnTo>
                  <a:lnTo>
                    <a:pt x="234" y="82"/>
                  </a:lnTo>
                  <a:lnTo>
                    <a:pt x="243" y="87"/>
                  </a:lnTo>
                  <a:lnTo>
                    <a:pt x="252" y="92"/>
                  </a:lnTo>
                  <a:lnTo>
                    <a:pt x="257" y="96"/>
                  </a:lnTo>
                  <a:lnTo>
                    <a:pt x="266" y="101"/>
                  </a:lnTo>
                  <a:lnTo>
                    <a:pt x="275" y="105"/>
                  </a:lnTo>
                  <a:lnTo>
                    <a:pt x="279" y="110"/>
                  </a:lnTo>
                  <a:lnTo>
                    <a:pt x="289" y="114"/>
                  </a:lnTo>
                  <a:lnTo>
                    <a:pt x="298" y="119"/>
                  </a:lnTo>
                  <a:lnTo>
                    <a:pt x="302" y="124"/>
                  </a:lnTo>
                  <a:lnTo>
                    <a:pt x="312" y="128"/>
                  </a:lnTo>
                  <a:lnTo>
                    <a:pt x="321" y="133"/>
                  </a:lnTo>
                  <a:lnTo>
                    <a:pt x="330" y="137"/>
                  </a:lnTo>
                  <a:lnTo>
                    <a:pt x="334" y="142"/>
                  </a:lnTo>
                  <a:lnTo>
                    <a:pt x="344" y="147"/>
                  </a:lnTo>
                  <a:lnTo>
                    <a:pt x="353" y="151"/>
                  </a:lnTo>
                  <a:lnTo>
                    <a:pt x="357" y="160"/>
                  </a:lnTo>
                  <a:lnTo>
                    <a:pt x="366" y="165"/>
                  </a:lnTo>
                  <a:lnTo>
                    <a:pt x="376" y="169"/>
                  </a:lnTo>
                  <a:lnTo>
                    <a:pt x="385" y="174"/>
                  </a:lnTo>
                  <a:lnTo>
                    <a:pt x="389" y="179"/>
                  </a:lnTo>
                  <a:lnTo>
                    <a:pt x="399" y="188"/>
                  </a:lnTo>
                  <a:lnTo>
                    <a:pt x="408" y="192"/>
                  </a:lnTo>
                  <a:lnTo>
                    <a:pt x="412" y="197"/>
                  </a:lnTo>
                  <a:lnTo>
                    <a:pt x="421" y="201"/>
                  </a:lnTo>
                  <a:lnTo>
                    <a:pt x="431" y="211"/>
                  </a:lnTo>
                  <a:lnTo>
                    <a:pt x="435" y="215"/>
                  </a:lnTo>
                  <a:lnTo>
                    <a:pt x="444" y="220"/>
                  </a:lnTo>
                  <a:lnTo>
                    <a:pt x="453" y="229"/>
                  </a:lnTo>
                  <a:lnTo>
                    <a:pt x="463" y="234"/>
                  </a:lnTo>
                  <a:lnTo>
                    <a:pt x="467" y="243"/>
                  </a:lnTo>
                  <a:lnTo>
                    <a:pt x="476" y="247"/>
                  </a:lnTo>
                  <a:lnTo>
                    <a:pt x="486" y="252"/>
                  </a:lnTo>
                  <a:lnTo>
                    <a:pt x="490" y="261"/>
                  </a:lnTo>
                  <a:lnTo>
                    <a:pt x="499" y="266"/>
                  </a:lnTo>
                  <a:lnTo>
                    <a:pt x="508" y="275"/>
                  </a:lnTo>
                  <a:lnTo>
                    <a:pt x="513" y="279"/>
                  </a:lnTo>
                  <a:lnTo>
                    <a:pt x="522" y="288"/>
                  </a:lnTo>
                  <a:lnTo>
                    <a:pt x="531" y="293"/>
                  </a:lnTo>
                  <a:lnTo>
                    <a:pt x="540" y="302"/>
                  </a:lnTo>
                  <a:lnTo>
                    <a:pt x="545" y="307"/>
                  </a:lnTo>
                  <a:lnTo>
                    <a:pt x="554" y="316"/>
                  </a:lnTo>
                  <a:lnTo>
                    <a:pt x="563" y="321"/>
                  </a:lnTo>
                  <a:lnTo>
                    <a:pt x="568" y="330"/>
                  </a:lnTo>
                  <a:lnTo>
                    <a:pt x="577" y="334"/>
                  </a:lnTo>
                  <a:lnTo>
                    <a:pt x="586" y="343"/>
                  </a:lnTo>
                  <a:lnTo>
                    <a:pt x="595" y="348"/>
                  </a:lnTo>
                  <a:lnTo>
                    <a:pt x="600" y="357"/>
                  </a:lnTo>
                  <a:lnTo>
                    <a:pt x="609" y="366"/>
                  </a:lnTo>
                  <a:lnTo>
                    <a:pt x="618" y="371"/>
                  </a:lnTo>
                  <a:lnTo>
                    <a:pt x="623" y="380"/>
                  </a:lnTo>
                  <a:lnTo>
                    <a:pt x="632" y="389"/>
                  </a:lnTo>
                  <a:lnTo>
                    <a:pt x="641" y="394"/>
                  </a:lnTo>
                  <a:lnTo>
                    <a:pt x="646" y="403"/>
                  </a:lnTo>
                  <a:lnTo>
                    <a:pt x="655" y="412"/>
                  </a:lnTo>
                  <a:lnTo>
                    <a:pt x="664" y="417"/>
                  </a:lnTo>
                  <a:lnTo>
                    <a:pt x="673" y="426"/>
                  </a:lnTo>
                  <a:lnTo>
                    <a:pt x="678" y="435"/>
                  </a:lnTo>
                  <a:lnTo>
                    <a:pt x="687" y="440"/>
                  </a:lnTo>
                  <a:lnTo>
                    <a:pt x="696" y="449"/>
                  </a:lnTo>
                  <a:lnTo>
                    <a:pt x="701" y="458"/>
                  </a:lnTo>
                  <a:lnTo>
                    <a:pt x="710" y="467"/>
                  </a:lnTo>
                  <a:lnTo>
                    <a:pt x="719" y="472"/>
                  </a:lnTo>
                  <a:lnTo>
                    <a:pt x="728" y="481"/>
                  </a:lnTo>
                  <a:lnTo>
                    <a:pt x="733" y="490"/>
                  </a:lnTo>
                  <a:lnTo>
                    <a:pt x="742" y="499"/>
                  </a:lnTo>
                  <a:lnTo>
                    <a:pt x="751" y="508"/>
                  </a:lnTo>
                  <a:lnTo>
                    <a:pt x="756" y="513"/>
                  </a:lnTo>
                  <a:lnTo>
                    <a:pt x="765" y="522"/>
                  </a:lnTo>
                  <a:lnTo>
                    <a:pt x="774" y="531"/>
                  </a:lnTo>
                  <a:lnTo>
                    <a:pt x="779" y="540"/>
                  </a:lnTo>
                  <a:lnTo>
                    <a:pt x="788" y="550"/>
                  </a:lnTo>
                  <a:lnTo>
                    <a:pt x="797" y="554"/>
                  </a:lnTo>
                  <a:lnTo>
                    <a:pt x="806" y="563"/>
                  </a:lnTo>
                  <a:lnTo>
                    <a:pt x="811" y="572"/>
                  </a:lnTo>
                  <a:lnTo>
                    <a:pt x="820" y="582"/>
                  </a:lnTo>
                  <a:lnTo>
                    <a:pt x="829" y="591"/>
                  </a:lnTo>
                  <a:lnTo>
                    <a:pt x="834" y="600"/>
                  </a:lnTo>
                  <a:lnTo>
                    <a:pt x="843" y="609"/>
                  </a:lnTo>
                  <a:lnTo>
                    <a:pt x="852" y="618"/>
                  </a:lnTo>
                  <a:lnTo>
                    <a:pt x="856" y="627"/>
                  </a:lnTo>
                  <a:lnTo>
                    <a:pt x="866" y="632"/>
                  </a:lnTo>
                  <a:lnTo>
                    <a:pt x="875" y="641"/>
                  </a:lnTo>
                  <a:lnTo>
                    <a:pt x="884" y="650"/>
                  </a:lnTo>
                  <a:lnTo>
                    <a:pt x="889" y="659"/>
                  </a:lnTo>
                  <a:lnTo>
                    <a:pt x="898" y="669"/>
                  </a:lnTo>
                  <a:lnTo>
                    <a:pt x="907" y="678"/>
                  </a:lnTo>
                  <a:lnTo>
                    <a:pt x="911" y="687"/>
                  </a:lnTo>
                  <a:lnTo>
                    <a:pt x="921" y="696"/>
                  </a:lnTo>
                  <a:lnTo>
                    <a:pt x="930" y="705"/>
                  </a:lnTo>
                  <a:lnTo>
                    <a:pt x="939" y="714"/>
                  </a:lnTo>
                  <a:lnTo>
                    <a:pt x="943" y="724"/>
                  </a:lnTo>
                  <a:lnTo>
                    <a:pt x="953" y="733"/>
                  </a:lnTo>
                  <a:lnTo>
                    <a:pt x="962" y="742"/>
                  </a:lnTo>
                  <a:lnTo>
                    <a:pt x="966" y="751"/>
                  </a:lnTo>
                  <a:lnTo>
                    <a:pt x="976" y="760"/>
                  </a:lnTo>
                  <a:lnTo>
                    <a:pt x="985" y="769"/>
                  </a:lnTo>
                  <a:lnTo>
                    <a:pt x="989" y="779"/>
                  </a:lnTo>
                </a:path>
              </a:pathLst>
            </a:custGeom>
            <a:noFill/>
            <a:ln w="1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6" name="Freeform 89"/>
            <p:cNvSpPr>
              <a:spLocks/>
            </p:cNvSpPr>
            <p:nvPr/>
          </p:nvSpPr>
          <p:spPr bwMode="auto">
            <a:xfrm>
              <a:off x="4280" y="2810"/>
              <a:ext cx="472" cy="531"/>
            </a:xfrm>
            <a:custGeom>
              <a:avLst/>
              <a:gdLst>
                <a:gd name="T0" fmla="*/ 0 w 472"/>
                <a:gd name="T1" fmla="*/ 0 h 531"/>
                <a:gd name="T2" fmla="*/ 9 w 472"/>
                <a:gd name="T3" fmla="*/ 9 h 531"/>
                <a:gd name="T4" fmla="*/ 19 w 472"/>
                <a:gd name="T5" fmla="*/ 18 h 531"/>
                <a:gd name="T6" fmla="*/ 28 w 472"/>
                <a:gd name="T7" fmla="*/ 27 h 531"/>
                <a:gd name="T8" fmla="*/ 32 w 472"/>
                <a:gd name="T9" fmla="*/ 36 h 531"/>
                <a:gd name="T10" fmla="*/ 41 w 472"/>
                <a:gd name="T11" fmla="*/ 45 h 531"/>
                <a:gd name="T12" fmla="*/ 51 w 472"/>
                <a:gd name="T13" fmla="*/ 54 h 531"/>
                <a:gd name="T14" fmla="*/ 55 w 472"/>
                <a:gd name="T15" fmla="*/ 64 h 531"/>
                <a:gd name="T16" fmla="*/ 64 w 472"/>
                <a:gd name="T17" fmla="*/ 73 h 531"/>
                <a:gd name="T18" fmla="*/ 74 w 472"/>
                <a:gd name="T19" fmla="*/ 82 h 531"/>
                <a:gd name="T20" fmla="*/ 83 w 472"/>
                <a:gd name="T21" fmla="*/ 91 h 531"/>
                <a:gd name="T22" fmla="*/ 87 w 472"/>
                <a:gd name="T23" fmla="*/ 100 h 531"/>
                <a:gd name="T24" fmla="*/ 96 w 472"/>
                <a:gd name="T25" fmla="*/ 109 h 531"/>
                <a:gd name="T26" fmla="*/ 106 w 472"/>
                <a:gd name="T27" fmla="*/ 119 h 531"/>
                <a:gd name="T28" fmla="*/ 110 w 472"/>
                <a:gd name="T29" fmla="*/ 128 h 531"/>
                <a:gd name="T30" fmla="*/ 119 w 472"/>
                <a:gd name="T31" fmla="*/ 137 h 531"/>
                <a:gd name="T32" fmla="*/ 128 w 472"/>
                <a:gd name="T33" fmla="*/ 146 h 531"/>
                <a:gd name="T34" fmla="*/ 133 w 472"/>
                <a:gd name="T35" fmla="*/ 155 h 531"/>
                <a:gd name="T36" fmla="*/ 142 w 472"/>
                <a:gd name="T37" fmla="*/ 164 h 531"/>
                <a:gd name="T38" fmla="*/ 151 w 472"/>
                <a:gd name="T39" fmla="*/ 174 h 531"/>
                <a:gd name="T40" fmla="*/ 161 w 472"/>
                <a:gd name="T41" fmla="*/ 183 h 531"/>
                <a:gd name="T42" fmla="*/ 165 w 472"/>
                <a:gd name="T43" fmla="*/ 192 h 531"/>
                <a:gd name="T44" fmla="*/ 174 w 472"/>
                <a:gd name="T45" fmla="*/ 201 h 531"/>
                <a:gd name="T46" fmla="*/ 183 w 472"/>
                <a:gd name="T47" fmla="*/ 210 h 531"/>
                <a:gd name="T48" fmla="*/ 188 w 472"/>
                <a:gd name="T49" fmla="*/ 219 h 531"/>
                <a:gd name="T50" fmla="*/ 197 w 472"/>
                <a:gd name="T51" fmla="*/ 229 h 531"/>
                <a:gd name="T52" fmla="*/ 206 w 472"/>
                <a:gd name="T53" fmla="*/ 238 h 531"/>
                <a:gd name="T54" fmla="*/ 211 w 472"/>
                <a:gd name="T55" fmla="*/ 247 h 531"/>
                <a:gd name="T56" fmla="*/ 220 w 472"/>
                <a:gd name="T57" fmla="*/ 256 h 531"/>
                <a:gd name="T58" fmla="*/ 229 w 472"/>
                <a:gd name="T59" fmla="*/ 265 h 531"/>
                <a:gd name="T60" fmla="*/ 238 w 472"/>
                <a:gd name="T61" fmla="*/ 274 h 531"/>
                <a:gd name="T62" fmla="*/ 243 w 472"/>
                <a:gd name="T63" fmla="*/ 279 h 531"/>
                <a:gd name="T64" fmla="*/ 252 w 472"/>
                <a:gd name="T65" fmla="*/ 288 h 531"/>
                <a:gd name="T66" fmla="*/ 261 w 472"/>
                <a:gd name="T67" fmla="*/ 297 h 531"/>
                <a:gd name="T68" fmla="*/ 266 w 472"/>
                <a:gd name="T69" fmla="*/ 306 h 531"/>
                <a:gd name="T70" fmla="*/ 275 w 472"/>
                <a:gd name="T71" fmla="*/ 316 h 531"/>
                <a:gd name="T72" fmla="*/ 284 w 472"/>
                <a:gd name="T73" fmla="*/ 325 h 531"/>
                <a:gd name="T74" fmla="*/ 293 w 472"/>
                <a:gd name="T75" fmla="*/ 334 h 531"/>
                <a:gd name="T76" fmla="*/ 298 w 472"/>
                <a:gd name="T77" fmla="*/ 343 h 531"/>
                <a:gd name="T78" fmla="*/ 307 w 472"/>
                <a:gd name="T79" fmla="*/ 352 h 531"/>
                <a:gd name="T80" fmla="*/ 316 w 472"/>
                <a:gd name="T81" fmla="*/ 361 h 531"/>
                <a:gd name="T82" fmla="*/ 321 w 472"/>
                <a:gd name="T83" fmla="*/ 371 h 531"/>
                <a:gd name="T84" fmla="*/ 330 w 472"/>
                <a:gd name="T85" fmla="*/ 380 h 531"/>
                <a:gd name="T86" fmla="*/ 339 w 472"/>
                <a:gd name="T87" fmla="*/ 389 h 531"/>
                <a:gd name="T88" fmla="*/ 344 w 472"/>
                <a:gd name="T89" fmla="*/ 398 h 531"/>
                <a:gd name="T90" fmla="*/ 353 w 472"/>
                <a:gd name="T91" fmla="*/ 407 h 531"/>
                <a:gd name="T92" fmla="*/ 362 w 472"/>
                <a:gd name="T93" fmla="*/ 416 h 531"/>
                <a:gd name="T94" fmla="*/ 371 w 472"/>
                <a:gd name="T95" fmla="*/ 421 h 531"/>
                <a:gd name="T96" fmla="*/ 376 w 472"/>
                <a:gd name="T97" fmla="*/ 430 h 531"/>
                <a:gd name="T98" fmla="*/ 385 w 472"/>
                <a:gd name="T99" fmla="*/ 439 h 531"/>
                <a:gd name="T100" fmla="*/ 394 w 472"/>
                <a:gd name="T101" fmla="*/ 448 h 531"/>
                <a:gd name="T102" fmla="*/ 399 w 472"/>
                <a:gd name="T103" fmla="*/ 458 h 531"/>
                <a:gd name="T104" fmla="*/ 408 w 472"/>
                <a:gd name="T105" fmla="*/ 467 h 531"/>
                <a:gd name="T106" fmla="*/ 417 w 472"/>
                <a:gd name="T107" fmla="*/ 476 h 531"/>
                <a:gd name="T108" fmla="*/ 426 w 472"/>
                <a:gd name="T109" fmla="*/ 485 h 531"/>
                <a:gd name="T110" fmla="*/ 431 w 472"/>
                <a:gd name="T111" fmla="*/ 490 h 531"/>
                <a:gd name="T112" fmla="*/ 440 w 472"/>
                <a:gd name="T113" fmla="*/ 499 h 531"/>
                <a:gd name="T114" fmla="*/ 449 w 472"/>
                <a:gd name="T115" fmla="*/ 508 h 531"/>
                <a:gd name="T116" fmla="*/ 454 w 472"/>
                <a:gd name="T117" fmla="*/ 517 h 531"/>
                <a:gd name="T118" fmla="*/ 463 w 472"/>
                <a:gd name="T119" fmla="*/ 526 h 531"/>
                <a:gd name="T120" fmla="*/ 472 w 472"/>
                <a:gd name="T121" fmla="*/ 531 h 53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2"/>
                <a:gd name="T184" fmla="*/ 0 h 531"/>
                <a:gd name="T185" fmla="*/ 472 w 472"/>
                <a:gd name="T186" fmla="*/ 531 h 53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2" h="531">
                  <a:moveTo>
                    <a:pt x="0" y="0"/>
                  </a:moveTo>
                  <a:lnTo>
                    <a:pt x="9" y="9"/>
                  </a:lnTo>
                  <a:lnTo>
                    <a:pt x="19" y="18"/>
                  </a:lnTo>
                  <a:lnTo>
                    <a:pt x="28" y="27"/>
                  </a:lnTo>
                  <a:lnTo>
                    <a:pt x="32" y="36"/>
                  </a:lnTo>
                  <a:lnTo>
                    <a:pt x="41" y="45"/>
                  </a:lnTo>
                  <a:lnTo>
                    <a:pt x="51" y="54"/>
                  </a:lnTo>
                  <a:lnTo>
                    <a:pt x="55" y="64"/>
                  </a:lnTo>
                  <a:lnTo>
                    <a:pt x="64" y="73"/>
                  </a:lnTo>
                  <a:lnTo>
                    <a:pt x="74" y="82"/>
                  </a:lnTo>
                  <a:lnTo>
                    <a:pt x="83" y="91"/>
                  </a:lnTo>
                  <a:lnTo>
                    <a:pt x="87" y="100"/>
                  </a:lnTo>
                  <a:lnTo>
                    <a:pt x="96" y="109"/>
                  </a:lnTo>
                  <a:lnTo>
                    <a:pt x="106" y="119"/>
                  </a:lnTo>
                  <a:lnTo>
                    <a:pt x="110" y="128"/>
                  </a:lnTo>
                  <a:lnTo>
                    <a:pt x="119" y="137"/>
                  </a:lnTo>
                  <a:lnTo>
                    <a:pt x="128" y="146"/>
                  </a:lnTo>
                  <a:lnTo>
                    <a:pt x="133" y="155"/>
                  </a:lnTo>
                  <a:lnTo>
                    <a:pt x="142" y="164"/>
                  </a:lnTo>
                  <a:lnTo>
                    <a:pt x="151" y="174"/>
                  </a:lnTo>
                  <a:lnTo>
                    <a:pt x="161" y="183"/>
                  </a:lnTo>
                  <a:lnTo>
                    <a:pt x="165" y="192"/>
                  </a:lnTo>
                  <a:lnTo>
                    <a:pt x="174" y="201"/>
                  </a:lnTo>
                  <a:lnTo>
                    <a:pt x="183" y="210"/>
                  </a:lnTo>
                  <a:lnTo>
                    <a:pt x="188" y="219"/>
                  </a:lnTo>
                  <a:lnTo>
                    <a:pt x="197" y="229"/>
                  </a:lnTo>
                  <a:lnTo>
                    <a:pt x="206" y="238"/>
                  </a:lnTo>
                  <a:lnTo>
                    <a:pt x="211" y="247"/>
                  </a:lnTo>
                  <a:lnTo>
                    <a:pt x="220" y="256"/>
                  </a:lnTo>
                  <a:lnTo>
                    <a:pt x="229" y="265"/>
                  </a:lnTo>
                  <a:lnTo>
                    <a:pt x="238" y="274"/>
                  </a:lnTo>
                  <a:lnTo>
                    <a:pt x="243" y="279"/>
                  </a:lnTo>
                  <a:lnTo>
                    <a:pt x="252" y="288"/>
                  </a:lnTo>
                  <a:lnTo>
                    <a:pt x="261" y="297"/>
                  </a:lnTo>
                  <a:lnTo>
                    <a:pt x="266" y="306"/>
                  </a:lnTo>
                  <a:lnTo>
                    <a:pt x="275" y="316"/>
                  </a:lnTo>
                  <a:lnTo>
                    <a:pt x="284" y="325"/>
                  </a:lnTo>
                  <a:lnTo>
                    <a:pt x="293" y="334"/>
                  </a:lnTo>
                  <a:lnTo>
                    <a:pt x="298" y="343"/>
                  </a:lnTo>
                  <a:lnTo>
                    <a:pt x="307" y="352"/>
                  </a:lnTo>
                  <a:lnTo>
                    <a:pt x="316" y="361"/>
                  </a:lnTo>
                  <a:lnTo>
                    <a:pt x="321" y="371"/>
                  </a:lnTo>
                  <a:lnTo>
                    <a:pt x="330" y="380"/>
                  </a:lnTo>
                  <a:lnTo>
                    <a:pt x="339" y="389"/>
                  </a:lnTo>
                  <a:lnTo>
                    <a:pt x="344" y="398"/>
                  </a:lnTo>
                  <a:lnTo>
                    <a:pt x="353" y="407"/>
                  </a:lnTo>
                  <a:lnTo>
                    <a:pt x="362" y="416"/>
                  </a:lnTo>
                  <a:lnTo>
                    <a:pt x="371" y="421"/>
                  </a:lnTo>
                  <a:lnTo>
                    <a:pt x="376" y="430"/>
                  </a:lnTo>
                  <a:lnTo>
                    <a:pt x="385" y="439"/>
                  </a:lnTo>
                  <a:lnTo>
                    <a:pt x="394" y="448"/>
                  </a:lnTo>
                  <a:lnTo>
                    <a:pt x="399" y="458"/>
                  </a:lnTo>
                  <a:lnTo>
                    <a:pt x="408" y="467"/>
                  </a:lnTo>
                  <a:lnTo>
                    <a:pt x="417" y="476"/>
                  </a:lnTo>
                  <a:lnTo>
                    <a:pt x="426" y="485"/>
                  </a:lnTo>
                  <a:lnTo>
                    <a:pt x="431" y="490"/>
                  </a:lnTo>
                  <a:lnTo>
                    <a:pt x="440" y="499"/>
                  </a:lnTo>
                  <a:lnTo>
                    <a:pt x="449" y="508"/>
                  </a:lnTo>
                  <a:lnTo>
                    <a:pt x="454" y="517"/>
                  </a:lnTo>
                  <a:lnTo>
                    <a:pt x="463" y="526"/>
                  </a:lnTo>
                  <a:lnTo>
                    <a:pt x="472" y="531"/>
                  </a:lnTo>
                </a:path>
              </a:pathLst>
            </a:custGeom>
            <a:noFill/>
            <a:ln w="1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7" name="Freeform 90"/>
            <p:cNvSpPr>
              <a:spLocks/>
            </p:cNvSpPr>
            <p:nvPr/>
          </p:nvSpPr>
          <p:spPr bwMode="auto">
            <a:xfrm>
              <a:off x="2302" y="2310"/>
              <a:ext cx="989" cy="216"/>
            </a:xfrm>
            <a:custGeom>
              <a:avLst/>
              <a:gdLst>
                <a:gd name="T0" fmla="*/ 14 w 989"/>
                <a:gd name="T1" fmla="*/ 202 h 216"/>
                <a:gd name="T2" fmla="*/ 37 w 989"/>
                <a:gd name="T3" fmla="*/ 188 h 216"/>
                <a:gd name="T4" fmla="*/ 59 w 989"/>
                <a:gd name="T5" fmla="*/ 174 h 216"/>
                <a:gd name="T6" fmla="*/ 82 w 989"/>
                <a:gd name="T7" fmla="*/ 161 h 216"/>
                <a:gd name="T8" fmla="*/ 105 w 989"/>
                <a:gd name="T9" fmla="*/ 147 h 216"/>
                <a:gd name="T10" fmla="*/ 128 w 989"/>
                <a:gd name="T11" fmla="*/ 133 h 216"/>
                <a:gd name="T12" fmla="*/ 156 w 989"/>
                <a:gd name="T13" fmla="*/ 124 h 216"/>
                <a:gd name="T14" fmla="*/ 179 w 989"/>
                <a:gd name="T15" fmla="*/ 110 h 216"/>
                <a:gd name="T16" fmla="*/ 201 w 989"/>
                <a:gd name="T17" fmla="*/ 101 h 216"/>
                <a:gd name="T18" fmla="*/ 224 w 989"/>
                <a:gd name="T19" fmla="*/ 87 h 216"/>
                <a:gd name="T20" fmla="*/ 247 w 989"/>
                <a:gd name="T21" fmla="*/ 78 h 216"/>
                <a:gd name="T22" fmla="*/ 270 w 989"/>
                <a:gd name="T23" fmla="*/ 69 h 216"/>
                <a:gd name="T24" fmla="*/ 293 w 989"/>
                <a:gd name="T25" fmla="*/ 60 h 216"/>
                <a:gd name="T26" fmla="*/ 316 w 989"/>
                <a:gd name="T27" fmla="*/ 51 h 216"/>
                <a:gd name="T28" fmla="*/ 343 w 989"/>
                <a:gd name="T29" fmla="*/ 46 h 216"/>
                <a:gd name="T30" fmla="*/ 366 w 989"/>
                <a:gd name="T31" fmla="*/ 37 h 216"/>
                <a:gd name="T32" fmla="*/ 389 w 989"/>
                <a:gd name="T33" fmla="*/ 32 h 216"/>
                <a:gd name="T34" fmla="*/ 412 w 989"/>
                <a:gd name="T35" fmla="*/ 23 h 216"/>
                <a:gd name="T36" fmla="*/ 435 w 989"/>
                <a:gd name="T37" fmla="*/ 19 h 216"/>
                <a:gd name="T38" fmla="*/ 458 w 989"/>
                <a:gd name="T39" fmla="*/ 14 h 216"/>
                <a:gd name="T40" fmla="*/ 481 w 989"/>
                <a:gd name="T41" fmla="*/ 9 h 216"/>
                <a:gd name="T42" fmla="*/ 504 w 989"/>
                <a:gd name="T43" fmla="*/ 9 h 216"/>
                <a:gd name="T44" fmla="*/ 527 w 989"/>
                <a:gd name="T45" fmla="*/ 5 h 216"/>
                <a:gd name="T46" fmla="*/ 554 w 989"/>
                <a:gd name="T47" fmla="*/ 5 h 216"/>
                <a:gd name="T48" fmla="*/ 577 w 989"/>
                <a:gd name="T49" fmla="*/ 5 h 216"/>
                <a:gd name="T50" fmla="*/ 600 w 989"/>
                <a:gd name="T51" fmla="*/ 0 h 216"/>
                <a:gd name="T52" fmla="*/ 623 w 989"/>
                <a:gd name="T53" fmla="*/ 0 h 216"/>
                <a:gd name="T54" fmla="*/ 646 w 989"/>
                <a:gd name="T55" fmla="*/ 0 h 216"/>
                <a:gd name="T56" fmla="*/ 669 w 989"/>
                <a:gd name="T57" fmla="*/ 5 h 216"/>
                <a:gd name="T58" fmla="*/ 691 w 989"/>
                <a:gd name="T59" fmla="*/ 5 h 216"/>
                <a:gd name="T60" fmla="*/ 714 w 989"/>
                <a:gd name="T61" fmla="*/ 9 h 216"/>
                <a:gd name="T62" fmla="*/ 737 w 989"/>
                <a:gd name="T63" fmla="*/ 9 h 216"/>
                <a:gd name="T64" fmla="*/ 765 w 989"/>
                <a:gd name="T65" fmla="*/ 14 h 216"/>
                <a:gd name="T66" fmla="*/ 788 w 989"/>
                <a:gd name="T67" fmla="*/ 19 h 216"/>
                <a:gd name="T68" fmla="*/ 811 w 989"/>
                <a:gd name="T69" fmla="*/ 23 h 216"/>
                <a:gd name="T70" fmla="*/ 833 w 989"/>
                <a:gd name="T71" fmla="*/ 32 h 216"/>
                <a:gd name="T72" fmla="*/ 856 w 989"/>
                <a:gd name="T73" fmla="*/ 37 h 216"/>
                <a:gd name="T74" fmla="*/ 879 w 989"/>
                <a:gd name="T75" fmla="*/ 46 h 216"/>
                <a:gd name="T76" fmla="*/ 902 w 989"/>
                <a:gd name="T77" fmla="*/ 51 h 216"/>
                <a:gd name="T78" fmla="*/ 925 w 989"/>
                <a:gd name="T79" fmla="*/ 60 h 216"/>
                <a:gd name="T80" fmla="*/ 948 w 989"/>
                <a:gd name="T81" fmla="*/ 69 h 216"/>
                <a:gd name="T82" fmla="*/ 975 w 989"/>
                <a:gd name="T83" fmla="*/ 78 h 2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216"/>
                <a:gd name="T128" fmla="*/ 989 w 989"/>
                <a:gd name="T129" fmla="*/ 216 h 21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216">
                  <a:moveTo>
                    <a:pt x="0" y="216"/>
                  </a:moveTo>
                  <a:lnTo>
                    <a:pt x="5" y="211"/>
                  </a:lnTo>
                  <a:lnTo>
                    <a:pt x="14" y="202"/>
                  </a:lnTo>
                  <a:lnTo>
                    <a:pt x="23" y="197"/>
                  </a:lnTo>
                  <a:lnTo>
                    <a:pt x="27" y="193"/>
                  </a:lnTo>
                  <a:lnTo>
                    <a:pt x="37" y="188"/>
                  </a:lnTo>
                  <a:lnTo>
                    <a:pt x="46" y="184"/>
                  </a:lnTo>
                  <a:lnTo>
                    <a:pt x="50" y="179"/>
                  </a:lnTo>
                  <a:lnTo>
                    <a:pt x="59" y="174"/>
                  </a:lnTo>
                  <a:lnTo>
                    <a:pt x="69" y="170"/>
                  </a:lnTo>
                  <a:lnTo>
                    <a:pt x="78" y="165"/>
                  </a:lnTo>
                  <a:lnTo>
                    <a:pt x="82" y="161"/>
                  </a:lnTo>
                  <a:lnTo>
                    <a:pt x="92" y="156"/>
                  </a:lnTo>
                  <a:lnTo>
                    <a:pt x="101" y="151"/>
                  </a:lnTo>
                  <a:lnTo>
                    <a:pt x="105" y="147"/>
                  </a:lnTo>
                  <a:lnTo>
                    <a:pt x="114" y="142"/>
                  </a:lnTo>
                  <a:lnTo>
                    <a:pt x="124" y="138"/>
                  </a:lnTo>
                  <a:lnTo>
                    <a:pt x="128" y="133"/>
                  </a:lnTo>
                  <a:lnTo>
                    <a:pt x="137" y="129"/>
                  </a:lnTo>
                  <a:lnTo>
                    <a:pt x="146" y="129"/>
                  </a:lnTo>
                  <a:lnTo>
                    <a:pt x="156" y="124"/>
                  </a:lnTo>
                  <a:lnTo>
                    <a:pt x="160" y="119"/>
                  </a:lnTo>
                  <a:lnTo>
                    <a:pt x="169" y="115"/>
                  </a:lnTo>
                  <a:lnTo>
                    <a:pt x="179" y="110"/>
                  </a:lnTo>
                  <a:lnTo>
                    <a:pt x="183" y="106"/>
                  </a:lnTo>
                  <a:lnTo>
                    <a:pt x="192" y="101"/>
                  </a:lnTo>
                  <a:lnTo>
                    <a:pt x="201" y="101"/>
                  </a:lnTo>
                  <a:lnTo>
                    <a:pt x="211" y="97"/>
                  </a:lnTo>
                  <a:lnTo>
                    <a:pt x="215" y="92"/>
                  </a:lnTo>
                  <a:lnTo>
                    <a:pt x="224" y="87"/>
                  </a:lnTo>
                  <a:lnTo>
                    <a:pt x="233" y="87"/>
                  </a:lnTo>
                  <a:lnTo>
                    <a:pt x="238" y="83"/>
                  </a:lnTo>
                  <a:lnTo>
                    <a:pt x="247" y="78"/>
                  </a:lnTo>
                  <a:lnTo>
                    <a:pt x="256" y="74"/>
                  </a:lnTo>
                  <a:lnTo>
                    <a:pt x="261" y="74"/>
                  </a:lnTo>
                  <a:lnTo>
                    <a:pt x="270" y="69"/>
                  </a:lnTo>
                  <a:lnTo>
                    <a:pt x="279" y="64"/>
                  </a:lnTo>
                  <a:lnTo>
                    <a:pt x="288" y="64"/>
                  </a:lnTo>
                  <a:lnTo>
                    <a:pt x="293" y="60"/>
                  </a:lnTo>
                  <a:lnTo>
                    <a:pt x="302" y="60"/>
                  </a:lnTo>
                  <a:lnTo>
                    <a:pt x="311" y="55"/>
                  </a:lnTo>
                  <a:lnTo>
                    <a:pt x="316" y="51"/>
                  </a:lnTo>
                  <a:lnTo>
                    <a:pt x="325" y="51"/>
                  </a:lnTo>
                  <a:lnTo>
                    <a:pt x="334" y="46"/>
                  </a:lnTo>
                  <a:lnTo>
                    <a:pt x="343" y="46"/>
                  </a:lnTo>
                  <a:lnTo>
                    <a:pt x="348" y="42"/>
                  </a:lnTo>
                  <a:lnTo>
                    <a:pt x="357" y="42"/>
                  </a:lnTo>
                  <a:lnTo>
                    <a:pt x="366" y="37"/>
                  </a:lnTo>
                  <a:lnTo>
                    <a:pt x="371" y="37"/>
                  </a:lnTo>
                  <a:lnTo>
                    <a:pt x="380" y="32"/>
                  </a:lnTo>
                  <a:lnTo>
                    <a:pt x="389" y="32"/>
                  </a:lnTo>
                  <a:lnTo>
                    <a:pt x="394" y="28"/>
                  </a:lnTo>
                  <a:lnTo>
                    <a:pt x="403" y="28"/>
                  </a:lnTo>
                  <a:lnTo>
                    <a:pt x="412" y="23"/>
                  </a:lnTo>
                  <a:lnTo>
                    <a:pt x="421" y="23"/>
                  </a:lnTo>
                  <a:lnTo>
                    <a:pt x="426" y="23"/>
                  </a:lnTo>
                  <a:lnTo>
                    <a:pt x="435" y="19"/>
                  </a:lnTo>
                  <a:lnTo>
                    <a:pt x="444" y="19"/>
                  </a:lnTo>
                  <a:lnTo>
                    <a:pt x="449" y="19"/>
                  </a:lnTo>
                  <a:lnTo>
                    <a:pt x="458" y="14"/>
                  </a:lnTo>
                  <a:lnTo>
                    <a:pt x="467" y="14"/>
                  </a:lnTo>
                  <a:lnTo>
                    <a:pt x="472" y="14"/>
                  </a:lnTo>
                  <a:lnTo>
                    <a:pt x="481" y="9"/>
                  </a:lnTo>
                  <a:lnTo>
                    <a:pt x="490" y="9"/>
                  </a:lnTo>
                  <a:lnTo>
                    <a:pt x="499" y="9"/>
                  </a:lnTo>
                  <a:lnTo>
                    <a:pt x="504" y="9"/>
                  </a:lnTo>
                  <a:lnTo>
                    <a:pt x="513" y="9"/>
                  </a:lnTo>
                  <a:lnTo>
                    <a:pt x="522" y="5"/>
                  </a:lnTo>
                  <a:lnTo>
                    <a:pt x="527" y="5"/>
                  </a:lnTo>
                  <a:lnTo>
                    <a:pt x="536" y="5"/>
                  </a:lnTo>
                  <a:lnTo>
                    <a:pt x="545" y="5"/>
                  </a:lnTo>
                  <a:lnTo>
                    <a:pt x="554" y="5"/>
                  </a:lnTo>
                  <a:lnTo>
                    <a:pt x="559" y="5"/>
                  </a:lnTo>
                  <a:lnTo>
                    <a:pt x="568" y="5"/>
                  </a:lnTo>
                  <a:lnTo>
                    <a:pt x="577" y="5"/>
                  </a:lnTo>
                  <a:lnTo>
                    <a:pt x="582" y="0"/>
                  </a:lnTo>
                  <a:lnTo>
                    <a:pt x="591" y="0"/>
                  </a:lnTo>
                  <a:lnTo>
                    <a:pt x="600" y="0"/>
                  </a:lnTo>
                  <a:lnTo>
                    <a:pt x="604" y="0"/>
                  </a:lnTo>
                  <a:lnTo>
                    <a:pt x="614" y="0"/>
                  </a:lnTo>
                  <a:lnTo>
                    <a:pt x="623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46" y="0"/>
                  </a:lnTo>
                  <a:lnTo>
                    <a:pt x="655" y="5"/>
                  </a:lnTo>
                  <a:lnTo>
                    <a:pt x="659" y="5"/>
                  </a:lnTo>
                  <a:lnTo>
                    <a:pt x="669" y="5"/>
                  </a:lnTo>
                  <a:lnTo>
                    <a:pt x="678" y="5"/>
                  </a:lnTo>
                  <a:lnTo>
                    <a:pt x="687" y="5"/>
                  </a:lnTo>
                  <a:lnTo>
                    <a:pt x="691" y="5"/>
                  </a:lnTo>
                  <a:lnTo>
                    <a:pt x="701" y="5"/>
                  </a:lnTo>
                  <a:lnTo>
                    <a:pt x="710" y="9"/>
                  </a:lnTo>
                  <a:lnTo>
                    <a:pt x="714" y="9"/>
                  </a:lnTo>
                  <a:lnTo>
                    <a:pt x="723" y="9"/>
                  </a:lnTo>
                  <a:lnTo>
                    <a:pt x="733" y="9"/>
                  </a:lnTo>
                  <a:lnTo>
                    <a:pt x="737" y="9"/>
                  </a:lnTo>
                  <a:lnTo>
                    <a:pt x="746" y="14"/>
                  </a:lnTo>
                  <a:lnTo>
                    <a:pt x="756" y="14"/>
                  </a:lnTo>
                  <a:lnTo>
                    <a:pt x="765" y="14"/>
                  </a:lnTo>
                  <a:lnTo>
                    <a:pt x="769" y="19"/>
                  </a:lnTo>
                  <a:lnTo>
                    <a:pt x="778" y="19"/>
                  </a:lnTo>
                  <a:lnTo>
                    <a:pt x="788" y="19"/>
                  </a:lnTo>
                  <a:lnTo>
                    <a:pt x="792" y="23"/>
                  </a:lnTo>
                  <a:lnTo>
                    <a:pt x="801" y="23"/>
                  </a:lnTo>
                  <a:lnTo>
                    <a:pt x="811" y="23"/>
                  </a:lnTo>
                  <a:lnTo>
                    <a:pt x="815" y="28"/>
                  </a:lnTo>
                  <a:lnTo>
                    <a:pt x="824" y="28"/>
                  </a:lnTo>
                  <a:lnTo>
                    <a:pt x="833" y="32"/>
                  </a:lnTo>
                  <a:lnTo>
                    <a:pt x="843" y="32"/>
                  </a:lnTo>
                  <a:lnTo>
                    <a:pt x="847" y="37"/>
                  </a:lnTo>
                  <a:lnTo>
                    <a:pt x="856" y="37"/>
                  </a:lnTo>
                  <a:lnTo>
                    <a:pt x="865" y="42"/>
                  </a:lnTo>
                  <a:lnTo>
                    <a:pt x="870" y="42"/>
                  </a:lnTo>
                  <a:lnTo>
                    <a:pt x="879" y="46"/>
                  </a:lnTo>
                  <a:lnTo>
                    <a:pt x="888" y="46"/>
                  </a:lnTo>
                  <a:lnTo>
                    <a:pt x="898" y="51"/>
                  </a:lnTo>
                  <a:lnTo>
                    <a:pt x="902" y="51"/>
                  </a:lnTo>
                  <a:lnTo>
                    <a:pt x="911" y="55"/>
                  </a:lnTo>
                  <a:lnTo>
                    <a:pt x="920" y="60"/>
                  </a:lnTo>
                  <a:lnTo>
                    <a:pt x="925" y="60"/>
                  </a:lnTo>
                  <a:lnTo>
                    <a:pt x="934" y="64"/>
                  </a:lnTo>
                  <a:lnTo>
                    <a:pt x="943" y="64"/>
                  </a:lnTo>
                  <a:lnTo>
                    <a:pt x="948" y="69"/>
                  </a:lnTo>
                  <a:lnTo>
                    <a:pt x="957" y="74"/>
                  </a:lnTo>
                  <a:lnTo>
                    <a:pt x="966" y="74"/>
                  </a:lnTo>
                  <a:lnTo>
                    <a:pt x="975" y="78"/>
                  </a:lnTo>
                  <a:lnTo>
                    <a:pt x="980" y="83"/>
                  </a:lnTo>
                  <a:lnTo>
                    <a:pt x="989" y="87"/>
                  </a:lnTo>
                </a:path>
              </a:pathLst>
            </a:custGeom>
            <a:noFill/>
            <a:ln w="18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8" name="Freeform 91"/>
            <p:cNvSpPr>
              <a:spLocks/>
            </p:cNvSpPr>
            <p:nvPr/>
          </p:nvSpPr>
          <p:spPr bwMode="auto">
            <a:xfrm>
              <a:off x="3291" y="2397"/>
              <a:ext cx="989" cy="774"/>
            </a:xfrm>
            <a:custGeom>
              <a:avLst/>
              <a:gdLst>
                <a:gd name="T0" fmla="*/ 14 w 989"/>
                <a:gd name="T1" fmla="*/ 5 h 774"/>
                <a:gd name="T2" fmla="*/ 41 w 989"/>
                <a:gd name="T3" fmla="*/ 14 h 774"/>
                <a:gd name="T4" fmla="*/ 64 w 989"/>
                <a:gd name="T5" fmla="*/ 28 h 774"/>
                <a:gd name="T6" fmla="*/ 87 w 989"/>
                <a:gd name="T7" fmla="*/ 37 h 774"/>
                <a:gd name="T8" fmla="*/ 110 w 989"/>
                <a:gd name="T9" fmla="*/ 51 h 774"/>
                <a:gd name="T10" fmla="*/ 133 w 989"/>
                <a:gd name="T11" fmla="*/ 64 h 774"/>
                <a:gd name="T12" fmla="*/ 156 w 989"/>
                <a:gd name="T13" fmla="*/ 78 h 774"/>
                <a:gd name="T14" fmla="*/ 179 w 989"/>
                <a:gd name="T15" fmla="*/ 92 h 774"/>
                <a:gd name="T16" fmla="*/ 202 w 989"/>
                <a:gd name="T17" fmla="*/ 106 h 774"/>
                <a:gd name="T18" fmla="*/ 224 w 989"/>
                <a:gd name="T19" fmla="*/ 119 h 774"/>
                <a:gd name="T20" fmla="*/ 252 w 989"/>
                <a:gd name="T21" fmla="*/ 138 h 774"/>
                <a:gd name="T22" fmla="*/ 275 w 989"/>
                <a:gd name="T23" fmla="*/ 151 h 774"/>
                <a:gd name="T24" fmla="*/ 298 w 989"/>
                <a:gd name="T25" fmla="*/ 170 h 774"/>
                <a:gd name="T26" fmla="*/ 321 w 989"/>
                <a:gd name="T27" fmla="*/ 188 h 774"/>
                <a:gd name="T28" fmla="*/ 344 w 989"/>
                <a:gd name="T29" fmla="*/ 202 h 774"/>
                <a:gd name="T30" fmla="*/ 366 w 989"/>
                <a:gd name="T31" fmla="*/ 220 h 774"/>
                <a:gd name="T32" fmla="*/ 389 w 989"/>
                <a:gd name="T33" fmla="*/ 238 h 774"/>
                <a:gd name="T34" fmla="*/ 412 w 989"/>
                <a:gd name="T35" fmla="*/ 257 h 774"/>
                <a:gd name="T36" fmla="*/ 435 w 989"/>
                <a:gd name="T37" fmla="*/ 275 h 774"/>
                <a:gd name="T38" fmla="*/ 463 w 989"/>
                <a:gd name="T39" fmla="*/ 293 h 774"/>
                <a:gd name="T40" fmla="*/ 486 w 989"/>
                <a:gd name="T41" fmla="*/ 312 h 774"/>
                <a:gd name="T42" fmla="*/ 508 w 989"/>
                <a:gd name="T43" fmla="*/ 335 h 774"/>
                <a:gd name="T44" fmla="*/ 531 w 989"/>
                <a:gd name="T45" fmla="*/ 353 h 774"/>
                <a:gd name="T46" fmla="*/ 554 w 989"/>
                <a:gd name="T47" fmla="*/ 371 h 774"/>
                <a:gd name="T48" fmla="*/ 577 w 989"/>
                <a:gd name="T49" fmla="*/ 394 h 774"/>
                <a:gd name="T50" fmla="*/ 600 w 989"/>
                <a:gd name="T51" fmla="*/ 413 h 774"/>
                <a:gd name="T52" fmla="*/ 623 w 989"/>
                <a:gd name="T53" fmla="*/ 435 h 774"/>
                <a:gd name="T54" fmla="*/ 646 w 989"/>
                <a:gd name="T55" fmla="*/ 454 h 774"/>
                <a:gd name="T56" fmla="*/ 673 w 989"/>
                <a:gd name="T57" fmla="*/ 477 h 774"/>
                <a:gd name="T58" fmla="*/ 696 w 989"/>
                <a:gd name="T59" fmla="*/ 500 h 774"/>
                <a:gd name="T60" fmla="*/ 719 w 989"/>
                <a:gd name="T61" fmla="*/ 518 h 774"/>
                <a:gd name="T62" fmla="*/ 742 w 989"/>
                <a:gd name="T63" fmla="*/ 541 h 774"/>
                <a:gd name="T64" fmla="*/ 765 w 989"/>
                <a:gd name="T65" fmla="*/ 564 h 774"/>
                <a:gd name="T66" fmla="*/ 788 w 989"/>
                <a:gd name="T67" fmla="*/ 587 h 774"/>
                <a:gd name="T68" fmla="*/ 811 w 989"/>
                <a:gd name="T69" fmla="*/ 605 h 774"/>
                <a:gd name="T70" fmla="*/ 834 w 989"/>
                <a:gd name="T71" fmla="*/ 628 h 774"/>
                <a:gd name="T72" fmla="*/ 856 w 989"/>
                <a:gd name="T73" fmla="*/ 651 h 774"/>
                <a:gd name="T74" fmla="*/ 884 w 989"/>
                <a:gd name="T75" fmla="*/ 674 h 774"/>
                <a:gd name="T76" fmla="*/ 907 w 989"/>
                <a:gd name="T77" fmla="*/ 692 h 774"/>
                <a:gd name="T78" fmla="*/ 930 w 989"/>
                <a:gd name="T79" fmla="*/ 715 h 774"/>
                <a:gd name="T80" fmla="*/ 953 w 989"/>
                <a:gd name="T81" fmla="*/ 738 h 774"/>
                <a:gd name="T82" fmla="*/ 976 w 989"/>
                <a:gd name="T83" fmla="*/ 756 h 7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89"/>
                <a:gd name="T127" fmla="*/ 0 h 774"/>
                <a:gd name="T128" fmla="*/ 989 w 989"/>
                <a:gd name="T129" fmla="*/ 774 h 7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89" h="774">
                  <a:moveTo>
                    <a:pt x="0" y="0"/>
                  </a:moveTo>
                  <a:lnTo>
                    <a:pt x="9" y="0"/>
                  </a:lnTo>
                  <a:lnTo>
                    <a:pt x="14" y="5"/>
                  </a:lnTo>
                  <a:lnTo>
                    <a:pt x="23" y="10"/>
                  </a:lnTo>
                  <a:lnTo>
                    <a:pt x="32" y="14"/>
                  </a:lnTo>
                  <a:lnTo>
                    <a:pt x="41" y="14"/>
                  </a:lnTo>
                  <a:lnTo>
                    <a:pt x="46" y="19"/>
                  </a:lnTo>
                  <a:lnTo>
                    <a:pt x="55" y="23"/>
                  </a:lnTo>
                  <a:lnTo>
                    <a:pt x="64" y="28"/>
                  </a:lnTo>
                  <a:lnTo>
                    <a:pt x="69" y="32"/>
                  </a:lnTo>
                  <a:lnTo>
                    <a:pt x="78" y="37"/>
                  </a:lnTo>
                  <a:lnTo>
                    <a:pt x="87" y="37"/>
                  </a:lnTo>
                  <a:lnTo>
                    <a:pt x="92" y="42"/>
                  </a:lnTo>
                  <a:lnTo>
                    <a:pt x="101" y="46"/>
                  </a:lnTo>
                  <a:lnTo>
                    <a:pt x="110" y="51"/>
                  </a:lnTo>
                  <a:lnTo>
                    <a:pt x="119" y="55"/>
                  </a:lnTo>
                  <a:lnTo>
                    <a:pt x="124" y="60"/>
                  </a:lnTo>
                  <a:lnTo>
                    <a:pt x="133" y="64"/>
                  </a:lnTo>
                  <a:lnTo>
                    <a:pt x="142" y="69"/>
                  </a:lnTo>
                  <a:lnTo>
                    <a:pt x="147" y="74"/>
                  </a:lnTo>
                  <a:lnTo>
                    <a:pt x="156" y="78"/>
                  </a:lnTo>
                  <a:lnTo>
                    <a:pt x="165" y="83"/>
                  </a:lnTo>
                  <a:lnTo>
                    <a:pt x="170" y="87"/>
                  </a:lnTo>
                  <a:lnTo>
                    <a:pt x="179" y="92"/>
                  </a:lnTo>
                  <a:lnTo>
                    <a:pt x="188" y="97"/>
                  </a:lnTo>
                  <a:lnTo>
                    <a:pt x="197" y="101"/>
                  </a:lnTo>
                  <a:lnTo>
                    <a:pt x="202" y="106"/>
                  </a:lnTo>
                  <a:lnTo>
                    <a:pt x="211" y="110"/>
                  </a:lnTo>
                  <a:lnTo>
                    <a:pt x="220" y="115"/>
                  </a:lnTo>
                  <a:lnTo>
                    <a:pt x="224" y="119"/>
                  </a:lnTo>
                  <a:lnTo>
                    <a:pt x="234" y="129"/>
                  </a:lnTo>
                  <a:lnTo>
                    <a:pt x="243" y="133"/>
                  </a:lnTo>
                  <a:lnTo>
                    <a:pt x="252" y="138"/>
                  </a:lnTo>
                  <a:lnTo>
                    <a:pt x="257" y="142"/>
                  </a:lnTo>
                  <a:lnTo>
                    <a:pt x="266" y="147"/>
                  </a:lnTo>
                  <a:lnTo>
                    <a:pt x="275" y="151"/>
                  </a:lnTo>
                  <a:lnTo>
                    <a:pt x="279" y="161"/>
                  </a:lnTo>
                  <a:lnTo>
                    <a:pt x="289" y="165"/>
                  </a:lnTo>
                  <a:lnTo>
                    <a:pt x="298" y="170"/>
                  </a:lnTo>
                  <a:lnTo>
                    <a:pt x="302" y="174"/>
                  </a:lnTo>
                  <a:lnTo>
                    <a:pt x="312" y="179"/>
                  </a:lnTo>
                  <a:lnTo>
                    <a:pt x="321" y="188"/>
                  </a:lnTo>
                  <a:lnTo>
                    <a:pt x="330" y="193"/>
                  </a:lnTo>
                  <a:lnTo>
                    <a:pt x="334" y="197"/>
                  </a:lnTo>
                  <a:lnTo>
                    <a:pt x="344" y="202"/>
                  </a:lnTo>
                  <a:lnTo>
                    <a:pt x="353" y="211"/>
                  </a:lnTo>
                  <a:lnTo>
                    <a:pt x="357" y="216"/>
                  </a:lnTo>
                  <a:lnTo>
                    <a:pt x="366" y="220"/>
                  </a:lnTo>
                  <a:lnTo>
                    <a:pt x="376" y="225"/>
                  </a:lnTo>
                  <a:lnTo>
                    <a:pt x="385" y="234"/>
                  </a:lnTo>
                  <a:lnTo>
                    <a:pt x="389" y="238"/>
                  </a:lnTo>
                  <a:lnTo>
                    <a:pt x="399" y="243"/>
                  </a:lnTo>
                  <a:lnTo>
                    <a:pt x="408" y="252"/>
                  </a:lnTo>
                  <a:lnTo>
                    <a:pt x="412" y="257"/>
                  </a:lnTo>
                  <a:lnTo>
                    <a:pt x="421" y="261"/>
                  </a:lnTo>
                  <a:lnTo>
                    <a:pt x="431" y="271"/>
                  </a:lnTo>
                  <a:lnTo>
                    <a:pt x="435" y="275"/>
                  </a:lnTo>
                  <a:lnTo>
                    <a:pt x="444" y="280"/>
                  </a:lnTo>
                  <a:lnTo>
                    <a:pt x="453" y="289"/>
                  </a:lnTo>
                  <a:lnTo>
                    <a:pt x="463" y="293"/>
                  </a:lnTo>
                  <a:lnTo>
                    <a:pt x="467" y="303"/>
                  </a:lnTo>
                  <a:lnTo>
                    <a:pt x="476" y="307"/>
                  </a:lnTo>
                  <a:lnTo>
                    <a:pt x="486" y="312"/>
                  </a:lnTo>
                  <a:lnTo>
                    <a:pt x="490" y="321"/>
                  </a:lnTo>
                  <a:lnTo>
                    <a:pt x="499" y="326"/>
                  </a:lnTo>
                  <a:lnTo>
                    <a:pt x="508" y="335"/>
                  </a:lnTo>
                  <a:lnTo>
                    <a:pt x="513" y="339"/>
                  </a:lnTo>
                  <a:lnTo>
                    <a:pt x="522" y="348"/>
                  </a:lnTo>
                  <a:lnTo>
                    <a:pt x="531" y="353"/>
                  </a:lnTo>
                  <a:lnTo>
                    <a:pt x="540" y="362"/>
                  </a:lnTo>
                  <a:lnTo>
                    <a:pt x="545" y="367"/>
                  </a:lnTo>
                  <a:lnTo>
                    <a:pt x="554" y="371"/>
                  </a:lnTo>
                  <a:lnTo>
                    <a:pt x="563" y="380"/>
                  </a:lnTo>
                  <a:lnTo>
                    <a:pt x="568" y="385"/>
                  </a:lnTo>
                  <a:lnTo>
                    <a:pt x="577" y="394"/>
                  </a:lnTo>
                  <a:lnTo>
                    <a:pt x="586" y="399"/>
                  </a:lnTo>
                  <a:lnTo>
                    <a:pt x="595" y="408"/>
                  </a:lnTo>
                  <a:lnTo>
                    <a:pt x="600" y="413"/>
                  </a:lnTo>
                  <a:lnTo>
                    <a:pt x="609" y="422"/>
                  </a:lnTo>
                  <a:lnTo>
                    <a:pt x="618" y="426"/>
                  </a:lnTo>
                  <a:lnTo>
                    <a:pt x="623" y="435"/>
                  </a:lnTo>
                  <a:lnTo>
                    <a:pt x="632" y="440"/>
                  </a:lnTo>
                  <a:lnTo>
                    <a:pt x="641" y="449"/>
                  </a:lnTo>
                  <a:lnTo>
                    <a:pt x="646" y="454"/>
                  </a:lnTo>
                  <a:lnTo>
                    <a:pt x="655" y="463"/>
                  </a:lnTo>
                  <a:lnTo>
                    <a:pt x="664" y="472"/>
                  </a:lnTo>
                  <a:lnTo>
                    <a:pt x="673" y="477"/>
                  </a:lnTo>
                  <a:lnTo>
                    <a:pt x="678" y="486"/>
                  </a:lnTo>
                  <a:lnTo>
                    <a:pt x="687" y="490"/>
                  </a:lnTo>
                  <a:lnTo>
                    <a:pt x="696" y="500"/>
                  </a:lnTo>
                  <a:lnTo>
                    <a:pt x="701" y="504"/>
                  </a:lnTo>
                  <a:lnTo>
                    <a:pt x="710" y="513"/>
                  </a:lnTo>
                  <a:lnTo>
                    <a:pt x="719" y="518"/>
                  </a:lnTo>
                  <a:lnTo>
                    <a:pt x="728" y="527"/>
                  </a:lnTo>
                  <a:lnTo>
                    <a:pt x="733" y="536"/>
                  </a:lnTo>
                  <a:lnTo>
                    <a:pt x="742" y="541"/>
                  </a:lnTo>
                  <a:lnTo>
                    <a:pt x="751" y="550"/>
                  </a:lnTo>
                  <a:lnTo>
                    <a:pt x="756" y="555"/>
                  </a:lnTo>
                  <a:lnTo>
                    <a:pt x="765" y="564"/>
                  </a:lnTo>
                  <a:lnTo>
                    <a:pt x="774" y="568"/>
                  </a:lnTo>
                  <a:lnTo>
                    <a:pt x="779" y="577"/>
                  </a:lnTo>
                  <a:lnTo>
                    <a:pt x="788" y="587"/>
                  </a:lnTo>
                  <a:lnTo>
                    <a:pt x="797" y="591"/>
                  </a:lnTo>
                  <a:lnTo>
                    <a:pt x="806" y="600"/>
                  </a:lnTo>
                  <a:lnTo>
                    <a:pt x="811" y="605"/>
                  </a:lnTo>
                  <a:lnTo>
                    <a:pt x="820" y="614"/>
                  </a:lnTo>
                  <a:lnTo>
                    <a:pt x="829" y="619"/>
                  </a:lnTo>
                  <a:lnTo>
                    <a:pt x="834" y="628"/>
                  </a:lnTo>
                  <a:lnTo>
                    <a:pt x="843" y="637"/>
                  </a:lnTo>
                  <a:lnTo>
                    <a:pt x="852" y="642"/>
                  </a:lnTo>
                  <a:lnTo>
                    <a:pt x="856" y="651"/>
                  </a:lnTo>
                  <a:lnTo>
                    <a:pt x="866" y="655"/>
                  </a:lnTo>
                  <a:lnTo>
                    <a:pt x="875" y="664"/>
                  </a:lnTo>
                  <a:lnTo>
                    <a:pt x="884" y="674"/>
                  </a:lnTo>
                  <a:lnTo>
                    <a:pt x="889" y="678"/>
                  </a:lnTo>
                  <a:lnTo>
                    <a:pt x="898" y="687"/>
                  </a:lnTo>
                  <a:lnTo>
                    <a:pt x="907" y="692"/>
                  </a:lnTo>
                  <a:lnTo>
                    <a:pt x="911" y="701"/>
                  </a:lnTo>
                  <a:lnTo>
                    <a:pt x="921" y="706"/>
                  </a:lnTo>
                  <a:lnTo>
                    <a:pt x="930" y="715"/>
                  </a:lnTo>
                  <a:lnTo>
                    <a:pt x="939" y="724"/>
                  </a:lnTo>
                  <a:lnTo>
                    <a:pt x="943" y="729"/>
                  </a:lnTo>
                  <a:lnTo>
                    <a:pt x="953" y="738"/>
                  </a:lnTo>
                  <a:lnTo>
                    <a:pt x="962" y="742"/>
                  </a:lnTo>
                  <a:lnTo>
                    <a:pt x="966" y="751"/>
                  </a:lnTo>
                  <a:lnTo>
                    <a:pt x="976" y="756"/>
                  </a:lnTo>
                  <a:lnTo>
                    <a:pt x="985" y="765"/>
                  </a:lnTo>
                  <a:lnTo>
                    <a:pt x="989" y="774"/>
                  </a:lnTo>
                </a:path>
              </a:pathLst>
            </a:custGeom>
            <a:noFill/>
            <a:ln w="18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99" name="Freeform 92"/>
            <p:cNvSpPr>
              <a:spLocks/>
            </p:cNvSpPr>
            <p:nvPr/>
          </p:nvSpPr>
          <p:spPr bwMode="auto">
            <a:xfrm>
              <a:off x="4280" y="3171"/>
              <a:ext cx="472" cy="376"/>
            </a:xfrm>
            <a:custGeom>
              <a:avLst/>
              <a:gdLst>
                <a:gd name="T0" fmla="*/ 0 w 472"/>
                <a:gd name="T1" fmla="*/ 0 h 376"/>
                <a:gd name="T2" fmla="*/ 9 w 472"/>
                <a:gd name="T3" fmla="*/ 5 h 376"/>
                <a:gd name="T4" fmla="*/ 19 w 472"/>
                <a:gd name="T5" fmla="*/ 14 h 376"/>
                <a:gd name="T6" fmla="*/ 28 w 472"/>
                <a:gd name="T7" fmla="*/ 19 h 376"/>
                <a:gd name="T8" fmla="*/ 32 w 472"/>
                <a:gd name="T9" fmla="*/ 28 h 376"/>
                <a:gd name="T10" fmla="*/ 41 w 472"/>
                <a:gd name="T11" fmla="*/ 32 h 376"/>
                <a:gd name="T12" fmla="*/ 51 w 472"/>
                <a:gd name="T13" fmla="*/ 42 h 376"/>
                <a:gd name="T14" fmla="*/ 55 w 472"/>
                <a:gd name="T15" fmla="*/ 46 h 376"/>
                <a:gd name="T16" fmla="*/ 64 w 472"/>
                <a:gd name="T17" fmla="*/ 55 h 376"/>
                <a:gd name="T18" fmla="*/ 74 w 472"/>
                <a:gd name="T19" fmla="*/ 60 h 376"/>
                <a:gd name="T20" fmla="*/ 83 w 472"/>
                <a:gd name="T21" fmla="*/ 69 h 376"/>
                <a:gd name="T22" fmla="*/ 87 w 472"/>
                <a:gd name="T23" fmla="*/ 74 h 376"/>
                <a:gd name="T24" fmla="*/ 96 w 472"/>
                <a:gd name="T25" fmla="*/ 83 h 376"/>
                <a:gd name="T26" fmla="*/ 106 w 472"/>
                <a:gd name="T27" fmla="*/ 87 h 376"/>
                <a:gd name="T28" fmla="*/ 110 w 472"/>
                <a:gd name="T29" fmla="*/ 97 h 376"/>
                <a:gd name="T30" fmla="*/ 119 w 472"/>
                <a:gd name="T31" fmla="*/ 101 h 376"/>
                <a:gd name="T32" fmla="*/ 128 w 472"/>
                <a:gd name="T33" fmla="*/ 110 h 376"/>
                <a:gd name="T34" fmla="*/ 133 w 472"/>
                <a:gd name="T35" fmla="*/ 115 h 376"/>
                <a:gd name="T36" fmla="*/ 142 w 472"/>
                <a:gd name="T37" fmla="*/ 124 h 376"/>
                <a:gd name="T38" fmla="*/ 151 w 472"/>
                <a:gd name="T39" fmla="*/ 129 h 376"/>
                <a:gd name="T40" fmla="*/ 161 w 472"/>
                <a:gd name="T41" fmla="*/ 138 h 376"/>
                <a:gd name="T42" fmla="*/ 165 w 472"/>
                <a:gd name="T43" fmla="*/ 142 h 376"/>
                <a:gd name="T44" fmla="*/ 174 w 472"/>
                <a:gd name="T45" fmla="*/ 151 h 376"/>
                <a:gd name="T46" fmla="*/ 183 w 472"/>
                <a:gd name="T47" fmla="*/ 156 h 376"/>
                <a:gd name="T48" fmla="*/ 188 w 472"/>
                <a:gd name="T49" fmla="*/ 165 h 376"/>
                <a:gd name="T50" fmla="*/ 197 w 472"/>
                <a:gd name="T51" fmla="*/ 170 h 376"/>
                <a:gd name="T52" fmla="*/ 206 w 472"/>
                <a:gd name="T53" fmla="*/ 179 h 376"/>
                <a:gd name="T54" fmla="*/ 211 w 472"/>
                <a:gd name="T55" fmla="*/ 184 h 376"/>
                <a:gd name="T56" fmla="*/ 220 w 472"/>
                <a:gd name="T57" fmla="*/ 188 h 376"/>
                <a:gd name="T58" fmla="*/ 229 w 472"/>
                <a:gd name="T59" fmla="*/ 197 h 376"/>
                <a:gd name="T60" fmla="*/ 238 w 472"/>
                <a:gd name="T61" fmla="*/ 202 h 376"/>
                <a:gd name="T62" fmla="*/ 243 w 472"/>
                <a:gd name="T63" fmla="*/ 211 h 376"/>
                <a:gd name="T64" fmla="*/ 252 w 472"/>
                <a:gd name="T65" fmla="*/ 216 h 376"/>
                <a:gd name="T66" fmla="*/ 261 w 472"/>
                <a:gd name="T67" fmla="*/ 220 h 376"/>
                <a:gd name="T68" fmla="*/ 266 w 472"/>
                <a:gd name="T69" fmla="*/ 229 h 376"/>
                <a:gd name="T70" fmla="*/ 275 w 472"/>
                <a:gd name="T71" fmla="*/ 234 h 376"/>
                <a:gd name="T72" fmla="*/ 284 w 472"/>
                <a:gd name="T73" fmla="*/ 238 h 376"/>
                <a:gd name="T74" fmla="*/ 293 w 472"/>
                <a:gd name="T75" fmla="*/ 248 h 376"/>
                <a:gd name="T76" fmla="*/ 298 w 472"/>
                <a:gd name="T77" fmla="*/ 252 h 376"/>
                <a:gd name="T78" fmla="*/ 307 w 472"/>
                <a:gd name="T79" fmla="*/ 261 h 376"/>
                <a:gd name="T80" fmla="*/ 316 w 472"/>
                <a:gd name="T81" fmla="*/ 266 h 376"/>
                <a:gd name="T82" fmla="*/ 321 w 472"/>
                <a:gd name="T83" fmla="*/ 271 h 376"/>
                <a:gd name="T84" fmla="*/ 330 w 472"/>
                <a:gd name="T85" fmla="*/ 275 h 376"/>
                <a:gd name="T86" fmla="*/ 339 w 472"/>
                <a:gd name="T87" fmla="*/ 284 h 376"/>
                <a:gd name="T88" fmla="*/ 344 w 472"/>
                <a:gd name="T89" fmla="*/ 289 h 376"/>
                <a:gd name="T90" fmla="*/ 353 w 472"/>
                <a:gd name="T91" fmla="*/ 293 h 376"/>
                <a:gd name="T92" fmla="*/ 362 w 472"/>
                <a:gd name="T93" fmla="*/ 303 h 376"/>
                <a:gd name="T94" fmla="*/ 371 w 472"/>
                <a:gd name="T95" fmla="*/ 307 h 376"/>
                <a:gd name="T96" fmla="*/ 376 w 472"/>
                <a:gd name="T97" fmla="*/ 312 h 376"/>
                <a:gd name="T98" fmla="*/ 385 w 472"/>
                <a:gd name="T99" fmla="*/ 316 h 376"/>
                <a:gd name="T100" fmla="*/ 394 w 472"/>
                <a:gd name="T101" fmla="*/ 326 h 376"/>
                <a:gd name="T102" fmla="*/ 399 w 472"/>
                <a:gd name="T103" fmla="*/ 330 h 376"/>
                <a:gd name="T104" fmla="*/ 408 w 472"/>
                <a:gd name="T105" fmla="*/ 335 h 376"/>
                <a:gd name="T106" fmla="*/ 417 w 472"/>
                <a:gd name="T107" fmla="*/ 339 h 376"/>
                <a:gd name="T108" fmla="*/ 426 w 472"/>
                <a:gd name="T109" fmla="*/ 344 h 376"/>
                <a:gd name="T110" fmla="*/ 431 w 472"/>
                <a:gd name="T111" fmla="*/ 353 h 376"/>
                <a:gd name="T112" fmla="*/ 440 w 472"/>
                <a:gd name="T113" fmla="*/ 358 h 376"/>
                <a:gd name="T114" fmla="*/ 449 w 472"/>
                <a:gd name="T115" fmla="*/ 362 h 376"/>
                <a:gd name="T116" fmla="*/ 454 w 472"/>
                <a:gd name="T117" fmla="*/ 367 h 376"/>
                <a:gd name="T118" fmla="*/ 463 w 472"/>
                <a:gd name="T119" fmla="*/ 371 h 376"/>
                <a:gd name="T120" fmla="*/ 472 w 472"/>
                <a:gd name="T121" fmla="*/ 376 h 3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2"/>
                <a:gd name="T184" fmla="*/ 0 h 376"/>
                <a:gd name="T185" fmla="*/ 472 w 472"/>
                <a:gd name="T186" fmla="*/ 376 h 37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2" h="376">
                  <a:moveTo>
                    <a:pt x="0" y="0"/>
                  </a:moveTo>
                  <a:lnTo>
                    <a:pt x="9" y="5"/>
                  </a:lnTo>
                  <a:lnTo>
                    <a:pt x="19" y="14"/>
                  </a:lnTo>
                  <a:lnTo>
                    <a:pt x="28" y="19"/>
                  </a:lnTo>
                  <a:lnTo>
                    <a:pt x="32" y="28"/>
                  </a:lnTo>
                  <a:lnTo>
                    <a:pt x="41" y="32"/>
                  </a:lnTo>
                  <a:lnTo>
                    <a:pt x="51" y="42"/>
                  </a:lnTo>
                  <a:lnTo>
                    <a:pt x="55" y="46"/>
                  </a:lnTo>
                  <a:lnTo>
                    <a:pt x="64" y="55"/>
                  </a:lnTo>
                  <a:lnTo>
                    <a:pt x="74" y="60"/>
                  </a:lnTo>
                  <a:lnTo>
                    <a:pt x="83" y="69"/>
                  </a:lnTo>
                  <a:lnTo>
                    <a:pt x="87" y="74"/>
                  </a:lnTo>
                  <a:lnTo>
                    <a:pt x="96" y="83"/>
                  </a:lnTo>
                  <a:lnTo>
                    <a:pt x="106" y="87"/>
                  </a:lnTo>
                  <a:lnTo>
                    <a:pt x="110" y="97"/>
                  </a:lnTo>
                  <a:lnTo>
                    <a:pt x="119" y="101"/>
                  </a:lnTo>
                  <a:lnTo>
                    <a:pt x="128" y="110"/>
                  </a:lnTo>
                  <a:lnTo>
                    <a:pt x="133" y="115"/>
                  </a:lnTo>
                  <a:lnTo>
                    <a:pt x="142" y="124"/>
                  </a:lnTo>
                  <a:lnTo>
                    <a:pt x="151" y="129"/>
                  </a:lnTo>
                  <a:lnTo>
                    <a:pt x="161" y="138"/>
                  </a:lnTo>
                  <a:lnTo>
                    <a:pt x="165" y="142"/>
                  </a:lnTo>
                  <a:lnTo>
                    <a:pt x="174" y="151"/>
                  </a:lnTo>
                  <a:lnTo>
                    <a:pt x="183" y="156"/>
                  </a:lnTo>
                  <a:lnTo>
                    <a:pt x="188" y="165"/>
                  </a:lnTo>
                  <a:lnTo>
                    <a:pt x="197" y="170"/>
                  </a:lnTo>
                  <a:lnTo>
                    <a:pt x="206" y="179"/>
                  </a:lnTo>
                  <a:lnTo>
                    <a:pt x="211" y="184"/>
                  </a:lnTo>
                  <a:lnTo>
                    <a:pt x="220" y="188"/>
                  </a:lnTo>
                  <a:lnTo>
                    <a:pt x="229" y="197"/>
                  </a:lnTo>
                  <a:lnTo>
                    <a:pt x="238" y="202"/>
                  </a:lnTo>
                  <a:lnTo>
                    <a:pt x="243" y="211"/>
                  </a:lnTo>
                  <a:lnTo>
                    <a:pt x="252" y="216"/>
                  </a:lnTo>
                  <a:lnTo>
                    <a:pt x="261" y="220"/>
                  </a:lnTo>
                  <a:lnTo>
                    <a:pt x="266" y="229"/>
                  </a:lnTo>
                  <a:lnTo>
                    <a:pt x="275" y="234"/>
                  </a:lnTo>
                  <a:lnTo>
                    <a:pt x="284" y="238"/>
                  </a:lnTo>
                  <a:lnTo>
                    <a:pt x="293" y="248"/>
                  </a:lnTo>
                  <a:lnTo>
                    <a:pt x="298" y="252"/>
                  </a:lnTo>
                  <a:lnTo>
                    <a:pt x="307" y="261"/>
                  </a:lnTo>
                  <a:lnTo>
                    <a:pt x="316" y="266"/>
                  </a:lnTo>
                  <a:lnTo>
                    <a:pt x="321" y="271"/>
                  </a:lnTo>
                  <a:lnTo>
                    <a:pt x="330" y="275"/>
                  </a:lnTo>
                  <a:lnTo>
                    <a:pt x="339" y="284"/>
                  </a:lnTo>
                  <a:lnTo>
                    <a:pt x="344" y="289"/>
                  </a:lnTo>
                  <a:lnTo>
                    <a:pt x="353" y="293"/>
                  </a:lnTo>
                  <a:lnTo>
                    <a:pt x="362" y="303"/>
                  </a:lnTo>
                  <a:lnTo>
                    <a:pt x="371" y="307"/>
                  </a:lnTo>
                  <a:lnTo>
                    <a:pt x="376" y="312"/>
                  </a:lnTo>
                  <a:lnTo>
                    <a:pt x="385" y="316"/>
                  </a:lnTo>
                  <a:lnTo>
                    <a:pt x="394" y="326"/>
                  </a:lnTo>
                  <a:lnTo>
                    <a:pt x="399" y="330"/>
                  </a:lnTo>
                  <a:lnTo>
                    <a:pt x="408" y="335"/>
                  </a:lnTo>
                  <a:lnTo>
                    <a:pt x="417" y="339"/>
                  </a:lnTo>
                  <a:lnTo>
                    <a:pt x="426" y="344"/>
                  </a:lnTo>
                  <a:lnTo>
                    <a:pt x="431" y="353"/>
                  </a:lnTo>
                  <a:lnTo>
                    <a:pt x="440" y="358"/>
                  </a:lnTo>
                  <a:lnTo>
                    <a:pt x="449" y="362"/>
                  </a:lnTo>
                  <a:lnTo>
                    <a:pt x="454" y="367"/>
                  </a:lnTo>
                  <a:lnTo>
                    <a:pt x="463" y="371"/>
                  </a:lnTo>
                  <a:lnTo>
                    <a:pt x="472" y="376"/>
                  </a:lnTo>
                </a:path>
              </a:pathLst>
            </a:custGeom>
            <a:noFill/>
            <a:ln w="18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0" name="Rectangle 93"/>
            <p:cNvSpPr>
              <a:spLocks noChangeArrowheads="1"/>
            </p:cNvSpPr>
            <p:nvPr/>
          </p:nvSpPr>
          <p:spPr bwMode="auto">
            <a:xfrm>
              <a:off x="3172" y="3675"/>
              <a:ext cx="125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Ângulo de potência (graus)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01" name="Rectangle 94"/>
            <p:cNvSpPr>
              <a:spLocks noChangeArrowheads="1"/>
            </p:cNvSpPr>
            <p:nvPr/>
          </p:nvSpPr>
          <p:spPr bwMode="auto">
            <a:xfrm rot="-5400000">
              <a:off x="1089" y="2346"/>
              <a:ext cx="189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Potência ativa recebida pelo sistema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02" name="Rectangle 95"/>
            <p:cNvSpPr>
              <a:spLocks noChangeArrowheads="1"/>
            </p:cNvSpPr>
            <p:nvPr/>
          </p:nvSpPr>
          <p:spPr bwMode="auto">
            <a:xfrm>
              <a:off x="2361" y="2961"/>
              <a:ext cx="660" cy="5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17503" name="Rectangle 96"/>
            <p:cNvSpPr>
              <a:spLocks noChangeArrowheads="1"/>
            </p:cNvSpPr>
            <p:nvPr/>
          </p:nvSpPr>
          <p:spPr bwMode="auto">
            <a:xfrm>
              <a:off x="2361" y="2961"/>
              <a:ext cx="660" cy="54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17504" name="Line 97"/>
            <p:cNvSpPr>
              <a:spLocks noChangeShapeType="1"/>
            </p:cNvSpPr>
            <p:nvPr/>
          </p:nvSpPr>
          <p:spPr bwMode="auto">
            <a:xfrm>
              <a:off x="2361" y="2961"/>
              <a:ext cx="6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5" name="Freeform 98"/>
            <p:cNvSpPr>
              <a:spLocks/>
            </p:cNvSpPr>
            <p:nvPr/>
          </p:nvSpPr>
          <p:spPr bwMode="auto">
            <a:xfrm>
              <a:off x="2361" y="2961"/>
              <a:ext cx="660" cy="545"/>
            </a:xfrm>
            <a:custGeom>
              <a:avLst/>
              <a:gdLst>
                <a:gd name="T0" fmla="*/ 0 w 144"/>
                <a:gd name="T1" fmla="*/ 2147483647 h 119"/>
                <a:gd name="T2" fmla="*/ 2147483647 w 144"/>
                <a:gd name="T3" fmla="*/ 2147483647 h 119"/>
                <a:gd name="T4" fmla="*/ 2147483647 w 144"/>
                <a:gd name="T5" fmla="*/ 0 h 119"/>
                <a:gd name="T6" fmla="*/ 0 60000 65536"/>
                <a:gd name="T7" fmla="*/ 0 60000 65536"/>
                <a:gd name="T8" fmla="*/ 0 60000 65536"/>
                <a:gd name="T9" fmla="*/ 0 w 144"/>
                <a:gd name="T10" fmla="*/ 0 h 119"/>
                <a:gd name="T11" fmla="*/ 144 w 144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19">
                  <a:moveTo>
                    <a:pt x="0" y="119"/>
                  </a:moveTo>
                  <a:lnTo>
                    <a:pt x="144" y="119"/>
                  </a:lnTo>
                  <a:lnTo>
                    <a:pt x="14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6" name="Line 99"/>
            <p:cNvSpPr>
              <a:spLocks noChangeShapeType="1"/>
            </p:cNvSpPr>
            <p:nvPr/>
          </p:nvSpPr>
          <p:spPr bwMode="auto">
            <a:xfrm flipV="1">
              <a:off x="2361" y="2961"/>
              <a:ext cx="1" cy="5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7" name="Line 100"/>
            <p:cNvSpPr>
              <a:spLocks noChangeShapeType="1"/>
            </p:cNvSpPr>
            <p:nvPr/>
          </p:nvSpPr>
          <p:spPr bwMode="auto">
            <a:xfrm>
              <a:off x="2361" y="3506"/>
              <a:ext cx="6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8" name="Freeform 101"/>
            <p:cNvSpPr>
              <a:spLocks/>
            </p:cNvSpPr>
            <p:nvPr/>
          </p:nvSpPr>
          <p:spPr bwMode="auto">
            <a:xfrm>
              <a:off x="2361" y="2961"/>
              <a:ext cx="660" cy="545"/>
            </a:xfrm>
            <a:custGeom>
              <a:avLst/>
              <a:gdLst>
                <a:gd name="T0" fmla="*/ 0 w 144"/>
                <a:gd name="T1" fmla="*/ 2147483647 h 119"/>
                <a:gd name="T2" fmla="*/ 0 w 144"/>
                <a:gd name="T3" fmla="*/ 0 h 119"/>
                <a:gd name="T4" fmla="*/ 2147483647 w 144"/>
                <a:gd name="T5" fmla="*/ 0 h 119"/>
                <a:gd name="T6" fmla="*/ 0 60000 65536"/>
                <a:gd name="T7" fmla="*/ 0 60000 65536"/>
                <a:gd name="T8" fmla="*/ 0 60000 65536"/>
                <a:gd name="T9" fmla="*/ 0 w 144"/>
                <a:gd name="T10" fmla="*/ 0 h 119"/>
                <a:gd name="T11" fmla="*/ 144 w 144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19">
                  <a:moveTo>
                    <a:pt x="0" y="119"/>
                  </a:move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09" name="Freeform 102"/>
            <p:cNvSpPr>
              <a:spLocks/>
            </p:cNvSpPr>
            <p:nvPr/>
          </p:nvSpPr>
          <p:spPr bwMode="auto">
            <a:xfrm>
              <a:off x="2361" y="2961"/>
              <a:ext cx="660" cy="545"/>
            </a:xfrm>
            <a:custGeom>
              <a:avLst/>
              <a:gdLst>
                <a:gd name="T0" fmla="*/ 0 w 144"/>
                <a:gd name="T1" fmla="*/ 2147483647 h 119"/>
                <a:gd name="T2" fmla="*/ 2147483647 w 144"/>
                <a:gd name="T3" fmla="*/ 2147483647 h 119"/>
                <a:gd name="T4" fmla="*/ 2147483647 w 144"/>
                <a:gd name="T5" fmla="*/ 0 h 119"/>
                <a:gd name="T6" fmla="*/ 0 60000 65536"/>
                <a:gd name="T7" fmla="*/ 0 60000 65536"/>
                <a:gd name="T8" fmla="*/ 0 60000 65536"/>
                <a:gd name="T9" fmla="*/ 0 w 144"/>
                <a:gd name="T10" fmla="*/ 0 h 119"/>
                <a:gd name="T11" fmla="*/ 144 w 144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19">
                  <a:moveTo>
                    <a:pt x="0" y="119"/>
                  </a:moveTo>
                  <a:lnTo>
                    <a:pt x="144" y="119"/>
                  </a:lnTo>
                  <a:lnTo>
                    <a:pt x="14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10" name="Line 103"/>
            <p:cNvSpPr>
              <a:spLocks noChangeShapeType="1"/>
            </p:cNvSpPr>
            <p:nvPr/>
          </p:nvSpPr>
          <p:spPr bwMode="auto">
            <a:xfrm flipV="1">
              <a:off x="2361" y="2961"/>
              <a:ext cx="1" cy="5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11" name="Rectangle 104"/>
            <p:cNvSpPr>
              <a:spLocks noChangeArrowheads="1"/>
            </p:cNvSpPr>
            <p:nvPr/>
          </p:nvSpPr>
          <p:spPr bwMode="auto">
            <a:xfrm>
              <a:off x="2600" y="2979"/>
              <a:ext cx="30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R = 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12" name="Line 105"/>
            <p:cNvSpPr>
              <a:spLocks noChangeShapeType="1"/>
            </p:cNvSpPr>
            <p:nvPr/>
          </p:nvSpPr>
          <p:spPr bwMode="auto">
            <a:xfrm>
              <a:off x="2398" y="3034"/>
              <a:ext cx="183" cy="1"/>
            </a:xfrm>
            <a:prstGeom prst="line">
              <a:avLst/>
            </a:prstGeom>
            <a:noFill/>
            <a:ln w="1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13" name="Rectangle 106"/>
            <p:cNvSpPr>
              <a:spLocks noChangeArrowheads="1"/>
            </p:cNvSpPr>
            <p:nvPr/>
          </p:nvSpPr>
          <p:spPr bwMode="auto">
            <a:xfrm>
              <a:off x="2600" y="3112"/>
              <a:ext cx="45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R = X/10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14" name="Line 107"/>
            <p:cNvSpPr>
              <a:spLocks noChangeShapeType="1"/>
            </p:cNvSpPr>
            <p:nvPr/>
          </p:nvSpPr>
          <p:spPr bwMode="auto">
            <a:xfrm>
              <a:off x="2398" y="3167"/>
              <a:ext cx="183" cy="1"/>
            </a:xfrm>
            <a:prstGeom prst="line">
              <a:avLst/>
            </a:prstGeom>
            <a:noFill/>
            <a:ln w="18">
              <a:solidFill>
                <a:srgbClr val="007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15" name="Rectangle 108"/>
            <p:cNvSpPr>
              <a:spLocks noChangeArrowheads="1"/>
            </p:cNvSpPr>
            <p:nvPr/>
          </p:nvSpPr>
          <p:spPr bwMode="auto">
            <a:xfrm>
              <a:off x="2600" y="3240"/>
              <a:ext cx="39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R = X/2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16" name="Line 109"/>
            <p:cNvSpPr>
              <a:spLocks noChangeShapeType="1"/>
            </p:cNvSpPr>
            <p:nvPr/>
          </p:nvSpPr>
          <p:spPr bwMode="auto">
            <a:xfrm>
              <a:off x="2398" y="3295"/>
              <a:ext cx="183" cy="1"/>
            </a:xfrm>
            <a:prstGeom prst="line">
              <a:avLst/>
            </a:prstGeom>
            <a:noFill/>
            <a:ln w="1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17" name="Rectangle 110"/>
            <p:cNvSpPr>
              <a:spLocks noChangeArrowheads="1"/>
            </p:cNvSpPr>
            <p:nvPr/>
          </p:nvSpPr>
          <p:spPr bwMode="auto">
            <a:xfrm>
              <a:off x="2600" y="3373"/>
              <a:ext cx="31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300" b="1">
                  <a:solidFill>
                    <a:srgbClr val="000000"/>
                  </a:solidFill>
                  <a:latin typeface="Helvetica" pitchFamily="34" charset="0"/>
                </a:rPr>
                <a:t>R = X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17518" name="Line 111"/>
            <p:cNvSpPr>
              <a:spLocks noChangeShapeType="1"/>
            </p:cNvSpPr>
            <p:nvPr/>
          </p:nvSpPr>
          <p:spPr bwMode="auto">
            <a:xfrm>
              <a:off x="2398" y="3428"/>
              <a:ext cx="183" cy="1"/>
            </a:xfrm>
            <a:prstGeom prst="line">
              <a:avLst/>
            </a:prstGeom>
            <a:noFill/>
            <a:ln w="18">
              <a:solidFill>
                <a:srgbClr val="00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DAF31-7FC0-4824-9409-314C9DF8814E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8436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242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MÁXIMA TRANSFERÊNCIA DE POTÊNCIA ATIVA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</a:rPr>
              <a:t>Um gerador: </a:t>
            </a:r>
            <a:r>
              <a:rPr lang="pt-BR" altLang="pt-BR" sz="2000">
                <a:latin typeface="Arial" charset="0"/>
              </a:rPr>
              <a:t>formalizando a análise anterior</a:t>
            </a:r>
          </a:p>
        </p:txBody>
      </p:sp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749300" y="2708275"/>
          <a:ext cx="2633663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cumento" r:id="rId4" imgW="6234684" imgH="4063746" progId="Word.Document.8">
                  <p:embed/>
                </p:oleObj>
              </mc:Choice>
              <mc:Fallback>
                <p:oleObj name="Documento" r:id="rId4" imgW="6234684" imgH="4063746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330" r="31525" b="48100"/>
                      <a:stretch>
                        <a:fillRect/>
                      </a:stretch>
                    </p:blipFill>
                    <p:spPr bwMode="auto">
                      <a:xfrm>
                        <a:off x="749300" y="2708275"/>
                        <a:ext cx="2633663" cy="2276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2451100"/>
            <a:ext cx="5319713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8313" y="6535738"/>
            <a:ext cx="5905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solidFill>
                  <a:srgbClr val="FF0000"/>
                </a:solidFill>
                <a:latin typeface="Arial" charset="0"/>
              </a:rPr>
              <a:t>Tópico de trabalho (sugestão): repetir a análise com 2 GDs validando por simulação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AA3B4-9573-4909-A0EF-9F0A2B4E77D6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 – Potência Reativa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17600"/>
            <a:ext cx="7834313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3155950"/>
            <a:ext cx="838835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273050" algn="just">
              <a:buFont typeface="Wingdings 3" pitchFamily="18" charset="2"/>
              <a:buChar char=""/>
              <a:tabLst>
                <a:tab pos="266700" algn="l"/>
                <a:tab pos="723900" algn="l"/>
              </a:tabLst>
              <a:defRPr/>
            </a:pPr>
            <a:r>
              <a:rPr lang="pt-BR" sz="2000" b="1" dirty="0"/>
              <a:t>Sistema de excitação controlado por tensão</a:t>
            </a:r>
          </a:p>
          <a:p>
            <a:pPr marL="457200" indent="-457200" algn="ctr">
              <a:spcBef>
                <a:spcPct val="50000"/>
              </a:spcBef>
              <a:defRPr/>
            </a:pPr>
            <a:endParaRPr lang="pt-BR" sz="2000" dirty="0"/>
          </a:p>
          <a:p>
            <a:pPr marL="457200" indent="-457200" algn="ctr">
              <a:spcBef>
                <a:spcPct val="5000"/>
              </a:spcBef>
              <a:defRPr/>
            </a:pPr>
            <a:endParaRPr lang="pt-BR" sz="2000" dirty="0"/>
          </a:p>
          <a:p>
            <a:pPr marL="457200" indent="-457200" algn="ctr">
              <a:spcBef>
                <a:spcPct val="5000"/>
              </a:spcBef>
              <a:defRPr/>
            </a:pPr>
            <a:endParaRPr lang="pt-BR" sz="2000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pt-BR" dirty="0"/>
              <a:t>Xc &lt; 0 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>
                <a:cs typeface="Times New Roman" pitchFamily="18" charset="0"/>
                <a:sym typeface="Symbol" pitchFamily="18" charset="2"/>
              </a:rPr>
              <a:t></a:t>
            </a:r>
            <a:r>
              <a:rPr lang="pt-BR" dirty="0"/>
              <a:t>  </a:t>
            </a:r>
            <a:r>
              <a:rPr lang="pt-BR" i="1" dirty="0" err="1"/>
              <a:t>line</a:t>
            </a:r>
            <a:r>
              <a:rPr lang="pt-BR" i="1" dirty="0"/>
              <a:t> </a:t>
            </a:r>
            <a:r>
              <a:rPr lang="pt-BR" i="1" dirty="0" err="1"/>
              <a:t>drop</a:t>
            </a:r>
            <a:r>
              <a:rPr lang="pt-BR" i="1" dirty="0"/>
              <a:t> </a:t>
            </a:r>
            <a:r>
              <a:rPr lang="pt-BR" i="1" dirty="0" err="1"/>
              <a:t>compensation</a:t>
            </a:r>
            <a:r>
              <a:rPr lang="pt-BR" dirty="0"/>
              <a:t> (compensação da queda de tensão)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tabLst>
                <a:tab pos="2066925" algn="l"/>
              </a:tabLst>
              <a:defRPr/>
            </a:pPr>
            <a:r>
              <a:rPr lang="pt-BR" dirty="0"/>
              <a:t>Xc &gt; 0  </a:t>
            </a:r>
            <a:r>
              <a:rPr lang="pt-BR" dirty="0">
                <a:cs typeface="Times New Roman" pitchFamily="18" charset="0"/>
                <a:sym typeface="Symbol" pitchFamily="18" charset="2"/>
              </a:rPr>
              <a:t></a:t>
            </a:r>
            <a:r>
              <a:rPr lang="pt-BR" dirty="0"/>
              <a:t>  </a:t>
            </a:r>
            <a:r>
              <a:rPr lang="pt-BR" i="1" dirty="0" err="1"/>
              <a:t>reactive</a:t>
            </a:r>
            <a:r>
              <a:rPr lang="pt-BR" i="1" dirty="0"/>
              <a:t> </a:t>
            </a:r>
            <a:r>
              <a:rPr lang="pt-BR" i="1" dirty="0" err="1"/>
              <a:t>droop</a:t>
            </a:r>
            <a:r>
              <a:rPr lang="pt-BR" i="1" dirty="0"/>
              <a:t> </a:t>
            </a:r>
            <a:r>
              <a:rPr lang="pt-BR" i="1" dirty="0" err="1"/>
              <a:t>compensation</a:t>
            </a:r>
            <a:r>
              <a:rPr lang="pt-BR" i="1" dirty="0"/>
              <a:t> </a:t>
            </a:r>
            <a:r>
              <a:rPr lang="pt-BR" dirty="0"/>
              <a:t>(compartilhamento da potência 	reativa)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tabLst>
                <a:tab pos="1971675" algn="l"/>
              </a:tabLst>
              <a:defRPr/>
            </a:pPr>
            <a:r>
              <a:rPr lang="pt-BR" dirty="0"/>
              <a:t>Xc = 0  </a:t>
            </a:r>
            <a:r>
              <a:rPr lang="pt-BR" dirty="0">
                <a:cs typeface="Times New Roman" pitchFamily="18" charset="0"/>
                <a:sym typeface="Symbol" pitchFamily="18" charset="2"/>
              </a:rPr>
              <a:t></a:t>
            </a:r>
            <a:r>
              <a:rPr lang="pt-BR" dirty="0"/>
              <a:t> tensão terminal do gerador comparada diretamente com a 	tensão de referência</a:t>
            </a:r>
          </a:p>
        </p:txBody>
      </p:sp>
      <p:graphicFrame>
        <p:nvGraphicFramePr>
          <p:cNvPr id="44036" name="Object 9"/>
          <p:cNvGraphicFramePr>
            <a:graphicFrameLocks noChangeAspect="1"/>
          </p:cNvGraphicFramePr>
          <p:nvPr/>
        </p:nvGraphicFramePr>
        <p:xfrm>
          <a:off x="3367088" y="3841750"/>
          <a:ext cx="24098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ção" r:id="rId5" imgW="1218671" imgH="291973" progId="Equation.3">
                  <p:embed/>
                </p:oleObj>
              </mc:Choice>
              <mc:Fallback>
                <p:oleObj name="Equação" r:id="rId5" imgW="1218671" imgH="29197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3841750"/>
                        <a:ext cx="2409825" cy="577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2B721-4D04-45BA-A510-656782FFAB0E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 – Potência Reativa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35063"/>
            <a:ext cx="78343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228600" y="3302000"/>
            <a:ext cx="85772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Sistema de excitação controlado por fator de potência (ou 			potência reativa)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r>
              <a:rPr lang="pt-BR" altLang="pt-BR" sz="2000">
                <a:latin typeface="Arial" charset="0"/>
              </a:rPr>
              <a:t>Fator de potência unitário     </a:t>
            </a:r>
            <a:r>
              <a:rPr lang="pt-BR" altLang="pt-BR" sz="1800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pt-BR" altLang="pt-BR" sz="2000">
                <a:latin typeface="Arial" charset="0"/>
              </a:rPr>
              <a:t>  maximizar a produção de potência ativa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r>
              <a:rPr lang="pt-BR" altLang="pt-BR" sz="2000">
                <a:latin typeface="Arial" charset="0"/>
              </a:rPr>
              <a:t>Fator de potência capacitivo/indutivo </a:t>
            </a:r>
            <a:r>
              <a:rPr lang="pt-BR" altLang="pt-BR" sz="1800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pt-BR" altLang="pt-BR" sz="2000">
                <a:latin typeface="Arial" charset="0"/>
              </a:rPr>
              <a:t>  compensação de potência reativa.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73CF0-9D96-4F88-8127-D16E07176021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 – Potência Reativa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r>
              <a:rPr lang="pt-BR" sz="2000" b="1" dirty="0"/>
              <a:t>Quais os impactos do modo de controle do sistema de 	excitação?</a:t>
            </a:r>
          </a:p>
          <a:p>
            <a:pPr marL="182563" indent="273050" algn="just">
              <a:buFont typeface="Wingdings 3" pitchFamily="18" charset="2"/>
              <a:buChar char=""/>
              <a:tabLst>
                <a:tab pos="266700" algn="l"/>
                <a:tab pos="534988" algn="l"/>
              </a:tabLst>
              <a:defRPr/>
            </a:pPr>
            <a:endParaRPr lang="pt-BR" sz="2000" b="1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pt-BR" sz="2000" dirty="0"/>
              <a:t>Perfil de tensão de regime permanente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pt-BR" sz="2000" dirty="0"/>
              <a:t> Perdas de potência ativa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pt-BR" sz="2000" dirty="0"/>
              <a:t>Correntes de curto-circuito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1050" dirty="0"/>
          </a:p>
          <a:p>
            <a:pPr lvl="1">
              <a:spcBef>
                <a:spcPct val="50000"/>
              </a:spcBef>
              <a:defRPr/>
            </a:pPr>
            <a:r>
              <a:rPr lang="pt-BR" sz="2000" dirty="0"/>
              <a:t>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9D4DB-4549-49DD-AA1A-01C5A532AA95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PERFIL DE TENSÃO DE REGIME PERMANENTE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b="20515"/>
          <a:stretch>
            <a:fillRect/>
          </a:stretch>
        </p:blipFill>
        <p:spPr bwMode="auto">
          <a:xfrm>
            <a:off x="431800" y="2276475"/>
            <a:ext cx="818515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2" t="2" r="60747" b="49998"/>
          <a:stretch>
            <a:fillRect/>
          </a:stretch>
        </p:blipFill>
        <p:spPr bwMode="auto">
          <a:xfrm>
            <a:off x="2339975" y="5399088"/>
            <a:ext cx="44719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D57A6-FE6E-4826-8AFF-BA8305AC4A14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PERFIL DE TENSÃO DE REGIME PERMANENTE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Máximo carregamento sem geração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Mínimo carregamento com máxima geração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Máximo carregamento com máxima geração</a:t>
            </a:r>
          </a:p>
        </p:txBody>
      </p:sp>
      <p:pic>
        <p:nvPicPr>
          <p:cNvPr id="23557" name="Picture 5" descr="C:\Walmir\Work\DISCIPLINAS\DG_POS\AULAS\AULA3\FIGURAS\sys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328988"/>
            <a:ext cx="8235950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927CE-0D3C-44E7-ABFB-3B3F8F3198CC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PERFIL DE TENSÃO DE REGIME PERMANENTE</a:t>
            </a:r>
          </a:p>
        </p:txBody>
      </p:sp>
      <p:sp>
        <p:nvSpPr>
          <p:cNvPr id="24581" name="Retângulo 122"/>
          <p:cNvSpPr>
            <a:spLocks noChangeArrowheads="1"/>
          </p:cNvSpPr>
          <p:nvPr/>
        </p:nvSpPr>
        <p:spPr bwMode="auto">
          <a:xfrm>
            <a:off x="3027363" y="6477000"/>
            <a:ext cx="3659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Carga Leve: 20% da carga total </a:t>
            </a:r>
          </a:p>
        </p:txBody>
      </p:sp>
      <p:pic>
        <p:nvPicPr>
          <p:cNvPr id="24582" name="Picture 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727200"/>
            <a:ext cx="84391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AutoShape 7"/>
          <p:cNvSpPr>
            <a:spLocks noChangeAspect="1" noChangeArrowheads="1"/>
          </p:cNvSpPr>
          <p:nvPr/>
        </p:nvSpPr>
        <p:spPr bwMode="auto">
          <a:xfrm>
            <a:off x="352425" y="1727200"/>
            <a:ext cx="84391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1C1D6-8B1C-4344-A75E-BE4BB82EB4C7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38150" y="50323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Gerador Síncrono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223963"/>
            <a:ext cx="7586662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3646488"/>
            <a:ext cx="3478213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319713" y="4160838"/>
          <a:ext cx="2767012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1473200" imgH="800100" progId="Equation.3">
                  <p:embed/>
                </p:oleObj>
              </mc:Choice>
              <mc:Fallback>
                <p:oleObj name="Equation" r:id="rId6" imgW="1473200" imgH="800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4160838"/>
                        <a:ext cx="2767012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527550" y="3798888"/>
            <a:ext cx="4140200" cy="2339975"/>
          </a:xfrm>
          <a:prstGeom prst="roundRect">
            <a:avLst>
              <a:gd name="adj" fmla="val 65"/>
            </a:avLst>
          </a:prstGeom>
          <a:noFill/>
          <a:ln w="72009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9804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196975" y="5311775"/>
            <a:ext cx="2339975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8566-8D1B-4324-99C3-E9803107ACB2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PERFIL DE TENSÃO DE REGIME PERMANENTE</a:t>
            </a:r>
          </a:p>
        </p:txBody>
      </p:sp>
      <p:sp>
        <p:nvSpPr>
          <p:cNvPr id="25605" name="Retângulo 122"/>
          <p:cNvSpPr>
            <a:spLocks noChangeArrowheads="1"/>
          </p:cNvSpPr>
          <p:nvPr/>
        </p:nvSpPr>
        <p:spPr bwMode="auto">
          <a:xfrm>
            <a:off x="3027363" y="6477000"/>
            <a:ext cx="407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Carga Pesada: 100% da carga total </a:t>
            </a:r>
          </a:p>
        </p:txBody>
      </p:sp>
      <p:pic>
        <p:nvPicPr>
          <p:cNvPr id="25606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1651000"/>
            <a:ext cx="8583612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6E32D-0D8A-42C1-B0D9-7818231C6B8E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PERFIL DE TENSÃO DE REGIME PERMANENTE</a:t>
            </a:r>
          </a:p>
        </p:txBody>
      </p:sp>
      <p:sp>
        <p:nvSpPr>
          <p:cNvPr id="26629" name="Retângulo 122"/>
          <p:cNvSpPr>
            <a:spLocks noChangeArrowheads="1"/>
          </p:cNvSpPr>
          <p:nvPr/>
        </p:nvSpPr>
        <p:spPr bwMode="auto">
          <a:xfrm>
            <a:off x="539750" y="1893888"/>
            <a:ext cx="807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Máxima penetração de geradores respeitando os limites de tensão de regime permanente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8150" y="2628900"/>
          <a:ext cx="8266112" cy="364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594"/>
                <a:gridCol w="2711147"/>
                <a:gridCol w="2755371"/>
              </a:tblGrid>
              <a:tr h="6400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Modo de Controle </a:t>
                      </a:r>
                      <a:endParaRPr lang="pt-BR" sz="1800" dirty="0"/>
                    </a:p>
                  </a:txBody>
                  <a:tcPr marT="45689" marB="45689" anchor="ctr" anchorCtr="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Número Máximo de Geradores</a:t>
                      </a:r>
                      <a:endParaRPr lang="pt-BR" sz="1800" dirty="0"/>
                    </a:p>
                  </a:txBody>
                  <a:tcPr marT="45689" marB="45689" anchor="ctr" anchorCtr="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Problema</a:t>
                      </a:r>
                      <a:endParaRPr lang="pt-BR" sz="1800" dirty="0"/>
                    </a:p>
                  </a:txBody>
                  <a:tcPr marT="45689" marB="45689" anchor="ctr" anchorCtr="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302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Tensão constante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6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Não há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9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FP unitário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Violação</a:t>
                      </a:r>
                      <a:r>
                        <a:rPr lang="pt-BR" sz="1600" b="1" baseline="0" dirty="0" smtClean="0"/>
                        <a:t> do limite superior em carga mínima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9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FP indutivo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Violação do limite</a:t>
                      </a:r>
                      <a:r>
                        <a:rPr lang="pt-BR" sz="1600" b="1" baseline="0" dirty="0" smtClean="0"/>
                        <a:t> inferior em carga máxima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9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FP capacitivo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Violação do limite superior</a:t>
                      </a:r>
                      <a:r>
                        <a:rPr lang="pt-BR" sz="1600" b="1" baseline="0" dirty="0" smtClean="0"/>
                        <a:t> em carga mínima</a:t>
                      </a:r>
                      <a:endParaRPr lang="pt-BR" sz="1600" b="1" dirty="0"/>
                    </a:p>
                  </a:txBody>
                  <a:tcPr marT="45689" marB="45689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33F7D-3F2A-43B6-BA08-1C8FF3A808F6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577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PERDAS DE POTÊNCIA ATIVA </a:t>
            </a:r>
          </a:p>
        </p:txBody>
      </p:sp>
      <p:pic>
        <p:nvPicPr>
          <p:cNvPr id="27653" name="Picture 8" descr="C:\Walmir\Work\DISCIPLINAS\DG_POS\AULAS\AULA3\FIGURAS\losses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9" b="42627"/>
          <a:stretch>
            <a:fillRect/>
          </a:stretch>
        </p:blipFill>
        <p:spPr bwMode="auto">
          <a:xfrm>
            <a:off x="660400" y="2628900"/>
            <a:ext cx="7756525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tângulo 9"/>
          <p:cNvSpPr>
            <a:spLocks noChangeArrowheads="1"/>
          </p:cNvSpPr>
          <p:nvPr/>
        </p:nvSpPr>
        <p:spPr bwMode="auto">
          <a:xfrm>
            <a:off x="539750" y="2036763"/>
            <a:ext cx="807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Em MW:</a:t>
            </a: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539750" y="5741988"/>
            <a:ext cx="807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FF0000"/>
                </a:solidFill>
                <a:latin typeface="Arial" charset="0"/>
              </a:rPr>
              <a:t>Por que as perdas diminuem e depois aumentam com o aumento do número de geradores ligados?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27305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 3" pitchFamily="18" charset="2"/>
              <a:buChar char=""/>
            </a:pPr>
            <a:r>
              <a:rPr lang="pt-BR" altLang="pt-BR" sz="2000" b="1"/>
              <a:t>ESTABILIDADE DE TENSÃO</a:t>
            </a:r>
          </a:p>
          <a:p>
            <a:pPr lvl="1" algn="just" eaLnBrk="1" hangingPunct="1">
              <a:buFont typeface="Wingdings 3" pitchFamily="18" charset="2"/>
              <a:buChar char=""/>
            </a:pPr>
            <a:endParaRPr lang="pt-BR" altLang="pt-BR" sz="2000"/>
          </a:p>
          <a:p>
            <a:pPr algn="just" eaLnBrk="1" hangingPunct="1"/>
            <a:endParaRPr lang="pt-BR" altLang="pt-BR" sz="2000" b="1"/>
          </a:p>
        </p:txBody>
      </p:sp>
      <p:pic>
        <p:nvPicPr>
          <p:cNvPr id="45060" name="Picture 5" descr="C:\Walmir\Work\DISCIPLINAS\DG_POS\AULAS\AULA3\FIGURAS\sys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2540000"/>
            <a:ext cx="8253413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06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46083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27305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 3" pitchFamily="18" charset="2"/>
              <a:buChar char=""/>
            </a:pPr>
            <a:r>
              <a:rPr lang="pt-BR" altLang="pt-BR" sz="2000" b="1"/>
              <a:t>ESTABILIDADE DE TENSÃO</a:t>
            </a:r>
          </a:p>
          <a:p>
            <a:pPr lvl="1" algn="just" eaLnBrk="1" hangingPunct="1">
              <a:buFont typeface="Wingdings 3" pitchFamily="18" charset="2"/>
              <a:buChar char=""/>
            </a:pPr>
            <a:endParaRPr lang="pt-BR" altLang="pt-BR" sz="2000"/>
          </a:p>
          <a:p>
            <a:pPr algn="just" eaLnBrk="1" hangingPunct="1"/>
            <a:endParaRPr lang="pt-BR" altLang="pt-BR" sz="2000" b="1"/>
          </a:p>
        </p:txBody>
      </p:sp>
      <p:pic>
        <p:nvPicPr>
          <p:cNvPr id="46084" name="Picture 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712913"/>
            <a:ext cx="625792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39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46083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096963" indent="27305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CORRENTE DE CURTO-CIRCUITO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Geradores distribuídos compostos por máquinas rotativas 	conectadas diretamente na rede elétrica causam o aumento no 	nível de curto-circuito.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solidFill>
                  <a:srgbClr val="FF0000"/>
                </a:solidFill>
                <a:latin typeface="Arial" charset="0"/>
              </a:rPr>
              <a:t>Quais são as implicações disso?</a:t>
            </a:r>
          </a:p>
          <a:p>
            <a:pPr lvl="2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Proteção, suportabilidade e vida útil dos equipamentos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5" name="Picture 5" descr="C:\Walmir\Work\DISCIPLINAS\DG_POS\AULAS\AULA3\FIGURAS\sys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013200"/>
            <a:ext cx="7667625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2454275" y="6126163"/>
            <a:ext cx="430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Curto-circuito trifásico franco na barra 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CORRENTE DE CURTO-CIRCUITO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1639888"/>
            <a:ext cx="6030912" cy="4518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CORRENTE DE CURTO-CIRCUITO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2"/>
          <a:stretch>
            <a:fillRect/>
          </a:stretch>
        </p:blipFill>
        <p:spPr bwMode="auto">
          <a:xfrm>
            <a:off x="1468438" y="1758950"/>
            <a:ext cx="6103937" cy="4424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Excitação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CORRENTE DE CURTO-CIRCUITO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395413" y="2816225"/>
          <a:ext cx="6315076" cy="221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38"/>
                <a:gridCol w="3157538"/>
              </a:tblGrid>
              <a:tr h="44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Modo de Controle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Tensão pré-falta (pu)</a:t>
                      </a:r>
                      <a:endParaRPr lang="pt-BR" sz="1800" dirty="0"/>
                    </a:p>
                  </a:txBody>
                  <a:tcPr/>
                </a:tc>
              </a:tr>
              <a:tr h="44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capacitivo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1,0493</a:t>
                      </a:r>
                      <a:endParaRPr lang="pt-BR" sz="1800" dirty="0"/>
                    </a:p>
                  </a:txBody>
                  <a:tcPr/>
                </a:tc>
              </a:tr>
              <a:tr h="44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unitário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1,0062</a:t>
                      </a:r>
                      <a:endParaRPr lang="pt-BR" sz="1800" dirty="0"/>
                    </a:p>
                  </a:txBody>
                  <a:tcPr/>
                </a:tc>
              </a:tr>
              <a:tr h="44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Tensão constante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1,0000</a:t>
                      </a:r>
                      <a:endParaRPr lang="pt-BR" sz="1800" dirty="0"/>
                    </a:p>
                  </a:txBody>
                  <a:tcPr/>
                </a:tc>
              </a:tr>
              <a:tr h="44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indutivo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0,9520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da Desconexão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Interação com os dispositivos reguladores de tensão do sistema de distribuição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47" b="6105"/>
          <a:stretch>
            <a:fillRect/>
          </a:stretch>
        </p:blipFill>
        <p:spPr bwMode="auto">
          <a:xfrm>
            <a:off x="1763713" y="2033588"/>
            <a:ext cx="5599112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Curva de Capacidade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12913"/>
            <a:ext cx="77724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da Desconexão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Interação com os dispositivos reguladores de tensão do sistema de distribuição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274888"/>
            <a:ext cx="4716462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364163" y="2349500"/>
            <a:ext cx="3168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O regulador de tensão demora a restabelecer as tensões para valores aceitáveis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525463" y="5949950"/>
            <a:ext cx="80406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latin typeface="Arial" charset="0"/>
              </a:rPr>
              <a:t>Quanto maior for a potência ativa e reativa injetada pela GD aliado a um elevado carregamento do sistema, maior será a queda de tensão.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304800" y="1312863"/>
            <a:ext cx="845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3587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3587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358775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[1] N. Jenkins, R. Allan, P. Crossley, D. Kirschen e G. Strbac,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Embedded Generation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1st 	ed. Institute of Electrical Engineers, 2000.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[2] J. D. Hurley, L. N. Bize e C. R. Mummert, “The adverse effects of excitation system 	var and power factor controller”,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IEEE Transaction on Energy Conversion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vol. 14, 	no. 4, pp. 1636-1641, 1999.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[3] Walmir Freitas, José C. M. Vieira, André Morelato e Wilsun Xu, “Influences of 	Excitation System Control Modes on the Allowable Penetration Level of Distributed 	Synchronous Generators”,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IEEE Transactions on Energy Conversion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vol. 20, no. 2, 	pp.474-480, 2005.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[4] Fernanda C. L. Trindade,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Análise dos Sistemas de Proteção e Controle de Instalações 	Industriais com Geradores Síncronos durante Operação Ilhada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Dissertação de 	Mestrado, FEEC/UNICAMP, 2009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[5] Prabha Kundur.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Power System Stability and Control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. 1 st. Ed., New York: McGraw-	Hill Inc., 1994. 1176 p.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[6] TRINDADE, F. C. L. ; NASCIMENTO, K. V. ; Vieira, J.C.M. . Investigation on Voltage Sags Caused by DG Anti-Islanding Protection.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IEEE Transactions on Power Delivery, v. 28, p. 972-980, 2013.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71AD6-0879-4E6F-9C79-58D71F155E7B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9220" name="CaixaDeTexto 8"/>
          <p:cNvSpPr txBox="1">
            <a:spLocks noChangeArrowheads="1"/>
          </p:cNvSpPr>
          <p:nvPr/>
        </p:nvSpPr>
        <p:spPr bwMode="auto">
          <a:xfrm>
            <a:off x="365125" y="1254125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Circuito equivalente em regime permanente</a:t>
            </a:r>
          </a:p>
        </p:txBody>
      </p:sp>
      <p:pic>
        <p:nvPicPr>
          <p:cNvPr id="9221" name="Picture 3" descr="C:\Walmir\Work\DISCIPLINAS\DG_POS\AULAS\AULA3\FIGURAS\GS1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1739900"/>
            <a:ext cx="6858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016000" y="4838700"/>
          <a:ext cx="24844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ção" r:id="rId5" imgW="736600" imgH="203200" progId="Equation.3">
                  <p:embed/>
                </p:oleObj>
              </mc:Choice>
              <mc:Fallback>
                <p:oleObj name="Equação" r:id="rId5" imgW="7366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838700"/>
                        <a:ext cx="2484438" cy="679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3865563" y="4140200"/>
            <a:ext cx="4706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Sendo: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>
                <a:latin typeface="Arial" charset="0"/>
              </a:rPr>
              <a:t> </a:t>
            </a:r>
            <a:r>
              <a:rPr lang="pt-BR" altLang="pt-BR" sz="18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: fasor da tensão terminal do motor</a:t>
            </a:r>
            <a:endParaRPr lang="pt-BR" altLang="pt-BR" sz="1800" baseline="-25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altLang="pt-BR" sz="1800" b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 : fasor da tensão induzida no estator pelo 		campo do rotor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: reatância síncrona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18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: corrente da armadura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: corrente CC de campo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pt-BR" altLang="pt-BR" sz="1800" baseline="-2500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: tensão CC aplicada ao campo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048D6-A28D-450E-A51E-CAFBA34A5A0A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0244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POTÊNCIA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149600" y="1543050"/>
          <a:ext cx="27209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ção" r:id="rId4" imgW="901309" imgH="228501" progId="Equation.3">
                  <p:embed/>
                </p:oleObj>
              </mc:Choice>
              <mc:Fallback>
                <p:oleObj name="Equação" r:id="rId4" imgW="901309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543050"/>
                        <a:ext cx="2720975" cy="6842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CaixaDeTexto 8"/>
          <p:cNvSpPr txBox="1">
            <a:spLocks noChangeArrowheads="1"/>
          </p:cNvSpPr>
          <p:nvPr/>
        </p:nvSpPr>
        <p:spPr bwMode="auto">
          <a:xfrm>
            <a:off x="393700" y="2409825"/>
            <a:ext cx="822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>
                <a:latin typeface="Arial" charset="0"/>
              </a:rPr>
              <a:t>Ou, seja </a:t>
            </a:r>
            <a:r>
              <a:rPr lang="pt-BR" altLang="pt-BR" sz="2000" i="1">
                <a:latin typeface="Arial" charset="0"/>
                <a:sym typeface="Symbol" pitchFamily="18" charset="2"/>
              </a:rPr>
              <a:t> </a:t>
            </a:r>
            <a:r>
              <a:rPr lang="pt-BR" altLang="pt-BR" sz="2000">
                <a:latin typeface="Arial" charset="0"/>
                <a:sym typeface="Symbol" pitchFamily="18" charset="2"/>
              </a:rPr>
              <a:t>o ângulo entre </a:t>
            </a:r>
            <a:r>
              <a:rPr lang="pt-BR" altLang="pt-BR" sz="2000" b="1">
                <a:latin typeface="Arial" charset="0"/>
                <a:sym typeface="Symbol" pitchFamily="18" charset="2"/>
              </a:rPr>
              <a:t>E</a:t>
            </a:r>
            <a:r>
              <a:rPr lang="pt-BR" altLang="pt-BR" sz="2000">
                <a:latin typeface="Arial" charset="0"/>
                <a:sym typeface="Symbol" pitchFamily="18" charset="2"/>
              </a:rPr>
              <a:t> e </a:t>
            </a:r>
            <a:r>
              <a:rPr lang="pt-BR" altLang="pt-BR" sz="2000" b="1">
                <a:latin typeface="Arial" charset="0"/>
                <a:sym typeface="Symbol" pitchFamily="18" charset="2"/>
              </a:rPr>
              <a:t>V</a:t>
            </a:r>
            <a:r>
              <a:rPr lang="pt-BR" altLang="pt-BR" sz="2000" b="1" baseline="-25000">
                <a:latin typeface="Arial" charset="0"/>
                <a:sym typeface="Symbol" pitchFamily="18" charset="2"/>
              </a:rPr>
              <a:t>T</a:t>
            </a:r>
            <a:r>
              <a:rPr lang="pt-BR" altLang="pt-BR" sz="2000" b="1">
                <a:latin typeface="Arial" charset="0"/>
                <a:sym typeface="Symbol" pitchFamily="18" charset="2"/>
              </a:rPr>
              <a:t>, </a:t>
            </a:r>
            <a:r>
              <a:rPr lang="pt-BR" altLang="pt-BR" sz="2000">
                <a:latin typeface="Arial" charset="0"/>
                <a:sym typeface="Symbol" pitchFamily="18" charset="2"/>
              </a:rPr>
              <a:t>sendo o primeiro adiantado em 	relação ao segundo. Então:</a:t>
            </a:r>
            <a:endParaRPr lang="pt-BR" altLang="pt-BR" sz="200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660650" y="3240088"/>
          <a:ext cx="4533900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ção" r:id="rId6" imgW="2044700" imgH="1460500" progId="Equation.3">
                  <p:embed/>
                </p:oleObj>
              </mc:Choice>
              <mc:Fallback>
                <p:oleObj name="Equação" r:id="rId6" imgW="2044700" imgH="146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3240088"/>
                        <a:ext cx="4533900" cy="32115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638FA-B08D-481F-AB14-2706F280C9E2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POTÊNCIA.... Continuação.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16250" y="1873250"/>
          <a:ext cx="34067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ção" r:id="rId4" imgW="1536033" imgH="406224" progId="Equation.3">
                  <p:embed/>
                </p:oleObj>
              </mc:Choice>
              <mc:Fallback>
                <p:oleObj name="Equação" r:id="rId4" imgW="1536033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873250"/>
                        <a:ext cx="3406775" cy="8937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365125" y="32067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Desenvolvendo a equação anterior, tem-se: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416300" y="3987800"/>
          <a:ext cx="233680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ção" r:id="rId6" imgW="1054100" imgH="965200" progId="Equation.3">
                  <p:embed/>
                </p:oleObj>
              </mc:Choice>
              <mc:Fallback>
                <p:oleObj name="Equação" r:id="rId6" imgW="10541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987800"/>
                        <a:ext cx="2336800" cy="2124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79D9-8B29-46CA-B639-3768771D75C2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2292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POTÊNCIA.... Continuação. </a:t>
            </a:r>
          </a:p>
        </p:txBody>
      </p:sp>
      <p:sp>
        <p:nvSpPr>
          <p:cNvPr id="12293" name="CaixaDeTexto 8"/>
          <p:cNvSpPr txBox="1">
            <a:spLocks noChangeArrowheads="1"/>
          </p:cNvSpPr>
          <p:nvPr/>
        </p:nvSpPr>
        <p:spPr bwMode="auto">
          <a:xfrm>
            <a:off x="393700" y="2593975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Sabe-se que:</a:t>
            </a:r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3549650" y="1730375"/>
          <a:ext cx="17160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ção" r:id="rId4" imgW="774364" imgH="368140" progId="Equation.3">
                  <p:embed/>
                </p:oleObj>
              </mc:Choice>
              <mc:Fallback>
                <p:oleObj name="Equação" r:id="rId4" imgW="774364" imgH="3681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1730375"/>
                        <a:ext cx="1716088" cy="809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3"/>
          <p:cNvGraphicFramePr>
            <a:graphicFrameLocks noChangeAspect="1"/>
          </p:cNvGraphicFramePr>
          <p:nvPr/>
        </p:nvGraphicFramePr>
        <p:xfrm>
          <a:off x="3968750" y="3179763"/>
          <a:ext cx="7874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ção" r:id="rId6" imgW="355292" imgH="342603" progId="Equation.3">
                  <p:embed/>
                </p:oleObj>
              </mc:Choice>
              <mc:Fallback>
                <p:oleObj name="Equação" r:id="rId6" imgW="355292" imgH="34260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179763"/>
                        <a:ext cx="787400" cy="754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CaixaDeTexto 8"/>
          <p:cNvSpPr txBox="1">
            <a:spLocks noChangeArrowheads="1"/>
          </p:cNvSpPr>
          <p:nvPr/>
        </p:nvSpPr>
        <p:spPr bwMode="auto">
          <a:xfrm>
            <a:off x="393700" y="405130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Então:</a:t>
            </a:r>
          </a:p>
        </p:txBody>
      </p:sp>
      <p:graphicFrame>
        <p:nvGraphicFramePr>
          <p:cNvPr id="12297" name="Object 5"/>
          <p:cNvGraphicFramePr>
            <a:graphicFrameLocks noChangeAspect="1"/>
          </p:cNvGraphicFramePr>
          <p:nvPr/>
        </p:nvGraphicFramePr>
        <p:xfrm>
          <a:off x="1223963" y="4930775"/>
          <a:ext cx="21939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ção" r:id="rId8" imgW="990600" imgH="368300" progId="Equation.3">
                  <p:embed/>
                </p:oleObj>
              </mc:Choice>
              <mc:Fallback>
                <p:oleObj name="Equação" r:id="rId8" imgW="9906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930775"/>
                        <a:ext cx="2193925" cy="809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CaixaDeTexto 8"/>
          <p:cNvSpPr txBox="1">
            <a:spLocks noChangeArrowheads="1"/>
          </p:cNvSpPr>
          <p:nvPr/>
        </p:nvSpPr>
        <p:spPr bwMode="auto">
          <a:xfrm>
            <a:off x="3968750" y="5091113"/>
            <a:ext cx="4722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>
                <a:latin typeface="Arial" charset="0"/>
                <a:sym typeface="Symbol" pitchFamily="18" charset="2"/>
              </a:rPr>
              <a:t> é o ângulo de potência ou ângulo de torque</a:t>
            </a:r>
            <a:endParaRPr lang="pt-BR" altLang="pt-BR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3F66F-1B74-42D9-9070-C244B9F864E8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3316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POTÊNCIA.... Continuação. Portanto: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1651000"/>
            <a:ext cx="61468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 rot="5400000">
            <a:off x="1727200" y="3917950"/>
            <a:ext cx="3600450" cy="4445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5999163" y="1970088"/>
            <a:ext cx="2849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>
                <a:latin typeface="Arial" charset="0"/>
                <a:sym typeface="Symbol" pitchFamily="18" charset="2"/>
              </a:rPr>
              <a:t> = 90</a:t>
            </a:r>
            <a:r>
              <a:rPr lang="pt-BR" altLang="pt-BR" sz="1600" baseline="30000">
                <a:latin typeface="Arial" charset="0"/>
                <a:sym typeface="Symbol" pitchFamily="18" charset="2"/>
              </a:rPr>
              <a:t>º</a:t>
            </a:r>
            <a:r>
              <a:rPr lang="pt-BR" altLang="pt-BR" sz="1600">
                <a:latin typeface="Arial" charset="0"/>
                <a:sym typeface="Symbol" pitchFamily="18" charset="2"/>
              </a:rPr>
              <a:t> representa o limite de estabilidade de regime permanente do gerador</a:t>
            </a:r>
            <a:endParaRPr lang="pt-BR" altLang="pt-BR" sz="1600">
              <a:latin typeface="Arial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150938" y="3879850"/>
            <a:ext cx="4752975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1962150" y="3879850"/>
            <a:ext cx="44450" cy="1854200"/>
          </a:xfrm>
          <a:prstGeom prst="line">
            <a:avLst/>
          </a:prstGeom>
          <a:ln w="15875">
            <a:solidFill>
              <a:srgbClr val="2FF1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2484438" y="3879850"/>
            <a:ext cx="22225" cy="1862138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B48F4-C09C-4608-BA3B-1AA1EE3730CA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191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Regime Permanente</a:t>
            </a:r>
          </a:p>
        </p:txBody>
      </p:sp>
      <p:sp>
        <p:nvSpPr>
          <p:cNvPr id="14340" name="CaixaDeTexto 8"/>
          <p:cNvSpPr txBox="1">
            <a:spLocks noChangeArrowheads="1"/>
          </p:cNvSpPr>
          <p:nvPr/>
        </p:nvSpPr>
        <p:spPr bwMode="auto">
          <a:xfrm>
            <a:off x="374650" y="1162050"/>
            <a:ext cx="847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266700" algn="l"/>
                <a:tab pos="723900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266700" algn="l"/>
                <a:tab pos="723900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266700" algn="l"/>
                <a:tab pos="7239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CONTROLE DE FATOR DE POTÊNCIA: considerando P constante: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611563" y="1784350"/>
          <a:ext cx="20002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ção" r:id="rId4" imgW="787400" imgH="228600" progId="Equation.3">
                  <p:embed/>
                </p:oleObj>
              </mc:Choice>
              <mc:Fallback>
                <p:oleObj name="Equação" r:id="rId4" imgW="7874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1784350"/>
                        <a:ext cx="2000250" cy="5746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1549400" y="4702175"/>
            <a:ext cx="617855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549400" y="4702175"/>
            <a:ext cx="452278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6072188" y="4703763"/>
            <a:ext cx="407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v</a:t>
            </a:r>
            <a:r>
              <a:rPr lang="pt-BR" altLang="pt-BR" sz="1800" baseline="-25000">
                <a:latin typeface="Arial" charset="0"/>
              </a:rPr>
              <a:t>T</a:t>
            </a:r>
            <a:endParaRPr lang="pt-BR" altLang="pt-BR" sz="1800">
              <a:latin typeface="Arial" charset="0"/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>
            <a:off x="1541463" y="4695825"/>
            <a:ext cx="755650" cy="531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2216150" y="5146675"/>
            <a:ext cx="43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charset="0"/>
              </a:rPr>
              <a:t>Ia</a:t>
            </a:r>
            <a:r>
              <a:rPr lang="pt-BR" altLang="pt-BR" sz="1600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altLang="pt-BR" sz="16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" name="Arco 19"/>
          <p:cNvSpPr/>
          <p:nvPr/>
        </p:nvSpPr>
        <p:spPr>
          <a:xfrm rot="2048888">
            <a:off x="1627188" y="4645025"/>
            <a:ext cx="311150" cy="268288"/>
          </a:xfrm>
          <a:prstGeom prst="arc">
            <a:avLst>
              <a:gd name="adj1" fmla="val 16200000"/>
              <a:gd name="adj2" fmla="val 3379262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871663" y="4670425"/>
            <a:ext cx="3444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t-BR" altLang="pt-BR" sz="1400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altLang="pt-BR" sz="140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rot="5400000" flipH="1" flipV="1">
            <a:off x="2193925" y="4360863"/>
            <a:ext cx="969963" cy="763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>
            <a:spLocks noChangeArrowheads="1"/>
          </p:cNvSpPr>
          <p:nvPr/>
        </p:nvSpPr>
        <p:spPr bwMode="auto">
          <a:xfrm>
            <a:off x="3148013" y="4073525"/>
            <a:ext cx="84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>
                <a:solidFill>
                  <a:srgbClr val="FF0000"/>
                </a:solidFill>
                <a:latin typeface="Arial" charset="0"/>
              </a:rPr>
              <a:t>j</a:t>
            </a:r>
            <a:r>
              <a:rPr lang="pt-BR" altLang="pt-BR" sz="18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pt-BR" altLang="pt-BR" sz="1800" baseline="-25000">
                <a:solidFill>
                  <a:srgbClr val="FF0000"/>
                </a:solidFill>
                <a:latin typeface="Arial" charset="0"/>
              </a:rPr>
              <a:t>S</a:t>
            </a:r>
            <a:r>
              <a:rPr lang="pt-BR" altLang="pt-BR" sz="1800" b="1">
                <a:solidFill>
                  <a:srgbClr val="FF0000"/>
                </a:solidFill>
                <a:latin typeface="Arial" charset="0"/>
              </a:rPr>
              <a:t>Ia</a:t>
            </a:r>
            <a:r>
              <a:rPr lang="pt-BR" altLang="pt-BR" sz="1800" b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pt-BR" altLang="pt-BR" sz="18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cxnSp>
        <p:nvCxnSpPr>
          <p:cNvPr id="27" name="Conector de seta reta 26"/>
          <p:cNvCxnSpPr>
            <a:endCxn id="30" idx="2"/>
          </p:cNvCxnSpPr>
          <p:nvPr/>
        </p:nvCxnSpPr>
        <p:spPr>
          <a:xfrm flipV="1">
            <a:off x="1541463" y="3738563"/>
            <a:ext cx="5294312" cy="952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>
            <a:spLocks noChangeArrowheads="1"/>
          </p:cNvSpPr>
          <p:nvPr/>
        </p:nvSpPr>
        <p:spPr bwMode="auto">
          <a:xfrm>
            <a:off x="6624638" y="3368675"/>
            <a:ext cx="423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FF0000"/>
                </a:solidFill>
                <a:latin typeface="Arial" charset="0"/>
              </a:rPr>
              <a:t>E</a:t>
            </a:r>
            <a:r>
              <a:rPr lang="pt-BR" altLang="pt-BR" sz="1800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altLang="pt-BR" sz="180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4" name="Conector reto 33"/>
          <p:cNvCxnSpPr/>
          <p:nvPr/>
        </p:nvCxnSpPr>
        <p:spPr>
          <a:xfrm rot="16200000" flipV="1">
            <a:off x="444500" y="4376738"/>
            <a:ext cx="370522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541463" y="3738563"/>
            <a:ext cx="618648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1541463" y="4695825"/>
            <a:ext cx="755650" cy="7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>
            <a:spLocks noChangeArrowheads="1"/>
          </p:cNvSpPr>
          <p:nvPr/>
        </p:nvSpPr>
        <p:spPr bwMode="auto">
          <a:xfrm>
            <a:off x="2132013" y="4679950"/>
            <a:ext cx="401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solidFill>
                  <a:srgbClr val="00B050"/>
                </a:solidFill>
                <a:latin typeface="Arial" charset="0"/>
              </a:rPr>
              <a:t>Ia</a:t>
            </a:r>
            <a:r>
              <a:rPr lang="pt-BR" altLang="pt-BR" sz="1400" b="1" baseline="-25000">
                <a:solidFill>
                  <a:srgbClr val="00B050"/>
                </a:solidFill>
                <a:latin typeface="Arial" charset="0"/>
              </a:rPr>
              <a:t>2</a:t>
            </a:r>
            <a:endParaRPr lang="pt-BR" altLang="pt-BR" sz="140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 rot="5400000" flipH="1" flipV="1">
            <a:off x="5592763" y="4217988"/>
            <a:ext cx="960437" cy="158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>
            <a:spLocks noChangeArrowheads="1"/>
          </p:cNvSpPr>
          <p:nvPr/>
        </p:nvSpPr>
        <p:spPr bwMode="auto">
          <a:xfrm>
            <a:off x="5868988" y="3400425"/>
            <a:ext cx="395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00B050"/>
                </a:solidFill>
                <a:latin typeface="Arial" charset="0"/>
              </a:rPr>
              <a:t>E</a:t>
            </a:r>
            <a:r>
              <a:rPr lang="pt-BR" altLang="pt-BR" sz="1600" b="1" baseline="-25000">
                <a:solidFill>
                  <a:srgbClr val="00B050"/>
                </a:solidFill>
                <a:latin typeface="Arial" charset="0"/>
              </a:rPr>
              <a:t>2</a:t>
            </a:r>
            <a:endParaRPr lang="pt-BR" altLang="pt-BR" sz="16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7" name="CaixaDeTexto 46"/>
          <p:cNvSpPr txBox="1">
            <a:spLocks noChangeArrowheads="1"/>
          </p:cNvSpPr>
          <p:nvPr/>
        </p:nvSpPr>
        <p:spPr bwMode="auto">
          <a:xfrm>
            <a:off x="6073775" y="4257675"/>
            <a:ext cx="83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>
                <a:solidFill>
                  <a:srgbClr val="00B050"/>
                </a:solidFill>
                <a:latin typeface="Arial" charset="0"/>
              </a:rPr>
              <a:t>j</a:t>
            </a:r>
            <a:r>
              <a:rPr lang="pt-BR" altLang="pt-BR" sz="1800">
                <a:solidFill>
                  <a:srgbClr val="00B050"/>
                </a:solidFill>
                <a:latin typeface="Arial" charset="0"/>
              </a:rPr>
              <a:t>X</a:t>
            </a:r>
            <a:r>
              <a:rPr lang="pt-BR" altLang="pt-BR" sz="1800" baseline="-25000">
                <a:solidFill>
                  <a:srgbClr val="00B050"/>
                </a:solidFill>
                <a:latin typeface="Arial" charset="0"/>
              </a:rPr>
              <a:t>S</a:t>
            </a:r>
            <a:r>
              <a:rPr lang="pt-BR" altLang="pt-BR" sz="1800" b="1">
                <a:solidFill>
                  <a:srgbClr val="00B050"/>
                </a:solidFill>
                <a:latin typeface="Arial" charset="0"/>
              </a:rPr>
              <a:t>Ia</a:t>
            </a:r>
            <a:r>
              <a:rPr lang="pt-BR" altLang="pt-BR" sz="1800" b="1" baseline="-25000">
                <a:solidFill>
                  <a:srgbClr val="00B050"/>
                </a:solidFill>
                <a:latin typeface="Arial" charset="0"/>
              </a:rPr>
              <a:t>2</a:t>
            </a:r>
            <a:r>
              <a:rPr lang="pt-BR" altLang="pt-BR" sz="18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cxnSp>
        <p:nvCxnSpPr>
          <p:cNvPr id="48" name="Conector de seta reta 47"/>
          <p:cNvCxnSpPr>
            <a:endCxn id="46" idx="2"/>
          </p:cNvCxnSpPr>
          <p:nvPr/>
        </p:nvCxnSpPr>
        <p:spPr>
          <a:xfrm flipV="1">
            <a:off x="1549400" y="3738563"/>
            <a:ext cx="4516438" cy="965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rot="5400000" flipH="1" flipV="1">
            <a:off x="1527176" y="3924300"/>
            <a:ext cx="800100" cy="739775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>
            <a:spLocks noChangeArrowheads="1"/>
          </p:cNvSpPr>
          <p:nvPr/>
        </p:nvSpPr>
        <p:spPr bwMode="auto">
          <a:xfrm>
            <a:off x="1784350" y="3738563"/>
            <a:ext cx="431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0070C0"/>
                </a:solidFill>
                <a:latin typeface="Arial" charset="0"/>
              </a:rPr>
              <a:t>Ia</a:t>
            </a:r>
            <a:r>
              <a:rPr lang="pt-BR" altLang="pt-BR" sz="1600" b="1" baseline="-25000">
                <a:solidFill>
                  <a:srgbClr val="0070C0"/>
                </a:solidFill>
                <a:latin typeface="Arial" charset="0"/>
              </a:rPr>
              <a:t>3</a:t>
            </a:r>
            <a:endParaRPr lang="pt-BR" altLang="pt-BR" sz="16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3" name="CaixaDeTexto 52"/>
          <p:cNvSpPr txBox="1">
            <a:spLocks noChangeArrowheads="1"/>
          </p:cNvSpPr>
          <p:nvPr/>
        </p:nvSpPr>
        <p:spPr bwMode="auto">
          <a:xfrm>
            <a:off x="1814513" y="4291013"/>
            <a:ext cx="344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solidFill>
                  <a:srgbClr val="0070C0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t-BR" altLang="pt-BR" sz="1400" b="1" baseline="-25000">
                <a:solidFill>
                  <a:srgbClr val="0070C0"/>
                </a:solidFill>
                <a:latin typeface="Arial" charset="0"/>
              </a:rPr>
              <a:t>3</a:t>
            </a:r>
            <a:endParaRPr lang="pt-BR" altLang="pt-BR" sz="14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4" name="Arco 53"/>
          <p:cNvSpPr/>
          <p:nvPr/>
        </p:nvSpPr>
        <p:spPr>
          <a:xfrm rot="20798215">
            <a:off x="1620838" y="4478338"/>
            <a:ext cx="311150" cy="268287"/>
          </a:xfrm>
          <a:prstGeom prst="arc">
            <a:avLst>
              <a:gd name="adj1" fmla="val 16200000"/>
              <a:gd name="adj2" fmla="val 3379262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5" name="Conector de seta reta 54"/>
          <p:cNvCxnSpPr/>
          <p:nvPr/>
        </p:nvCxnSpPr>
        <p:spPr>
          <a:xfrm rot="10800000">
            <a:off x="5059363" y="3733800"/>
            <a:ext cx="1014412" cy="969963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>
            <a:spLocks noChangeArrowheads="1"/>
          </p:cNvSpPr>
          <p:nvPr/>
        </p:nvSpPr>
        <p:spPr bwMode="auto">
          <a:xfrm>
            <a:off x="5033963" y="4230688"/>
            <a:ext cx="835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>
                <a:solidFill>
                  <a:srgbClr val="0070C0"/>
                </a:solidFill>
                <a:latin typeface="Arial" charset="0"/>
              </a:rPr>
              <a:t>j</a:t>
            </a:r>
            <a:r>
              <a:rPr lang="pt-BR" altLang="pt-BR" sz="1800">
                <a:solidFill>
                  <a:srgbClr val="0070C0"/>
                </a:solidFill>
                <a:latin typeface="Arial" charset="0"/>
              </a:rPr>
              <a:t>X</a:t>
            </a:r>
            <a:r>
              <a:rPr lang="pt-BR" altLang="pt-BR" sz="1800" baseline="-25000">
                <a:solidFill>
                  <a:srgbClr val="0070C0"/>
                </a:solidFill>
                <a:latin typeface="Arial" charset="0"/>
              </a:rPr>
              <a:t>S</a:t>
            </a:r>
            <a:r>
              <a:rPr lang="pt-BR" altLang="pt-BR" sz="1800" b="1">
                <a:solidFill>
                  <a:srgbClr val="0070C0"/>
                </a:solidFill>
                <a:latin typeface="Arial" charset="0"/>
              </a:rPr>
              <a:t>Ia</a:t>
            </a:r>
            <a:r>
              <a:rPr lang="pt-BR" altLang="pt-BR" sz="1800" b="1" baseline="-25000">
                <a:solidFill>
                  <a:srgbClr val="0070C0"/>
                </a:solidFill>
                <a:latin typeface="Arial" charset="0"/>
              </a:rPr>
              <a:t>3</a:t>
            </a:r>
            <a:r>
              <a:rPr lang="pt-BR" altLang="pt-BR" sz="18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cxnSp>
        <p:nvCxnSpPr>
          <p:cNvPr id="58" name="Conector de seta reta 57"/>
          <p:cNvCxnSpPr/>
          <p:nvPr/>
        </p:nvCxnSpPr>
        <p:spPr>
          <a:xfrm flipV="1">
            <a:off x="1568450" y="3738563"/>
            <a:ext cx="3490913" cy="95885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>
            <a:spLocks noChangeArrowheads="1"/>
          </p:cNvSpPr>
          <p:nvPr/>
        </p:nvSpPr>
        <p:spPr bwMode="auto">
          <a:xfrm>
            <a:off x="4611688" y="3448050"/>
            <a:ext cx="43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0070C0"/>
                </a:solidFill>
                <a:latin typeface="Arial" charset="0"/>
              </a:rPr>
              <a:t>E</a:t>
            </a:r>
            <a:r>
              <a:rPr lang="pt-BR" altLang="pt-BR" sz="1600" b="1" baseline="-25000">
                <a:solidFill>
                  <a:srgbClr val="0070C0"/>
                </a:solidFill>
                <a:latin typeface="Arial" charset="0"/>
              </a:rPr>
              <a:t>3</a:t>
            </a:r>
            <a:endParaRPr lang="pt-BR" altLang="pt-BR" sz="1600">
              <a:solidFill>
                <a:srgbClr val="0070C0"/>
              </a:solidFill>
              <a:latin typeface="Arial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234113" y="5484813"/>
          <a:ext cx="21145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ção" r:id="rId6" imgW="952087" imgH="431613" progId="Equation.3">
                  <p:embed/>
                </p:oleObj>
              </mc:Choice>
              <mc:Fallback>
                <p:oleObj name="Equação" r:id="rId6" imgW="952087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5484813"/>
                        <a:ext cx="2114550" cy="9509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4"/>
          <p:cNvGraphicFramePr>
            <a:graphicFrameLocks noChangeAspect="1"/>
          </p:cNvGraphicFramePr>
          <p:nvPr/>
        </p:nvGraphicFramePr>
        <p:xfrm>
          <a:off x="3611563" y="5695950"/>
          <a:ext cx="19446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ção" r:id="rId8" imgW="901309" imgH="228501" progId="Equation.3">
                  <p:embed/>
                </p:oleObj>
              </mc:Choice>
              <mc:Fallback>
                <p:oleObj name="Equação" r:id="rId8" imgW="901309" imgH="228501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5695950"/>
                        <a:ext cx="1944687" cy="488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35 -0.03218 0.34288 -0.06412 0.41146 -0.07686 " pathEditMode="relative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35 -0.03218 0.34288 -0.06412 0.41146 -0.07686 " pathEditMode="relative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1" grpId="0"/>
      <p:bldP spid="25" grpId="0"/>
      <p:bldP spid="25" grpId="1"/>
      <p:bldP spid="30" grpId="0"/>
      <p:bldP spid="43" grpId="0"/>
      <p:bldP spid="46" grpId="0"/>
      <p:bldP spid="47" grpId="0"/>
      <p:bldP spid="52" grpId="0"/>
      <p:bldP spid="53" grpId="0"/>
      <p:bldP spid="57" grpId="0"/>
      <p:bldP spid="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12780</TotalTime>
  <Words>740</Words>
  <Application>Microsoft Office PowerPoint</Application>
  <PresentationFormat>Apresentação na tela (4:3)</PresentationFormat>
  <Paragraphs>235</Paragraphs>
  <Slides>31</Slides>
  <Notes>31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5</vt:i4>
      </vt:variant>
      <vt:variant>
        <vt:lpstr>Títulos de slides</vt:lpstr>
      </vt:variant>
      <vt:variant>
        <vt:i4>31</vt:i4>
      </vt:variant>
    </vt:vector>
  </HeadingPairs>
  <TitlesOfParts>
    <vt:vector size="37" baseType="lpstr">
      <vt:lpstr>Aspecto</vt:lpstr>
      <vt:lpstr>Equation</vt:lpstr>
      <vt:lpstr>Equação</vt:lpstr>
      <vt:lpstr>Figura</vt:lpstr>
      <vt:lpstr>Equation.3</vt:lpstr>
      <vt:lpstr>Documento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Carlos</dc:creator>
  <cp:lastModifiedBy>José Carlos</cp:lastModifiedBy>
  <cp:revision>898</cp:revision>
  <cp:lastPrinted>1601-01-01T00:00:00Z</cp:lastPrinted>
  <dcterms:created xsi:type="dcterms:W3CDTF">1601-01-01T00:00:00Z</dcterms:created>
  <dcterms:modified xsi:type="dcterms:W3CDTF">2018-10-08T23:14:10Z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