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58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44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565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13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358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232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86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51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718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91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389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51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57F19-BFF3-4077-B608-7DACF9015DB4}" type="datetimeFigureOut">
              <a:rPr lang="pt-BR" smtClean="0"/>
              <a:t>12/11/2018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B6DF8-4E30-41CC-853A-008204F816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74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0710"/>
            <a:ext cx="7772400" cy="2387600"/>
          </a:xfrm>
        </p:spPr>
        <p:txBody>
          <a:bodyPr/>
          <a:lstStyle/>
          <a:p>
            <a:r>
              <a:rPr lang="pt-BR" b="1" dirty="0">
                <a:solidFill>
                  <a:srgbClr val="0000CC"/>
                </a:solidFill>
              </a:rPr>
              <a:t>Volumetria Redox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765940"/>
            <a:ext cx="6858000" cy="1655762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N. </a:t>
            </a:r>
            <a:r>
              <a:rPr lang="pt-BR" dirty="0" err="1"/>
              <a:t>Baccan</a:t>
            </a:r>
            <a:r>
              <a:rPr lang="pt-BR" dirty="0"/>
              <a:t>, J.C. de Andrade, O.E.S. Godinho, J.S. Barone, Química Analítica Quantitativa Elementar, capítulo 5, </a:t>
            </a:r>
            <a:r>
              <a:rPr lang="pt-BR" dirty="0" err="1"/>
              <a:t>Blucher</a:t>
            </a:r>
            <a:r>
              <a:rPr lang="pt-BR" dirty="0"/>
              <a:t>, 2001</a:t>
            </a:r>
          </a:p>
          <a:p>
            <a:r>
              <a:rPr lang="pt-BR" dirty="0" err="1"/>
              <a:t>Skoog</a:t>
            </a:r>
            <a:r>
              <a:rPr lang="pt-BR" dirty="0"/>
              <a:t>, West, </a:t>
            </a:r>
            <a:r>
              <a:rPr lang="pt-BR" dirty="0" err="1"/>
              <a:t>Holler</a:t>
            </a:r>
            <a:r>
              <a:rPr lang="pt-BR" dirty="0"/>
              <a:t>, </a:t>
            </a:r>
            <a:r>
              <a:rPr lang="pt-BR" dirty="0" err="1"/>
              <a:t>Crouch</a:t>
            </a:r>
            <a:r>
              <a:rPr lang="pt-BR" dirty="0"/>
              <a:t>, Fundamentos de Química Analítica, Thompson, 8ª Edição, capítulos 19 e 20</a:t>
            </a:r>
          </a:p>
        </p:txBody>
      </p:sp>
    </p:spTree>
    <p:extLst>
      <p:ext uri="{BB962C8B-B14F-4D97-AF65-F5344CB8AC3E}">
        <p14:creationId xmlns:p14="http://schemas.microsoft.com/office/powerpoint/2010/main" val="3544923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r="16335"/>
          <a:stretch/>
        </p:blipFill>
        <p:spPr>
          <a:xfrm>
            <a:off x="250166" y="2063391"/>
            <a:ext cx="8425362" cy="2983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337758" y="405442"/>
            <a:ext cx="4166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00CC"/>
                </a:solidFill>
              </a:rPr>
              <a:t>Agentes Oxidantes</a:t>
            </a:r>
          </a:p>
        </p:txBody>
      </p:sp>
    </p:spTree>
    <p:extLst>
      <p:ext uri="{BB962C8B-B14F-4D97-AF65-F5344CB8AC3E}">
        <p14:creationId xmlns:p14="http://schemas.microsoft.com/office/powerpoint/2010/main" val="309719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3" y="1095554"/>
            <a:ext cx="6975176" cy="5387423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15617" y="324942"/>
            <a:ext cx="7613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0000CC"/>
                </a:solidFill>
              </a:rPr>
              <a:t>Efeito da diferença entre os potenciais de eletrodo no formato das curvas de titulação redox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159260" y="1992702"/>
            <a:ext cx="2501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2060"/>
                </a:solidFill>
              </a:rPr>
              <a:t>E</a:t>
            </a:r>
            <a:r>
              <a:rPr lang="pt-BR" baseline="30000" dirty="0">
                <a:solidFill>
                  <a:srgbClr val="002060"/>
                </a:solidFill>
              </a:rPr>
              <a:t>0</a:t>
            </a:r>
            <a:r>
              <a:rPr lang="pt-BR" baseline="-25000" dirty="0">
                <a:solidFill>
                  <a:srgbClr val="002060"/>
                </a:solidFill>
              </a:rPr>
              <a:t>analito</a:t>
            </a:r>
            <a:r>
              <a:rPr lang="pt-BR" dirty="0">
                <a:solidFill>
                  <a:srgbClr val="002060"/>
                </a:solidFill>
              </a:rPr>
              <a:t> = 0,200 V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159260" y="2615467"/>
            <a:ext cx="14147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2060"/>
                </a:solidFill>
              </a:rPr>
              <a:t>E</a:t>
            </a:r>
            <a:r>
              <a:rPr lang="pt-BR" baseline="30000" dirty="0">
                <a:solidFill>
                  <a:srgbClr val="002060"/>
                </a:solidFill>
              </a:rPr>
              <a:t>0</a:t>
            </a:r>
            <a:r>
              <a:rPr lang="pt-BR" dirty="0">
                <a:solidFill>
                  <a:srgbClr val="002060"/>
                </a:solidFill>
              </a:rPr>
              <a:t>titulante</a:t>
            </a:r>
          </a:p>
          <a:p>
            <a:r>
              <a:rPr lang="pt-BR" dirty="0">
                <a:solidFill>
                  <a:srgbClr val="002060"/>
                </a:solidFill>
              </a:rPr>
              <a:t>E</a:t>
            </a:r>
            <a:r>
              <a:rPr lang="pt-BR" baseline="30000" dirty="0">
                <a:solidFill>
                  <a:srgbClr val="002060"/>
                </a:solidFill>
              </a:rPr>
              <a:t>0</a:t>
            </a:r>
            <a:r>
              <a:rPr lang="pt-BR" baseline="-25000" dirty="0">
                <a:solidFill>
                  <a:srgbClr val="002060"/>
                </a:solidFill>
              </a:rPr>
              <a:t>A</a:t>
            </a:r>
            <a:r>
              <a:rPr lang="pt-BR" dirty="0">
                <a:solidFill>
                  <a:srgbClr val="002060"/>
                </a:solidFill>
              </a:rPr>
              <a:t> = 1,0 V</a:t>
            </a:r>
          </a:p>
          <a:p>
            <a:r>
              <a:rPr lang="pt-BR" dirty="0">
                <a:solidFill>
                  <a:srgbClr val="002060"/>
                </a:solidFill>
              </a:rPr>
              <a:t>E</a:t>
            </a:r>
            <a:r>
              <a:rPr lang="pt-BR" baseline="30000" dirty="0">
                <a:solidFill>
                  <a:srgbClr val="002060"/>
                </a:solidFill>
              </a:rPr>
              <a:t>0</a:t>
            </a:r>
            <a:r>
              <a:rPr lang="pt-BR" baseline="-25000" dirty="0">
                <a:solidFill>
                  <a:srgbClr val="002060"/>
                </a:solidFill>
              </a:rPr>
              <a:t>B</a:t>
            </a:r>
            <a:r>
              <a:rPr lang="pt-BR" dirty="0">
                <a:solidFill>
                  <a:srgbClr val="002060"/>
                </a:solidFill>
              </a:rPr>
              <a:t> = 0,8 V</a:t>
            </a:r>
          </a:p>
          <a:p>
            <a:r>
              <a:rPr lang="pt-BR" dirty="0">
                <a:solidFill>
                  <a:srgbClr val="002060"/>
                </a:solidFill>
              </a:rPr>
              <a:t>E</a:t>
            </a:r>
            <a:r>
              <a:rPr lang="pt-BR" baseline="30000" dirty="0">
                <a:solidFill>
                  <a:srgbClr val="002060"/>
                </a:solidFill>
              </a:rPr>
              <a:t>0</a:t>
            </a:r>
            <a:r>
              <a:rPr lang="pt-BR" baseline="-25000" dirty="0">
                <a:solidFill>
                  <a:srgbClr val="002060"/>
                </a:solidFill>
              </a:rPr>
              <a:t>C</a:t>
            </a:r>
            <a:r>
              <a:rPr lang="pt-BR" dirty="0">
                <a:solidFill>
                  <a:srgbClr val="002060"/>
                </a:solidFill>
              </a:rPr>
              <a:t> = 0,6 V</a:t>
            </a:r>
          </a:p>
          <a:p>
            <a:r>
              <a:rPr lang="pt-BR" dirty="0">
                <a:solidFill>
                  <a:srgbClr val="002060"/>
                </a:solidFill>
              </a:rPr>
              <a:t>E</a:t>
            </a:r>
            <a:r>
              <a:rPr lang="pt-BR" baseline="30000" dirty="0">
                <a:solidFill>
                  <a:srgbClr val="002060"/>
                </a:solidFill>
              </a:rPr>
              <a:t>0</a:t>
            </a:r>
            <a:r>
              <a:rPr lang="pt-BR" baseline="-25000" dirty="0">
                <a:solidFill>
                  <a:srgbClr val="002060"/>
                </a:solidFill>
              </a:rPr>
              <a:t>D</a:t>
            </a:r>
            <a:r>
              <a:rPr lang="pt-BR" dirty="0">
                <a:solidFill>
                  <a:srgbClr val="002060"/>
                </a:solidFill>
              </a:rPr>
              <a:t> = 0,4 V</a:t>
            </a:r>
          </a:p>
          <a:p>
            <a:r>
              <a:rPr lang="pt-BR" dirty="0">
                <a:solidFill>
                  <a:srgbClr val="002060"/>
                </a:solidFill>
              </a:rPr>
              <a:t>E</a:t>
            </a:r>
            <a:r>
              <a:rPr lang="pt-BR" baseline="30000" dirty="0">
                <a:solidFill>
                  <a:srgbClr val="002060"/>
                </a:solidFill>
              </a:rPr>
              <a:t>0</a:t>
            </a:r>
            <a:r>
              <a:rPr lang="pt-BR" baseline="-25000" dirty="0">
                <a:solidFill>
                  <a:srgbClr val="002060"/>
                </a:solidFill>
              </a:rPr>
              <a:t>E</a:t>
            </a:r>
            <a:r>
              <a:rPr lang="pt-BR" dirty="0">
                <a:solidFill>
                  <a:srgbClr val="002060"/>
                </a:solidFill>
              </a:rPr>
              <a:t> = 0,2 V</a:t>
            </a:r>
          </a:p>
          <a:p>
            <a:endParaRPr lang="pt-B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314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0000CC"/>
                </a:solidFill>
              </a:rPr>
              <a:t>Ponto final de titulações redox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59125" y="2182483"/>
            <a:ext cx="8298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Visualmente sem indicadores, </a:t>
            </a:r>
            <a:r>
              <a:rPr lang="pt-BR" sz="2800" dirty="0" err="1"/>
              <a:t>ex</a:t>
            </a:r>
            <a:r>
              <a:rPr lang="pt-BR" sz="2800" dirty="0"/>
              <a:t>, excesso de KMnO</a:t>
            </a:r>
            <a:r>
              <a:rPr lang="pt-BR" sz="2800" baseline="-25000" dirty="0"/>
              <a:t>4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9125" y="3387306"/>
            <a:ext cx="829861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Visualmente com indicadores específicos:</a:t>
            </a:r>
          </a:p>
          <a:p>
            <a:r>
              <a:rPr lang="pt-BR" sz="2000" dirty="0"/>
              <a:t>		Amido-Iodo</a:t>
            </a:r>
          </a:p>
          <a:p>
            <a:r>
              <a:rPr lang="pt-BR" sz="2000" dirty="0"/>
              <a:t>		SCN- em titulações envolvendo Fe(III)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59125" y="5756955"/>
            <a:ext cx="7134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Titulações </a:t>
            </a:r>
            <a:r>
              <a:rPr lang="pt-BR" sz="2800" dirty="0" err="1"/>
              <a:t>Potenciométricas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9125" y="4946072"/>
            <a:ext cx="6754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Visualmente com indicadores verdadeiros</a:t>
            </a:r>
          </a:p>
        </p:txBody>
      </p:sp>
    </p:spTree>
    <p:extLst>
      <p:ext uri="{BB962C8B-B14F-4D97-AF65-F5344CB8AC3E}">
        <p14:creationId xmlns:p14="http://schemas.microsoft.com/office/powerpoint/2010/main" val="15082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560219" y="1205902"/>
            <a:ext cx="4265101" cy="20574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091159" y="436379"/>
            <a:ext cx="5329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>
                <a:solidFill>
                  <a:srgbClr val="0000CC"/>
                </a:solidFill>
              </a:rPr>
              <a:t>Indicadores Verdadeiros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CC1D1C7D-C6F0-488D-96B2-234AC22ED4D6}"/>
              </a:ext>
            </a:extLst>
          </p:cNvPr>
          <p:cNvGrpSpPr/>
          <p:nvPr/>
        </p:nvGrpSpPr>
        <p:grpSpPr>
          <a:xfrm>
            <a:off x="636728" y="3950898"/>
            <a:ext cx="7769194" cy="2793317"/>
            <a:chOff x="636728" y="3950898"/>
            <a:chExt cx="7769194" cy="2793317"/>
          </a:xfrm>
        </p:grpSpPr>
        <p:grpSp>
          <p:nvGrpSpPr>
            <p:cNvPr id="5" name="Agrupar 4"/>
            <p:cNvGrpSpPr/>
            <p:nvPr/>
          </p:nvGrpSpPr>
          <p:grpSpPr>
            <a:xfrm>
              <a:off x="636728" y="3950898"/>
              <a:ext cx="7769194" cy="2793317"/>
              <a:chOff x="1086759" y="3128873"/>
              <a:chExt cx="7769194" cy="2793317"/>
            </a:xfrm>
          </p:grpSpPr>
          <p:pic>
            <p:nvPicPr>
              <p:cNvPr id="3" name="Imagem 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0800000">
                <a:off x="1086759" y="3128873"/>
                <a:ext cx="7108501" cy="2705100"/>
              </a:xfrm>
              <a:prstGeom prst="rect">
                <a:avLst/>
              </a:prstGeom>
            </p:spPr>
          </p:pic>
          <p:sp>
            <p:nvSpPr>
              <p:cNvPr id="4" name="Retângulo 3"/>
              <p:cNvSpPr/>
              <p:nvPr/>
            </p:nvSpPr>
            <p:spPr>
              <a:xfrm>
                <a:off x="8096828" y="3604200"/>
                <a:ext cx="759125" cy="23179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CBA2936D-5F0C-4AE8-91AC-1E4293928E34}"/>
                </a:ext>
              </a:extLst>
            </p:cNvPr>
            <p:cNvSpPr/>
            <p:nvPr/>
          </p:nvSpPr>
          <p:spPr>
            <a:xfrm>
              <a:off x="6493565" y="4253948"/>
              <a:ext cx="1251664" cy="4240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93626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Resultado de imagem para indicadores red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478" y="1279465"/>
            <a:ext cx="6848867" cy="5448236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099786" y="289730"/>
            <a:ext cx="5329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>
                <a:solidFill>
                  <a:srgbClr val="0000CC"/>
                </a:solidFill>
              </a:rPr>
              <a:t>Indicadores Verdadeiros</a:t>
            </a:r>
          </a:p>
        </p:txBody>
      </p:sp>
    </p:spTree>
    <p:extLst>
      <p:ext uri="{BB962C8B-B14F-4D97-AF65-F5344CB8AC3E}">
        <p14:creationId xmlns:p14="http://schemas.microsoft.com/office/powerpoint/2010/main" val="104116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r="19099"/>
          <a:stretch/>
        </p:blipFill>
        <p:spPr>
          <a:xfrm>
            <a:off x="138022" y="1748047"/>
            <a:ext cx="8549820" cy="3462307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18913" y="543464"/>
            <a:ext cx="5124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00CC"/>
                </a:solidFill>
              </a:rPr>
              <a:t>Agentes Redutores</a:t>
            </a:r>
          </a:p>
        </p:txBody>
      </p:sp>
    </p:spTree>
    <p:extLst>
      <p:ext uri="{BB962C8B-B14F-4D97-AF65-F5344CB8AC3E}">
        <p14:creationId xmlns:p14="http://schemas.microsoft.com/office/powerpoint/2010/main" val="610160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34" y="1102862"/>
            <a:ext cx="8885626" cy="511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887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246" y="1242423"/>
            <a:ext cx="7522234" cy="5203648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337758" y="405442"/>
            <a:ext cx="4166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00CC"/>
                </a:solidFill>
              </a:rPr>
              <a:t>Agentes Oxidantes</a:t>
            </a:r>
          </a:p>
        </p:txBody>
      </p:sp>
    </p:spTree>
    <p:extLst>
      <p:ext uri="{BB962C8B-B14F-4D97-AF65-F5344CB8AC3E}">
        <p14:creationId xmlns:p14="http://schemas.microsoft.com/office/powerpoint/2010/main" val="786008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30" y="1342126"/>
            <a:ext cx="8406621" cy="511599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337758" y="405442"/>
            <a:ext cx="4166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00CC"/>
                </a:solidFill>
              </a:rPr>
              <a:t>Agentes Oxidantes</a:t>
            </a:r>
          </a:p>
        </p:txBody>
      </p:sp>
    </p:spTree>
    <p:extLst>
      <p:ext uri="{BB962C8B-B14F-4D97-AF65-F5344CB8AC3E}">
        <p14:creationId xmlns:p14="http://schemas.microsoft.com/office/powerpoint/2010/main" val="3056734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519</TotalTime>
  <Words>137</Words>
  <Application>Microsoft Office PowerPoint</Application>
  <PresentationFormat>Apresentação na tela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Volumetria Redox</vt:lpstr>
      <vt:lpstr>Apresentação do PowerPoint</vt:lpstr>
      <vt:lpstr>Ponto final de titulações redox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IQUSP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Volumetria Redox</dc:title>
  <dc:creator>Jorge Masini</dc:creator>
  <cp:lastModifiedBy>Jorge Masini</cp:lastModifiedBy>
  <cp:revision>8</cp:revision>
  <dcterms:created xsi:type="dcterms:W3CDTF">2017-11-10T14:09:17Z</dcterms:created>
  <dcterms:modified xsi:type="dcterms:W3CDTF">2018-11-12T19:04:08Z</dcterms:modified>
</cp:coreProperties>
</file>