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0" r:id="rId3"/>
    <p:sldId id="290" r:id="rId4"/>
    <p:sldId id="261" r:id="rId5"/>
    <p:sldId id="263" r:id="rId6"/>
    <p:sldId id="262" r:id="rId7"/>
    <p:sldId id="282" r:id="rId8"/>
    <p:sldId id="335" r:id="rId9"/>
    <p:sldId id="336" r:id="rId10"/>
    <p:sldId id="257" r:id="rId11"/>
    <p:sldId id="266" r:id="rId12"/>
    <p:sldId id="283" r:id="rId13"/>
    <p:sldId id="291" r:id="rId14"/>
    <p:sldId id="264" r:id="rId15"/>
    <p:sldId id="288" r:id="rId16"/>
    <p:sldId id="267" r:id="rId17"/>
    <p:sldId id="308" r:id="rId18"/>
    <p:sldId id="279" r:id="rId19"/>
    <p:sldId id="280" r:id="rId20"/>
    <p:sldId id="281" r:id="rId21"/>
    <p:sldId id="278" r:id="rId22"/>
    <p:sldId id="298" r:id="rId23"/>
    <p:sldId id="299" r:id="rId24"/>
    <p:sldId id="300" r:id="rId25"/>
    <p:sldId id="301" r:id="rId26"/>
    <p:sldId id="353" r:id="rId27"/>
    <p:sldId id="302" r:id="rId28"/>
    <p:sldId id="274" r:id="rId29"/>
    <p:sldId id="275" r:id="rId30"/>
    <p:sldId id="277" r:id="rId31"/>
    <p:sldId id="352" r:id="rId32"/>
    <p:sldId id="351" r:id="rId33"/>
    <p:sldId id="354" r:id="rId34"/>
    <p:sldId id="355" r:id="rId35"/>
    <p:sldId id="284" r:id="rId36"/>
    <p:sldId id="286" r:id="rId37"/>
    <p:sldId id="332" r:id="rId38"/>
    <p:sldId id="333" r:id="rId39"/>
    <p:sldId id="324" r:id="rId40"/>
    <p:sldId id="331" r:id="rId41"/>
    <p:sldId id="323" r:id="rId42"/>
    <p:sldId id="356" r:id="rId43"/>
    <p:sldId id="344" r:id="rId44"/>
    <p:sldId id="326" r:id="rId45"/>
    <p:sldId id="334" r:id="rId46"/>
    <p:sldId id="292" r:id="rId47"/>
    <p:sldId id="271" r:id="rId48"/>
    <p:sldId id="273" r:id="rId49"/>
    <p:sldId id="306" r:id="rId50"/>
    <p:sldId id="319" r:id="rId51"/>
    <p:sldId id="320" r:id="rId52"/>
    <p:sldId id="328" r:id="rId53"/>
    <p:sldId id="321" r:id="rId54"/>
    <p:sldId id="346" r:id="rId55"/>
    <p:sldId id="347" r:id="rId56"/>
    <p:sldId id="350" r:id="rId57"/>
    <p:sldId id="359" r:id="rId58"/>
    <p:sldId id="348" r:id="rId59"/>
    <p:sldId id="316" r:id="rId60"/>
    <p:sldId id="357" r:id="rId61"/>
    <p:sldId id="313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33CC"/>
    <a:srgbClr val="0066CC"/>
    <a:srgbClr val="CCCCFF"/>
    <a:srgbClr val="000099"/>
    <a:srgbClr val="FF3399"/>
    <a:srgbClr val="00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51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1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B782-3E0A-4F1C-8A98-EA2A16C566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3AC7-34EA-41ED-9835-95E5971E5B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B56D-DBE9-487D-895C-39AF05E1B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EA90-60A7-44E7-9EBB-620AD58747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D0E1-5C61-49B5-9175-1AE8B0EBA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FD7E-087C-445E-8921-8F8A953F19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CD37-1196-4376-BA1C-B3DA36512B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D8A0-741E-4A5D-BA92-6A6432226E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B45EB-D81D-40CC-B9B6-73B9A7EEDF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D226-2F67-4F81-8300-50EA71C105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9519-DA1C-464F-88F3-6CE8F7C884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0B677-034E-4F57-A989-BB0A1BE56F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0202283-B677-459C-8F8C-8A1BD4D10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08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508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508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hlink"/>
                </a:solidFill>
              </a:endParaRPr>
            </a:p>
          </p:txBody>
        </p:sp>
        <p:sp>
          <p:nvSpPr>
            <p:cNvPr id="2508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hlink"/>
                </a:solidFill>
              </a:endParaRPr>
            </a:p>
          </p:txBody>
        </p:sp>
        <p:sp>
          <p:nvSpPr>
            <p:cNvPr id="2508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2508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hlink"/>
                </a:solidFill>
              </a:endParaRPr>
            </a:p>
          </p:txBody>
        </p:sp>
        <p:sp>
          <p:nvSpPr>
            <p:cNvPr id="2508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2508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08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b="1" i="1" smtClean="0">
                <a:solidFill>
                  <a:srgbClr val="CCCCFF"/>
                </a:solidFill>
              </a:rPr>
              <a:t>BIOFARMÁCIA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323850" y="549275"/>
            <a:ext cx="3311525" cy="3887788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395288" y="622300"/>
            <a:ext cx="3313112" cy="37433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FÁRMACO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estabilidade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solubilidade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pH e pKa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forma cristalina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interação com excipientes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impurezas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forma do sal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tamanho de partícula</a:t>
            </a:r>
            <a:r>
              <a:rPr lang="pt-BR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4140200" y="692150"/>
            <a:ext cx="3311525" cy="266541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4067175" y="765175"/>
            <a:ext cx="3313113" cy="25050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 FARMACÊUTICA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tipo de forma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liberação imediata ou lenta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estabilidade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excipientes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tecnologia de produção</a:t>
            </a:r>
            <a:endParaRPr lang="pt-BR" b="1">
              <a:solidFill>
                <a:schemeClr val="bg2"/>
              </a:solidFill>
            </a:endParaRP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3708400" y="4076700"/>
            <a:ext cx="4967288" cy="216058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3779838" y="3644900"/>
            <a:ext cx="4860925" cy="25050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TECNOLOGIA DE PRODUÇÃO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processo de produção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controle de qualidade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especificações da matéria-prima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custo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estabilidade</a:t>
            </a:r>
            <a:endParaRPr lang="pt-BR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395288" y="1268413"/>
            <a:ext cx="4321175" cy="2016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50825" y="1412875"/>
            <a:ext cx="4392613" cy="20923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FISIOLÓGICOS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vias de administração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permeação através de membranas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ligação com macromoléculas e tecidos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>
              <a:solidFill>
                <a:schemeClr val="bg2"/>
              </a:solidFill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124075" y="4581525"/>
            <a:ext cx="3384550" cy="863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051050" y="4508500"/>
            <a:ext cx="3384550" cy="8540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aceitação do paciente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custo</a:t>
            </a:r>
            <a:endParaRPr lang="pt-BR" sz="2000" b="1">
              <a:solidFill>
                <a:schemeClr val="bg2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5003800" y="1196975"/>
            <a:ext cx="3744913" cy="26638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076825" y="1125538"/>
            <a:ext cx="3600450" cy="2682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farmacocinética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farmacodinâmica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ação terapêutica desejada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reações adversas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dose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2"/>
                </a:solidFill>
              </a:rPr>
              <a:t> efeito tóxico</a:t>
            </a:r>
            <a:endParaRPr lang="pt-BR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1"/>
          <p:cNvSpPr txBox="1">
            <a:spLocks noChangeArrowheads="1"/>
          </p:cNvSpPr>
          <p:nvPr/>
        </p:nvSpPr>
        <p:spPr bwMode="auto">
          <a:xfrm>
            <a:off x="1143000" y="49879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/>
          </a:p>
        </p:txBody>
      </p:sp>
      <p:sp>
        <p:nvSpPr>
          <p:cNvPr id="17411" name="Text Box 32"/>
          <p:cNvSpPr txBox="1">
            <a:spLocks noChangeArrowheads="1"/>
          </p:cNvSpPr>
          <p:nvPr/>
        </p:nvSpPr>
        <p:spPr bwMode="auto">
          <a:xfrm>
            <a:off x="539750" y="2741613"/>
            <a:ext cx="2305050" cy="304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Liberação do PA</a:t>
            </a:r>
            <a:endParaRPr lang="pt-PT" sz="1400" b="1"/>
          </a:p>
        </p:txBody>
      </p:sp>
      <p:sp>
        <p:nvSpPr>
          <p:cNvPr id="17412" name="Text Box 33"/>
          <p:cNvSpPr txBox="1">
            <a:spLocks noChangeArrowheads="1"/>
          </p:cNvSpPr>
          <p:nvPr/>
        </p:nvSpPr>
        <p:spPr bwMode="auto">
          <a:xfrm>
            <a:off x="539750" y="3317875"/>
            <a:ext cx="2305050" cy="304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Dissolução do PA</a:t>
            </a:r>
            <a:endParaRPr lang="pt-PT" sz="1400"/>
          </a:p>
        </p:txBody>
      </p:sp>
      <p:sp>
        <p:nvSpPr>
          <p:cNvPr id="17413" name="Text Box 34"/>
          <p:cNvSpPr txBox="1">
            <a:spLocks noChangeArrowheads="1"/>
          </p:cNvSpPr>
          <p:nvPr/>
        </p:nvSpPr>
        <p:spPr bwMode="auto">
          <a:xfrm>
            <a:off x="3851275" y="2814638"/>
            <a:ext cx="1801813" cy="517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PA na circulação sistêmica</a:t>
            </a:r>
            <a:endParaRPr lang="pt-PT" sz="1400"/>
          </a:p>
        </p:txBody>
      </p:sp>
      <p:sp>
        <p:nvSpPr>
          <p:cNvPr id="17414" name="Text Box 35"/>
          <p:cNvSpPr txBox="1">
            <a:spLocks noChangeArrowheads="1"/>
          </p:cNvSpPr>
          <p:nvPr/>
        </p:nvSpPr>
        <p:spPr bwMode="auto">
          <a:xfrm>
            <a:off x="3924300" y="4470400"/>
            <a:ext cx="1657350" cy="517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Metabolismo  e excreção</a:t>
            </a:r>
            <a:endParaRPr lang="pt-PT" sz="1400"/>
          </a:p>
        </p:txBody>
      </p:sp>
      <p:sp>
        <p:nvSpPr>
          <p:cNvPr id="17415" name="Text Box 36"/>
          <p:cNvSpPr txBox="1">
            <a:spLocks noChangeArrowheads="1"/>
          </p:cNvSpPr>
          <p:nvPr/>
        </p:nvSpPr>
        <p:spPr bwMode="auto">
          <a:xfrm>
            <a:off x="6877050" y="2957513"/>
            <a:ext cx="2051050" cy="3667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cs typeface="Times New Roman" pitchFamily="18" charset="0"/>
              </a:rPr>
              <a:t>PA nos tecidos</a:t>
            </a:r>
            <a:endParaRPr lang="pt-PT"/>
          </a:p>
        </p:txBody>
      </p:sp>
      <p:sp>
        <p:nvSpPr>
          <p:cNvPr id="17416" name="Line 37"/>
          <p:cNvSpPr>
            <a:spLocks noChangeShapeType="1"/>
          </p:cNvSpPr>
          <p:nvPr/>
        </p:nvSpPr>
        <p:spPr bwMode="auto">
          <a:xfrm>
            <a:off x="2987675" y="30305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7417" name="Line 38"/>
          <p:cNvSpPr>
            <a:spLocks noChangeShapeType="1"/>
          </p:cNvSpPr>
          <p:nvPr/>
        </p:nvSpPr>
        <p:spPr bwMode="auto">
          <a:xfrm>
            <a:off x="5867400" y="3101975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7418" name="Line 39"/>
          <p:cNvSpPr>
            <a:spLocks noChangeShapeType="1"/>
          </p:cNvSpPr>
          <p:nvPr/>
        </p:nvSpPr>
        <p:spPr bwMode="auto">
          <a:xfrm>
            <a:off x="4716463" y="34623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7419" name="Text Box 40"/>
          <p:cNvSpPr txBox="1">
            <a:spLocks noChangeArrowheads="1"/>
          </p:cNvSpPr>
          <p:nvPr/>
        </p:nvSpPr>
        <p:spPr bwMode="auto">
          <a:xfrm>
            <a:off x="2700338" y="2238375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absorção</a:t>
            </a:r>
            <a:endParaRPr lang="pt-PT" sz="1400"/>
          </a:p>
        </p:txBody>
      </p:sp>
      <p:sp>
        <p:nvSpPr>
          <p:cNvPr id="17420" name="Text Box 41"/>
          <p:cNvSpPr txBox="1">
            <a:spLocks noChangeArrowheads="1"/>
          </p:cNvSpPr>
          <p:nvPr/>
        </p:nvSpPr>
        <p:spPr bwMode="auto">
          <a:xfrm>
            <a:off x="2916238" y="3749675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eliminação</a:t>
            </a:r>
            <a:endParaRPr lang="pt-PT" sz="1400"/>
          </a:p>
        </p:txBody>
      </p:sp>
      <p:sp>
        <p:nvSpPr>
          <p:cNvPr id="17421" name="Text Box 42"/>
          <p:cNvSpPr txBox="1">
            <a:spLocks noChangeArrowheads="1"/>
          </p:cNvSpPr>
          <p:nvPr/>
        </p:nvSpPr>
        <p:spPr bwMode="auto">
          <a:xfrm>
            <a:off x="6877050" y="4541838"/>
            <a:ext cx="1657350" cy="517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efeito farmacológico</a:t>
            </a:r>
            <a:endParaRPr lang="pt-PT" sz="1400"/>
          </a:p>
        </p:txBody>
      </p:sp>
      <p:sp>
        <p:nvSpPr>
          <p:cNvPr id="17422" name="Line 43"/>
          <p:cNvSpPr>
            <a:spLocks noChangeShapeType="1"/>
          </p:cNvSpPr>
          <p:nvPr/>
        </p:nvSpPr>
        <p:spPr bwMode="auto">
          <a:xfrm>
            <a:off x="7740650" y="353377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7423" name="Line 44"/>
          <p:cNvSpPr>
            <a:spLocks noChangeShapeType="1"/>
          </p:cNvSpPr>
          <p:nvPr/>
        </p:nvSpPr>
        <p:spPr bwMode="auto">
          <a:xfrm flipH="1">
            <a:off x="5940425" y="32464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7424" name="Text Box 45"/>
          <p:cNvSpPr txBox="1">
            <a:spLocks noChangeArrowheads="1"/>
          </p:cNvSpPr>
          <p:nvPr/>
        </p:nvSpPr>
        <p:spPr bwMode="auto">
          <a:xfrm>
            <a:off x="755650" y="765175"/>
            <a:ext cx="72009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Relação entre fármaco, forma farmacêutica e efeito farmacológico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92275" y="908050"/>
            <a:ext cx="57610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VIAS DE ADMINISTRAÇÃO</a:t>
            </a:r>
          </a:p>
        </p:txBody>
      </p:sp>
      <p:sp>
        <p:nvSpPr>
          <p:cNvPr id="18435" name="Text Box 43"/>
          <p:cNvSpPr txBox="1">
            <a:spLocks noChangeArrowheads="1"/>
          </p:cNvSpPr>
          <p:nvPr/>
        </p:nvSpPr>
        <p:spPr bwMode="auto">
          <a:xfrm>
            <a:off x="3779838" y="2205038"/>
            <a:ext cx="19446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ABSORÇÃO</a:t>
            </a:r>
          </a:p>
        </p:txBody>
      </p:sp>
      <p:sp>
        <p:nvSpPr>
          <p:cNvPr id="18436" name="Text Box 44"/>
          <p:cNvSpPr txBox="1">
            <a:spLocks noChangeArrowheads="1"/>
          </p:cNvSpPr>
          <p:nvPr/>
        </p:nvSpPr>
        <p:spPr bwMode="auto">
          <a:xfrm>
            <a:off x="2339975" y="3213100"/>
            <a:ext cx="4824413" cy="304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Propriedades fisiológicas do sítio de absorção</a:t>
            </a:r>
            <a:endParaRPr lang="pt-PT" sz="1400"/>
          </a:p>
        </p:txBody>
      </p:sp>
      <p:sp>
        <p:nvSpPr>
          <p:cNvPr id="18437" name="Text Box 45"/>
          <p:cNvSpPr txBox="1">
            <a:spLocks noChangeArrowheads="1"/>
          </p:cNvSpPr>
          <p:nvPr/>
        </p:nvSpPr>
        <p:spPr bwMode="auto">
          <a:xfrm>
            <a:off x="3563938" y="3789363"/>
            <a:ext cx="2376487" cy="304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Forma farmacêutica</a:t>
            </a:r>
            <a:endParaRPr lang="pt-PT" sz="1400"/>
          </a:p>
        </p:txBody>
      </p:sp>
      <p:sp>
        <p:nvSpPr>
          <p:cNvPr id="18438" name="Text Box 46"/>
          <p:cNvSpPr txBox="1">
            <a:spLocks noChangeArrowheads="1"/>
          </p:cNvSpPr>
          <p:nvPr/>
        </p:nvSpPr>
        <p:spPr bwMode="auto">
          <a:xfrm>
            <a:off x="3346450" y="4508500"/>
            <a:ext cx="2881313" cy="304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Características do fármaco</a:t>
            </a:r>
            <a:endParaRPr lang="pt-P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1692275" y="908050"/>
            <a:ext cx="57610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VIAS DE ADMINISTRAÇÃO</a:t>
            </a:r>
          </a:p>
        </p:txBody>
      </p:sp>
      <p:graphicFrame>
        <p:nvGraphicFramePr>
          <p:cNvPr id="261243" name="Group 123"/>
          <p:cNvGraphicFramePr>
            <a:graphicFrameLocks noGrp="1"/>
          </p:cNvGraphicFramePr>
          <p:nvPr>
            <p:ph/>
          </p:nvPr>
        </p:nvGraphicFramePr>
        <p:xfrm>
          <a:off x="468313" y="1773238"/>
          <a:ext cx="8256905" cy="3534982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3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Biodisponibilidade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Vantagens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Desvantagens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intravenosa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Efeito imediato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Reações adversas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infusão intravenosa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Grandes volumes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Controle conc plasmática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Danos no sítio injeção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injeção intramuscular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Rápida para soluções aquosas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Lenta para soluções não aquosas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Fácil injeção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Dolorosas para PA irritantes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injeção subcutânea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Rápida para soluções aquosas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 pequeno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Absorção depende fluxo sanguíneo e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57610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VIAS DE ADMINISTRAÇÂO</a:t>
            </a:r>
          </a:p>
        </p:txBody>
      </p:sp>
      <p:graphicFrame>
        <p:nvGraphicFramePr>
          <p:cNvPr id="287793" name="Group 49"/>
          <p:cNvGraphicFramePr>
            <a:graphicFrameLocks noGrp="1"/>
          </p:cNvGraphicFramePr>
          <p:nvPr>
            <p:ph/>
          </p:nvPr>
        </p:nvGraphicFramePr>
        <p:xfrm>
          <a:off x="468313" y="1989138"/>
          <a:ext cx="8256905" cy="3242882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3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Biodisponibilidade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Vantagens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Desvantagens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sublingual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rápida para PA lipossolúvel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tem efeito 1ª passagem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doses pequenas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risco de deglutição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absorção variável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Fácil e segura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Ação imediata ou modificada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Instabilidade PA no trato 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1ª passagem no fígado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Absorção variável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Efeito local e sistêmico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Dificuldade de deglutição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Absorção variável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desconforto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transdérmica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Absorção lenta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Facilidade de administração e remoção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é viável para qualquer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35375" y="692150"/>
            <a:ext cx="3960813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ABSORÇÃO VIA ORAL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619250" y="1484313"/>
            <a:ext cx="6481763" cy="4430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sz="1600">
                <a:solidFill>
                  <a:schemeClr val="bg2"/>
                </a:solidFill>
              </a:rPr>
              <a:t>presença de secreções fisiológicas e enzimas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presença de muco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tempo de esvaziamento gástrico e motilidade intestinal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jejum x alimentos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alimentos gordurosos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líquidos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drogas anticolinérgicas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diarréia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perfusão sanguínea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interação com alimentos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antibióticos –  absorção diminuída com alimentos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1600">
                <a:solidFill>
                  <a:schemeClr val="bg2"/>
                </a:solidFill>
              </a:rPr>
              <a:t> griseofulvina – absorção aumentada com alimentos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836613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08175" y="1412875"/>
            <a:ext cx="5329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FISIOLÓGICOS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619250" y="2349500"/>
            <a:ext cx="6192838" cy="14970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permeabilidade: passagem dos fármacos através de membranas fisiológicas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estrutura molecular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propriedades das membranas fisiológicas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563938" y="692150"/>
            <a:ext cx="180022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DIFUSÃO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7272338" cy="3698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coeficiente de partição : lipossolubilidade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ionização da droga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área de superfície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espessura da membrana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camada de muco nas membranas gastrointestinais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afinidade da droga por macromoléculas ou tecidos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ligação com proteínas plasmáticas ( dicumarol, sulfonamidas)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deposição no tecido adiposo ( clordane)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complexação com cálcio ( tetraciclina)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547813" y="2276475"/>
            <a:ext cx="7272337" cy="1006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Estudo da relação das propriedades físico-químicas dos fármacos e formas farmacêuticas baseado na performance biológica do produto.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68538" y="765175"/>
            <a:ext cx="532923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IONIZAÇÃO DO FÁRMACO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555875" y="1700213"/>
            <a:ext cx="4608513" cy="42179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Equação de Henderson Hasselbach</a:t>
            </a:r>
          </a:p>
          <a:p>
            <a:pPr algn="ctr">
              <a:spcBef>
                <a:spcPct val="50000"/>
              </a:spcBef>
            </a:pPr>
            <a:endParaRPr lang="pt-BR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Ácidos fracos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pH = pKa + log [A-]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	           [HA]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pt-BR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Bases fracas</a:t>
            </a:r>
          </a:p>
          <a:p>
            <a:pPr>
              <a:spcBef>
                <a:spcPct val="50000"/>
              </a:spcBef>
            </a:pPr>
            <a:endParaRPr lang="pt-BR" b="1">
              <a:solidFill>
                <a:schemeClr val="bg2"/>
              </a:solidFill>
            </a:endParaRPr>
          </a:p>
          <a:p>
            <a:r>
              <a:rPr lang="pt-BR" b="1">
                <a:solidFill>
                  <a:schemeClr val="bg2"/>
                </a:solidFill>
              </a:rPr>
              <a:t>pH = pKa + log [BH+]</a:t>
            </a:r>
          </a:p>
          <a:p>
            <a:r>
              <a:rPr lang="pt-BR" b="1">
                <a:solidFill>
                  <a:schemeClr val="bg2"/>
                </a:solidFill>
              </a:rPr>
              <a:t>	               [B]</a:t>
            </a: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4211638" y="3357563"/>
            <a:ext cx="5746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4356100" y="5589588"/>
            <a:ext cx="5746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/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539750" y="692150"/>
            <a:ext cx="2305050" cy="3667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Solução aquosa</a:t>
            </a:r>
            <a:endParaRPr lang="pt-PT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2305050" cy="3667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Suspensão aquosa</a:t>
            </a:r>
            <a:endParaRPr lang="pt-PT"/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1188" y="2708275"/>
            <a:ext cx="2305050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Cápsula gelatinosa dura</a:t>
            </a:r>
            <a:endParaRPr lang="pt-PT"/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611188" y="4221163"/>
            <a:ext cx="2305050" cy="3667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Comprimido</a:t>
            </a:r>
            <a:endParaRPr lang="pt-PT"/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684213" y="5445125"/>
            <a:ext cx="2305050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Comprimido revestido</a:t>
            </a:r>
            <a:endParaRPr lang="pt-PT"/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779838" y="1628775"/>
            <a:ext cx="2305050" cy="7302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Suspensão de finas partículas de PA nos fluidos gastrointestinais</a:t>
            </a:r>
            <a:endParaRPr lang="pt-PT" sz="1400"/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4067175" y="3500438"/>
            <a:ext cx="1801813" cy="517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Agregados ou granulos</a:t>
            </a:r>
            <a:endParaRPr lang="pt-PT" sz="1400"/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4356100" y="5445125"/>
            <a:ext cx="1657350" cy="5175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Dissolução do revestimento</a:t>
            </a:r>
            <a:endParaRPr lang="pt-PT" sz="1400"/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7092950" y="1773238"/>
            <a:ext cx="2051050" cy="8255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66FFFF"/>
                </a:solidFill>
                <a:cs typeface="Times New Roman" pitchFamily="18" charset="0"/>
              </a:rPr>
              <a:t>Solução do PA nos fluidos gastrointestinais</a:t>
            </a:r>
            <a:endParaRPr lang="pt-PT" sz="1600">
              <a:solidFill>
                <a:srgbClr val="66FFFF"/>
              </a:solidFill>
            </a:endParaRPr>
          </a:p>
        </p:txBody>
      </p:sp>
      <p:sp>
        <p:nvSpPr>
          <p:cNvPr id="65548" name="Line 16"/>
          <p:cNvSpPr>
            <a:spLocks noChangeShapeType="1"/>
          </p:cNvSpPr>
          <p:nvPr/>
        </p:nvSpPr>
        <p:spPr bwMode="auto">
          <a:xfrm>
            <a:off x="2987675" y="19891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49" name="Line 17"/>
          <p:cNvSpPr>
            <a:spLocks noChangeShapeType="1"/>
          </p:cNvSpPr>
          <p:nvPr/>
        </p:nvSpPr>
        <p:spPr bwMode="auto">
          <a:xfrm>
            <a:off x="6156325" y="2060575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50" name="Line 18"/>
          <p:cNvSpPr>
            <a:spLocks noChangeShapeType="1"/>
          </p:cNvSpPr>
          <p:nvPr/>
        </p:nvSpPr>
        <p:spPr bwMode="auto">
          <a:xfrm>
            <a:off x="2916238" y="2997200"/>
            <a:ext cx="12954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51" name="Line 20"/>
          <p:cNvSpPr>
            <a:spLocks noChangeShapeType="1"/>
          </p:cNvSpPr>
          <p:nvPr/>
        </p:nvSpPr>
        <p:spPr bwMode="auto">
          <a:xfrm flipV="1">
            <a:off x="3132138" y="5661025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52" name="Line 21"/>
          <p:cNvSpPr>
            <a:spLocks noChangeShapeType="1"/>
          </p:cNvSpPr>
          <p:nvPr/>
        </p:nvSpPr>
        <p:spPr bwMode="auto">
          <a:xfrm flipV="1">
            <a:off x="5003800" y="4149725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53" name="Line 22"/>
          <p:cNvSpPr>
            <a:spLocks noChangeShapeType="1"/>
          </p:cNvSpPr>
          <p:nvPr/>
        </p:nvSpPr>
        <p:spPr bwMode="auto">
          <a:xfrm>
            <a:off x="5867400" y="3716338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54" name="Line 23"/>
          <p:cNvSpPr>
            <a:spLocks noChangeShapeType="1"/>
          </p:cNvSpPr>
          <p:nvPr/>
        </p:nvSpPr>
        <p:spPr bwMode="auto">
          <a:xfrm flipV="1">
            <a:off x="8027988" y="2852738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55" name="Text Box 24"/>
          <p:cNvSpPr txBox="1">
            <a:spLocks noChangeArrowheads="1"/>
          </p:cNvSpPr>
          <p:nvPr/>
        </p:nvSpPr>
        <p:spPr bwMode="auto">
          <a:xfrm>
            <a:off x="3203575" y="4221163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desintegração</a:t>
            </a:r>
            <a:endParaRPr lang="pt-PT" sz="1400"/>
          </a:p>
        </p:txBody>
      </p:sp>
      <p:sp>
        <p:nvSpPr>
          <p:cNvPr id="65556" name="Text Box 25"/>
          <p:cNvSpPr txBox="1">
            <a:spLocks noChangeArrowheads="1"/>
          </p:cNvSpPr>
          <p:nvPr/>
        </p:nvSpPr>
        <p:spPr bwMode="auto">
          <a:xfrm>
            <a:off x="6156325" y="3860800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dissolução</a:t>
            </a:r>
            <a:endParaRPr lang="pt-PT" sz="1400"/>
          </a:p>
        </p:txBody>
      </p:sp>
      <p:sp>
        <p:nvSpPr>
          <p:cNvPr id="65557" name="Text Box 26"/>
          <p:cNvSpPr txBox="1">
            <a:spLocks noChangeArrowheads="1"/>
          </p:cNvSpPr>
          <p:nvPr/>
        </p:nvSpPr>
        <p:spPr bwMode="auto">
          <a:xfrm>
            <a:off x="5148263" y="4652963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desintegração</a:t>
            </a:r>
            <a:endParaRPr lang="pt-PT" sz="1400"/>
          </a:p>
        </p:txBody>
      </p:sp>
      <p:sp>
        <p:nvSpPr>
          <p:cNvPr id="65558" name="Text Box 27"/>
          <p:cNvSpPr txBox="1">
            <a:spLocks noChangeArrowheads="1"/>
          </p:cNvSpPr>
          <p:nvPr/>
        </p:nvSpPr>
        <p:spPr bwMode="auto">
          <a:xfrm>
            <a:off x="5148263" y="2781300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desagregação</a:t>
            </a:r>
            <a:endParaRPr lang="pt-PT" sz="1400"/>
          </a:p>
        </p:txBody>
      </p:sp>
      <p:sp>
        <p:nvSpPr>
          <p:cNvPr id="65559" name="Line 28"/>
          <p:cNvSpPr>
            <a:spLocks noChangeShapeType="1"/>
          </p:cNvSpPr>
          <p:nvPr/>
        </p:nvSpPr>
        <p:spPr bwMode="auto">
          <a:xfrm flipV="1">
            <a:off x="5003800" y="25654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60" name="Text Box 30"/>
          <p:cNvSpPr txBox="1">
            <a:spLocks noChangeArrowheads="1"/>
          </p:cNvSpPr>
          <p:nvPr/>
        </p:nvSpPr>
        <p:spPr bwMode="auto">
          <a:xfrm>
            <a:off x="2195513" y="188913"/>
            <a:ext cx="532923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65561" name="Line 31"/>
          <p:cNvSpPr>
            <a:spLocks noChangeShapeType="1"/>
          </p:cNvSpPr>
          <p:nvPr/>
        </p:nvSpPr>
        <p:spPr bwMode="auto">
          <a:xfrm>
            <a:off x="2916238" y="765175"/>
            <a:ext cx="568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62" name="Line 32"/>
          <p:cNvSpPr>
            <a:spLocks noChangeShapeType="1"/>
          </p:cNvSpPr>
          <p:nvPr/>
        </p:nvSpPr>
        <p:spPr bwMode="auto">
          <a:xfrm>
            <a:off x="8604250" y="76517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63" name="Line 33"/>
          <p:cNvSpPr>
            <a:spLocks noChangeShapeType="1"/>
          </p:cNvSpPr>
          <p:nvPr/>
        </p:nvSpPr>
        <p:spPr bwMode="auto">
          <a:xfrm>
            <a:off x="2916238" y="981075"/>
            <a:ext cx="12954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5564" name="Text Box 34"/>
          <p:cNvSpPr txBox="1">
            <a:spLocks noChangeArrowheads="1"/>
          </p:cNvSpPr>
          <p:nvPr/>
        </p:nvSpPr>
        <p:spPr bwMode="auto">
          <a:xfrm>
            <a:off x="1835150" y="1196975"/>
            <a:ext cx="165735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cs typeface="Times New Roman" pitchFamily="18" charset="0"/>
              </a:rPr>
              <a:t>precipitação</a:t>
            </a:r>
            <a:endParaRPr lang="pt-PT" sz="1400"/>
          </a:p>
        </p:txBody>
      </p:sp>
      <p:sp>
        <p:nvSpPr>
          <p:cNvPr id="65565" name="Line 35"/>
          <p:cNvSpPr>
            <a:spLocks noChangeShapeType="1"/>
          </p:cNvSpPr>
          <p:nvPr/>
        </p:nvSpPr>
        <p:spPr bwMode="auto">
          <a:xfrm flipV="1">
            <a:off x="3059113" y="3933825"/>
            <a:ext cx="108108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619250" y="765175"/>
            <a:ext cx="5329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7559675" cy="297973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SOLUÇÕES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viscosidade da solução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pode ocorrer precipitação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precipitação de um sal de ácido fraco na forma livre no pH do estômago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precipitações em soluções conseguidas por técnicas de solubilização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	 </a:t>
            </a:r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73238"/>
            <a:ext cx="1841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8208962" cy="25939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SOLUÇÕES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PA + solubilizantes: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PA + polietilenoglicol-------------------------------------------------------- 19%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PA + hidroxipropil-</a:t>
            </a:r>
            <a:r>
              <a:rPr lang="el-GR" b="1">
                <a:solidFill>
                  <a:schemeClr val="bg2"/>
                </a:solidFill>
                <a:cs typeface="Arial" charset="0"/>
              </a:rPr>
              <a:t>β</a:t>
            </a:r>
            <a:r>
              <a:rPr lang="pt-BR" b="1">
                <a:solidFill>
                  <a:schemeClr val="bg2"/>
                </a:solidFill>
                <a:cs typeface="Arial" charset="0"/>
              </a:rPr>
              <a:t>ciclodextrina ( baixa conc)--------------------- 57%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  <a:cs typeface="Arial" charset="0"/>
              </a:rPr>
              <a:t> </a:t>
            </a:r>
            <a:r>
              <a:rPr lang="pt-BR" b="1">
                <a:solidFill>
                  <a:schemeClr val="bg2"/>
                </a:solidFill>
              </a:rPr>
              <a:t>PA + hidroxipropil-</a:t>
            </a:r>
            <a:r>
              <a:rPr lang="el-GR" b="1">
                <a:solidFill>
                  <a:schemeClr val="bg2"/>
                </a:solidFill>
              </a:rPr>
              <a:t>β</a:t>
            </a:r>
            <a:r>
              <a:rPr lang="pt-BR" b="1">
                <a:solidFill>
                  <a:schemeClr val="bg2"/>
                </a:solidFill>
              </a:rPr>
              <a:t>ciclodextrina ( alta conc)------------------------ 89%</a:t>
            </a:r>
            <a:endParaRPr lang="el-GR" b="1">
              <a:solidFill>
                <a:schemeClr val="bg2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619250" y="765175"/>
            <a:ext cx="5329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68313" y="2205038"/>
            <a:ext cx="6408737" cy="11922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SUSPENSÕES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dissolução do pó ( propriedades físico-químicas do pó)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viscosidade 	 </a:t>
            </a: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500438"/>
            <a:ext cx="1835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539750" y="3860800"/>
            <a:ext cx="5327650" cy="16049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CÁPSULAS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dissolução do invólucro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dispersão do pó – desagregação do pó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dissolução do pó</a:t>
            </a:r>
            <a:endParaRPr lang="pt-BR" sz="2000" b="1">
              <a:solidFill>
                <a:schemeClr val="bg2"/>
              </a:solidFill>
            </a:endParaRP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6156325" y="3429000"/>
            <a:ext cx="2303463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686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557338"/>
            <a:ext cx="1803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532923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1550" y="1484313"/>
            <a:ext cx="2735263" cy="1768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COMPRIMIDOS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desintegração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desagregação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dissolução	 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860800"/>
            <a:ext cx="18970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4529138" y="1700213"/>
            <a:ext cx="3787775" cy="37449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696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1722438"/>
            <a:ext cx="367188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908175" y="620713"/>
            <a:ext cx="5329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908175" y="2349500"/>
            <a:ext cx="4716463" cy="13112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revestimentos gastro-solúveis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revestimentos gastro-resistentes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formas de liberação controlada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488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REVESTIMENTO DE FORMAS FARMACÊUTICAS SÓLIDAS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55650" y="4292600"/>
            <a:ext cx="4751388" cy="22256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COMPRIMIDOS REVESTIDOS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dissolução do revestimento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desintegração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desagregação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dissolução	 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149725"/>
            <a:ext cx="18970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692275" y="981075"/>
            <a:ext cx="5329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9750" y="1844675"/>
            <a:ext cx="8208963" cy="1768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excipientes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interações com o fármaco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função específica na forma farmacêutica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modifica o meio em que o fármaco está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8208962" cy="35607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diluentes = influenciar a desagregação e dissolução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espessantes = aumentar tempo de retenção no trato gastrointestinal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lubrificantes = dificultar contato com água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desintegrantes = facilitar desintegração de formas sólidas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molhantes ( tensoativos)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aumentar a molhabilidade do pó , formação de micelas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agir como carreadores para aumentar difusão de fármacos na parede intestinal</a:t>
            </a:r>
          </a:p>
          <a:p>
            <a:pPr lvl="1">
              <a:spcBef>
                <a:spcPct val="50000"/>
              </a:spcBef>
            </a:pPr>
            <a:endParaRPr lang="pt-BR" b="1">
              <a:solidFill>
                <a:schemeClr val="bg2"/>
              </a:solidFill>
            </a:endParaRPr>
          </a:p>
        </p:txBody>
      </p:sp>
      <p:sp>
        <p:nvSpPr>
          <p:cNvPr id="74755" name="Text Box 19"/>
          <p:cNvSpPr txBox="1">
            <a:spLocks noChangeArrowheads="1"/>
          </p:cNvSpPr>
          <p:nvPr/>
        </p:nvSpPr>
        <p:spPr bwMode="auto">
          <a:xfrm>
            <a:off x="611188" y="1052513"/>
            <a:ext cx="7777162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Efeito de excipientes na dissolução de formas farmacêuticas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43000" y="2722563"/>
            <a:ext cx="571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>
              <a:latin typeface="Comic Sans MS" pitchFamily="66" charset="0"/>
            </a:endParaRP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323850" y="2455863"/>
            <a:ext cx="8208963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estearato de magnésio </a:t>
            </a:r>
            <a:r>
              <a:rPr lang="pt-BR" b="1">
                <a:solidFill>
                  <a:schemeClr val="bg2"/>
                </a:solidFill>
                <a:cs typeface="Arial" charset="0"/>
              </a:rPr>
              <a:t>*</a:t>
            </a:r>
            <a:r>
              <a:rPr lang="pt-BR" b="1">
                <a:solidFill>
                  <a:schemeClr val="bg2"/>
                </a:solidFill>
              </a:rPr>
              <a:t>                  dissolução       absorção </a:t>
            </a:r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>
            <a:off x="3563938" y="2671763"/>
            <a:ext cx="431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1" name="Line 7"/>
          <p:cNvSpPr>
            <a:spLocks noChangeShapeType="1"/>
          </p:cNvSpPr>
          <p:nvPr/>
        </p:nvSpPr>
        <p:spPr bwMode="auto">
          <a:xfrm>
            <a:off x="4284663" y="2455863"/>
            <a:ext cx="0" cy="3603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>
            <a:off x="5867400" y="2455863"/>
            <a:ext cx="0" cy="3603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323850" y="2997200"/>
            <a:ext cx="8640763" cy="3667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bicarbonato de sódio x aspirina            alteração de pH      absorção</a:t>
            </a:r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4211638" y="3213100"/>
            <a:ext cx="431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V="1">
            <a:off x="6732588" y="3070225"/>
            <a:ext cx="0" cy="28733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323850" y="3573463"/>
            <a:ext cx="8640763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suspensores       viscosidade do veículo      dissolução      absorção</a:t>
            </a:r>
          </a:p>
        </p:txBody>
      </p:sp>
      <p:sp>
        <p:nvSpPr>
          <p:cNvPr id="75787" name="Line 16"/>
          <p:cNvSpPr>
            <a:spLocks noChangeShapeType="1"/>
          </p:cNvSpPr>
          <p:nvPr/>
        </p:nvSpPr>
        <p:spPr bwMode="auto">
          <a:xfrm>
            <a:off x="2051050" y="3789363"/>
            <a:ext cx="287338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8" name="Line 17"/>
          <p:cNvSpPr>
            <a:spLocks noChangeShapeType="1"/>
          </p:cNvSpPr>
          <p:nvPr/>
        </p:nvSpPr>
        <p:spPr bwMode="auto">
          <a:xfrm>
            <a:off x="5219700" y="3644900"/>
            <a:ext cx="0" cy="360363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89" name="Line 18"/>
          <p:cNvSpPr>
            <a:spLocks noChangeShapeType="1"/>
          </p:cNvSpPr>
          <p:nvPr/>
        </p:nvSpPr>
        <p:spPr bwMode="auto">
          <a:xfrm>
            <a:off x="6804025" y="3573463"/>
            <a:ext cx="0" cy="3603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90" name="Text Box 20"/>
          <p:cNvSpPr txBox="1">
            <a:spLocks noChangeArrowheads="1"/>
          </p:cNvSpPr>
          <p:nvPr/>
        </p:nvSpPr>
        <p:spPr bwMode="auto">
          <a:xfrm>
            <a:off x="323850" y="4294188"/>
            <a:ext cx="8640763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tensoativos       molhabilidade do PA      dissolução      absorção</a:t>
            </a:r>
          </a:p>
        </p:txBody>
      </p:sp>
      <p:sp>
        <p:nvSpPr>
          <p:cNvPr id="75791" name="Line 21"/>
          <p:cNvSpPr>
            <a:spLocks noChangeShapeType="1"/>
          </p:cNvSpPr>
          <p:nvPr/>
        </p:nvSpPr>
        <p:spPr bwMode="auto">
          <a:xfrm>
            <a:off x="2052638" y="4510088"/>
            <a:ext cx="287337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92" name="Line 22"/>
          <p:cNvSpPr>
            <a:spLocks noChangeShapeType="1"/>
          </p:cNvSpPr>
          <p:nvPr/>
        </p:nvSpPr>
        <p:spPr bwMode="auto">
          <a:xfrm flipV="1">
            <a:off x="4859338" y="4365625"/>
            <a:ext cx="0" cy="28733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93" name="Line 23"/>
          <p:cNvSpPr>
            <a:spLocks noChangeShapeType="1"/>
          </p:cNvSpPr>
          <p:nvPr/>
        </p:nvSpPr>
        <p:spPr bwMode="auto">
          <a:xfrm flipV="1">
            <a:off x="6443663" y="4365625"/>
            <a:ext cx="0" cy="28733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94" name="Text Box 24"/>
          <p:cNvSpPr txBox="1">
            <a:spLocks noChangeArrowheads="1"/>
          </p:cNvSpPr>
          <p:nvPr/>
        </p:nvSpPr>
        <p:spPr bwMode="auto">
          <a:xfrm>
            <a:off x="323850" y="901700"/>
            <a:ext cx="8640763" cy="779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fenitoína sódica + sulfato de cálcio = absorção lenta</a:t>
            </a:r>
          </a:p>
          <a:p>
            <a:pPr lvl="4"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     + lactose = absorção rápida</a:t>
            </a:r>
          </a:p>
        </p:txBody>
      </p:sp>
      <p:sp>
        <p:nvSpPr>
          <p:cNvPr id="75795" name="Text Box 25"/>
          <p:cNvSpPr txBox="1">
            <a:spLocks noChangeArrowheads="1"/>
          </p:cNvSpPr>
          <p:nvPr/>
        </p:nvSpPr>
        <p:spPr bwMode="auto">
          <a:xfrm>
            <a:off x="323850" y="4868863"/>
            <a:ext cx="8640763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carbonato de cálcio x tetraciclina       complexo insolúvel    absorção</a:t>
            </a:r>
          </a:p>
        </p:txBody>
      </p:sp>
      <p:sp>
        <p:nvSpPr>
          <p:cNvPr id="75796" name="Line 26"/>
          <p:cNvSpPr>
            <a:spLocks noChangeShapeType="1"/>
          </p:cNvSpPr>
          <p:nvPr/>
        </p:nvSpPr>
        <p:spPr bwMode="auto">
          <a:xfrm>
            <a:off x="4284663" y="5049838"/>
            <a:ext cx="288925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97" name="Line 27"/>
          <p:cNvSpPr>
            <a:spLocks noChangeShapeType="1"/>
          </p:cNvSpPr>
          <p:nvPr/>
        </p:nvSpPr>
        <p:spPr bwMode="auto">
          <a:xfrm>
            <a:off x="6948488" y="4905375"/>
            <a:ext cx="0" cy="360363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798" name="Text Box 28"/>
          <p:cNvSpPr txBox="1">
            <a:spLocks noChangeArrowheads="1"/>
          </p:cNvSpPr>
          <p:nvPr/>
        </p:nvSpPr>
        <p:spPr bwMode="auto">
          <a:xfrm>
            <a:off x="323850" y="5408613"/>
            <a:ext cx="8640763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carboximetilcelulose x anfetamina       complexo insolúvel    absorção</a:t>
            </a:r>
          </a:p>
        </p:txBody>
      </p:sp>
      <p:sp>
        <p:nvSpPr>
          <p:cNvPr id="75799" name="Line 29"/>
          <p:cNvSpPr>
            <a:spLocks noChangeShapeType="1"/>
          </p:cNvSpPr>
          <p:nvPr/>
        </p:nvSpPr>
        <p:spPr bwMode="auto">
          <a:xfrm>
            <a:off x="4356100" y="5661025"/>
            <a:ext cx="288925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800" name="Line 30"/>
          <p:cNvSpPr>
            <a:spLocks noChangeShapeType="1"/>
          </p:cNvSpPr>
          <p:nvPr/>
        </p:nvSpPr>
        <p:spPr bwMode="auto">
          <a:xfrm>
            <a:off x="7019925" y="5445125"/>
            <a:ext cx="0" cy="360363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801" name="Text Box 31"/>
          <p:cNvSpPr txBox="1">
            <a:spLocks noChangeArrowheads="1"/>
          </p:cNvSpPr>
          <p:nvPr/>
        </p:nvSpPr>
        <p:spPr bwMode="auto">
          <a:xfrm>
            <a:off x="395288" y="5911850"/>
            <a:ext cx="8640762" cy="3667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polietilenoglicol x anfetamina       complexo insolúvel    absorção</a:t>
            </a:r>
          </a:p>
        </p:txBody>
      </p:sp>
      <p:sp>
        <p:nvSpPr>
          <p:cNvPr id="75802" name="Line 32"/>
          <p:cNvSpPr>
            <a:spLocks noChangeShapeType="1"/>
          </p:cNvSpPr>
          <p:nvPr/>
        </p:nvSpPr>
        <p:spPr bwMode="auto">
          <a:xfrm>
            <a:off x="3924300" y="6092825"/>
            <a:ext cx="288925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803" name="Line 33"/>
          <p:cNvSpPr>
            <a:spLocks noChangeShapeType="1"/>
          </p:cNvSpPr>
          <p:nvPr/>
        </p:nvSpPr>
        <p:spPr bwMode="auto">
          <a:xfrm>
            <a:off x="6588125" y="5948363"/>
            <a:ext cx="0" cy="3603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804" name="Text Box 34"/>
          <p:cNvSpPr txBox="1">
            <a:spLocks noChangeArrowheads="1"/>
          </p:cNvSpPr>
          <p:nvPr/>
        </p:nvSpPr>
        <p:spPr bwMode="auto">
          <a:xfrm>
            <a:off x="323850" y="1909763"/>
            <a:ext cx="8640763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talco          adsorção de PA         absorção</a:t>
            </a:r>
          </a:p>
        </p:txBody>
      </p:sp>
      <p:sp>
        <p:nvSpPr>
          <p:cNvPr id="75805" name="Line 35"/>
          <p:cNvSpPr>
            <a:spLocks noChangeShapeType="1"/>
          </p:cNvSpPr>
          <p:nvPr/>
        </p:nvSpPr>
        <p:spPr bwMode="auto">
          <a:xfrm>
            <a:off x="3851275" y="1909763"/>
            <a:ext cx="0" cy="3603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5806" name="Line 36"/>
          <p:cNvSpPr>
            <a:spLocks noChangeShapeType="1"/>
          </p:cNvSpPr>
          <p:nvPr/>
        </p:nvSpPr>
        <p:spPr bwMode="auto">
          <a:xfrm>
            <a:off x="1258888" y="2125663"/>
            <a:ext cx="431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39750" y="981075"/>
            <a:ext cx="8353425" cy="5400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18970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125538"/>
            <a:ext cx="16668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924175"/>
            <a:ext cx="18208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068638"/>
            <a:ext cx="14541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636838"/>
            <a:ext cx="1841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196975"/>
            <a:ext cx="1803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2060575"/>
            <a:ext cx="1495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4076700"/>
            <a:ext cx="1793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313" y="42926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052513"/>
            <a:ext cx="47704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Efeito de excipientes na dissolução de formas farmacêuticas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692275" y="981075"/>
            <a:ext cx="53292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FORMA FARMACÊUTICA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835150" y="2205038"/>
            <a:ext cx="5040313" cy="31400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tecnologia de produção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compactação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granulação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granulação via seca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granulação via úmida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granulação por hot melt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granulação por spray dryier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51050" y="620713"/>
            <a:ext cx="5329238" cy="7016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FÍSICO-QUÍMICOS E FARMACOTÉCNICOS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050" y="1773238"/>
            <a:ext cx="5111750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COEFICIENTE DE PARTIÇÃO DO FÁRMACO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1050" y="2924175"/>
            <a:ext cx="4751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Coeficiente de partição (logP)</a:t>
            </a:r>
          </a:p>
          <a:p>
            <a:pPr algn="ctr"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 = conc na fase oleosa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        conc na fase aquosa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419475" y="4292600"/>
            <a:ext cx="2447925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492500" y="1700213"/>
            <a:ext cx="2376488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PKA DO FÁRMACO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042988" y="2492375"/>
            <a:ext cx="763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determina o grau de ionização do fármaco em determinado pH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considerar a variação de pH do meio ao longo do trato gastrointestinal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considerar a variação de pH em função da ingestão de alimentos, ação de outros fármacos ou doenças específicas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2051050" y="620713"/>
            <a:ext cx="5329238" cy="7016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FÍSICO-QUÍMICOS E FARMACOTÉCNICOS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492500" y="1700213"/>
            <a:ext cx="2376488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PKA DO FÁRMACO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71550" y="2349500"/>
            <a:ext cx="76327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rgbClr val="0066CC"/>
                </a:solidFill>
              </a:rPr>
              <a:t> </a:t>
            </a:r>
            <a:r>
              <a:rPr lang="pt-BR" b="1" dirty="0">
                <a:solidFill>
                  <a:srgbClr val="000099"/>
                </a:solidFill>
              </a:rPr>
              <a:t>bases fracas: dissolução maior em meio ácido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rgbClr val="000099"/>
                </a:solidFill>
              </a:rPr>
              <a:t> ácidos fracos: dissolução maior em meio alcalino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pt-BR" b="1" dirty="0">
              <a:solidFill>
                <a:srgbClr val="0066CC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051050" y="620713"/>
            <a:ext cx="5329238" cy="7016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FÍSICO-QUÍMICOS E FARMACOTÉCNICOS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Tamanho de partícula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539750" y="1341438"/>
            <a:ext cx="3527425" cy="3959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34131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4716463" y="1268413"/>
            <a:ext cx="3527425" cy="3959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384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971550" y="3429000"/>
            <a:ext cx="7272338" cy="10985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pt-BR" b="1"/>
              <a:t>Embora com composições químicas idênticas, os polimorfos apresentam propriedades físico-químicas distintas como solubilidade, taxas de dissolução, estabilidade química, cor e ponto de fusão.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971550" y="1779588"/>
            <a:ext cx="7272338" cy="14652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b="1"/>
              <a:t>Polimorfismo é o fenômeno que os sólidos apresentam de cristalizar-se em mais de uma estrutura cristalina, ou seja, podem ser constituídos de uma mesma molécula e terem estruturas tridimensionais de empacotamento cristalino distintas.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060575"/>
            <a:ext cx="38306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81300"/>
            <a:ext cx="3379787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476375" y="1125538"/>
            <a:ext cx="59769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Formas polimórficas da espironolactona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95288" y="5516563"/>
            <a:ext cx="13684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 1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763713" y="5480050"/>
            <a:ext cx="19446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 2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076825" y="5949950"/>
            <a:ext cx="13684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 1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7235825" y="5876925"/>
            <a:ext cx="13684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79613" y="476250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1403350" y="1484313"/>
            <a:ext cx="5832475" cy="4054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Acetato de cortisona = 7 formas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Acetato de dexametazona = 4 formas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Palmitato de cloranfenicol = 3 formas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Fluorcortilona = 2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Prednisolona = 2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Progesterona = 2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Sulfametazina = 2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Sulfapiridina = 6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Tolbutamida =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pic>
        <p:nvPicPr>
          <p:cNvPr id="43011" name="Picture 6" descr="resenhas_polifor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36838"/>
            <a:ext cx="4667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431958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Formas polimórficas do ritonavir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79613" y="2060575"/>
            <a:ext cx="5832475" cy="1768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rgbClr val="006666"/>
                </a:solidFill>
                <a:latin typeface="Comic Sans MS" pitchFamily="66" charset="0"/>
              </a:rPr>
              <a:t> </a:t>
            </a:r>
            <a:r>
              <a:rPr lang="pt-BR" sz="2000" b="1">
                <a:solidFill>
                  <a:schemeClr val="bg2"/>
                </a:solidFill>
              </a:rPr>
              <a:t>propriedades dos fármacos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propriedades das formas farmacêuticas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	( formulação e tecnologias de preparo)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vias de administração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87900" y="4797425"/>
            <a:ext cx="3744913" cy="3968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CCCCFF"/>
                </a:solidFill>
              </a:rPr>
              <a:t>RESPOSTA TERAPÊUTICA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851275" y="3860800"/>
            <a:ext cx="719138" cy="1368425"/>
          </a:xfrm>
          <a:prstGeom prst="curvedRightArrow">
            <a:avLst>
              <a:gd name="adj1" fmla="val 38057"/>
              <a:gd name="adj2" fmla="val 761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96975"/>
            <a:ext cx="58324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419475" y="350043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</a:rPr>
              <a:t>100% A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</a:rPr>
              <a:t>100% B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3060700" y="2636838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</a:rPr>
              <a:t>50% A 50%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52513"/>
            <a:ext cx="5832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4213" y="5084763"/>
            <a:ext cx="7775575" cy="13684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palmitato de cloranfenicol pode existir em 3 formas polimórficas: A ( estável), B ( metastável) e C ( instável), com solubilidades diferentes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predominância da forma B numa forma farmacêutica aumenta a quantidade de fármaco absorvida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após a dissolução o palmitato de cloranfenicol é hidrolisado e libera a forma livre</a:t>
            </a:r>
            <a:endParaRPr lang="el-GR" sz="14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68538" y="404813"/>
            <a:ext cx="43195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Polimorfismo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9750" y="1878013"/>
            <a:ext cx="8353425" cy="8540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Metilprednisolona I = PF 205 / solubilidade em água 0,075mg/mL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Metilprednisolona II = PF 230 / solubilidade em água 0,16mg/mL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9750" y="3028950"/>
            <a:ext cx="8353425" cy="1768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Riboflavina I = PF 291 / solubilidade em água 60mg/mL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Riboflavina  II = PF 278 / solubilidade em água 80mg/mL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Riboflavina  III = PF 183 / solubilidade em água 1200mg/mL</a:t>
            </a:r>
          </a:p>
          <a:p>
            <a:pPr algn="ctr"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87450" y="1196975"/>
            <a:ext cx="68405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  <a:cs typeface="Arial" charset="0"/>
              </a:rPr>
              <a:t> solubilidades diferentes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  <a:cs typeface="Arial" charset="0"/>
              </a:rPr>
              <a:t> velocidade de hidrólise enzimática difere entre as formas polimórficas  ( conversão do éster em base livre)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187450" y="1052513"/>
            <a:ext cx="684053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  <a:cs typeface="Arial" charset="0"/>
              </a:rPr>
              <a:t>Efeito de polimorfos diferentes na biodisponibilidade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2268538" y="404813"/>
            <a:ext cx="4464050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Solvatação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763" y="1412875"/>
            <a:ext cx="36782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95288" y="4508500"/>
            <a:ext cx="4752975" cy="9159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geralmente a forma hidratada é menos solúvel que a forma anidra: cafeína, teofilina, glutetimida</a:t>
            </a:r>
            <a:endParaRPr lang="el-GR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4895850" cy="18796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</a:t>
            </a:r>
            <a:r>
              <a:rPr lang="pt-BR">
                <a:solidFill>
                  <a:schemeClr val="bg2"/>
                </a:solidFill>
              </a:rPr>
              <a:t>cristalização simultânea de moléculas do solvente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hidratos cristalinos x anidros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solvatos polimórficos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bg2"/>
                </a:solidFill>
              </a:rPr>
              <a:t> solvatos pseudopolimórficos</a:t>
            </a:r>
            <a:endParaRPr lang="el-GR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219700" y="5445125"/>
            <a:ext cx="3529013" cy="7302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2"/>
                </a:solidFill>
              </a:rPr>
              <a:t>Ampicilina anidra é mais solúvel que a forma triidratada e apresenta maior biosiponibilidade</a:t>
            </a:r>
            <a:endParaRPr lang="el-GR" sz="14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443663" y="177323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</a:rPr>
              <a:t>anidra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6227763" y="27813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</a:rPr>
              <a:t>triidratada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6246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92275" y="1628775"/>
            <a:ext cx="5834063" cy="7016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FATORES FÍSICO-QUÍMICOS E FARMACOTÉCNICOS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843213" y="3716338"/>
            <a:ext cx="2951162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DISSOLUÇÃO</a:t>
            </a:r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 rot="5400000">
            <a:off x="4067969" y="2709069"/>
            <a:ext cx="792163" cy="504825"/>
          </a:xfrm>
          <a:custGeom>
            <a:avLst/>
            <a:gdLst>
              <a:gd name="T0" fmla="*/ 799092377 w 21600"/>
              <a:gd name="T1" fmla="*/ 0 h 21600"/>
              <a:gd name="T2" fmla="*/ 0 w 21600"/>
              <a:gd name="T3" fmla="*/ 137875090 h 21600"/>
              <a:gd name="T4" fmla="*/ 799092377 w 21600"/>
              <a:gd name="T5" fmla="*/ 275749619 h 21600"/>
              <a:gd name="T6" fmla="*/ 1065457383 w 21600"/>
              <a:gd name="T7" fmla="*/ 1378750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42988" y="404813"/>
            <a:ext cx="7561262" cy="51546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Equação de Noyes- Whitney</a:t>
            </a:r>
          </a:p>
          <a:p>
            <a:pPr algn="ctr"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bg2"/>
                </a:solidFill>
              </a:rPr>
              <a:t>dC/dt = </a:t>
            </a:r>
            <a:r>
              <a:rPr lang="pt-BR" sz="2400" b="1" u="sng">
                <a:solidFill>
                  <a:schemeClr val="bg2"/>
                </a:solidFill>
              </a:rPr>
              <a:t>D A ( Cs – C)</a:t>
            </a:r>
          </a:p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bg2"/>
                </a:solidFill>
              </a:rPr>
              <a:t>		h</a:t>
            </a:r>
          </a:p>
          <a:p>
            <a:pPr>
              <a:spcBef>
                <a:spcPct val="50000"/>
              </a:spcBef>
            </a:pPr>
            <a:endParaRPr lang="pt-BR" sz="2400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dC/dt = velocidade de dissolução do PA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D = coeficiente de difusão do PA em solução nos fluidos gastrointestinais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A = área da partícula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Cs= solubilidade de saturação do PA em solução na camada difusional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C= concentração de PA nos fluidos gastrointestinais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H = espessura da camada difusional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920037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Estratégias para aumentar a solubilidade ou aumentar a área de superfície disponível para dissolução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79512" y="1196975"/>
            <a:ext cx="8856984" cy="53553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chemeClr val="bg2"/>
                </a:solidFill>
              </a:rPr>
              <a:t>I- Formulação e processos de produção</a:t>
            </a:r>
          </a:p>
          <a:p>
            <a:pPr>
              <a:spcBef>
                <a:spcPct val="50000"/>
              </a:spcBef>
            </a:pPr>
            <a:endParaRPr lang="pt-BR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chemeClr val="bg2"/>
                </a:solidFill>
              </a:rPr>
              <a:t>II </a:t>
            </a:r>
            <a:r>
              <a:rPr lang="pt-BR" b="1" dirty="0">
                <a:solidFill>
                  <a:schemeClr val="bg2"/>
                </a:solidFill>
              </a:rPr>
              <a:t>– Modificações físicas</a:t>
            </a:r>
          </a:p>
          <a:p>
            <a:pPr>
              <a:spcBef>
                <a:spcPct val="50000"/>
              </a:spcBef>
            </a:pPr>
            <a:endParaRPr lang="pt-BR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chemeClr val="bg2"/>
                </a:solidFill>
              </a:rPr>
              <a:t>Modificar o tamanho </a:t>
            </a:r>
            <a:r>
              <a:rPr lang="pt-BR" b="1" dirty="0">
                <a:solidFill>
                  <a:schemeClr val="bg2"/>
                </a:solidFill>
              </a:rPr>
              <a:t>de partícula: micronização, </a:t>
            </a:r>
            <a:r>
              <a:rPr lang="pt-BR" b="1" dirty="0" err="1">
                <a:solidFill>
                  <a:schemeClr val="bg2"/>
                </a:solidFill>
              </a:rPr>
              <a:t>nanosuspensões</a:t>
            </a:r>
            <a:endParaRPr lang="pt-BR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chemeClr val="bg2"/>
                </a:solidFill>
              </a:rPr>
              <a:t>Considerar forma polimórfica e estado anidro/hidratado</a:t>
            </a:r>
            <a:endParaRPr lang="pt-BR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 dirty="0" err="1">
                <a:solidFill>
                  <a:schemeClr val="bg2"/>
                </a:solidFill>
              </a:rPr>
              <a:t>Complexação</a:t>
            </a:r>
            <a:r>
              <a:rPr lang="pt-BR" b="1" dirty="0">
                <a:solidFill>
                  <a:schemeClr val="bg2"/>
                </a:solidFill>
              </a:rPr>
              <a:t> (</a:t>
            </a:r>
            <a:r>
              <a:rPr lang="pt-BR" b="1" dirty="0" err="1">
                <a:solidFill>
                  <a:schemeClr val="bg2"/>
                </a:solidFill>
              </a:rPr>
              <a:t>ciclodextrinas</a:t>
            </a:r>
            <a:r>
              <a:rPr lang="pt-BR" b="1" dirty="0">
                <a:solidFill>
                  <a:schemeClr val="bg2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bg2"/>
                </a:solidFill>
              </a:rPr>
              <a:t>Solubilização (solubilização </a:t>
            </a:r>
            <a:r>
              <a:rPr lang="pt-BR" b="1" dirty="0" err="1">
                <a:solidFill>
                  <a:schemeClr val="bg2"/>
                </a:solidFill>
              </a:rPr>
              <a:t>micelar</a:t>
            </a:r>
            <a:r>
              <a:rPr lang="pt-BR" b="1" dirty="0">
                <a:solidFill>
                  <a:schemeClr val="bg2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bg2"/>
                </a:solidFill>
              </a:rPr>
              <a:t>Dispersão do fármaco em carreadores: dispersões sólidas, soluções sólidas</a:t>
            </a:r>
          </a:p>
          <a:p>
            <a:pPr>
              <a:spcBef>
                <a:spcPct val="50000"/>
              </a:spcBef>
            </a:pPr>
            <a:endParaRPr lang="pt-BR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chemeClr val="bg2"/>
                </a:solidFill>
              </a:rPr>
              <a:t>III- </a:t>
            </a:r>
            <a:r>
              <a:rPr lang="pt-BR" b="1" dirty="0">
                <a:solidFill>
                  <a:schemeClr val="bg2"/>
                </a:solidFill>
              </a:rPr>
              <a:t>Modificações químicas</a:t>
            </a:r>
          </a:p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bg2"/>
                </a:solidFill>
              </a:rPr>
              <a:t>Pro-fármacos solúveis</a:t>
            </a:r>
          </a:p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bg2"/>
                </a:solidFill>
              </a:rPr>
              <a:t>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4248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FORMAÇÃO DE COMPLEXOS</a:t>
            </a:r>
          </a:p>
          <a:p>
            <a:pPr algn="ctr">
              <a:spcBef>
                <a:spcPct val="50000"/>
              </a:spcBef>
            </a:pPr>
            <a:endParaRPr lang="pt-BR" sz="2000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o fármaco pode formar complexos ( mais ou menos solúveis)  com substâncias presentes na forma farmacêutica ou com substâncias presentes nos fluidos do trato gastrointestinal</a:t>
            </a:r>
            <a:endParaRPr lang="el-GR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116013" y="2703513"/>
            <a:ext cx="7056437" cy="33924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estreptomicina x mucina = baixa absorção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tetraciclina x cálcio da dieta = baixa absorção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tetraciclina x cálcio (fosfato dicálcico) = baixa absorção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anfetamina x CMC= baixa absorção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fenobarbital x PEG 4000 = baixa absorção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dicumarol é mais solúvel em leite devido à  presença de caseína e possibilita níveis plasmáticos 5x maiores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griseofulvina tem absorção aumentada com ingestão de alimentos gordurosos</a:t>
            </a:r>
            <a:endParaRPr lang="el-GR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7813" y="2276475"/>
            <a:ext cx="7272337" cy="10064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Delineamento racional de produtos para liberar o fármaco numa dada velocidade de maneira a otimizar o efeito terapêutico e minimizar efeitos adversos.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19250" y="4652963"/>
            <a:ext cx="2808288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FARMACOCINÉTICA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87900" y="4652963"/>
            <a:ext cx="2952750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FARMACODINÂMICA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348038" y="5445125"/>
            <a:ext cx="2736850" cy="3968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FARMACOTÉCNICA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51050" y="908050"/>
            <a:ext cx="432117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Complexos com ciclodextrinas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042988" y="5300663"/>
            <a:ext cx="7778750" cy="10493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ciclodextrinas : complexação com miconazol aumentou em 55 x sua solubilidade e apresentou o dobro de biodisponibilidade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400" b="1">
                <a:solidFill>
                  <a:schemeClr val="bg2"/>
                </a:solidFill>
              </a:rPr>
              <a:t> fármacos associados com ciclodextrinas: piroxicam, itraconazol, indometacina, pilocarpina, naproxeno, hidrocortizona, diazepan</a:t>
            </a:r>
            <a:endParaRPr lang="el-GR" sz="1400" b="1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52229" name="Picture 7" descr="a28fig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3590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4859338" y="1916113"/>
            <a:ext cx="3889375" cy="20066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2"/>
                </a:solidFill>
                <a:cs typeface="Arial" charset="0"/>
              </a:rPr>
              <a:t>Ciclodextrinas são oligossacarídeos cíclicos formando anéis de 6, 7 ou 8 unidades.</a:t>
            </a:r>
            <a:endParaRPr lang="el-GR" sz="1400" b="1">
              <a:solidFill>
                <a:schemeClr val="bg2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2"/>
                </a:solidFill>
                <a:cs typeface="Arial" charset="0"/>
              </a:rPr>
              <a:t>O “anel” é cilíndrico com a superfície externa hidrofílica e a superfície interna não-polar.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2"/>
                </a:solidFill>
                <a:cs typeface="Arial" charset="0"/>
              </a:rPr>
              <a:t>Estas estruturas podem formar complexos de inclusão com moléculas apolares.</a:t>
            </a:r>
            <a:endParaRPr lang="el-GR" sz="14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pic>
        <p:nvPicPr>
          <p:cNvPr id="53251" name="Picture 6" descr="a02fig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4000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 descr="a02fig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73238"/>
            <a:ext cx="3651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6948488" y="6165850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2"/>
                </a:solidFill>
              </a:rPr>
              <a:t>RAMA, A.C., 2005</a:t>
            </a:r>
            <a:endParaRPr lang="el-GR" sz="160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81075"/>
            <a:ext cx="37338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051050" y="1016000"/>
            <a:ext cx="561657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Inclusão de um fármaco em  ciclodextrinas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508625" y="6308725"/>
            <a:ext cx="345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2"/>
                </a:solidFill>
              </a:rPr>
              <a:t>FLORENCE, ATWWOD, 2003</a:t>
            </a:r>
            <a:endParaRPr lang="el-GR" sz="160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pic>
        <p:nvPicPr>
          <p:cNvPr id="55299" name="Picture 6" descr="a02fig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2081213"/>
            <a:ext cx="4848225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2051050" y="908050"/>
            <a:ext cx="561657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Inclusão de um fármaco em  ciclodextrinas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948488" y="6165850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2"/>
                </a:solidFill>
              </a:rPr>
              <a:t>RAMA, A.C., 2005</a:t>
            </a:r>
            <a:endParaRPr lang="el-GR" sz="160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051050" y="908050"/>
            <a:ext cx="3816350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Solubilização micelar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7416800" cy="9159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Preparação de uma solução termodinamicamente estável de uma substância que é normalmente insolúvel ou muito pouco solúvel num dado solvente pela introdução de um componente anfifílico .</a:t>
            </a:r>
            <a:endParaRPr lang="el-GR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755650" y="3233738"/>
            <a:ext cx="74168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A partir de uma certa concentração ( CMC – concentração micelar crítica), as moléculas anfifílicas formam agregados ou micelas em solução. </a:t>
            </a:r>
          </a:p>
          <a:p>
            <a:pPr algn="just"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</a:rPr>
              <a:t>As micelas formadas por substâncias anfifílicas acima de sua CMC podem incorporar e solubilizar moléculas de outras substâncias insolúveis ou pouco solúveis em determinado meio.</a:t>
            </a:r>
            <a:endParaRPr lang="el-GR" sz="16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051050" y="908050"/>
            <a:ext cx="561657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Dispersões sólidas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1835150" y="2205038"/>
            <a:ext cx="6697663" cy="20066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2"/>
                </a:solidFill>
                <a:cs typeface="Arial" charset="0"/>
              </a:rPr>
              <a:t>Formulações de dispersões sólidas para obtenção de um sistema no qual a cristalinidade da droga seja alterada a ponto de mudar sua solubilidade e velocidade de dissolução e recobrir intimamente a droga com material solúvel em água.</a:t>
            </a:r>
          </a:p>
          <a:p>
            <a:pPr>
              <a:spcBef>
                <a:spcPct val="50000"/>
              </a:spcBef>
            </a:pPr>
            <a:endParaRPr lang="pt-BR" sz="1400" b="1">
              <a:solidFill>
                <a:schemeClr val="bg2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chemeClr val="bg2"/>
                </a:solidFill>
                <a:cs typeface="Arial" charset="0"/>
              </a:rPr>
              <a:t>Uma solução sólida compreende soluto e solvente – um soluto sólido molecularmente disperso em um solvente sólido: os dois componentes cristalizam-se juntos em um sistema homogêneo unifásico.</a:t>
            </a:r>
            <a:endParaRPr lang="el-GR" sz="14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979613" y="584200"/>
            <a:ext cx="561657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Dispersões sólidas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87450" y="1628775"/>
            <a:ext cx="7488238" cy="25368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Soluções sólidas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Soluções sólidas de uma droga pouco solúvel em água dissolvida em carreador com boa solubilidade aquosa. A droga está molecularmente dispersa no carreador.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Métodos de preparo de soluções sólidas: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“hot melt”:  aquecer droga e carreador juntos ate fusão das substâncias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método do solvente: dissolver droga e carreador num solvente comum e evaporar o solvente</a:t>
            </a:r>
            <a:endParaRPr lang="el-GR" sz="16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58888" y="4941888"/>
            <a:ext cx="7488237" cy="8255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Ex: griseofulvina e PVP foram dissolvidos em clorofórmio e após evaporação do solvente obteve-se uma dispersão sólida, o que aumentou 11 vezes sua liberação comparado com droga micronizada.</a:t>
            </a:r>
            <a:endParaRPr lang="el-GR" sz="16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979613" y="584200"/>
            <a:ext cx="5616575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Dispersões sólidas</a:t>
            </a:r>
            <a:endParaRPr lang="el-GR" sz="2000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87450" y="1628775"/>
            <a:ext cx="7488238" cy="290353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Carreadores mais usados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polietilenoglicóis (PEG)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polivinilpirrolidoa ( PVP)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polivinilpirrolidona e álcool polivinílico (PVP/PVA) ou crospovidona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derivados de celulose (HPC, HPMC, CMEC, HPMCP)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poliacrilatos e polimetacrilatos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uréia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2"/>
                </a:solidFill>
                <a:cs typeface="Arial" charset="0"/>
              </a:rPr>
              <a:t> polióis: manitol, sorbitol</a:t>
            </a:r>
            <a:endParaRPr lang="el-GR" sz="1600" b="1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627313" y="765175"/>
            <a:ext cx="2808287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  <a:cs typeface="Arial" charset="0"/>
              </a:rPr>
              <a:t>Uso de pró-farmacos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627313" y="1519238"/>
            <a:ext cx="3816350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  <a:cs typeface="Arial" charset="0"/>
              </a:rPr>
              <a:t>Uso de sais mais solúveis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1547813" y="260350"/>
            <a:ext cx="6119812" cy="3667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3366"/>
                </a:solidFill>
              </a:rPr>
              <a:t>Solubilidade em água de alguns fármacos e seus sais</a:t>
            </a:r>
          </a:p>
        </p:txBody>
      </p:sp>
      <p:graphicFrame>
        <p:nvGraphicFramePr>
          <p:cNvPr id="319561" name="Group 73"/>
          <p:cNvGraphicFramePr>
            <a:graphicFrameLocks noGrp="1"/>
          </p:cNvGraphicFramePr>
          <p:nvPr/>
        </p:nvGraphicFramePr>
        <p:xfrm>
          <a:off x="2484438" y="908050"/>
          <a:ext cx="4248150" cy="5397184"/>
        </p:xfrm>
        <a:graphic>
          <a:graphicData uri="http://schemas.openxmlformats.org/drawingml/2006/table">
            <a:tbl>
              <a:tblPr/>
              <a:tblGrid>
                <a:gridCol w="1635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3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Substância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mL de água necessários para dissolver 1g da substância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Atropina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455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Sulfato de atropina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Codeína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Sulfato de codeína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Fosfato de codeína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Morfina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Sulfato de morfina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Fenobarbital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Fenobarbital sódico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Procaína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Cloridrato de procaína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042988" y="2192338"/>
            <a:ext cx="7056437" cy="24606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2"/>
                </a:solidFill>
              </a:rPr>
              <a:t> </a:t>
            </a:r>
            <a:r>
              <a:rPr lang="pt-BR" b="1">
                <a:solidFill>
                  <a:schemeClr val="bg2"/>
                </a:solidFill>
              </a:rPr>
              <a:t>características físico-químicas do fármaco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formulação  e tecnologia de produção da forma farmacêutica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proteção e estabilidade do fármaco na forma farmacêutica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liberação do fármaco da forma farmacêutica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dissolução do fármaco no sítio de absorção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2"/>
                </a:solidFill>
              </a:rPr>
              <a:t> biodisponibilidade do fármaco no sítio de absorção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547813" y="260350"/>
            <a:ext cx="6119812" cy="3667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3366"/>
                </a:solidFill>
              </a:rPr>
              <a:t>Solubilidade em água de alguns fármacos e seus sais</a:t>
            </a:r>
          </a:p>
        </p:txBody>
      </p:sp>
      <p:pic>
        <p:nvPicPr>
          <p:cNvPr id="64515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64087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627313" y="404813"/>
            <a:ext cx="4176712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Referências Bibliográficas</a:t>
            </a: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468313" y="1557338"/>
            <a:ext cx="8351837" cy="4175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/>
              <a:t>Ansel HC, Popovich NG, Allen Jr, LV. Formas farmacêuticas de sistemas de liberação de fármacos. 6 ed., Willians &amp; Wilkins, Baltimore, EUA. Tradução editorial Premier, 2000.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16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/>
              <a:t>Aulton, M.E. Delineamento de formas farmacêuticas.2ª edição.Artmed Editora, 2005.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16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/>
              <a:t>Florence, A.T.; Attwood, D. Princípios Físico-Químicos em Farmácia. Tradutores Zuleika Rothschild et al. Editora da Universidade de São Paulo, 2003.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16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/>
              <a:t>Fraceto, L.F. Caracterização do complexo de inclusão ropivacaína-</a:t>
            </a:r>
            <a:r>
              <a:rPr lang="el-GR" sz="1600">
                <a:cs typeface="Arial" charset="0"/>
              </a:rPr>
              <a:t>β</a:t>
            </a:r>
            <a:r>
              <a:rPr lang="pt-BR" sz="1600">
                <a:cs typeface="Arial" charset="0"/>
              </a:rPr>
              <a:t>ciclodextrina. Químina Nova, v.3, n.5, p.1203-1207, 2007.</a:t>
            </a:r>
            <a:endParaRPr lang="el-GR" sz="160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16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/>
              <a:t>Hörter, D.; Dressman, J.B. Influence of physicochemical properties on dissolution of drugs in the gastrointestinal tract. Advanced Drug Delivery Reviews, v.46, p.75-87, 2001.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16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600"/>
              <a:t>Rama, A.C et al. Aspectos biofarmacêuticos da formulação de medicamentos para neonatos. Fundamentação da complexação de indometacina com hidroxipropil-</a:t>
            </a:r>
            <a:r>
              <a:rPr lang="el-GR" sz="1600">
                <a:cs typeface="Arial" charset="0"/>
              </a:rPr>
              <a:t>β</a:t>
            </a:r>
            <a:r>
              <a:rPr lang="pt-BR" sz="1600">
                <a:cs typeface="Arial" charset="0"/>
              </a:rPr>
              <a:t>ciclodextrina para tratamento oral do fechamento do canal arterial.Revista Brasileira de Ciências Farmacêuticas, v.41,n.3, p.281-299, 2005.</a:t>
            </a:r>
            <a:endParaRPr lang="el-GR" sz="160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3946525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2400"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00338" y="1125538"/>
            <a:ext cx="3960812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ABSORÇÃO VIA ORAL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00113" y="4437063"/>
            <a:ext cx="2305050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LIBERAÇÃO DO FÁRMACO</a:t>
            </a:r>
            <a:endParaRPr lang="pt-PT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63938" y="4437063"/>
            <a:ext cx="2159000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DISSOLUÇÃO DO FÁRMACO</a:t>
            </a:r>
            <a:endParaRPr lang="pt-PT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0425" y="4437063"/>
            <a:ext cx="2447925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cs typeface="Times New Roman" pitchFamily="18" charset="0"/>
              </a:rPr>
              <a:t>PERMEABILIDADE DO FÁRMACO</a:t>
            </a:r>
            <a:endParaRPr lang="pt-PT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987675" y="1844675"/>
            <a:ext cx="3024188" cy="20161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92500" y="2420938"/>
            <a:ext cx="1800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3399"/>
                </a:solidFill>
                <a:latin typeface="Arial Black" pitchFamily="34" charset="0"/>
                <a:cs typeface="Times New Roman" pitchFamily="18" charset="0"/>
              </a:rPr>
              <a:t>ETAPA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3399"/>
                </a:solidFill>
                <a:latin typeface="Arial Black" pitchFamily="34" charset="0"/>
                <a:cs typeface="Times New Roman" pitchFamily="18" charset="0"/>
              </a:rPr>
              <a:t>LIMITANTE</a:t>
            </a:r>
            <a:endParaRPr lang="pt-PT" b="1">
              <a:solidFill>
                <a:srgbClr val="FF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55875" y="765175"/>
            <a:ext cx="4176713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Classificação biofarmacêutica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7488237" cy="9159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Solubilidade</a:t>
            </a:r>
            <a:r>
              <a:rPr lang="pt-BR">
                <a:solidFill>
                  <a:schemeClr val="bg2"/>
                </a:solidFill>
              </a:rPr>
              <a:t>: uma droga é considerada altamente solúvel quando a maior dose é solúvel em 250mL ou menos de água numa faixa de pH de 1 a 8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00113" y="4025900"/>
            <a:ext cx="7488237" cy="9159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Dissolução</a:t>
            </a:r>
            <a:r>
              <a:rPr lang="pt-BR">
                <a:solidFill>
                  <a:schemeClr val="bg2"/>
                </a:solidFill>
              </a:rPr>
              <a:t>: um produto de liberação imediata é considerado como de rápida dissolução quando dissolve em 30 minutos usando aparato I USP a 100 rpm num volume de 900mL ou menos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00113" y="2924175"/>
            <a:ext cx="7488237" cy="9159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Permeabilidade</a:t>
            </a:r>
            <a:r>
              <a:rPr lang="pt-BR">
                <a:solidFill>
                  <a:schemeClr val="bg2"/>
                </a:solidFill>
              </a:rPr>
              <a:t>: uma droga é considerada altamente permeável quando a intensidade de absorção em humanos é maior que 90% de uma dose administrada.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27313" y="404813"/>
            <a:ext cx="4176712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Classificação biofarmacêutica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58888" y="1844675"/>
            <a:ext cx="6121400" cy="16049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</a:t>
            </a:r>
            <a:r>
              <a:rPr lang="pt-BR">
                <a:solidFill>
                  <a:schemeClr val="bg2"/>
                </a:solidFill>
              </a:rPr>
              <a:t>: alta solubilidade e alta permeabilidade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II</a:t>
            </a:r>
            <a:r>
              <a:rPr lang="pt-BR">
                <a:solidFill>
                  <a:schemeClr val="bg2"/>
                </a:solidFill>
              </a:rPr>
              <a:t> : baixa solubilidade e alta permeabilidade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III</a:t>
            </a:r>
            <a:r>
              <a:rPr lang="pt-BR">
                <a:solidFill>
                  <a:schemeClr val="bg2"/>
                </a:solidFill>
              </a:rPr>
              <a:t>: alta solubilidade e baixa permeabilidade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IV</a:t>
            </a:r>
            <a:r>
              <a:rPr lang="pt-BR">
                <a:solidFill>
                  <a:schemeClr val="bg2"/>
                </a:solidFill>
              </a:rPr>
              <a:t> : baixa solubilidade e baixa permeabilidade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31913" y="3933825"/>
            <a:ext cx="6121400" cy="16049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</a:t>
            </a:r>
            <a:r>
              <a:rPr lang="pt-BR">
                <a:solidFill>
                  <a:schemeClr val="bg2"/>
                </a:solidFill>
              </a:rPr>
              <a:t>: propanolol, metoprolol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II</a:t>
            </a:r>
            <a:r>
              <a:rPr lang="pt-BR">
                <a:solidFill>
                  <a:schemeClr val="bg2"/>
                </a:solidFill>
              </a:rPr>
              <a:t> : cetoprofeno, carbamazepina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III</a:t>
            </a:r>
            <a:r>
              <a:rPr lang="pt-BR">
                <a:solidFill>
                  <a:schemeClr val="bg2"/>
                </a:solidFill>
              </a:rPr>
              <a:t>: ranitidina, atenolol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CLASSE IV</a:t>
            </a:r>
            <a:r>
              <a:rPr lang="pt-BR">
                <a:solidFill>
                  <a:schemeClr val="bg2"/>
                </a:solidFill>
              </a:rPr>
              <a:t> : hidroclorotiazida, furosemida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1211</TotalTime>
  <Words>2334</Words>
  <Application>Microsoft Office PowerPoint</Application>
  <PresentationFormat>Apresentação na tela (4:3)</PresentationFormat>
  <Paragraphs>432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7" baseType="lpstr">
      <vt:lpstr>Arial</vt:lpstr>
      <vt:lpstr>Arial Black</vt:lpstr>
      <vt:lpstr>Comic Sans MS</vt:lpstr>
      <vt:lpstr>Times New Roman</vt:lpstr>
      <vt:lpstr>Wingdings</vt:lpstr>
      <vt:lpstr>Pixel</vt:lpstr>
      <vt:lpstr>BIOFARMÁCIA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</dc:creator>
  <cp:lastModifiedBy>Marilisa</cp:lastModifiedBy>
  <cp:revision>77</cp:revision>
  <dcterms:created xsi:type="dcterms:W3CDTF">2009-04-10T16:38:36Z</dcterms:created>
  <dcterms:modified xsi:type="dcterms:W3CDTF">2020-05-24T20:28:09Z</dcterms:modified>
</cp:coreProperties>
</file>