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2" r:id="rId7"/>
    <p:sldId id="264" r:id="rId8"/>
    <p:sldId id="265" r:id="rId9"/>
    <p:sldId id="266" r:id="rId10"/>
    <p:sldId id="267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6"/>
    <p:restoredTop sz="94690"/>
  </p:normalViewPr>
  <p:slideViewPr>
    <p:cSldViewPr snapToGrid="0" snapToObjects="1">
      <p:cViewPr varScale="1">
        <p:scale>
          <a:sx n="73" d="100"/>
          <a:sy n="73" d="100"/>
        </p:scale>
        <p:origin x="6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340058-2A5E-874C-AF62-8A90E52999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62E6DED-03B8-9E48-B300-C793AA37E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361524-E078-2845-85E5-68D0A59D5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904-EB6F-5F42-9602-E846D329DBB8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B2C8CA-C4C5-AA4D-9FF8-AF6AD155C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0AE90C-7EA1-EE4F-AED3-B53D328DB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05FF-3448-764B-9EAB-42FBC07F62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99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A55EC8-FB9A-5F48-AADF-FA8D4C10C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5549DC4-9EED-2649-BCB2-973901B3A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B8A4C9-8C9D-544C-AD00-13A3DCDDF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904-EB6F-5F42-9602-E846D329DBB8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327B59-11F0-3144-AB3A-126E732FE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D87F21-6A21-EA42-BC93-4888FB60D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05FF-3448-764B-9EAB-42FBC07F62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65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AC0590A-ED48-B944-A4A3-3E1DAA4FE7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623E2CE-94FA-494D-9DE5-F26B68F454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3B039B-9E10-8F4B-A74A-F18AA89DF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904-EB6F-5F42-9602-E846D329DBB8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9D1C26-C4D3-3F4D-8D52-29CD72DC9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7E380C-CDEB-5040-ABDE-2604575B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05FF-3448-764B-9EAB-42FBC07F62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014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567344-740D-BF42-964C-69CFC6DE5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B51774-53F6-7644-9453-392712EE0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81EF2D-398B-A244-B2BC-6CB4BE862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904-EB6F-5F42-9602-E846D329DBB8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17E3CC-2E47-A04A-839F-BA02C8BAF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1EAE7A-7999-7F4B-9B99-CCDD32491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05FF-3448-764B-9EAB-42FBC07F62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454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177DAA-26E1-2D42-89DE-01A1F87C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7EFD6C-893C-6040-9B2E-F57CD381D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5DCA39-6C43-684A-AD1A-95664EEB3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904-EB6F-5F42-9602-E846D329DBB8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23C52A-3A90-934B-82CD-D8B8ABF50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6AD6E1-AD4C-764C-87A1-A9126BD2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05FF-3448-764B-9EAB-42FBC07F62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87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B41114-8ED8-1742-BA8B-E83C97667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A10EFB-69EC-DC48-B850-F7C186A3E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2E0A8D0-E00D-964A-8E3A-555552541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3CC87C-44F0-B841-9333-3FC5B3DFC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904-EB6F-5F42-9602-E846D329DBB8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7E0DB8-5356-1444-861B-2691534FA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C8B6447-1018-E748-8A32-D71539289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05FF-3448-764B-9EAB-42FBC07F62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18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68E99E-374F-DB47-8820-3BE93BCD4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EBDA925-5F3C-254D-B49D-C2247FE52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04CB6F8-356B-4A4C-8469-797AF5224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846E3CB-C491-F64E-9346-9CD366151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D6B86B2-A466-3D44-957E-C68514C708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E74F1A7-362C-B043-9BE9-F7AFDA4A4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904-EB6F-5F42-9602-E846D329DBB8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DFE497B-3688-3E40-A34E-EE1CD7498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D7B7FB5-68DF-6945-8E3D-2DF97433B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05FF-3448-764B-9EAB-42FBC07F62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12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EC193E-767F-154E-8A4E-16BC3A3C3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AF9E183-26F2-6A4B-AF96-CCB37D1D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904-EB6F-5F42-9602-E846D329DBB8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BBE9D8B-0E9B-8248-BFA5-E881CEB28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0D65F62-79A0-F049-8A15-4EB997946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05FF-3448-764B-9EAB-42FBC07F62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39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9D3AB6D-F9D4-0644-A9A5-F0355534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904-EB6F-5F42-9602-E846D329DBB8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E30237C-68B9-DF4D-9731-E9C85DC0B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9790335-454A-A04D-9118-C3C4C49C0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05FF-3448-764B-9EAB-42FBC07F62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70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397505-DFA5-B84C-85AF-AE03B160A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CF2512-59AE-484C-8D48-F57688CC0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B295B9E-8EBB-3E41-AFDF-53E006161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DA3472-5113-9C4C-9496-0C8225080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904-EB6F-5F42-9602-E846D329DBB8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94165F-6E04-3A41-95D4-7C72AF6A4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0EE10F7-4D9C-B847-B17C-1FE892D33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05FF-3448-764B-9EAB-42FBC07F62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58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52FF41-271A-804A-AD8B-69D89114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113D1FF-9963-1748-B30D-D7F8EAC61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2B1D58B-BFFD-F84C-9FEE-57BC893288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E8FEFCE-9285-5946-8168-B49F3E24B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6904-EB6F-5F42-9602-E846D329DBB8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F006684-A47D-BD46-AA1F-3820B7FF9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D6F6C7-F521-9041-82B8-A442A897C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05FF-3448-764B-9EAB-42FBC07F62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998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691B12D-5F4E-A341-999C-973703F74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0B1C508-244C-7F41-9C6A-1BF7D97B0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0C8F22-5D2D-2E48-8B6F-C0795ABBE7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16904-EB6F-5F42-9602-E846D329DBB8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3E4E6E-B976-9F4A-9638-51F8E90DE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E4C887-134B-7844-9EA8-B267FFBAC5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205FF-3448-764B-9EAB-42FBC07F62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33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A9647F-E8C1-344D-A325-FDA0E91CFC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Teoria das Relações Internacionais </a:t>
            </a:r>
            <a:r>
              <a:rPr lang="pt-BR" dirty="0" err="1"/>
              <a:t>I</a:t>
            </a:r>
            <a:r>
              <a:rPr lang="pt-BR" dirty="0"/>
              <a:t>: Teorias Clássicas</a:t>
            </a:r>
            <a:r>
              <a:rPr lang="en-US" sz="4400" dirty="0">
                <a:effectLst/>
              </a:rPr>
              <a:t> </a:t>
            </a:r>
            <a:endParaRPr lang="pt-BR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A3FD39F-762B-E94B-9564-05BF9E4FDC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sz="3200" dirty="0"/>
              <a:t>Cristiane Lucena</a:t>
            </a:r>
          </a:p>
        </p:txBody>
      </p:sp>
    </p:spTree>
    <p:extLst>
      <p:ext uri="{BB962C8B-B14F-4D97-AF65-F5344CB8AC3E}">
        <p14:creationId xmlns:p14="http://schemas.microsoft.com/office/powerpoint/2010/main" val="1972625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A8D2DF-EEC0-254F-A696-8D0F281E1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err="1"/>
              <a:t>Moravcsik</a:t>
            </a:r>
            <a:r>
              <a:rPr lang="pt-BR" sz="4000" dirty="0"/>
              <a:t>, Terceiro Pressuposto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54435B-76A7-204A-951E-24B416709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0" indent="0">
              <a:buNone/>
            </a:pPr>
            <a:r>
              <a:rPr lang="pt-BR" dirty="0"/>
              <a:t>	“</a:t>
            </a:r>
            <a:r>
              <a:rPr lang="pt-BR" dirty="0" err="1"/>
              <a:t>Interdependence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International</a:t>
            </a:r>
            <a:r>
              <a:rPr lang="pt-BR" dirty="0"/>
              <a:t> System</a:t>
            </a:r>
          </a:p>
          <a:p>
            <a:pPr marL="0" indent="0">
              <a:buNone/>
            </a:pPr>
            <a:r>
              <a:rPr lang="pt-BR" dirty="0"/>
              <a:t>	The </a:t>
            </a:r>
            <a:r>
              <a:rPr lang="pt-BR" dirty="0" err="1"/>
              <a:t>configuration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interdependent</a:t>
            </a:r>
            <a:r>
              <a:rPr lang="pt-BR" dirty="0"/>
              <a:t>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preferences</a:t>
            </a:r>
            <a:r>
              <a:rPr lang="pt-BR" dirty="0"/>
              <a:t> determines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behavior</a:t>
            </a:r>
            <a:r>
              <a:rPr lang="pt-BR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872979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B8BD5B-0935-BC4F-986F-E3A27DA01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Roteiro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73B3CE-7CA7-2D47-AA40-01263D27E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pt-BR" dirty="0"/>
          </a:p>
          <a:p>
            <a:r>
              <a:rPr lang="pt-BR" dirty="0"/>
              <a:t>Robert </a:t>
            </a:r>
            <a:r>
              <a:rPr lang="pt-BR" dirty="0" err="1"/>
              <a:t>Keohane</a:t>
            </a:r>
            <a:r>
              <a:rPr lang="pt-BR" dirty="0"/>
              <a:t> (1998)</a:t>
            </a:r>
          </a:p>
          <a:p>
            <a:pPr marL="457200" lvl="1" indent="0">
              <a:buNone/>
            </a:pPr>
            <a:r>
              <a:rPr lang="pt-BR" i="1" dirty="0"/>
              <a:t>“</a:t>
            </a:r>
            <a:r>
              <a:rPr lang="pt-BR" i="1" dirty="0" err="1"/>
              <a:t>International</a:t>
            </a:r>
            <a:r>
              <a:rPr lang="pt-BR" i="1" dirty="0"/>
              <a:t> </a:t>
            </a:r>
            <a:r>
              <a:rPr lang="pt-BR" i="1" dirty="0" err="1"/>
              <a:t>Institutions</a:t>
            </a:r>
            <a:r>
              <a:rPr lang="pt-BR" i="1" dirty="0"/>
              <a:t>: </a:t>
            </a:r>
            <a:r>
              <a:rPr lang="pt-BR" i="1" dirty="0" err="1"/>
              <a:t>Can</a:t>
            </a:r>
            <a:r>
              <a:rPr lang="pt-BR" i="1" dirty="0"/>
              <a:t> </a:t>
            </a:r>
            <a:r>
              <a:rPr lang="pt-BR" i="1" dirty="0" err="1"/>
              <a:t>Interdependence</a:t>
            </a:r>
            <a:r>
              <a:rPr lang="pt-BR" i="1" dirty="0"/>
              <a:t> </a:t>
            </a:r>
            <a:r>
              <a:rPr lang="pt-BR" i="1" dirty="0" err="1"/>
              <a:t>Work</a:t>
            </a:r>
            <a:r>
              <a:rPr lang="pt-BR" i="1" dirty="0"/>
              <a:t>?”</a:t>
            </a:r>
            <a:endParaRPr lang="pt-BR" dirty="0"/>
          </a:p>
          <a:p>
            <a:r>
              <a:rPr lang="pt-BR" dirty="0"/>
              <a:t>Andrew </a:t>
            </a:r>
            <a:r>
              <a:rPr lang="pt-BR" dirty="0" err="1"/>
              <a:t>Moravcsik</a:t>
            </a:r>
            <a:r>
              <a:rPr lang="pt-BR" dirty="0"/>
              <a:t> (1997)</a:t>
            </a:r>
          </a:p>
          <a:p>
            <a:pPr marL="457200" lvl="1" indent="0">
              <a:buNone/>
            </a:pPr>
            <a:r>
              <a:rPr lang="pt-BR" i="1" dirty="0"/>
              <a:t>“</a:t>
            </a:r>
            <a:r>
              <a:rPr lang="pt-BR" i="1" dirty="0" err="1"/>
              <a:t>Taking</a:t>
            </a:r>
            <a:r>
              <a:rPr lang="pt-BR" i="1" dirty="0"/>
              <a:t> </a:t>
            </a:r>
            <a:r>
              <a:rPr lang="pt-BR" i="1" dirty="0" err="1"/>
              <a:t>Preferences</a:t>
            </a:r>
            <a:r>
              <a:rPr lang="pt-BR" i="1" dirty="0"/>
              <a:t> </a:t>
            </a:r>
            <a:r>
              <a:rPr lang="pt-BR" i="1" dirty="0" err="1"/>
              <a:t>Seriously</a:t>
            </a:r>
            <a:r>
              <a:rPr lang="pt-BR" i="1" dirty="0"/>
              <a:t>: A Liberal </a:t>
            </a:r>
            <a:r>
              <a:rPr lang="pt-BR" i="1" dirty="0" err="1"/>
              <a:t>Theory</a:t>
            </a:r>
            <a:r>
              <a:rPr lang="pt-BR" i="1" dirty="0"/>
              <a:t> </a:t>
            </a:r>
            <a:r>
              <a:rPr lang="pt-BR" i="1" dirty="0" err="1"/>
              <a:t>of</a:t>
            </a:r>
            <a:r>
              <a:rPr lang="pt-BR" i="1" dirty="0"/>
              <a:t> </a:t>
            </a:r>
            <a:r>
              <a:rPr lang="pt-BR" i="1" dirty="0" err="1"/>
              <a:t>International</a:t>
            </a:r>
            <a:r>
              <a:rPr lang="pt-BR" i="1" dirty="0"/>
              <a:t> </a:t>
            </a:r>
            <a:r>
              <a:rPr lang="pt-BR" i="1" dirty="0" err="1"/>
              <a:t>Politics</a:t>
            </a:r>
            <a:r>
              <a:rPr lang="pt-BR" i="1" dirty="0"/>
              <a:t>.”</a:t>
            </a:r>
          </a:p>
          <a:p>
            <a:endParaRPr lang="pt-BR" dirty="0"/>
          </a:p>
          <a:p>
            <a:r>
              <a:rPr lang="pt-BR" dirty="0"/>
              <a:t>Profa. </a:t>
            </a:r>
            <a:r>
              <a:rPr lang="pt-BR" dirty="0" err="1"/>
              <a:t>Kirstyn</a:t>
            </a:r>
            <a:r>
              <a:rPr lang="pt-BR" dirty="0"/>
              <a:t> </a:t>
            </a:r>
            <a:r>
              <a:rPr lang="pt-BR" dirty="0" err="1"/>
              <a:t>Inglis</a:t>
            </a:r>
            <a:r>
              <a:rPr lang="pt-BR" dirty="0"/>
              <a:t> (2018)</a:t>
            </a:r>
          </a:p>
          <a:p>
            <a:pPr marL="457200" lvl="1" indent="0">
              <a:buNone/>
            </a:pPr>
            <a:r>
              <a:rPr lang="pt-BR" dirty="0" err="1"/>
              <a:t>Supranationality</a:t>
            </a:r>
            <a:r>
              <a:rPr lang="pt-BR" dirty="0"/>
              <a:t> in </a:t>
            </a:r>
            <a:r>
              <a:rPr lang="pt-BR" dirty="0" err="1"/>
              <a:t>the</a:t>
            </a:r>
            <a:r>
              <a:rPr lang="pt-BR" dirty="0"/>
              <a:t> E.U. </a:t>
            </a:r>
            <a:r>
              <a:rPr lang="pt-BR" dirty="0" err="1"/>
              <a:t>today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549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20C6CA-250D-9740-8667-193A4619F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Robert </a:t>
            </a:r>
            <a:r>
              <a:rPr lang="pt-BR" sz="4000" dirty="0" err="1"/>
              <a:t>Keohane</a:t>
            </a:r>
            <a:endParaRPr lang="pt-BR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A8D361-AEE3-D04D-801B-1ED6FFBBA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Crescimento do </a:t>
            </a:r>
            <a:r>
              <a:rPr lang="pt-BR" dirty="0" smtClean="0"/>
              <a:t>número </a:t>
            </a:r>
            <a:r>
              <a:rPr lang="pt-BR" dirty="0"/>
              <a:t>de organizações internacionais</a:t>
            </a:r>
          </a:p>
          <a:p>
            <a:pPr lvl="1">
              <a:buFont typeface="Wingdings" pitchFamily="2" charset="2"/>
              <a:buChar char="v"/>
            </a:pPr>
            <a:r>
              <a:rPr lang="pt-BR" dirty="0"/>
              <a:t> Trinta organizações em 1910</a:t>
            </a:r>
          </a:p>
          <a:p>
            <a:pPr lvl="1">
              <a:buFont typeface="Wingdings" pitchFamily="2" charset="2"/>
              <a:buChar char="v"/>
            </a:pPr>
            <a:r>
              <a:rPr lang="pt-BR" dirty="0"/>
              <a:t> Setenta em 1940</a:t>
            </a:r>
          </a:p>
          <a:p>
            <a:pPr lvl="1">
              <a:buFont typeface="Wingdings" pitchFamily="2" charset="2"/>
              <a:buChar char="v"/>
            </a:pPr>
            <a:r>
              <a:rPr lang="pt-BR" dirty="0"/>
              <a:t> Mais de mil em </a:t>
            </a:r>
            <a:r>
              <a:rPr lang="pt-BR" dirty="0" smtClean="0"/>
              <a:t>1981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Porém, declínio recente na avaliação do David </a:t>
            </a:r>
            <a:r>
              <a:rPr lang="pt-BR" dirty="0" err="1" smtClean="0"/>
              <a:t>Held</a:t>
            </a:r>
            <a:r>
              <a:rPr lang="pt-BR" dirty="0" smtClean="0"/>
              <a:t> et al (</a:t>
            </a:r>
            <a:r>
              <a:rPr lang="pt-BR" i="1" dirty="0" err="1" smtClean="0"/>
              <a:t>Gridlock</a:t>
            </a:r>
            <a:r>
              <a:rPr lang="pt-BR" dirty="0" smtClean="0"/>
              <a:t>)</a:t>
            </a:r>
            <a:endParaRPr lang="pt-BR" dirty="0"/>
          </a:p>
          <a:p>
            <a:r>
              <a:rPr lang="pt-BR" dirty="0"/>
              <a:t>Interesse crescente da </a:t>
            </a:r>
            <a:r>
              <a:rPr lang="pt-BR" dirty="0" smtClean="0"/>
              <a:t>Ciência Política </a:t>
            </a:r>
            <a:r>
              <a:rPr lang="pt-BR" dirty="0"/>
              <a:t>pelo papel do Direito Internacional </a:t>
            </a:r>
            <a:r>
              <a:rPr lang="pt-BR" dirty="0" smtClean="0"/>
              <a:t>Público </a:t>
            </a:r>
            <a:r>
              <a:rPr lang="pt-BR" dirty="0"/>
              <a:t>na “equação” da cooperação internacional</a:t>
            </a:r>
          </a:p>
          <a:p>
            <a:pPr marL="457200" lvl="1" indent="0">
              <a:buNone/>
            </a:pPr>
            <a:r>
              <a:rPr lang="pt-BR" dirty="0"/>
              <a:t> 	“</a:t>
            </a:r>
            <a:r>
              <a:rPr lang="pt-BR" dirty="0" err="1"/>
              <a:t>Political</a:t>
            </a:r>
            <a:r>
              <a:rPr lang="pt-BR" dirty="0"/>
              <a:t> </a:t>
            </a:r>
            <a:r>
              <a:rPr lang="pt-BR" dirty="0" err="1"/>
              <a:t>scientists</a:t>
            </a:r>
            <a:r>
              <a:rPr lang="pt-BR" dirty="0"/>
              <a:t> </a:t>
            </a:r>
            <a:r>
              <a:rPr lang="pt-BR" dirty="0" err="1"/>
              <a:t>were</a:t>
            </a:r>
            <a:r>
              <a:rPr lang="pt-BR" dirty="0"/>
              <a:t> (...) </a:t>
            </a:r>
            <a:r>
              <a:rPr lang="pt-BR" dirty="0" err="1"/>
              <a:t>discussing</a:t>
            </a:r>
            <a:r>
              <a:rPr lang="pt-BR" dirty="0"/>
              <a:t> </a:t>
            </a:r>
            <a:r>
              <a:rPr lang="pt-BR" dirty="0" err="1"/>
              <a:t>how</a:t>
            </a:r>
            <a:r>
              <a:rPr lang="pt-BR" dirty="0"/>
              <a:t> </a:t>
            </a:r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rules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norms</a:t>
            </a:r>
            <a:r>
              <a:rPr lang="pt-BR" dirty="0"/>
              <a:t> </a:t>
            </a:r>
            <a:r>
              <a:rPr lang="pt-BR" dirty="0" err="1"/>
              <a:t>affect</a:t>
            </a:r>
            <a:r>
              <a:rPr lang="pt-BR" dirty="0"/>
              <a:t>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behavior</a:t>
            </a:r>
            <a:r>
              <a:rPr lang="pt-BR" dirty="0"/>
              <a:t>, </a:t>
            </a:r>
            <a:r>
              <a:rPr lang="pt-BR" dirty="0" err="1"/>
              <a:t>even</a:t>
            </a:r>
            <a:r>
              <a:rPr lang="pt-BR" dirty="0"/>
              <a:t> </a:t>
            </a:r>
            <a:r>
              <a:rPr lang="pt-BR" dirty="0" err="1"/>
              <a:t>if</a:t>
            </a:r>
            <a:r>
              <a:rPr lang="pt-BR" dirty="0"/>
              <a:t> </a:t>
            </a:r>
            <a:r>
              <a:rPr lang="pt-BR" dirty="0" err="1"/>
              <a:t>they</a:t>
            </a:r>
            <a:r>
              <a:rPr lang="pt-BR" dirty="0"/>
              <a:t> </a:t>
            </a:r>
            <a:r>
              <a:rPr lang="pt-BR" dirty="0" err="1"/>
              <a:t>avoided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‘L-</a:t>
            </a:r>
            <a:r>
              <a:rPr lang="pt-BR" dirty="0" err="1"/>
              <a:t>word</a:t>
            </a:r>
            <a:r>
              <a:rPr lang="pt-BR" dirty="0"/>
              <a:t>’.”</a:t>
            </a:r>
          </a:p>
        </p:txBody>
      </p:sp>
    </p:spTree>
    <p:extLst>
      <p:ext uri="{BB962C8B-B14F-4D97-AF65-F5344CB8AC3E}">
        <p14:creationId xmlns:p14="http://schemas.microsoft.com/office/powerpoint/2010/main" val="516393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58BE79-503C-3D45-B8B8-681D43F6F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Robert </a:t>
            </a:r>
            <a:r>
              <a:rPr lang="pt-BR" sz="4000" dirty="0" err="1"/>
              <a:t>Keohane</a:t>
            </a:r>
            <a:endParaRPr lang="pt-BR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D450DB-CFEB-DA40-9776-1112BB80C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Agenda de pesquisa sobre regimes internacionais na década de 1980:</a:t>
            </a:r>
          </a:p>
          <a:p>
            <a:pPr lvl="1">
              <a:buFont typeface="Wingdings" pitchFamily="2" charset="2"/>
              <a:buChar char="Ø"/>
            </a:pPr>
            <a:r>
              <a:rPr lang="pt-BR" dirty="0"/>
              <a:t> Papel da incerteza e da credibilidade</a:t>
            </a:r>
          </a:p>
          <a:p>
            <a:pPr lvl="1">
              <a:buFont typeface="Wingdings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Preferências </a:t>
            </a:r>
            <a:r>
              <a:rPr lang="pt-BR" dirty="0"/>
              <a:t>e transparência (informação privada; percepção)</a:t>
            </a:r>
          </a:p>
          <a:p>
            <a:pPr lvl="1">
              <a:buFont typeface="Wingdings" pitchFamily="2" charset="2"/>
              <a:buChar char="Ø"/>
            </a:pPr>
            <a:r>
              <a:rPr lang="pt-BR" dirty="0"/>
              <a:t> Custos de transação</a:t>
            </a:r>
          </a:p>
          <a:p>
            <a:pPr lvl="1">
              <a:buFont typeface="Wingdings" pitchFamily="2" charset="2"/>
              <a:buChar char="Ø"/>
            </a:pPr>
            <a:r>
              <a:rPr lang="pt-BR" dirty="0"/>
              <a:t> Exemplo do instrumento de “</a:t>
            </a:r>
            <a:r>
              <a:rPr lang="pt-BR" dirty="0" err="1"/>
              <a:t>fast-track</a:t>
            </a:r>
            <a:r>
              <a:rPr lang="pt-BR" dirty="0"/>
              <a:t>” na </a:t>
            </a:r>
            <a:r>
              <a:rPr lang="pt-BR" dirty="0" smtClean="0"/>
              <a:t>política </a:t>
            </a:r>
            <a:r>
              <a:rPr lang="pt-BR" dirty="0"/>
              <a:t>comercial norte-americana</a:t>
            </a:r>
          </a:p>
          <a:p>
            <a:r>
              <a:rPr lang="pt-BR" dirty="0"/>
              <a:t>Literatura mais recente sobre regimes internacionais</a:t>
            </a:r>
          </a:p>
          <a:p>
            <a:pPr lvl="2"/>
            <a:r>
              <a:rPr lang="pt-BR" dirty="0"/>
              <a:t>Barbara </a:t>
            </a:r>
            <a:r>
              <a:rPr lang="pt-BR" dirty="0" err="1"/>
              <a:t>Koremenos</a:t>
            </a:r>
            <a:r>
              <a:rPr lang="pt-BR" dirty="0"/>
              <a:t> (2016)</a:t>
            </a:r>
          </a:p>
          <a:p>
            <a:pPr lvl="2"/>
            <a:r>
              <a:rPr lang="pt-BR" dirty="0"/>
              <a:t>Sophie </a:t>
            </a:r>
            <a:r>
              <a:rPr lang="pt-BR" dirty="0" err="1"/>
              <a:t>Meunier</a:t>
            </a:r>
            <a:r>
              <a:rPr lang="pt-BR" dirty="0"/>
              <a:t> e Karen </a:t>
            </a:r>
            <a:r>
              <a:rPr lang="pt-BR" dirty="0" err="1"/>
              <a:t>Alter</a:t>
            </a:r>
            <a:r>
              <a:rPr lang="pt-BR" dirty="0"/>
              <a:t> (2009)</a:t>
            </a:r>
          </a:p>
          <a:p>
            <a:pPr lvl="2"/>
            <a:r>
              <a:rPr lang="pt-BR" dirty="0"/>
              <a:t>Lawrence </a:t>
            </a:r>
            <a:r>
              <a:rPr lang="pt-BR" dirty="0" err="1"/>
              <a:t>Helfer</a:t>
            </a:r>
            <a:r>
              <a:rPr lang="pt-BR" dirty="0"/>
              <a:t> (2005)</a:t>
            </a:r>
          </a:p>
          <a:p>
            <a:pPr lvl="2"/>
            <a:r>
              <a:rPr lang="pt-BR" dirty="0"/>
              <a:t>Judith Goldstein et al (2001)</a:t>
            </a:r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100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427919-7058-7046-979E-A43E1DF2B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Robert </a:t>
            </a:r>
            <a:r>
              <a:rPr lang="pt-BR" sz="4000" dirty="0" err="1"/>
              <a:t>Keohane</a:t>
            </a:r>
            <a:endParaRPr lang="pt-BR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516ABE-8BDB-D142-80DA-04A158479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Por que algumas instituições internacionais são mais eficientes que outras?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Eficiência</a:t>
            </a:r>
            <a:r>
              <a:rPr lang="pt-BR" dirty="0"/>
              <a:t>, efetividade e “</a:t>
            </a:r>
            <a:r>
              <a:rPr lang="pt-BR" dirty="0" err="1"/>
              <a:t>compliance</a:t>
            </a:r>
            <a:r>
              <a:rPr lang="pt-BR" dirty="0"/>
              <a:t>”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/>
              <a:t>Papel da natureza do problema</a:t>
            </a:r>
          </a:p>
          <a:p>
            <a:pPr marL="1371600" lvl="2" indent="-457200">
              <a:buFont typeface="+mj-lt"/>
              <a:buAutoNum type="alphaLcPeriod"/>
            </a:pPr>
            <a:r>
              <a:rPr lang="pt-BR" dirty="0"/>
              <a:t>Bens públicos v. bens privados</a:t>
            </a:r>
          </a:p>
          <a:p>
            <a:pPr marL="1371600" lvl="2" indent="-457200">
              <a:buFont typeface="+mj-lt"/>
              <a:buAutoNum type="alphaLcPeriod"/>
            </a:pPr>
            <a:r>
              <a:rPr lang="pt-BR" dirty="0"/>
              <a:t>Papel da reputação </a:t>
            </a:r>
          </a:p>
          <a:p>
            <a:pPr lvl="3">
              <a:buFont typeface="Wingdings" pitchFamily="2" charset="2"/>
              <a:buChar char="Ø"/>
            </a:pPr>
            <a:r>
              <a:rPr lang="pt-BR" dirty="0"/>
              <a:t>Teoria da reputação segmentada (</a:t>
            </a:r>
            <a:r>
              <a:rPr lang="pt-BR" dirty="0" err="1"/>
              <a:t>Downs</a:t>
            </a:r>
            <a:r>
              <a:rPr lang="pt-BR" dirty="0"/>
              <a:t> e Jones 2002)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pt-BR" dirty="0"/>
              <a:t>Papel da reciprocidade (James </a:t>
            </a:r>
            <a:r>
              <a:rPr lang="pt-BR" dirty="0" err="1"/>
              <a:t>Morrow</a:t>
            </a:r>
            <a:r>
              <a:rPr lang="pt-BR" dirty="0"/>
              <a:t>)</a:t>
            </a:r>
          </a:p>
          <a:p>
            <a:pPr lvl="3">
              <a:buFont typeface="Wingdings" pitchFamily="2" charset="2"/>
              <a:buChar char="Ø"/>
            </a:pPr>
            <a:r>
              <a:rPr lang="pt-BR" dirty="0"/>
              <a:t> Exemplo do Direito </a:t>
            </a:r>
            <a:r>
              <a:rPr lang="pt-BR" dirty="0" smtClean="0"/>
              <a:t>Humanitário </a:t>
            </a:r>
            <a:r>
              <a:rPr lang="pt-BR" dirty="0"/>
              <a:t>Internacional, em particular, no que respeita o tratamento dos prisioneiros de guerra</a:t>
            </a:r>
          </a:p>
        </p:txBody>
      </p:sp>
    </p:spTree>
    <p:extLst>
      <p:ext uri="{BB962C8B-B14F-4D97-AF65-F5344CB8AC3E}">
        <p14:creationId xmlns:p14="http://schemas.microsoft.com/office/powerpoint/2010/main" val="3427691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C71C77-FE03-1845-8FEF-772E01671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Andrew </a:t>
            </a:r>
            <a:r>
              <a:rPr lang="pt-BR" sz="4000" dirty="0" err="1"/>
              <a:t>Moravcsik</a:t>
            </a:r>
            <a:endParaRPr lang="pt-BR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D36220-6FB4-7F47-A337-39FEDFEA0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Teoria liberal como uma ideologia normativa, </a:t>
            </a:r>
            <a:r>
              <a:rPr lang="pt-BR" dirty="0" smtClean="0"/>
              <a:t>até </a:t>
            </a:r>
            <a:r>
              <a:rPr lang="pt-BR" dirty="0"/>
              <a:t>utópica?</a:t>
            </a:r>
          </a:p>
          <a:p>
            <a:r>
              <a:rPr lang="pt-BR" dirty="0"/>
              <a:t>Teoria liberal como “</a:t>
            </a:r>
            <a:r>
              <a:rPr lang="pt-BR" dirty="0" err="1"/>
              <a:t>second-best</a:t>
            </a:r>
            <a:r>
              <a:rPr lang="pt-BR" dirty="0"/>
              <a:t> social </a:t>
            </a:r>
            <a:r>
              <a:rPr lang="pt-BR" dirty="0" err="1"/>
              <a:t>science</a:t>
            </a:r>
            <a:r>
              <a:rPr lang="pt-BR" dirty="0"/>
              <a:t>?”</a:t>
            </a:r>
          </a:p>
          <a:p>
            <a:r>
              <a:rPr lang="pt-BR" dirty="0" smtClean="0"/>
              <a:t>Três </a:t>
            </a:r>
            <a:r>
              <a:rPr lang="pt-BR" dirty="0"/>
              <a:t>pressupostos formulados por </a:t>
            </a:r>
            <a:r>
              <a:rPr lang="pt-BR" dirty="0" err="1"/>
              <a:t>Moravcsik</a:t>
            </a:r>
            <a:r>
              <a:rPr lang="pt-BR" dirty="0"/>
              <a:t>, no que respeita:</a:t>
            </a:r>
          </a:p>
          <a:p>
            <a:pPr marL="914400" lvl="1" indent="-457200">
              <a:buFont typeface="+mj-lt"/>
              <a:buAutoNum type="arabicParenR"/>
            </a:pPr>
            <a:r>
              <a:rPr lang="pt-BR" dirty="0"/>
              <a:t>Natureza dos atores fundamentais</a:t>
            </a:r>
          </a:p>
          <a:p>
            <a:pPr marL="914400" lvl="1" indent="-457200">
              <a:buFont typeface="+mj-lt"/>
              <a:buAutoNum type="arabicParenR"/>
            </a:pPr>
            <a:r>
              <a:rPr lang="pt-BR" dirty="0"/>
              <a:t>O estado</a:t>
            </a:r>
          </a:p>
          <a:p>
            <a:pPr marL="914400" lvl="1" indent="-457200">
              <a:buFont typeface="+mj-lt"/>
              <a:buAutoNum type="arabicParenR"/>
            </a:pPr>
            <a:r>
              <a:rPr lang="pt-BR" dirty="0"/>
              <a:t>O sistema internacional</a:t>
            </a:r>
          </a:p>
        </p:txBody>
      </p:sp>
    </p:spTree>
    <p:extLst>
      <p:ext uri="{BB962C8B-B14F-4D97-AF65-F5344CB8AC3E}">
        <p14:creationId xmlns:p14="http://schemas.microsoft.com/office/powerpoint/2010/main" val="2539951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0ABC9A-956F-1243-B982-4E5FAD6F3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Andrew </a:t>
            </a:r>
            <a:r>
              <a:rPr lang="pt-BR" sz="4000" dirty="0" err="1"/>
              <a:t>Moravcsik</a:t>
            </a:r>
            <a:endParaRPr lang="pt-BR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12A858-4C3E-6745-B2E8-0753887EA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A partir dos três pressupostos, teríamos:</a:t>
            </a:r>
          </a:p>
          <a:p>
            <a:pPr lvl="1">
              <a:buFont typeface="Wingdings" pitchFamily="2" charset="2"/>
              <a:buChar char="v"/>
            </a:pPr>
            <a:r>
              <a:rPr lang="pt-BR" dirty="0"/>
              <a:t> Um liberalismo “ideacional</a:t>
            </a:r>
            <a:r>
              <a:rPr lang="pt-BR" dirty="0" smtClean="0"/>
              <a:t>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Escopo do conceito de nação (implicações?); endosso a instituições internacionais; legitimidade da regulação socioeconômica</a:t>
            </a:r>
          </a:p>
          <a:p>
            <a:pPr marL="457200" lvl="1" indent="0">
              <a:buNone/>
            </a:pPr>
            <a:r>
              <a:rPr lang="pt-BR" dirty="0"/>
              <a:t> </a:t>
            </a:r>
            <a:r>
              <a:rPr lang="pt-BR" sz="2000" dirty="0" smtClean="0"/>
              <a:t>“Strong </a:t>
            </a:r>
            <a:r>
              <a:rPr lang="pt-BR" sz="2000" dirty="0" err="1" smtClean="0"/>
              <a:t>empirical</a:t>
            </a:r>
            <a:r>
              <a:rPr lang="pt-BR" sz="2000" dirty="0" smtClean="0"/>
              <a:t> </a:t>
            </a:r>
            <a:r>
              <a:rPr lang="pt-BR" sz="2000" dirty="0" err="1" smtClean="0"/>
              <a:t>evidence</a:t>
            </a:r>
            <a:r>
              <a:rPr lang="pt-BR" sz="2000" dirty="0" smtClean="0"/>
              <a:t> </a:t>
            </a:r>
            <a:r>
              <a:rPr lang="pt-BR" sz="2000" dirty="0" err="1" smtClean="0"/>
              <a:t>supports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</a:t>
            </a:r>
            <a:r>
              <a:rPr lang="pt-BR" sz="2000" dirty="0" err="1" smtClean="0"/>
              <a:t>proposition</a:t>
            </a:r>
            <a:r>
              <a:rPr lang="pt-BR" sz="2000" dirty="0" smtClean="0"/>
              <a:t> </a:t>
            </a:r>
            <a:r>
              <a:rPr lang="pt-BR" sz="2000" dirty="0" err="1" smtClean="0"/>
              <a:t>that</a:t>
            </a:r>
            <a:r>
              <a:rPr lang="pt-BR" sz="2000" dirty="0" smtClean="0"/>
              <a:t> </a:t>
            </a:r>
            <a:r>
              <a:rPr lang="pt-BR" sz="2000" dirty="0" err="1" smtClean="0"/>
              <a:t>disjunctures</a:t>
            </a:r>
            <a:r>
              <a:rPr lang="pt-BR" sz="2000" dirty="0" smtClean="0"/>
              <a:t> </a:t>
            </a:r>
            <a:r>
              <a:rPr lang="pt-BR" sz="2000" dirty="0" err="1" smtClean="0"/>
              <a:t>between</a:t>
            </a:r>
            <a:r>
              <a:rPr lang="pt-BR" sz="2000" dirty="0" smtClean="0"/>
              <a:t> </a:t>
            </a:r>
            <a:r>
              <a:rPr lang="pt-BR" sz="2000" dirty="0" err="1" smtClean="0"/>
              <a:t>borders</a:t>
            </a:r>
            <a:r>
              <a:rPr lang="pt-BR" sz="2000" dirty="0" smtClean="0"/>
              <a:t> </a:t>
            </a:r>
            <a:r>
              <a:rPr lang="pt-BR" sz="2000" dirty="0" err="1" smtClean="0"/>
              <a:t>and</a:t>
            </a:r>
            <a:r>
              <a:rPr lang="pt-BR" sz="2000" dirty="0" smtClean="0"/>
              <a:t> </a:t>
            </a:r>
            <a:r>
              <a:rPr lang="pt-BR" sz="2000" dirty="0" err="1" smtClean="0"/>
              <a:t>identities</a:t>
            </a:r>
            <a:r>
              <a:rPr lang="pt-BR" sz="2000" dirty="0" smtClean="0"/>
              <a:t> are importante </a:t>
            </a:r>
            <a:r>
              <a:rPr lang="pt-BR" sz="2000" dirty="0" err="1" smtClean="0"/>
              <a:t>determinants</a:t>
            </a:r>
            <a:r>
              <a:rPr lang="pt-BR" sz="2000" dirty="0" smtClean="0"/>
              <a:t> </a:t>
            </a:r>
            <a:r>
              <a:rPr lang="pt-BR" sz="2000" dirty="0" err="1" smtClean="0"/>
              <a:t>of</a:t>
            </a:r>
            <a:r>
              <a:rPr lang="pt-BR" sz="2000" dirty="0" smtClean="0"/>
              <a:t> </a:t>
            </a:r>
            <a:r>
              <a:rPr lang="pt-BR" sz="2000" dirty="0" err="1" smtClean="0"/>
              <a:t>international</a:t>
            </a:r>
            <a:r>
              <a:rPr lang="pt-BR" sz="2000" dirty="0" smtClean="0"/>
              <a:t> </a:t>
            </a:r>
            <a:r>
              <a:rPr lang="pt-BR" sz="2000" dirty="0" err="1" smtClean="0"/>
              <a:t>conflict</a:t>
            </a:r>
            <a:r>
              <a:rPr lang="pt-BR" sz="2000" dirty="0" smtClean="0"/>
              <a:t> </a:t>
            </a:r>
            <a:r>
              <a:rPr lang="pt-BR" sz="2000" dirty="0" err="1" smtClean="0"/>
              <a:t>and</a:t>
            </a:r>
            <a:r>
              <a:rPr lang="pt-BR" sz="2000" dirty="0" smtClean="0"/>
              <a:t> </a:t>
            </a:r>
            <a:r>
              <a:rPr lang="pt-BR" sz="2000" dirty="0" err="1" smtClean="0"/>
              <a:t>cooperation</a:t>
            </a:r>
            <a:r>
              <a:rPr lang="pt-BR" sz="2000" dirty="0" smtClean="0"/>
              <a:t> (p. 526).”</a:t>
            </a:r>
            <a:endParaRPr lang="pt-BR" sz="2000" dirty="0"/>
          </a:p>
          <a:p>
            <a:pPr lvl="1">
              <a:buFont typeface="Wingdings" pitchFamily="2" charset="2"/>
              <a:buChar char="v"/>
            </a:pPr>
            <a:r>
              <a:rPr lang="pt-BR" dirty="0"/>
              <a:t> Um liberalismo </a:t>
            </a:r>
            <a:r>
              <a:rPr lang="pt-BR" dirty="0" smtClean="0"/>
              <a:t>comercial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Papel da coerção econômica; o comércio como fonte de riqueza</a:t>
            </a:r>
            <a:endParaRPr lang="pt-BR" dirty="0"/>
          </a:p>
          <a:p>
            <a:pPr lvl="1">
              <a:buFont typeface="Wingdings" pitchFamily="2" charset="2"/>
              <a:buChar char="v"/>
            </a:pPr>
            <a:r>
              <a:rPr lang="pt-BR" dirty="0"/>
              <a:t> Um liberalismo </a:t>
            </a:r>
            <a:r>
              <a:rPr lang="pt-BR" dirty="0" smtClean="0"/>
              <a:t>republicano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Modelo de representação e de articulação de interesses no âmbito doméstico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3242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81DB56-99FD-0D43-ACFB-941644A5B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err="1"/>
              <a:t>Moravcsik</a:t>
            </a:r>
            <a:r>
              <a:rPr lang="pt-BR" sz="4000" dirty="0"/>
              <a:t>, Primeiro Pressuposto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6C3734-DEBE-6342-8907-1D31C24AB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0" indent="0">
              <a:buNone/>
            </a:pPr>
            <a:r>
              <a:rPr lang="pt-BR" dirty="0"/>
              <a:t>	“The </a:t>
            </a:r>
            <a:r>
              <a:rPr lang="pt-BR" dirty="0" err="1"/>
              <a:t>Primacy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Societal</a:t>
            </a:r>
            <a:r>
              <a:rPr lang="pt-BR" dirty="0"/>
              <a:t> </a:t>
            </a:r>
            <a:r>
              <a:rPr lang="pt-BR" dirty="0" err="1"/>
              <a:t>Actors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	The fundamental </a:t>
            </a:r>
            <a:r>
              <a:rPr lang="pt-BR" dirty="0" err="1"/>
              <a:t>actors</a:t>
            </a:r>
            <a:r>
              <a:rPr lang="pt-BR" dirty="0"/>
              <a:t> in </a:t>
            </a:r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politics</a:t>
            </a:r>
            <a:r>
              <a:rPr lang="pt-BR" dirty="0"/>
              <a:t> are </a:t>
            </a:r>
            <a:r>
              <a:rPr lang="pt-BR" dirty="0" err="1"/>
              <a:t>individuals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private</a:t>
            </a:r>
            <a:r>
              <a:rPr lang="pt-BR" dirty="0"/>
              <a:t> </a:t>
            </a:r>
            <a:r>
              <a:rPr lang="pt-BR" dirty="0" err="1"/>
              <a:t>groups</a:t>
            </a:r>
            <a:r>
              <a:rPr lang="pt-BR" dirty="0"/>
              <a:t>, </a:t>
            </a:r>
            <a:r>
              <a:rPr lang="pt-BR" dirty="0" err="1"/>
              <a:t>who</a:t>
            </a:r>
            <a:r>
              <a:rPr lang="pt-BR" dirty="0"/>
              <a:t> are </a:t>
            </a:r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average</a:t>
            </a:r>
            <a:r>
              <a:rPr lang="pt-BR" dirty="0"/>
              <a:t> </a:t>
            </a:r>
            <a:r>
              <a:rPr lang="pt-BR" dirty="0" err="1"/>
              <a:t>rational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risk-averse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who</a:t>
            </a:r>
            <a:r>
              <a:rPr lang="pt-BR" dirty="0"/>
              <a:t> organize Exchange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collective</a:t>
            </a:r>
            <a:r>
              <a:rPr lang="pt-BR" dirty="0"/>
              <a:t> </a:t>
            </a:r>
            <a:r>
              <a:rPr lang="pt-BR" dirty="0" err="1"/>
              <a:t>action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promote</a:t>
            </a:r>
            <a:r>
              <a:rPr lang="pt-BR" dirty="0"/>
              <a:t> </a:t>
            </a:r>
            <a:r>
              <a:rPr lang="pt-BR" dirty="0" err="1"/>
              <a:t>differentiated</a:t>
            </a:r>
            <a:r>
              <a:rPr lang="pt-BR" dirty="0"/>
              <a:t> </a:t>
            </a:r>
            <a:r>
              <a:rPr lang="pt-BR" dirty="0" err="1"/>
              <a:t>interests</a:t>
            </a:r>
            <a:r>
              <a:rPr lang="pt-BR" dirty="0"/>
              <a:t> </a:t>
            </a:r>
            <a:r>
              <a:rPr lang="pt-BR" dirty="0" err="1"/>
              <a:t>under</a:t>
            </a:r>
            <a:r>
              <a:rPr lang="pt-BR" dirty="0"/>
              <a:t> </a:t>
            </a:r>
            <a:r>
              <a:rPr lang="pt-BR" dirty="0" err="1"/>
              <a:t>constraints</a:t>
            </a:r>
            <a:r>
              <a:rPr lang="pt-BR" dirty="0"/>
              <a:t> </a:t>
            </a:r>
            <a:r>
              <a:rPr lang="pt-BR" dirty="0" err="1"/>
              <a:t>imposed</a:t>
            </a:r>
            <a:r>
              <a:rPr lang="pt-BR" dirty="0"/>
              <a:t> </a:t>
            </a:r>
            <a:r>
              <a:rPr lang="pt-BR" dirty="0" err="1"/>
              <a:t>by</a:t>
            </a:r>
            <a:r>
              <a:rPr lang="pt-BR" dirty="0"/>
              <a:t> material </a:t>
            </a:r>
            <a:r>
              <a:rPr lang="pt-BR" dirty="0" err="1"/>
              <a:t>scarcity</a:t>
            </a:r>
            <a:r>
              <a:rPr lang="pt-BR" dirty="0"/>
              <a:t>, </a:t>
            </a:r>
            <a:r>
              <a:rPr lang="pt-BR" dirty="0" err="1"/>
              <a:t>conflicting</a:t>
            </a:r>
            <a:r>
              <a:rPr lang="pt-BR" dirty="0"/>
              <a:t> </a:t>
            </a:r>
            <a:r>
              <a:rPr lang="pt-BR" dirty="0" err="1"/>
              <a:t>values</a:t>
            </a:r>
            <a:r>
              <a:rPr lang="pt-BR" dirty="0"/>
              <a:t>,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variations</a:t>
            </a:r>
            <a:r>
              <a:rPr lang="pt-BR" dirty="0"/>
              <a:t> in </a:t>
            </a:r>
            <a:r>
              <a:rPr lang="pt-BR" dirty="0" err="1"/>
              <a:t>societal</a:t>
            </a:r>
            <a:r>
              <a:rPr lang="pt-BR" dirty="0"/>
              <a:t> </a:t>
            </a:r>
            <a:r>
              <a:rPr lang="pt-BR" dirty="0" err="1"/>
              <a:t>influence</a:t>
            </a:r>
            <a:r>
              <a:rPr lang="pt-BR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966831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B6AC29-7AA2-7047-B4B7-6F1C9C289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err="1"/>
              <a:t>Moravcsik</a:t>
            </a:r>
            <a:r>
              <a:rPr lang="pt-BR" sz="4000" dirty="0"/>
              <a:t>, Segundo Pressuposto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514267-0FB3-A94F-A93A-179AF27E6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0" indent="0">
              <a:buNone/>
            </a:pPr>
            <a:r>
              <a:rPr lang="pt-BR" dirty="0"/>
              <a:t>	“</a:t>
            </a:r>
            <a:r>
              <a:rPr lang="pt-BR" dirty="0" err="1"/>
              <a:t>Representation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Preferences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err="1"/>
              <a:t>States</a:t>
            </a:r>
            <a:r>
              <a:rPr lang="pt-BR" dirty="0"/>
              <a:t> (</a:t>
            </a:r>
            <a:r>
              <a:rPr lang="pt-BR" dirty="0" err="1"/>
              <a:t>or</a:t>
            </a:r>
            <a:r>
              <a:rPr lang="pt-BR" dirty="0"/>
              <a:t> </a:t>
            </a:r>
            <a:r>
              <a:rPr lang="pt-BR" dirty="0" err="1"/>
              <a:t>other</a:t>
            </a:r>
            <a:r>
              <a:rPr lang="pt-BR" dirty="0"/>
              <a:t> </a:t>
            </a:r>
            <a:r>
              <a:rPr lang="pt-BR" dirty="0" err="1"/>
              <a:t>political</a:t>
            </a:r>
            <a:r>
              <a:rPr lang="pt-BR" dirty="0"/>
              <a:t> </a:t>
            </a:r>
            <a:r>
              <a:rPr lang="pt-BR" dirty="0" err="1"/>
              <a:t>institutions</a:t>
            </a:r>
            <a:r>
              <a:rPr lang="pt-BR" dirty="0"/>
              <a:t>) </a:t>
            </a:r>
            <a:r>
              <a:rPr lang="pt-BR" dirty="0" err="1"/>
              <a:t>represent</a:t>
            </a:r>
            <a:r>
              <a:rPr lang="pt-BR" dirty="0"/>
              <a:t> some </a:t>
            </a:r>
            <a:r>
              <a:rPr lang="pt-BR" dirty="0" err="1"/>
              <a:t>subset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domestic</a:t>
            </a:r>
            <a:r>
              <a:rPr lang="pt-BR" dirty="0"/>
              <a:t> </a:t>
            </a:r>
            <a:r>
              <a:rPr lang="pt-BR" dirty="0" err="1"/>
              <a:t>society</a:t>
            </a:r>
            <a:r>
              <a:rPr lang="pt-BR" dirty="0"/>
              <a:t>, </a:t>
            </a:r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basis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whose</a:t>
            </a:r>
            <a:r>
              <a:rPr lang="pt-BR" dirty="0"/>
              <a:t> </a:t>
            </a:r>
            <a:r>
              <a:rPr lang="pt-BR" dirty="0" err="1"/>
              <a:t>interests</a:t>
            </a:r>
            <a:r>
              <a:rPr lang="pt-BR" dirty="0"/>
              <a:t>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oficials</a:t>
            </a:r>
            <a:r>
              <a:rPr lang="pt-BR" dirty="0"/>
              <a:t> define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preferences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act</a:t>
            </a:r>
            <a:r>
              <a:rPr lang="pt-BR" dirty="0"/>
              <a:t> </a:t>
            </a:r>
            <a:r>
              <a:rPr lang="pt-BR" dirty="0" err="1"/>
              <a:t>purposively</a:t>
            </a:r>
            <a:r>
              <a:rPr lang="pt-BR" dirty="0"/>
              <a:t> in world </a:t>
            </a:r>
            <a:r>
              <a:rPr lang="pt-BR" dirty="0" err="1"/>
              <a:t>politics</a:t>
            </a:r>
            <a:r>
              <a:rPr lang="pt-BR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87368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9457</TotalTime>
  <Words>402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Teoria das Relações Internacionais I: Teorias Clássicas </vt:lpstr>
      <vt:lpstr>Roteiro</vt:lpstr>
      <vt:lpstr>Robert Keohane</vt:lpstr>
      <vt:lpstr>Robert Keohane</vt:lpstr>
      <vt:lpstr>Robert Keohane</vt:lpstr>
      <vt:lpstr>Andrew Moravcsik</vt:lpstr>
      <vt:lpstr>Andrew Moravcsik</vt:lpstr>
      <vt:lpstr>Moravcsik, Primeiro Pressuposto</vt:lpstr>
      <vt:lpstr>Moravcsik, Segundo Pressuposto</vt:lpstr>
      <vt:lpstr>Moravcsik, Terceiro Pressuposto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das Relações Internacionais I: Teorias Clássicas</dc:title>
  <dc:creator>Cristiane</dc:creator>
  <cp:lastModifiedBy>Cristiane</cp:lastModifiedBy>
  <cp:revision>60</cp:revision>
  <cp:lastPrinted>2018-08-29T15:28:35Z</cp:lastPrinted>
  <dcterms:created xsi:type="dcterms:W3CDTF">2018-08-02T19:58:24Z</dcterms:created>
  <dcterms:modified xsi:type="dcterms:W3CDTF">2018-08-29T15:56:32Z</dcterms:modified>
</cp:coreProperties>
</file>