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4" r:id="rId3"/>
    <p:sldId id="265" r:id="rId4"/>
    <p:sldId id="266" r:id="rId5"/>
    <p:sldId id="267" r:id="rId6"/>
    <p:sldId id="263" r:id="rId7"/>
    <p:sldId id="258" r:id="rId8"/>
    <p:sldId id="257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5ED852A-519E-411E-B6C9-850AAA433245}" type="datetimeFigureOut">
              <a:rPr lang="pt-BR" smtClean="0"/>
              <a:pPr/>
              <a:t>17/02/2016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ACC89F8-3D5A-44B2-B8A0-5907F960C8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852A-519E-411E-B6C9-850AAA433245}" type="datetimeFigureOut">
              <a:rPr lang="pt-BR" smtClean="0"/>
              <a:pPr/>
              <a:t>17/02/2016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89F8-3D5A-44B2-B8A0-5907F960C8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852A-519E-411E-B6C9-850AAA433245}" type="datetimeFigureOut">
              <a:rPr lang="pt-BR" smtClean="0"/>
              <a:pPr/>
              <a:t>17/02/2016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89F8-3D5A-44B2-B8A0-5907F960C8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5ED852A-519E-411E-B6C9-850AAA433245}" type="datetimeFigureOut">
              <a:rPr lang="pt-BR" smtClean="0"/>
              <a:pPr/>
              <a:t>17/02/2016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ACC89F8-3D5A-44B2-B8A0-5907F960C8B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5ED852A-519E-411E-B6C9-850AAA433245}" type="datetimeFigureOut">
              <a:rPr lang="pt-BR" smtClean="0"/>
              <a:pPr/>
              <a:t>17/02/2016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ACC89F8-3D5A-44B2-B8A0-5907F960C8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852A-519E-411E-B6C9-850AAA433245}" type="datetimeFigureOut">
              <a:rPr lang="pt-BR" smtClean="0"/>
              <a:pPr/>
              <a:t>17/02/2016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89F8-3D5A-44B2-B8A0-5907F960C8B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852A-519E-411E-B6C9-850AAA433245}" type="datetimeFigureOut">
              <a:rPr lang="pt-BR" smtClean="0"/>
              <a:pPr/>
              <a:t>17/02/2016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89F8-3D5A-44B2-B8A0-5907F960C8B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5ED852A-519E-411E-B6C9-850AAA433245}" type="datetimeFigureOut">
              <a:rPr lang="pt-BR" smtClean="0"/>
              <a:pPr/>
              <a:t>17/02/2016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ACC89F8-3D5A-44B2-B8A0-5907F960C8B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D852A-519E-411E-B6C9-850AAA433245}" type="datetimeFigureOut">
              <a:rPr lang="pt-BR" smtClean="0"/>
              <a:pPr/>
              <a:t>17/02/2016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89F8-3D5A-44B2-B8A0-5907F960C8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5ED852A-519E-411E-B6C9-850AAA433245}" type="datetimeFigureOut">
              <a:rPr lang="pt-BR" smtClean="0"/>
              <a:pPr/>
              <a:t>17/02/2016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ACC89F8-3D5A-44B2-B8A0-5907F960C8B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5ED852A-519E-411E-B6C9-850AAA433245}" type="datetimeFigureOut">
              <a:rPr lang="pt-BR" smtClean="0"/>
              <a:pPr/>
              <a:t>17/02/2016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ACC89F8-3D5A-44B2-B8A0-5907F960C8B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5ED852A-519E-411E-B6C9-850AAA433245}" type="datetimeFigureOut">
              <a:rPr lang="pt-BR" smtClean="0"/>
              <a:pPr/>
              <a:t>17/02/2016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ACC89F8-3D5A-44B2-B8A0-5907F960C8B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714379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Evolução do Estado até o século xx</a:t>
            </a:r>
            <a:endParaRPr lang="pt-BR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428736"/>
            <a:ext cx="8358246" cy="507209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O Estado é, antes de mais nada, um processo HISTÓRICO, que pode ocorrer de forma progressiva ou regressiva;</a:t>
            </a:r>
          </a:p>
          <a:p>
            <a:pPr algn="just"/>
            <a:endParaRPr lang="pt-BR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Os estados podem se constituir de maneira isolada ou coordenados histórica e geograficamente;</a:t>
            </a:r>
          </a:p>
          <a:p>
            <a:pPr algn="just"/>
            <a:endParaRPr lang="pt-BR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Os tipos históricos de Estados são: </a:t>
            </a:r>
          </a:p>
          <a:p>
            <a:pPr algn="just"/>
            <a:endParaRPr lang="pt-BR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a) Estado Oriental</a:t>
            </a:r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Características</a:t>
            </a:r>
          </a:p>
          <a:p>
            <a:pPr algn="just"/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a1) Junção do poder político X espiritual </a:t>
            </a:r>
          </a:p>
          <a:p>
            <a:pPr algn="just"/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a2) Ordem desigual e hierárquica de sociedade</a:t>
            </a:r>
          </a:p>
          <a:p>
            <a:pPr algn="just"/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a3)Poucas garantias jurídicas dos indivíduos </a:t>
            </a:r>
          </a:p>
          <a:p>
            <a:pPr algn="just"/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a4) Larga extensão territorial </a:t>
            </a:r>
            <a:endParaRPr lang="pt-BR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714379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Evolução do Estado até o século xx</a:t>
            </a:r>
            <a:endParaRPr lang="pt-BR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428736"/>
            <a:ext cx="8358246" cy="5072098"/>
          </a:xfrm>
        </p:spPr>
        <p:txBody>
          <a:bodyPr>
            <a:normAutofit/>
          </a:bodyPr>
          <a:lstStyle/>
          <a:p>
            <a:pPr algn="just"/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b) Estado Grego – características </a:t>
            </a:r>
          </a:p>
          <a:p>
            <a:pPr algn="just"/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b1) Estado como COMUNIDADE de Cidadãos</a:t>
            </a:r>
          </a:p>
          <a:p>
            <a:pPr algn="just"/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b2) Fator pessoal é fundamental para o Estado</a:t>
            </a:r>
          </a:p>
          <a:p>
            <a:pPr algn="just"/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b3) Grande influência religiosa </a:t>
            </a:r>
          </a:p>
          <a:p>
            <a:pPr algn="just"/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b</a:t>
            </a:r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Pouca importância ao fator territorial (Cidade-Estado)</a:t>
            </a:r>
          </a:p>
          <a:p>
            <a:pPr algn="just"/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b5) Liberdade apenas dentro da circunscrição Estatal </a:t>
            </a:r>
          </a:p>
          <a:p>
            <a:pPr algn="just"/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b6) Formas de governos variáveis em cidades diferentes</a:t>
            </a:r>
          </a:p>
          <a:p>
            <a:pPr algn="just"/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b7) “Democracia direta”</a:t>
            </a:r>
          </a:p>
          <a:p>
            <a:pPr algn="just"/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b8) Sociedade </a:t>
            </a:r>
            <a:r>
              <a:rPr lang="pt-BR" sz="24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Estamental</a:t>
            </a:r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pt-BR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714379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Evolução do Estado até o século xx</a:t>
            </a:r>
            <a:endParaRPr lang="pt-BR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428736"/>
            <a:ext cx="8358246" cy="5072098"/>
          </a:xfrm>
        </p:spPr>
        <p:txBody>
          <a:bodyPr>
            <a:normAutofit/>
          </a:bodyPr>
          <a:lstStyle/>
          <a:p>
            <a:pPr algn="just"/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Estado Romano – Características</a:t>
            </a:r>
          </a:p>
          <a:p>
            <a:pPr algn="just"/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c1) Poder Político como SUPREMO e UNO</a:t>
            </a:r>
          </a:p>
          <a:p>
            <a:pPr algn="just"/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c2) Único detentor do poder </a:t>
            </a:r>
          </a:p>
          <a:p>
            <a:pPr algn="just"/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c3) Poder Público distinto do Privado (</a:t>
            </a:r>
            <a:r>
              <a:rPr lang="pt-BR" sz="2400" b="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pater</a:t>
            </a:r>
            <a:r>
              <a:rPr lang="pt-BR" sz="24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400" b="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familias</a:t>
            </a:r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c4) Direitos positivos garantidos aos Cidadãos </a:t>
            </a:r>
          </a:p>
          <a:p>
            <a:pPr algn="just"/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c5) Éditos (</a:t>
            </a:r>
            <a:r>
              <a:rPr lang="pt-BR" sz="24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Caracala</a:t>
            </a:r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/ Constantino): unificação </a:t>
            </a:r>
          </a:p>
          <a:p>
            <a:pPr algn="just"/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c6) Concessão de direitos aos estrangeiros (</a:t>
            </a:r>
            <a:r>
              <a:rPr lang="pt-BR" sz="2400" b="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ius</a:t>
            </a:r>
            <a:r>
              <a:rPr lang="pt-BR" sz="24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400" b="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gentium</a:t>
            </a:r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c7) Contraste com o modelo centralizado de Cid.- Estado </a:t>
            </a:r>
          </a:p>
          <a:p>
            <a:pPr algn="just"/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c8) Grande expansão territorial até invasão árabe  </a:t>
            </a:r>
            <a:endParaRPr lang="pt-BR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551553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Evolução do Estado até o século xx</a:t>
            </a:r>
            <a:endParaRPr lang="pt-BR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196752"/>
            <a:ext cx="8358246" cy="530408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d) Estado Medieval – Características</a:t>
            </a:r>
          </a:p>
          <a:p>
            <a:pPr algn="just"/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d1) Falsa noção de Estado </a:t>
            </a:r>
          </a:p>
          <a:p>
            <a:pPr algn="just"/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d2) Após o terror das invasões: segurança local </a:t>
            </a:r>
          </a:p>
          <a:p>
            <a:pPr algn="just"/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d3) Sociedade </a:t>
            </a:r>
            <a:r>
              <a:rPr lang="pt-BR" sz="24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Estamental</a:t>
            </a:r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d4) Confusão do </a:t>
            </a:r>
            <a:r>
              <a:rPr lang="pt-BR" sz="24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transcedentalismo</a:t>
            </a:r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X racional </a:t>
            </a:r>
          </a:p>
          <a:p>
            <a:pPr algn="just"/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d5) Exercício do poder político: </a:t>
            </a:r>
            <a:r>
              <a:rPr lang="pt-BR" sz="24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suserania</a:t>
            </a:r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 vassalagem</a:t>
            </a:r>
          </a:p>
          <a:p>
            <a:pPr algn="just"/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d6) Sto. Agostinho e </a:t>
            </a:r>
            <a:r>
              <a:rPr lang="pt-BR" sz="24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Thomás</a:t>
            </a:r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de Aquino: obediência</a:t>
            </a:r>
          </a:p>
          <a:p>
            <a:pPr algn="just"/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d7) Importante papel da Igreja Católica </a:t>
            </a:r>
          </a:p>
          <a:p>
            <a:pPr algn="just"/>
            <a:endParaRPr lang="pt-BR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4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“A autoridade moral e o poder temporal do papado nunca foram tão fortes quanto no século XIII. Sob o longo pontificado de Inocêncio III (1198-1216), a soberania papal sobre os reis suplantou a do Imperador</a:t>
            </a:r>
            <a:r>
              <a:rPr lang="pt-BR" sz="24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COMPARATO, Fábio </a:t>
            </a:r>
            <a:r>
              <a:rPr lang="pt-BR" sz="24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Konder</a:t>
            </a:r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pt-BR" sz="24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Ética. Direito, moral e religião no mundo moderno. </a:t>
            </a:r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Ed. São Paulo: Cia das Letras, 2006, p. 131.</a:t>
            </a:r>
            <a:endParaRPr lang="pt-BR" sz="24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714379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Evolução do Estado até o século xx</a:t>
            </a:r>
            <a:endParaRPr lang="pt-BR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428736"/>
            <a:ext cx="8358246" cy="5072098"/>
          </a:xfrm>
        </p:spPr>
        <p:txBody>
          <a:bodyPr>
            <a:normAutofit/>
          </a:bodyPr>
          <a:lstStyle/>
          <a:p>
            <a:pPr algn="just"/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Estado Moderno </a:t>
            </a:r>
          </a:p>
          <a:p>
            <a:pPr algn="just"/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e1) Reforma e contrarreforma religiosa </a:t>
            </a:r>
          </a:p>
          <a:p>
            <a:pPr algn="just"/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e2) Iluminismo e racionalismo político e jurídico </a:t>
            </a:r>
          </a:p>
          <a:p>
            <a:pPr algn="just"/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e3) Surgimento das Monarquias </a:t>
            </a:r>
          </a:p>
          <a:p>
            <a:pPr algn="just"/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e4) Estado Nacional </a:t>
            </a:r>
          </a:p>
          <a:p>
            <a:pPr algn="just"/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e5) Conceito de Soberania </a:t>
            </a:r>
          </a:p>
          <a:p>
            <a:pPr algn="just"/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e6)Formação Estatal paradigmática </a:t>
            </a:r>
          </a:p>
          <a:p>
            <a:pPr algn="just"/>
            <a:r>
              <a:rPr lang="pt-BR" sz="24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576063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Evolução do Estado até o século xx</a:t>
            </a:r>
            <a:endParaRPr lang="pt-B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052736"/>
            <a:ext cx="8358246" cy="5448098"/>
          </a:xfrm>
        </p:spPr>
        <p:txBody>
          <a:bodyPr>
            <a:noAutofit/>
          </a:bodyPr>
          <a:lstStyle/>
          <a:p>
            <a:pPr algn="just"/>
            <a:r>
              <a:rPr lang="pt-BR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Estrutura do Mundo no século XX: </a:t>
            </a:r>
          </a:p>
          <a:p>
            <a:pPr algn="just"/>
            <a:r>
              <a:rPr lang="pt-BR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* Cenário Mundial – Econômico / estruturante</a:t>
            </a:r>
          </a:p>
          <a:p>
            <a:pPr algn="just"/>
            <a:r>
              <a:rPr lang="pt-BR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 Modelo Fordista de Produção (1913)</a:t>
            </a:r>
          </a:p>
          <a:p>
            <a:pPr algn="just"/>
            <a:r>
              <a:rPr lang="pt-BR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Primeira grande guerra (1915-1919)</a:t>
            </a:r>
          </a:p>
          <a:p>
            <a:pPr algn="just"/>
            <a:r>
              <a:rPr lang="pt-BR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Revolução Russa  (1917) </a:t>
            </a:r>
          </a:p>
          <a:p>
            <a:pPr algn="just"/>
            <a:r>
              <a:rPr lang="pt-BR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República de </a:t>
            </a:r>
            <a:r>
              <a:rPr lang="pt-BR" sz="20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Weimar</a:t>
            </a:r>
            <a:r>
              <a:rPr lang="pt-BR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 </a:t>
            </a:r>
            <a:r>
              <a:rPr lang="pt-BR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Social Democracia </a:t>
            </a:r>
            <a:r>
              <a:rPr lang="pt-BR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BR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1919)</a:t>
            </a:r>
          </a:p>
          <a:p>
            <a:pPr algn="just"/>
            <a:r>
              <a:rPr lang="pt-BR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Colapso Econômico (1929) </a:t>
            </a:r>
          </a:p>
          <a:p>
            <a:pPr algn="just"/>
            <a:r>
              <a:rPr lang="pt-BR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Segunda Guerra Mundial (1939-45)</a:t>
            </a:r>
          </a:p>
          <a:p>
            <a:pPr algn="just"/>
            <a:r>
              <a:rPr lang="pt-BR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- Breton Woods / FMI e Banco Mundial </a:t>
            </a:r>
          </a:p>
          <a:p>
            <a:pPr algn="just"/>
            <a:r>
              <a:rPr lang="pt-BR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Guerra Fria (1946) </a:t>
            </a:r>
          </a:p>
          <a:p>
            <a:pPr algn="just"/>
            <a:r>
              <a:rPr lang="pt-BR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Criação da ONU e Declaração Mundial de Direitos (1948)</a:t>
            </a:r>
          </a:p>
          <a:p>
            <a:pPr algn="just"/>
            <a:r>
              <a:rPr lang="pt-BR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Fim do império soviético (1989)</a:t>
            </a:r>
          </a:p>
          <a:p>
            <a:pPr algn="just"/>
            <a:r>
              <a:rPr lang="pt-BR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Criação de blocos econômicos (1990 em diante)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764703"/>
          </a:xfrm>
        </p:spPr>
        <p:txBody>
          <a:bodyPr>
            <a:normAutofit/>
          </a:bodyPr>
          <a:lstStyle/>
          <a:p>
            <a:pPr algn="ctr"/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Evolução do Estado até o século xx</a:t>
            </a:r>
            <a:endParaRPr lang="pt-B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908720"/>
            <a:ext cx="8358246" cy="5648162"/>
          </a:xfrm>
        </p:spPr>
        <p:txBody>
          <a:bodyPr>
            <a:normAutofit/>
          </a:bodyPr>
          <a:lstStyle/>
          <a:p>
            <a:pPr algn="just"/>
            <a:r>
              <a:rPr lang="pt-BR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Estrutura do Mundo no século XX: </a:t>
            </a:r>
          </a:p>
          <a:p>
            <a:pPr algn="just"/>
            <a:endParaRPr lang="pt-BR" sz="18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* Cenário Mundial Político</a:t>
            </a:r>
          </a:p>
          <a:p>
            <a:pPr algn="just"/>
            <a:r>
              <a:rPr lang="pt-BR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 </a:t>
            </a:r>
            <a:r>
              <a:rPr lang="pt-BR" sz="18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Isolacionismo</a:t>
            </a:r>
            <a:r>
              <a:rPr lang="pt-BR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pt-BR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Nacionalismo / Fundamentalismo (Alemanha – </a:t>
            </a:r>
            <a:r>
              <a:rPr lang="pt-BR" sz="1800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Italia</a:t>
            </a:r>
            <a:r>
              <a:rPr lang="pt-BR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Espanha)</a:t>
            </a:r>
          </a:p>
          <a:p>
            <a:pPr algn="just"/>
            <a:r>
              <a:rPr lang="pt-BR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Dualismo entre sistemas econômicos (Capitalismo X Comunismo) 		que levou ao surgimento das vertentes políticas de Direita X 		Esquerda</a:t>
            </a:r>
          </a:p>
          <a:p>
            <a:pPr algn="just"/>
            <a:r>
              <a:rPr lang="pt-BR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Esfacelamento de regimes democráticos </a:t>
            </a:r>
          </a:p>
          <a:p>
            <a:pPr algn="just"/>
            <a:r>
              <a:rPr lang="pt-BR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Recrudescimento de Governos Fundamentalistas </a:t>
            </a:r>
          </a:p>
          <a:p>
            <a:pPr algn="just"/>
            <a:r>
              <a:rPr lang="pt-BR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Relativização do duelo entre Presidencialismo X Capitalismo </a:t>
            </a:r>
          </a:p>
          <a:p>
            <a:pPr algn="just"/>
            <a:r>
              <a:rPr lang="pt-BR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- Redemocratização</a:t>
            </a:r>
          </a:p>
          <a:p>
            <a:pPr algn="just"/>
            <a:r>
              <a:rPr lang="pt-BR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Fortalecimento da defesa dos Direitos Humanos  </a:t>
            </a:r>
          </a:p>
          <a:p>
            <a:pPr algn="just"/>
            <a:r>
              <a:rPr lang="pt-BR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- Substituição do </a:t>
            </a:r>
            <a:r>
              <a:rPr lang="pt-BR" sz="18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DESENVOLVIMENTISMO </a:t>
            </a:r>
            <a:r>
              <a:rPr lang="pt-BR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pela </a:t>
            </a:r>
            <a:r>
              <a:rPr lang="pt-BR" sz="18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UTOPIA 			GLOBALIZANTE</a:t>
            </a:r>
            <a:endParaRPr lang="pt-BR" sz="1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18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1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Multiculturalismo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479545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Evolução do Estado até o século xx</a:t>
            </a:r>
            <a:endParaRPr lang="pt-B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052736"/>
            <a:ext cx="8358246" cy="5448098"/>
          </a:xfrm>
        </p:spPr>
        <p:txBody>
          <a:bodyPr>
            <a:normAutofit/>
          </a:bodyPr>
          <a:lstStyle/>
          <a:p>
            <a:pPr algn="just"/>
            <a:r>
              <a:rPr lang="pt-BR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Estrutura do Mundo no século XX: </a:t>
            </a:r>
          </a:p>
          <a:p>
            <a:pPr algn="just"/>
            <a:endParaRPr lang="pt-BR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* No Brasil </a:t>
            </a:r>
          </a:p>
          <a:p>
            <a:pPr algn="just"/>
            <a:r>
              <a:rPr lang="pt-BR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 Período da República Velha (até 1930)</a:t>
            </a:r>
          </a:p>
          <a:p>
            <a:pPr algn="just"/>
            <a:r>
              <a:rPr lang="pt-BR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Revolução de 30 e direitos sociais (1930/37)</a:t>
            </a:r>
          </a:p>
          <a:p>
            <a:pPr algn="just"/>
            <a:r>
              <a:rPr lang="pt-BR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O período do Estado Novo (1937/45)</a:t>
            </a:r>
          </a:p>
          <a:p>
            <a:pPr algn="just"/>
            <a:r>
              <a:rPr lang="pt-BR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Redemocratização, desenvolvimentismo e direitos (1946)</a:t>
            </a:r>
          </a:p>
          <a:p>
            <a:pPr algn="just"/>
            <a:r>
              <a:rPr lang="pt-BR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Supressão da democracia e crescimento (1964/84) </a:t>
            </a:r>
          </a:p>
          <a:p>
            <a:pPr algn="just"/>
            <a:r>
              <a:rPr lang="pt-BR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Redemocratização e Estagnação (1989/2000)</a:t>
            </a:r>
          </a:p>
          <a:p>
            <a:pPr algn="just"/>
            <a:r>
              <a:rPr lang="pt-BR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Guerra Fria (1946) </a:t>
            </a:r>
          </a:p>
          <a:p>
            <a:pPr algn="just"/>
            <a:r>
              <a:rPr lang="pt-BR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Fim do império soviético (1989)</a:t>
            </a:r>
          </a:p>
          <a:p>
            <a:pPr algn="just"/>
            <a:r>
              <a:rPr lang="pt-BR" sz="2000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Criação de blocos econômicos (1990 em diante)</a:t>
            </a:r>
          </a:p>
          <a:p>
            <a:pPr algn="just"/>
            <a:r>
              <a:rPr lang="pt-BR" sz="2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- Dicotomia entre o Nacionalismo X Capitalismo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166</TotalTime>
  <Words>145</Words>
  <Application>Microsoft Office PowerPoint</Application>
  <PresentationFormat>Apresentação na tela (4:3)</PresentationFormat>
  <Paragraphs>95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Balcão Envidraçado</vt:lpstr>
      <vt:lpstr>Evolução do Estado até o século xx</vt:lpstr>
      <vt:lpstr>Evolução do Estado até o século xx</vt:lpstr>
      <vt:lpstr>Evolução do Estado até o século xx</vt:lpstr>
      <vt:lpstr>Evolução do Estado até o século xx</vt:lpstr>
      <vt:lpstr>Evolução do Estado até o século xx</vt:lpstr>
      <vt:lpstr>Evolução do Estado até o século xx</vt:lpstr>
      <vt:lpstr>Evolução do Estado até o século xx</vt:lpstr>
      <vt:lpstr>Evolução do Estado até o século xx</vt:lpstr>
    </vt:vector>
  </TitlesOfParts>
  <Company>MRS LOGISTICA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Aspectos Gerais do Estado no Séc. XX</dc:title>
  <dc:creator>CT002706</dc:creator>
  <cp:lastModifiedBy>30022872</cp:lastModifiedBy>
  <cp:revision>17</cp:revision>
  <dcterms:created xsi:type="dcterms:W3CDTF">2012-09-13T20:17:12Z</dcterms:created>
  <dcterms:modified xsi:type="dcterms:W3CDTF">2016-02-18T00:00:49Z</dcterms:modified>
</cp:coreProperties>
</file>