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8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6" r:id="rId15"/>
    <p:sldId id="275" r:id="rId16"/>
    <p:sldId id="277" r:id="rId17"/>
    <p:sldId id="278" r:id="rId18"/>
    <p:sldId id="280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9204C-E37F-4B59-8C6E-D5ED3BE0C4A5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4F463-01EB-454F-8092-81A14682E6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26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4F463-01EB-454F-8092-81A14682E6D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642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4F463-01EB-454F-8092-81A14682E6D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19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4F463-01EB-454F-8092-81A14682E6DA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68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4F463-01EB-454F-8092-81A14682E6D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22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4F463-01EB-454F-8092-81A14682E6DA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36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7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4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79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65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24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5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57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54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4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61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2FBE-8A35-4B11-B120-23F55AAD8DE3}" type="datetimeFigureOut">
              <a:rPr lang="pt-BR" smtClean="0"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4B30-5409-4029-B3A9-607CD64080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6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PÓLOS E ZEROS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38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03648" y="764704"/>
            <a:ext cx="15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SOLUÇÃO:</a:t>
            </a:r>
            <a:endParaRPr lang="pt-BR" sz="24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380047"/>
              </p:ext>
            </p:extLst>
          </p:nvPr>
        </p:nvGraphicFramePr>
        <p:xfrm>
          <a:off x="1835695" y="1412776"/>
          <a:ext cx="569463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ção" r:id="rId3" imgW="2781000" imgH="457200" progId="Equation.3">
                  <p:embed/>
                </p:oleObj>
              </mc:Choice>
              <mc:Fallback>
                <p:oleObj name="Equação" r:id="rId3" imgW="2781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5" y="1412776"/>
                        <a:ext cx="569463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547664" y="2852936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670598"/>
              </p:ext>
            </p:extLst>
          </p:nvPr>
        </p:nvGraphicFramePr>
        <p:xfrm>
          <a:off x="2500927" y="3645024"/>
          <a:ext cx="1926190" cy="489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" name="Equação" r:id="rId5" imgW="799920" imgH="203040" progId="Equation.3">
                  <p:embed/>
                </p:oleObj>
              </mc:Choice>
              <mc:Fallback>
                <p:oleObj name="Equação" r:id="rId5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0927" y="3645024"/>
                        <a:ext cx="1926190" cy="489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572000" y="3573016"/>
            <a:ext cx="4144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SÃO AUTOVALORES DE “A”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248361"/>
            <a:ext cx="6432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CÁLCULO DA MATRIZ DE TRANSFERÊNCIA: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351884"/>
              </p:ext>
            </p:extLst>
          </p:nvPr>
        </p:nvGraphicFramePr>
        <p:xfrm>
          <a:off x="709613" y="4772025"/>
          <a:ext cx="66706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Equação" r:id="rId7" imgW="3225600" imgH="685800" progId="Equation.3">
                  <p:embed/>
                </p:oleObj>
              </mc:Choice>
              <mc:Fallback>
                <p:oleObj name="Equação" r:id="rId7" imgW="32256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9613" y="4772025"/>
                        <a:ext cx="667067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48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167794"/>
              </p:ext>
            </p:extLst>
          </p:nvPr>
        </p:nvGraphicFramePr>
        <p:xfrm>
          <a:off x="827584" y="620688"/>
          <a:ext cx="7642226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ção" r:id="rId3" imgW="3695400" imgH="685800" progId="Equation.3">
                  <p:embed/>
                </p:oleObj>
              </mc:Choice>
              <mc:Fallback>
                <p:oleObj name="Equação" r:id="rId3" imgW="3695400" imgH="68580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620688"/>
                        <a:ext cx="7642226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547664" y="2591326"/>
            <a:ext cx="191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171533"/>
              </p:ext>
            </p:extLst>
          </p:nvPr>
        </p:nvGraphicFramePr>
        <p:xfrm>
          <a:off x="2699792" y="3501008"/>
          <a:ext cx="18113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ção" r:id="rId5" imgW="876240" imgH="419040" progId="Equation.3">
                  <p:embed/>
                </p:oleObj>
              </mc:Choice>
              <mc:Fallback>
                <p:oleObj name="Equação" r:id="rId5" imgW="876240" imgH="4190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501008"/>
                        <a:ext cx="181133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91680" y="4869160"/>
            <a:ext cx="28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com   </a:t>
            </a:r>
            <a:r>
              <a:rPr lang="pt-BR" sz="2800" b="1" dirty="0" err="1" smtClean="0"/>
              <a:t>Pólo</a:t>
            </a:r>
            <a:r>
              <a:rPr lang="pt-BR" sz="2800" b="1" dirty="0" smtClean="0"/>
              <a:t> em  - 1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7827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453562"/>
            <a:ext cx="716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ZEROS DE TRANSMISSÃO e ZEROS DO SISTEMA</a:t>
            </a:r>
            <a:endParaRPr lang="pt-BR" sz="2800" b="1" u="sng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05457" y="1583794"/>
            <a:ext cx="78995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DEFINIMOS O ZERO DE TRANSMISSÃO DO SISTEMA </a:t>
            </a:r>
          </a:p>
          <a:p>
            <a:r>
              <a:rPr lang="pt-BR" sz="2800" b="1" dirty="0" smtClean="0"/>
              <a:t>COMO O VALOR       TAL QUE: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276875"/>
              </p:ext>
            </p:extLst>
          </p:nvPr>
        </p:nvGraphicFramePr>
        <p:xfrm>
          <a:off x="2155505" y="4437112"/>
          <a:ext cx="1208647" cy="662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2" name="Equação" r:id="rId4" imgW="393480" imgH="215640" progId="Equation.3">
                  <p:embed/>
                </p:oleObj>
              </mc:Choice>
              <mc:Fallback>
                <p:oleObj name="Equação" r:id="rId4" imgW="393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55505" y="4437112"/>
                        <a:ext cx="1208647" cy="662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4925"/>
              </p:ext>
            </p:extLst>
          </p:nvPr>
        </p:nvGraphicFramePr>
        <p:xfrm>
          <a:off x="3563888" y="2028582"/>
          <a:ext cx="360040" cy="498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3" name="Equação" r:id="rId6" imgW="164880" imgH="228600" progId="Equation.3">
                  <p:embed/>
                </p:oleObj>
              </mc:Choice>
              <mc:Fallback>
                <p:oleObj name="Equação" r:id="rId6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63888" y="2028582"/>
                        <a:ext cx="360040" cy="498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345367"/>
              </p:ext>
            </p:extLst>
          </p:nvPr>
        </p:nvGraphicFramePr>
        <p:xfrm>
          <a:off x="1491636" y="2852936"/>
          <a:ext cx="18794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" name="Equação" r:id="rId8" imgW="736560" imgH="253800" progId="Equation.3">
                  <p:embed/>
                </p:oleObj>
              </mc:Choice>
              <mc:Fallback>
                <p:oleObj name="Equação" r:id="rId8" imgW="736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91636" y="2852936"/>
                        <a:ext cx="1879409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07151" y="3789040"/>
            <a:ext cx="1663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 ALGUM </a:t>
            </a:r>
            <a:endParaRPr lang="pt-BR" sz="28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202" y="5229200"/>
            <a:ext cx="90860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OS POSSÍVEIS VALORES DE     NÃO SÃO, NECESSARIAMENTE,</a:t>
            </a:r>
          </a:p>
          <a:p>
            <a:r>
              <a:rPr lang="pt-BR" sz="2800" b="1" u="sng" dirty="0" smtClean="0"/>
              <a:t>IGUAIS AOS ZEROS DAS FUNÇÕES DE TRANSFERÊNCIA QUE </a:t>
            </a:r>
          </a:p>
          <a:p>
            <a:r>
              <a:rPr lang="pt-BR" sz="2800" b="1" u="sng" dirty="0" smtClean="0"/>
              <a:t>COMPÕEM G(s)</a:t>
            </a:r>
            <a:r>
              <a:rPr lang="pt-BR" sz="2800" b="1" dirty="0" smtClean="0"/>
              <a:t>    </a:t>
            </a:r>
            <a:endParaRPr lang="pt-BR" sz="28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223524"/>
              </p:ext>
            </p:extLst>
          </p:nvPr>
        </p:nvGraphicFramePr>
        <p:xfrm>
          <a:off x="3995936" y="5229200"/>
          <a:ext cx="3603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5" name="Equação" r:id="rId10" imgW="164880" imgH="228600" progId="Equation.3">
                  <p:embed/>
                </p:oleObj>
              </mc:Choice>
              <mc:Fallback>
                <p:oleObj name="Equação" r:id="rId10" imgW="164880" imgH="22860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229200"/>
                        <a:ext cx="3603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77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242" y="260648"/>
            <a:ext cx="88777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 CASO DE G(s) SER QUADRADA E DE POSTO COMPLETO,</a:t>
            </a:r>
          </a:p>
          <a:p>
            <a:r>
              <a:rPr lang="pt-BR" sz="2800" b="1" dirty="0" smtClean="0"/>
              <a:t>      PODE SER DETERMINADO IMPONDO-SE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176096"/>
              </p:ext>
            </p:extLst>
          </p:nvPr>
        </p:nvGraphicFramePr>
        <p:xfrm>
          <a:off x="228726" y="620688"/>
          <a:ext cx="454842" cy="531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" name="Equação" r:id="rId3" imgW="164880" imgH="228600" progId="Equation.3">
                  <p:embed/>
                </p:oleObj>
              </mc:Choice>
              <mc:Fallback>
                <p:oleObj name="Equação" r:id="rId3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726" y="620688"/>
                        <a:ext cx="454842" cy="531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638840"/>
              </p:ext>
            </p:extLst>
          </p:nvPr>
        </p:nvGraphicFramePr>
        <p:xfrm>
          <a:off x="2771800" y="1556792"/>
          <a:ext cx="236378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2" name="Equação" r:id="rId5" imgW="927000" imgH="228600" progId="Equation.3">
                  <p:embed/>
                </p:oleObj>
              </mc:Choice>
              <mc:Fallback>
                <p:oleObj name="Equação" r:id="rId5" imgW="927000" imgH="2286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556792"/>
                        <a:ext cx="2363788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5496" y="2636912"/>
            <a:ext cx="88608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CASO G(s) NÃO SEJA QUADRADA , OU NÃO TENHA POSTO </a:t>
            </a:r>
          </a:p>
          <a:p>
            <a:r>
              <a:rPr lang="pt-BR" sz="2800" b="1" dirty="0" smtClean="0"/>
              <a:t>COMPLETO, PODE-SE TENTAR CALCULAR O </a:t>
            </a:r>
            <a:r>
              <a:rPr lang="pt-BR" sz="2800" b="1" dirty="0"/>
              <a:t> </a:t>
            </a:r>
            <a:r>
              <a:rPr lang="pt-BR" sz="2800" b="1" dirty="0" smtClean="0"/>
              <a:t>ZERO DE </a:t>
            </a:r>
          </a:p>
          <a:p>
            <a:r>
              <a:rPr lang="pt-BR" sz="2800" b="1" dirty="0" smtClean="0"/>
              <a:t>TRANSMISSÃO ATRAVÉS DE OUTROS PROCEDIMENTOS*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7242" y="5517232"/>
            <a:ext cx="77807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*</a:t>
            </a:r>
            <a:r>
              <a:rPr lang="pt-BR" sz="2800" dirty="0" err="1" smtClean="0"/>
              <a:t>Maciejowski</a:t>
            </a:r>
            <a:r>
              <a:rPr lang="pt-BR" sz="2800" dirty="0" smtClean="0"/>
              <a:t>, J.M. </a:t>
            </a:r>
            <a:r>
              <a:rPr lang="pt-BR" sz="2800" b="1" dirty="0" err="1" smtClean="0"/>
              <a:t>Multivariable</a:t>
            </a:r>
            <a:r>
              <a:rPr lang="pt-BR" sz="2800" b="1" dirty="0" smtClean="0"/>
              <a:t> Feedback Design. </a:t>
            </a:r>
          </a:p>
          <a:p>
            <a:r>
              <a:rPr lang="pt-BR" sz="2800" dirty="0" err="1" smtClean="0"/>
              <a:t>Addison</a:t>
            </a:r>
            <a:r>
              <a:rPr lang="pt-BR" sz="2800" dirty="0" smtClean="0"/>
              <a:t>-Wesley </a:t>
            </a:r>
            <a:r>
              <a:rPr lang="pt-BR" sz="2800" dirty="0" err="1" smtClean="0"/>
              <a:t>Pub.Co</a:t>
            </a:r>
            <a:r>
              <a:rPr lang="pt-BR" sz="2800" dirty="0" smtClean="0"/>
              <a:t>. 1993</a:t>
            </a:r>
          </a:p>
        </p:txBody>
      </p:sp>
    </p:spTree>
    <p:extLst>
      <p:ext uri="{BB962C8B-B14F-4D97-AF65-F5344CB8AC3E}">
        <p14:creationId xmlns:p14="http://schemas.microsoft.com/office/powerpoint/2010/main" val="59425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540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6" name="Equação" r:id="rId4" imgW="114120" imgH="215640" progId="Equation.3">
                  <p:embed/>
                </p:oleObj>
              </mc:Choice>
              <mc:Fallback>
                <p:oleObj name="Equação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225196"/>
              </p:ext>
            </p:extLst>
          </p:nvPr>
        </p:nvGraphicFramePr>
        <p:xfrm>
          <a:off x="419100" y="1343025"/>
          <a:ext cx="8774113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7" name="Equação" r:id="rId6" imgW="3657600" imgH="888840" progId="Equation.3">
                  <p:embed/>
                </p:oleObj>
              </mc:Choice>
              <mc:Fallback>
                <p:oleObj name="Equação" r:id="rId6" imgW="3657600" imgH="8888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343025"/>
                        <a:ext cx="8774113" cy="213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4798" y="84388"/>
            <a:ext cx="4701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ZEROS DE UM SISTEMA MIMO</a:t>
            </a:r>
            <a:endParaRPr lang="pt-BR" sz="2800" b="1" u="sng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3717032"/>
            <a:ext cx="8356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COLOCANDO (1) E (2) NUMA FORMA MATRICIAL, VEM: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392108"/>
              </p:ext>
            </p:extLst>
          </p:nvPr>
        </p:nvGraphicFramePr>
        <p:xfrm>
          <a:off x="2471738" y="4365625"/>
          <a:ext cx="4592637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8" name="Equação" r:id="rId8" imgW="2082600" imgH="939600" progId="Equation.3">
                  <p:embed/>
                </p:oleObj>
              </mc:Choice>
              <mc:Fallback>
                <p:oleObj name="Equação" r:id="rId8" imgW="208260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71738" y="4365625"/>
                        <a:ext cx="4592637" cy="207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32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80903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ESCOLHEMOS                DE FORMA A PERDERMOS</a:t>
            </a:r>
          </a:p>
          <a:p>
            <a:r>
              <a:rPr lang="pt-BR" sz="2800" b="1" dirty="0" smtClean="0"/>
              <a:t>O POSTO COMPLETO DA MATRIZ P. ASSIM,</a:t>
            </a:r>
          </a:p>
          <a:p>
            <a:r>
              <a:rPr lang="pt-BR" sz="2800" b="1" dirty="0" smtClean="0"/>
              <a:t>EXISTEM               , COM AMBOS NÃO NULOS</a:t>
            </a:r>
          </a:p>
          <a:p>
            <a:r>
              <a:rPr lang="pt-BR" sz="2800" b="1" dirty="0" smtClean="0"/>
              <a:t>SIMULTANEAMENTE, TAL QUE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953043"/>
              </p:ext>
            </p:extLst>
          </p:nvPr>
        </p:nvGraphicFramePr>
        <p:xfrm>
          <a:off x="2987824" y="188640"/>
          <a:ext cx="10953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3" name="Equação" r:id="rId3" imgW="380880" imgH="228600" progId="Equation.3">
                  <p:embed/>
                </p:oleObj>
              </mc:Choice>
              <mc:Fallback>
                <p:oleObj name="Equação" r:id="rId3" imgW="380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7824" y="188640"/>
                        <a:ext cx="1095375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21585"/>
              </p:ext>
            </p:extLst>
          </p:nvPr>
        </p:nvGraphicFramePr>
        <p:xfrm>
          <a:off x="2195736" y="1168589"/>
          <a:ext cx="1008112" cy="467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4" name="Equação" r:id="rId5" imgW="520560" imgH="241200" progId="Equation.3">
                  <p:embed/>
                </p:oleObj>
              </mc:Choice>
              <mc:Fallback>
                <p:oleObj name="Equação" r:id="rId5" imgW="520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736" y="1168589"/>
                        <a:ext cx="1008112" cy="467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660962"/>
              </p:ext>
            </p:extLst>
          </p:nvPr>
        </p:nvGraphicFramePr>
        <p:xfrm>
          <a:off x="1533525" y="2212975"/>
          <a:ext cx="4640263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5" name="Equação" r:id="rId7" imgW="1841400" imgH="558720" progId="Equation.3">
                  <p:embed/>
                </p:oleObj>
              </mc:Choice>
              <mc:Fallback>
                <p:oleObj name="Equação" r:id="rId7" imgW="1841400" imgH="55872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212975"/>
                        <a:ext cx="4640263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3634005"/>
            <a:ext cx="432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DE ONDE, DEPREENDEMOS: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21870"/>
              </p:ext>
            </p:extLst>
          </p:nvPr>
        </p:nvGraphicFramePr>
        <p:xfrm>
          <a:off x="1690688" y="4149725"/>
          <a:ext cx="435451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6" name="Equação" r:id="rId9" imgW="1726920" imgH="482400" progId="Equation.3">
                  <p:embed/>
                </p:oleObj>
              </mc:Choice>
              <mc:Fallback>
                <p:oleObj name="Equação" r:id="rId9" imgW="1726920" imgH="48240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4149725"/>
                        <a:ext cx="435451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3568" y="5373216"/>
            <a:ext cx="151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OU SEJA,</a:t>
            </a:r>
            <a:endParaRPr lang="pt-BR" sz="28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378959"/>
              </p:ext>
            </p:extLst>
          </p:nvPr>
        </p:nvGraphicFramePr>
        <p:xfrm>
          <a:off x="238125" y="5980113"/>
          <a:ext cx="86439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7" name="Equação" r:id="rId11" imgW="3429000" imgH="241200" progId="Equation.3">
                  <p:embed/>
                </p:oleObj>
              </mc:Choice>
              <mc:Fallback>
                <p:oleObj name="Equação" r:id="rId11" imgW="3429000" imgH="241200" progId="Equation.3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5980113"/>
                        <a:ext cx="86439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9737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222960"/>
              </p:ext>
            </p:extLst>
          </p:nvPr>
        </p:nvGraphicFramePr>
        <p:xfrm>
          <a:off x="601510" y="332656"/>
          <a:ext cx="688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1" name="Equação" r:id="rId3" imgW="2730240" imgH="241200" progId="Equation.3">
                  <p:embed/>
                </p:oleObj>
              </mc:Choice>
              <mc:Fallback>
                <p:oleObj name="Equação" r:id="rId3" imgW="2730240" imgH="24120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10" y="332656"/>
                        <a:ext cx="688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59" y="967368"/>
            <a:ext cx="90771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PODE-SE INTERPRETAR ESSE RESULTADO COMO </a:t>
            </a:r>
          </a:p>
          <a:p>
            <a:pPr algn="just"/>
            <a:r>
              <a:rPr lang="pt-BR" sz="2800" b="1" dirty="0" smtClean="0"/>
              <a:t>CONSEQUÊNCIA DA ALIMENTAÇÃO DO SINAL              , COM </a:t>
            </a:r>
          </a:p>
          <a:p>
            <a:pPr algn="just"/>
            <a:r>
              <a:rPr lang="pt-BR" sz="2800" b="1" dirty="0" smtClean="0"/>
              <a:t>AMPLITUDE “U</a:t>
            </a:r>
            <a:r>
              <a:rPr lang="pt-BR" sz="2400" b="1" dirty="0" smtClean="0"/>
              <a:t>0”</a:t>
            </a:r>
            <a:r>
              <a:rPr lang="pt-BR" sz="2800" b="1" dirty="0" smtClean="0"/>
              <a:t> E FREQUÊNCIA GENERALIZADA “</a:t>
            </a:r>
            <a:r>
              <a:rPr lang="pt-BR" sz="2800" b="1" i="1" dirty="0" smtClean="0"/>
              <a:t>Z</a:t>
            </a:r>
            <a:r>
              <a:rPr lang="pt-BR" sz="2000" b="1" i="1" dirty="0" smtClean="0"/>
              <a:t>0</a:t>
            </a:r>
            <a:r>
              <a:rPr lang="pt-BR" sz="2800" b="1" i="1" dirty="0" smtClean="0"/>
              <a:t>”,</a:t>
            </a:r>
            <a:r>
              <a:rPr lang="pt-BR" sz="2000" b="1" i="1" dirty="0" smtClean="0"/>
              <a:t> </a:t>
            </a:r>
            <a:r>
              <a:rPr lang="pt-BR" sz="2800" b="1" dirty="0" smtClean="0"/>
              <a:t>QUE É</a:t>
            </a:r>
          </a:p>
          <a:p>
            <a:pPr algn="just"/>
            <a:r>
              <a:rPr lang="pt-BR" sz="2800" b="1" dirty="0" smtClean="0"/>
              <a:t>BLOQUEADA PELO SISTEMA. OU SEJA, O SISTEMA NÃO</a:t>
            </a:r>
          </a:p>
          <a:p>
            <a:pPr algn="just"/>
            <a:r>
              <a:rPr lang="pt-BR" sz="2800" b="1" dirty="0" smtClean="0"/>
              <a:t>TRANSMITE ESSA FREQUÊNCIA</a:t>
            </a:r>
          </a:p>
          <a:p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504" y="3515529"/>
            <a:ext cx="87752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CONSIDERANDO A SAÍDA TOTAL DO SISTEMA, QUANDO </a:t>
            </a:r>
          </a:p>
          <a:p>
            <a:r>
              <a:rPr lang="pt-BR" sz="2800" b="1" dirty="0" smtClean="0"/>
              <a:t>O ESTADO INICIAL PODE SER DIFERENTE DO VETOR NULO: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01546"/>
              </p:ext>
            </p:extLst>
          </p:nvPr>
        </p:nvGraphicFramePr>
        <p:xfrm>
          <a:off x="1763688" y="4653136"/>
          <a:ext cx="5118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2" name="Equação" r:id="rId5" imgW="1917360" imgH="203040" progId="Equation.3">
                  <p:embed/>
                </p:oleObj>
              </mc:Choice>
              <mc:Fallback>
                <p:oleObj name="Equação" r:id="rId5" imgW="1917360" imgH="2030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653136"/>
                        <a:ext cx="51181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36802" y="5229200"/>
            <a:ext cx="1891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TOMEMOS 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186325"/>
              </p:ext>
            </p:extLst>
          </p:nvPr>
        </p:nvGraphicFramePr>
        <p:xfrm>
          <a:off x="2028666" y="5229201"/>
          <a:ext cx="1726627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3" name="Equação" r:id="rId7" imgW="838080" imgH="253800" progId="Equation.3">
                  <p:embed/>
                </p:oleObj>
              </mc:Choice>
              <mc:Fallback>
                <p:oleObj name="Equação" r:id="rId7" imgW="838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28666" y="5229201"/>
                        <a:ext cx="1726627" cy="52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197643"/>
              </p:ext>
            </p:extLst>
          </p:nvPr>
        </p:nvGraphicFramePr>
        <p:xfrm>
          <a:off x="1358900" y="5629275"/>
          <a:ext cx="5354638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4" name="Equação" r:id="rId9" imgW="2006280" imgH="444240" progId="Equation.3">
                  <p:embed/>
                </p:oleObj>
              </mc:Choice>
              <mc:Fallback>
                <p:oleObj name="Equação" r:id="rId9" imgW="2006280" imgH="4442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5629275"/>
                        <a:ext cx="5354638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384447"/>
              </p:ext>
            </p:extLst>
          </p:nvPr>
        </p:nvGraphicFramePr>
        <p:xfrm>
          <a:off x="6804248" y="1340768"/>
          <a:ext cx="1031022" cy="581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5" name="Equação" r:id="rId11" imgW="495000" imgH="279360" progId="Equation.3">
                  <p:embed/>
                </p:oleObj>
              </mc:Choice>
              <mc:Fallback>
                <p:oleObj name="Equação" r:id="rId11" imgW="4950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04248" y="1340768"/>
                        <a:ext cx="1031022" cy="5816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916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55914"/>
            <a:ext cx="9261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PODE-SE BUSCAR X(0) QUE, EM CONJUNTO COM A ENTRADA</a:t>
            </a:r>
          </a:p>
          <a:p>
            <a:r>
              <a:rPr lang="pt-BR" sz="2800" b="1" dirty="0" smtClean="0"/>
              <a:t>ANTERIOR, ANULE TODA A SAÍDA: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92169"/>
              </p:ext>
            </p:extLst>
          </p:nvPr>
        </p:nvGraphicFramePr>
        <p:xfrm>
          <a:off x="1517650" y="1325563"/>
          <a:ext cx="4811713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ção" r:id="rId3" imgW="1803240" imgH="444240" progId="Equation.3">
                  <p:embed/>
                </p:oleObj>
              </mc:Choice>
              <mc:Fallback>
                <p:oleObj name="Equação" r:id="rId3" imgW="1803240" imgH="44424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1325563"/>
                        <a:ext cx="4811713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706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013637"/>
              </p:ext>
            </p:extLst>
          </p:nvPr>
        </p:nvGraphicFramePr>
        <p:xfrm>
          <a:off x="1115616" y="3356992"/>
          <a:ext cx="428466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ção" r:id="rId3" imgW="1688760" imgH="457200" progId="Equation.3">
                  <p:embed/>
                </p:oleObj>
              </mc:Choice>
              <mc:Fallback>
                <p:oleObj name="Equação" r:id="rId3" imgW="1688760" imgH="457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56992"/>
                        <a:ext cx="4284662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7504" y="2636912"/>
            <a:ext cx="1764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RESOLVER 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504" y="4797152"/>
            <a:ext cx="82994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É RESOLVER UM PROBLEMA DE </a:t>
            </a:r>
            <a:r>
              <a:rPr lang="pt-BR" sz="2800" b="1" u="sng" dirty="0" smtClean="0"/>
              <a:t>AUTOVALORES</a:t>
            </a:r>
          </a:p>
          <a:p>
            <a:pPr algn="just"/>
            <a:r>
              <a:rPr lang="pt-BR" sz="2800" b="1" u="sng" dirty="0" smtClean="0"/>
              <a:t>GENERALIZADOS</a:t>
            </a:r>
            <a:r>
              <a:rPr lang="pt-BR" sz="2800" b="1" dirty="0" smtClean="0"/>
              <a:t>. HÁ ALGORITMOS COMPUTACIONAIS</a:t>
            </a:r>
          </a:p>
          <a:p>
            <a:pPr algn="just"/>
            <a:r>
              <a:rPr lang="pt-BR" sz="2800" b="1" dirty="0" smtClean="0"/>
              <a:t>BEM ESTABELECIDOS PARA A SOLUÇÃO DESTE TIPO DE</a:t>
            </a:r>
          </a:p>
          <a:p>
            <a:pPr algn="just"/>
            <a:r>
              <a:rPr lang="pt-BR" sz="2800" b="1" dirty="0" smtClean="0"/>
              <a:t>PROBLEMA.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404664"/>
            <a:ext cx="782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OS ZEROS DO SISTEMA PODEM SER ACHADOS POR: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937156"/>
              </p:ext>
            </p:extLst>
          </p:nvPr>
        </p:nvGraphicFramePr>
        <p:xfrm>
          <a:off x="233065" y="1124744"/>
          <a:ext cx="889317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Equação" r:id="rId5" imgW="3504960" imgH="457200" progId="Equation.3">
                  <p:embed/>
                </p:oleObj>
              </mc:Choice>
              <mc:Fallback>
                <p:oleObj name="Equação" r:id="rId5" imgW="3504960" imgH="457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65" y="1124744"/>
                        <a:ext cx="889317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325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070427"/>
              </p:ext>
            </p:extLst>
          </p:nvPr>
        </p:nvGraphicFramePr>
        <p:xfrm>
          <a:off x="323528" y="764704"/>
          <a:ext cx="6915150" cy="277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4" name="Equação" r:id="rId3" imgW="2438280" imgH="977760" progId="Equation.3">
                  <p:embed/>
                </p:oleObj>
              </mc:Choice>
              <mc:Fallback>
                <p:oleObj name="Equação" r:id="rId3" imgW="2438280" imgH="9777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764704"/>
                        <a:ext cx="6915150" cy="277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6758" y="3861048"/>
            <a:ext cx="94186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PORTANTO, SE OS PÓLOS (RAÍZES DO </a:t>
            </a:r>
            <a:r>
              <a:rPr lang="pt-BR" sz="2800" b="1" dirty="0" err="1" smtClean="0"/>
              <a:t>det</a:t>
            </a:r>
            <a:r>
              <a:rPr lang="pt-BR" sz="2800" b="1" dirty="0" smtClean="0"/>
              <a:t> (</a:t>
            </a:r>
            <a:r>
              <a:rPr lang="pt-BR" sz="2800" b="1" dirty="0" err="1" smtClean="0"/>
              <a:t>sI-A</a:t>
            </a:r>
            <a:r>
              <a:rPr lang="pt-BR" sz="2800" b="1" dirty="0" smtClean="0"/>
              <a:t>)) e ZEROS DA</a:t>
            </a:r>
          </a:p>
          <a:p>
            <a:pPr algn="just"/>
            <a:r>
              <a:rPr lang="pt-BR" sz="2800" b="1" dirty="0" smtClean="0"/>
              <a:t>EQUAÇÃO ACIMA (ZEROS DO SISTEMA) FOREM TODOS </a:t>
            </a:r>
          </a:p>
          <a:p>
            <a:pPr algn="just"/>
            <a:r>
              <a:rPr lang="pt-BR" sz="2800" b="1" dirty="0" smtClean="0"/>
              <a:t>DIFERENTES, OS ZEROS DO SISTEMA SE REDUZEM AOS ZEROS </a:t>
            </a:r>
          </a:p>
          <a:p>
            <a:pPr algn="just"/>
            <a:r>
              <a:rPr lang="pt-BR" sz="2800" b="1" dirty="0" smtClean="0"/>
              <a:t>DE TRANSMISSÃO. CASO CONTRÁRIO, PELO MENOS, UM DOS </a:t>
            </a:r>
          </a:p>
          <a:p>
            <a:pPr algn="just"/>
            <a:r>
              <a:rPr lang="pt-BR" sz="2800" b="1" dirty="0" smtClean="0"/>
              <a:t>PÓLOS FOI CANCELADO NO CÁLCULO DE </a:t>
            </a:r>
            <a:r>
              <a:rPr lang="pt-BR" sz="2800" b="1" dirty="0" err="1" smtClean="0"/>
              <a:t>det</a:t>
            </a:r>
            <a:r>
              <a:rPr lang="pt-BR" sz="2800" b="1" dirty="0" smtClean="0"/>
              <a:t>(G(s)).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496" y="116632"/>
            <a:ext cx="3015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 OUTRO LADO: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3287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592" y="620688"/>
            <a:ext cx="2603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1. INTRODUÇÃO</a:t>
            </a:r>
            <a:endParaRPr lang="pt-BR" sz="28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630" y="1143908"/>
            <a:ext cx="517115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2512060"/>
            <a:ext cx="79968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CONSIDERE UM SINAL DE ENTRADA FORMADO PELA</a:t>
            </a:r>
          </a:p>
          <a:p>
            <a:r>
              <a:rPr lang="pt-BR" sz="2800" b="1" dirty="0" smtClean="0"/>
              <a:t>SOMA DE EXPONENCIAIS (COMPLEXAS OU NÃO).</a:t>
            </a:r>
          </a:p>
          <a:p>
            <a:endParaRPr lang="pt-BR" sz="2800" b="1" dirty="0"/>
          </a:p>
          <a:p>
            <a:r>
              <a:rPr lang="pt-BR" sz="2800" b="1" dirty="0" smtClean="0"/>
              <a:t>A SAÍDA TERÁ AS COMPONENTES                           </a:t>
            </a:r>
          </a:p>
          <a:p>
            <a:endParaRPr lang="pt-BR" sz="2800" b="1" dirty="0"/>
          </a:p>
          <a:p>
            <a:r>
              <a:rPr lang="pt-BR" sz="2800" b="1" dirty="0" smtClean="0"/>
              <a:t>MAS, NÃO TERÁ A COMPONENTE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660095"/>
              </p:ext>
            </p:extLst>
          </p:nvPr>
        </p:nvGraphicFramePr>
        <p:xfrm>
          <a:off x="5475056" y="3636888"/>
          <a:ext cx="18637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ção" r:id="rId4" imgW="647640" imgH="203040" progId="Equation.3">
                  <p:embed/>
                </p:oleObj>
              </mc:Choice>
              <mc:Fallback>
                <p:oleObj name="Equação" r:id="rId4" imgW="647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75056" y="3636888"/>
                        <a:ext cx="186372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877487"/>
              </p:ext>
            </p:extLst>
          </p:nvPr>
        </p:nvGraphicFramePr>
        <p:xfrm>
          <a:off x="5508104" y="4594964"/>
          <a:ext cx="72008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ção" r:id="rId6" imgW="253800" imgH="203040" progId="Equation.3">
                  <p:embed/>
                </p:oleObj>
              </mc:Choice>
              <mc:Fallback>
                <p:oleObj name="Equação" r:id="rId6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8104" y="4594964"/>
                        <a:ext cx="720080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96" y="5342274"/>
            <a:ext cx="86693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OS PÓLOS INDICAM “FREQUÊNCIAS” QUE SÃO GERADAS.</a:t>
            </a:r>
          </a:p>
          <a:p>
            <a:r>
              <a:rPr lang="pt-BR" sz="2800" b="1" dirty="0" smtClean="0"/>
              <a:t>OS ZEROS INDICAM FREQUÊNCIAS ABSORVIDAS OU </a:t>
            </a:r>
          </a:p>
          <a:p>
            <a:r>
              <a:rPr lang="pt-BR" sz="2800" b="1" dirty="0" smtClean="0"/>
              <a:t>BLOQUEADAS. COMO É O CASO MULTIVARIÁVEL?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36233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43608" y="908720"/>
            <a:ext cx="179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EXEMPLOS</a:t>
            </a:r>
            <a:endParaRPr lang="pt-BR" sz="2800" b="1" u="sng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144879"/>
              </p:ext>
            </p:extLst>
          </p:nvPr>
        </p:nvGraphicFramePr>
        <p:xfrm>
          <a:off x="650874" y="1552575"/>
          <a:ext cx="6153373" cy="372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ção" r:id="rId3" imgW="2577960" imgH="1562040" progId="Equation.3">
                  <p:embed/>
                </p:oleObj>
              </mc:Choice>
              <mc:Fallback>
                <p:oleObj name="Equação" r:id="rId3" imgW="2577960" imgH="1562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0874" y="1552575"/>
                        <a:ext cx="6153373" cy="3726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552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171321"/>
              </p:ext>
            </p:extLst>
          </p:nvPr>
        </p:nvGraphicFramePr>
        <p:xfrm>
          <a:off x="-39688" y="908050"/>
          <a:ext cx="3894138" cy="483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ção" r:id="rId3" imgW="1104840" imgH="1371600" progId="Equation.3">
                  <p:embed/>
                </p:oleObj>
              </mc:Choice>
              <mc:Fallback>
                <p:oleObj name="Equação" r:id="rId3" imgW="110484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9688" y="908050"/>
                        <a:ext cx="3894138" cy="483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58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110452"/>
              </p:ext>
            </p:extLst>
          </p:nvPr>
        </p:nvGraphicFramePr>
        <p:xfrm>
          <a:off x="900113" y="646113"/>
          <a:ext cx="5975350" cy="466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ção" r:id="rId4" imgW="3479760" imgH="2717640" progId="Equation.3">
                  <p:embed/>
                </p:oleObj>
              </mc:Choice>
              <mc:Fallback>
                <p:oleObj name="Equação" r:id="rId4" imgW="3479760" imgH="27176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646113"/>
                        <a:ext cx="5975350" cy="466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83568" y="5733256"/>
            <a:ext cx="8084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O ZERO DE TRANSMISSÃO E DO SISTEMA</a:t>
            </a:r>
          </a:p>
          <a:p>
            <a:r>
              <a:rPr lang="pt-BR" sz="2800" b="1" dirty="0" smtClean="0"/>
              <a:t>É s=1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611038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897993"/>
              </p:ext>
            </p:extLst>
          </p:nvPr>
        </p:nvGraphicFramePr>
        <p:xfrm>
          <a:off x="-17463" y="504825"/>
          <a:ext cx="3849688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ção" r:id="rId3" imgW="1091880" imgH="1600200" progId="Equation.3">
                  <p:embed/>
                </p:oleObj>
              </mc:Choice>
              <mc:Fallback>
                <p:oleObj name="Equação" r:id="rId3" imgW="1091880" imgH="1600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463" y="504825"/>
                        <a:ext cx="3849688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1989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590897"/>
              </p:ext>
            </p:extLst>
          </p:nvPr>
        </p:nvGraphicFramePr>
        <p:xfrm>
          <a:off x="203519" y="61148"/>
          <a:ext cx="8507413" cy="57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ção" r:id="rId4" imgW="5206680" imgH="3504960" progId="Equation.3">
                  <p:embed/>
                </p:oleObj>
              </mc:Choice>
              <mc:Fallback>
                <p:oleObj name="Equação" r:id="rId4" imgW="5206680" imgH="350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9" y="61148"/>
                        <a:ext cx="8507413" cy="57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3981" y="5787261"/>
            <a:ext cx="8726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PORTANTO, O ZERO DE TRANSMISSÃO É s=1. JUNTO COM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s</a:t>
            </a:r>
            <a:r>
              <a:rPr lang="pt-BR" sz="2800" b="1" dirty="0" smtClean="0">
                <a:solidFill>
                  <a:prstClr val="black"/>
                </a:solidFill>
              </a:rPr>
              <a:t>= -2 FORMAM OS ZEROS DO SISTEMA</a:t>
            </a:r>
            <a:endParaRPr lang="pt-B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650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332656"/>
            <a:ext cx="5556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DIREÇÃO DO ZERO DO SISTEMA “A”: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74137"/>
              </p:ext>
            </p:extLst>
          </p:nvPr>
        </p:nvGraphicFramePr>
        <p:xfrm>
          <a:off x="216214" y="1584052"/>
          <a:ext cx="8902701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ção" r:id="rId3" imgW="3657600" imgH="1320480" progId="Equation.3">
                  <p:embed/>
                </p:oleObj>
              </mc:Choice>
              <mc:Fallback>
                <p:oleObj name="Equação" r:id="rId3" imgW="3657600" imgH="1320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214" y="1584052"/>
                        <a:ext cx="8902701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9552" y="4797152"/>
            <a:ext cx="76329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PORTANTO, O SINAL ASSOCIADO COM O ZERO DE </a:t>
            </a:r>
          </a:p>
          <a:p>
            <a:r>
              <a:rPr lang="pt-BR" sz="2800" b="1" dirty="0" smtClean="0"/>
              <a:t>TRANSMISSÃO PODE SER REPRESENTADO POR:</a:t>
            </a:r>
            <a:endParaRPr lang="pt-BR" sz="28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759795"/>
              </p:ext>
            </p:extLst>
          </p:nvPr>
        </p:nvGraphicFramePr>
        <p:xfrm>
          <a:off x="2987824" y="5767389"/>
          <a:ext cx="3136348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Equação" r:id="rId5" imgW="1422360" imgH="457200" progId="Equation.3">
                  <p:embed/>
                </p:oleObj>
              </mc:Choice>
              <mc:Fallback>
                <p:oleObj name="Equação" r:id="rId5" imgW="14223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5767389"/>
                        <a:ext cx="3136348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33092"/>
              </p:ext>
            </p:extLst>
          </p:nvPr>
        </p:nvGraphicFramePr>
        <p:xfrm>
          <a:off x="395536" y="855876"/>
          <a:ext cx="688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Equação" r:id="rId7" imgW="2730240" imgH="241200" progId="Equation.3">
                  <p:embed/>
                </p:oleObj>
              </mc:Choice>
              <mc:Fallback>
                <p:oleObj name="Equação" r:id="rId7" imgW="2730240" imgH="241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855876"/>
                        <a:ext cx="688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0295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41062" y="543000"/>
            <a:ext cx="394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CONDIÇÃO PARA Y(t) = 0: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472283"/>
              </p:ext>
            </p:extLst>
          </p:nvPr>
        </p:nvGraphicFramePr>
        <p:xfrm>
          <a:off x="595313" y="1066800"/>
          <a:ext cx="782955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Equação" r:id="rId3" imgW="2933640" imgH="457200" progId="Equation.3">
                  <p:embed/>
                </p:oleObj>
              </mc:Choice>
              <mc:Fallback>
                <p:oleObj name="Equação" r:id="rId3" imgW="2933640" imgH="4572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1066800"/>
                        <a:ext cx="7829550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756949"/>
              </p:ext>
            </p:extLst>
          </p:nvPr>
        </p:nvGraphicFramePr>
        <p:xfrm>
          <a:off x="77788" y="2205038"/>
          <a:ext cx="3608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ção" r:id="rId5" imgW="2273040" imgH="1346040" progId="Equation.3">
                  <p:embed/>
                </p:oleObj>
              </mc:Choice>
              <mc:Fallback>
                <p:oleObj name="Equação" r:id="rId5" imgW="227304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788" y="2205038"/>
                        <a:ext cx="3608387" cy="213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955840"/>
              </p:ext>
            </p:extLst>
          </p:nvPr>
        </p:nvGraphicFramePr>
        <p:xfrm>
          <a:off x="4076700" y="2420938"/>
          <a:ext cx="4921250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Equação" r:id="rId7" imgW="2997000" imgH="914400" progId="Equation.3">
                  <p:embed/>
                </p:oleObj>
              </mc:Choice>
              <mc:Fallback>
                <p:oleObj name="Equação" r:id="rId7" imgW="2997000" imgH="9144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2420938"/>
                        <a:ext cx="4921250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698443"/>
              </p:ext>
            </p:extLst>
          </p:nvPr>
        </p:nvGraphicFramePr>
        <p:xfrm>
          <a:off x="2555776" y="4581128"/>
          <a:ext cx="422847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name="Equação" r:id="rId9" imgW="1917360" imgH="228600" progId="Equation.3">
                  <p:embed/>
                </p:oleObj>
              </mc:Choice>
              <mc:Fallback>
                <p:oleObj name="Equação" r:id="rId9" imgW="1917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55776" y="4581128"/>
                        <a:ext cx="422847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639725"/>
              </p:ext>
            </p:extLst>
          </p:nvPr>
        </p:nvGraphicFramePr>
        <p:xfrm>
          <a:off x="2915816" y="404664"/>
          <a:ext cx="3273425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ção" r:id="rId3" imgW="1434960" imgH="1346040" progId="Equation.3">
                  <p:embed/>
                </p:oleObj>
              </mc:Choice>
              <mc:Fallback>
                <p:oleObj name="Equação" r:id="rId3" imgW="143496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404664"/>
                        <a:ext cx="3273425" cy="307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257564"/>
              </p:ext>
            </p:extLst>
          </p:nvPr>
        </p:nvGraphicFramePr>
        <p:xfrm>
          <a:off x="1115616" y="3882434"/>
          <a:ext cx="6154737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ção" r:id="rId5" imgW="2565360" imgH="1143000" progId="Equation.3">
                  <p:embed/>
                </p:oleObj>
              </mc:Choice>
              <mc:Fallback>
                <p:oleObj name="Equação" r:id="rId5" imgW="256536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3882434"/>
                        <a:ext cx="6154737" cy="274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3429000"/>
            <a:ext cx="5528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CÁLCULO DA MATRIZ DE TRANSFERÊNCIA:</a:t>
            </a:r>
            <a:endParaRPr lang="pt-BR" sz="2400" b="1" dirty="0">
              <a:solidFill>
                <a:prstClr val="black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44624"/>
            <a:ext cx="2108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2. PÓLOS</a:t>
            </a:r>
          </a:p>
          <a:p>
            <a:r>
              <a:rPr lang="pt-BR" sz="2400" b="1" u="sng" dirty="0" smtClean="0"/>
              <a:t>RECORDANDO: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84063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446542"/>
              </p:ext>
            </p:extLst>
          </p:nvPr>
        </p:nvGraphicFramePr>
        <p:xfrm>
          <a:off x="865705" y="1052736"/>
          <a:ext cx="718385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9" name="Equação" r:id="rId3" imgW="2692080" imgH="431640" progId="Equation.3">
                  <p:embed/>
                </p:oleObj>
              </mc:Choice>
              <mc:Fallback>
                <p:oleObj name="Equação" r:id="rId3" imgW="26920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5705" y="1052736"/>
                        <a:ext cx="7183857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836267"/>
              </p:ext>
            </p:extLst>
          </p:nvPr>
        </p:nvGraphicFramePr>
        <p:xfrm>
          <a:off x="1835696" y="2924944"/>
          <a:ext cx="518241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0" name="Equação" r:id="rId5" imgW="1625400" imgH="203040" progId="Equation.3">
                  <p:embed/>
                </p:oleObj>
              </mc:Choice>
              <mc:Fallback>
                <p:oleObj name="Equação" r:id="rId5" imgW="1625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24944"/>
                        <a:ext cx="5182415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943185"/>
              </p:ext>
            </p:extLst>
          </p:nvPr>
        </p:nvGraphicFramePr>
        <p:xfrm>
          <a:off x="2411760" y="4509120"/>
          <a:ext cx="42910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ção" r:id="rId7" imgW="1346040" imgH="203040" progId="Equation.3">
                  <p:embed/>
                </p:oleObj>
              </mc:Choice>
              <mc:Fallback>
                <p:oleObj name="Equação" r:id="rId7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09120"/>
                        <a:ext cx="4291012" cy="6492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9091" y="245838"/>
            <a:ext cx="3858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APLICANDO (2) EM (3), VEM: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007630"/>
              </p:ext>
            </p:extLst>
          </p:nvPr>
        </p:nvGraphicFramePr>
        <p:xfrm>
          <a:off x="683568" y="2852936"/>
          <a:ext cx="81009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Equação" r:id="rId9" imgW="190440" imgH="152280" progId="Equation.3">
                  <p:embed/>
                </p:oleObj>
              </mc:Choice>
              <mc:Fallback>
                <p:oleObj name="Equação" r:id="rId9" imgW="1904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3568" y="2852936"/>
                        <a:ext cx="81009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38525" y="3846239"/>
            <a:ext cx="574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 MATRIZ DE TRANSFERÊNCIA É DADA POR: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65063" y="2334071"/>
            <a:ext cx="643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prstClr val="black"/>
                </a:solidFill>
              </a:rPr>
              <a:t>ADMITINDO NULA A CONDIÇÃO INICIAL (X(0)=0):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451442"/>
              </p:ext>
            </p:extLst>
          </p:nvPr>
        </p:nvGraphicFramePr>
        <p:xfrm>
          <a:off x="2843808" y="5517232"/>
          <a:ext cx="365240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Equação" r:id="rId11" imgW="1054080" imgH="228600" progId="Equation.3">
                  <p:embed/>
                </p:oleObj>
              </mc:Choice>
              <mc:Fallback>
                <p:oleObj name="Equação" r:id="rId11" imgW="1054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43808" y="5517232"/>
                        <a:ext cx="3652406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24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620688"/>
            <a:ext cx="301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2. PÓLOS DO SISTEMA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648671"/>
              </p:ext>
            </p:extLst>
          </p:nvPr>
        </p:nvGraphicFramePr>
        <p:xfrm>
          <a:off x="1092158" y="1340768"/>
          <a:ext cx="6176144" cy="397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Equação" r:id="rId3" imgW="2095200" imgH="1346040" progId="Equation.3">
                  <p:embed/>
                </p:oleObj>
              </mc:Choice>
              <mc:Fallback>
                <p:oleObj name="Equação" r:id="rId3" imgW="2095200" imgH="13460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158" y="1340768"/>
                        <a:ext cx="6176144" cy="3976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92158" y="5589240"/>
            <a:ext cx="751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TODOS OS PÓLOS DO SISTEMA SÃO  RAÍZES DE:</a:t>
            </a:r>
            <a:endParaRPr lang="pt-BR" sz="24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312494"/>
              </p:ext>
            </p:extLst>
          </p:nvPr>
        </p:nvGraphicFramePr>
        <p:xfrm>
          <a:off x="2609850" y="6167438"/>
          <a:ext cx="274955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Equação" r:id="rId5" imgW="1002960" imgH="203040" progId="Equation.3">
                  <p:embed/>
                </p:oleObj>
              </mc:Choice>
              <mc:Fallback>
                <p:oleObj name="Equação" r:id="rId5" imgW="1002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9850" y="6167438"/>
                        <a:ext cx="2749550" cy="55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87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620688"/>
            <a:ext cx="5451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PORÉM, NEM TODAS AS RAÍZES DE </a:t>
            </a:r>
            <a:endParaRPr lang="pt-BR" sz="28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268662"/>
              </p:ext>
            </p:extLst>
          </p:nvPr>
        </p:nvGraphicFramePr>
        <p:xfrm>
          <a:off x="3563888" y="1484784"/>
          <a:ext cx="274955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ção" r:id="rId4" imgW="1002960" imgH="203040" progId="Equation.3">
                  <p:embed/>
                </p:oleObj>
              </mc:Choice>
              <mc:Fallback>
                <p:oleObj name="Equação" r:id="rId4" imgW="1002960" imgH="20304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484784"/>
                        <a:ext cx="274955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28661" y="2329992"/>
            <a:ext cx="71454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   </a:t>
            </a:r>
            <a:r>
              <a:rPr lang="pt-BR" sz="2800" b="1" u="sng" dirty="0" smtClean="0"/>
              <a:t>SÃO PÓLOS DA FUNÇÃO DE TRANSFERÊNCIA. </a:t>
            </a:r>
          </a:p>
          <a:p>
            <a:endParaRPr lang="pt-BR" sz="2800" b="1" u="sng" dirty="0"/>
          </a:p>
          <a:p>
            <a:pPr algn="ctr"/>
            <a:r>
              <a:rPr lang="pt-BR" sz="2800" b="1" u="sng" dirty="0" smtClean="0"/>
              <a:t>PODE HAVER CANCELAMENTO  COM RAÍZES</a:t>
            </a:r>
          </a:p>
          <a:p>
            <a:pPr algn="ctr"/>
            <a:r>
              <a:rPr lang="pt-BR" sz="2800" b="1" u="sng" dirty="0" smtClean="0"/>
              <a:t> DO NUMERADOR</a:t>
            </a:r>
            <a:endParaRPr lang="pt-BR" sz="2800" b="1" u="sng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406702"/>
              </p:ext>
            </p:extLst>
          </p:nvPr>
        </p:nvGraphicFramePr>
        <p:xfrm>
          <a:off x="712363" y="4725144"/>
          <a:ext cx="71120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ção" r:id="rId6" imgW="2412720" imgH="419040" progId="Equation.3">
                  <p:embed/>
                </p:oleObj>
              </mc:Choice>
              <mc:Fallback>
                <p:oleObj name="Equação" r:id="rId6" imgW="2412720" imgH="4190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63" y="4725144"/>
                        <a:ext cx="711200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575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332656"/>
            <a:ext cx="3890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NOTE QUE AS RAÍZES DE 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079691"/>
              </p:ext>
            </p:extLst>
          </p:nvPr>
        </p:nvGraphicFramePr>
        <p:xfrm>
          <a:off x="2699792" y="1412776"/>
          <a:ext cx="274955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Equação" r:id="rId3" imgW="1002865" imgH="203112" progId="Equation.3">
                  <p:embed/>
                </p:oleObj>
              </mc:Choice>
              <mc:Fallback>
                <p:oleObj name="Equação" r:id="rId3" imgW="1002865" imgH="203112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412776"/>
                        <a:ext cx="274955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947285" y="2204864"/>
            <a:ext cx="481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SÃO OS AUTOVALORES DE “A” !</a:t>
            </a:r>
            <a:endParaRPr lang="pt-BR" sz="28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934371"/>
              </p:ext>
            </p:extLst>
          </p:nvPr>
        </p:nvGraphicFramePr>
        <p:xfrm>
          <a:off x="2096843" y="3068960"/>
          <a:ext cx="2520280" cy="98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" name="Equação" r:id="rId5" imgW="1104840" imgH="431640" progId="Equation.3">
                  <p:embed/>
                </p:oleObj>
              </mc:Choice>
              <mc:Fallback>
                <p:oleObj name="Equação" r:id="rId5" imgW="11048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6843" y="3068960"/>
                        <a:ext cx="2520280" cy="98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4208351"/>
            <a:ext cx="78798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PROCURAMOS UMA SOLUÇÃO, PARA A EQUAÇÃO</a:t>
            </a:r>
          </a:p>
          <a:p>
            <a:r>
              <a:rPr lang="pt-BR" sz="2800" b="1" dirty="0" smtClean="0"/>
              <a:t>ACIMA, DIFERENTE DA TRIVIAL. PARA TAL SOLUÇÃO</a:t>
            </a:r>
          </a:p>
          <a:p>
            <a:r>
              <a:rPr lang="pt-BR" sz="2800" b="1" dirty="0" smtClean="0"/>
              <a:t>EXISTIR, DEVEMOS TER:</a:t>
            </a:r>
            <a:endParaRPr lang="pt-BR" sz="28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06564"/>
              </p:ext>
            </p:extLst>
          </p:nvPr>
        </p:nvGraphicFramePr>
        <p:xfrm>
          <a:off x="2665413" y="5732463"/>
          <a:ext cx="28194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" name="Equação" r:id="rId7" imgW="1028520" imgH="203040" progId="Equation.3">
                  <p:embed/>
                </p:oleObj>
              </mc:Choice>
              <mc:Fallback>
                <p:oleObj name="Equação" r:id="rId7" imgW="1028520" imgH="2030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5732463"/>
                        <a:ext cx="28194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14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620688"/>
            <a:ext cx="7807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AS RAÍZES,         , CORRESPONDEM AOS VETORES</a:t>
            </a:r>
          </a:p>
          <a:p>
            <a:endParaRPr lang="pt-BR" sz="2800" b="1" dirty="0"/>
          </a:p>
          <a:p>
            <a:r>
              <a:rPr lang="pt-BR" sz="2800" b="1" dirty="0" smtClean="0"/>
              <a:t>     “     “     QUE SATISFAZEM A 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660799"/>
              </p:ext>
            </p:extLst>
          </p:nvPr>
        </p:nvGraphicFramePr>
        <p:xfrm>
          <a:off x="2582860" y="548680"/>
          <a:ext cx="476972" cy="660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ção" r:id="rId3" imgW="164880" imgH="228600" progId="Equation.3">
                  <p:embed/>
                </p:oleObj>
              </mc:Choice>
              <mc:Fallback>
                <p:oleObj name="Equação" r:id="rId3" imgW="164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860" y="548680"/>
                        <a:ext cx="476972" cy="660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447811"/>
              </p:ext>
            </p:extLst>
          </p:nvPr>
        </p:nvGraphicFramePr>
        <p:xfrm>
          <a:off x="2699792" y="2420888"/>
          <a:ext cx="1944216" cy="67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ção" r:id="rId5" imgW="660240" imgH="228600" progId="Equation.3">
                  <p:embed/>
                </p:oleObj>
              </mc:Choice>
              <mc:Fallback>
                <p:oleObj name="Equação" r:id="rId5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9792" y="2420888"/>
                        <a:ext cx="1944216" cy="6729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747747"/>
              </p:ext>
            </p:extLst>
          </p:nvPr>
        </p:nvGraphicFramePr>
        <p:xfrm>
          <a:off x="1475656" y="1313185"/>
          <a:ext cx="43204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Equação" r:id="rId7" imgW="152280" imgH="228600" progId="Equation.3">
                  <p:embed/>
                </p:oleObj>
              </mc:Choice>
              <mc:Fallback>
                <p:oleObj name="Equação" r:id="rId7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6" y="1313185"/>
                        <a:ext cx="43204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3356992"/>
            <a:ext cx="80446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CADA AUTOVALOR DISTINTO,  AO MENOS 1</a:t>
            </a:r>
          </a:p>
          <a:p>
            <a:r>
              <a:rPr lang="pt-BR" sz="2800" b="1" dirty="0" smtClean="0"/>
              <a:t>AUTOVETOR.</a:t>
            </a:r>
          </a:p>
          <a:p>
            <a:endParaRPr lang="pt-BR" sz="2800" b="1" dirty="0"/>
          </a:p>
          <a:p>
            <a:r>
              <a:rPr lang="pt-BR" sz="2800" b="1" dirty="0" smtClean="0"/>
              <a:t>SE TODOS OS AUTOVALORES SÃO DISTINTOS, TEMOS</a:t>
            </a:r>
          </a:p>
          <a:p>
            <a:r>
              <a:rPr lang="pt-BR" sz="2800" b="1" dirty="0" smtClean="0"/>
              <a:t>UM CONJUNTO L.I. DE AUTOVETORES DE “A”.</a:t>
            </a:r>
          </a:p>
        </p:txBody>
      </p:sp>
    </p:spTree>
    <p:extLst>
      <p:ext uri="{BB962C8B-B14F-4D97-AF65-F5344CB8AC3E}">
        <p14:creationId xmlns:p14="http://schemas.microsoft.com/office/powerpoint/2010/main" val="51706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620688"/>
            <a:ext cx="6959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Exemplo: Calcular os </a:t>
            </a:r>
            <a:r>
              <a:rPr lang="pt-BR" sz="2800" b="1" u="sng" dirty="0" err="1" smtClean="0"/>
              <a:t>Pólos</a:t>
            </a:r>
            <a:r>
              <a:rPr lang="pt-BR" sz="2800" b="1" u="sng" dirty="0" smtClean="0"/>
              <a:t> do Sistema Abaixo</a:t>
            </a:r>
            <a:endParaRPr lang="pt-BR" sz="28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349537"/>
              </p:ext>
            </p:extLst>
          </p:nvPr>
        </p:nvGraphicFramePr>
        <p:xfrm>
          <a:off x="1403648" y="1700807"/>
          <a:ext cx="4320480" cy="293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ção" r:id="rId3" imgW="1777680" imgH="1206360" progId="Equation.3">
                  <p:embed/>
                </p:oleObj>
              </mc:Choice>
              <mc:Fallback>
                <p:oleObj name="Equação" r:id="rId3" imgW="1777680" imgH="1206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700807"/>
                        <a:ext cx="4320480" cy="2931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35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620</Words>
  <Application>Microsoft Office PowerPoint</Application>
  <PresentationFormat>Apresentação na tela (4:3)</PresentationFormat>
  <Paragraphs>103</Paragraphs>
  <Slides>26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Tema do Office</vt:lpstr>
      <vt:lpstr>Equação</vt:lpstr>
      <vt:lpstr>Microsoft Equation 3.0</vt:lpstr>
      <vt:lpstr>PÓLOS E ZEROS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PÓLOS E ZEROS</dc:title>
  <dc:creator>DELL</dc:creator>
  <cp:lastModifiedBy>DELL</cp:lastModifiedBy>
  <cp:revision>105</cp:revision>
  <dcterms:created xsi:type="dcterms:W3CDTF">2020-09-02T15:16:34Z</dcterms:created>
  <dcterms:modified xsi:type="dcterms:W3CDTF">2020-09-14T12:13:20Z</dcterms:modified>
</cp:coreProperties>
</file>