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5044" r:id="rId2"/>
    <p:sldId id="5045" r:id="rId3"/>
    <p:sldId id="5046" r:id="rId4"/>
    <p:sldId id="5047" r:id="rId5"/>
    <p:sldId id="5048" r:id="rId6"/>
    <p:sldId id="5049" r:id="rId7"/>
    <p:sldId id="5050" r:id="rId8"/>
    <p:sldId id="5013" r:id="rId9"/>
    <p:sldId id="5014" r:id="rId10"/>
    <p:sldId id="5015" r:id="rId11"/>
    <p:sldId id="5016" r:id="rId12"/>
    <p:sldId id="5017" r:id="rId13"/>
    <p:sldId id="5018" r:id="rId14"/>
    <p:sldId id="5019" r:id="rId15"/>
    <p:sldId id="5020" r:id="rId16"/>
    <p:sldId id="5021" r:id="rId17"/>
    <p:sldId id="5022" r:id="rId18"/>
    <p:sldId id="5023" r:id="rId19"/>
    <p:sldId id="5024" r:id="rId20"/>
    <p:sldId id="5025" r:id="rId21"/>
    <p:sldId id="5026" r:id="rId22"/>
    <p:sldId id="5027" r:id="rId23"/>
    <p:sldId id="5028" r:id="rId24"/>
    <p:sldId id="5029" r:id="rId25"/>
    <p:sldId id="5030" r:id="rId26"/>
    <p:sldId id="5031" r:id="rId27"/>
    <p:sldId id="5032" r:id="rId28"/>
    <p:sldId id="5033" r:id="rId29"/>
    <p:sldId id="5034" r:id="rId30"/>
    <p:sldId id="5035" r:id="rId31"/>
    <p:sldId id="5036" r:id="rId32"/>
    <p:sldId id="5037" r:id="rId33"/>
    <p:sldId id="5038" r:id="rId34"/>
    <p:sldId id="5039" r:id="rId35"/>
    <p:sldId id="5040" r:id="rId36"/>
    <p:sldId id="5041" r:id="rId37"/>
    <p:sldId id="5042" r:id="rId38"/>
    <p:sldId id="5043" r:id="rId39"/>
  </p:sldIdLst>
  <p:sldSz cx="9144000" cy="6858000" type="screen4x3"/>
  <p:notesSz cx="679450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1D1D"/>
    <a:srgbClr val="FF3300"/>
    <a:srgbClr val="FFFFCC"/>
    <a:srgbClr val="A40000"/>
    <a:srgbClr val="FF5050"/>
    <a:srgbClr val="860000"/>
    <a:srgbClr val="A5A8C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87238" autoAdjust="0"/>
  </p:normalViewPr>
  <p:slideViewPr>
    <p:cSldViewPr>
      <p:cViewPr varScale="1">
        <p:scale>
          <a:sx n="65" d="100"/>
          <a:sy n="65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84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3D6EBC09-BC25-4ABF-8EBD-0CEB3308C9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80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9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7716535-ED7D-47AE-BF5E-88F486B7112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40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87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4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68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7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9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535-ED7D-47AE-BF5E-88F486B7112E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744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4618-1D6E-460B-9773-EBD5E924D1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B41A-721C-46E3-AAA1-BD11AD98FA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5F72-0FA3-4322-B1D2-3A4B69534B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A2E2-A6C9-4772-A480-F6A868DCF6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659C-F23C-40BB-9C47-8AA5B664D5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5F3D-52A6-42A0-AFBA-607876248B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9CA8-24AB-4D82-8E02-5F0E1328E9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1A87-2460-4204-980B-43D96F9F4C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5966-E9FE-408F-B0BB-C88A93AA32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E77C-8CA3-4DB8-9FA7-456935493F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DFF6-6653-4889-8EF3-D009F04AFB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45DC-06EB-4B95-94A8-9CD0F66744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F71-751D-4926-B7EA-2FA71A4DA9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B05B-620A-448F-9588-4E21CC6EF1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9B0D-A935-4EBD-BB6B-0BFC500F00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DF28-DDA2-4DED-A6F3-3BEBAED69E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5A06-665D-4C96-A93B-E0E8075FE9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7148FCFD-6856-4351-B8AD-0700FF66E9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6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  <p:sldLayoutId id="2147484572" r:id="rId14"/>
    <p:sldLayoutId id="2147484573" r:id="rId15"/>
    <p:sldLayoutId id="2147484574" r:id="rId16"/>
    <p:sldLayoutId id="214748457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industriahoje.com.br/wp-content/uploads/2013/06/funcionamento-bomba-engrenagem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hyperlink" Target="http://www.taylor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industriahoje.com.br/wp-content/uploads/2013/06/funcionamento-bomba-palheta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hyperlink" Target="http://www.taylor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sdahora.com.br/gifs_path/603/sinal_padrao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Exemplo (1)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Relação de fornecimento de componentes 1 para 1</a:t>
            </a:r>
          </a:p>
          <a:p>
            <a:r>
              <a:rPr lang="pt-BR" dirty="0" smtClean="0"/>
              <a:t>Equações sem ajuste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4208" y="1340768"/>
            <a:ext cx="2458616" cy="43204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000" dirty="0" smtClean="0"/>
              <a:t>Dimensionamento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26771" y="2708920"/>
          <a:ext cx="89452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8965"/>
                <a:gridCol w="1728192"/>
                <a:gridCol w="1368152"/>
                <a:gridCol w="2304256"/>
                <a:gridCol w="147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r>
                        <a:rPr lang="pt-BR" baseline="0" dirty="0" smtClean="0"/>
                        <a:t> de Trabalho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Tarefa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 disponível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ocioso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1ª e 2ª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4ª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Tempo total</a:t>
                      </a:r>
                      <a:r>
                        <a:rPr lang="pt-BR" b="1" baseline="0" dirty="0" smtClean="0"/>
                        <a:t> ocioso da linha de produção</a:t>
                      </a:r>
                      <a:endParaRPr lang="pt-BR" b="1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73 segundos</a:t>
                      </a:r>
                      <a:endParaRPr lang="pt-BR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504" y="5020141"/>
            <a:ext cx="89644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% ociosidade = 73 / (4 * 50) = 36,50%</a:t>
            </a:r>
          </a:p>
          <a:p>
            <a:pPr algn="just"/>
            <a:r>
              <a:rPr lang="pt-BR" sz="1800" dirty="0" smtClean="0"/>
              <a:t>Capacidade de produção = (6,9 * 2 * 60) minutos / dia / 0,83 minutos = 997,6 = 998 unidades por dia por estação.</a:t>
            </a:r>
          </a:p>
          <a:p>
            <a:pPr algn="just"/>
            <a:r>
              <a:rPr lang="pt-BR" sz="1800" dirty="0" smtClean="0"/>
              <a:t>Capacidade total de produção = 998 unidades por dia por estação * 4 estações = 3.992 unidades por dia &gt; 3.367 unidades de demanda </a:t>
            </a:r>
            <a:r>
              <a:rPr lang="pt-BR" sz="1800" dirty="0" smtClean="0">
                <a:sym typeface="Symbol"/>
              </a:rPr>
              <a:t> </a:t>
            </a:r>
            <a:r>
              <a:rPr lang="pt-BR" sz="1800" dirty="0" smtClean="0"/>
              <a:t>Excesso = 3.992 – 3.367 = 625 unidades.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62622"/>
            <a:ext cx="896448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m</a:t>
            </a:r>
            <a:r>
              <a:rPr lang="pt-BR" sz="1100" b="1" dirty="0" smtClean="0"/>
              <a:t>1</a:t>
            </a:r>
            <a:r>
              <a:rPr lang="pt-BR" sz="1800" dirty="0" smtClean="0"/>
              <a:t> </a:t>
            </a:r>
            <a:r>
              <a:rPr lang="pt-BR" sz="1800" dirty="0"/>
              <a:t>= (</a:t>
            </a:r>
            <a:r>
              <a:rPr lang="pt-BR" sz="1800" dirty="0" smtClean="0"/>
              <a:t>0,17 </a:t>
            </a:r>
            <a:r>
              <a:rPr lang="pt-BR" sz="1800" dirty="0"/>
              <a:t>min. * 3.367) </a:t>
            </a:r>
            <a:r>
              <a:rPr lang="pt-BR" sz="1800" dirty="0" smtClean="0"/>
              <a:t>/828 </a:t>
            </a:r>
            <a:r>
              <a:rPr lang="pt-BR" sz="1800" dirty="0"/>
              <a:t>= </a:t>
            </a:r>
            <a:r>
              <a:rPr lang="pt-BR" sz="1800" dirty="0" smtClean="0"/>
              <a:t>0,70 </a:t>
            </a:r>
            <a:r>
              <a:rPr lang="pt-BR" sz="1800" dirty="0">
                <a:sym typeface="Symbol"/>
              </a:rPr>
              <a:t></a:t>
            </a:r>
            <a:r>
              <a:rPr lang="pt-BR" sz="1800" dirty="0"/>
              <a:t> </a:t>
            </a:r>
            <a:r>
              <a:rPr lang="pt-BR" sz="1800" dirty="0" smtClean="0"/>
              <a:t>1 máquina </a:t>
            </a:r>
            <a:r>
              <a:rPr lang="pt-BR" sz="1800" dirty="0"/>
              <a:t>no </a:t>
            </a:r>
            <a:r>
              <a:rPr lang="pt-BR" sz="1800" dirty="0" smtClean="0"/>
              <a:t>processo </a:t>
            </a:r>
            <a:r>
              <a:rPr lang="pt-BR" sz="1800" b="1" dirty="0" smtClean="0"/>
              <a:t>(1)</a:t>
            </a:r>
            <a:r>
              <a:rPr lang="pt-BR" sz="1800" dirty="0" smtClean="0"/>
              <a:t>.</a:t>
            </a:r>
            <a:endParaRPr lang="pt-BR" sz="1800" dirty="0"/>
          </a:p>
          <a:p>
            <a:r>
              <a:rPr lang="pt-BR" sz="1800" dirty="0" smtClean="0"/>
              <a:t>m</a:t>
            </a:r>
            <a:r>
              <a:rPr lang="pt-BR" sz="1100" b="1" dirty="0" smtClean="0"/>
              <a:t>2</a:t>
            </a:r>
            <a:r>
              <a:rPr lang="pt-BR" sz="1800" dirty="0" smtClean="0"/>
              <a:t> </a:t>
            </a:r>
            <a:r>
              <a:rPr lang="pt-BR" sz="1800" dirty="0"/>
              <a:t>= (</a:t>
            </a:r>
            <a:r>
              <a:rPr lang="pt-BR" sz="1800" dirty="0" smtClean="0"/>
              <a:t>0,37 </a:t>
            </a:r>
            <a:r>
              <a:rPr lang="pt-BR" sz="1800" dirty="0"/>
              <a:t>min. * 3.367) </a:t>
            </a:r>
            <a:r>
              <a:rPr lang="pt-BR" sz="1800" dirty="0" smtClean="0"/>
              <a:t>/828 </a:t>
            </a:r>
            <a:r>
              <a:rPr lang="pt-BR" sz="1800" dirty="0"/>
              <a:t>= </a:t>
            </a:r>
            <a:r>
              <a:rPr lang="pt-BR" sz="1800" dirty="0" smtClean="0"/>
              <a:t>1,50 </a:t>
            </a:r>
            <a:r>
              <a:rPr lang="pt-BR" sz="1800" dirty="0">
                <a:sym typeface="Symbol"/>
              </a:rPr>
              <a:t></a:t>
            </a:r>
            <a:r>
              <a:rPr lang="pt-BR" sz="1800" dirty="0"/>
              <a:t> </a:t>
            </a:r>
            <a:r>
              <a:rPr lang="pt-BR" sz="1800" dirty="0" smtClean="0"/>
              <a:t>2 </a:t>
            </a:r>
            <a:r>
              <a:rPr lang="pt-BR" sz="1800" dirty="0"/>
              <a:t>máquinas no processo </a:t>
            </a:r>
            <a:r>
              <a:rPr lang="pt-BR" sz="1800" b="1" dirty="0" smtClean="0"/>
              <a:t>(2)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m</a:t>
            </a:r>
            <a:r>
              <a:rPr lang="pt-BR" sz="1100" b="1" dirty="0" smtClean="0"/>
              <a:t>3</a:t>
            </a:r>
            <a:r>
              <a:rPr lang="pt-BR" sz="1800" dirty="0" smtClean="0"/>
              <a:t> = (0,83 min. * 3.367) /828 = 3,40 </a:t>
            </a:r>
            <a:r>
              <a:rPr lang="pt-BR" sz="1800" dirty="0" smtClean="0">
                <a:sym typeface="Symbol"/>
              </a:rPr>
              <a:t></a:t>
            </a:r>
            <a:r>
              <a:rPr lang="pt-BR" sz="1800" dirty="0" smtClean="0"/>
              <a:t> 4 máquinas no processo de maior tempo de operação </a:t>
            </a:r>
            <a:r>
              <a:rPr lang="pt-BR" sz="1800" b="1" dirty="0" smtClean="0"/>
              <a:t>(3)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m</a:t>
            </a:r>
            <a:r>
              <a:rPr lang="pt-BR" sz="1100" b="1" dirty="0" smtClean="0"/>
              <a:t>4</a:t>
            </a:r>
            <a:r>
              <a:rPr lang="pt-BR" sz="1800" dirty="0" smtClean="0"/>
              <a:t> </a:t>
            </a:r>
            <a:r>
              <a:rPr lang="pt-BR" sz="1800" dirty="0"/>
              <a:t>= (</a:t>
            </a:r>
            <a:r>
              <a:rPr lang="pt-BR" sz="1800" dirty="0" smtClean="0"/>
              <a:t>0,50 </a:t>
            </a:r>
            <a:r>
              <a:rPr lang="pt-BR" sz="1800" dirty="0"/>
              <a:t>min. * 3.367) </a:t>
            </a:r>
            <a:r>
              <a:rPr lang="pt-BR" sz="1800" dirty="0" smtClean="0"/>
              <a:t>/828 </a:t>
            </a:r>
            <a:r>
              <a:rPr lang="pt-BR" sz="1800" dirty="0"/>
              <a:t>= </a:t>
            </a:r>
            <a:r>
              <a:rPr lang="pt-BR" sz="1800" dirty="0" smtClean="0"/>
              <a:t>2,03 </a:t>
            </a:r>
            <a:r>
              <a:rPr lang="pt-BR" sz="1800" dirty="0">
                <a:sym typeface="Symbol"/>
              </a:rPr>
              <a:t></a:t>
            </a:r>
            <a:r>
              <a:rPr lang="pt-BR" sz="1800" dirty="0"/>
              <a:t> </a:t>
            </a:r>
            <a:r>
              <a:rPr lang="pt-BR" sz="1800" dirty="0" smtClean="0"/>
              <a:t>2 </a:t>
            </a:r>
            <a:r>
              <a:rPr lang="pt-BR" sz="1800" dirty="0"/>
              <a:t>máquinas no processo </a:t>
            </a:r>
            <a:r>
              <a:rPr lang="pt-BR" sz="1800" b="1" dirty="0" smtClean="0"/>
              <a:t>(4)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m</a:t>
            </a:r>
            <a:r>
              <a:rPr lang="pt-BR" sz="1100" b="1" dirty="0" smtClean="0"/>
              <a:t>5</a:t>
            </a:r>
            <a:r>
              <a:rPr lang="pt-BR" sz="1800" dirty="0" smtClean="0"/>
              <a:t> </a:t>
            </a:r>
            <a:r>
              <a:rPr lang="pt-BR" sz="1800" dirty="0"/>
              <a:t>= (</a:t>
            </a:r>
            <a:r>
              <a:rPr lang="pt-BR" sz="1800" dirty="0" smtClean="0"/>
              <a:t>0,25 </a:t>
            </a:r>
            <a:r>
              <a:rPr lang="pt-BR" sz="1800" dirty="0"/>
              <a:t>min. * 3.367) /828 = 1</a:t>
            </a:r>
            <a:r>
              <a:rPr lang="pt-BR" sz="1800" dirty="0" smtClean="0"/>
              <a:t>,01 </a:t>
            </a:r>
            <a:r>
              <a:rPr lang="pt-BR" sz="1800" dirty="0">
                <a:sym typeface="Symbol"/>
              </a:rPr>
              <a:t></a:t>
            </a:r>
            <a:r>
              <a:rPr lang="pt-BR" sz="1800" dirty="0"/>
              <a:t> </a:t>
            </a:r>
            <a:r>
              <a:rPr lang="pt-BR" sz="1800" dirty="0" smtClean="0"/>
              <a:t>1 máquina </a:t>
            </a:r>
            <a:r>
              <a:rPr lang="pt-BR" sz="1800" dirty="0"/>
              <a:t>no processo </a:t>
            </a:r>
            <a:r>
              <a:rPr lang="pt-BR" sz="1800" b="1" dirty="0" smtClean="0"/>
              <a:t>(5)</a:t>
            </a:r>
            <a:r>
              <a:rPr lang="pt-BR" sz="1800" dirty="0" smtClean="0"/>
              <a:t>.</a:t>
            </a:r>
            <a:endParaRPr lang="pt-BR" sz="1800" dirty="0"/>
          </a:p>
          <a:p>
            <a:r>
              <a:rPr lang="pt-BR" sz="1800" dirty="0"/>
              <a:t>TCmáx = 127 segundos = 2,1167 </a:t>
            </a:r>
            <a:r>
              <a:rPr lang="pt-BR" sz="1800" dirty="0" smtClean="0"/>
              <a:t>minutos</a:t>
            </a:r>
          </a:p>
          <a:p>
            <a:r>
              <a:rPr lang="pt-BR" sz="1800" dirty="0" smtClean="0"/>
              <a:t>TCmín = 50 segundos = 50 / 60 = 0,83 minutos</a:t>
            </a:r>
          </a:p>
          <a:p>
            <a:r>
              <a:rPr lang="pt-BR" sz="1800" dirty="0" smtClean="0"/>
              <a:t>N = número de postos de trabalho = 127/50 = 2,54 = 3 postos de trabalho </a:t>
            </a:r>
            <a:r>
              <a:rPr lang="pt-BR" sz="1800" dirty="0" smtClean="0">
                <a:sym typeface="Symbol"/>
              </a:rPr>
              <a:t> caso utilize 4 postos de trabalho por estação  36,50% de ociosidade por estação.</a:t>
            </a: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42237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/>
          <a:lstStyle/>
          <a:p>
            <a:r>
              <a:rPr lang="pt-BR" dirty="0" smtClean="0"/>
              <a:t>Dimensionamento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620688"/>
            <a:ext cx="89644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m</a:t>
            </a:r>
            <a:r>
              <a:rPr lang="pt-BR" sz="1800" dirty="0" smtClean="0"/>
              <a:t> = (0,83 * 3.367) / 828 = 3,4 </a:t>
            </a:r>
            <a:r>
              <a:rPr lang="pt-BR" sz="1800" dirty="0" smtClean="0">
                <a:sym typeface="Symbol"/>
              </a:rPr>
              <a:t></a:t>
            </a:r>
            <a:r>
              <a:rPr lang="pt-BR" sz="1800" dirty="0" smtClean="0"/>
              <a:t> 4 </a:t>
            </a:r>
            <a:r>
              <a:rPr lang="pt-BR" sz="1800" dirty="0"/>
              <a:t>máquinas no processo de maior tempo de operação </a:t>
            </a:r>
            <a:r>
              <a:rPr lang="pt-BR" sz="1800" b="1" dirty="0"/>
              <a:t>(3</a:t>
            </a:r>
            <a:r>
              <a:rPr lang="pt-BR" sz="1800" b="1" dirty="0" smtClean="0"/>
              <a:t>)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TCmáx = 127 segundos = 2,1167 minutos</a:t>
            </a:r>
          </a:p>
          <a:p>
            <a:r>
              <a:rPr lang="pt-BR" sz="1800" dirty="0" smtClean="0"/>
              <a:t>TCmín = 50 segundos = 50 / 60 = 0,83 minutos</a:t>
            </a:r>
          </a:p>
          <a:p>
            <a:r>
              <a:rPr lang="pt-BR" sz="1800" dirty="0" smtClean="0"/>
              <a:t>N = número de postos de trabalho = 127 / 50 = 2,54 = 3 postos de trabalho </a:t>
            </a:r>
            <a:r>
              <a:rPr lang="pt-BR" sz="1800" dirty="0" smtClean="0">
                <a:sym typeface="Symbol"/>
              </a:rPr>
              <a:t> caso utilize 3 postos de trabalho por estação  15,33% de ociosidade por estação.</a:t>
            </a:r>
            <a:endParaRPr lang="pt-BR" sz="1800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26771" y="2204864"/>
          <a:ext cx="894522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8965"/>
                <a:gridCol w="1656184"/>
                <a:gridCol w="1440160"/>
                <a:gridCol w="2304256"/>
                <a:gridCol w="147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r>
                        <a:rPr lang="pt-BR" baseline="0" dirty="0" smtClean="0"/>
                        <a:t> de Trabalho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Tarefa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 disponível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ocioso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1ª e 2ª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4ª</a:t>
                      </a:r>
                      <a:r>
                        <a:rPr lang="pt-BR" baseline="0" dirty="0" smtClean="0"/>
                        <a:t> e 5ª </a:t>
                      </a:r>
                      <a:r>
                        <a:rPr lang="pt-BR" dirty="0" smtClean="0"/>
                        <a:t>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 segundos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 segundos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Tempo total</a:t>
                      </a:r>
                      <a:r>
                        <a:rPr lang="pt-BR" b="1" baseline="0" dirty="0" smtClean="0"/>
                        <a:t> ocioso da linha de produção</a:t>
                      </a:r>
                      <a:endParaRPr lang="pt-BR" b="1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 segundos</a:t>
                      </a:r>
                      <a:endParaRPr lang="pt-BR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7504" y="4167078"/>
            <a:ext cx="896448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% ociosidade = 23 / (3 * 50) = 15,33%</a:t>
            </a:r>
          </a:p>
          <a:p>
            <a:pPr algn="just"/>
            <a:r>
              <a:rPr lang="pt-BR" sz="1800" dirty="0" smtClean="0"/>
              <a:t>Capacidade de produção = (8 * 2 * 60) minutos / dia / 0,83 minutos = 1.156,63 = 1.157 unidades por dia por estação.</a:t>
            </a:r>
          </a:p>
          <a:p>
            <a:pPr algn="just"/>
            <a:r>
              <a:rPr lang="pt-BR" sz="1800" dirty="0" smtClean="0"/>
              <a:t>Capacidade total de produção = 1.157 unidades por dia por estação * 3 estações = 3.471 unidades por dia &gt; 3.367 unidades de demanda.</a:t>
            </a:r>
          </a:p>
          <a:p>
            <a:pPr algn="just"/>
            <a:r>
              <a:rPr lang="pt-BR" sz="1800" dirty="0" smtClean="0"/>
              <a:t>Excesso = 3.471 – 3.367 = 104 unidades.</a:t>
            </a:r>
          </a:p>
          <a:p>
            <a:pPr algn="just"/>
            <a:r>
              <a:rPr lang="pt-BR" sz="1800" dirty="0" smtClean="0"/>
              <a:t>N = 2,12 / 0,83 = 2,554 = 3 postos de trabalho.</a:t>
            </a:r>
          </a:p>
          <a:p>
            <a:pPr algn="just"/>
            <a:r>
              <a:rPr lang="pt-BR" sz="1800" dirty="0" smtClean="0"/>
              <a:t>Observação – ajuste do turno de trabalho de 6,9 horas para 8 horas a fim de atender a demanda.</a:t>
            </a:r>
          </a:p>
          <a:p>
            <a:pPr algn="just"/>
            <a:r>
              <a:rPr lang="pt-BR" sz="1800" i="1" dirty="0" smtClean="0"/>
              <a:t>Takt time </a:t>
            </a:r>
            <a:r>
              <a:rPr lang="pt-BR" sz="1800" dirty="0" smtClean="0"/>
              <a:t>= 960 / 1.157 = 0,83 minutos (por estação)</a:t>
            </a:r>
          </a:p>
        </p:txBody>
      </p:sp>
    </p:spTree>
    <p:extLst>
      <p:ext uri="{BB962C8B-B14F-4D97-AF65-F5344CB8AC3E}">
        <p14:creationId xmlns:p14="http://schemas.microsoft.com/office/powerpoint/2010/main" val="36544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2º exemplo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Linha de montagem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6553200" y="6381328"/>
            <a:ext cx="2133600" cy="476250"/>
          </a:xfrm>
          <a:noFill/>
        </p:spPr>
        <p:txBody>
          <a:bodyPr/>
          <a:lstStyle/>
          <a:p>
            <a:fld id="{36B48994-CF65-4395-8E58-956C50248F4F}" type="slidenum">
              <a:rPr lang="pt-BR" smtClean="0"/>
              <a:pPr/>
              <a:t>13</a:t>
            </a:fld>
            <a:endParaRPr lang="pt-BR" dirty="0" smtClean="0"/>
          </a:p>
        </p:txBody>
      </p:sp>
      <p:sp>
        <p:nvSpPr>
          <p:cNvPr id="882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711" y="116632"/>
            <a:ext cx="9016281" cy="490537"/>
          </a:xfrm>
        </p:spPr>
        <p:txBody>
          <a:bodyPr/>
          <a:lstStyle/>
          <a:p>
            <a:pPr eaLnBrk="1" hangingPunct="1">
              <a:defRPr/>
            </a:pPr>
            <a:r>
              <a:rPr lang="pt-BR" sz="1400" dirty="0" smtClean="0">
                <a:latin typeface="Times New Roman" pitchFamily="18" charset="0"/>
              </a:rPr>
              <a:t>Tempo de ciclo para uma linha ou célula de produção</a:t>
            </a:r>
            <a:br>
              <a:rPr lang="pt-BR" sz="1400" dirty="0" smtClean="0">
                <a:latin typeface="Times New Roman" pitchFamily="18" charset="0"/>
              </a:rPr>
            </a:br>
            <a:r>
              <a:rPr lang="pt-BR" sz="1400" dirty="0" smtClean="0">
                <a:latin typeface="Times New Roman" pitchFamily="18" charset="0"/>
              </a:rPr>
              <a:t>De acordo com ROTHER &amp; SHOOK (1998) o tempo de ciclo é “o tempo transcorrido entre a saída de uma peça e a saída da seguinte, em segundos”</a:t>
            </a:r>
          </a:p>
        </p:txBody>
      </p:sp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1907233" y="2168904"/>
            <a:ext cx="623887" cy="360000"/>
            <a:chOff x="2836" y="2446"/>
            <a:chExt cx="393" cy="300"/>
          </a:xfrm>
          <a:solidFill>
            <a:srgbClr val="FF0000"/>
          </a:solidFill>
        </p:grpSpPr>
        <p:sp>
          <p:nvSpPr>
            <p:cNvPr id="2117" name="Freeform 14"/>
            <p:cNvSpPr>
              <a:spLocks/>
            </p:cNvSpPr>
            <p:nvPr/>
          </p:nvSpPr>
          <p:spPr bwMode="auto">
            <a:xfrm>
              <a:off x="2975" y="2449"/>
              <a:ext cx="254" cy="292"/>
            </a:xfrm>
            <a:custGeom>
              <a:avLst/>
              <a:gdLst>
                <a:gd name="T0" fmla="*/ 44 w 254"/>
                <a:gd name="T1" fmla="*/ 292 h 292"/>
                <a:gd name="T2" fmla="*/ 175 w 254"/>
                <a:gd name="T3" fmla="*/ 292 h 292"/>
                <a:gd name="T4" fmla="*/ 254 w 254"/>
                <a:gd name="T5" fmla="*/ 177 h 292"/>
                <a:gd name="T6" fmla="*/ 179 w 254"/>
                <a:gd name="T7" fmla="*/ 0 h 292"/>
                <a:gd name="T8" fmla="*/ 138 w 254"/>
                <a:gd name="T9" fmla="*/ 32 h 292"/>
                <a:gd name="T10" fmla="*/ 169 w 254"/>
                <a:gd name="T11" fmla="*/ 153 h 292"/>
                <a:gd name="T12" fmla="*/ 106 w 254"/>
                <a:gd name="T13" fmla="*/ 179 h 292"/>
                <a:gd name="T14" fmla="*/ 0 w 254"/>
                <a:gd name="T15" fmla="*/ 179 h 292"/>
                <a:gd name="T16" fmla="*/ 44 w 254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92"/>
                <a:gd name="T29" fmla="*/ 254 w 254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92">
                  <a:moveTo>
                    <a:pt x="44" y="292"/>
                  </a:moveTo>
                  <a:lnTo>
                    <a:pt x="175" y="292"/>
                  </a:lnTo>
                  <a:lnTo>
                    <a:pt x="254" y="177"/>
                  </a:lnTo>
                  <a:lnTo>
                    <a:pt x="179" y="0"/>
                  </a:lnTo>
                  <a:lnTo>
                    <a:pt x="138" y="32"/>
                  </a:lnTo>
                  <a:lnTo>
                    <a:pt x="169" y="153"/>
                  </a:lnTo>
                  <a:lnTo>
                    <a:pt x="106" y="179"/>
                  </a:lnTo>
                  <a:lnTo>
                    <a:pt x="0" y="179"/>
                  </a:lnTo>
                  <a:lnTo>
                    <a:pt x="44" y="29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8" name="Freeform 15"/>
            <p:cNvSpPr>
              <a:spLocks/>
            </p:cNvSpPr>
            <p:nvPr/>
          </p:nvSpPr>
          <p:spPr bwMode="auto">
            <a:xfrm>
              <a:off x="2836" y="2446"/>
              <a:ext cx="256" cy="296"/>
            </a:xfrm>
            <a:custGeom>
              <a:avLst/>
              <a:gdLst>
                <a:gd name="T0" fmla="*/ 234 w 256"/>
                <a:gd name="T1" fmla="*/ 296 h 296"/>
                <a:gd name="T2" fmla="*/ 81 w 256"/>
                <a:gd name="T3" fmla="*/ 296 h 296"/>
                <a:gd name="T4" fmla="*/ 0 w 256"/>
                <a:gd name="T5" fmla="*/ 183 h 296"/>
                <a:gd name="T6" fmla="*/ 81 w 256"/>
                <a:gd name="T7" fmla="*/ 0 h 296"/>
                <a:gd name="T8" fmla="*/ 118 w 256"/>
                <a:gd name="T9" fmla="*/ 30 h 296"/>
                <a:gd name="T10" fmla="*/ 89 w 256"/>
                <a:gd name="T11" fmla="*/ 157 h 296"/>
                <a:gd name="T12" fmla="*/ 150 w 256"/>
                <a:gd name="T13" fmla="*/ 183 h 296"/>
                <a:gd name="T14" fmla="*/ 256 w 256"/>
                <a:gd name="T15" fmla="*/ 183 h 296"/>
                <a:gd name="T16" fmla="*/ 234 w 256"/>
                <a:gd name="T17" fmla="*/ 296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296"/>
                <a:gd name="T29" fmla="*/ 256 w 256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296">
                  <a:moveTo>
                    <a:pt x="234" y="296"/>
                  </a:moveTo>
                  <a:lnTo>
                    <a:pt x="81" y="296"/>
                  </a:lnTo>
                  <a:lnTo>
                    <a:pt x="0" y="183"/>
                  </a:lnTo>
                  <a:lnTo>
                    <a:pt x="81" y="0"/>
                  </a:lnTo>
                  <a:lnTo>
                    <a:pt x="118" y="30"/>
                  </a:lnTo>
                  <a:lnTo>
                    <a:pt x="89" y="157"/>
                  </a:lnTo>
                  <a:lnTo>
                    <a:pt x="150" y="183"/>
                  </a:lnTo>
                  <a:lnTo>
                    <a:pt x="256" y="183"/>
                  </a:lnTo>
                  <a:lnTo>
                    <a:pt x="234" y="29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9" name="Freeform 16"/>
            <p:cNvSpPr>
              <a:spLocks/>
            </p:cNvSpPr>
            <p:nvPr/>
          </p:nvSpPr>
          <p:spPr bwMode="auto">
            <a:xfrm>
              <a:off x="2957" y="2554"/>
              <a:ext cx="153" cy="169"/>
            </a:xfrm>
            <a:custGeom>
              <a:avLst/>
              <a:gdLst>
                <a:gd name="T0" fmla="*/ 0 w 153"/>
                <a:gd name="T1" fmla="*/ 90 h 169"/>
                <a:gd name="T2" fmla="*/ 2 w 153"/>
                <a:gd name="T3" fmla="*/ 100 h 169"/>
                <a:gd name="T4" fmla="*/ 4 w 153"/>
                <a:gd name="T5" fmla="*/ 111 h 169"/>
                <a:gd name="T6" fmla="*/ 8 w 153"/>
                <a:gd name="T7" fmla="*/ 121 h 169"/>
                <a:gd name="T8" fmla="*/ 13 w 153"/>
                <a:gd name="T9" fmla="*/ 131 h 169"/>
                <a:gd name="T10" fmla="*/ 19 w 153"/>
                <a:gd name="T11" fmla="*/ 139 h 169"/>
                <a:gd name="T12" fmla="*/ 25 w 153"/>
                <a:gd name="T13" fmla="*/ 146 h 169"/>
                <a:gd name="T14" fmla="*/ 34 w 153"/>
                <a:gd name="T15" fmla="*/ 154 h 169"/>
                <a:gd name="T16" fmla="*/ 41 w 153"/>
                <a:gd name="T17" fmla="*/ 159 h 169"/>
                <a:gd name="T18" fmla="*/ 50 w 153"/>
                <a:gd name="T19" fmla="*/ 164 h 169"/>
                <a:gd name="T20" fmla="*/ 58 w 153"/>
                <a:gd name="T21" fmla="*/ 167 h 169"/>
                <a:gd name="T22" fmla="*/ 69 w 153"/>
                <a:gd name="T23" fmla="*/ 169 h 169"/>
                <a:gd name="T24" fmla="*/ 78 w 153"/>
                <a:gd name="T25" fmla="*/ 169 h 169"/>
                <a:gd name="T26" fmla="*/ 88 w 153"/>
                <a:gd name="T27" fmla="*/ 168 h 169"/>
                <a:gd name="T28" fmla="*/ 97 w 153"/>
                <a:gd name="T29" fmla="*/ 167 h 169"/>
                <a:gd name="T30" fmla="*/ 106 w 153"/>
                <a:gd name="T31" fmla="*/ 163 h 169"/>
                <a:gd name="T32" fmla="*/ 115 w 153"/>
                <a:gd name="T33" fmla="*/ 158 h 169"/>
                <a:gd name="T34" fmla="*/ 124 w 153"/>
                <a:gd name="T35" fmla="*/ 153 h 169"/>
                <a:gd name="T36" fmla="*/ 131 w 153"/>
                <a:gd name="T37" fmla="*/ 145 h 169"/>
                <a:gd name="T38" fmla="*/ 137 w 153"/>
                <a:gd name="T39" fmla="*/ 136 h 169"/>
                <a:gd name="T40" fmla="*/ 144 w 153"/>
                <a:gd name="T41" fmla="*/ 128 h 169"/>
                <a:gd name="T42" fmla="*/ 147 w 153"/>
                <a:gd name="T43" fmla="*/ 119 h 169"/>
                <a:gd name="T44" fmla="*/ 151 w 153"/>
                <a:gd name="T45" fmla="*/ 108 h 169"/>
                <a:gd name="T46" fmla="*/ 153 w 153"/>
                <a:gd name="T47" fmla="*/ 97 h 169"/>
                <a:gd name="T48" fmla="*/ 153 w 153"/>
                <a:gd name="T49" fmla="*/ 86 h 169"/>
                <a:gd name="T50" fmla="*/ 153 w 153"/>
                <a:gd name="T51" fmla="*/ 77 h 169"/>
                <a:gd name="T52" fmla="*/ 152 w 153"/>
                <a:gd name="T53" fmla="*/ 66 h 169"/>
                <a:gd name="T54" fmla="*/ 150 w 153"/>
                <a:gd name="T55" fmla="*/ 56 h 169"/>
                <a:gd name="T56" fmla="*/ 146 w 153"/>
                <a:gd name="T57" fmla="*/ 46 h 169"/>
                <a:gd name="T58" fmla="*/ 140 w 153"/>
                <a:gd name="T59" fmla="*/ 35 h 169"/>
                <a:gd name="T60" fmla="*/ 134 w 153"/>
                <a:gd name="T61" fmla="*/ 28 h 169"/>
                <a:gd name="T62" fmla="*/ 127 w 153"/>
                <a:gd name="T63" fmla="*/ 20 h 169"/>
                <a:gd name="T64" fmla="*/ 120 w 153"/>
                <a:gd name="T65" fmla="*/ 14 h 169"/>
                <a:gd name="T66" fmla="*/ 110 w 153"/>
                <a:gd name="T67" fmla="*/ 7 h 169"/>
                <a:gd name="T68" fmla="*/ 102 w 153"/>
                <a:gd name="T69" fmla="*/ 4 h 169"/>
                <a:gd name="T70" fmla="*/ 93 w 153"/>
                <a:gd name="T71" fmla="*/ 1 h 169"/>
                <a:gd name="T72" fmla="*/ 83 w 153"/>
                <a:gd name="T73" fmla="*/ 0 h 169"/>
                <a:gd name="T74" fmla="*/ 73 w 153"/>
                <a:gd name="T75" fmla="*/ 0 h 169"/>
                <a:gd name="T76" fmla="*/ 65 w 153"/>
                <a:gd name="T77" fmla="*/ 1 h 169"/>
                <a:gd name="T78" fmla="*/ 55 w 153"/>
                <a:gd name="T79" fmla="*/ 2 h 169"/>
                <a:gd name="T80" fmla="*/ 45 w 153"/>
                <a:gd name="T81" fmla="*/ 7 h 169"/>
                <a:gd name="T82" fmla="*/ 36 w 153"/>
                <a:gd name="T83" fmla="*/ 13 h 169"/>
                <a:gd name="T84" fmla="*/ 29 w 153"/>
                <a:gd name="T85" fmla="*/ 19 h 169"/>
                <a:gd name="T86" fmla="*/ 23 w 153"/>
                <a:gd name="T87" fmla="*/ 25 h 169"/>
                <a:gd name="T88" fmla="*/ 15 w 153"/>
                <a:gd name="T89" fmla="*/ 34 h 169"/>
                <a:gd name="T90" fmla="*/ 10 w 153"/>
                <a:gd name="T91" fmla="*/ 43 h 169"/>
                <a:gd name="T92" fmla="*/ 6 w 153"/>
                <a:gd name="T93" fmla="*/ 53 h 169"/>
                <a:gd name="T94" fmla="*/ 3 w 153"/>
                <a:gd name="T95" fmla="*/ 62 h 169"/>
                <a:gd name="T96" fmla="*/ 0 w 153"/>
                <a:gd name="T97" fmla="*/ 74 h 169"/>
                <a:gd name="T98" fmla="*/ 0 w 153"/>
                <a:gd name="T99" fmla="*/ 84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69"/>
                <a:gd name="T152" fmla="*/ 153 w 153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69">
                  <a:moveTo>
                    <a:pt x="0" y="84"/>
                  </a:move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6"/>
                  </a:lnTo>
                  <a:lnTo>
                    <a:pt x="13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41" y="159"/>
                  </a:lnTo>
                  <a:lnTo>
                    <a:pt x="45" y="161"/>
                  </a:lnTo>
                  <a:lnTo>
                    <a:pt x="50" y="164"/>
                  </a:lnTo>
                  <a:lnTo>
                    <a:pt x="55" y="165"/>
                  </a:lnTo>
                  <a:lnTo>
                    <a:pt x="58" y="167"/>
                  </a:lnTo>
                  <a:lnTo>
                    <a:pt x="65" y="168"/>
                  </a:lnTo>
                  <a:lnTo>
                    <a:pt x="69" y="169"/>
                  </a:lnTo>
                  <a:lnTo>
                    <a:pt x="73" y="169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7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0"/>
                  </a:lnTo>
                  <a:lnTo>
                    <a:pt x="115" y="158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7" y="149"/>
                  </a:lnTo>
                  <a:lnTo>
                    <a:pt x="131" y="145"/>
                  </a:lnTo>
                  <a:lnTo>
                    <a:pt x="134" y="141"/>
                  </a:lnTo>
                  <a:lnTo>
                    <a:pt x="137" y="136"/>
                  </a:lnTo>
                  <a:lnTo>
                    <a:pt x="140" y="133"/>
                  </a:lnTo>
                  <a:lnTo>
                    <a:pt x="144" y="128"/>
                  </a:lnTo>
                  <a:lnTo>
                    <a:pt x="146" y="123"/>
                  </a:lnTo>
                  <a:lnTo>
                    <a:pt x="147" y="119"/>
                  </a:lnTo>
                  <a:lnTo>
                    <a:pt x="150" y="113"/>
                  </a:lnTo>
                  <a:lnTo>
                    <a:pt x="151" y="108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1"/>
                  </a:lnTo>
                  <a:lnTo>
                    <a:pt x="153" y="77"/>
                  </a:ln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6"/>
                  </a:lnTo>
                  <a:lnTo>
                    <a:pt x="147" y="49"/>
                  </a:lnTo>
                  <a:lnTo>
                    <a:pt x="146" y="46"/>
                  </a:lnTo>
                  <a:lnTo>
                    <a:pt x="144" y="41"/>
                  </a:lnTo>
                  <a:lnTo>
                    <a:pt x="140" y="35"/>
                  </a:lnTo>
                  <a:lnTo>
                    <a:pt x="137" y="33"/>
                  </a:lnTo>
                  <a:lnTo>
                    <a:pt x="134" y="28"/>
                  </a:lnTo>
                  <a:lnTo>
                    <a:pt x="131" y="24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0" y="43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4" y="58"/>
                  </a:lnTo>
                  <a:lnTo>
                    <a:pt x="3" y="62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20" name="Freeform 17"/>
            <p:cNvSpPr>
              <a:spLocks/>
            </p:cNvSpPr>
            <p:nvPr/>
          </p:nvSpPr>
          <p:spPr bwMode="auto">
            <a:xfrm>
              <a:off x="2951" y="2591"/>
              <a:ext cx="167" cy="155"/>
            </a:xfrm>
            <a:custGeom>
              <a:avLst/>
              <a:gdLst>
                <a:gd name="T0" fmla="*/ 0 w 167"/>
                <a:gd name="T1" fmla="*/ 82 h 155"/>
                <a:gd name="T2" fmla="*/ 1 w 167"/>
                <a:gd name="T3" fmla="*/ 93 h 155"/>
                <a:gd name="T4" fmla="*/ 4 w 167"/>
                <a:gd name="T5" fmla="*/ 102 h 155"/>
                <a:gd name="T6" fmla="*/ 8 w 167"/>
                <a:gd name="T7" fmla="*/ 110 h 155"/>
                <a:gd name="T8" fmla="*/ 14 w 167"/>
                <a:gd name="T9" fmla="*/ 119 h 155"/>
                <a:gd name="T10" fmla="*/ 20 w 167"/>
                <a:gd name="T11" fmla="*/ 127 h 155"/>
                <a:gd name="T12" fmla="*/ 27 w 167"/>
                <a:gd name="T13" fmla="*/ 135 h 155"/>
                <a:gd name="T14" fmla="*/ 36 w 167"/>
                <a:gd name="T15" fmla="*/ 141 h 155"/>
                <a:gd name="T16" fmla="*/ 45 w 167"/>
                <a:gd name="T17" fmla="*/ 146 h 155"/>
                <a:gd name="T18" fmla="*/ 54 w 167"/>
                <a:gd name="T19" fmla="*/ 150 h 155"/>
                <a:gd name="T20" fmla="*/ 64 w 167"/>
                <a:gd name="T21" fmla="*/ 152 h 155"/>
                <a:gd name="T22" fmla="*/ 75 w 167"/>
                <a:gd name="T23" fmla="*/ 155 h 155"/>
                <a:gd name="T24" fmla="*/ 85 w 167"/>
                <a:gd name="T25" fmla="*/ 155 h 155"/>
                <a:gd name="T26" fmla="*/ 95 w 167"/>
                <a:gd name="T27" fmla="*/ 154 h 155"/>
                <a:gd name="T28" fmla="*/ 105 w 167"/>
                <a:gd name="T29" fmla="*/ 152 h 155"/>
                <a:gd name="T30" fmla="*/ 116 w 167"/>
                <a:gd name="T31" fmla="*/ 149 h 155"/>
                <a:gd name="T32" fmla="*/ 126 w 167"/>
                <a:gd name="T33" fmla="*/ 145 h 155"/>
                <a:gd name="T34" fmla="*/ 133 w 167"/>
                <a:gd name="T35" fmla="*/ 140 h 155"/>
                <a:gd name="T36" fmla="*/ 143 w 167"/>
                <a:gd name="T37" fmla="*/ 132 h 155"/>
                <a:gd name="T38" fmla="*/ 150 w 167"/>
                <a:gd name="T39" fmla="*/ 126 h 155"/>
                <a:gd name="T40" fmla="*/ 156 w 167"/>
                <a:gd name="T41" fmla="*/ 117 h 155"/>
                <a:gd name="T42" fmla="*/ 161 w 167"/>
                <a:gd name="T43" fmla="*/ 109 h 155"/>
                <a:gd name="T44" fmla="*/ 164 w 167"/>
                <a:gd name="T45" fmla="*/ 99 h 155"/>
                <a:gd name="T46" fmla="*/ 167 w 167"/>
                <a:gd name="T47" fmla="*/ 90 h 155"/>
                <a:gd name="T48" fmla="*/ 167 w 167"/>
                <a:gd name="T49" fmla="*/ 80 h 155"/>
                <a:gd name="T50" fmla="*/ 167 w 167"/>
                <a:gd name="T51" fmla="*/ 71 h 155"/>
                <a:gd name="T52" fmla="*/ 166 w 167"/>
                <a:gd name="T53" fmla="*/ 60 h 155"/>
                <a:gd name="T54" fmla="*/ 162 w 167"/>
                <a:gd name="T55" fmla="*/ 51 h 155"/>
                <a:gd name="T56" fmla="*/ 158 w 167"/>
                <a:gd name="T57" fmla="*/ 42 h 155"/>
                <a:gd name="T58" fmla="*/ 152 w 167"/>
                <a:gd name="T59" fmla="*/ 33 h 155"/>
                <a:gd name="T60" fmla="*/ 146 w 167"/>
                <a:gd name="T61" fmla="*/ 25 h 155"/>
                <a:gd name="T62" fmla="*/ 138 w 167"/>
                <a:gd name="T63" fmla="*/ 19 h 155"/>
                <a:gd name="T64" fmla="*/ 131 w 167"/>
                <a:gd name="T65" fmla="*/ 12 h 155"/>
                <a:gd name="T66" fmla="*/ 120 w 167"/>
                <a:gd name="T67" fmla="*/ 7 h 155"/>
                <a:gd name="T68" fmla="*/ 111 w 167"/>
                <a:gd name="T69" fmla="*/ 4 h 155"/>
                <a:gd name="T70" fmla="*/ 101 w 167"/>
                <a:gd name="T71" fmla="*/ 1 h 155"/>
                <a:gd name="T72" fmla="*/ 90 w 167"/>
                <a:gd name="T73" fmla="*/ 0 h 155"/>
                <a:gd name="T74" fmla="*/ 79 w 167"/>
                <a:gd name="T75" fmla="*/ 0 h 155"/>
                <a:gd name="T76" fmla="*/ 69 w 167"/>
                <a:gd name="T77" fmla="*/ 1 h 155"/>
                <a:gd name="T78" fmla="*/ 59 w 167"/>
                <a:gd name="T79" fmla="*/ 4 h 155"/>
                <a:gd name="T80" fmla="*/ 48 w 167"/>
                <a:gd name="T81" fmla="*/ 7 h 155"/>
                <a:gd name="T82" fmla="*/ 40 w 167"/>
                <a:gd name="T83" fmla="*/ 11 h 155"/>
                <a:gd name="T84" fmla="*/ 31 w 167"/>
                <a:gd name="T85" fmla="*/ 18 h 155"/>
                <a:gd name="T86" fmla="*/ 24 w 167"/>
                <a:gd name="T87" fmla="*/ 24 h 155"/>
                <a:gd name="T88" fmla="*/ 16 w 167"/>
                <a:gd name="T89" fmla="*/ 32 h 155"/>
                <a:gd name="T90" fmla="*/ 11 w 167"/>
                <a:gd name="T91" fmla="*/ 39 h 155"/>
                <a:gd name="T92" fmla="*/ 6 w 167"/>
                <a:gd name="T93" fmla="*/ 48 h 155"/>
                <a:gd name="T94" fmla="*/ 3 w 167"/>
                <a:gd name="T95" fmla="*/ 57 h 155"/>
                <a:gd name="T96" fmla="*/ 1 w 167"/>
                <a:gd name="T97" fmla="*/ 68 h 155"/>
                <a:gd name="T98" fmla="*/ 0 w 167"/>
                <a:gd name="T99" fmla="*/ 77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7"/>
                <a:gd name="T151" fmla="*/ 0 h 155"/>
                <a:gd name="T152" fmla="*/ 167 w 16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7" h="155">
                  <a:moveTo>
                    <a:pt x="0" y="77"/>
                  </a:moveTo>
                  <a:lnTo>
                    <a:pt x="0" y="82"/>
                  </a:lnTo>
                  <a:lnTo>
                    <a:pt x="1" y="86"/>
                  </a:lnTo>
                  <a:lnTo>
                    <a:pt x="1" y="93"/>
                  </a:lnTo>
                  <a:lnTo>
                    <a:pt x="3" y="98"/>
                  </a:lnTo>
                  <a:lnTo>
                    <a:pt x="4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20" y="127"/>
                  </a:lnTo>
                  <a:lnTo>
                    <a:pt x="24" y="131"/>
                  </a:lnTo>
                  <a:lnTo>
                    <a:pt x="27" y="135"/>
                  </a:lnTo>
                  <a:lnTo>
                    <a:pt x="31" y="137"/>
                  </a:lnTo>
                  <a:lnTo>
                    <a:pt x="36" y="141"/>
                  </a:lnTo>
                  <a:lnTo>
                    <a:pt x="40" y="144"/>
                  </a:lnTo>
                  <a:lnTo>
                    <a:pt x="45" y="146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59" y="151"/>
                  </a:lnTo>
                  <a:lnTo>
                    <a:pt x="64" y="152"/>
                  </a:lnTo>
                  <a:lnTo>
                    <a:pt x="69" y="154"/>
                  </a:lnTo>
                  <a:lnTo>
                    <a:pt x="75" y="155"/>
                  </a:lnTo>
                  <a:lnTo>
                    <a:pt x="79" y="155"/>
                  </a:lnTo>
                  <a:lnTo>
                    <a:pt x="85" y="155"/>
                  </a:lnTo>
                  <a:lnTo>
                    <a:pt x="90" y="155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2"/>
                  </a:lnTo>
                  <a:lnTo>
                    <a:pt x="111" y="151"/>
                  </a:lnTo>
                  <a:lnTo>
                    <a:pt x="116" y="149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1" y="142"/>
                  </a:lnTo>
                  <a:lnTo>
                    <a:pt x="133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6" y="130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6" y="117"/>
                  </a:lnTo>
                  <a:lnTo>
                    <a:pt x="158" y="113"/>
                  </a:lnTo>
                  <a:lnTo>
                    <a:pt x="161" y="109"/>
                  </a:lnTo>
                  <a:lnTo>
                    <a:pt x="162" y="104"/>
                  </a:lnTo>
                  <a:lnTo>
                    <a:pt x="164" y="99"/>
                  </a:lnTo>
                  <a:lnTo>
                    <a:pt x="166" y="95"/>
                  </a:lnTo>
                  <a:lnTo>
                    <a:pt x="167" y="90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67" y="65"/>
                  </a:lnTo>
                  <a:lnTo>
                    <a:pt x="166" y="60"/>
                  </a:lnTo>
                  <a:lnTo>
                    <a:pt x="164" y="56"/>
                  </a:lnTo>
                  <a:lnTo>
                    <a:pt x="162" y="51"/>
                  </a:lnTo>
                  <a:lnTo>
                    <a:pt x="161" y="46"/>
                  </a:lnTo>
                  <a:lnTo>
                    <a:pt x="158" y="42"/>
                  </a:lnTo>
                  <a:lnTo>
                    <a:pt x="156" y="38"/>
                  </a:lnTo>
                  <a:lnTo>
                    <a:pt x="152" y="33"/>
                  </a:lnTo>
                  <a:lnTo>
                    <a:pt x="150" y="29"/>
                  </a:lnTo>
                  <a:lnTo>
                    <a:pt x="146" y="25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3131195" y="2168904"/>
            <a:ext cx="623888" cy="360000"/>
            <a:chOff x="2836" y="2446"/>
            <a:chExt cx="393" cy="300"/>
          </a:xfrm>
          <a:solidFill>
            <a:srgbClr val="FF0000"/>
          </a:solidFill>
        </p:grpSpPr>
        <p:sp>
          <p:nvSpPr>
            <p:cNvPr id="2113" name="Freeform 20"/>
            <p:cNvSpPr>
              <a:spLocks/>
            </p:cNvSpPr>
            <p:nvPr/>
          </p:nvSpPr>
          <p:spPr bwMode="auto">
            <a:xfrm>
              <a:off x="2975" y="2449"/>
              <a:ext cx="254" cy="292"/>
            </a:xfrm>
            <a:custGeom>
              <a:avLst/>
              <a:gdLst>
                <a:gd name="T0" fmla="*/ 44 w 254"/>
                <a:gd name="T1" fmla="*/ 292 h 292"/>
                <a:gd name="T2" fmla="*/ 175 w 254"/>
                <a:gd name="T3" fmla="*/ 292 h 292"/>
                <a:gd name="T4" fmla="*/ 254 w 254"/>
                <a:gd name="T5" fmla="*/ 177 h 292"/>
                <a:gd name="T6" fmla="*/ 179 w 254"/>
                <a:gd name="T7" fmla="*/ 0 h 292"/>
                <a:gd name="T8" fmla="*/ 138 w 254"/>
                <a:gd name="T9" fmla="*/ 32 h 292"/>
                <a:gd name="T10" fmla="*/ 169 w 254"/>
                <a:gd name="T11" fmla="*/ 153 h 292"/>
                <a:gd name="T12" fmla="*/ 106 w 254"/>
                <a:gd name="T13" fmla="*/ 179 h 292"/>
                <a:gd name="T14" fmla="*/ 0 w 254"/>
                <a:gd name="T15" fmla="*/ 179 h 292"/>
                <a:gd name="T16" fmla="*/ 44 w 254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92"/>
                <a:gd name="T29" fmla="*/ 254 w 254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92">
                  <a:moveTo>
                    <a:pt x="44" y="292"/>
                  </a:moveTo>
                  <a:lnTo>
                    <a:pt x="175" y="292"/>
                  </a:lnTo>
                  <a:lnTo>
                    <a:pt x="254" y="177"/>
                  </a:lnTo>
                  <a:lnTo>
                    <a:pt x="179" y="0"/>
                  </a:lnTo>
                  <a:lnTo>
                    <a:pt x="138" y="32"/>
                  </a:lnTo>
                  <a:lnTo>
                    <a:pt x="169" y="153"/>
                  </a:lnTo>
                  <a:lnTo>
                    <a:pt x="106" y="179"/>
                  </a:lnTo>
                  <a:lnTo>
                    <a:pt x="0" y="179"/>
                  </a:lnTo>
                  <a:lnTo>
                    <a:pt x="44" y="29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4" name="Freeform 21"/>
            <p:cNvSpPr>
              <a:spLocks/>
            </p:cNvSpPr>
            <p:nvPr/>
          </p:nvSpPr>
          <p:spPr bwMode="auto">
            <a:xfrm>
              <a:off x="2836" y="2446"/>
              <a:ext cx="256" cy="296"/>
            </a:xfrm>
            <a:custGeom>
              <a:avLst/>
              <a:gdLst>
                <a:gd name="T0" fmla="*/ 234 w 256"/>
                <a:gd name="T1" fmla="*/ 296 h 296"/>
                <a:gd name="T2" fmla="*/ 81 w 256"/>
                <a:gd name="T3" fmla="*/ 296 h 296"/>
                <a:gd name="T4" fmla="*/ 0 w 256"/>
                <a:gd name="T5" fmla="*/ 183 h 296"/>
                <a:gd name="T6" fmla="*/ 81 w 256"/>
                <a:gd name="T7" fmla="*/ 0 h 296"/>
                <a:gd name="T8" fmla="*/ 118 w 256"/>
                <a:gd name="T9" fmla="*/ 30 h 296"/>
                <a:gd name="T10" fmla="*/ 89 w 256"/>
                <a:gd name="T11" fmla="*/ 157 h 296"/>
                <a:gd name="T12" fmla="*/ 150 w 256"/>
                <a:gd name="T13" fmla="*/ 183 h 296"/>
                <a:gd name="T14" fmla="*/ 256 w 256"/>
                <a:gd name="T15" fmla="*/ 183 h 296"/>
                <a:gd name="T16" fmla="*/ 234 w 256"/>
                <a:gd name="T17" fmla="*/ 296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296"/>
                <a:gd name="T29" fmla="*/ 256 w 256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296">
                  <a:moveTo>
                    <a:pt x="234" y="296"/>
                  </a:moveTo>
                  <a:lnTo>
                    <a:pt x="81" y="296"/>
                  </a:lnTo>
                  <a:lnTo>
                    <a:pt x="0" y="183"/>
                  </a:lnTo>
                  <a:lnTo>
                    <a:pt x="81" y="0"/>
                  </a:lnTo>
                  <a:lnTo>
                    <a:pt x="118" y="30"/>
                  </a:lnTo>
                  <a:lnTo>
                    <a:pt x="89" y="157"/>
                  </a:lnTo>
                  <a:lnTo>
                    <a:pt x="150" y="183"/>
                  </a:lnTo>
                  <a:lnTo>
                    <a:pt x="256" y="183"/>
                  </a:lnTo>
                  <a:lnTo>
                    <a:pt x="234" y="29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5" name="Freeform 22"/>
            <p:cNvSpPr>
              <a:spLocks/>
            </p:cNvSpPr>
            <p:nvPr/>
          </p:nvSpPr>
          <p:spPr bwMode="auto">
            <a:xfrm>
              <a:off x="2957" y="2554"/>
              <a:ext cx="153" cy="169"/>
            </a:xfrm>
            <a:custGeom>
              <a:avLst/>
              <a:gdLst>
                <a:gd name="T0" fmla="*/ 0 w 153"/>
                <a:gd name="T1" fmla="*/ 90 h 169"/>
                <a:gd name="T2" fmla="*/ 2 w 153"/>
                <a:gd name="T3" fmla="*/ 100 h 169"/>
                <a:gd name="T4" fmla="*/ 4 w 153"/>
                <a:gd name="T5" fmla="*/ 111 h 169"/>
                <a:gd name="T6" fmla="*/ 8 w 153"/>
                <a:gd name="T7" fmla="*/ 121 h 169"/>
                <a:gd name="T8" fmla="*/ 13 w 153"/>
                <a:gd name="T9" fmla="*/ 131 h 169"/>
                <a:gd name="T10" fmla="*/ 19 w 153"/>
                <a:gd name="T11" fmla="*/ 139 h 169"/>
                <a:gd name="T12" fmla="*/ 25 w 153"/>
                <a:gd name="T13" fmla="*/ 146 h 169"/>
                <a:gd name="T14" fmla="*/ 34 w 153"/>
                <a:gd name="T15" fmla="*/ 154 h 169"/>
                <a:gd name="T16" fmla="*/ 41 w 153"/>
                <a:gd name="T17" fmla="*/ 159 h 169"/>
                <a:gd name="T18" fmla="*/ 50 w 153"/>
                <a:gd name="T19" fmla="*/ 164 h 169"/>
                <a:gd name="T20" fmla="*/ 58 w 153"/>
                <a:gd name="T21" fmla="*/ 167 h 169"/>
                <a:gd name="T22" fmla="*/ 69 w 153"/>
                <a:gd name="T23" fmla="*/ 169 h 169"/>
                <a:gd name="T24" fmla="*/ 78 w 153"/>
                <a:gd name="T25" fmla="*/ 169 h 169"/>
                <a:gd name="T26" fmla="*/ 88 w 153"/>
                <a:gd name="T27" fmla="*/ 168 h 169"/>
                <a:gd name="T28" fmla="*/ 97 w 153"/>
                <a:gd name="T29" fmla="*/ 167 h 169"/>
                <a:gd name="T30" fmla="*/ 106 w 153"/>
                <a:gd name="T31" fmla="*/ 163 h 169"/>
                <a:gd name="T32" fmla="*/ 115 w 153"/>
                <a:gd name="T33" fmla="*/ 158 h 169"/>
                <a:gd name="T34" fmla="*/ 124 w 153"/>
                <a:gd name="T35" fmla="*/ 153 h 169"/>
                <a:gd name="T36" fmla="*/ 131 w 153"/>
                <a:gd name="T37" fmla="*/ 145 h 169"/>
                <a:gd name="T38" fmla="*/ 137 w 153"/>
                <a:gd name="T39" fmla="*/ 136 h 169"/>
                <a:gd name="T40" fmla="*/ 144 w 153"/>
                <a:gd name="T41" fmla="*/ 128 h 169"/>
                <a:gd name="T42" fmla="*/ 147 w 153"/>
                <a:gd name="T43" fmla="*/ 119 h 169"/>
                <a:gd name="T44" fmla="*/ 151 w 153"/>
                <a:gd name="T45" fmla="*/ 108 h 169"/>
                <a:gd name="T46" fmla="*/ 153 w 153"/>
                <a:gd name="T47" fmla="*/ 97 h 169"/>
                <a:gd name="T48" fmla="*/ 153 w 153"/>
                <a:gd name="T49" fmla="*/ 86 h 169"/>
                <a:gd name="T50" fmla="*/ 153 w 153"/>
                <a:gd name="T51" fmla="*/ 77 h 169"/>
                <a:gd name="T52" fmla="*/ 152 w 153"/>
                <a:gd name="T53" fmla="*/ 66 h 169"/>
                <a:gd name="T54" fmla="*/ 150 w 153"/>
                <a:gd name="T55" fmla="*/ 56 h 169"/>
                <a:gd name="T56" fmla="*/ 146 w 153"/>
                <a:gd name="T57" fmla="*/ 46 h 169"/>
                <a:gd name="T58" fmla="*/ 140 w 153"/>
                <a:gd name="T59" fmla="*/ 35 h 169"/>
                <a:gd name="T60" fmla="*/ 134 w 153"/>
                <a:gd name="T61" fmla="*/ 28 h 169"/>
                <a:gd name="T62" fmla="*/ 127 w 153"/>
                <a:gd name="T63" fmla="*/ 20 h 169"/>
                <a:gd name="T64" fmla="*/ 120 w 153"/>
                <a:gd name="T65" fmla="*/ 14 h 169"/>
                <a:gd name="T66" fmla="*/ 110 w 153"/>
                <a:gd name="T67" fmla="*/ 7 h 169"/>
                <a:gd name="T68" fmla="*/ 102 w 153"/>
                <a:gd name="T69" fmla="*/ 4 h 169"/>
                <a:gd name="T70" fmla="*/ 93 w 153"/>
                <a:gd name="T71" fmla="*/ 1 h 169"/>
                <a:gd name="T72" fmla="*/ 83 w 153"/>
                <a:gd name="T73" fmla="*/ 0 h 169"/>
                <a:gd name="T74" fmla="*/ 73 w 153"/>
                <a:gd name="T75" fmla="*/ 0 h 169"/>
                <a:gd name="T76" fmla="*/ 65 w 153"/>
                <a:gd name="T77" fmla="*/ 1 h 169"/>
                <a:gd name="T78" fmla="*/ 55 w 153"/>
                <a:gd name="T79" fmla="*/ 2 h 169"/>
                <a:gd name="T80" fmla="*/ 45 w 153"/>
                <a:gd name="T81" fmla="*/ 7 h 169"/>
                <a:gd name="T82" fmla="*/ 36 w 153"/>
                <a:gd name="T83" fmla="*/ 13 h 169"/>
                <a:gd name="T84" fmla="*/ 29 w 153"/>
                <a:gd name="T85" fmla="*/ 19 h 169"/>
                <a:gd name="T86" fmla="*/ 23 w 153"/>
                <a:gd name="T87" fmla="*/ 25 h 169"/>
                <a:gd name="T88" fmla="*/ 15 w 153"/>
                <a:gd name="T89" fmla="*/ 34 h 169"/>
                <a:gd name="T90" fmla="*/ 10 w 153"/>
                <a:gd name="T91" fmla="*/ 43 h 169"/>
                <a:gd name="T92" fmla="*/ 6 w 153"/>
                <a:gd name="T93" fmla="*/ 53 h 169"/>
                <a:gd name="T94" fmla="*/ 3 w 153"/>
                <a:gd name="T95" fmla="*/ 62 h 169"/>
                <a:gd name="T96" fmla="*/ 0 w 153"/>
                <a:gd name="T97" fmla="*/ 74 h 169"/>
                <a:gd name="T98" fmla="*/ 0 w 153"/>
                <a:gd name="T99" fmla="*/ 84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69"/>
                <a:gd name="T152" fmla="*/ 153 w 153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69">
                  <a:moveTo>
                    <a:pt x="0" y="84"/>
                  </a:move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6"/>
                  </a:lnTo>
                  <a:lnTo>
                    <a:pt x="13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41" y="159"/>
                  </a:lnTo>
                  <a:lnTo>
                    <a:pt x="45" y="161"/>
                  </a:lnTo>
                  <a:lnTo>
                    <a:pt x="50" y="164"/>
                  </a:lnTo>
                  <a:lnTo>
                    <a:pt x="55" y="165"/>
                  </a:lnTo>
                  <a:lnTo>
                    <a:pt x="58" y="167"/>
                  </a:lnTo>
                  <a:lnTo>
                    <a:pt x="65" y="168"/>
                  </a:lnTo>
                  <a:lnTo>
                    <a:pt x="69" y="169"/>
                  </a:lnTo>
                  <a:lnTo>
                    <a:pt x="73" y="169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7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0"/>
                  </a:lnTo>
                  <a:lnTo>
                    <a:pt x="115" y="158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7" y="149"/>
                  </a:lnTo>
                  <a:lnTo>
                    <a:pt x="131" y="145"/>
                  </a:lnTo>
                  <a:lnTo>
                    <a:pt x="134" y="141"/>
                  </a:lnTo>
                  <a:lnTo>
                    <a:pt x="137" y="136"/>
                  </a:lnTo>
                  <a:lnTo>
                    <a:pt x="140" y="133"/>
                  </a:lnTo>
                  <a:lnTo>
                    <a:pt x="144" y="128"/>
                  </a:lnTo>
                  <a:lnTo>
                    <a:pt x="146" y="123"/>
                  </a:lnTo>
                  <a:lnTo>
                    <a:pt x="147" y="119"/>
                  </a:lnTo>
                  <a:lnTo>
                    <a:pt x="150" y="113"/>
                  </a:lnTo>
                  <a:lnTo>
                    <a:pt x="151" y="108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1"/>
                  </a:lnTo>
                  <a:lnTo>
                    <a:pt x="153" y="77"/>
                  </a:ln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6"/>
                  </a:lnTo>
                  <a:lnTo>
                    <a:pt x="147" y="49"/>
                  </a:lnTo>
                  <a:lnTo>
                    <a:pt x="146" y="46"/>
                  </a:lnTo>
                  <a:lnTo>
                    <a:pt x="144" y="41"/>
                  </a:lnTo>
                  <a:lnTo>
                    <a:pt x="140" y="35"/>
                  </a:lnTo>
                  <a:lnTo>
                    <a:pt x="137" y="33"/>
                  </a:lnTo>
                  <a:lnTo>
                    <a:pt x="134" y="28"/>
                  </a:lnTo>
                  <a:lnTo>
                    <a:pt x="131" y="24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0" y="43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4" y="58"/>
                  </a:lnTo>
                  <a:lnTo>
                    <a:pt x="3" y="62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6" name="Freeform 23"/>
            <p:cNvSpPr>
              <a:spLocks/>
            </p:cNvSpPr>
            <p:nvPr/>
          </p:nvSpPr>
          <p:spPr bwMode="auto">
            <a:xfrm>
              <a:off x="2951" y="2591"/>
              <a:ext cx="167" cy="155"/>
            </a:xfrm>
            <a:custGeom>
              <a:avLst/>
              <a:gdLst>
                <a:gd name="T0" fmla="*/ 0 w 167"/>
                <a:gd name="T1" fmla="*/ 82 h 155"/>
                <a:gd name="T2" fmla="*/ 1 w 167"/>
                <a:gd name="T3" fmla="*/ 93 h 155"/>
                <a:gd name="T4" fmla="*/ 4 w 167"/>
                <a:gd name="T5" fmla="*/ 102 h 155"/>
                <a:gd name="T6" fmla="*/ 8 w 167"/>
                <a:gd name="T7" fmla="*/ 110 h 155"/>
                <a:gd name="T8" fmla="*/ 14 w 167"/>
                <a:gd name="T9" fmla="*/ 119 h 155"/>
                <a:gd name="T10" fmla="*/ 20 w 167"/>
                <a:gd name="T11" fmla="*/ 127 h 155"/>
                <a:gd name="T12" fmla="*/ 27 w 167"/>
                <a:gd name="T13" fmla="*/ 135 h 155"/>
                <a:gd name="T14" fmla="*/ 36 w 167"/>
                <a:gd name="T15" fmla="*/ 141 h 155"/>
                <a:gd name="T16" fmla="*/ 45 w 167"/>
                <a:gd name="T17" fmla="*/ 146 h 155"/>
                <a:gd name="T18" fmla="*/ 54 w 167"/>
                <a:gd name="T19" fmla="*/ 150 h 155"/>
                <a:gd name="T20" fmla="*/ 64 w 167"/>
                <a:gd name="T21" fmla="*/ 152 h 155"/>
                <a:gd name="T22" fmla="*/ 75 w 167"/>
                <a:gd name="T23" fmla="*/ 155 h 155"/>
                <a:gd name="T24" fmla="*/ 85 w 167"/>
                <a:gd name="T25" fmla="*/ 155 h 155"/>
                <a:gd name="T26" fmla="*/ 95 w 167"/>
                <a:gd name="T27" fmla="*/ 154 h 155"/>
                <a:gd name="T28" fmla="*/ 105 w 167"/>
                <a:gd name="T29" fmla="*/ 152 h 155"/>
                <a:gd name="T30" fmla="*/ 116 w 167"/>
                <a:gd name="T31" fmla="*/ 149 h 155"/>
                <a:gd name="T32" fmla="*/ 126 w 167"/>
                <a:gd name="T33" fmla="*/ 145 h 155"/>
                <a:gd name="T34" fmla="*/ 133 w 167"/>
                <a:gd name="T35" fmla="*/ 140 h 155"/>
                <a:gd name="T36" fmla="*/ 143 w 167"/>
                <a:gd name="T37" fmla="*/ 132 h 155"/>
                <a:gd name="T38" fmla="*/ 150 w 167"/>
                <a:gd name="T39" fmla="*/ 126 h 155"/>
                <a:gd name="T40" fmla="*/ 156 w 167"/>
                <a:gd name="T41" fmla="*/ 117 h 155"/>
                <a:gd name="T42" fmla="*/ 161 w 167"/>
                <a:gd name="T43" fmla="*/ 109 h 155"/>
                <a:gd name="T44" fmla="*/ 164 w 167"/>
                <a:gd name="T45" fmla="*/ 99 h 155"/>
                <a:gd name="T46" fmla="*/ 167 w 167"/>
                <a:gd name="T47" fmla="*/ 90 h 155"/>
                <a:gd name="T48" fmla="*/ 167 w 167"/>
                <a:gd name="T49" fmla="*/ 80 h 155"/>
                <a:gd name="T50" fmla="*/ 167 w 167"/>
                <a:gd name="T51" fmla="*/ 71 h 155"/>
                <a:gd name="T52" fmla="*/ 166 w 167"/>
                <a:gd name="T53" fmla="*/ 60 h 155"/>
                <a:gd name="T54" fmla="*/ 162 w 167"/>
                <a:gd name="T55" fmla="*/ 51 h 155"/>
                <a:gd name="T56" fmla="*/ 158 w 167"/>
                <a:gd name="T57" fmla="*/ 42 h 155"/>
                <a:gd name="T58" fmla="*/ 152 w 167"/>
                <a:gd name="T59" fmla="*/ 33 h 155"/>
                <a:gd name="T60" fmla="*/ 146 w 167"/>
                <a:gd name="T61" fmla="*/ 25 h 155"/>
                <a:gd name="T62" fmla="*/ 138 w 167"/>
                <a:gd name="T63" fmla="*/ 19 h 155"/>
                <a:gd name="T64" fmla="*/ 131 w 167"/>
                <a:gd name="T65" fmla="*/ 12 h 155"/>
                <a:gd name="T66" fmla="*/ 120 w 167"/>
                <a:gd name="T67" fmla="*/ 7 h 155"/>
                <a:gd name="T68" fmla="*/ 111 w 167"/>
                <a:gd name="T69" fmla="*/ 4 h 155"/>
                <a:gd name="T70" fmla="*/ 101 w 167"/>
                <a:gd name="T71" fmla="*/ 1 h 155"/>
                <a:gd name="T72" fmla="*/ 90 w 167"/>
                <a:gd name="T73" fmla="*/ 0 h 155"/>
                <a:gd name="T74" fmla="*/ 79 w 167"/>
                <a:gd name="T75" fmla="*/ 0 h 155"/>
                <a:gd name="T76" fmla="*/ 69 w 167"/>
                <a:gd name="T77" fmla="*/ 1 h 155"/>
                <a:gd name="T78" fmla="*/ 59 w 167"/>
                <a:gd name="T79" fmla="*/ 4 h 155"/>
                <a:gd name="T80" fmla="*/ 48 w 167"/>
                <a:gd name="T81" fmla="*/ 7 h 155"/>
                <a:gd name="T82" fmla="*/ 40 w 167"/>
                <a:gd name="T83" fmla="*/ 11 h 155"/>
                <a:gd name="T84" fmla="*/ 31 w 167"/>
                <a:gd name="T85" fmla="*/ 18 h 155"/>
                <a:gd name="T86" fmla="*/ 24 w 167"/>
                <a:gd name="T87" fmla="*/ 24 h 155"/>
                <a:gd name="T88" fmla="*/ 16 w 167"/>
                <a:gd name="T89" fmla="*/ 32 h 155"/>
                <a:gd name="T90" fmla="*/ 11 w 167"/>
                <a:gd name="T91" fmla="*/ 39 h 155"/>
                <a:gd name="T92" fmla="*/ 6 w 167"/>
                <a:gd name="T93" fmla="*/ 48 h 155"/>
                <a:gd name="T94" fmla="*/ 3 w 167"/>
                <a:gd name="T95" fmla="*/ 57 h 155"/>
                <a:gd name="T96" fmla="*/ 1 w 167"/>
                <a:gd name="T97" fmla="*/ 68 h 155"/>
                <a:gd name="T98" fmla="*/ 0 w 167"/>
                <a:gd name="T99" fmla="*/ 77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7"/>
                <a:gd name="T151" fmla="*/ 0 h 155"/>
                <a:gd name="T152" fmla="*/ 167 w 16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7" h="155">
                  <a:moveTo>
                    <a:pt x="0" y="77"/>
                  </a:moveTo>
                  <a:lnTo>
                    <a:pt x="0" y="82"/>
                  </a:lnTo>
                  <a:lnTo>
                    <a:pt x="1" y="86"/>
                  </a:lnTo>
                  <a:lnTo>
                    <a:pt x="1" y="93"/>
                  </a:lnTo>
                  <a:lnTo>
                    <a:pt x="3" y="98"/>
                  </a:lnTo>
                  <a:lnTo>
                    <a:pt x="4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20" y="127"/>
                  </a:lnTo>
                  <a:lnTo>
                    <a:pt x="24" y="131"/>
                  </a:lnTo>
                  <a:lnTo>
                    <a:pt x="27" y="135"/>
                  </a:lnTo>
                  <a:lnTo>
                    <a:pt x="31" y="137"/>
                  </a:lnTo>
                  <a:lnTo>
                    <a:pt x="36" y="141"/>
                  </a:lnTo>
                  <a:lnTo>
                    <a:pt x="40" y="144"/>
                  </a:lnTo>
                  <a:lnTo>
                    <a:pt x="45" y="146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59" y="151"/>
                  </a:lnTo>
                  <a:lnTo>
                    <a:pt x="64" y="152"/>
                  </a:lnTo>
                  <a:lnTo>
                    <a:pt x="69" y="154"/>
                  </a:lnTo>
                  <a:lnTo>
                    <a:pt x="75" y="155"/>
                  </a:lnTo>
                  <a:lnTo>
                    <a:pt x="79" y="155"/>
                  </a:lnTo>
                  <a:lnTo>
                    <a:pt x="85" y="155"/>
                  </a:lnTo>
                  <a:lnTo>
                    <a:pt x="90" y="155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2"/>
                  </a:lnTo>
                  <a:lnTo>
                    <a:pt x="111" y="151"/>
                  </a:lnTo>
                  <a:lnTo>
                    <a:pt x="116" y="149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1" y="142"/>
                  </a:lnTo>
                  <a:lnTo>
                    <a:pt x="133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6" y="130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6" y="117"/>
                  </a:lnTo>
                  <a:lnTo>
                    <a:pt x="158" y="113"/>
                  </a:lnTo>
                  <a:lnTo>
                    <a:pt x="161" y="109"/>
                  </a:lnTo>
                  <a:lnTo>
                    <a:pt x="162" y="104"/>
                  </a:lnTo>
                  <a:lnTo>
                    <a:pt x="164" y="99"/>
                  </a:lnTo>
                  <a:lnTo>
                    <a:pt x="166" y="95"/>
                  </a:lnTo>
                  <a:lnTo>
                    <a:pt x="167" y="90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67" y="65"/>
                  </a:lnTo>
                  <a:lnTo>
                    <a:pt x="166" y="60"/>
                  </a:lnTo>
                  <a:lnTo>
                    <a:pt x="164" y="56"/>
                  </a:lnTo>
                  <a:lnTo>
                    <a:pt x="162" y="51"/>
                  </a:lnTo>
                  <a:lnTo>
                    <a:pt x="161" y="46"/>
                  </a:lnTo>
                  <a:lnTo>
                    <a:pt x="158" y="42"/>
                  </a:lnTo>
                  <a:lnTo>
                    <a:pt x="156" y="38"/>
                  </a:lnTo>
                  <a:lnTo>
                    <a:pt x="152" y="33"/>
                  </a:lnTo>
                  <a:lnTo>
                    <a:pt x="150" y="29"/>
                  </a:lnTo>
                  <a:lnTo>
                    <a:pt x="146" y="25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55" name="Group 25"/>
          <p:cNvGrpSpPr>
            <a:grpSpLocks/>
          </p:cNvGrpSpPr>
          <p:nvPr/>
        </p:nvGrpSpPr>
        <p:grpSpPr bwMode="auto">
          <a:xfrm>
            <a:off x="4355158" y="2168904"/>
            <a:ext cx="623887" cy="360000"/>
            <a:chOff x="2836" y="2446"/>
            <a:chExt cx="393" cy="300"/>
          </a:xfrm>
          <a:solidFill>
            <a:srgbClr val="FF0000"/>
          </a:solidFill>
        </p:grpSpPr>
        <p:sp>
          <p:nvSpPr>
            <p:cNvPr id="2109" name="Freeform 26"/>
            <p:cNvSpPr>
              <a:spLocks/>
            </p:cNvSpPr>
            <p:nvPr/>
          </p:nvSpPr>
          <p:spPr bwMode="auto">
            <a:xfrm>
              <a:off x="2975" y="2449"/>
              <a:ext cx="254" cy="292"/>
            </a:xfrm>
            <a:custGeom>
              <a:avLst/>
              <a:gdLst>
                <a:gd name="T0" fmla="*/ 44 w 254"/>
                <a:gd name="T1" fmla="*/ 292 h 292"/>
                <a:gd name="T2" fmla="*/ 175 w 254"/>
                <a:gd name="T3" fmla="*/ 292 h 292"/>
                <a:gd name="T4" fmla="*/ 254 w 254"/>
                <a:gd name="T5" fmla="*/ 177 h 292"/>
                <a:gd name="T6" fmla="*/ 179 w 254"/>
                <a:gd name="T7" fmla="*/ 0 h 292"/>
                <a:gd name="T8" fmla="*/ 138 w 254"/>
                <a:gd name="T9" fmla="*/ 32 h 292"/>
                <a:gd name="T10" fmla="*/ 169 w 254"/>
                <a:gd name="T11" fmla="*/ 153 h 292"/>
                <a:gd name="T12" fmla="*/ 106 w 254"/>
                <a:gd name="T13" fmla="*/ 179 h 292"/>
                <a:gd name="T14" fmla="*/ 0 w 254"/>
                <a:gd name="T15" fmla="*/ 179 h 292"/>
                <a:gd name="T16" fmla="*/ 44 w 254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92"/>
                <a:gd name="T29" fmla="*/ 254 w 254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92">
                  <a:moveTo>
                    <a:pt x="44" y="292"/>
                  </a:moveTo>
                  <a:lnTo>
                    <a:pt x="175" y="292"/>
                  </a:lnTo>
                  <a:lnTo>
                    <a:pt x="254" y="177"/>
                  </a:lnTo>
                  <a:lnTo>
                    <a:pt x="179" y="0"/>
                  </a:lnTo>
                  <a:lnTo>
                    <a:pt x="138" y="32"/>
                  </a:lnTo>
                  <a:lnTo>
                    <a:pt x="169" y="153"/>
                  </a:lnTo>
                  <a:lnTo>
                    <a:pt x="106" y="179"/>
                  </a:lnTo>
                  <a:lnTo>
                    <a:pt x="0" y="179"/>
                  </a:lnTo>
                  <a:lnTo>
                    <a:pt x="44" y="29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0" name="Freeform 27"/>
            <p:cNvSpPr>
              <a:spLocks/>
            </p:cNvSpPr>
            <p:nvPr/>
          </p:nvSpPr>
          <p:spPr bwMode="auto">
            <a:xfrm>
              <a:off x="2836" y="2446"/>
              <a:ext cx="256" cy="296"/>
            </a:xfrm>
            <a:custGeom>
              <a:avLst/>
              <a:gdLst>
                <a:gd name="T0" fmla="*/ 234 w 256"/>
                <a:gd name="T1" fmla="*/ 296 h 296"/>
                <a:gd name="T2" fmla="*/ 81 w 256"/>
                <a:gd name="T3" fmla="*/ 296 h 296"/>
                <a:gd name="T4" fmla="*/ 0 w 256"/>
                <a:gd name="T5" fmla="*/ 183 h 296"/>
                <a:gd name="T6" fmla="*/ 81 w 256"/>
                <a:gd name="T7" fmla="*/ 0 h 296"/>
                <a:gd name="T8" fmla="*/ 118 w 256"/>
                <a:gd name="T9" fmla="*/ 30 h 296"/>
                <a:gd name="T10" fmla="*/ 89 w 256"/>
                <a:gd name="T11" fmla="*/ 157 h 296"/>
                <a:gd name="T12" fmla="*/ 150 w 256"/>
                <a:gd name="T13" fmla="*/ 183 h 296"/>
                <a:gd name="T14" fmla="*/ 256 w 256"/>
                <a:gd name="T15" fmla="*/ 183 h 296"/>
                <a:gd name="T16" fmla="*/ 234 w 256"/>
                <a:gd name="T17" fmla="*/ 296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296"/>
                <a:gd name="T29" fmla="*/ 256 w 256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296">
                  <a:moveTo>
                    <a:pt x="234" y="296"/>
                  </a:moveTo>
                  <a:lnTo>
                    <a:pt x="81" y="296"/>
                  </a:lnTo>
                  <a:lnTo>
                    <a:pt x="0" y="183"/>
                  </a:lnTo>
                  <a:lnTo>
                    <a:pt x="81" y="0"/>
                  </a:lnTo>
                  <a:lnTo>
                    <a:pt x="118" y="30"/>
                  </a:lnTo>
                  <a:lnTo>
                    <a:pt x="89" y="157"/>
                  </a:lnTo>
                  <a:lnTo>
                    <a:pt x="150" y="183"/>
                  </a:lnTo>
                  <a:lnTo>
                    <a:pt x="256" y="183"/>
                  </a:lnTo>
                  <a:lnTo>
                    <a:pt x="234" y="29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1" name="Freeform 28"/>
            <p:cNvSpPr>
              <a:spLocks/>
            </p:cNvSpPr>
            <p:nvPr/>
          </p:nvSpPr>
          <p:spPr bwMode="auto">
            <a:xfrm>
              <a:off x="2957" y="2554"/>
              <a:ext cx="153" cy="169"/>
            </a:xfrm>
            <a:custGeom>
              <a:avLst/>
              <a:gdLst>
                <a:gd name="T0" fmla="*/ 0 w 153"/>
                <a:gd name="T1" fmla="*/ 90 h 169"/>
                <a:gd name="T2" fmla="*/ 2 w 153"/>
                <a:gd name="T3" fmla="*/ 100 h 169"/>
                <a:gd name="T4" fmla="*/ 4 w 153"/>
                <a:gd name="T5" fmla="*/ 111 h 169"/>
                <a:gd name="T6" fmla="*/ 8 w 153"/>
                <a:gd name="T7" fmla="*/ 121 h 169"/>
                <a:gd name="T8" fmla="*/ 13 w 153"/>
                <a:gd name="T9" fmla="*/ 131 h 169"/>
                <a:gd name="T10" fmla="*/ 19 w 153"/>
                <a:gd name="T11" fmla="*/ 139 h 169"/>
                <a:gd name="T12" fmla="*/ 25 w 153"/>
                <a:gd name="T13" fmla="*/ 146 h 169"/>
                <a:gd name="T14" fmla="*/ 34 w 153"/>
                <a:gd name="T15" fmla="*/ 154 h 169"/>
                <a:gd name="T16" fmla="*/ 41 w 153"/>
                <a:gd name="T17" fmla="*/ 159 h 169"/>
                <a:gd name="T18" fmla="*/ 50 w 153"/>
                <a:gd name="T19" fmla="*/ 164 h 169"/>
                <a:gd name="T20" fmla="*/ 58 w 153"/>
                <a:gd name="T21" fmla="*/ 167 h 169"/>
                <a:gd name="T22" fmla="*/ 69 w 153"/>
                <a:gd name="T23" fmla="*/ 169 h 169"/>
                <a:gd name="T24" fmla="*/ 78 w 153"/>
                <a:gd name="T25" fmla="*/ 169 h 169"/>
                <a:gd name="T26" fmla="*/ 88 w 153"/>
                <a:gd name="T27" fmla="*/ 168 h 169"/>
                <a:gd name="T28" fmla="*/ 97 w 153"/>
                <a:gd name="T29" fmla="*/ 167 h 169"/>
                <a:gd name="T30" fmla="*/ 106 w 153"/>
                <a:gd name="T31" fmla="*/ 163 h 169"/>
                <a:gd name="T32" fmla="*/ 115 w 153"/>
                <a:gd name="T33" fmla="*/ 158 h 169"/>
                <a:gd name="T34" fmla="*/ 124 w 153"/>
                <a:gd name="T35" fmla="*/ 153 h 169"/>
                <a:gd name="T36" fmla="*/ 131 w 153"/>
                <a:gd name="T37" fmla="*/ 145 h 169"/>
                <a:gd name="T38" fmla="*/ 137 w 153"/>
                <a:gd name="T39" fmla="*/ 136 h 169"/>
                <a:gd name="T40" fmla="*/ 144 w 153"/>
                <a:gd name="T41" fmla="*/ 128 h 169"/>
                <a:gd name="T42" fmla="*/ 147 w 153"/>
                <a:gd name="T43" fmla="*/ 119 h 169"/>
                <a:gd name="T44" fmla="*/ 151 w 153"/>
                <a:gd name="T45" fmla="*/ 108 h 169"/>
                <a:gd name="T46" fmla="*/ 153 w 153"/>
                <a:gd name="T47" fmla="*/ 97 h 169"/>
                <a:gd name="T48" fmla="*/ 153 w 153"/>
                <a:gd name="T49" fmla="*/ 86 h 169"/>
                <a:gd name="T50" fmla="*/ 153 w 153"/>
                <a:gd name="T51" fmla="*/ 77 h 169"/>
                <a:gd name="T52" fmla="*/ 152 w 153"/>
                <a:gd name="T53" fmla="*/ 66 h 169"/>
                <a:gd name="T54" fmla="*/ 150 w 153"/>
                <a:gd name="T55" fmla="*/ 56 h 169"/>
                <a:gd name="T56" fmla="*/ 146 w 153"/>
                <a:gd name="T57" fmla="*/ 46 h 169"/>
                <a:gd name="T58" fmla="*/ 140 w 153"/>
                <a:gd name="T59" fmla="*/ 35 h 169"/>
                <a:gd name="T60" fmla="*/ 134 w 153"/>
                <a:gd name="T61" fmla="*/ 28 h 169"/>
                <a:gd name="T62" fmla="*/ 127 w 153"/>
                <a:gd name="T63" fmla="*/ 20 h 169"/>
                <a:gd name="T64" fmla="*/ 120 w 153"/>
                <a:gd name="T65" fmla="*/ 14 h 169"/>
                <a:gd name="T66" fmla="*/ 110 w 153"/>
                <a:gd name="T67" fmla="*/ 7 h 169"/>
                <a:gd name="T68" fmla="*/ 102 w 153"/>
                <a:gd name="T69" fmla="*/ 4 h 169"/>
                <a:gd name="T70" fmla="*/ 93 w 153"/>
                <a:gd name="T71" fmla="*/ 1 h 169"/>
                <a:gd name="T72" fmla="*/ 83 w 153"/>
                <a:gd name="T73" fmla="*/ 0 h 169"/>
                <a:gd name="T74" fmla="*/ 73 w 153"/>
                <a:gd name="T75" fmla="*/ 0 h 169"/>
                <a:gd name="T76" fmla="*/ 65 w 153"/>
                <a:gd name="T77" fmla="*/ 1 h 169"/>
                <a:gd name="T78" fmla="*/ 55 w 153"/>
                <a:gd name="T79" fmla="*/ 2 h 169"/>
                <a:gd name="T80" fmla="*/ 45 w 153"/>
                <a:gd name="T81" fmla="*/ 7 h 169"/>
                <a:gd name="T82" fmla="*/ 36 w 153"/>
                <a:gd name="T83" fmla="*/ 13 h 169"/>
                <a:gd name="T84" fmla="*/ 29 w 153"/>
                <a:gd name="T85" fmla="*/ 19 h 169"/>
                <a:gd name="T86" fmla="*/ 23 w 153"/>
                <a:gd name="T87" fmla="*/ 25 h 169"/>
                <a:gd name="T88" fmla="*/ 15 w 153"/>
                <a:gd name="T89" fmla="*/ 34 h 169"/>
                <a:gd name="T90" fmla="*/ 10 w 153"/>
                <a:gd name="T91" fmla="*/ 43 h 169"/>
                <a:gd name="T92" fmla="*/ 6 w 153"/>
                <a:gd name="T93" fmla="*/ 53 h 169"/>
                <a:gd name="T94" fmla="*/ 3 w 153"/>
                <a:gd name="T95" fmla="*/ 62 h 169"/>
                <a:gd name="T96" fmla="*/ 0 w 153"/>
                <a:gd name="T97" fmla="*/ 74 h 169"/>
                <a:gd name="T98" fmla="*/ 0 w 153"/>
                <a:gd name="T99" fmla="*/ 84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69"/>
                <a:gd name="T152" fmla="*/ 153 w 153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69">
                  <a:moveTo>
                    <a:pt x="0" y="84"/>
                  </a:move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6"/>
                  </a:lnTo>
                  <a:lnTo>
                    <a:pt x="13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41" y="159"/>
                  </a:lnTo>
                  <a:lnTo>
                    <a:pt x="45" y="161"/>
                  </a:lnTo>
                  <a:lnTo>
                    <a:pt x="50" y="164"/>
                  </a:lnTo>
                  <a:lnTo>
                    <a:pt x="55" y="165"/>
                  </a:lnTo>
                  <a:lnTo>
                    <a:pt x="58" y="167"/>
                  </a:lnTo>
                  <a:lnTo>
                    <a:pt x="65" y="168"/>
                  </a:lnTo>
                  <a:lnTo>
                    <a:pt x="69" y="169"/>
                  </a:lnTo>
                  <a:lnTo>
                    <a:pt x="73" y="169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7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0"/>
                  </a:lnTo>
                  <a:lnTo>
                    <a:pt x="115" y="158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7" y="149"/>
                  </a:lnTo>
                  <a:lnTo>
                    <a:pt x="131" y="145"/>
                  </a:lnTo>
                  <a:lnTo>
                    <a:pt x="134" y="141"/>
                  </a:lnTo>
                  <a:lnTo>
                    <a:pt x="137" y="136"/>
                  </a:lnTo>
                  <a:lnTo>
                    <a:pt x="140" y="133"/>
                  </a:lnTo>
                  <a:lnTo>
                    <a:pt x="144" y="128"/>
                  </a:lnTo>
                  <a:lnTo>
                    <a:pt x="146" y="123"/>
                  </a:lnTo>
                  <a:lnTo>
                    <a:pt x="147" y="119"/>
                  </a:lnTo>
                  <a:lnTo>
                    <a:pt x="150" y="113"/>
                  </a:lnTo>
                  <a:lnTo>
                    <a:pt x="151" y="108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1"/>
                  </a:lnTo>
                  <a:lnTo>
                    <a:pt x="153" y="77"/>
                  </a:ln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6"/>
                  </a:lnTo>
                  <a:lnTo>
                    <a:pt x="147" y="49"/>
                  </a:lnTo>
                  <a:lnTo>
                    <a:pt x="146" y="46"/>
                  </a:lnTo>
                  <a:lnTo>
                    <a:pt x="144" y="41"/>
                  </a:lnTo>
                  <a:lnTo>
                    <a:pt x="140" y="35"/>
                  </a:lnTo>
                  <a:lnTo>
                    <a:pt x="137" y="33"/>
                  </a:lnTo>
                  <a:lnTo>
                    <a:pt x="134" y="28"/>
                  </a:lnTo>
                  <a:lnTo>
                    <a:pt x="131" y="24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0" y="43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4" y="58"/>
                  </a:lnTo>
                  <a:lnTo>
                    <a:pt x="3" y="62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12" name="Freeform 29"/>
            <p:cNvSpPr>
              <a:spLocks/>
            </p:cNvSpPr>
            <p:nvPr/>
          </p:nvSpPr>
          <p:spPr bwMode="auto">
            <a:xfrm>
              <a:off x="2951" y="2591"/>
              <a:ext cx="167" cy="155"/>
            </a:xfrm>
            <a:custGeom>
              <a:avLst/>
              <a:gdLst>
                <a:gd name="T0" fmla="*/ 0 w 167"/>
                <a:gd name="T1" fmla="*/ 82 h 155"/>
                <a:gd name="T2" fmla="*/ 1 w 167"/>
                <a:gd name="T3" fmla="*/ 93 h 155"/>
                <a:gd name="T4" fmla="*/ 4 w 167"/>
                <a:gd name="T5" fmla="*/ 102 h 155"/>
                <a:gd name="T6" fmla="*/ 8 w 167"/>
                <a:gd name="T7" fmla="*/ 110 h 155"/>
                <a:gd name="T8" fmla="*/ 14 w 167"/>
                <a:gd name="T9" fmla="*/ 119 h 155"/>
                <a:gd name="T10" fmla="*/ 20 w 167"/>
                <a:gd name="T11" fmla="*/ 127 h 155"/>
                <a:gd name="T12" fmla="*/ 27 w 167"/>
                <a:gd name="T13" fmla="*/ 135 h 155"/>
                <a:gd name="T14" fmla="*/ 36 w 167"/>
                <a:gd name="T15" fmla="*/ 141 h 155"/>
                <a:gd name="T16" fmla="*/ 45 w 167"/>
                <a:gd name="T17" fmla="*/ 146 h 155"/>
                <a:gd name="T18" fmla="*/ 54 w 167"/>
                <a:gd name="T19" fmla="*/ 150 h 155"/>
                <a:gd name="T20" fmla="*/ 64 w 167"/>
                <a:gd name="T21" fmla="*/ 152 h 155"/>
                <a:gd name="T22" fmla="*/ 75 w 167"/>
                <a:gd name="T23" fmla="*/ 155 h 155"/>
                <a:gd name="T24" fmla="*/ 85 w 167"/>
                <a:gd name="T25" fmla="*/ 155 h 155"/>
                <a:gd name="T26" fmla="*/ 95 w 167"/>
                <a:gd name="T27" fmla="*/ 154 h 155"/>
                <a:gd name="T28" fmla="*/ 105 w 167"/>
                <a:gd name="T29" fmla="*/ 152 h 155"/>
                <a:gd name="T30" fmla="*/ 116 w 167"/>
                <a:gd name="T31" fmla="*/ 149 h 155"/>
                <a:gd name="T32" fmla="*/ 126 w 167"/>
                <a:gd name="T33" fmla="*/ 145 h 155"/>
                <a:gd name="T34" fmla="*/ 133 w 167"/>
                <a:gd name="T35" fmla="*/ 140 h 155"/>
                <a:gd name="T36" fmla="*/ 143 w 167"/>
                <a:gd name="T37" fmla="*/ 132 h 155"/>
                <a:gd name="T38" fmla="*/ 150 w 167"/>
                <a:gd name="T39" fmla="*/ 126 h 155"/>
                <a:gd name="T40" fmla="*/ 156 w 167"/>
                <a:gd name="T41" fmla="*/ 117 h 155"/>
                <a:gd name="T42" fmla="*/ 161 w 167"/>
                <a:gd name="T43" fmla="*/ 109 h 155"/>
                <a:gd name="T44" fmla="*/ 164 w 167"/>
                <a:gd name="T45" fmla="*/ 99 h 155"/>
                <a:gd name="T46" fmla="*/ 167 w 167"/>
                <a:gd name="T47" fmla="*/ 90 h 155"/>
                <a:gd name="T48" fmla="*/ 167 w 167"/>
                <a:gd name="T49" fmla="*/ 80 h 155"/>
                <a:gd name="T50" fmla="*/ 167 w 167"/>
                <a:gd name="T51" fmla="*/ 71 h 155"/>
                <a:gd name="T52" fmla="*/ 166 w 167"/>
                <a:gd name="T53" fmla="*/ 60 h 155"/>
                <a:gd name="T54" fmla="*/ 162 w 167"/>
                <a:gd name="T55" fmla="*/ 51 h 155"/>
                <a:gd name="T56" fmla="*/ 158 w 167"/>
                <a:gd name="T57" fmla="*/ 42 h 155"/>
                <a:gd name="T58" fmla="*/ 152 w 167"/>
                <a:gd name="T59" fmla="*/ 33 h 155"/>
                <a:gd name="T60" fmla="*/ 146 w 167"/>
                <a:gd name="T61" fmla="*/ 25 h 155"/>
                <a:gd name="T62" fmla="*/ 138 w 167"/>
                <a:gd name="T63" fmla="*/ 19 h 155"/>
                <a:gd name="T64" fmla="*/ 131 w 167"/>
                <a:gd name="T65" fmla="*/ 12 h 155"/>
                <a:gd name="T66" fmla="*/ 120 w 167"/>
                <a:gd name="T67" fmla="*/ 7 h 155"/>
                <a:gd name="T68" fmla="*/ 111 w 167"/>
                <a:gd name="T69" fmla="*/ 4 h 155"/>
                <a:gd name="T70" fmla="*/ 101 w 167"/>
                <a:gd name="T71" fmla="*/ 1 h 155"/>
                <a:gd name="T72" fmla="*/ 90 w 167"/>
                <a:gd name="T73" fmla="*/ 0 h 155"/>
                <a:gd name="T74" fmla="*/ 79 w 167"/>
                <a:gd name="T75" fmla="*/ 0 h 155"/>
                <a:gd name="T76" fmla="*/ 69 w 167"/>
                <a:gd name="T77" fmla="*/ 1 h 155"/>
                <a:gd name="T78" fmla="*/ 59 w 167"/>
                <a:gd name="T79" fmla="*/ 4 h 155"/>
                <a:gd name="T80" fmla="*/ 48 w 167"/>
                <a:gd name="T81" fmla="*/ 7 h 155"/>
                <a:gd name="T82" fmla="*/ 40 w 167"/>
                <a:gd name="T83" fmla="*/ 11 h 155"/>
                <a:gd name="T84" fmla="*/ 31 w 167"/>
                <a:gd name="T85" fmla="*/ 18 h 155"/>
                <a:gd name="T86" fmla="*/ 24 w 167"/>
                <a:gd name="T87" fmla="*/ 24 h 155"/>
                <a:gd name="T88" fmla="*/ 16 w 167"/>
                <a:gd name="T89" fmla="*/ 32 h 155"/>
                <a:gd name="T90" fmla="*/ 11 w 167"/>
                <a:gd name="T91" fmla="*/ 39 h 155"/>
                <a:gd name="T92" fmla="*/ 6 w 167"/>
                <a:gd name="T93" fmla="*/ 48 h 155"/>
                <a:gd name="T94" fmla="*/ 3 w 167"/>
                <a:gd name="T95" fmla="*/ 57 h 155"/>
                <a:gd name="T96" fmla="*/ 1 w 167"/>
                <a:gd name="T97" fmla="*/ 68 h 155"/>
                <a:gd name="T98" fmla="*/ 0 w 167"/>
                <a:gd name="T99" fmla="*/ 77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7"/>
                <a:gd name="T151" fmla="*/ 0 h 155"/>
                <a:gd name="T152" fmla="*/ 167 w 16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7" h="155">
                  <a:moveTo>
                    <a:pt x="0" y="77"/>
                  </a:moveTo>
                  <a:lnTo>
                    <a:pt x="0" y="82"/>
                  </a:lnTo>
                  <a:lnTo>
                    <a:pt x="1" y="86"/>
                  </a:lnTo>
                  <a:lnTo>
                    <a:pt x="1" y="93"/>
                  </a:lnTo>
                  <a:lnTo>
                    <a:pt x="3" y="98"/>
                  </a:lnTo>
                  <a:lnTo>
                    <a:pt x="4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20" y="127"/>
                  </a:lnTo>
                  <a:lnTo>
                    <a:pt x="24" y="131"/>
                  </a:lnTo>
                  <a:lnTo>
                    <a:pt x="27" y="135"/>
                  </a:lnTo>
                  <a:lnTo>
                    <a:pt x="31" y="137"/>
                  </a:lnTo>
                  <a:lnTo>
                    <a:pt x="36" y="141"/>
                  </a:lnTo>
                  <a:lnTo>
                    <a:pt x="40" y="144"/>
                  </a:lnTo>
                  <a:lnTo>
                    <a:pt x="45" y="146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59" y="151"/>
                  </a:lnTo>
                  <a:lnTo>
                    <a:pt x="64" y="152"/>
                  </a:lnTo>
                  <a:lnTo>
                    <a:pt x="69" y="154"/>
                  </a:lnTo>
                  <a:lnTo>
                    <a:pt x="75" y="155"/>
                  </a:lnTo>
                  <a:lnTo>
                    <a:pt x="79" y="155"/>
                  </a:lnTo>
                  <a:lnTo>
                    <a:pt x="85" y="155"/>
                  </a:lnTo>
                  <a:lnTo>
                    <a:pt x="90" y="155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2"/>
                  </a:lnTo>
                  <a:lnTo>
                    <a:pt x="111" y="151"/>
                  </a:lnTo>
                  <a:lnTo>
                    <a:pt x="116" y="149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1" y="142"/>
                  </a:lnTo>
                  <a:lnTo>
                    <a:pt x="133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6" y="130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6" y="117"/>
                  </a:lnTo>
                  <a:lnTo>
                    <a:pt x="158" y="113"/>
                  </a:lnTo>
                  <a:lnTo>
                    <a:pt x="161" y="109"/>
                  </a:lnTo>
                  <a:lnTo>
                    <a:pt x="162" y="104"/>
                  </a:lnTo>
                  <a:lnTo>
                    <a:pt x="164" y="99"/>
                  </a:lnTo>
                  <a:lnTo>
                    <a:pt x="166" y="95"/>
                  </a:lnTo>
                  <a:lnTo>
                    <a:pt x="167" y="90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67" y="65"/>
                  </a:lnTo>
                  <a:lnTo>
                    <a:pt x="166" y="60"/>
                  </a:lnTo>
                  <a:lnTo>
                    <a:pt x="164" y="56"/>
                  </a:lnTo>
                  <a:lnTo>
                    <a:pt x="162" y="51"/>
                  </a:lnTo>
                  <a:lnTo>
                    <a:pt x="161" y="46"/>
                  </a:lnTo>
                  <a:lnTo>
                    <a:pt x="158" y="42"/>
                  </a:lnTo>
                  <a:lnTo>
                    <a:pt x="156" y="38"/>
                  </a:lnTo>
                  <a:lnTo>
                    <a:pt x="152" y="33"/>
                  </a:lnTo>
                  <a:lnTo>
                    <a:pt x="150" y="29"/>
                  </a:lnTo>
                  <a:lnTo>
                    <a:pt x="146" y="25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56" name="Group 30"/>
          <p:cNvGrpSpPr>
            <a:grpSpLocks/>
          </p:cNvGrpSpPr>
          <p:nvPr/>
        </p:nvGrpSpPr>
        <p:grpSpPr bwMode="auto">
          <a:xfrm>
            <a:off x="5579120" y="2168904"/>
            <a:ext cx="623888" cy="360000"/>
            <a:chOff x="2836" y="2446"/>
            <a:chExt cx="393" cy="300"/>
          </a:xfrm>
          <a:solidFill>
            <a:srgbClr val="FF0000"/>
          </a:solidFill>
        </p:grpSpPr>
        <p:sp>
          <p:nvSpPr>
            <p:cNvPr id="2105" name="Freeform 31"/>
            <p:cNvSpPr>
              <a:spLocks/>
            </p:cNvSpPr>
            <p:nvPr/>
          </p:nvSpPr>
          <p:spPr bwMode="auto">
            <a:xfrm>
              <a:off x="2975" y="2449"/>
              <a:ext cx="254" cy="292"/>
            </a:xfrm>
            <a:custGeom>
              <a:avLst/>
              <a:gdLst>
                <a:gd name="T0" fmla="*/ 44 w 254"/>
                <a:gd name="T1" fmla="*/ 292 h 292"/>
                <a:gd name="T2" fmla="*/ 175 w 254"/>
                <a:gd name="T3" fmla="*/ 292 h 292"/>
                <a:gd name="T4" fmla="*/ 254 w 254"/>
                <a:gd name="T5" fmla="*/ 177 h 292"/>
                <a:gd name="T6" fmla="*/ 179 w 254"/>
                <a:gd name="T7" fmla="*/ 0 h 292"/>
                <a:gd name="T8" fmla="*/ 138 w 254"/>
                <a:gd name="T9" fmla="*/ 32 h 292"/>
                <a:gd name="T10" fmla="*/ 169 w 254"/>
                <a:gd name="T11" fmla="*/ 153 h 292"/>
                <a:gd name="T12" fmla="*/ 106 w 254"/>
                <a:gd name="T13" fmla="*/ 179 h 292"/>
                <a:gd name="T14" fmla="*/ 0 w 254"/>
                <a:gd name="T15" fmla="*/ 179 h 292"/>
                <a:gd name="T16" fmla="*/ 44 w 254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92"/>
                <a:gd name="T29" fmla="*/ 254 w 254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92">
                  <a:moveTo>
                    <a:pt x="44" y="292"/>
                  </a:moveTo>
                  <a:lnTo>
                    <a:pt x="175" y="292"/>
                  </a:lnTo>
                  <a:lnTo>
                    <a:pt x="254" y="177"/>
                  </a:lnTo>
                  <a:lnTo>
                    <a:pt x="179" y="0"/>
                  </a:lnTo>
                  <a:lnTo>
                    <a:pt x="138" y="32"/>
                  </a:lnTo>
                  <a:lnTo>
                    <a:pt x="169" y="153"/>
                  </a:lnTo>
                  <a:lnTo>
                    <a:pt x="106" y="179"/>
                  </a:lnTo>
                  <a:lnTo>
                    <a:pt x="0" y="179"/>
                  </a:lnTo>
                  <a:lnTo>
                    <a:pt x="44" y="29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06" name="Freeform 32"/>
            <p:cNvSpPr>
              <a:spLocks/>
            </p:cNvSpPr>
            <p:nvPr/>
          </p:nvSpPr>
          <p:spPr bwMode="auto">
            <a:xfrm>
              <a:off x="2836" y="2446"/>
              <a:ext cx="256" cy="296"/>
            </a:xfrm>
            <a:custGeom>
              <a:avLst/>
              <a:gdLst>
                <a:gd name="T0" fmla="*/ 234 w 256"/>
                <a:gd name="T1" fmla="*/ 296 h 296"/>
                <a:gd name="T2" fmla="*/ 81 w 256"/>
                <a:gd name="T3" fmla="*/ 296 h 296"/>
                <a:gd name="T4" fmla="*/ 0 w 256"/>
                <a:gd name="T5" fmla="*/ 183 h 296"/>
                <a:gd name="T6" fmla="*/ 81 w 256"/>
                <a:gd name="T7" fmla="*/ 0 h 296"/>
                <a:gd name="T8" fmla="*/ 118 w 256"/>
                <a:gd name="T9" fmla="*/ 30 h 296"/>
                <a:gd name="T10" fmla="*/ 89 w 256"/>
                <a:gd name="T11" fmla="*/ 157 h 296"/>
                <a:gd name="T12" fmla="*/ 150 w 256"/>
                <a:gd name="T13" fmla="*/ 183 h 296"/>
                <a:gd name="T14" fmla="*/ 256 w 256"/>
                <a:gd name="T15" fmla="*/ 183 h 296"/>
                <a:gd name="T16" fmla="*/ 234 w 256"/>
                <a:gd name="T17" fmla="*/ 296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296"/>
                <a:gd name="T29" fmla="*/ 256 w 256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296">
                  <a:moveTo>
                    <a:pt x="234" y="296"/>
                  </a:moveTo>
                  <a:lnTo>
                    <a:pt x="81" y="296"/>
                  </a:lnTo>
                  <a:lnTo>
                    <a:pt x="0" y="183"/>
                  </a:lnTo>
                  <a:lnTo>
                    <a:pt x="81" y="0"/>
                  </a:lnTo>
                  <a:lnTo>
                    <a:pt x="118" y="30"/>
                  </a:lnTo>
                  <a:lnTo>
                    <a:pt x="89" y="157"/>
                  </a:lnTo>
                  <a:lnTo>
                    <a:pt x="150" y="183"/>
                  </a:lnTo>
                  <a:lnTo>
                    <a:pt x="256" y="183"/>
                  </a:lnTo>
                  <a:lnTo>
                    <a:pt x="234" y="29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07" name="Freeform 33"/>
            <p:cNvSpPr>
              <a:spLocks/>
            </p:cNvSpPr>
            <p:nvPr/>
          </p:nvSpPr>
          <p:spPr bwMode="auto">
            <a:xfrm>
              <a:off x="2957" y="2554"/>
              <a:ext cx="153" cy="169"/>
            </a:xfrm>
            <a:custGeom>
              <a:avLst/>
              <a:gdLst>
                <a:gd name="T0" fmla="*/ 0 w 153"/>
                <a:gd name="T1" fmla="*/ 90 h 169"/>
                <a:gd name="T2" fmla="*/ 2 w 153"/>
                <a:gd name="T3" fmla="*/ 100 h 169"/>
                <a:gd name="T4" fmla="*/ 4 w 153"/>
                <a:gd name="T5" fmla="*/ 111 h 169"/>
                <a:gd name="T6" fmla="*/ 8 w 153"/>
                <a:gd name="T7" fmla="*/ 121 h 169"/>
                <a:gd name="T8" fmla="*/ 13 w 153"/>
                <a:gd name="T9" fmla="*/ 131 h 169"/>
                <a:gd name="T10" fmla="*/ 19 w 153"/>
                <a:gd name="T11" fmla="*/ 139 h 169"/>
                <a:gd name="T12" fmla="*/ 25 w 153"/>
                <a:gd name="T13" fmla="*/ 146 h 169"/>
                <a:gd name="T14" fmla="*/ 34 w 153"/>
                <a:gd name="T15" fmla="*/ 154 h 169"/>
                <a:gd name="T16" fmla="*/ 41 w 153"/>
                <a:gd name="T17" fmla="*/ 159 h 169"/>
                <a:gd name="T18" fmla="*/ 50 w 153"/>
                <a:gd name="T19" fmla="*/ 164 h 169"/>
                <a:gd name="T20" fmla="*/ 58 w 153"/>
                <a:gd name="T21" fmla="*/ 167 h 169"/>
                <a:gd name="T22" fmla="*/ 69 w 153"/>
                <a:gd name="T23" fmla="*/ 169 h 169"/>
                <a:gd name="T24" fmla="*/ 78 w 153"/>
                <a:gd name="T25" fmla="*/ 169 h 169"/>
                <a:gd name="T26" fmla="*/ 88 w 153"/>
                <a:gd name="T27" fmla="*/ 168 h 169"/>
                <a:gd name="T28" fmla="*/ 97 w 153"/>
                <a:gd name="T29" fmla="*/ 167 h 169"/>
                <a:gd name="T30" fmla="*/ 106 w 153"/>
                <a:gd name="T31" fmla="*/ 163 h 169"/>
                <a:gd name="T32" fmla="*/ 115 w 153"/>
                <a:gd name="T33" fmla="*/ 158 h 169"/>
                <a:gd name="T34" fmla="*/ 124 w 153"/>
                <a:gd name="T35" fmla="*/ 153 h 169"/>
                <a:gd name="T36" fmla="*/ 131 w 153"/>
                <a:gd name="T37" fmla="*/ 145 h 169"/>
                <a:gd name="T38" fmla="*/ 137 w 153"/>
                <a:gd name="T39" fmla="*/ 136 h 169"/>
                <a:gd name="T40" fmla="*/ 144 w 153"/>
                <a:gd name="T41" fmla="*/ 128 h 169"/>
                <a:gd name="T42" fmla="*/ 147 w 153"/>
                <a:gd name="T43" fmla="*/ 119 h 169"/>
                <a:gd name="T44" fmla="*/ 151 w 153"/>
                <a:gd name="T45" fmla="*/ 108 h 169"/>
                <a:gd name="T46" fmla="*/ 153 w 153"/>
                <a:gd name="T47" fmla="*/ 97 h 169"/>
                <a:gd name="T48" fmla="*/ 153 w 153"/>
                <a:gd name="T49" fmla="*/ 86 h 169"/>
                <a:gd name="T50" fmla="*/ 153 w 153"/>
                <a:gd name="T51" fmla="*/ 77 h 169"/>
                <a:gd name="T52" fmla="*/ 152 w 153"/>
                <a:gd name="T53" fmla="*/ 66 h 169"/>
                <a:gd name="T54" fmla="*/ 150 w 153"/>
                <a:gd name="T55" fmla="*/ 56 h 169"/>
                <a:gd name="T56" fmla="*/ 146 w 153"/>
                <a:gd name="T57" fmla="*/ 46 h 169"/>
                <a:gd name="T58" fmla="*/ 140 w 153"/>
                <a:gd name="T59" fmla="*/ 35 h 169"/>
                <a:gd name="T60" fmla="*/ 134 w 153"/>
                <a:gd name="T61" fmla="*/ 28 h 169"/>
                <a:gd name="T62" fmla="*/ 127 w 153"/>
                <a:gd name="T63" fmla="*/ 20 h 169"/>
                <a:gd name="T64" fmla="*/ 120 w 153"/>
                <a:gd name="T65" fmla="*/ 14 h 169"/>
                <a:gd name="T66" fmla="*/ 110 w 153"/>
                <a:gd name="T67" fmla="*/ 7 h 169"/>
                <a:gd name="T68" fmla="*/ 102 w 153"/>
                <a:gd name="T69" fmla="*/ 4 h 169"/>
                <a:gd name="T70" fmla="*/ 93 w 153"/>
                <a:gd name="T71" fmla="*/ 1 h 169"/>
                <a:gd name="T72" fmla="*/ 83 w 153"/>
                <a:gd name="T73" fmla="*/ 0 h 169"/>
                <a:gd name="T74" fmla="*/ 73 w 153"/>
                <a:gd name="T75" fmla="*/ 0 h 169"/>
                <a:gd name="T76" fmla="*/ 65 w 153"/>
                <a:gd name="T77" fmla="*/ 1 h 169"/>
                <a:gd name="T78" fmla="*/ 55 w 153"/>
                <a:gd name="T79" fmla="*/ 2 h 169"/>
                <a:gd name="T80" fmla="*/ 45 w 153"/>
                <a:gd name="T81" fmla="*/ 7 h 169"/>
                <a:gd name="T82" fmla="*/ 36 w 153"/>
                <a:gd name="T83" fmla="*/ 13 h 169"/>
                <a:gd name="T84" fmla="*/ 29 w 153"/>
                <a:gd name="T85" fmla="*/ 19 h 169"/>
                <a:gd name="T86" fmla="*/ 23 w 153"/>
                <a:gd name="T87" fmla="*/ 25 h 169"/>
                <a:gd name="T88" fmla="*/ 15 w 153"/>
                <a:gd name="T89" fmla="*/ 34 h 169"/>
                <a:gd name="T90" fmla="*/ 10 w 153"/>
                <a:gd name="T91" fmla="*/ 43 h 169"/>
                <a:gd name="T92" fmla="*/ 6 w 153"/>
                <a:gd name="T93" fmla="*/ 53 h 169"/>
                <a:gd name="T94" fmla="*/ 3 w 153"/>
                <a:gd name="T95" fmla="*/ 62 h 169"/>
                <a:gd name="T96" fmla="*/ 0 w 153"/>
                <a:gd name="T97" fmla="*/ 74 h 169"/>
                <a:gd name="T98" fmla="*/ 0 w 153"/>
                <a:gd name="T99" fmla="*/ 84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69"/>
                <a:gd name="T152" fmla="*/ 153 w 153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69">
                  <a:moveTo>
                    <a:pt x="0" y="84"/>
                  </a:move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6"/>
                  </a:lnTo>
                  <a:lnTo>
                    <a:pt x="13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41" y="159"/>
                  </a:lnTo>
                  <a:lnTo>
                    <a:pt x="45" y="161"/>
                  </a:lnTo>
                  <a:lnTo>
                    <a:pt x="50" y="164"/>
                  </a:lnTo>
                  <a:lnTo>
                    <a:pt x="55" y="165"/>
                  </a:lnTo>
                  <a:lnTo>
                    <a:pt x="58" y="167"/>
                  </a:lnTo>
                  <a:lnTo>
                    <a:pt x="65" y="168"/>
                  </a:lnTo>
                  <a:lnTo>
                    <a:pt x="69" y="169"/>
                  </a:lnTo>
                  <a:lnTo>
                    <a:pt x="73" y="169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7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0"/>
                  </a:lnTo>
                  <a:lnTo>
                    <a:pt x="115" y="158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7" y="149"/>
                  </a:lnTo>
                  <a:lnTo>
                    <a:pt x="131" y="145"/>
                  </a:lnTo>
                  <a:lnTo>
                    <a:pt x="134" y="141"/>
                  </a:lnTo>
                  <a:lnTo>
                    <a:pt x="137" y="136"/>
                  </a:lnTo>
                  <a:lnTo>
                    <a:pt x="140" y="133"/>
                  </a:lnTo>
                  <a:lnTo>
                    <a:pt x="144" y="128"/>
                  </a:lnTo>
                  <a:lnTo>
                    <a:pt x="146" y="123"/>
                  </a:lnTo>
                  <a:lnTo>
                    <a:pt x="147" y="119"/>
                  </a:lnTo>
                  <a:lnTo>
                    <a:pt x="150" y="113"/>
                  </a:lnTo>
                  <a:lnTo>
                    <a:pt x="151" y="108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1"/>
                  </a:lnTo>
                  <a:lnTo>
                    <a:pt x="153" y="77"/>
                  </a:ln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6"/>
                  </a:lnTo>
                  <a:lnTo>
                    <a:pt x="147" y="49"/>
                  </a:lnTo>
                  <a:lnTo>
                    <a:pt x="146" y="46"/>
                  </a:lnTo>
                  <a:lnTo>
                    <a:pt x="144" y="41"/>
                  </a:lnTo>
                  <a:lnTo>
                    <a:pt x="140" y="35"/>
                  </a:lnTo>
                  <a:lnTo>
                    <a:pt x="137" y="33"/>
                  </a:lnTo>
                  <a:lnTo>
                    <a:pt x="134" y="28"/>
                  </a:lnTo>
                  <a:lnTo>
                    <a:pt x="131" y="24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0" y="43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4" y="58"/>
                  </a:lnTo>
                  <a:lnTo>
                    <a:pt x="3" y="62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108" name="Freeform 34"/>
            <p:cNvSpPr>
              <a:spLocks/>
            </p:cNvSpPr>
            <p:nvPr/>
          </p:nvSpPr>
          <p:spPr bwMode="auto">
            <a:xfrm>
              <a:off x="2951" y="2591"/>
              <a:ext cx="167" cy="155"/>
            </a:xfrm>
            <a:custGeom>
              <a:avLst/>
              <a:gdLst>
                <a:gd name="T0" fmla="*/ 0 w 167"/>
                <a:gd name="T1" fmla="*/ 82 h 155"/>
                <a:gd name="T2" fmla="*/ 1 w 167"/>
                <a:gd name="T3" fmla="*/ 93 h 155"/>
                <a:gd name="T4" fmla="*/ 4 w 167"/>
                <a:gd name="T5" fmla="*/ 102 h 155"/>
                <a:gd name="T6" fmla="*/ 8 w 167"/>
                <a:gd name="T7" fmla="*/ 110 h 155"/>
                <a:gd name="T8" fmla="*/ 14 w 167"/>
                <a:gd name="T9" fmla="*/ 119 h 155"/>
                <a:gd name="T10" fmla="*/ 20 w 167"/>
                <a:gd name="T11" fmla="*/ 127 h 155"/>
                <a:gd name="T12" fmla="*/ 27 w 167"/>
                <a:gd name="T13" fmla="*/ 135 h 155"/>
                <a:gd name="T14" fmla="*/ 36 w 167"/>
                <a:gd name="T15" fmla="*/ 141 h 155"/>
                <a:gd name="T16" fmla="*/ 45 w 167"/>
                <a:gd name="T17" fmla="*/ 146 h 155"/>
                <a:gd name="T18" fmla="*/ 54 w 167"/>
                <a:gd name="T19" fmla="*/ 150 h 155"/>
                <a:gd name="T20" fmla="*/ 64 w 167"/>
                <a:gd name="T21" fmla="*/ 152 h 155"/>
                <a:gd name="T22" fmla="*/ 75 w 167"/>
                <a:gd name="T23" fmla="*/ 155 h 155"/>
                <a:gd name="T24" fmla="*/ 85 w 167"/>
                <a:gd name="T25" fmla="*/ 155 h 155"/>
                <a:gd name="T26" fmla="*/ 95 w 167"/>
                <a:gd name="T27" fmla="*/ 154 h 155"/>
                <a:gd name="T28" fmla="*/ 105 w 167"/>
                <a:gd name="T29" fmla="*/ 152 h 155"/>
                <a:gd name="T30" fmla="*/ 116 w 167"/>
                <a:gd name="T31" fmla="*/ 149 h 155"/>
                <a:gd name="T32" fmla="*/ 126 w 167"/>
                <a:gd name="T33" fmla="*/ 145 h 155"/>
                <a:gd name="T34" fmla="*/ 133 w 167"/>
                <a:gd name="T35" fmla="*/ 140 h 155"/>
                <a:gd name="T36" fmla="*/ 143 w 167"/>
                <a:gd name="T37" fmla="*/ 132 h 155"/>
                <a:gd name="T38" fmla="*/ 150 w 167"/>
                <a:gd name="T39" fmla="*/ 126 h 155"/>
                <a:gd name="T40" fmla="*/ 156 w 167"/>
                <a:gd name="T41" fmla="*/ 117 h 155"/>
                <a:gd name="T42" fmla="*/ 161 w 167"/>
                <a:gd name="T43" fmla="*/ 109 h 155"/>
                <a:gd name="T44" fmla="*/ 164 w 167"/>
                <a:gd name="T45" fmla="*/ 99 h 155"/>
                <a:gd name="T46" fmla="*/ 167 w 167"/>
                <a:gd name="T47" fmla="*/ 90 h 155"/>
                <a:gd name="T48" fmla="*/ 167 w 167"/>
                <a:gd name="T49" fmla="*/ 80 h 155"/>
                <a:gd name="T50" fmla="*/ 167 w 167"/>
                <a:gd name="T51" fmla="*/ 71 h 155"/>
                <a:gd name="T52" fmla="*/ 166 w 167"/>
                <a:gd name="T53" fmla="*/ 60 h 155"/>
                <a:gd name="T54" fmla="*/ 162 w 167"/>
                <a:gd name="T55" fmla="*/ 51 h 155"/>
                <a:gd name="T56" fmla="*/ 158 w 167"/>
                <a:gd name="T57" fmla="*/ 42 h 155"/>
                <a:gd name="T58" fmla="*/ 152 w 167"/>
                <a:gd name="T59" fmla="*/ 33 h 155"/>
                <a:gd name="T60" fmla="*/ 146 w 167"/>
                <a:gd name="T61" fmla="*/ 25 h 155"/>
                <a:gd name="T62" fmla="*/ 138 w 167"/>
                <a:gd name="T63" fmla="*/ 19 h 155"/>
                <a:gd name="T64" fmla="*/ 131 w 167"/>
                <a:gd name="T65" fmla="*/ 12 h 155"/>
                <a:gd name="T66" fmla="*/ 120 w 167"/>
                <a:gd name="T67" fmla="*/ 7 h 155"/>
                <a:gd name="T68" fmla="*/ 111 w 167"/>
                <a:gd name="T69" fmla="*/ 4 h 155"/>
                <a:gd name="T70" fmla="*/ 101 w 167"/>
                <a:gd name="T71" fmla="*/ 1 h 155"/>
                <a:gd name="T72" fmla="*/ 90 w 167"/>
                <a:gd name="T73" fmla="*/ 0 h 155"/>
                <a:gd name="T74" fmla="*/ 79 w 167"/>
                <a:gd name="T75" fmla="*/ 0 h 155"/>
                <a:gd name="T76" fmla="*/ 69 w 167"/>
                <a:gd name="T77" fmla="*/ 1 h 155"/>
                <a:gd name="T78" fmla="*/ 59 w 167"/>
                <a:gd name="T79" fmla="*/ 4 h 155"/>
                <a:gd name="T80" fmla="*/ 48 w 167"/>
                <a:gd name="T81" fmla="*/ 7 h 155"/>
                <a:gd name="T82" fmla="*/ 40 w 167"/>
                <a:gd name="T83" fmla="*/ 11 h 155"/>
                <a:gd name="T84" fmla="*/ 31 w 167"/>
                <a:gd name="T85" fmla="*/ 18 h 155"/>
                <a:gd name="T86" fmla="*/ 24 w 167"/>
                <a:gd name="T87" fmla="*/ 24 h 155"/>
                <a:gd name="T88" fmla="*/ 16 w 167"/>
                <a:gd name="T89" fmla="*/ 32 h 155"/>
                <a:gd name="T90" fmla="*/ 11 w 167"/>
                <a:gd name="T91" fmla="*/ 39 h 155"/>
                <a:gd name="T92" fmla="*/ 6 w 167"/>
                <a:gd name="T93" fmla="*/ 48 h 155"/>
                <a:gd name="T94" fmla="*/ 3 w 167"/>
                <a:gd name="T95" fmla="*/ 57 h 155"/>
                <a:gd name="T96" fmla="*/ 1 w 167"/>
                <a:gd name="T97" fmla="*/ 68 h 155"/>
                <a:gd name="T98" fmla="*/ 0 w 167"/>
                <a:gd name="T99" fmla="*/ 77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7"/>
                <a:gd name="T151" fmla="*/ 0 h 155"/>
                <a:gd name="T152" fmla="*/ 167 w 16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7" h="155">
                  <a:moveTo>
                    <a:pt x="0" y="77"/>
                  </a:moveTo>
                  <a:lnTo>
                    <a:pt x="0" y="82"/>
                  </a:lnTo>
                  <a:lnTo>
                    <a:pt x="1" y="86"/>
                  </a:lnTo>
                  <a:lnTo>
                    <a:pt x="1" y="93"/>
                  </a:lnTo>
                  <a:lnTo>
                    <a:pt x="3" y="98"/>
                  </a:lnTo>
                  <a:lnTo>
                    <a:pt x="4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20" y="127"/>
                  </a:lnTo>
                  <a:lnTo>
                    <a:pt x="24" y="131"/>
                  </a:lnTo>
                  <a:lnTo>
                    <a:pt x="27" y="135"/>
                  </a:lnTo>
                  <a:lnTo>
                    <a:pt x="31" y="137"/>
                  </a:lnTo>
                  <a:lnTo>
                    <a:pt x="36" y="141"/>
                  </a:lnTo>
                  <a:lnTo>
                    <a:pt x="40" y="144"/>
                  </a:lnTo>
                  <a:lnTo>
                    <a:pt x="45" y="146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59" y="151"/>
                  </a:lnTo>
                  <a:lnTo>
                    <a:pt x="64" y="152"/>
                  </a:lnTo>
                  <a:lnTo>
                    <a:pt x="69" y="154"/>
                  </a:lnTo>
                  <a:lnTo>
                    <a:pt x="75" y="155"/>
                  </a:lnTo>
                  <a:lnTo>
                    <a:pt x="79" y="155"/>
                  </a:lnTo>
                  <a:lnTo>
                    <a:pt x="85" y="155"/>
                  </a:lnTo>
                  <a:lnTo>
                    <a:pt x="90" y="155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2"/>
                  </a:lnTo>
                  <a:lnTo>
                    <a:pt x="111" y="151"/>
                  </a:lnTo>
                  <a:lnTo>
                    <a:pt x="116" y="149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1" y="142"/>
                  </a:lnTo>
                  <a:lnTo>
                    <a:pt x="133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6" y="130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6" y="117"/>
                  </a:lnTo>
                  <a:lnTo>
                    <a:pt x="158" y="113"/>
                  </a:lnTo>
                  <a:lnTo>
                    <a:pt x="161" y="109"/>
                  </a:lnTo>
                  <a:lnTo>
                    <a:pt x="162" y="104"/>
                  </a:lnTo>
                  <a:lnTo>
                    <a:pt x="164" y="99"/>
                  </a:lnTo>
                  <a:lnTo>
                    <a:pt x="166" y="95"/>
                  </a:lnTo>
                  <a:lnTo>
                    <a:pt x="167" y="90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67" y="65"/>
                  </a:lnTo>
                  <a:lnTo>
                    <a:pt x="166" y="60"/>
                  </a:lnTo>
                  <a:lnTo>
                    <a:pt x="164" y="56"/>
                  </a:lnTo>
                  <a:lnTo>
                    <a:pt x="162" y="51"/>
                  </a:lnTo>
                  <a:lnTo>
                    <a:pt x="161" y="46"/>
                  </a:lnTo>
                  <a:lnTo>
                    <a:pt x="158" y="42"/>
                  </a:lnTo>
                  <a:lnTo>
                    <a:pt x="156" y="38"/>
                  </a:lnTo>
                  <a:lnTo>
                    <a:pt x="152" y="33"/>
                  </a:lnTo>
                  <a:lnTo>
                    <a:pt x="150" y="29"/>
                  </a:lnTo>
                  <a:lnTo>
                    <a:pt x="146" y="25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2057" name="Rectangle 39"/>
          <p:cNvSpPr>
            <a:spLocks noChangeArrowheads="1"/>
          </p:cNvSpPr>
          <p:nvPr/>
        </p:nvSpPr>
        <p:spPr bwMode="auto">
          <a:xfrm flipH="1">
            <a:off x="7056304" y="1926847"/>
            <a:ext cx="2520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0" lon="18600000" rev="0"/>
            </a:camera>
            <a:lightRig rig="threePt" dir="b"/>
          </a:scene3d>
          <a:sp3d extrusionH="430200" contourW="12700" prstMaterial="dkEdge">
            <a:bevelT w="13500" h="13500" prst="softRound"/>
            <a:bevelB w="13500" h="13500" prst="angle"/>
            <a:extrusionClr>
              <a:srgbClr val="FFFFCC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2059" name="Line 42"/>
          <p:cNvSpPr>
            <a:spLocks noChangeShapeType="1"/>
          </p:cNvSpPr>
          <p:nvPr/>
        </p:nvSpPr>
        <p:spPr bwMode="auto">
          <a:xfrm>
            <a:off x="1476151" y="1953394"/>
            <a:ext cx="532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60" name="Rectangle 43"/>
          <p:cNvSpPr>
            <a:spLocks noChangeArrowheads="1"/>
          </p:cNvSpPr>
          <p:nvPr/>
        </p:nvSpPr>
        <p:spPr bwMode="auto">
          <a:xfrm>
            <a:off x="1835795" y="1880369"/>
            <a:ext cx="719138" cy="14446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44"/>
          <p:cNvSpPr>
            <a:spLocks noChangeArrowheads="1"/>
          </p:cNvSpPr>
          <p:nvPr/>
        </p:nvSpPr>
        <p:spPr bwMode="auto">
          <a:xfrm>
            <a:off x="3059758" y="1880369"/>
            <a:ext cx="719137" cy="14446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2062" name="Rectangle 45"/>
          <p:cNvSpPr>
            <a:spLocks noChangeArrowheads="1"/>
          </p:cNvSpPr>
          <p:nvPr/>
        </p:nvSpPr>
        <p:spPr bwMode="auto">
          <a:xfrm>
            <a:off x="4283720" y="1880369"/>
            <a:ext cx="719138" cy="14446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2063" name="Rectangle 46"/>
          <p:cNvSpPr>
            <a:spLocks noChangeArrowheads="1"/>
          </p:cNvSpPr>
          <p:nvPr/>
        </p:nvSpPr>
        <p:spPr bwMode="auto">
          <a:xfrm>
            <a:off x="5507683" y="1880369"/>
            <a:ext cx="719137" cy="14446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2064" name="Rectangle 47"/>
          <p:cNvSpPr>
            <a:spLocks noChangeArrowheads="1"/>
          </p:cNvSpPr>
          <p:nvPr/>
        </p:nvSpPr>
        <p:spPr bwMode="auto">
          <a:xfrm>
            <a:off x="1619424" y="1737494"/>
            <a:ext cx="4939200" cy="431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>
            <a:off x="6660232" y="1302331"/>
            <a:ext cx="782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</a:rPr>
              <a:t>Produto</a:t>
            </a:r>
          </a:p>
          <a:p>
            <a:pPr algn="ctr"/>
            <a:r>
              <a:rPr lang="pt-BR" b="1" dirty="0" smtClean="0">
                <a:latin typeface="Times New Roman" pitchFamily="18" charset="0"/>
              </a:rPr>
              <a:t>Montado</a:t>
            </a:r>
            <a:endParaRPr lang="pt-BR" b="1" dirty="0">
              <a:latin typeface="Times New Roman" pitchFamily="18" charset="0"/>
            </a:endParaRPr>
          </a:p>
        </p:txBody>
      </p:sp>
      <p:sp>
        <p:nvSpPr>
          <p:cNvPr id="2068" name="Text Box 51"/>
          <p:cNvSpPr txBox="1">
            <a:spLocks noChangeArrowheads="1"/>
          </p:cNvSpPr>
          <p:nvPr/>
        </p:nvSpPr>
        <p:spPr bwMode="auto">
          <a:xfrm>
            <a:off x="1608760" y="2883132"/>
            <a:ext cx="1234800" cy="66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A</a:t>
            </a:r>
          </a:p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Tp = 2 min</a:t>
            </a:r>
          </a:p>
        </p:txBody>
      </p:sp>
      <p:sp>
        <p:nvSpPr>
          <p:cNvPr id="2069" name="Text Box 52"/>
          <p:cNvSpPr txBox="1">
            <a:spLocks noChangeArrowheads="1"/>
          </p:cNvSpPr>
          <p:nvPr/>
        </p:nvSpPr>
        <p:spPr bwMode="auto">
          <a:xfrm>
            <a:off x="2834209" y="2883132"/>
            <a:ext cx="1233487" cy="66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B</a:t>
            </a:r>
          </a:p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Tp = 2.5 min</a:t>
            </a:r>
          </a:p>
        </p:txBody>
      </p:sp>
      <p:sp>
        <p:nvSpPr>
          <p:cNvPr id="2070" name="Text Box 53"/>
          <p:cNvSpPr txBox="1">
            <a:spLocks noChangeArrowheads="1"/>
          </p:cNvSpPr>
          <p:nvPr/>
        </p:nvSpPr>
        <p:spPr bwMode="auto">
          <a:xfrm>
            <a:off x="4052876" y="2883132"/>
            <a:ext cx="1234800" cy="66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500" b="1" u="sng" dirty="0">
                <a:solidFill>
                  <a:schemeClr val="bg2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pt-BR" sz="1500" b="1" u="sng" dirty="0">
                <a:solidFill>
                  <a:schemeClr val="bg2"/>
                </a:solidFill>
                <a:latin typeface="Times New Roman" pitchFamily="18" charset="0"/>
              </a:rPr>
              <a:t>Tp = 3 min</a:t>
            </a:r>
          </a:p>
        </p:txBody>
      </p:sp>
      <p:sp>
        <p:nvSpPr>
          <p:cNvPr id="2071" name="Text Box 54"/>
          <p:cNvSpPr txBox="1">
            <a:spLocks noChangeArrowheads="1"/>
          </p:cNvSpPr>
          <p:nvPr/>
        </p:nvSpPr>
        <p:spPr bwMode="auto">
          <a:xfrm>
            <a:off x="5281888" y="2883132"/>
            <a:ext cx="1278000" cy="66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D</a:t>
            </a:r>
          </a:p>
          <a:p>
            <a:pPr algn="ctr"/>
            <a:r>
              <a:rPr lang="pt-BR" sz="1500" b="1" dirty="0">
                <a:solidFill>
                  <a:schemeClr val="bg2"/>
                </a:solidFill>
                <a:latin typeface="Times New Roman" pitchFamily="18" charset="0"/>
              </a:rPr>
              <a:t>Tp = 1 min</a:t>
            </a:r>
          </a:p>
        </p:txBody>
      </p:sp>
      <p:sp>
        <p:nvSpPr>
          <p:cNvPr id="2072" name="Rectangle 56"/>
          <p:cNvSpPr>
            <a:spLocks noChangeArrowheads="1"/>
          </p:cNvSpPr>
          <p:nvPr/>
        </p:nvSpPr>
        <p:spPr bwMode="auto">
          <a:xfrm>
            <a:off x="179388" y="4149427"/>
            <a:ext cx="8785225" cy="2447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sz="1400" dirty="0"/>
          </a:p>
        </p:txBody>
      </p:sp>
      <p:sp>
        <p:nvSpPr>
          <p:cNvPr id="2073" name="Freeform 57"/>
          <p:cNvSpPr>
            <a:spLocks/>
          </p:cNvSpPr>
          <p:nvPr/>
        </p:nvSpPr>
        <p:spPr bwMode="auto">
          <a:xfrm>
            <a:off x="539750" y="4220864"/>
            <a:ext cx="7416800" cy="2016125"/>
          </a:xfrm>
          <a:custGeom>
            <a:avLst/>
            <a:gdLst>
              <a:gd name="T0" fmla="*/ 0 w 4355"/>
              <a:gd name="T1" fmla="*/ 0 h 1270"/>
              <a:gd name="T2" fmla="*/ 0 w 4355"/>
              <a:gd name="T3" fmla="*/ 2147483647 h 1270"/>
              <a:gd name="T4" fmla="*/ 2147483647 w 4355"/>
              <a:gd name="T5" fmla="*/ 2147483647 h 1270"/>
              <a:gd name="T6" fmla="*/ 0 60000 65536"/>
              <a:gd name="T7" fmla="*/ 0 60000 65536"/>
              <a:gd name="T8" fmla="*/ 0 60000 65536"/>
              <a:gd name="T9" fmla="*/ 0 w 4355"/>
              <a:gd name="T10" fmla="*/ 0 h 1270"/>
              <a:gd name="T11" fmla="*/ 4355 w 4355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5" h="1270">
                <a:moveTo>
                  <a:pt x="0" y="0"/>
                </a:moveTo>
                <a:lnTo>
                  <a:pt x="0" y="1270"/>
                </a:lnTo>
                <a:lnTo>
                  <a:pt x="4355" y="1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74" name="Text Box 59"/>
          <p:cNvSpPr txBox="1">
            <a:spLocks noChangeArrowheads="1"/>
          </p:cNvSpPr>
          <p:nvPr/>
        </p:nvSpPr>
        <p:spPr bwMode="auto">
          <a:xfrm>
            <a:off x="1116013" y="6216352"/>
            <a:ext cx="6718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500" b="1" dirty="0">
                <a:latin typeface="Times New Roman" pitchFamily="18" charset="0"/>
              </a:rPr>
              <a:t>t = 0              t = 1              t = 2              t = 3              t = 4              t = 5              t = 6</a:t>
            </a:r>
          </a:p>
        </p:txBody>
      </p:sp>
      <p:sp>
        <p:nvSpPr>
          <p:cNvPr id="2075" name="Line 60"/>
          <p:cNvSpPr>
            <a:spLocks noChangeShapeType="1"/>
          </p:cNvSpPr>
          <p:nvPr/>
        </p:nvSpPr>
        <p:spPr bwMode="auto">
          <a:xfrm flipV="1">
            <a:off x="1403350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76" name="Line 61"/>
          <p:cNvSpPr>
            <a:spLocks noChangeShapeType="1"/>
          </p:cNvSpPr>
          <p:nvPr/>
        </p:nvSpPr>
        <p:spPr bwMode="auto">
          <a:xfrm flipV="1">
            <a:off x="2411413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77" name="Line 62"/>
          <p:cNvSpPr>
            <a:spLocks noChangeShapeType="1"/>
          </p:cNvSpPr>
          <p:nvPr/>
        </p:nvSpPr>
        <p:spPr bwMode="auto">
          <a:xfrm flipV="1">
            <a:off x="3419475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78" name="Line 63"/>
          <p:cNvSpPr>
            <a:spLocks noChangeShapeType="1"/>
          </p:cNvSpPr>
          <p:nvPr/>
        </p:nvSpPr>
        <p:spPr bwMode="auto">
          <a:xfrm flipV="1">
            <a:off x="4427538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79" name="Line 64"/>
          <p:cNvSpPr>
            <a:spLocks noChangeShapeType="1"/>
          </p:cNvSpPr>
          <p:nvPr/>
        </p:nvSpPr>
        <p:spPr bwMode="auto">
          <a:xfrm flipV="1">
            <a:off x="5508625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0" name="Line 65"/>
          <p:cNvSpPr>
            <a:spLocks noChangeShapeType="1"/>
          </p:cNvSpPr>
          <p:nvPr/>
        </p:nvSpPr>
        <p:spPr bwMode="auto">
          <a:xfrm flipV="1">
            <a:off x="6516688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1" name="Line 66"/>
          <p:cNvSpPr>
            <a:spLocks noChangeShapeType="1"/>
          </p:cNvSpPr>
          <p:nvPr/>
        </p:nvSpPr>
        <p:spPr bwMode="auto">
          <a:xfrm flipV="1">
            <a:off x="7524750" y="429388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2" name="Text Box 67"/>
          <p:cNvSpPr txBox="1">
            <a:spLocks noChangeArrowheads="1"/>
          </p:cNvSpPr>
          <p:nvPr/>
        </p:nvSpPr>
        <p:spPr bwMode="auto">
          <a:xfrm rot="16200000">
            <a:off x="-139700" y="5116215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itchFamily="18" charset="0"/>
              </a:rPr>
              <a:t>operação</a:t>
            </a:r>
          </a:p>
        </p:txBody>
      </p:sp>
      <p:sp>
        <p:nvSpPr>
          <p:cNvPr id="2083" name="Text Box 68"/>
          <p:cNvSpPr txBox="1">
            <a:spLocks noChangeArrowheads="1"/>
          </p:cNvSpPr>
          <p:nvPr/>
        </p:nvSpPr>
        <p:spPr bwMode="auto">
          <a:xfrm>
            <a:off x="7885113" y="6094114"/>
            <a:ext cx="1141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itchFamily="18" charset="0"/>
              </a:rPr>
              <a:t>t (minutos)</a:t>
            </a:r>
          </a:p>
        </p:txBody>
      </p:sp>
      <p:sp>
        <p:nvSpPr>
          <p:cNvPr id="2084" name="Text Box 69"/>
          <p:cNvSpPr txBox="1">
            <a:spLocks noChangeArrowheads="1"/>
          </p:cNvSpPr>
          <p:nvPr/>
        </p:nvSpPr>
        <p:spPr bwMode="auto">
          <a:xfrm>
            <a:off x="1042988" y="4436764"/>
            <a:ext cx="323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A</a:t>
            </a:r>
          </a:p>
          <a:p>
            <a:pPr algn="ctr"/>
            <a:endParaRPr lang="pt-BR" sz="1400" b="1" dirty="0"/>
          </a:p>
          <a:p>
            <a:pPr algn="ctr"/>
            <a:r>
              <a:rPr lang="pt-BR" sz="1400" b="1" dirty="0"/>
              <a:t>B</a:t>
            </a:r>
          </a:p>
          <a:p>
            <a:pPr algn="ctr"/>
            <a:endParaRPr lang="pt-BR" sz="1400" b="1" dirty="0"/>
          </a:p>
          <a:p>
            <a:pPr algn="ctr"/>
            <a:r>
              <a:rPr lang="pt-BR" sz="1400" b="1" dirty="0"/>
              <a:t>C</a:t>
            </a:r>
          </a:p>
          <a:p>
            <a:pPr algn="ctr"/>
            <a:endParaRPr lang="pt-BR" sz="1400" b="1" dirty="0"/>
          </a:p>
          <a:p>
            <a:pPr algn="ctr"/>
            <a:r>
              <a:rPr lang="pt-BR" sz="1400" b="1" dirty="0"/>
              <a:t>D</a:t>
            </a:r>
          </a:p>
        </p:txBody>
      </p:sp>
      <p:sp>
        <p:nvSpPr>
          <p:cNvPr id="2085" name="Text Box 70"/>
          <p:cNvSpPr txBox="1">
            <a:spLocks noChangeArrowheads="1"/>
          </p:cNvSpPr>
          <p:nvPr/>
        </p:nvSpPr>
        <p:spPr bwMode="auto">
          <a:xfrm>
            <a:off x="3132138" y="6577607"/>
            <a:ext cx="25470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</a:rPr>
              <a:t>Tempo de ciclo para o exemplo</a:t>
            </a:r>
          </a:p>
        </p:txBody>
      </p:sp>
      <p:sp>
        <p:nvSpPr>
          <p:cNvPr id="2086" name="Rectangle 71" descr="50%"/>
          <p:cNvSpPr>
            <a:spLocks noChangeArrowheads="1"/>
          </p:cNvSpPr>
          <p:nvPr/>
        </p:nvSpPr>
        <p:spPr bwMode="auto">
          <a:xfrm>
            <a:off x="1403350" y="4436764"/>
            <a:ext cx="2016125" cy="288925"/>
          </a:xfrm>
          <a:prstGeom prst="rect">
            <a:avLst/>
          </a:prstGeom>
          <a:pattFill prst="pct50">
            <a:fgClr>
              <a:srgbClr val="DDDDDD"/>
            </a:fgClr>
            <a:bgClr>
              <a:schemeClr val="bg1"/>
            </a:bgClr>
          </a:patt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87" name="Rectangle 72" descr="Tijolo na diagonal"/>
          <p:cNvSpPr>
            <a:spLocks noChangeArrowheads="1"/>
          </p:cNvSpPr>
          <p:nvPr/>
        </p:nvSpPr>
        <p:spPr bwMode="auto">
          <a:xfrm>
            <a:off x="1403350" y="4868564"/>
            <a:ext cx="2520950" cy="288925"/>
          </a:xfrm>
          <a:prstGeom prst="rect">
            <a:avLst/>
          </a:prstGeom>
          <a:pattFill prst="diagBrick">
            <a:fgClr>
              <a:srgbClr val="DDDDDD"/>
            </a:fgClr>
            <a:bgClr>
              <a:schemeClr val="bg1"/>
            </a:bgClr>
          </a:patt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88" name="Rectangle 73" descr="Tijolo na horizontal"/>
          <p:cNvSpPr>
            <a:spLocks noChangeArrowheads="1"/>
          </p:cNvSpPr>
          <p:nvPr/>
        </p:nvSpPr>
        <p:spPr bwMode="auto">
          <a:xfrm>
            <a:off x="1403350" y="5301952"/>
            <a:ext cx="3024188" cy="288925"/>
          </a:xfrm>
          <a:prstGeom prst="rect">
            <a:avLst/>
          </a:prstGeom>
          <a:pattFill prst="horzBrick">
            <a:fgClr>
              <a:srgbClr val="DDDDDD"/>
            </a:fgClr>
            <a:bgClr>
              <a:schemeClr val="bg1"/>
            </a:bgClr>
          </a:patt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89" name="Rectangle 74" descr="Confetes grandes"/>
          <p:cNvSpPr>
            <a:spLocks noChangeArrowheads="1"/>
          </p:cNvSpPr>
          <p:nvPr/>
        </p:nvSpPr>
        <p:spPr bwMode="auto">
          <a:xfrm>
            <a:off x="1403350" y="5733752"/>
            <a:ext cx="1008063" cy="288925"/>
          </a:xfrm>
          <a:prstGeom prst="rect">
            <a:avLst/>
          </a:prstGeom>
          <a:pattFill prst="lgConfetti">
            <a:fgClr>
              <a:srgbClr val="DDDDDD"/>
            </a:fgClr>
            <a:bgClr>
              <a:schemeClr val="bg1"/>
            </a:bgClr>
          </a:patt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0" name="Rectangle 75" descr="50%"/>
          <p:cNvSpPr>
            <a:spLocks noChangeArrowheads="1"/>
          </p:cNvSpPr>
          <p:nvPr/>
        </p:nvSpPr>
        <p:spPr bwMode="auto">
          <a:xfrm>
            <a:off x="4427538" y="4436764"/>
            <a:ext cx="2016125" cy="288925"/>
          </a:xfrm>
          <a:prstGeom prst="rect">
            <a:avLst/>
          </a:prstGeom>
          <a:pattFill prst="pct50">
            <a:fgClr>
              <a:srgbClr val="FFFF00"/>
            </a:fgClr>
            <a:bgClr>
              <a:srgbClr val="FFFF00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1" name="Rectangle 76"/>
          <p:cNvSpPr>
            <a:spLocks noChangeArrowheads="1"/>
          </p:cNvSpPr>
          <p:nvPr/>
        </p:nvSpPr>
        <p:spPr bwMode="auto">
          <a:xfrm>
            <a:off x="4427538" y="4868564"/>
            <a:ext cx="2520950" cy="288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2" name="Rectangle 77"/>
          <p:cNvSpPr>
            <a:spLocks noChangeArrowheads="1"/>
          </p:cNvSpPr>
          <p:nvPr/>
        </p:nvSpPr>
        <p:spPr bwMode="auto">
          <a:xfrm>
            <a:off x="4427538" y="5301952"/>
            <a:ext cx="3024187" cy="288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3" name="Rectangle 78"/>
          <p:cNvSpPr>
            <a:spLocks noChangeArrowheads="1"/>
          </p:cNvSpPr>
          <p:nvPr/>
        </p:nvSpPr>
        <p:spPr bwMode="auto">
          <a:xfrm>
            <a:off x="4427538" y="5733752"/>
            <a:ext cx="1008062" cy="288925"/>
          </a:xfrm>
          <a:prstGeom prst="rect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4" name="Text Box 79"/>
          <p:cNvSpPr txBox="1">
            <a:spLocks noChangeArrowheads="1"/>
          </p:cNvSpPr>
          <p:nvPr/>
        </p:nvSpPr>
        <p:spPr bwMode="auto">
          <a:xfrm>
            <a:off x="395288" y="3789064"/>
            <a:ext cx="212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u="sng" dirty="0">
                <a:latin typeface="Times New Roman" pitchFamily="18" charset="0"/>
              </a:rPr>
              <a:t>Término da operação – D</a:t>
            </a:r>
          </a:p>
        </p:txBody>
      </p:sp>
      <p:sp>
        <p:nvSpPr>
          <p:cNvPr id="2095" name="Line 80"/>
          <p:cNvSpPr>
            <a:spLocks noChangeShapeType="1"/>
          </p:cNvSpPr>
          <p:nvPr/>
        </p:nvSpPr>
        <p:spPr bwMode="auto">
          <a:xfrm flipV="1">
            <a:off x="2411413" y="4077989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96" name="Line 81"/>
          <p:cNvSpPr>
            <a:spLocks noChangeShapeType="1"/>
          </p:cNvSpPr>
          <p:nvPr/>
        </p:nvSpPr>
        <p:spPr bwMode="auto">
          <a:xfrm flipV="1">
            <a:off x="3419475" y="3860502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97" name="Line 82"/>
          <p:cNvSpPr>
            <a:spLocks noChangeShapeType="1"/>
          </p:cNvSpPr>
          <p:nvPr/>
        </p:nvSpPr>
        <p:spPr bwMode="auto">
          <a:xfrm flipV="1">
            <a:off x="3924300" y="3860502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98" name="Line 83"/>
          <p:cNvSpPr>
            <a:spLocks noChangeShapeType="1"/>
          </p:cNvSpPr>
          <p:nvPr/>
        </p:nvSpPr>
        <p:spPr bwMode="auto">
          <a:xfrm flipV="1">
            <a:off x="4427538" y="4077989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99" name="Text Box 85"/>
          <p:cNvSpPr txBox="1">
            <a:spLocks noChangeArrowheads="1"/>
          </p:cNvSpPr>
          <p:nvPr/>
        </p:nvSpPr>
        <p:spPr bwMode="auto">
          <a:xfrm>
            <a:off x="1443038" y="3573164"/>
            <a:ext cx="212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u="sng" dirty="0">
                <a:latin typeface="Times New Roman" pitchFamily="18" charset="0"/>
              </a:rPr>
              <a:t>Término da operação – A</a:t>
            </a:r>
          </a:p>
        </p:txBody>
      </p:sp>
      <p:sp>
        <p:nvSpPr>
          <p:cNvPr id="2100" name="Text Box 86"/>
          <p:cNvSpPr txBox="1">
            <a:spLocks noChangeArrowheads="1"/>
          </p:cNvSpPr>
          <p:nvPr/>
        </p:nvSpPr>
        <p:spPr bwMode="auto">
          <a:xfrm>
            <a:off x="3779838" y="3555702"/>
            <a:ext cx="211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u="sng" dirty="0">
                <a:latin typeface="Times New Roman" pitchFamily="18" charset="0"/>
              </a:rPr>
              <a:t>Término da operação – B</a:t>
            </a:r>
          </a:p>
        </p:txBody>
      </p:sp>
      <p:sp>
        <p:nvSpPr>
          <p:cNvPr id="2101" name="Text Box 87"/>
          <p:cNvSpPr txBox="1">
            <a:spLocks noChangeArrowheads="1"/>
          </p:cNvSpPr>
          <p:nvPr/>
        </p:nvSpPr>
        <p:spPr bwMode="auto">
          <a:xfrm>
            <a:off x="4284663" y="3789064"/>
            <a:ext cx="356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u="sng" dirty="0">
                <a:latin typeface="Times New Roman" pitchFamily="18" charset="0"/>
              </a:rPr>
              <a:t>Término da operação – C (Término do ciclo)</a:t>
            </a:r>
          </a:p>
        </p:txBody>
      </p:sp>
      <p:sp>
        <p:nvSpPr>
          <p:cNvPr id="2102" name="Text Box 88"/>
          <p:cNvSpPr txBox="1">
            <a:spLocks noChangeArrowheads="1"/>
          </p:cNvSpPr>
          <p:nvPr/>
        </p:nvSpPr>
        <p:spPr bwMode="auto">
          <a:xfrm>
            <a:off x="71936" y="2564904"/>
            <a:ext cx="140421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latin typeface="Times New Roman" pitchFamily="18" charset="0"/>
              </a:rPr>
              <a:t>Considerando um operário alocado a cada máquina/posto, não é possível produzir mais que 20 peças por hora nessa linha.</a:t>
            </a:r>
          </a:p>
        </p:txBody>
      </p:sp>
      <p:grpSp>
        <p:nvGrpSpPr>
          <p:cNvPr id="2103" name="Group 94"/>
          <p:cNvGrpSpPr>
            <a:grpSpLocks/>
          </p:cNvGrpSpPr>
          <p:nvPr/>
        </p:nvGrpSpPr>
        <p:grpSpPr bwMode="auto">
          <a:xfrm>
            <a:off x="6570503" y="2884419"/>
            <a:ext cx="2493520" cy="666000"/>
            <a:chOff x="4221" y="1494"/>
            <a:chExt cx="1519" cy="408"/>
          </a:xfrm>
        </p:grpSpPr>
        <p:sp>
          <p:nvSpPr>
            <p:cNvPr id="2104" name="Rectangle 91"/>
            <p:cNvSpPr>
              <a:spLocks noChangeArrowheads="1"/>
            </p:cNvSpPr>
            <p:nvPr/>
          </p:nvSpPr>
          <p:spPr bwMode="auto">
            <a:xfrm>
              <a:off x="4221" y="1494"/>
              <a:ext cx="1519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900" dirty="0"/>
            </a:p>
          </p:txBody>
        </p:sp>
        <p:graphicFrame>
          <p:nvGraphicFramePr>
            <p:cNvPr id="2050" name="Object 93"/>
            <p:cNvGraphicFramePr>
              <a:graphicFrameLocks noChangeAspect="1"/>
            </p:cNvGraphicFramePr>
            <p:nvPr>
              <p:extLst/>
            </p:nvPr>
          </p:nvGraphicFramePr>
          <p:xfrm>
            <a:off x="4254" y="1537"/>
            <a:ext cx="146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3" imgW="2692400" imgH="685800" progId="Equation.3">
                    <p:embed/>
                  </p:oleObj>
                </mc:Choice>
                <mc:Fallback>
                  <p:oleObj name="Equation" r:id="rId3" imgW="26924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" y="1537"/>
                          <a:ext cx="1469" cy="3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o 3"/>
          <p:cNvGrpSpPr/>
          <p:nvPr/>
        </p:nvGrpSpPr>
        <p:grpSpPr>
          <a:xfrm>
            <a:off x="179760" y="1268760"/>
            <a:ext cx="1295896" cy="1184276"/>
            <a:chOff x="179512" y="764704"/>
            <a:chExt cx="1295896" cy="1184276"/>
          </a:xfrm>
        </p:grpSpPr>
        <p:pic>
          <p:nvPicPr>
            <p:cNvPr id="12016662" name="Picture 22" descr="C:\Program Files (x86)\Microsoft Office\MEDIA\CAGCAT10\j0187423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4967">
              <a:off x="179512" y="764704"/>
              <a:ext cx="1141621" cy="118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 rot="380158" flipH="1">
              <a:off x="1043608" y="1628800"/>
              <a:ext cx="431800" cy="215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legacyObliqueTopRight">
                <a:rot lat="21299999" lon="18600000" rev="294000"/>
              </a:camera>
              <a:lightRig rig="chilly" dir="b"/>
            </a:scene3d>
            <a:sp3d extrusionH="430200" contourW="12700" prstMaterial="metal">
              <a:bevelT w="13500" h="13500" prst="softRound"/>
              <a:bevelB w="13500" h="13500" prst="angle"/>
              <a:extrusionClr>
                <a:srgbClr val="FFFFCC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35496" y="665142"/>
            <a:ext cx="9072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Maior tempo de processo = 3 minutos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 tempo de ciclo 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takt time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tempo de trabalho / número de peças produzidas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Grau de utilização = a porcentagem de produção da linha de produção = 1 – % de ociosidade = 1 – 0,2778 = 72,22% 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ave direita 6"/>
          <p:cNvSpPr/>
          <p:nvPr/>
        </p:nvSpPr>
        <p:spPr>
          <a:xfrm rot="16200000">
            <a:off x="2136159" y="993407"/>
            <a:ext cx="180000" cy="1234800"/>
          </a:xfrm>
          <a:prstGeom prst="righ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2" name="Chave direita 81"/>
          <p:cNvSpPr/>
          <p:nvPr/>
        </p:nvSpPr>
        <p:spPr>
          <a:xfrm rot="16200000">
            <a:off x="3370960" y="993407"/>
            <a:ext cx="180000" cy="1234800"/>
          </a:xfrm>
          <a:prstGeom prst="righ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3" name="Chave direita 82"/>
          <p:cNvSpPr/>
          <p:nvPr/>
        </p:nvSpPr>
        <p:spPr>
          <a:xfrm rot="16200000">
            <a:off x="5226896" y="361607"/>
            <a:ext cx="180000" cy="2498400"/>
          </a:xfrm>
          <a:prstGeom prst="righ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63688" y="111696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1º posto de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2987824" y="111696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posto de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4841079" y="110707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3º posto de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0232" y="2257145"/>
            <a:ext cx="2412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Postos de trabalho = (2 + 2,5 + 3 + 1) / 3 = 3 postos de trabalho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7380312" y="1196752"/>
            <a:ext cx="1691680" cy="10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de ociosidade =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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(tempo ocioso de cada estação) / (número de estações * tempo de ciclo) = ((3 – 2) + (3 – 2,5) – (3 – 3) + (3 – 1) / (3 * 3) = 3,5 / 9 = 27,78%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6660232" y="1196752"/>
            <a:ext cx="1584176" cy="1064453"/>
          </a:xfrm>
          <a:custGeom>
            <a:avLst/>
            <a:gdLst>
              <a:gd name="connsiteX0" fmla="*/ 1576874 w 1576874"/>
              <a:gd name="connsiteY0" fmla="*/ 0 h 1063689"/>
              <a:gd name="connsiteX1" fmla="*/ 9331 w 1576874"/>
              <a:gd name="connsiteY1" fmla="*/ 0 h 1063689"/>
              <a:gd name="connsiteX2" fmla="*/ 0 w 1576874"/>
              <a:gd name="connsiteY2" fmla="*/ 1063689 h 1063689"/>
              <a:gd name="connsiteX3" fmla="*/ 0 w 1576874"/>
              <a:gd name="connsiteY3" fmla="*/ 1063689 h 1063689"/>
              <a:gd name="connsiteX4" fmla="*/ 0 w 1576874"/>
              <a:gd name="connsiteY4" fmla="*/ 1063689 h 106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874" h="1063689">
                <a:moveTo>
                  <a:pt x="1576874" y="0"/>
                </a:moveTo>
                <a:lnTo>
                  <a:pt x="9331" y="0"/>
                </a:lnTo>
                <a:cubicBezTo>
                  <a:pt x="6221" y="354563"/>
                  <a:pt x="3110" y="709126"/>
                  <a:pt x="0" y="1063689"/>
                </a:cubicBezTo>
                <a:lnTo>
                  <a:pt x="0" y="1063689"/>
                </a:lnTo>
                <a:lnTo>
                  <a:pt x="0" y="1063689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57263" y="2492896"/>
            <a:ext cx="135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mão de obra = 2/3 = 0,67 = 1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2781399" y="2492896"/>
            <a:ext cx="135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mão de obra = 2,5/3 = 0,83 = 1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4510012" y="2492896"/>
            <a:ext cx="150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mão de obra = (3 + 1) / 3 = 1,33 = 2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5908947" y="3573016"/>
            <a:ext cx="3198549" cy="246221"/>
          </a:xfrm>
          <a:prstGeom prst="rect">
            <a:avLst/>
          </a:prstGeom>
          <a:ln w="508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Tempo disponível para produção = 8 horas</a:t>
            </a: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1619424" y="3573015"/>
            <a:ext cx="7488000" cy="1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1619672" y="2883132"/>
            <a:ext cx="7488000" cy="1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619672" y="2883132"/>
            <a:ext cx="0" cy="68400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2843808" y="2883132"/>
            <a:ext cx="0" cy="68400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4067944" y="2883132"/>
            <a:ext cx="0" cy="68400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5292080" y="2883132"/>
            <a:ext cx="0" cy="68400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619672" y="2884419"/>
            <a:ext cx="7480505" cy="688597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4" name="Conector reto 103"/>
          <p:cNvCxnSpPr/>
          <p:nvPr/>
        </p:nvCxnSpPr>
        <p:spPr>
          <a:xfrm>
            <a:off x="6559888" y="2883132"/>
            <a:ext cx="0" cy="68400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Botão de ação: Documento 104">
            <a:hlinkClick r:id="rId6" action="ppaction://hlinksldjump" highlightClick="1"/>
          </p:cNvPr>
          <p:cNvSpPr/>
          <p:nvPr/>
        </p:nvSpPr>
        <p:spPr>
          <a:xfrm>
            <a:off x="1151648" y="1376800"/>
            <a:ext cx="252000" cy="252000"/>
          </a:xfrm>
          <a:prstGeom prst="actionButtonDocumen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6" name="Group 18"/>
          <p:cNvGrpSpPr>
            <a:grpSpLocks/>
          </p:cNvGrpSpPr>
          <p:nvPr/>
        </p:nvGrpSpPr>
        <p:grpSpPr bwMode="auto">
          <a:xfrm>
            <a:off x="8124577" y="5697296"/>
            <a:ext cx="623887" cy="396000"/>
            <a:chOff x="2836" y="2446"/>
            <a:chExt cx="393" cy="300"/>
          </a:xfrm>
        </p:grpSpPr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2975" y="2449"/>
              <a:ext cx="254" cy="292"/>
            </a:xfrm>
            <a:custGeom>
              <a:avLst/>
              <a:gdLst>
                <a:gd name="T0" fmla="*/ 44 w 254"/>
                <a:gd name="T1" fmla="*/ 292 h 292"/>
                <a:gd name="T2" fmla="*/ 175 w 254"/>
                <a:gd name="T3" fmla="*/ 292 h 292"/>
                <a:gd name="T4" fmla="*/ 254 w 254"/>
                <a:gd name="T5" fmla="*/ 177 h 292"/>
                <a:gd name="T6" fmla="*/ 179 w 254"/>
                <a:gd name="T7" fmla="*/ 0 h 292"/>
                <a:gd name="T8" fmla="*/ 138 w 254"/>
                <a:gd name="T9" fmla="*/ 32 h 292"/>
                <a:gd name="T10" fmla="*/ 169 w 254"/>
                <a:gd name="T11" fmla="*/ 153 h 292"/>
                <a:gd name="T12" fmla="*/ 106 w 254"/>
                <a:gd name="T13" fmla="*/ 179 h 292"/>
                <a:gd name="T14" fmla="*/ 0 w 254"/>
                <a:gd name="T15" fmla="*/ 179 h 292"/>
                <a:gd name="T16" fmla="*/ 44 w 254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92"/>
                <a:gd name="T29" fmla="*/ 254 w 254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92">
                  <a:moveTo>
                    <a:pt x="44" y="292"/>
                  </a:moveTo>
                  <a:lnTo>
                    <a:pt x="175" y="292"/>
                  </a:lnTo>
                  <a:lnTo>
                    <a:pt x="254" y="177"/>
                  </a:lnTo>
                  <a:lnTo>
                    <a:pt x="179" y="0"/>
                  </a:lnTo>
                  <a:lnTo>
                    <a:pt x="138" y="32"/>
                  </a:lnTo>
                  <a:lnTo>
                    <a:pt x="169" y="153"/>
                  </a:lnTo>
                  <a:lnTo>
                    <a:pt x="106" y="179"/>
                  </a:lnTo>
                  <a:lnTo>
                    <a:pt x="0" y="179"/>
                  </a:lnTo>
                  <a:lnTo>
                    <a:pt x="44" y="29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8" name="Freeform 15"/>
            <p:cNvSpPr>
              <a:spLocks/>
            </p:cNvSpPr>
            <p:nvPr/>
          </p:nvSpPr>
          <p:spPr bwMode="auto">
            <a:xfrm>
              <a:off x="2836" y="2446"/>
              <a:ext cx="256" cy="296"/>
            </a:xfrm>
            <a:custGeom>
              <a:avLst/>
              <a:gdLst>
                <a:gd name="T0" fmla="*/ 234 w 256"/>
                <a:gd name="T1" fmla="*/ 296 h 296"/>
                <a:gd name="T2" fmla="*/ 81 w 256"/>
                <a:gd name="T3" fmla="*/ 296 h 296"/>
                <a:gd name="T4" fmla="*/ 0 w 256"/>
                <a:gd name="T5" fmla="*/ 183 h 296"/>
                <a:gd name="T6" fmla="*/ 81 w 256"/>
                <a:gd name="T7" fmla="*/ 0 h 296"/>
                <a:gd name="T8" fmla="*/ 118 w 256"/>
                <a:gd name="T9" fmla="*/ 30 h 296"/>
                <a:gd name="T10" fmla="*/ 89 w 256"/>
                <a:gd name="T11" fmla="*/ 157 h 296"/>
                <a:gd name="T12" fmla="*/ 150 w 256"/>
                <a:gd name="T13" fmla="*/ 183 h 296"/>
                <a:gd name="T14" fmla="*/ 256 w 256"/>
                <a:gd name="T15" fmla="*/ 183 h 296"/>
                <a:gd name="T16" fmla="*/ 234 w 256"/>
                <a:gd name="T17" fmla="*/ 296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296"/>
                <a:gd name="T29" fmla="*/ 256 w 256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296">
                  <a:moveTo>
                    <a:pt x="234" y="296"/>
                  </a:moveTo>
                  <a:lnTo>
                    <a:pt x="81" y="296"/>
                  </a:lnTo>
                  <a:lnTo>
                    <a:pt x="0" y="183"/>
                  </a:lnTo>
                  <a:lnTo>
                    <a:pt x="81" y="0"/>
                  </a:lnTo>
                  <a:lnTo>
                    <a:pt x="118" y="30"/>
                  </a:lnTo>
                  <a:lnTo>
                    <a:pt x="89" y="157"/>
                  </a:lnTo>
                  <a:lnTo>
                    <a:pt x="150" y="183"/>
                  </a:lnTo>
                  <a:lnTo>
                    <a:pt x="256" y="183"/>
                  </a:lnTo>
                  <a:lnTo>
                    <a:pt x="234" y="29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2957" y="2554"/>
              <a:ext cx="153" cy="169"/>
            </a:xfrm>
            <a:custGeom>
              <a:avLst/>
              <a:gdLst>
                <a:gd name="T0" fmla="*/ 0 w 153"/>
                <a:gd name="T1" fmla="*/ 90 h 169"/>
                <a:gd name="T2" fmla="*/ 2 w 153"/>
                <a:gd name="T3" fmla="*/ 100 h 169"/>
                <a:gd name="T4" fmla="*/ 4 w 153"/>
                <a:gd name="T5" fmla="*/ 111 h 169"/>
                <a:gd name="T6" fmla="*/ 8 w 153"/>
                <a:gd name="T7" fmla="*/ 121 h 169"/>
                <a:gd name="T8" fmla="*/ 13 w 153"/>
                <a:gd name="T9" fmla="*/ 131 h 169"/>
                <a:gd name="T10" fmla="*/ 19 w 153"/>
                <a:gd name="T11" fmla="*/ 139 h 169"/>
                <a:gd name="T12" fmla="*/ 25 w 153"/>
                <a:gd name="T13" fmla="*/ 146 h 169"/>
                <a:gd name="T14" fmla="*/ 34 w 153"/>
                <a:gd name="T15" fmla="*/ 154 h 169"/>
                <a:gd name="T16" fmla="*/ 41 w 153"/>
                <a:gd name="T17" fmla="*/ 159 h 169"/>
                <a:gd name="T18" fmla="*/ 50 w 153"/>
                <a:gd name="T19" fmla="*/ 164 h 169"/>
                <a:gd name="T20" fmla="*/ 58 w 153"/>
                <a:gd name="T21" fmla="*/ 167 h 169"/>
                <a:gd name="T22" fmla="*/ 69 w 153"/>
                <a:gd name="T23" fmla="*/ 169 h 169"/>
                <a:gd name="T24" fmla="*/ 78 w 153"/>
                <a:gd name="T25" fmla="*/ 169 h 169"/>
                <a:gd name="T26" fmla="*/ 88 w 153"/>
                <a:gd name="T27" fmla="*/ 168 h 169"/>
                <a:gd name="T28" fmla="*/ 97 w 153"/>
                <a:gd name="T29" fmla="*/ 167 h 169"/>
                <a:gd name="T30" fmla="*/ 106 w 153"/>
                <a:gd name="T31" fmla="*/ 163 h 169"/>
                <a:gd name="T32" fmla="*/ 115 w 153"/>
                <a:gd name="T33" fmla="*/ 158 h 169"/>
                <a:gd name="T34" fmla="*/ 124 w 153"/>
                <a:gd name="T35" fmla="*/ 153 h 169"/>
                <a:gd name="T36" fmla="*/ 131 w 153"/>
                <a:gd name="T37" fmla="*/ 145 h 169"/>
                <a:gd name="T38" fmla="*/ 137 w 153"/>
                <a:gd name="T39" fmla="*/ 136 h 169"/>
                <a:gd name="T40" fmla="*/ 144 w 153"/>
                <a:gd name="T41" fmla="*/ 128 h 169"/>
                <a:gd name="T42" fmla="*/ 147 w 153"/>
                <a:gd name="T43" fmla="*/ 119 h 169"/>
                <a:gd name="T44" fmla="*/ 151 w 153"/>
                <a:gd name="T45" fmla="*/ 108 h 169"/>
                <a:gd name="T46" fmla="*/ 153 w 153"/>
                <a:gd name="T47" fmla="*/ 97 h 169"/>
                <a:gd name="T48" fmla="*/ 153 w 153"/>
                <a:gd name="T49" fmla="*/ 86 h 169"/>
                <a:gd name="T50" fmla="*/ 153 w 153"/>
                <a:gd name="T51" fmla="*/ 77 h 169"/>
                <a:gd name="T52" fmla="*/ 152 w 153"/>
                <a:gd name="T53" fmla="*/ 66 h 169"/>
                <a:gd name="T54" fmla="*/ 150 w 153"/>
                <a:gd name="T55" fmla="*/ 56 h 169"/>
                <a:gd name="T56" fmla="*/ 146 w 153"/>
                <a:gd name="T57" fmla="*/ 46 h 169"/>
                <a:gd name="T58" fmla="*/ 140 w 153"/>
                <a:gd name="T59" fmla="*/ 35 h 169"/>
                <a:gd name="T60" fmla="*/ 134 w 153"/>
                <a:gd name="T61" fmla="*/ 28 h 169"/>
                <a:gd name="T62" fmla="*/ 127 w 153"/>
                <a:gd name="T63" fmla="*/ 20 h 169"/>
                <a:gd name="T64" fmla="*/ 120 w 153"/>
                <a:gd name="T65" fmla="*/ 14 h 169"/>
                <a:gd name="T66" fmla="*/ 110 w 153"/>
                <a:gd name="T67" fmla="*/ 7 h 169"/>
                <a:gd name="T68" fmla="*/ 102 w 153"/>
                <a:gd name="T69" fmla="*/ 4 h 169"/>
                <a:gd name="T70" fmla="*/ 93 w 153"/>
                <a:gd name="T71" fmla="*/ 1 h 169"/>
                <a:gd name="T72" fmla="*/ 83 w 153"/>
                <a:gd name="T73" fmla="*/ 0 h 169"/>
                <a:gd name="T74" fmla="*/ 73 w 153"/>
                <a:gd name="T75" fmla="*/ 0 h 169"/>
                <a:gd name="T76" fmla="*/ 65 w 153"/>
                <a:gd name="T77" fmla="*/ 1 h 169"/>
                <a:gd name="T78" fmla="*/ 55 w 153"/>
                <a:gd name="T79" fmla="*/ 2 h 169"/>
                <a:gd name="T80" fmla="*/ 45 w 153"/>
                <a:gd name="T81" fmla="*/ 7 h 169"/>
                <a:gd name="T82" fmla="*/ 36 w 153"/>
                <a:gd name="T83" fmla="*/ 13 h 169"/>
                <a:gd name="T84" fmla="*/ 29 w 153"/>
                <a:gd name="T85" fmla="*/ 19 h 169"/>
                <a:gd name="T86" fmla="*/ 23 w 153"/>
                <a:gd name="T87" fmla="*/ 25 h 169"/>
                <a:gd name="T88" fmla="*/ 15 w 153"/>
                <a:gd name="T89" fmla="*/ 34 h 169"/>
                <a:gd name="T90" fmla="*/ 10 w 153"/>
                <a:gd name="T91" fmla="*/ 43 h 169"/>
                <a:gd name="T92" fmla="*/ 6 w 153"/>
                <a:gd name="T93" fmla="*/ 53 h 169"/>
                <a:gd name="T94" fmla="*/ 3 w 153"/>
                <a:gd name="T95" fmla="*/ 62 h 169"/>
                <a:gd name="T96" fmla="*/ 0 w 153"/>
                <a:gd name="T97" fmla="*/ 74 h 169"/>
                <a:gd name="T98" fmla="*/ 0 w 153"/>
                <a:gd name="T99" fmla="*/ 84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69"/>
                <a:gd name="T152" fmla="*/ 153 w 153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69">
                  <a:moveTo>
                    <a:pt x="0" y="84"/>
                  </a:move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6"/>
                  </a:lnTo>
                  <a:lnTo>
                    <a:pt x="13" y="131"/>
                  </a:lnTo>
                  <a:lnTo>
                    <a:pt x="15" y="135"/>
                  </a:lnTo>
                  <a:lnTo>
                    <a:pt x="19" y="139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41" y="159"/>
                  </a:lnTo>
                  <a:lnTo>
                    <a:pt x="45" y="161"/>
                  </a:lnTo>
                  <a:lnTo>
                    <a:pt x="50" y="164"/>
                  </a:lnTo>
                  <a:lnTo>
                    <a:pt x="55" y="165"/>
                  </a:lnTo>
                  <a:lnTo>
                    <a:pt x="58" y="167"/>
                  </a:lnTo>
                  <a:lnTo>
                    <a:pt x="65" y="168"/>
                  </a:lnTo>
                  <a:lnTo>
                    <a:pt x="69" y="169"/>
                  </a:lnTo>
                  <a:lnTo>
                    <a:pt x="73" y="169"/>
                  </a:lnTo>
                  <a:lnTo>
                    <a:pt x="78" y="169"/>
                  </a:lnTo>
                  <a:lnTo>
                    <a:pt x="83" y="169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7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0"/>
                  </a:lnTo>
                  <a:lnTo>
                    <a:pt x="115" y="158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7" y="149"/>
                  </a:lnTo>
                  <a:lnTo>
                    <a:pt x="131" y="145"/>
                  </a:lnTo>
                  <a:lnTo>
                    <a:pt x="134" y="141"/>
                  </a:lnTo>
                  <a:lnTo>
                    <a:pt x="137" y="136"/>
                  </a:lnTo>
                  <a:lnTo>
                    <a:pt x="140" y="133"/>
                  </a:lnTo>
                  <a:lnTo>
                    <a:pt x="144" y="128"/>
                  </a:lnTo>
                  <a:lnTo>
                    <a:pt x="146" y="123"/>
                  </a:lnTo>
                  <a:lnTo>
                    <a:pt x="147" y="119"/>
                  </a:lnTo>
                  <a:lnTo>
                    <a:pt x="150" y="113"/>
                  </a:lnTo>
                  <a:lnTo>
                    <a:pt x="151" y="108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1"/>
                  </a:lnTo>
                  <a:lnTo>
                    <a:pt x="153" y="77"/>
                  </a:ln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6"/>
                  </a:lnTo>
                  <a:lnTo>
                    <a:pt x="147" y="49"/>
                  </a:lnTo>
                  <a:lnTo>
                    <a:pt x="146" y="46"/>
                  </a:lnTo>
                  <a:lnTo>
                    <a:pt x="144" y="41"/>
                  </a:lnTo>
                  <a:lnTo>
                    <a:pt x="140" y="35"/>
                  </a:lnTo>
                  <a:lnTo>
                    <a:pt x="137" y="33"/>
                  </a:lnTo>
                  <a:lnTo>
                    <a:pt x="134" y="28"/>
                  </a:lnTo>
                  <a:lnTo>
                    <a:pt x="131" y="24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0" y="43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4" y="58"/>
                  </a:lnTo>
                  <a:lnTo>
                    <a:pt x="3" y="62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2951" y="2591"/>
              <a:ext cx="167" cy="155"/>
            </a:xfrm>
            <a:custGeom>
              <a:avLst/>
              <a:gdLst>
                <a:gd name="T0" fmla="*/ 0 w 167"/>
                <a:gd name="T1" fmla="*/ 82 h 155"/>
                <a:gd name="T2" fmla="*/ 1 w 167"/>
                <a:gd name="T3" fmla="*/ 93 h 155"/>
                <a:gd name="T4" fmla="*/ 4 w 167"/>
                <a:gd name="T5" fmla="*/ 102 h 155"/>
                <a:gd name="T6" fmla="*/ 8 w 167"/>
                <a:gd name="T7" fmla="*/ 110 h 155"/>
                <a:gd name="T8" fmla="*/ 14 w 167"/>
                <a:gd name="T9" fmla="*/ 119 h 155"/>
                <a:gd name="T10" fmla="*/ 20 w 167"/>
                <a:gd name="T11" fmla="*/ 127 h 155"/>
                <a:gd name="T12" fmla="*/ 27 w 167"/>
                <a:gd name="T13" fmla="*/ 135 h 155"/>
                <a:gd name="T14" fmla="*/ 36 w 167"/>
                <a:gd name="T15" fmla="*/ 141 h 155"/>
                <a:gd name="T16" fmla="*/ 45 w 167"/>
                <a:gd name="T17" fmla="*/ 146 h 155"/>
                <a:gd name="T18" fmla="*/ 54 w 167"/>
                <a:gd name="T19" fmla="*/ 150 h 155"/>
                <a:gd name="T20" fmla="*/ 64 w 167"/>
                <a:gd name="T21" fmla="*/ 152 h 155"/>
                <a:gd name="T22" fmla="*/ 75 w 167"/>
                <a:gd name="T23" fmla="*/ 155 h 155"/>
                <a:gd name="T24" fmla="*/ 85 w 167"/>
                <a:gd name="T25" fmla="*/ 155 h 155"/>
                <a:gd name="T26" fmla="*/ 95 w 167"/>
                <a:gd name="T27" fmla="*/ 154 h 155"/>
                <a:gd name="T28" fmla="*/ 105 w 167"/>
                <a:gd name="T29" fmla="*/ 152 h 155"/>
                <a:gd name="T30" fmla="*/ 116 w 167"/>
                <a:gd name="T31" fmla="*/ 149 h 155"/>
                <a:gd name="T32" fmla="*/ 126 w 167"/>
                <a:gd name="T33" fmla="*/ 145 h 155"/>
                <a:gd name="T34" fmla="*/ 133 w 167"/>
                <a:gd name="T35" fmla="*/ 140 h 155"/>
                <a:gd name="T36" fmla="*/ 143 w 167"/>
                <a:gd name="T37" fmla="*/ 132 h 155"/>
                <a:gd name="T38" fmla="*/ 150 w 167"/>
                <a:gd name="T39" fmla="*/ 126 h 155"/>
                <a:gd name="T40" fmla="*/ 156 w 167"/>
                <a:gd name="T41" fmla="*/ 117 h 155"/>
                <a:gd name="T42" fmla="*/ 161 w 167"/>
                <a:gd name="T43" fmla="*/ 109 h 155"/>
                <a:gd name="T44" fmla="*/ 164 w 167"/>
                <a:gd name="T45" fmla="*/ 99 h 155"/>
                <a:gd name="T46" fmla="*/ 167 w 167"/>
                <a:gd name="T47" fmla="*/ 90 h 155"/>
                <a:gd name="T48" fmla="*/ 167 w 167"/>
                <a:gd name="T49" fmla="*/ 80 h 155"/>
                <a:gd name="T50" fmla="*/ 167 w 167"/>
                <a:gd name="T51" fmla="*/ 71 h 155"/>
                <a:gd name="T52" fmla="*/ 166 w 167"/>
                <a:gd name="T53" fmla="*/ 60 h 155"/>
                <a:gd name="T54" fmla="*/ 162 w 167"/>
                <a:gd name="T55" fmla="*/ 51 h 155"/>
                <a:gd name="T56" fmla="*/ 158 w 167"/>
                <a:gd name="T57" fmla="*/ 42 h 155"/>
                <a:gd name="T58" fmla="*/ 152 w 167"/>
                <a:gd name="T59" fmla="*/ 33 h 155"/>
                <a:gd name="T60" fmla="*/ 146 w 167"/>
                <a:gd name="T61" fmla="*/ 25 h 155"/>
                <a:gd name="T62" fmla="*/ 138 w 167"/>
                <a:gd name="T63" fmla="*/ 19 h 155"/>
                <a:gd name="T64" fmla="*/ 131 w 167"/>
                <a:gd name="T65" fmla="*/ 12 h 155"/>
                <a:gd name="T66" fmla="*/ 120 w 167"/>
                <a:gd name="T67" fmla="*/ 7 h 155"/>
                <a:gd name="T68" fmla="*/ 111 w 167"/>
                <a:gd name="T69" fmla="*/ 4 h 155"/>
                <a:gd name="T70" fmla="*/ 101 w 167"/>
                <a:gd name="T71" fmla="*/ 1 h 155"/>
                <a:gd name="T72" fmla="*/ 90 w 167"/>
                <a:gd name="T73" fmla="*/ 0 h 155"/>
                <a:gd name="T74" fmla="*/ 79 w 167"/>
                <a:gd name="T75" fmla="*/ 0 h 155"/>
                <a:gd name="T76" fmla="*/ 69 w 167"/>
                <a:gd name="T77" fmla="*/ 1 h 155"/>
                <a:gd name="T78" fmla="*/ 59 w 167"/>
                <a:gd name="T79" fmla="*/ 4 h 155"/>
                <a:gd name="T80" fmla="*/ 48 w 167"/>
                <a:gd name="T81" fmla="*/ 7 h 155"/>
                <a:gd name="T82" fmla="*/ 40 w 167"/>
                <a:gd name="T83" fmla="*/ 11 h 155"/>
                <a:gd name="T84" fmla="*/ 31 w 167"/>
                <a:gd name="T85" fmla="*/ 18 h 155"/>
                <a:gd name="T86" fmla="*/ 24 w 167"/>
                <a:gd name="T87" fmla="*/ 24 h 155"/>
                <a:gd name="T88" fmla="*/ 16 w 167"/>
                <a:gd name="T89" fmla="*/ 32 h 155"/>
                <a:gd name="T90" fmla="*/ 11 w 167"/>
                <a:gd name="T91" fmla="*/ 39 h 155"/>
                <a:gd name="T92" fmla="*/ 6 w 167"/>
                <a:gd name="T93" fmla="*/ 48 h 155"/>
                <a:gd name="T94" fmla="*/ 3 w 167"/>
                <a:gd name="T95" fmla="*/ 57 h 155"/>
                <a:gd name="T96" fmla="*/ 1 w 167"/>
                <a:gd name="T97" fmla="*/ 68 h 155"/>
                <a:gd name="T98" fmla="*/ 0 w 167"/>
                <a:gd name="T99" fmla="*/ 77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7"/>
                <a:gd name="T151" fmla="*/ 0 h 155"/>
                <a:gd name="T152" fmla="*/ 167 w 16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7" h="155">
                  <a:moveTo>
                    <a:pt x="0" y="77"/>
                  </a:moveTo>
                  <a:lnTo>
                    <a:pt x="0" y="82"/>
                  </a:lnTo>
                  <a:lnTo>
                    <a:pt x="1" y="86"/>
                  </a:lnTo>
                  <a:lnTo>
                    <a:pt x="1" y="93"/>
                  </a:lnTo>
                  <a:lnTo>
                    <a:pt x="3" y="98"/>
                  </a:lnTo>
                  <a:lnTo>
                    <a:pt x="4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20" y="127"/>
                  </a:lnTo>
                  <a:lnTo>
                    <a:pt x="24" y="131"/>
                  </a:lnTo>
                  <a:lnTo>
                    <a:pt x="27" y="135"/>
                  </a:lnTo>
                  <a:lnTo>
                    <a:pt x="31" y="137"/>
                  </a:lnTo>
                  <a:lnTo>
                    <a:pt x="36" y="141"/>
                  </a:lnTo>
                  <a:lnTo>
                    <a:pt x="40" y="144"/>
                  </a:lnTo>
                  <a:lnTo>
                    <a:pt x="45" y="146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59" y="151"/>
                  </a:lnTo>
                  <a:lnTo>
                    <a:pt x="64" y="152"/>
                  </a:lnTo>
                  <a:lnTo>
                    <a:pt x="69" y="154"/>
                  </a:lnTo>
                  <a:lnTo>
                    <a:pt x="75" y="155"/>
                  </a:lnTo>
                  <a:lnTo>
                    <a:pt x="79" y="155"/>
                  </a:lnTo>
                  <a:lnTo>
                    <a:pt x="85" y="155"/>
                  </a:lnTo>
                  <a:lnTo>
                    <a:pt x="90" y="155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2"/>
                  </a:lnTo>
                  <a:lnTo>
                    <a:pt x="111" y="151"/>
                  </a:lnTo>
                  <a:lnTo>
                    <a:pt x="116" y="149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1" y="142"/>
                  </a:lnTo>
                  <a:lnTo>
                    <a:pt x="133" y="140"/>
                  </a:lnTo>
                  <a:lnTo>
                    <a:pt x="138" y="136"/>
                  </a:lnTo>
                  <a:lnTo>
                    <a:pt x="143" y="132"/>
                  </a:lnTo>
                  <a:lnTo>
                    <a:pt x="146" y="130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6" y="117"/>
                  </a:lnTo>
                  <a:lnTo>
                    <a:pt x="158" y="113"/>
                  </a:lnTo>
                  <a:lnTo>
                    <a:pt x="161" y="109"/>
                  </a:lnTo>
                  <a:lnTo>
                    <a:pt x="162" y="104"/>
                  </a:lnTo>
                  <a:lnTo>
                    <a:pt x="164" y="99"/>
                  </a:lnTo>
                  <a:lnTo>
                    <a:pt x="166" y="95"/>
                  </a:lnTo>
                  <a:lnTo>
                    <a:pt x="167" y="90"/>
                  </a:lnTo>
                  <a:lnTo>
                    <a:pt x="167" y="84"/>
                  </a:lnTo>
                  <a:lnTo>
                    <a:pt x="167" y="80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67" y="65"/>
                  </a:lnTo>
                  <a:lnTo>
                    <a:pt x="166" y="60"/>
                  </a:lnTo>
                  <a:lnTo>
                    <a:pt x="164" y="56"/>
                  </a:lnTo>
                  <a:lnTo>
                    <a:pt x="162" y="51"/>
                  </a:lnTo>
                  <a:lnTo>
                    <a:pt x="161" y="46"/>
                  </a:lnTo>
                  <a:lnTo>
                    <a:pt x="158" y="42"/>
                  </a:lnTo>
                  <a:lnTo>
                    <a:pt x="156" y="38"/>
                  </a:lnTo>
                  <a:lnTo>
                    <a:pt x="152" y="33"/>
                  </a:lnTo>
                  <a:lnTo>
                    <a:pt x="150" y="29"/>
                  </a:lnTo>
                  <a:lnTo>
                    <a:pt x="146" y="25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7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Ponderação dos tempos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Linha de montagem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/>
          <a:lstStyle/>
          <a:p>
            <a:r>
              <a:rPr lang="pt-BR" dirty="0" smtClean="0"/>
              <a:t>Dimensionamento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159584"/>
            <a:ext cx="89644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m</a:t>
            </a:r>
            <a:r>
              <a:rPr lang="pt-BR" sz="1800" dirty="0" smtClean="0"/>
              <a:t> = (3 * 160) / 480 = 1 </a:t>
            </a:r>
            <a:r>
              <a:rPr lang="pt-BR" sz="1800" dirty="0" smtClean="0">
                <a:sym typeface="Symbol"/>
              </a:rPr>
              <a:t></a:t>
            </a:r>
            <a:r>
              <a:rPr lang="pt-BR" sz="1800" dirty="0" smtClean="0"/>
              <a:t> 1 máquina para o posto de trabalho de maior tempo de operação</a:t>
            </a:r>
          </a:p>
          <a:p>
            <a:r>
              <a:rPr lang="pt-BR" sz="1800" dirty="0" smtClean="0"/>
              <a:t>TCmáx = 8,5 minutos</a:t>
            </a:r>
          </a:p>
          <a:p>
            <a:r>
              <a:rPr lang="pt-BR" sz="1800" dirty="0" smtClean="0"/>
              <a:t>TCmín =    3 minutos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26771" y="2232739"/>
          <a:ext cx="89452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989"/>
                <a:gridCol w="1512168"/>
                <a:gridCol w="1440160"/>
                <a:gridCol w="2232248"/>
                <a:gridCol w="147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r>
                        <a:rPr lang="pt-BR" baseline="0" dirty="0" smtClean="0"/>
                        <a:t> de Trabalho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Tarefa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 disponível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ocioso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2,5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0,5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3ª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Tempo total</a:t>
                      </a:r>
                      <a:r>
                        <a:rPr lang="pt-BR" b="1" baseline="0" dirty="0" smtClean="0"/>
                        <a:t> ocioso da linha de produção</a:t>
                      </a:r>
                      <a:endParaRPr lang="pt-BR" b="1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3,5 minutos</a:t>
                      </a:r>
                      <a:endParaRPr lang="pt-BR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504" y="4543960"/>
            <a:ext cx="89644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% ociosidade = 3,5 / (4 * 3) = 29,17% por estação de trabalho.</a:t>
            </a:r>
          </a:p>
          <a:p>
            <a:pPr algn="just"/>
            <a:r>
              <a:rPr lang="pt-BR" sz="1800" dirty="0" smtClean="0"/>
              <a:t>Capacidade de produção = (8 * 1 * 60) minutos / dia / 3 minutos = 160 unidades por dia por estação.</a:t>
            </a:r>
          </a:p>
          <a:p>
            <a:pPr algn="just"/>
            <a:r>
              <a:rPr lang="pt-BR" sz="1800" dirty="0" smtClean="0"/>
              <a:t>Capacidade total de produção = 160 unidades por dia por estação * 1 estação = 160 unidades por dia = 3.367 unidades de demanda</a:t>
            </a:r>
          </a:p>
          <a:p>
            <a:pPr algn="just"/>
            <a:r>
              <a:rPr lang="pt-BR" sz="1800" dirty="0" smtClean="0"/>
              <a:t>Excesso = 160 – 160 = 0 unidades.</a:t>
            </a:r>
          </a:p>
        </p:txBody>
      </p:sp>
    </p:spTree>
    <p:extLst>
      <p:ext uri="{BB962C8B-B14F-4D97-AF65-F5344CB8AC3E}">
        <p14:creationId xmlns:p14="http://schemas.microsoft.com/office/powerpoint/2010/main" val="26692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/>
          <a:lstStyle/>
          <a:p>
            <a:r>
              <a:rPr lang="pt-BR" dirty="0" smtClean="0"/>
              <a:t>Dimensionamento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159584"/>
            <a:ext cx="89644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m</a:t>
            </a:r>
            <a:r>
              <a:rPr lang="pt-BR" sz="1800" dirty="0" smtClean="0"/>
              <a:t> = (4 * 160) / 480 = 1,33 </a:t>
            </a:r>
            <a:r>
              <a:rPr lang="pt-BR" sz="1800" dirty="0" smtClean="0">
                <a:sym typeface="Symbol"/>
              </a:rPr>
              <a:t></a:t>
            </a:r>
            <a:r>
              <a:rPr lang="pt-BR" sz="1800" dirty="0" smtClean="0"/>
              <a:t> 2 máquinas </a:t>
            </a:r>
            <a:r>
              <a:rPr lang="pt-BR" sz="1800" dirty="0"/>
              <a:t>para o posto de trabalho de maior tempo de operação</a:t>
            </a:r>
            <a:endParaRPr lang="pt-BR" sz="1800" dirty="0" smtClean="0"/>
          </a:p>
          <a:p>
            <a:r>
              <a:rPr lang="pt-BR" sz="1800" dirty="0" smtClean="0"/>
              <a:t>TCmáx = 8,5 minutos</a:t>
            </a:r>
          </a:p>
          <a:p>
            <a:r>
              <a:rPr lang="pt-BR" sz="1800" dirty="0" smtClean="0"/>
              <a:t>TCmín = 4,0 minutos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26771" y="2232739"/>
          <a:ext cx="894522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949"/>
                <a:gridCol w="1800200"/>
                <a:gridCol w="1440160"/>
                <a:gridCol w="2232248"/>
                <a:gridCol w="1547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 de trabalho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Tarefa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total disponível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Tempo ocioso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2ª 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2,5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1,5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3ª</a:t>
                      </a:r>
                      <a:r>
                        <a:rPr lang="pt-BR" baseline="0" dirty="0" smtClean="0"/>
                        <a:t> e 4ª </a:t>
                      </a:r>
                      <a:r>
                        <a:rPr lang="pt-BR" dirty="0" smtClean="0"/>
                        <a:t>operação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 minutos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 minutos</a:t>
                      </a:r>
                      <a:endParaRPr lang="pt-BR" dirty="0"/>
                    </a:p>
                  </a:txBody>
                  <a:tcPr anchor="ctr" anchorCtr="1"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Tempo total</a:t>
                      </a:r>
                      <a:r>
                        <a:rPr lang="pt-BR" b="1" baseline="0" dirty="0" smtClean="0"/>
                        <a:t> ocioso da linha de produção</a:t>
                      </a:r>
                      <a:endParaRPr lang="pt-BR" b="1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3,5 minutos</a:t>
                      </a:r>
                      <a:endParaRPr lang="pt-BR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504" y="4183920"/>
            <a:ext cx="896448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% ociosidade = 3,5 / (3 * </a:t>
            </a:r>
            <a:r>
              <a:rPr lang="pt-BR" sz="1800" dirty="0"/>
              <a:t>4</a:t>
            </a:r>
            <a:r>
              <a:rPr lang="pt-BR" sz="1800" dirty="0" smtClean="0"/>
              <a:t>) = 29,17%</a:t>
            </a:r>
          </a:p>
          <a:p>
            <a:pPr algn="just"/>
            <a:r>
              <a:rPr lang="pt-BR" sz="1800" dirty="0" smtClean="0"/>
              <a:t>Capacidade de produção = (8 * 2 * 60) minutos / dia / </a:t>
            </a:r>
            <a:r>
              <a:rPr lang="pt-BR" sz="1800" dirty="0"/>
              <a:t>3</a:t>
            </a:r>
            <a:r>
              <a:rPr lang="pt-BR" sz="1800" dirty="0" smtClean="0"/>
              <a:t> minutos = 160 = 160 unidades por dia por estação.</a:t>
            </a:r>
          </a:p>
          <a:p>
            <a:pPr algn="just"/>
            <a:r>
              <a:rPr lang="pt-BR" sz="1800" dirty="0" smtClean="0"/>
              <a:t>Capacidade total de produção = 160 unidades por dia por estação * 1 estação = 160 unidades por dia = 160 unidades de demanda.</a:t>
            </a:r>
          </a:p>
          <a:p>
            <a:pPr algn="just"/>
            <a:r>
              <a:rPr lang="pt-BR" sz="1800" dirty="0" smtClean="0"/>
              <a:t>Excesso = 160 – 160 = 0 unidades.</a:t>
            </a:r>
          </a:p>
          <a:p>
            <a:pPr algn="just"/>
            <a:r>
              <a:rPr lang="pt-BR" sz="1800" dirty="0" smtClean="0"/>
              <a:t>N = </a:t>
            </a:r>
            <a:r>
              <a:rPr lang="pt-BR" sz="1800" dirty="0"/>
              <a:t>8</a:t>
            </a:r>
            <a:r>
              <a:rPr lang="pt-BR" sz="1800" dirty="0" smtClean="0"/>
              <a:t>,5 / </a:t>
            </a:r>
            <a:r>
              <a:rPr lang="pt-BR" sz="1800" dirty="0"/>
              <a:t>3</a:t>
            </a:r>
            <a:r>
              <a:rPr lang="pt-BR" sz="1800" dirty="0" smtClean="0"/>
              <a:t> = 2,83 = 3 postos de trabalho.</a:t>
            </a:r>
          </a:p>
        </p:txBody>
      </p:sp>
    </p:spTree>
    <p:extLst>
      <p:ext uri="{BB962C8B-B14F-4D97-AF65-F5344CB8AC3E}">
        <p14:creationId xmlns:p14="http://schemas.microsoft.com/office/powerpoint/2010/main" val="22568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6758880" y="6248400"/>
            <a:ext cx="2133600" cy="476250"/>
          </a:xfrm>
          <a:noFill/>
        </p:spPr>
        <p:txBody>
          <a:bodyPr/>
          <a:lstStyle/>
          <a:p>
            <a:fld id="{AEBB8D83-E4B0-4D21-8696-7C624775CB3E}" type="slidenum">
              <a:rPr lang="pt-BR" smtClean="0"/>
              <a:pPr/>
              <a:t>17</a:t>
            </a:fld>
            <a:endParaRPr lang="pt-BR" dirty="0" smtClean="0"/>
          </a:p>
        </p:txBody>
      </p:sp>
      <p:sp>
        <p:nvSpPr>
          <p:cNvPr id="883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latin typeface="Times New Roman" pitchFamily="18" charset="0"/>
              </a:rPr>
              <a:t>GESTÃO COM BASE NO </a:t>
            </a:r>
            <a:r>
              <a:rPr lang="pt-BR" sz="2400" i="1" dirty="0" smtClean="0">
                <a:latin typeface="Times New Roman" pitchFamily="18" charset="0"/>
              </a:rPr>
              <a:t>TAKT-TIME</a:t>
            </a:r>
            <a:r>
              <a:rPr lang="pt-BR" sz="2400" dirty="0" smtClean="0">
                <a:latin typeface="Times New Roman" pitchFamily="18" charset="0"/>
              </a:rPr>
              <a:t>: OS CICLOS DE ROTINA E DE MELHORIAS</a:t>
            </a:r>
          </a:p>
        </p:txBody>
      </p:sp>
      <p:sp>
        <p:nvSpPr>
          <p:cNvPr id="173060" name="Text Box 6"/>
          <p:cNvSpPr txBox="1">
            <a:spLocks noChangeArrowheads="1"/>
          </p:cNvSpPr>
          <p:nvPr/>
        </p:nvSpPr>
        <p:spPr bwMode="auto">
          <a:xfrm>
            <a:off x="4140200" y="2997200"/>
            <a:ext cx="4160838" cy="346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1" dirty="0">
                <a:latin typeface="Times New Roman" pitchFamily="18" charset="0"/>
              </a:rPr>
              <a:t>Takt-time</a:t>
            </a:r>
            <a:r>
              <a:rPr lang="pt-BR" sz="1600" b="1" dirty="0">
                <a:latin typeface="Times New Roman" pitchFamily="18" charset="0"/>
              </a:rPr>
              <a:t> efetivo igual ao </a:t>
            </a:r>
            <a:r>
              <a:rPr lang="pt-BR" sz="1600" b="1" i="1" dirty="0">
                <a:latin typeface="Times New Roman" pitchFamily="18" charset="0"/>
              </a:rPr>
              <a:t>takt-time </a:t>
            </a:r>
            <a:r>
              <a:rPr lang="pt-BR" sz="1600" b="1" dirty="0">
                <a:latin typeface="Times New Roman" pitchFamily="18" charset="0"/>
              </a:rPr>
              <a:t>calculado</a:t>
            </a:r>
          </a:p>
        </p:txBody>
      </p:sp>
      <p:sp>
        <p:nvSpPr>
          <p:cNvPr id="173061" name="Text Box 7"/>
          <p:cNvSpPr txBox="1">
            <a:spLocks noChangeArrowheads="1"/>
          </p:cNvSpPr>
          <p:nvPr/>
        </p:nvSpPr>
        <p:spPr bwMode="auto">
          <a:xfrm>
            <a:off x="4376738" y="3789363"/>
            <a:ext cx="3724275" cy="346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1" dirty="0">
                <a:latin typeface="Times New Roman" pitchFamily="18" charset="0"/>
              </a:rPr>
              <a:t>Takt-time</a:t>
            </a:r>
            <a:r>
              <a:rPr lang="pt-BR" sz="1600" b="1" dirty="0">
                <a:latin typeface="Times New Roman" pitchFamily="18" charset="0"/>
              </a:rPr>
              <a:t> efetivo igual ao tempo de ciclo</a:t>
            </a:r>
          </a:p>
        </p:txBody>
      </p:sp>
      <p:sp>
        <p:nvSpPr>
          <p:cNvPr id="173062" name="Text Box 8"/>
          <p:cNvSpPr txBox="1">
            <a:spLocks noChangeArrowheads="1"/>
          </p:cNvSpPr>
          <p:nvPr/>
        </p:nvSpPr>
        <p:spPr bwMode="auto">
          <a:xfrm>
            <a:off x="4284663" y="4926013"/>
            <a:ext cx="3887787" cy="5905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chemeClr val="bg2"/>
                </a:solidFill>
                <a:latin typeface="Times New Roman" pitchFamily="18" charset="0"/>
              </a:rPr>
              <a:t>Realização de melhorias para redução do tempo de ciclo (elevação da capacidade)</a:t>
            </a:r>
          </a:p>
        </p:txBody>
      </p:sp>
      <p:sp>
        <p:nvSpPr>
          <p:cNvPr id="173063" name="Text Box 9"/>
          <p:cNvSpPr txBox="1">
            <a:spLocks noChangeArrowheads="1"/>
          </p:cNvSpPr>
          <p:nvPr/>
        </p:nvSpPr>
        <p:spPr bwMode="auto">
          <a:xfrm>
            <a:off x="4716463" y="5876925"/>
            <a:ext cx="3168650" cy="5905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chemeClr val="bg2"/>
                </a:solidFill>
                <a:latin typeface="Times New Roman" pitchFamily="18" charset="0"/>
              </a:rPr>
              <a:t>Alteração das característica da célula ou linha</a:t>
            </a:r>
          </a:p>
        </p:txBody>
      </p:sp>
      <p:sp>
        <p:nvSpPr>
          <p:cNvPr id="173064" name="Rectangle 10"/>
          <p:cNvSpPr>
            <a:spLocks noChangeArrowheads="1"/>
          </p:cNvSpPr>
          <p:nvPr/>
        </p:nvSpPr>
        <p:spPr bwMode="auto">
          <a:xfrm>
            <a:off x="3995738" y="4508500"/>
            <a:ext cx="4392612" cy="2089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3065" name="Text Box 11"/>
          <p:cNvSpPr txBox="1">
            <a:spLocks noChangeArrowheads="1"/>
          </p:cNvSpPr>
          <p:nvPr/>
        </p:nvSpPr>
        <p:spPr bwMode="auto">
          <a:xfrm>
            <a:off x="4284663" y="4573588"/>
            <a:ext cx="159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</a:rPr>
              <a:t>Ciclo de melhorias</a:t>
            </a:r>
          </a:p>
        </p:txBody>
      </p:sp>
      <p:sp>
        <p:nvSpPr>
          <p:cNvPr id="173066" name="Rectangle 12"/>
          <p:cNvSpPr>
            <a:spLocks noChangeArrowheads="1"/>
          </p:cNvSpPr>
          <p:nvPr/>
        </p:nvSpPr>
        <p:spPr bwMode="auto">
          <a:xfrm>
            <a:off x="3995738" y="2636838"/>
            <a:ext cx="4392612" cy="15843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3067" name="Text Box 13"/>
          <p:cNvSpPr txBox="1">
            <a:spLocks noChangeArrowheads="1"/>
          </p:cNvSpPr>
          <p:nvPr/>
        </p:nvSpPr>
        <p:spPr bwMode="auto">
          <a:xfrm>
            <a:off x="4284663" y="2708275"/>
            <a:ext cx="1309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</a:rPr>
              <a:t>Ciclo de rotina</a:t>
            </a:r>
          </a:p>
        </p:txBody>
      </p:sp>
      <p:sp>
        <p:nvSpPr>
          <p:cNvPr id="173068" name="AutoShape 15"/>
          <p:cNvSpPr>
            <a:spLocks noChangeArrowheads="1"/>
          </p:cNvSpPr>
          <p:nvPr/>
        </p:nvSpPr>
        <p:spPr bwMode="auto">
          <a:xfrm>
            <a:off x="1476375" y="2852738"/>
            <a:ext cx="1582738" cy="576262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3069" name="Text Box 17"/>
          <p:cNvSpPr txBox="1">
            <a:spLocks noChangeArrowheads="1"/>
          </p:cNvSpPr>
          <p:nvPr/>
        </p:nvSpPr>
        <p:spPr bwMode="auto">
          <a:xfrm>
            <a:off x="1709738" y="2997200"/>
            <a:ext cx="106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</a:rPr>
              <a:t>Compatível</a:t>
            </a:r>
          </a:p>
        </p:txBody>
      </p:sp>
      <p:sp>
        <p:nvSpPr>
          <p:cNvPr id="173070" name="Freeform 21"/>
          <p:cNvSpPr>
            <a:spLocks/>
          </p:cNvSpPr>
          <p:nvPr/>
        </p:nvSpPr>
        <p:spPr bwMode="auto">
          <a:xfrm>
            <a:off x="395288" y="2133600"/>
            <a:ext cx="720725" cy="2447925"/>
          </a:xfrm>
          <a:custGeom>
            <a:avLst/>
            <a:gdLst>
              <a:gd name="T0" fmla="*/ 2147483647 w 544"/>
              <a:gd name="T1" fmla="*/ 2147483647 h 1587"/>
              <a:gd name="T2" fmla="*/ 0 w 544"/>
              <a:gd name="T3" fmla="*/ 2147483647 h 1587"/>
              <a:gd name="T4" fmla="*/ 0 w 544"/>
              <a:gd name="T5" fmla="*/ 0 h 1587"/>
              <a:gd name="T6" fmla="*/ 2147483647 w 544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544"/>
              <a:gd name="T13" fmla="*/ 0 h 1587"/>
              <a:gd name="T14" fmla="*/ 544 w 544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4" h="1587">
                <a:moveTo>
                  <a:pt x="499" y="1587"/>
                </a:moveTo>
                <a:lnTo>
                  <a:pt x="0" y="1587"/>
                </a:lnTo>
                <a:lnTo>
                  <a:pt x="0" y="0"/>
                </a:lnTo>
                <a:lnTo>
                  <a:pt x="54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71" name="AutoShape 22"/>
          <p:cNvSpPr>
            <a:spLocks noChangeArrowheads="1"/>
          </p:cNvSpPr>
          <p:nvPr/>
        </p:nvSpPr>
        <p:spPr bwMode="auto">
          <a:xfrm>
            <a:off x="900113" y="3860800"/>
            <a:ext cx="2735262" cy="1439863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3072" name="Text Box 23"/>
          <p:cNvSpPr txBox="1">
            <a:spLocks noChangeArrowheads="1"/>
          </p:cNvSpPr>
          <p:nvPr/>
        </p:nvSpPr>
        <p:spPr bwMode="auto">
          <a:xfrm>
            <a:off x="1258888" y="4292600"/>
            <a:ext cx="208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latin typeface="Times New Roman" pitchFamily="18" charset="0"/>
              </a:rPr>
              <a:t>É possível aumentar o número de funcionários?</a:t>
            </a:r>
          </a:p>
        </p:txBody>
      </p:sp>
      <p:sp>
        <p:nvSpPr>
          <p:cNvPr id="173073" name="Text Box 24"/>
          <p:cNvSpPr txBox="1">
            <a:spLocks noChangeArrowheads="1"/>
          </p:cNvSpPr>
          <p:nvPr/>
        </p:nvSpPr>
        <p:spPr bwMode="auto">
          <a:xfrm>
            <a:off x="468313" y="4292600"/>
            <a:ext cx="47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/>
              <a:t>Sim</a:t>
            </a:r>
          </a:p>
        </p:txBody>
      </p:sp>
      <p:sp>
        <p:nvSpPr>
          <p:cNvPr id="173074" name="Line 25"/>
          <p:cNvSpPr>
            <a:spLocks noChangeShapeType="1"/>
          </p:cNvSpPr>
          <p:nvPr/>
        </p:nvSpPr>
        <p:spPr bwMode="auto">
          <a:xfrm>
            <a:off x="2268538" y="23495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75" name="Line 26"/>
          <p:cNvSpPr>
            <a:spLocks noChangeShapeType="1"/>
          </p:cNvSpPr>
          <p:nvPr/>
        </p:nvSpPr>
        <p:spPr bwMode="auto">
          <a:xfrm>
            <a:off x="2268538" y="34290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76" name="Line 27"/>
          <p:cNvSpPr>
            <a:spLocks noChangeShapeType="1"/>
          </p:cNvSpPr>
          <p:nvPr/>
        </p:nvSpPr>
        <p:spPr bwMode="auto">
          <a:xfrm>
            <a:off x="2268538" y="16287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77" name="Text Box 28"/>
          <p:cNvSpPr txBox="1">
            <a:spLocks noChangeArrowheads="1"/>
          </p:cNvSpPr>
          <p:nvPr/>
        </p:nvSpPr>
        <p:spPr bwMode="auto">
          <a:xfrm>
            <a:off x="1397000" y="1341438"/>
            <a:ext cx="1806575" cy="34607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itchFamily="18" charset="0"/>
              </a:rPr>
              <a:t>Calcular </a:t>
            </a:r>
            <a:r>
              <a:rPr lang="pt-BR" sz="1600" b="1" i="1" dirty="0">
                <a:latin typeface="Times New Roman" pitchFamily="18" charset="0"/>
              </a:rPr>
              <a:t>takt-time</a:t>
            </a:r>
          </a:p>
        </p:txBody>
      </p:sp>
      <p:sp>
        <p:nvSpPr>
          <p:cNvPr id="173078" name="Text Box 29"/>
          <p:cNvSpPr txBox="1">
            <a:spLocks noChangeArrowheads="1"/>
          </p:cNvSpPr>
          <p:nvPr/>
        </p:nvSpPr>
        <p:spPr bwMode="auto">
          <a:xfrm>
            <a:off x="1116013" y="1989138"/>
            <a:ext cx="2281237" cy="34607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itchFamily="18" charset="0"/>
              </a:rPr>
              <a:t>Verificar tempo de ciclo</a:t>
            </a:r>
          </a:p>
        </p:txBody>
      </p:sp>
      <p:sp>
        <p:nvSpPr>
          <p:cNvPr id="173079" name="Line 30"/>
          <p:cNvSpPr>
            <a:spLocks noChangeShapeType="1"/>
          </p:cNvSpPr>
          <p:nvPr/>
        </p:nvSpPr>
        <p:spPr bwMode="auto">
          <a:xfrm>
            <a:off x="2987675" y="314166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80" name="Text Box 31"/>
          <p:cNvSpPr txBox="1">
            <a:spLocks noChangeArrowheads="1"/>
          </p:cNvSpPr>
          <p:nvPr/>
        </p:nvSpPr>
        <p:spPr bwMode="auto">
          <a:xfrm>
            <a:off x="3276600" y="2852738"/>
            <a:ext cx="47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/>
              <a:t>Sim</a:t>
            </a:r>
          </a:p>
        </p:txBody>
      </p:sp>
      <p:sp>
        <p:nvSpPr>
          <p:cNvPr id="173081" name="Freeform 32"/>
          <p:cNvSpPr>
            <a:spLocks/>
          </p:cNvSpPr>
          <p:nvPr/>
        </p:nvSpPr>
        <p:spPr bwMode="auto">
          <a:xfrm>
            <a:off x="3851275" y="3933825"/>
            <a:ext cx="504825" cy="1295400"/>
          </a:xfrm>
          <a:custGeom>
            <a:avLst/>
            <a:gdLst>
              <a:gd name="T0" fmla="*/ 2147483647 w 318"/>
              <a:gd name="T1" fmla="*/ 0 h 816"/>
              <a:gd name="T2" fmla="*/ 0 w 318"/>
              <a:gd name="T3" fmla="*/ 0 h 816"/>
              <a:gd name="T4" fmla="*/ 0 w 318"/>
              <a:gd name="T5" fmla="*/ 2147483647 h 816"/>
              <a:gd name="T6" fmla="*/ 2147483647 w 318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816"/>
              <a:gd name="T14" fmla="*/ 318 w 31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816">
                <a:moveTo>
                  <a:pt x="318" y="0"/>
                </a:moveTo>
                <a:lnTo>
                  <a:pt x="0" y="0"/>
                </a:lnTo>
                <a:lnTo>
                  <a:pt x="0" y="816"/>
                </a:lnTo>
                <a:lnTo>
                  <a:pt x="273" y="81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82" name="Line 33"/>
          <p:cNvSpPr>
            <a:spLocks noChangeShapeType="1"/>
          </p:cNvSpPr>
          <p:nvPr/>
        </p:nvSpPr>
        <p:spPr bwMode="auto">
          <a:xfrm>
            <a:off x="3635375" y="45815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173083" name="Text Box 34"/>
          <p:cNvSpPr txBox="1">
            <a:spLocks noChangeArrowheads="1"/>
          </p:cNvSpPr>
          <p:nvPr/>
        </p:nvSpPr>
        <p:spPr bwMode="auto">
          <a:xfrm>
            <a:off x="3348038" y="4221163"/>
            <a:ext cx="51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/>
              <a:t>Não</a:t>
            </a:r>
          </a:p>
        </p:txBody>
      </p:sp>
      <p:sp>
        <p:nvSpPr>
          <p:cNvPr id="173084" name="Line 35"/>
          <p:cNvSpPr>
            <a:spLocks noChangeShapeType="1"/>
          </p:cNvSpPr>
          <p:nvPr/>
        </p:nvSpPr>
        <p:spPr bwMode="auto">
          <a:xfrm>
            <a:off x="6300788" y="55165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779912" y="1196752"/>
            <a:ext cx="5016373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Ajuste de capacidade – tempo de ciclo</a:t>
            </a:r>
          </a:p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Ajuste de demanda – 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takt time</a:t>
            </a:r>
          </a:p>
          <a:p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Taxa de produção = 6 itens por hora = 1 item por minuto ( = 60 / 6)</a:t>
            </a:r>
          </a:p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Tempo de ciclo por produto = 10 minutos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de configuração da linha de 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23312" cy="4525963"/>
          </a:xfrm>
        </p:spPr>
        <p:txBody>
          <a:bodyPr/>
          <a:lstStyle/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Dividir a operação em elementos que possam ser executados de um modo independente;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Levantamento do tempo padrão de cada elemento;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Definir a sequência de trabalho e identificar as operações predecessoras (diagrama de precedência);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Calcular o tempo de ciclo (TC);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Calcular o número das estações de trabalho (N);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Atribuir as tarefas às estações de trabalho;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/>
              <a:t>Calcular o percentual de tempo ocioso e o grau de utilização.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241176" y="863710"/>
            <a:ext cx="432048" cy="360040"/>
          </a:xfrm>
          <a:prstGeom prst="actionButtonBeginning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3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685800" y="476672"/>
            <a:ext cx="7772400" cy="1152128"/>
          </a:xfrm>
        </p:spPr>
        <p:txBody>
          <a:bodyPr/>
          <a:lstStyle/>
          <a:p>
            <a:r>
              <a:rPr lang="pt-B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Heijunka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971600" y="1844824"/>
            <a:ext cx="7272808" cy="1752600"/>
          </a:xfrm>
        </p:spPr>
        <p:txBody>
          <a:bodyPr/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Programação da Produção</a:t>
            </a:r>
          </a:p>
          <a:p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um programa nivelado </a:t>
            </a: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estruturado </a:t>
            </a:r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partir do sequenciamento dos pedidos que tem como objetivo </a:t>
            </a: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principal: </a:t>
            </a:r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converter a instabilidade da demanda dos clientes em um nivelado e previsível processo de </a:t>
            </a: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manufatura.</a:t>
            </a:r>
          </a:p>
          <a:p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Requer: estratégias de manufatura bem definidas e aborda Aspectos Estratégicos do Planejamento e Controle da Produção.</a:t>
            </a:r>
            <a:endParaRPr lang="pt-BR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9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6" y="-10886"/>
            <a:ext cx="9133118" cy="6885384"/>
            <a:chOff x="6" y="-10886"/>
            <a:chExt cx="9133118" cy="6885384"/>
          </a:xfrm>
        </p:grpSpPr>
        <p:sp>
          <p:nvSpPr>
            <p:cNvPr id="4" name="Retângulo 3"/>
            <p:cNvSpPr/>
            <p:nvPr/>
          </p:nvSpPr>
          <p:spPr>
            <a:xfrm>
              <a:off x="6" y="-10886"/>
              <a:ext cx="9133118" cy="688538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 </a:t>
              </a:r>
              <a:endParaRPr lang="pt-BR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03" y="2762139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4610" y="5212938"/>
                  <a:ext cx="1861151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15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𝐶𝐸𝑇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𝑀𝑅𝑂𝑅𝐷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</a:t>
                  </a:r>
                  <a:r>
                    <a:rPr lang="pt-BR" sz="1400" dirty="0">
                      <a:solidFill>
                        <a:schemeClr val="bg2"/>
                      </a:solidFill>
                    </a:rPr>
                    <a:t>0</a:t>
                  </a:r>
                  <a:r>
                    <a:rPr lang="pt-BR" sz="1400" dirty="0" smtClean="0">
                      <a:solidFill>
                        <a:schemeClr val="bg2"/>
                      </a:solidFill>
                    </a:rPr>
                    <a:t>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550 seg.</a:t>
                  </a:r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" y="5212938"/>
                  <a:ext cx="1861151" cy="16004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60" r="-328" b="-30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tângulo 19"/>
            <p:cNvSpPr/>
            <p:nvPr/>
          </p:nvSpPr>
          <p:spPr>
            <a:xfrm>
              <a:off x="2144191" y="1340768"/>
              <a:ext cx="6967151" cy="53504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62418" y="1282629"/>
              <a:ext cx="7135640" cy="5526000"/>
            </a:xfrm>
            <a:prstGeom prst="rect">
              <a:avLst/>
            </a:prstGeom>
            <a:ln w="254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3701134" y="3315368"/>
              <a:ext cx="3495134" cy="1476000"/>
              <a:chOff x="1806770" y="2654916"/>
              <a:chExt cx="3495134" cy="147600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1806770" y="2654916"/>
                <a:ext cx="3492000" cy="1476000"/>
              </a:xfrm>
              <a:prstGeom prst="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1809904" y="2654916"/>
                <a:ext cx="3492000" cy="4320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2267744" y="2686854"/>
                <a:ext cx="2737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2"/>
                    </a:solidFill>
                  </a:rPr>
                  <a:t>Processo de Montagem</a:t>
                </a:r>
                <a:endParaRPr lang="pt-BR" sz="2000" b="1" i="1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9" name="Grupo 38"/>
              <p:cNvGrpSpPr/>
              <p:nvPr/>
            </p:nvGrpSpPr>
            <p:grpSpPr>
              <a:xfrm>
                <a:off x="1875220" y="3131447"/>
                <a:ext cx="3272844" cy="747605"/>
                <a:chOff x="1552353" y="1637283"/>
                <a:chExt cx="3272844" cy="747605"/>
              </a:xfrm>
            </p:grpSpPr>
            <p:sp>
              <p:nvSpPr>
                <p:cNvPr id="40" name="Freeform 14"/>
                <p:cNvSpPr>
                  <a:spLocks/>
                </p:cNvSpPr>
                <p:nvPr/>
              </p:nvSpPr>
              <p:spPr bwMode="auto">
                <a:xfrm>
                  <a:off x="2127895" y="2064128"/>
                  <a:ext cx="403225" cy="315360"/>
                </a:xfrm>
                <a:custGeom>
                  <a:avLst/>
                  <a:gdLst>
                    <a:gd name="T0" fmla="*/ 44 w 254"/>
                    <a:gd name="T1" fmla="*/ 292 h 292"/>
                    <a:gd name="T2" fmla="*/ 175 w 254"/>
                    <a:gd name="T3" fmla="*/ 292 h 292"/>
                    <a:gd name="T4" fmla="*/ 254 w 254"/>
                    <a:gd name="T5" fmla="*/ 177 h 292"/>
                    <a:gd name="T6" fmla="*/ 179 w 254"/>
                    <a:gd name="T7" fmla="*/ 0 h 292"/>
                    <a:gd name="T8" fmla="*/ 138 w 254"/>
                    <a:gd name="T9" fmla="*/ 32 h 292"/>
                    <a:gd name="T10" fmla="*/ 169 w 254"/>
                    <a:gd name="T11" fmla="*/ 153 h 292"/>
                    <a:gd name="T12" fmla="*/ 106 w 254"/>
                    <a:gd name="T13" fmla="*/ 179 h 292"/>
                    <a:gd name="T14" fmla="*/ 0 w 254"/>
                    <a:gd name="T15" fmla="*/ 179 h 292"/>
                    <a:gd name="T16" fmla="*/ 44 w 254"/>
                    <a:gd name="T17" fmla="*/ 292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4"/>
                    <a:gd name="T28" fmla="*/ 0 h 292"/>
                    <a:gd name="T29" fmla="*/ 254 w 254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4" h="292">
                      <a:moveTo>
                        <a:pt x="44" y="292"/>
                      </a:moveTo>
                      <a:lnTo>
                        <a:pt x="175" y="292"/>
                      </a:lnTo>
                      <a:lnTo>
                        <a:pt x="254" y="177"/>
                      </a:lnTo>
                      <a:lnTo>
                        <a:pt x="179" y="0"/>
                      </a:lnTo>
                      <a:lnTo>
                        <a:pt x="138" y="32"/>
                      </a:lnTo>
                      <a:lnTo>
                        <a:pt x="169" y="153"/>
                      </a:lnTo>
                      <a:lnTo>
                        <a:pt x="106" y="179"/>
                      </a:lnTo>
                      <a:lnTo>
                        <a:pt x="0" y="179"/>
                      </a:lnTo>
                      <a:lnTo>
                        <a:pt x="44" y="29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>
                  <a:off x="1907233" y="2060888"/>
                  <a:ext cx="406400" cy="319680"/>
                </a:xfrm>
                <a:custGeom>
                  <a:avLst/>
                  <a:gdLst>
                    <a:gd name="T0" fmla="*/ 234 w 256"/>
                    <a:gd name="T1" fmla="*/ 296 h 296"/>
                    <a:gd name="T2" fmla="*/ 81 w 256"/>
                    <a:gd name="T3" fmla="*/ 296 h 296"/>
                    <a:gd name="T4" fmla="*/ 0 w 256"/>
                    <a:gd name="T5" fmla="*/ 183 h 296"/>
                    <a:gd name="T6" fmla="*/ 81 w 256"/>
                    <a:gd name="T7" fmla="*/ 0 h 296"/>
                    <a:gd name="T8" fmla="*/ 118 w 256"/>
                    <a:gd name="T9" fmla="*/ 30 h 296"/>
                    <a:gd name="T10" fmla="*/ 89 w 256"/>
                    <a:gd name="T11" fmla="*/ 157 h 296"/>
                    <a:gd name="T12" fmla="*/ 150 w 256"/>
                    <a:gd name="T13" fmla="*/ 183 h 296"/>
                    <a:gd name="T14" fmla="*/ 256 w 256"/>
                    <a:gd name="T15" fmla="*/ 183 h 296"/>
                    <a:gd name="T16" fmla="*/ 234 w 256"/>
                    <a:gd name="T17" fmla="*/ 296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6"/>
                    <a:gd name="T28" fmla="*/ 0 h 296"/>
                    <a:gd name="T29" fmla="*/ 256 w 256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6" h="296">
                      <a:moveTo>
                        <a:pt x="234" y="296"/>
                      </a:moveTo>
                      <a:lnTo>
                        <a:pt x="81" y="296"/>
                      </a:lnTo>
                      <a:lnTo>
                        <a:pt x="0" y="183"/>
                      </a:lnTo>
                      <a:lnTo>
                        <a:pt x="81" y="0"/>
                      </a:lnTo>
                      <a:lnTo>
                        <a:pt x="118" y="30"/>
                      </a:lnTo>
                      <a:lnTo>
                        <a:pt x="89" y="157"/>
                      </a:lnTo>
                      <a:lnTo>
                        <a:pt x="150" y="183"/>
                      </a:lnTo>
                      <a:lnTo>
                        <a:pt x="256" y="183"/>
                      </a:lnTo>
                      <a:lnTo>
                        <a:pt x="234" y="29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/>
              </p:nvSpPr>
              <p:spPr bwMode="auto">
                <a:xfrm>
                  <a:off x="2089795" y="2217488"/>
                  <a:ext cx="265112" cy="167400"/>
                </a:xfrm>
                <a:custGeom>
                  <a:avLst/>
                  <a:gdLst>
                    <a:gd name="T0" fmla="*/ 0 w 167"/>
                    <a:gd name="T1" fmla="*/ 82 h 155"/>
                    <a:gd name="T2" fmla="*/ 1 w 167"/>
                    <a:gd name="T3" fmla="*/ 93 h 155"/>
                    <a:gd name="T4" fmla="*/ 4 w 167"/>
                    <a:gd name="T5" fmla="*/ 102 h 155"/>
                    <a:gd name="T6" fmla="*/ 8 w 167"/>
                    <a:gd name="T7" fmla="*/ 110 h 155"/>
                    <a:gd name="T8" fmla="*/ 14 w 167"/>
                    <a:gd name="T9" fmla="*/ 119 h 155"/>
                    <a:gd name="T10" fmla="*/ 20 w 167"/>
                    <a:gd name="T11" fmla="*/ 127 h 155"/>
                    <a:gd name="T12" fmla="*/ 27 w 167"/>
                    <a:gd name="T13" fmla="*/ 135 h 155"/>
                    <a:gd name="T14" fmla="*/ 36 w 167"/>
                    <a:gd name="T15" fmla="*/ 141 h 155"/>
                    <a:gd name="T16" fmla="*/ 45 w 167"/>
                    <a:gd name="T17" fmla="*/ 146 h 155"/>
                    <a:gd name="T18" fmla="*/ 54 w 167"/>
                    <a:gd name="T19" fmla="*/ 150 h 155"/>
                    <a:gd name="T20" fmla="*/ 64 w 167"/>
                    <a:gd name="T21" fmla="*/ 152 h 155"/>
                    <a:gd name="T22" fmla="*/ 75 w 167"/>
                    <a:gd name="T23" fmla="*/ 155 h 155"/>
                    <a:gd name="T24" fmla="*/ 85 w 167"/>
                    <a:gd name="T25" fmla="*/ 155 h 155"/>
                    <a:gd name="T26" fmla="*/ 95 w 167"/>
                    <a:gd name="T27" fmla="*/ 154 h 155"/>
                    <a:gd name="T28" fmla="*/ 105 w 167"/>
                    <a:gd name="T29" fmla="*/ 152 h 155"/>
                    <a:gd name="T30" fmla="*/ 116 w 167"/>
                    <a:gd name="T31" fmla="*/ 149 h 155"/>
                    <a:gd name="T32" fmla="*/ 126 w 167"/>
                    <a:gd name="T33" fmla="*/ 145 h 155"/>
                    <a:gd name="T34" fmla="*/ 133 w 167"/>
                    <a:gd name="T35" fmla="*/ 140 h 155"/>
                    <a:gd name="T36" fmla="*/ 143 w 167"/>
                    <a:gd name="T37" fmla="*/ 132 h 155"/>
                    <a:gd name="T38" fmla="*/ 150 w 167"/>
                    <a:gd name="T39" fmla="*/ 126 h 155"/>
                    <a:gd name="T40" fmla="*/ 156 w 167"/>
                    <a:gd name="T41" fmla="*/ 117 h 155"/>
                    <a:gd name="T42" fmla="*/ 161 w 167"/>
                    <a:gd name="T43" fmla="*/ 109 h 155"/>
                    <a:gd name="T44" fmla="*/ 164 w 167"/>
                    <a:gd name="T45" fmla="*/ 99 h 155"/>
                    <a:gd name="T46" fmla="*/ 167 w 167"/>
                    <a:gd name="T47" fmla="*/ 90 h 155"/>
                    <a:gd name="T48" fmla="*/ 167 w 167"/>
                    <a:gd name="T49" fmla="*/ 80 h 155"/>
                    <a:gd name="T50" fmla="*/ 167 w 167"/>
                    <a:gd name="T51" fmla="*/ 71 h 155"/>
                    <a:gd name="T52" fmla="*/ 166 w 167"/>
                    <a:gd name="T53" fmla="*/ 60 h 155"/>
                    <a:gd name="T54" fmla="*/ 162 w 167"/>
                    <a:gd name="T55" fmla="*/ 51 h 155"/>
                    <a:gd name="T56" fmla="*/ 158 w 167"/>
                    <a:gd name="T57" fmla="*/ 42 h 155"/>
                    <a:gd name="T58" fmla="*/ 152 w 167"/>
                    <a:gd name="T59" fmla="*/ 33 h 155"/>
                    <a:gd name="T60" fmla="*/ 146 w 167"/>
                    <a:gd name="T61" fmla="*/ 25 h 155"/>
                    <a:gd name="T62" fmla="*/ 138 w 167"/>
                    <a:gd name="T63" fmla="*/ 19 h 155"/>
                    <a:gd name="T64" fmla="*/ 131 w 167"/>
                    <a:gd name="T65" fmla="*/ 12 h 155"/>
                    <a:gd name="T66" fmla="*/ 120 w 167"/>
                    <a:gd name="T67" fmla="*/ 7 h 155"/>
                    <a:gd name="T68" fmla="*/ 111 w 167"/>
                    <a:gd name="T69" fmla="*/ 4 h 155"/>
                    <a:gd name="T70" fmla="*/ 101 w 167"/>
                    <a:gd name="T71" fmla="*/ 1 h 155"/>
                    <a:gd name="T72" fmla="*/ 90 w 167"/>
                    <a:gd name="T73" fmla="*/ 0 h 155"/>
                    <a:gd name="T74" fmla="*/ 79 w 167"/>
                    <a:gd name="T75" fmla="*/ 0 h 155"/>
                    <a:gd name="T76" fmla="*/ 69 w 167"/>
                    <a:gd name="T77" fmla="*/ 1 h 155"/>
                    <a:gd name="T78" fmla="*/ 59 w 167"/>
                    <a:gd name="T79" fmla="*/ 4 h 155"/>
                    <a:gd name="T80" fmla="*/ 48 w 167"/>
                    <a:gd name="T81" fmla="*/ 7 h 155"/>
                    <a:gd name="T82" fmla="*/ 40 w 167"/>
                    <a:gd name="T83" fmla="*/ 11 h 155"/>
                    <a:gd name="T84" fmla="*/ 31 w 167"/>
                    <a:gd name="T85" fmla="*/ 18 h 155"/>
                    <a:gd name="T86" fmla="*/ 24 w 167"/>
                    <a:gd name="T87" fmla="*/ 24 h 155"/>
                    <a:gd name="T88" fmla="*/ 16 w 167"/>
                    <a:gd name="T89" fmla="*/ 32 h 155"/>
                    <a:gd name="T90" fmla="*/ 11 w 167"/>
                    <a:gd name="T91" fmla="*/ 39 h 155"/>
                    <a:gd name="T92" fmla="*/ 6 w 167"/>
                    <a:gd name="T93" fmla="*/ 48 h 155"/>
                    <a:gd name="T94" fmla="*/ 3 w 167"/>
                    <a:gd name="T95" fmla="*/ 57 h 155"/>
                    <a:gd name="T96" fmla="*/ 1 w 167"/>
                    <a:gd name="T97" fmla="*/ 68 h 155"/>
                    <a:gd name="T98" fmla="*/ 0 w 167"/>
                    <a:gd name="T99" fmla="*/ 77 h 1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7"/>
                    <a:gd name="T151" fmla="*/ 0 h 155"/>
                    <a:gd name="T152" fmla="*/ 167 w 167"/>
                    <a:gd name="T153" fmla="*/ 155 h 1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7" h="155">
                      <a:moveTo>
                        <a:pt x="0" y="77"/>
                      </a:moveTo>
                      <a:lnTo>
                        <a:pt x="0" y="82"/>
                      </a:lnTo>
                      <a:lnTo>
                        <a:pt x="1" y="86"/>
                      </a:lnTo>
                      <a:lnTo>
                        <a:pt x="1" y="93"/>
                      </a:lnTo>
                      <a:lnTo>
                        <a:pt x="3" y="98"/>
                      </a:lnTo>
                      <a:lnTo>
                        <a:pt x="4" y="102"/>
                      </a:lnTo>
                      <a:lnTo>
                        <a:pt x="6" y="107"/>
                      </a:lnTo>
                      <a:lnTo>
                        <a:pt x="8" y="110"/>
                      </a:lnTo>
                      <a:lnTo>
                        <a:pt x="11" y="116"/>
                      </a:lnTo>
                      <a:lnTo>
                        <a:pt x="14" y="119"/>
                      </a:lnTo>
                      <a:lnTo>
                        <a:pt x="16" y="123"/>
                      </a:lnTo>
                      <a:lnTo>
                        <a:pt x="20" y="127"/>
                      </a:lnTo>
                      <a:lnTo>
                        <a:pt x="24" y="131"/>
                      </a:lnTo>
                      <a:lnTo>
                        <a:pt x="27" y="135"/>
                      </a:lnTo>
                      <a:lnTo>
                        <a:pt x="31" y="137"/>
                      </a:lnTo>
                      <a:lnTo>
                        <a:pt x="36" y="141"/>
                      </a:lnTo>
                      <a:lnTo>
                        <a:pt x="40" y="144"/>
                      </a:lnTo>
                      <a:lnTo>
                        <a:pt x="45" y="146"/>
                      </a:lnTo>
                      <a:lnTo>
                        <a:pt x="48" y="147"/>
                      </a:lnTo>
                      <a:lnTo>
                        <a:pt x="54" y="150"/>
                      </a:lnTo>
                      <a:lnTo>
                        <a:pt x="59" y="151"/>
                      </a:lnTo>
                      <a:lnTo>
                        <a:pt x="64" y="152"/>
                      </a:lnTo>
                      <a:lnTo>
                        <a:pt x="69" y="154"/>
                      </a:lnTo>
                      <a:lnTo>
                        <a:pt x="75" y="155"/>
                      </a:lnTo>
                      <a:lnTo>
                        <a:pt x="79" y="155"/>
                      </a:lnTo>
                      <a:lnTo>
                        <a:pt x="85" y="155"/>
                      </a:lnTo>
                      <a:lnTo>
                        <a:pt x="90" y="155"/>
                      </a:lnTo>
                      <a:lnTo>
                        <a:pt x="95" y="154"/>
                      </a:lnTo>
                      <a:lnTo>
                        <a:pt x="101" y="154"/>
                      </a:lnTo>
                      <a:lnTo>
                        <a:pt x="105" y="152"/>
                      </a:lnTo>
                      <a:lnTo>
                        <a:pt x="111" y="151"/>
                      </a:lnTo>
                      <a:lnTo>
                        <a:pt x="116" y="149"/>
                      </a:lnTo>
                      <a:lnTo>
                        <a:pt x="120" y="147"/>
                      </a:lnTo>
                      <a:lnTo>
                        <a:pt x="126" y="145"/>
                      </a:lnTo>
                      <a:lnTo>
                        <a:pt x="131" y="142"/>
                      </a:lnTo>
                      <a:lnTo>
                        <a:pt x="133" y="140"/>
                      </a:lnTo>
                      <a:lnTo>
                        <a:pt x="138" y="136"/>
                      </a:lnTo>
                      <a:lnTo>
                        <a:pt x="143" y="132"/>
                      </a:lnTo>
                      <a:lnTo>
                        <a:pt x="146" y="130"/>
                      </a:lnTo>
                      <a:lnTo>
                        <a:pt x="150" y="126"/>
                      </a:lnTo>
                      <a:lnTo>
                        <a:pt x="152" y="122"/>
                      </a:lnTo>
                      <a:lnTo>
                        <a:pt x="156" y="117"/>
                      </a:lnTo>
                      <a:lnTo>
                        <a:pt x="158" y="113"/>
                      </a:lnTo>
                      <a:lnTo>
                        <a:pt x="161" y="109"/>
                      </a:lnTo>
                      <a:lnTo>
                        <a:pt x="162" y="104"/>
                      </a:lnTo>
                      <a:lnTo>
                        <a:pt x="164" y="99"/>
                      </a:lnTo>
                      <a:lnTo>
                        <a:pt x="166" y="95"/>
                      </a:lnTo>
                      <a:lnTo>
                        <a:pt x="167" y="90"/>
                      </a:lnTo>
                      <a:lnTo>
                        <a:pt x="167" y="84"/>
                      </a:lnTo>
                      <a:lnTo>
                        <a:pt x="167" y="80"/>
                      </a:lnTo>
                      <a:lnTo>
                        <a:pt x="167" y="75"/>
                      </a:lnTo>
                      <a:lnTo>
                        <a:pt x="167" y="71"/>
                      </a:lnTo>
                      <a:lnTo>
                        <a:pt x="167" y="65"/>
                      </a:lnTo>
                      <a:lnTo>
                        <a:pt x="166" y="60"/>
                      </a:lnTo>
                      <a:lnTo>
                        <a:pt x="164" y="56"/>
                      </a:lnTo>
                      <a:lnTo>
                        <a:pt x="162" y="51"/>
                      </a:lnTo>
                      <a:lnTo>
                        <a:pt x="161" y="46"/>
                      </a:lnTo>
                      <a:lnTo>
                        <a:pt x="158" y="42"/>
                      </a:lnTo>
                      <a:lnTo>
                        <a:pt x="156" y="38"/>
                      </a:lnTo>
                      <a:lnTo>
                        <a:pt x="152" y="33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3" y="23"/>
                      </a:lnTo>
                      <a:lnTo>
                        <a:pt x="138" y="19"/>
                      </a:lnTo>
                      <a:lnTo>
                        <a:pt x="133" y="15"/>
                      </a:lnTo>
                      <a:lnTo>
                        <a:pt x="131" y="12"/>
                      </a:lnTo>
                      <a:lnTo>
                        <a:pt x="125" y="10"/>
                      </a:lnTo>
                      <a:lnTo>
                        <a:pt x="120" y="7"/>
                      </a:lnTo>
                      <a:lnTo>
                        <a:pt x="116" y="6"/>
                      </a:lnTo>
                      <a:lnTo>
                        <a:pt x="111" y="4"/>
                      </a:lnTo>
                      <a:lnTo>
                        <a:pt x="105" y="2"/>
                      </a:lnTo>
                      <a:lnTo>
                        <a:pt x="101" y="1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69" y="1"/>
                      </a:lnTo>
                      <a:lnTo>
                        <a:pt x="64" y="2"/>
                      </a:lnTo>
                      <a:lnTo>
                        <a:pt x="59" y="4"/>
                      </a:lnTo>
                      <a:lnTo>
                        <a:pt x="54" y="5"/>
                      </a:lnTo>
                      <a:lnTo>
                        <a:pt x="48" y="7"/>
                      </a:lnTo>
                      <a:lnTo>
                        <a:pt x="45" y="9"/>
                      </a:lnTo>
                      <a:lnTo>
                        <a:pt x="40" y="11"/>
                      </a:lnTo>
                      <a:lnTo>
                        <a:pt x="36" y="14"/>
                      </a:ln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20" y="28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1" y="39"/>
                      </a:lnTo>
                      <a:lnTo>
                        <a:pt x="8" y="44"/>
                      </a:lnTo>
                      <a:lnTo>
                        <a:pt x="6" y="48"/>
                      </a:lnTo>
                      <a:lnTo>
                        <a:pt x="4" y="53"/>
                      </a:lnTo>
                      <a:lnTo>
                        <a:pt x="3" y="57"/>
                      </a:lnTo>
                      <a:lnTo>
                        <a:pt x="1" y="62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>
                  <a:off x="3351858" y="2064128"/>
                  <a:ext cx="403225" cy="315360"/>
                </a:xfrm>
                <a:custGeom>
                  <a:avLst/>
                  <a:gdLst>
                    <a:gd name="T0" fmla="*/ 44 w 254"/>
                    <a:gd name="T1" fmla="*/ 292 h 292"/>
                    <a:gd name="T2" fmla="*/ 175 w 254"/>
                    <a:gd name="T3" fmla="*/ 292 h 292"/>
                    <a:gd name="T4" fmla="*/ 254 w 254"/>
                    <a:gd name="T5" fmla="*/ 177 h 292"/>
                    <a:gd name="T6" fmla="*/ 179 w 254"/>
                    <a:gd name="T7" fmla="*/ 0 h 292"/>
                    <a:gd name="T8" fmla="*/ 138 w 254"/>
                    <a:gd name="T9" fmla="*/ 32 h 292"/>
                    <a:gd name="T10" fmla="*/ 169 w 254"/>
                    <a:gd name="T11" fmla="*/ 153 h 292"/>
                    <a:gd name="T12" fmla="*/ 106 w 254"/>
                    <a:gd name="T13" fmla="*/ 179 h 292"/>
                    <a:gd name="T14" fmla="*/ 0 w 254"/>
                    <a:gd name="T15" fmla="*/ 179 h 292"/>
                    <a:gd name="T16" fmla="*/ 44 w 254"/>
                    <a:gd name="T17" fmla="*/ 292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4"/>
                    <a:gd name="T28" fmla="*/ 0 h 292"/>
                    <a:gd name="T29" fmla="*/ 254 w 254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4" h="292">
                      <a:moveTo>
                        <a:pt x="44" y="292"/>
                      </a:moveTo>
                      <a:lnTo>
                        <a:pt x="175" y="292"/>
                      </a:lnTo>
                      <a:lnTo>
                        <a:pt x="254" y="177"/>
                      </a:lnTo>
                      <a:lnTo>
                        <a:pt x="179" y="0"/>
                      </a:lnTo>
                      <a:lnTo>
                        <a:pt x="138" y="32"/>
                      </a:lnTo>
                      <a:lnTo>
                        <a:pt x="169" y="153"/>
                      </a:lnTo>
                      <a:lnTo>
                        <a:pt x="106" y="179"/>
                      </a:lnTo>
                      <a:lnTo>
                        <a:pt x="0" y="179"/>
                      </a:lnTo>
                      <a:lnTo>
                        <a:pt x="44" y="29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4" name="Freeform 21"/>
                <p:cNvSpPr>
                  <a:spLocks/>
                </p:cNvSpPr>
                <p:nvPr/>
              </p:nvSpPr>
              <p:spPr bwMode="auto">
                <a:xfrm>
                  <a:off x="3131195" y="2060888"/>
                  <a:ext cx="406400" cy="319680"/>
                </a:xfrm>
                <a:custGeom>
                  <a:avLst/>
                  <a:gdLst>
                    <a:gd name="T0" fmla="*/ 234 w 256"/>
                    <a:gd name="T1" fmla="*/ 296 h 296"/>
                    <a:gd name="T2" fmla="*/ 81 w 256"/>
                    <a:gd name="T3" fmla="*/ 296 h 296"/>
                    <a:gd name="T4" fmla="*/ 0 w 256"/>
                    <a:gd name="T5" fmla="*/ 183 h 296"/>
                    <a:gd name="T6" fmla="*/ 81 w 256"/>
                    <a:gd name="T7" fmla="*/ 0 h 296"/>
                    <a:gd name="T8" fmla="*/ 118 w 256"/>
                    <a:gd name="T9" fmla="*/ 30 h 296"/>
                    <a:gd name="T10" fmla="*/ 89 w 256"/>
                    <a:gd name="T11" fmla="*/ 157 h 296"/>
                    <a:gd name="T12" fmla="*/ 150 w 256"/>
                    <a:gd name="T13" fmla="*/ 183 h 296"/>
                    <a:gd name="T14" fmla="*/ 256 w 256"/>
                    <a:gd name="T15" fmla="*/ 183 h 296"/>
                    <a:gd name="T16" fmla="*/ 234 w 256"/>
                    <a:gd name="T17" fmla="*/ 296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6"/>
                    <a:gd name="T28" fmla="*/ 0 h 296"/>
                    <a:gd name="T29" fmla="*/ 256 w 256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6" h="296">
                      <a:moveTo>
                        <a:pt x="234" y="296"/>
                      </a:moveTo>
                      <a:lnTo>
                        <a:pt x="81" y="296"/>
                      </a:lnTo>
                      <a:lnTo>
                        <a:pt x="0" y="183"/>
                      </a:lnTo>
                      <a:lnTo>
                        <a:pt x="81" y="0"/>
                      </a:lnTo>
                      <a:lnTo>
                        <a:pt x="118" y="30"/>
                      </a:lnTo>
                      <a:lnTo>
                        <a:pt x="89" y="157"/>
                      </a:lnTo>
                      <a:lnTo>
                        <a:pt x="150" y="183"/>
                      </a:lnTo>
                      <a:lnTo>
                        <a:pt x="256" y="183"/>
                      </a:lnTo>
                      <a:lnTo>
                        <a:pt x="234" y="29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5" name="Freeform 23"/>
                <p:cNvSpPr>
                  <a:spLocks/>
                </p:cNvSpPr>
                <p:nvPr/>
              </p:nvSpPr>
              <p:spPr bwMode="auto">
                <a:xfrm>
                  <a:off x="3313758" y="2217488"/>
                  <a:ext cx="265113" cy="167400"/>
                </a:xfrm>
                <a:custGeom>
                  <a:avLst/>
                  <a:gdLst>
                    <a:gd name="T0" fmla="*/ 0 w 167"/>
                    <a:gd name="T1" fmla="*/ 82 h 155"/>
                    <a:gd name="T2" fmla="*/ 1 w 167"/>
                    <a:gd name="T3" fmla="*/ 93 h 155"/>
                    <a:gd name="T4" fmla="*/ 4 w 167"/>
                    <a:gd name="T5" fmla="*/ 102 h 155"/>
                    <a:gd name="T6" fmla="*/ 8 w 167"/>
                    <a:gd name="T7" fmla="*/ 110 h 155"/>
                    <a:gd name="T8" fmla="*/ 14 w 167"/>
                    <a:gd name="T9" fmla="*/ 119 h 155"/>
                    <a:gd name="T10" fmla="*/ 20 w 167"/>
                    <a:gd name="T11" fmla="*/ 127 h 155"/>
                    <a:gd name="T12" fmla="*/ 27 w 167"/>
                    <a:gd name="T13" fmla="*/ 135 h 155"/>
                    <a:gd name="T14" fmla="*/ 36 w 167"/>
                    <a:gd name="T15" fmla="*/ 141 h 155"/>
                    <a:gd name="T16" fmla="*/ 45 w 167"/>
                    <a:gd name="T17" fmla="*/ 146 h 155"/>
                    <a:gd name="T18" fmla="*/ 54 w 167"/>
                    <a:gd name="T19" fmla="*/ 150 h 155"/>
                    <a:gd name="T20" fmla="*/ 64 w 167"/>
                    <a:gd name="T21" fmla="*/ 152 h 155"/>
                    <a:gd name="T22" fmla="*/ 75 w 167"/>
                    <a:gd name="T23" fmla="*/ 155 h 155"/>
                    <a:gd name="T24" fmla="*/ 85 w 167"/>
                    <a:gd name="T25" fmla="*/ 155 h 155"/>
                    <a:gd name="T26" fmla="*/ 95 w 167"/>
                    <a:gd name="T27" fmla="*/ 154 h 155"/>
                    <a:gd name="T28" fmla="*/ 105 w 167"/>
                    <a:gd name="T29" fmla="*/ 152 h 155"/>
                    <a:gd name="T30" fmla="*/ 116 w 167"/>
                    <a:gd name="T31" fmla="*/ 149 h 155"/>
                    <a:gd name="T32" fmla="*/ 126 w 167"/>
                    <a:gd name="T33" fmla="*/ 145 h 155"/>
                    <a:gd name="T34" fmla="*/ 133 w 167"/>
                    <a:gd name="T35" fmla="*/ 140 h 155"/>
                    <a:gd name="T36" fmla="*/ 143 w 167"/>
                    <a:gd name="T37" fmla="*/ 132 h 155"/>
                    <a:gd name="T38" fmla="*/ 150 w 167"/>
                    <a:gd name="T39" fmla="*/ 126 h 155"/>
                    <a:gd name="T40" fmla="*/ 156 w 167"/>
                    <a:gd name="T41" fmla="*/ 117 h 155"/>
                    <a:gd name="T42" fmla="*/ 161 w 167"/>
                    <a:gd name="T43" fmla="*/ 109 h 155"/>
                    <a:gd name="T44" fmla="*/ 164 w 167"/>
                    <a:gd name="T45" fmla="*/ 99 h 155"/>
                    <a:gd name="T46" fmla="*/ 167 w 167"/>
                    <a:gd name="T47" fmla="*/ 90 h 155"/>
                    <a:gd name="T48" fmla="*/ 167 w 167"/>
                    <a:gd name="T49" fmla="*/ 80 h 155"/>
                    <a:gd name="T50" fmla="*/ 167 w 167"/>
                    <a:gd name="T51" fmla="*/ 71 h 155"/>
                    <a:gd name="T52" fmla="*/ 166 w 167"/>
                    <a:gd name="T53" fmla="*/ 60 h 155"/>
                    <a:gd name="T54" fmla="*/ 162 w 167"/>
                    <a:gd name="T55" fmla="*/ 51 h 155"/>
                    <a:gd name="T56" fmla="*/ 158 w 167"/>
                    <a:gd name="T57" fmla="*/ 42 h 155"/>
                    <a:gd name="T58" fmla="*/ 152 w 167"/>
                    <a:gd name="T59" fmla="*/ 33 h 155"/>
                    <a:gd name="T60" fmla="*/ 146 w 167"/>
                    <a:gd name="T61" fmla="*/ 25 h 155"/>
                    <a:gd name="T62" fmla="*/ 138 w 167"/>
                    <a:gd name="T63" fmla="*/ 19 h 155"/>
                    <a:gd name="T64" fmla="*/ 131 w 167"/>
                    <a:gd name="T65" fmla="*/ 12 h 155"/>
                    <a:gd name="T66" fmla="*/ 120 w 167"/>
                    <a:gd name="T67" fmla="*/ 7 h 155"/>
                    <a:gd name="T68" fmla="*/ 111 w 167"/>
                    <a:gd name="T69" fmla="*/ 4 h 155"/>
                    <a:gd name="T70" fmla="*/ 101 w 167"/>
                    <a:gd name="T71" fmla="*/ 1 h 155"/>
                    <a:gd name="T72" fmla="*/ 90 w 167"/>
                    <a:gd name="T73" fmla="*/ 0 h 155"/>
                    <a:gd name="T74" fmla="*/ 79 w 167"/>
                    <a:gd name="T75" fmla="*/ 0 h 155"/>
                    <a:gd name="T76" fmla="*/ 69 w 167"/>
                    <a:gd name="T77" fmla="*/ 1 h 155"/>
                    <a:gd name="T78" fmla="*/ 59 w 167"/>
                    <a:gd name="T79" fmla="*/ 4 h 155"/>
                    <a:gd name="T80" fmla="*/ 48 w 167"/>
                    <a:gd name="T81" fmla="*/ 7 h 155"/>
                    <a:gd name="T82" fmla="*/ 40 w 167"/>
                    <a:gd name="T83" fmla="*/ 11 h 155"/>
                    <a:gd name="T84" fmla="*/ 31 w 167"/>
                    <a:gd name="T85" fmla="*/ 18 h 155"/>
                    <a:gd name="T86" fmla="*/ 24 w 167"/>
                    <a:gd name="T87" fmla="*/ 24 h 155"/>
                    <a:gd name="T88" fmla="*/ 16 w 167"/>
                    <a:gd name="T89" fmla="*/ 32 h 155"/>
                    <a:gd name="T90" fmla="*/ 11 w 167"/>
                    <a:gd name="T91" fmla="*/ 39 h 155"/>
                    <a:gd name="T92" fmla="*/ 6 w 167"/>
                    <a:gd name="T93" fmla="*/ 48 h 155"/>
                    <a:gd name="T94" fmla="*/ 3 w 167"/>
                    <a:gd name="T95" fmla="*/ 57 h 155"/>
                    <a:gd name="T96" fmla="*/ 1 w 167"/>
                    <a:gd name="T97" fmla="*/ 68 h 155"/>
                    <a:gd name="T98" fmla="*/ 0 w 167"/>
                    <a:gd name="T99" fmla="*/ 77 h 1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7"/>
                    <a:gd name="T151" fmla="*/ 0 h 155"/>
                    <a:gd name="T152" fmla="*/ 167 w 167"/>
                    <a:gd name="T153" fmla="*/ 155 h 1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7" h="155">
                      <a:moveTo>
                        <a:pt x="0" y="77"/>
                      </a:moveTo>
                      <a:lnTo>
                        <a:pt x="0" y="82"/>
                      </a:lnTo>
                      <a:lnTo>
                        <a:pt x="1" y="86"/>
                      </a:lnTo>
                      <a:lnTo>
                        <a:pt x="1" y="93"/>
                      </a:lnTo>
                      <a:lnTo>
                        <a:pt x="3" y="98"/>
                      </a:lnTo>
                      <a:lnTo>
                        <a:pt x="4" y="102"/>
                      </a:lnTo>
                      <a:lnTo>
                        <a:pt x="6" y="107"/>
                      </a:lnTo>
                      <a:lnTo>
                        <a:pt x="8" y="110"/>
                      </a:lnTo>
                      <a:lnTo>
                        <a:pt x="11" y="116"/>
                      </a:lnTo>
                      <a:lnTo>
                        <a:pt x="14" y="119"/>
                      </a:lnTo>
                      <a:lnTo>
                        <a:pt x="16" y="123"/>
                      </a:lnTo>
                      <a:lnTo>
                        <a:pt x="20" y="127"/>
                      </a:lnTo>
                      <a:lnTo>
                        <a:pt x="24" y="131"/>
                      </a:lnTo>
                      <a:lnTo>
                        <a:pt x="27" y="135"/>
                      </a:lnTo>
                      <a:lnTo>
                        <a:pt x="31" y="137"/>
                      </a:lnTo>
                      <a:lnTo>
                        <a:pt x="36" y="141"/>
                      </a:lnTo>
                      <a:lnTo>
                        <a:pt x="40" y="144"/>
                      </a:lnTo>
                      <a:lnTo>
                        <a:pt x="45" y="146"/>
                      </a:lnTo>
                      <a:lnTo>
                        <a:pt x="48" y="147"/>
                      </a:lnTo>
                      <a:lnTo>
                        <a:pt x="54" y="150"/>
                      </a:lnTo>
                      <a:lnTo>
                        <a:pt x="59" y="151"/>
                      </a:lnTo>
                      <a:lnTo>
                        <a:pt x="64" y="152"/>
                      </a:lnTo>
                      <a:lnTo>
                        <a:pt x="69" y="154"/>
                      </a:lnTo>
                      <a:lnTo>
                        <a:pt x="75" y="155"/>
                      </a:lnTo>
                      <a:lnTo>
                        <a:pt x="79" y="155"/>
                      </a:lnTo>
                      <a:lnTo>
                        <a:pt x="85" y="155"/>
                      </a:lnTo>
                      <a:lnTo>
                        <a:pt x="90" y="155"/>
                      </a:lnTo>
                      <a:lnTo>
                        <a:pt x="95" y="154"/>
                      </a:lnTo>
                      <a:lnTo>
                        <a:pt x="101" y="154"/>
                      </a:lnTo>
                      <a:lnTo>
                        <a:pt x="105" y="152"/>
                      </a:lnTo>
                      <a:lnTo>
                        <a:pt x="111" y="151"/>
                      </a:lnTo>
                      <a:lnTo>
                        <a:pt x="116" y="149"/>
                      </a:lnTo>
                      <a:lnTo>
                        <a:pt x="120" y="147"/>
                      </a:lnTo>
                      <a:lnTo>
                        <a:pt x="126" y="145"/>
                      </a:lnTo>
                      <a:lnTo>
                        <a:pt x="131" y="142"/>
                      </a:lnTo>
                      <a:lnTo>
                        <a:pt x="133" y="140"/>
                      </a:lnTo>
                      <a:lnTo>
                        <a:pt x="138" y="136"/>
                      </a:lnTo>
                      <a:lnTo>
                        <a:pt x="143" y="132"/>
                      </a:lnTo>
                      <a:lnTo>
                        <a:pt x="146" y="130"/>
                      </a:lnTo>
                      <a:lnTo>
                        <a:pt x="150" y="126"/>
                      </a:lnTo>
                      <a:lnTo>
                        <a:pt x="152" y="122"/>
                      </a:lnTo>
                      <a:lnTo>
                        <a:pt x="156" y="117"/>
                      </a:lnTo>
                      <a:lnTo>
                        <a:pt x="158" y="113"/>
                      </a:lnTo>
                      <a:lnTo>
                        <a:pt x="161" y="109"/>
                      </a:lnTo>
                      <a:lnTo>
                        <a:pt x="162" y="104"/>
                      </a:lnTo>
                      <a:lnTo>
                        <a:pt x="164" y="99"/>
                      </a:lnTo>
                      <a:lnTo>
                        <a:pt x="166" y="95"/>
                      </a:lnTo>
                      <a:lnTo>
                        <a:pt x="167" y="90"/>
                      </a:lnTo>
                      <a:lnTo>
                        <a:pt x="167" y="84"/>
                      </a:lnTo>
                      <a:lnTo>
                        <a:pt x="167" y="80"/>
                      </a:lnTo>
                      <a:lnTo>
                        <a:pt x="167" y="75"/>
                      </a:lnTo>
                      <a:lnTo>
                        <a:pt x="167" y="71"/>
                      </a:lnTo>
                      <a:lnTo>
                        <a:pt x="167" y="65"/>
                      </a:lnTo>
                      <a:lnTo>
                        <a:pt x="166" y="60"/>
                      </a:lnTo>
                      <a:lnTo>
                        <a:pt x="164" y="56"/>
                      </a:lnTo>
                      <a:lnTo>
                        <a:pt x="162" y="51"/>
                      </a:lnTo>
                      <a:lnTo>
                        <a:pt x="161" y="46"/>
                      </a:lnTo>
                      <a:lnTo>
                        <a:pt x="158" y="42"/>
                      </a:lnTo>
                      <a:lnTo>
                        <a:pt x="156" y="38"/>
                      </a:lnTo>
                      <a:lnTo>
                        <a:pt x="152" y="33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3" y="23"/>
                      </a:lnTo>
                      <a:lnTo>
                        <a:pt x="138" y="19"/>
                      </a:lnTo>
                      <a:lnTo>
                        <a:pt x="133" y="15"/>
                      </a:lnTo>
                      <a:lnTo>
                        <a:pt x="131" y="12"/>
                      </a:lnTo>
                      <a:lnTo>
                        <a:pt x="125" y="10"/>
                      </a:lnTo>
                      <a:lnTo>
                        <a:pt x="120" y="7"/>
                      </a:lnTo>
                      <a:lnTo>
                        <a:pt x="116" y="6"/>
                      </a:lnTo>
                      <a:lnTo>
                        <a:pt x="111" y="4"/>
                      </a:lnTo>
                      <a:lnTo>
                        <a:pt x="105" y="2"/>
                      </a:lnTo>
                      <a:lnTo>
                        <a:pt x="101" y="1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69" y="1"/>
                      </a:lnTo>
                      <a:lnTo>
                        <a:pt x="64" y="2"/>
                      </a:lnTo>
                      <a:lnTo>
                        <a:pt x="59" y="4"/>
                      </a:lnTo>
                      <a:lnTo>
                        <a:pt x="54" y="5"/>
                      </a:lnTo>
                      <a:lnTo>
                        <a:pt x="48" y="7"/>
                      </a:lnTo>
                      <a:lnTo>
                        <a:pt x="45" y="9"/>
                      </a:lnTo>
                      <a:lnTo>
                        <a:pt x="40" y="11"/>
                      </a:lnTo>
                      <a:lnTo>
                        <a:pt x="36" y="14"/>
                      </a:ln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20" y="28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1" y="39"/>
                      </a:lnTo>
                      <a:lnTo>
                        <a:pt x="8" y="44"/>
                      </a:lnTo>
                      <a:lnTo>
                        <a:pt x="6" y="48"/>
                      </a:lnTo>
                      <a:lnTo>
                        <a:pt x="4" y="53"/>
                      </a:lnTo>
                      <a:lnTo>
                        <a:pt x="3" y="57"/>
                      </a:lnTo>
                      <a:lnTo>
                        <a:pt x="1" y="62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6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4573197" y="1812592"/>
                  <a:ext cx="252000" cy="2159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legacyObliqueTopRight">
                    <a:rot lat="0" lon="18600000" rev="0"/>
                  </a:camera>
                  <a:lightRig rig="threePt" dir="b"/>
                </a:scene3d>
                <a:sp3d extrusionH="430200" contourW="12700" prstMaterial="dkEdge">
                  <a:bevelT w="13500" h="13500" prst="softRound"/>
                  <a:bevelB w="13500" h="13500" prst="angle"/>
                  <a:extrusionClr>
                    <a:srgbClr val="FFFFCC"/>
                  </a:extrusionClr>
                  <a:contourClr>
                    <a:schemeClr val="bg2"/>
                  </a:contour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7" name="Line 42"/>
                <p:cNvSpPr>
                  <a:spLocks noChangeShapeType="1"/>
                </p:cNvSpPr>
                <p:nvPr/>
              </p:nvSpPr>
              <p:spPr bwMode="auto">
                <a:xfrm>
                  <a:off x="1552353" y="1853183"/>
                  <a:ext cx="266400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5795" y="1780158"/>
                  <a:ext cx="719138" cy="1444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9" name="Rectangle 44"/>
                <p:cNvSpPr>
                  <a:spLocks noChangeArrowheads="1"/>
                </p:cNvSpPr>
                <p:nvPr/>
              </p:nvSpPr>
              <p:spPr bwMode="auto">
                <a:xfrm>
                  <a:off x="3059758" y="1780158"/>
                  <a:ext cx="719137" cy="1444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0" name="Rectangle 47"/>
                <p:cNvSpPr>
                  <a:spLocks noChangeArrowheads="1"/>
                </p:cNvSpPr>
                <p:nvPr/>
              </p:nvSpPr>
              <p:spPr bwMode="auto">
                <a:xfrm>
                  <a:off x="1619424" y="1637283"/>
                  <a:ext cx="2412000" cy="431800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7229526" y="3636499"/>
                  <a:ext cx="17458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𝑡𝑒𝑚𝑝𝑜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pt-BR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𝑝𝑟𝑜𝑐𝑒𝑠𝑠𝑎𝑚𝑒𝑛𝑡𝑜</m:t>
                        </m:r>
                      </m:oMath>
                    </m:oMathPara>
                  </a14:m>
                  <a:endParaRPr lang="pt-BR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𝑟𝑒𝑠𝑡𝑟𝑖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oMath>
                    </m:oMathPara>
                  </a14:m>
                  <a:endParaRPr lang="pt-BR" b="0" dirty="0" smtClean="0">
                    <a:solidFill>
                      <a:schemeClr val="bg2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pt-BR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(na linha de montagem)</a:t>
                  </a:r>
                  <a:endParaRPr lang="pt-BR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526" y="3636499"/>
                  <a:ext cx="1745848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1812737" y="2219630"/>
                  <a:ext cx="7234645" cy="579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737" y="2219630"/>
                  <a:ext cx="7234645" cy="579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1761658" y="1292510"/>
                  <a:ext cx="7346846" cy="57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658" y="1292510"/>
                  <a:ext cx="7346846" cy="57913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2079560" y="1868397"/>
                  <a:ext cx="6740912" cy="338554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20+40+400+23+0+23+600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1.106 segundos = </a:t>
                  </a:r>
                  <a:r>
                    <a:rPr lang="pt-BR" sz="1600" b="1" dirty="0" smtClean="0">
                      <a:solidFill>
                        <a:srgbClr val="FF0000"/>
                      </a:solidFill>
                    </a:rPr>
                    <a:t>0,3072 horas</a:t>
                  </a:r>
                  <a:endParaRPr lang="pt-B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60" y="1868397"/>
                  <a:ext cx="6740912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CaixaDeTexto 54"/>
            <p:cNvSpPr txBox="1"/>
            <p:nvPr/>
          </p:nvSpPr>
          <p:spPr>
            <a:xfrm>
              <a:off x="1929476" y="5715253"/>
              <a:ext cx="7005582" cy="95410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Symbol" panose="05050102010706020507" pitchFamily="18" charset="2"/>
                <a:buChar char="m"/>
              </a:pP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– ritmo de processamento = 1 / TA = 1 / (42 / 0,85) = 0,02024 unid. / segundo.</a:t>
              </a:r>
            </a:p>
            <a:p>
              <a:pPr algn="just"/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TA – tempo de processamento = 1,2144 unidades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por minuto.</a:t>
              </a:r>
              <a:endParaRPr lang="pt-B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285750" indent="-285750" algn="just">
                <a:buFont typeface="Symbol" panose="05050102010706020507" pitchFamily="18" charset="2"/>
                <a:buChar char="l"/>
              </a:pP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– ritmo de chegada –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 / (53 / 0,72) = 0,0136 unid. /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segundo.</a:t>
              </a:r>
            </a:p>
            <a:p>
              <a:pPr algn="just"/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IC – intervalo de chegada =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0,816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unidades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por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minuto.</a:t>
              </a:r>
              <a:endParaRPr lang="pt-B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2076722" y="2800790"/>
                  <a:ext cx="6743750" cy="340178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5+38+380+38+0+30+550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1.051 segundos = 0,2919 horas</a:t>
                  </a:r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722" y="2800790"/>
                  <a:ext cx="6743750" cy="34017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tângulo 22"/>
            <p:cNvSpPr/>
            <p:nvPr/>
          </p:nvSpPr>
          <p:spPr>
            <a:xfrm>
              <a:off x="117261" y="77282"/>
              <a:ext cx="8871104" cy="1124744"/>
            </a:xfrm>
            <a:prstGeom prst="rect">
              <a:avLst/>
            </a:prstGeom>
            <a:ln w="254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24" y="4140314"/>
              <a:ext cx="1301619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060127" y="4481885"/>
              <a:ext cx="3098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seg.             42 seg. (OEE 85%)</a:t>
              </a:r>
              <a:endParaRPr lang="pt-BR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24610" y="1249971"/>
                  <a:ext cx="1861151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𝐶𝐸𝑇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40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𝑀𝑅𝑂𝑅𝐷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400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23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 = 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23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600 seg.</a:t>
                  </a:r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" y="1249971"/>
                  <a:ext cx="1861151" cy="16004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760" r="-328" b="-30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1763688" y="4653136"/>
                  <a:ext cx="7346846" cy="57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653136"/>
                  <a:ext cx="7346846" cy="579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2079560" y="5250686"/>
                  <a:ext cx="6740912" cy="338554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7+10+60+12+0+9+18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116 segundos = 0,03222 horas</a:t>
                  </a:r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60" y="5250686"/>
                  <a:ext cx="6740912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upo 5"/>
            <p:cNvGrpSpPr/>
            <p:nvPr/>
          </p:nvGrpSpPr>
          <p:grpSpPr>
            <a:xfrm>
              <a:off x="1444260" y="2850408"/>
              <a:ext cx="319428" cy="288000"/>
              <a:chOff x="1270518" y="2797189"/>
              <a:chExt cx="319428" cy="288000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1300244" y="2797189"/>
                <a:ext cx="288000" cy="28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pt-BR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1444260" y="4130323"/>
              <a:ext cx="319428" cy="277000"/>
              <a:chOff x="1270518" y="2797189"/>
              <a:chExt cx="319428" cy="277000"/>
            </a:xfrm>
          </p:grpSpPr>
          <p:sp>
            <p:nvSpPr>
              <p:cNvPr id="63" name="CaixaDeTexto 62"/>
              <p:cNvSpPr txBox="1"/>
              <p:nvPr/>
            </p:nvSpPr>
            <p:spPr>
              <a:xfrm>
                <a:off x="1300244" y="2797189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t-BR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7280744" y="3306756"/>
              <a:ext cx="319428" cy="277000"/>
              <a:chOff x="1270518" y="2797189"/>
              <a:chExt cx="319428" cy="277000"/>
            </a:xfrm>
          </p:grpSpPr>
          <p:sp>
            <p:nvSpPr>
              <p:cNvPr id="66" name="CaixaDeTexto 65"/>
              <p:cNvSpPr txBox="1"/>
              <p:nvPr/>
            </p:nvSpPr>
            <p:spPr>
              <a:xfrm>
                <a:off x="1300244" y="2797189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696688" y="6093296"/>
                  <a:ext cx="2196000" cy="474041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25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𝐼𝐶</m:t>
                            </m:r>
                          </m:num>
                          <m:den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𝑇𝐴</m:t>
                            </m:r>
                          </m:den>
                        </m:f>
                        <m:r>
                          <a:rPr lang="pt-BR" sz="12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0,8160</m:t>
                            </m:r>
                          </m:num>
                          <m:den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1,2144</m:t>
                            </m:r>
                          </m:den>
                        </m:f>
                        <m:r>
                          <a:rPr lang="pt-BR" sz="12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=0,67≈</m:t>
                        </m:r>
                        <m:r>
                          <m:rPr>
                            <m:sty m:val="p"/>
                          </m:rPr>
                          <a:rPr lang="pt-BR" sz="125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RelVol</m:t>
                        </m:r>
                      </m:oMath>
                    </m:oMathPara>
                  </a14:m>
                  <a:endParaRPr lang="pt-BR" sz="125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688" y="6093296"/>
                  <a:ext cx="2196000" cy="4740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tângulo 67"/>
                <p:cNvSpPr/>
                <p:nvPr/>
              </p:nvSpPr>
              <p:spPr>
                <a:xfrm>
                  <a:off x="68154" y="63295"/>
                  <a:ext cx="8979766" cy="576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𝑑𝑜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𝑓𝑜𝑟𝑛𝑒𝑐𝑒𝑑𝑜𝑟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(1)</m:t>
                            </m:r>
                          </m:sub>
                        </m:sSub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𝑜𝑒𝑒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=1.106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+ </m:t>
                        </m:r>
                        <m:d>
                          <m:dPr>
                            <m:ctrlP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200×53 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𝑠𝑒𝑔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72%</m:t>
                                </m:r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=15.828,22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 =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𝟑𝟗𝟕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𝒉𝒐𝒓𝒂𝒔</m:t>
                        </m:r>
                      </m:oMath>
                    </m:oMathPara>
                  </a14:m>
                  <a:endParaRPr lang="pt-BR" sz="1400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tângulo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4" y="63295"/>
                  <a:ext cx="8979766" cy="57637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tângulo 68"/>
                <p:cNvSpPr/>
                <p:nvPr/>
              </p:nvSpPr>
              <p:spPr>
                <a:xfrm>
                  <a:off x="63960" y="598713"/>
                  <a:ext cx="8870890" cy="576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𝑑𝑜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𝑓𝑜𝑟𝑛𝑒𝑐𝑒𝑑𝑜𝑟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(2)</m:t>
                            </m:r>
                          </m:sub>
                        </m:sSub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pt-BR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𝑜𝑒𝑒</m:t>
                                    </m:r>
                                  </m:e>
                                  <m:sub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=1.051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+ </m:t>
                        </m:r>
                        <m:d>
                          <m:dPr>
                            <m:ctrlP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200×45 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𝑠𝑒𝑔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85%</m:t>
                                </m:r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=11.639, 24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 =3,240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h𝑜𝑟𝑎𝑠</m:t>
                        </m:r>
                      </m:oMath>
                    </m:oMathPara>
                  </a14:m>
                  <a:endParaRPr lang="pt-BR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tângulo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" y="598713"/>
                  <a:ext cx="8870890" cy="57637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Seta para a direita listrada 9"/>
            <p:cNvSpPr/>
            <p:nvPr/>
          </p:nvSpPr>
          <p:spPr>
            <a:xfrm>
              <a:off x="2398861" y="3853888"/>
              <a:ext cx="722110" cy="442738"/>
            </a:xfrm>
            <a:prstGeom prst="stripedRightArrow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918590" y="3573016"/>
                  <a:ext cx="17277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t-BR" sz="1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a14:m>
                  <a:r>
                    <a:rPr lang="pt-BR" sz="1400" b="1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0,03222 horas</a:t>
                  </a:r>
                  <a:endParaRPr lang="pt-BR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590" y="3573016"/>
                  <a:ext cx="1727781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 rot="16200000">
                  <a:off x="-641440" y="3845096"/>
                  <a:ext cx="15963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1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a14:m>
                  <a:r>
                    <a:rPr lang="pt-BR" sz="1400" b="1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0,3072 horas</a:t>
                  </a:r>
                  <a:endParaRPr lang="pt-BR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1440" y="3845096"/>
                  <a:ext cx="1596334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961" r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95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chemeClr val="bg2"/>
                </a:solidFill>
              </a:rPr>
              <a:t>Há perdas de tempo no fluxo?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72" name="Picture 2" descr="funcionamento-bomba-engrenagem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14536"/>
            <a:ext cx="4248472" cy="32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251520" y="5417929"/>
            <a:ext cx="8640960" cy="1323439"/>
          </a:xfrm>
          <a:prstGeom prst="rect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SzPts val="2500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par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engrenagens 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rodam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interior de um compartimento 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estreito.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óleo é colocado de um lado do compartimento e transportado em torno da área exterior entre os dentes de engrenagem e para fora do ponto de descarga no lado oposto. </a:t>
            </a:r>
            <a:endParaRPr lang="pt-B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uxograma: Documento 2"/>
          <p:cNvSpPr/>
          <p:nvPr/>
        </p:nvSpPr>
        <p:spPr>
          <a:xfrm flipV="1">
            <a:off x="6372200" y="3789040"/>
            <a:ext cx="2232248" cy="28803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Documento 8"/>
          <p:cNvSpPr/>
          <p:nvPr/>
        </p:nvSpPr>
        <p:spPr>
          <a:xfrm flipV="1">
            <a:off x="6372200" y="2996952"/>
            <a:ext cx="2232248" cy="108012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Documento 9"/>
          <p:cNvSpPr/>
          <p:nvPr/>
        </p:nvSpPr>
        <p:spPr>
          <a:xfrm flipH="1" flipV="1">
            <a:off x="6372200" y="2852936"/>
            <a:ext cx="2232248" cy="1224136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Documento 10"/>
          <p:cNvSpPr/>
          <p:nvPr/>
        </p:nvSpPr>
        <p:spPr>
          <a:xfrm flipV="1">
            <a:off x="6372200" y="2564904"/>
            <a:ext cx="2232248" cy="151216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Documento 11"/>
          <p:cNvSpPr/>
          <p:nvPr/>
        </p:nvSpPr>
        <p:spPr>
          <a:xfrm flipH="1" flipV="1">
            <a:off x="6372200" y="2348880"/>
            <a:ext cx="2232248" cy="172819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Fluxograma: Documento 12"/>
          <p:cNvSpPr/>
          <p:nvPr/>
        </p:nvSpPr>
        <p:spPr>
          <a:xfrm flipV="1">
            <a:off x="6372200" y="2060848"/>
            <a:ext cx="2232248" cy="2016224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Fluxograma: Documento 13"/>
          <p:cNvSpPr/>
          <p:nvPr/>
        </p:nvSpPr>
        <p:spPr>
          <a:xfrm flipH="1" flipV="1">
            <a:off x="6372200" y="1844824"/>
            <a:ext cx="2232248" cy="223224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Fluxograma: Documento 14"/>
          <p:cNvSpPr/>
          <p:nvPr/>
        </p:nvSpPr>
        <p:spPr>
          <a:xfrm flipV="1">
            <a:off x="6372200" y="1556792"/>
            <a:ext cx="2232248" cy="252028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Fluxograma: Documento 16"/>
          <p:cNvSpPr/>
          <p:nvPr/>
        </p:nvSpPr>
        <p:spPr>
          <a:xfrm flipV="1">
            <a:off x="539552" y="3789040"/>
            <a:ext cx="2232248" cy="28803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luxograma: Documento 17"/>
          <p:cNvSpPr/>
          <p:nvPr/>
        </p:nvSpPr>
        <p:spPr>
          <a:xfrm flipV="1">
            <a:off x="539552" y="2996952"/>
            <a:ext cx="2232248" cy="108012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Fluxograma: Documento 18"/>
          <p:cNvSpPr/>
          <p:nvPr/>
        </p:nvSpPr>
        <p:spPr>
          <a:xfrm flipH="1" flipV="1">
            <a:off x="539552" y="2852936"/>
            <a:ext cx="2232248" cy="1224136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Fluxograma: Documento 19"/>
          <p:cNvSpPr/>
          <p:nvPr/>
        </p:nvSpPr>
        <p:spPr>
          <a:xfrm flipV="1">
            <a:off x="539552" y="2564904"/>
            <a:ext cx="2232248" cy="151216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Fluxograma: Documento 20"/>
          <p:cNvSpPr/>
          <p:nvPr/>
        </p:nvSpPr>
        <p:spPr>
          <a:xfrm flipH="1" flipV="1">
            <a:off x="539552" y="2348880"/>
            <a:ext cx="2232248" cy="172819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Fluxograma: Documento 21"/>
          <p:cNvSpPr/>
          <p:nvPr/>
        </p:nvSpPr>
        <p:spPr>
          <a:xfrm flipV="1">
            <a:off x="539552" y="2060848"/>
            <a:ext cx="2232248" cy="2016224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Fluxograma: Documento 22"/>
          <p:cNvSpPr/>
          <p:nvPr/>
        </p:nvSpPr>
        <p:spPr>
          <a:xfrm flipH="1" flipV="1">
            <a:off x="539552" y="1844824"/>
            <a:ext cx="2232248" cy="223224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Fluxograma: Documento 23"/>
          <p:cNvSpPr/>
          <p:nvPr/>
        </p:nvSpPr>
        <p:spPr>
          <a:xfrm flipV="1">
            <a:off x="539552" y="1556792"/>
            <a:ext cx="2232248" cy="252028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Fluxograma: Documento 30"/>
          <p:cNvSpPr/>
          <p:nvPr/>
        </p:nvSpPr>
        <p:spPr>
          <a:xfrm flipV="1">
            <a:off x="539552" y="3140968"/>
            <a:ext cx="2232248" cy="1872208"/>
          </a:xfrm>
          <a:prstGeom prst="flowChartDocumen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Fluxograma: Documento 31"/>
          <p:cNvSpPr/>
          <p:nvPr/>
        </p:nvSpPr>
        <p:spPr>
          <a:xfrm flipH="1" flipV="1">
            <a:off x="6372200" y="3465004"/>
            <a:ext cx="2232248" cy="1548172"/>
          </a:xfrm>
          <a:prstGeom prst="flowChartDocumen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Fluxograma: Processo 34"/>
          <p:cNvSpPr/>
          <p:nvPr/>
        </p:nvSpPr>
        <p:spPr>
          <a:xfrm>
            <a:off x="539552" y="4437112"/>
            <a:ext cx="2232248" cy="980816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luxograma: Somador 35"/>
          <p:cNvSpPr/>
          <p:nvPr/>
        </p:nvSpPr>
        <p:spPr>
          <a:xfrm>
            <a:off x="2411760" y="4581128"/>
            <a:ext cx="288032" cy="288032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Fluxograma: Processo 36"/>
          <p:cNvSpPr/>
          <p:nvPr/>
        </p:nvSpPr>
        <p:spPr>
          <a:xfrm>
            <a:off x="6372200" y="4437112"/>
            <a:ext cx="2232248" cy="98081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Fluxograma: Somador 37"/>
          <p:cNvSpPr/>
          <p:nvPr/>
        </p:nvSpPr>
        <p:spPr>
          <a:xfrm>
            <a:off x="8244408" y="4581128"/>
            <a:ext cx="288032" cy="288032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Meio-quadro 40"/>
          <p:cNvSpPr/>
          <p:nvPr/>
        </p:nvSpPr>
        <p:spPr>
          <a:xfrm>
            <a:off x="395536" y="83671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2" name="Meio-quadro 41"/>
          <p:cNvSpPr/>
          <p:nvPr/>
        </p:nvSpPr>
        <p:spPr>
          <a:xfrm flipH="1">
            <a:off x="2555776" y="83671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Quadro 42"/>
          <p:cNvSpPr/>
          <p:nvPr/>
        </p:nvSpPr>
        <p:spPr>
          <a:xfrm>
            <a:off x="539552" y="980728"/>
            <a:ext cx="2232248" cy="108012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Meio-quadro 43"/>
          <p:cNvSpPr/>
          <p:nvPr/>
        </p:nvSpPr>
        <p:spPr>
          <a:xfrm>
            <a:off x="6228184" y="83671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Meio-quadro 44"/>
          <p:cNvSpPr/>
          <p:nvPr/>
        </p:nvSpPr>
        <p:spPr>
          <a:xfrm flipH="1">
            <a:off x="8388424" y="83671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6" name="Quadro 45"/>
          <p:cNvSpPr/>
          <p:nvPr/>
        </p:nvSpPr>
        <p:spPr>
          <a:xfrm>
            <a:off x="6372200" y="980728"/>
            <a:ext cx="2232248" cy="108012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539552" y="980728"/>
            <a:ext cx="2232248" cy="4437200"/>
          </a:xfrm>
          <a:prstGeom prst="rect">
            <a:avLst/>
          </a:prstGeom>
          <a:noFill/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6372200" y="980727"/>
            <a:ext cx="2232248" cy="4437201"/>
          </a:xfrm>
          <a:prstGeom prst="rect">
            <a:avLst/>
          </a:prstGeom>
          <a:noFill/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Espaço Reservado para Número de Slide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0994B05B-620A-448F-9588-4E21CC6EF124}" type="slidenum">
              <a:rPr lang="pt-BR" smtClean="0">
                <a:solidFill>
                  <a:schemeClr val="bg2"/>
                </a:solidFill>
              </a:rPr>
              <a:pPr>
                <a:defRPr/>
              </a:pPr>
              <a:t>20</a:t>
            </a:fld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Bisel 4"/>
          <p:cNvSpPr/>
          <p:nvPr/>
        </p:nvSpPr>
        <p:spPr>
          <a:xfrm>
            <a:off x="683568" y="1124744"/>
            <a:ext cx="1944216" cy="792088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Bisel 50"/>
          <p:cNvSpPr/>
          <p:nvPr/>
        </p:nvSpPr>
        <p:spPr>
          <a:xfrm>
            <a:off x="6516216" y="1124744"/>
            <a:ext cx="1944216" cy="792088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9" name="Picture 2" descr="Taylor Log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04" y="1127850"/>
            <a:ext cx="4572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chemeClr val="bg2"/>
                </a:solidFill>
              </a:rPr>
              <a:t>Há perdas de tempo no fluxo?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70" name="Picture 4" descr="funcionamento-bomba-palheta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7954"/>
            <a:ext cx="4917192" cy="35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179512" y="5725705"/>
            <a:ext cx="8712968" cy="1015663"/>
          </a:xfrm>
          <a:prstGeom prst="rect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SzPts val="2500"/>
            </a:pPr>
            <a:r>
              <a:rPr lang="pt-B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fluído é colocado no compartimento e é transportado em torno dele, nas palhetas do ponto de descarga, local onde é forçado a sair.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Esses modelos são ainda mais eficientes em comparação às bombas de engrenagens</a:t>
            </a:r>
            <a:r>
              <a:rPr lang="pt-B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uxograma: Documento 7"/>
          <p:cNvSpPr/>
          <p:nvPr/>
        </p:nvSpPr>
        <p:spPr>
          <a:xfrm flipV="1">
            <a:off x="6372200" y="4149080"/>
            <a:ext cx="2232248" cy="28803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Documento 8"/>
          <p:cNvSpPr/>
          <p:nvPr/>
        </p:nvSpPr>
        <p:spPr>
          <a:xfrm flipV="1">
            <a:off x="6372200" y="3356992"/>
            <a:ext cx="2232248" cy="108012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Documento 9"/>
          <p:cNvSpPr/>
          <p:nvPr/>
        </p:nvSpPr>
        <p:spPr>
          <a:xfrm flipV="1">
            <a:off x="6372200" y="3212976"/>
            <a:ext cx="2232248" cy="1224136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Documento 10"/>
          <p:cNvSpPr/>
          <p:nvPr/>
        </p:nvSpPr>
        <p:spPr>
          <a:xfrm flipV="1">
            <a:off x="6372200" y="2924944"/>
            <a:ext cx="2232248" cy="151216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Documento 11"/>
          <p:cNvSpPr/>
          <p:nvPr/>
        </p:nvSpPr>
        <p:spPr>
          <a:xfrm flipV="1">
            <a:off x="6372200" y="2708920"/>
            <a:ext cx="2232248" cy="172819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Fluxograma: Documento 12"/>
          <p:cNvSpPr/>
          <p:nvPr/>
        </p:nvSpPr>
        <p:spPr>
          <a:xfrm flipV="1">
            <a:off x="6372200" y="2420888"/>
            <a:ext cx="2232248" cy="2016224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Fluxograma: Documento 13"/>
          <p:cNvSpPr/>
          <p:nvPr/>
        </p:nvSpPr>
        <p:spPr>
          <a:xfrm flipV="1">
            <a:off x="6372200" y="2204864"/>
            <a:ext cx="2232248" cy="223224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Fluxograma: Documento 14"/>
          <p:cNvSpPr/>
          <p:nvPr/>
        </p:nvSpPr>
        <p:spPr>
          <a:xfrm flipV="1">
            <a:off x="6372200" y="1916832"/>
            <a:ext cx="2232248" cy="252028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Fluxograma: Documento 16"/>
          <p:cNvSpPr/>
          <p:nvPr/>
        </p:nvSpPr>
        <p:spPr>
          <a:xfrm flipV="1">
            <a:off x="539552" y="4149080"/>
            <a:ext cx="2232248" cy="28803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luxograma: Documento 17"/>
          <p:cNvSpPr/>
          <p:nvPr/>
        </p:nvSpPr>
        <p:spPr>
          <a:xfrm flipV="1">
            <a:off x="539552" y="3356992"/>
            <a:ext cx="2232248" cy="108012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Fluxograma: Documento 18"/>
          <p:cNvSpPr/>
          <p:nvPr/>
        </p:nvSpPr>
        <p:spPr>
          <a:xfrm flipV="1">
            <a:off x="539552" y="3212976"/>
            <a:ext cx="2232248" cy="1224136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Fluxograma: Documento 19"/>
          <p:cNvSpPr/>
          <p:nvPr/>
        </p:nvSpPr>
        <p:spPr>
          <a:xfrm flipV="1">
            <a:off x="539552" y="2924944"/>
            <a:ext cx="2232248" cy="151216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Fluxograma: Documento 20"/>
          <p:cNvSpPr/>
          <p:nvPr/>
        </p:nvSpPr>
        <p:spPr>
          <a:xfrm flipV="1">
            <a:off x="539552" y="2708920"/>
            <a:ext cx="2232248" cy="1728192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Fluxograma: Documento 21"/>
          <p:cNvSpPr/>
          <p:nvPr/>
        </p:nvSpPr>
        <p:spPr>
          <a:xfrm flipV="1">
            <a:off x="539552" y="2420888"/>
            <a:ext cx="2232248" cy="2016224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Fluxograma: Documento 22"/>
          <p:cNvSpPr/>
          <p:nvPr/>
        </p:nvSpPr>
        <p:spPr>
          <a:xfrm flipV="1">
            <a:off x="539552" y="2204864"/>
            <a:ext cx="2232248" cy="2232248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Fluxograma: Documento 23"/>
          <p:cNvSpPr/>
          <p:nvPr/>
        </p:nvSpPr>
        <p:spPr>
          <a:xfrm flipV="1">
            <a:off x="539552" y="1916832"/>
            <a:ext cx="2232248" cy="2520280"/>
          </a:xfrm>
          <a:prstGeom prst="flowChartDocumen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Fluxograma: Documento 26"/>
          <p:cNvSpPr/>
          <p:nvPr/>
        </p:nvSpPr>
        <p:spPr>
          <a:xfrm flipH="1" flipV="1">
            <a:off x="539552" y="3897052"/>
            <a:ext cx="2232248" cy="1476164"/>
          </a:xfrm>
          <a:prstGeom prst="flowChartDocumen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Fluxograma: Documento 27"/>
          <p:cNvSpPr/>
          <p:nvPr/>
        </p:nvSpPr>
        <p:spPr>
          <a:xfrm flipV="1">
            <a:off x="6372200" y="3825044"/>
            <a:ext cx="2232248" cy="1548172"/>
          </a:xfrm>
          <a:prstGeom prst="flowChartDocumen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Fluxograma: Processo 2"/>
          <p:cNvSpPr/>
          <p:nvPr/>
        </p:nvSpPr>
        <p:spPr>
          <a:xfrm>
            <a:off x="539552" y="4797152"/>
            <a:ext cx="2232248" cy="928552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Fluxograma: Somador 32"/>
          <p:cNvSpPr/>
          <p:nvPr/>
        </p:nvSpPr>
        <p:spPr>
          <a:xfrm>
            <a:off x="2411760" y="4941168"/>
            <a:ext cx="288032" cy="288032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Fluxograma: Processo 34"/>
          <p:cNvSpPr/>
          <p:nvPr/>
        </p:nvSpPr>
        <p:spPr>
          <a:xfrm>
            <a:off x="6372200" y="4797152"/>
            <a:ext cx="2232248" cy="928552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luxograma: Somador 35"/>
          <p:cNvSpPr/>
          <p:nvPr/>
        </p:nvSpPr>
        <p:spPr>
          <a:xfrm>
            <a:off x="8244408" y="4941168"/>
            <a:ext cx="288032" cy="288032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Meio-quadro 3"/>
          <p:cNvSpPr/>
          <p:nvPr/>
        </p:nvSpPr>
        <p:spPr>
          <a:xfrm>
            <a:off x="395536" y="119675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Meio-quadro 39"/>
          <p:cNvSpPr/>
          <p:nvPr/>
        </p:nvSpPr>
        <p:spPr>
          <a:xfrm flipH="1">
            <a:off x="2555776" y="119675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Quadro 5"/>
          <p:cNvSpPr/>
          <p:nvPr/>
        </p:nvSpPr>
        <p:spPr>
          <a:xfrm>
            <a:off x="539552" y="1340768"/>
            <a:ext cx="2232248" cy="108012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Meio-quadro 42"/>
          <p:cNvSpPr/>
          <p:nvPr/>
        </p:nvSpPr>
        <p:spPr>
          <a:xfrm>
            <a:off x="6228184" y="119675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Meio-quadro 43"/>
          <p:cNvSpPr/>
          <p:nvPr/>
        </p:nvSpPr>
        <p:spPr>
          <a:xfrm flipH="1">
            <a:off x="8388424" y="1196752"/>
            <a:ext cx="360040" cy="28803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Quadro 44"/>
          <p:cNvSpPr/>
          <p:nvPr/>
        </p:nvSpPr>
        <p:spPr>
          <a:xfrm>
            <a:off x="6372200" y="1340768"/>
            <a:ext cx="2232248" cy="108012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372200" y="1340767"/>
            <a:ext cx="2232248" cy="4384937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539552" y="1340768"/>
            <a:ext cx="2232248" cy="4384936"/>
          </a:xfrm>
          <a:prstGeom prst="rect">
            <a:avLst/>
          </a:prstGeom>
          <a:noFill/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Espaço Reservado para Número de Slide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0994B05B-620A-448F-9588-4E21CC6EF124}" type="slidenum">
              <a:rPr lang="pt-BR" smtClean="0">
                <a:solidFill>
                  <a:schemeClr val="bg2"/>
                </a:solidFill>
              </a:rPr>
              <a:pPr>
                <a:defRPr/>
              </a:pPr>
              <a:t>21</a:t>
            </a:fld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49" name="Bisel 48"/>
          <p:cNvSpPr/>
          <p:nvPr/>
        </p:nvSpPr>
        <p:spPr>
          <a:xfrm>
            <a:off x="683568" y="1484784"/>
            <a:ext cx="1944216" cy="792088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Bisel 49"/>
          <p:cNvSpPr/>
          <p:nvPr/>
        </p:nvSpPr>
        <p:spPr>
          <a:xfrm>
            <a:off x="6516216" y="1484784"/>
            <a:ext cx="1944216" cy="792088"/>
          </a:xfrm>
          <a:prstGeom prst="beve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9" name="Picture 2" descr="Taylor Log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24" y="1373906"/>
            <a:ext cx="4572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62074"/>
          </a:xfrm>
        </p:spPr>
        <p:txBody>
          <a:bodyPr/>
          <a:lstStyle/>
          <a:p>
            <a:r>
              <a:rPr lang="pt-BR" dirty="0" smtClean="0"/>
              <a:t>Prováveis perdas no fluxo bombeado pelas bombas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25963"/>
          </a:xfrm>
        </p:spPr>
        <p:txBody>
          <a:bodyPr/>
          <a:lstStyle/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Vazamento do fluído bombeado;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Atrito no fluxo entre o fluído bombeado e a superfície da tubulação;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 no sistema de bombeamento em função da eficiência funcional do sistema;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Perdas se houver fases intermediárias de processamento do fluído, por exemplo, tanque intermediário de adição de cloro caso o fluído bombeado for água potável. Havendo interrupção o sistema deixa de ser contínuo e passa a ser intermitente.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7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B9B0D-A935-4EBD-BB6B-0BFC500F00FC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-36512" y="0"/>
            <a:ext cx="921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Picture 6" descr="Bandeira_Brasil EM MOVIMENT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5" y="616067"/>
            <a:ext cx="1199283" cy="86358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 rot="16200000">
            <a:off x="-1390407" y="3217437"/>
            <a:ext cx="3974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chemeClr val="bg2"/>
                </a:solidFill>
              </a:rPr>
              <a:t>heijunka (平準化)</a:t>
            </a:r>
            <a:endParaRPr lang="pt-BR" sz="4400" i="1" dirty="0" smtClean="0">
              <a:solidFill>
                <a:schemeClr val="bg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620688"/>
            <a:ext cx="741682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conceito </a:t>
            </a:r>
            <a:r>
              <a:rPr lang="pt-BR" sz="20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Heijunka</a:t>
            </a: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aplicado no Sistema Toyota de Produção trata do nivelamento da produção a partir da programação da produção na busca da melhor sequência de execução das ordens de fabricação, a fim de atender aos pedidos dos clientes nos prazos e quantidades requeridas buscando minimizar os custos operacionais e a otimizar o uso dos recursos de manufatura.</a:t>
            </a:r>
            <a:endParaRPr lang="pt-B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inal padrao">
            <a:hlinkClick r:id="rId3" tooltip="sinal padrao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71501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475656" y="2780928"/>
            <a:ext cx="74168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 programa nivelado e estruturado a partir do sequenciamento dos pedidos que tem como objetivo principal: converter a instabilidade da demanda dos clientes em um nivelado e previsível processo de manufatura.</a:t>
            </a:r>
            <a:endParaRPr lang="pt-B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75656" y="4293096"/>
            <a:ext cx="74168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planejamento do </a:t>
            </a:r>
            <a:r>
              <a:rPr lang="pt-BR" sz="20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Manufacturing</a:t>
            </a: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como por exemplo, o mapeamento do fluxo de valor, auxiliam no ajuste da programação da produção, podendo ser combinado com outras técnicas </a:t>
            </a:r>
            <a:r>
              <a:rPr lang="pt-B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0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ean</a:t>
            </a: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com o propósito de estabilizar o fluxo de valor.</a:t>
            </a:r>
            <a:endParaRPr lang="pt-B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e Operação de Sistemas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Variáveis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Variável – nível de repetição (MacCarthy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e Fernandes (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2000))</a:t>
            </a:r>
          </a:p>
          <a:p>
            <a:pPr marL="0" indent="0" algn="just">
              <a:buNone/>
            </a:pP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ível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repetição: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um item é repetitivo se ele consome uma porcentagem significativa do tempo total disponível da unidade produtiva (pelo menos 5%). Um sistema de produção é definido como sendo repetitivo se apresentar pelo menos 75% dos itens de produção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repetitivos.</a:t>
            </a:r>
          </a:p>
          <a:p>
            <a:pPr marL="0" indent="0" algn="just">
              <a:buNone/>
            </a:pP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sistema de produção não repetitivo é aquele no qual pelo menos 75% dos itens são não repetitivos. Já semi repetitivo é o sistema de produção com pelo menos 25% de itens repetitivos e pelo menos 25% não repetitivos. Sistema de produção em massa é aquele no qual a grande maioria dos itens é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repetitiva. </a:t>
            </a:r>
            <a:endParaRPr lang="pt-BR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0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e Operação de Sistemas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Variáveis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 startAt="2"/>
            </a:pP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Variável – distinção e diversificação (MacCarthy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e Fernandes (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2000))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Distinção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é a habilidade de o sistema de produção (SP) responder a mudanças no </a:t>
            </a:r>
            <a:r>
              <a:rPr lang="pt-BR" sz="2000" i="1" dirty="0">
                <a:effectLst/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 de produtos dentro de uma gama de produtos muito similares. Portanto distinção relaciona-se com a variedade de modelos semelhantes. Essa habilidade depende da obtenção de baixos tempos de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b="1" u="sng" dirty="0" smtClean="0">
                <a:effectLst/>
                <a:latin typeface="Times New Roman" pitchFamily="18" charset="0"/>
                <a:cs typeface="Times New Roman" pitchFamily="18" charset="0"/>
              </a:rPr>
              <a:t>Exemplos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: alterações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de cor e tamanho na indústria de 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calçados.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iversificação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é a habilidade de o 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Sistema de Produção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responder a grandes mudanças no </a:t>
            </a:r>
            <a:r>
              <a:rPr lang="pt-BR" sz="2000" i="1" dirty="0">
                <a:effectLst/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 de produtos dentro de uma gama de produtos muito diferentes entre si, ou seja, o processo é capaz de fornecer grande variedade de produtos muito diferentes. Portanto, diversificação relaciona-se com a variedade de produtos muito diferentes. Essa habilidade depende da obtenção de baixos tempos de </a:t>
            </a:r>
            <a:r>
              <a:rPr lang="pt-BR" sz="2000" i="1" dirty="0">
                <a:effectLst/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, uso de equipamentos universais e versáteis e mão de obra 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versátil.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iferenciação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um produto é considerado diferenciado </a:t>
            </a:r>
            <a:r>
              <a:rPr lang="pt-BR" sz="2000" dirty="0">
                <a:effectLst/>
                <a:latin typeface="Times New Roman" pitchFamily="18" charset="0"/>
                <a:cs typeface="Times New Roman" pitchFamily="18" charset="0"/>
              </a:rPr>
              <a:t>se não existe nenhum produto similar no </a:t>
            </a: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mercado.</a:t>
            </a:r>
            <a:endParaRPr lang="pt-BR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5" name="Botão de ação: Documento 4">
            <a:hlinkClick r:id="" action="ppaction://noaction" highlightClick="1"/>
          </p:cNvPr>
          <p:cNvSpPr/>
          <p:nvPr/>
        </p:nvSpPr>
        <p:spPr>
          <a:xfrm>
            <a:off x="8028384" y="1052736"/>
            <a:ext cx="432048" cy="432048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8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e Operação de Sistemas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Variáveis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 startAt="3"/>
            </a:pP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Variável – funcionalidade e inovação (</a:t>
            </a:r>
            <a:r>
              <a:rPr lang="en-US" sz="2000" dirty="0" smtClean="0">
                <a:effectLst/>
                <a:latin typeface="Times New Roman" pitchFamily="18" charset="0"/>
              </a:rPr>
              <a:t>Ficher (1997))</a:t>
            </a:r>
            <a:endParaRPr lang="pt-BR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 smtClean="0">
                <a:effectLst/>
                <a:latin typeface="Times New Roman" pitchFamily="18" charset="0"/>
                <a:cs typeface="Times New Roman" pitchFamily="18" charset="0"/>
              </a:rPr>
              <a:t>Produtos Funcionais, de acordo com a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de Fisher (1997</a:t>
            </a: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são os produtos que possuem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alto nível de </a:t>
            </a: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padronização, produzidos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alto </a:t>
            </a: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volume;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Produtos Inovadores, de acordo com a classificação de Fischer (1997), são os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produtos com alto nível de customização e produzidos em baixo volume.</a:t>
            </a:r>
          </a:p>
          <a:p>
            <a:pPr marL="0" indent="0" algn="just">
              <a:buNone/>
            </a:pPr>
            <a:endParaRPr lang="pt-BR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 startAt="4"/>
            </a:pP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Variável – desse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modo a classificação dos produtos definida por Fisher (1997) implica em relacionar a cadeia de suprimentos envolvida na fabricação dos produtos em duas categorias de cadeia de suprimentos: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foco na eficiência dos processos definida como Cadeia de Suprimentos </a:t>
            </a:r>
            <a:r>
              <a:rPr lang="pt-BR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Lean Manufacturing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pt-B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foco na responsividade perante o mercado consumidor definida como Cadeia de Suprimentos Ágil.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lphaLcParenR"/>
            </a:pPr>
            <a:endParaRPr lang="pt-B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Com esses conceitos em mente, o nível de repetição para os itens discretos está relacionado à definição de distinção e diversificação vista e não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diferenciação.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Dessa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forma, em um ambiente com nível de repetição produção em massa a diversificação é muito baixa (inexistente) e a distinção pode ser baixa ou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média.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outro lado, pode haver ou não diferenciação, que é uma questão de inovação. Em ambientes repetitivos a diversificação deve ser baixa e a distinção pode ser média ou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alta.</a:t>
            </a: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400" dirty="0">
                <a:effectLst/>
                <a:latin typeface="Times New Roman" pitchFamily="18" charset="0"/>
                <a:cs typeface="Times New Roman" pitchFamily="18" charset="0"/>
              </a:rPr>
              <a:t>ambientes semi repetitivos temos uma média diversificação e uma alta distinção e, finalmente, em ambientes não repetitivos temos ambos, diversificação e distinção, altos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Projeto e Operação de Sistemas de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0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 smtClean="0"/>
              <a:t>Projeto e Operação de Sistemas de Produção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57158" y="1556792"/>
          <a:ext cx="8501121" cy="48577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3707"/>
                <a:gridCol w="2833707"/>
                <a:gridCol w="2833707"/>
              </a:tblGrid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Níveis de repetição dos sistemas de produção discretos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Diversificação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Distinção</a:t>
                      </a:r>
                      <a:endParaRPr lang="pt-BR" dirty="0"/>
                    </a:p>
                  </a:txBody>
                  <a:tcPr anchor="ctr" anchorCtr="1"/>
                </a:tc>
              </a:tr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Produção em massa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Inexistente (produto único)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Baixa/Média</a:t>
                      </a:r>
                      <a:endParaRPr lang="pt-BR" sz="2800" dirty="0"/>
                    </a:p>
                  </a:txBody>
                  <a:tcPr anchor="ctr" anchorCtr="1"/>
                </a:tc>
              </a:tr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Repetitivo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Baixa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Média/Alta</a:t>
                      </a:r>
                      <a:endParaRPr lang="pt-BR" sz="2800" dirty="0"/>
                    </a:p>
                  </a:txBody>
                  <a:tcPr anchor="ctr" anchorCtr="1"/>
                </a:tc>
              </a:tr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Semi</a:t>
                      </a:r>
                      <a:r>
                        <a:rPr lang="pt-BR" sz="2800" baseline="0" dirty="0" smtClean="0"/>
                        <a:t> </a:t>
                      </a:r>
                      <a:r>
                        <a:rPr lang="pt-BR" sz="2800" dirty="0" smtClean="0"/>
                        <a:t>repetitivo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Média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Alta</a:t>
                      </a:r>
                      <a:endParaRPr lang="pt-BR" sz="2800" dirty="0"/>
                    </a:p>
                  </a:txBody>
                  <a:tcPr anchor="ctr" anchorCtr="1"/>
                </a:tc>
              </a:tr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Não repetitivo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Alta</a:t>
                      </a:r>
                      <a:endParaRPr lang="pt-BR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Alta</a:t>
                      </a:r>
                      <a:endParaRPr lang="pt-BR" sz="28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D39C1F-D0DF-43C3-9356-8758283A26C4}" type="slidenum">
              <a:rPr lang="pt-BR" smtClean="0"/>
              <a:pPr/>
              <a:t>29</a:t>
            </a:fld>
            <a:endParaRPr lang="pt-BR" dirty="0" smtClean="0"/>
          </a:p>
        </p:txBody>
      </p: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0" y="0"/>
            <a:ext cx="9144000" cy="691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1800" dirty="0"/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1116013" y="6521450"/>
            <a:ext cx="357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2"/>
                </a:solidFill>
                <a:latin typeface="Times New Roman" pitchFamily="18" charset="0"/>
              </a:rPr>
              <a:t>Fonte: Adaptado de AZZOLINI (2004)</a:t>
            </a:r>
          </a:p>
        </p:txBody>
      </p:sp>
      <p:sp>
        <p:nvSpPr>
          <p:cNvPr id="644106" name="Oval 10"/>
          <p:cNvSpPr>
            <a:spLocks noChangeArrowheads="1"/>
          </p:cNvSpPr>
          <p:nvPr/>
        </p:nvSpPr>
        <p:spPr bwMode="auto">
          <a:xfrm>
            <a:off x="2302172" y="3068638"/>
            <a:ext cx="4608513" cy="2808287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glow" dir="t"/>
          </a:scene3d>
          <a:sp3d prstMaterial="dkEdge"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2806476" y="3573463"/>
            <a:ext cx="1800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Localização Industrial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Projeto de processos de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Produção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Novas Tecnologias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Tecnologia Atual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Instalações Industriais</a:t>
            </a:r>
          </a:p>
          <a:p>
            <a:pPr marL="342900" indent="-342900"/>
            <a:r>
              <a:rPr lang="pt-BR" sz="1000" b="1" i="1" dirty="0">
                <a:solidFill>
                  <a:schemeClr val="bg2"/>
                </a:solidFill>
                <a:latin typeface="Times New Roman" pitchFamily="18" charset="0"/>
              </a:rPr>
              <a:t>Layout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Capacidade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Integração Vertical 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Integração Horizontal</a:t>
            </a:r>
          </a:p>
          <a:p>
            <a:pPr marL="342900" indent="-342900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Pesquisa &amp; Desenvolvimento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3814539" y="3140968"/>
            <a:ext cx="1585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i="1" dirty="0">
                <a:solidFill>
                  <a:schemeClr val="bg2"/>
                </a:solidFill>
                <a:latin typeface="Times New Roman" pitchFamily="18" charset="0"/>
              </a:rPr>
              <a:t>Áreas de decisão</a:t>
            </a:r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>
            <a:off x="4533676" y="3429000"/>
            <a:ext cx="0" cy="2447925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2374676" y="5410200"/>
            <a:ext cx="2016125" cy="48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itchFamily="18" charset="0"/>
              </a:rPr>
              <a:t>Projeto de Sistema</a:t>
            </a:r>
          </a:p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itchFamily="18" charset="0"/>
              </a:rPr>
              <a:t>de Produção</a:t>
            </a:r>
          </a:p>
        </p:txBody>
      </p:sp>
      <p:sp>
        <p:nvSpPr>
          <p:cNvPr id="644113" name="Text Box 17"/>
          <p:cNvSpPr txBox="1">
            <a:spLocks noChangeArrowheads="1"/>
          </p:cNvSpPr>
          <p:nvPr/>
        </p:nvSpPr>
        <p:spPr bwMode="auto">
          <a:xfrm>
            <a:off x="3309714" y="3356992"/>
            <a:ext cx="928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latin typeface="Times New Roman" pitchFamily="18" charset="0"/>
              </a:rPr>
              <a:t>Estruturais</a:t>
            </a:r>
          </a:p>
        </p:txBody>
      </p:sp>
      <p:sp>
        <p:nvSpPr>
          <p:cNvPr id="644114" name="Text Box 18"/>
          <p:cNvSpPr txBox="1">
            <a:spLocks noChangeArrowheads="1"/>
          </p:cNvSpPr>
          <p:nvPr/>
        </p:nvSpPr>
        <p:spPr bwMode="auto">
          <a:xfrm>
            <a:off x="4600351" y="3356992"/>
            <a:ext cx="1284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latin typeface="Times New Roman" pitchFamily="18" charset="0"/>
              </a:rPr>
              <a:t>Infra-estruturais</a:t>
            </a:r>
          </a:p>
        </p:txBody>
      </p:sp>
      <p:grpSp>
        <p:nvGrpSpPr>
          <p:cNvPr id="6" name="Group 219"/>
          <p:cNvGrpSpPr>
            <a:grpSpLocks/>
          </p:cNvGrpSpPr>
          <p:nvPr/>
        </p:nvGrpSpPr>
        <p:grpSpPr bwMode="auto">
          <a:xfrm>
            <a:off x="6478364" y="4941888"/>
            <a:ext cx="469900" cy="952500"/>
            <a:chOff x="4921" y="3113"/>
            <a:chExt cx="296" cy="600"/>
          </a:xfrm>
        </p:grpSpPr>
        <p:sp>
          <p:nvSpPr>
            <p:cNvPr id="135349" name="Text Box 44"/>
            <p:cNvSpPr txBox="1">
              <a:spLocks noChangeArrowheads="1"/>
            </p:cNvSpPr>
            <p:nvPr/>
          </p:nvSpPr>
          <p:spPr bwMode="auto">
            <a:xfrm rot="-5400000">
              <a:off x="4792" y="3288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2"/>
                  </a:solidFill>
                  <a:latin typeface="Times New Roman" pitchFamily="18" charset="0"/>
                </a:rPr>
                <a:t> Programação</a:t>
              </a:r>
            </a:p>
            <a:p>
              <a:pPr algn="ctr"/>
              <a:r>
                <a:rPr lang="pt-BR" sz="1000" b="1" dirty="0">
                  <a:solidFill>
                    <a:schemeClr val="bg2"/>
                  </a:solidFill>
                  <a:latin typeface="Times New Roman" pitchFamily="18" charset="0"/>
                </a:rPr>
                <a:t>efetiva</a:t>
              </a:r>
            </a:p>
          </p:txBody>
        </p:sp>
        <p:sp>
          <p:nvSpPr>
            <p:cNvPr id="135350" name="Freeform 45"/>
            <p:cNvSpPr>
              <a:spLocks/>
            </p:cNvSpPr>
            <p:nvPr/>
          </p:nvSpPr>
          <p:spPr bwMode="auto">
            <a:xfrm>
              <a:off x="4921" y="3113"/>
              <a:ext cx="182" cy="544"/>
            </a:xfrm>
            <a:custGeom>
              <a:avLst/>
              <a:gdLst>
                <a:gd name="T0" fmla="*/ 0 w 227"/>
                <a:gd name="T1" fmla="*/ 0 h 544"/>
                <a:gd name="T2" fmla="*/ 2 w 227"/>
                <a:gd name="T3" fmla="*/ 0 h 544"/>
                <a:gd name="T4" fmla="*/ 2 w 227"/>
                <a:gd name="T5" fmla="*/ 544 h 544"/>
                <a:gd name="T6" fmla="*/ 2 w 227"/>
                <a:gd name="T7" fmla="*/ 544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544"/>
                <a:gd name="T14" fmla="*/ 227 w 227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544">
                  <a:moveTo>
                    <a:pt x="0" y="0"/>
                  </a:moveTo>
                  <a:lnTo>
                    <a:pt x="227" y="0"/>
                  </a:lnTo>
                  <a:lnTo>
                    <a:pt x="227" y="544"/>
                  </a:lnTo>
                  <a:lnTo>
                    <a:pt x="46" y="544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644156" name="AutoShape 60"/>
          <p:cNvSpPr>
            <a:spLocks noChangeArrowheads="1"/>
          </p:cNvSpPr>
          <p:nvPr/>
        </p:nvSpPr>
        <p:spPr bwMode="auto">
          <a:xfrm rot="10800000" flipV="1">
            <a:off x="6947941" y="5229200"/>
            <a:ext cx="360363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309978" y="4684258"/>
            <a:ext cx="1352550" cy="765203"/>
            <a:chOff x="4241" y="2843"/>
            <a:chExt cx="852" cy="582"/>
          </a:xfrm>
        </p:grpSpPr>
        <p:sp>
          <p:nvSpPr>
            <p:cNvPr id="135337" name="Oval 80"/>
            <p:cNvSpPr>
              <a:spLocks noChangeArrowheads="1"/>
            </p:cNvSpPr>
            <p:nvPr/>
          </p:nvSpPr>
          <p:spPr bwMode="auto">
            <a:xfrm>
              <a:off x="4241" y="2880"/>
              <a:ext cx="816" cy="5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sz="1050" dirty="0"/>
            </a:p>
          </p:txBody>
        </p:sp>
        <p:sp>
          <p:nvSpPr>
            <p:cNvPr id="135338" name="Text Box 81"/>
            <p:cNvSpPr txBox="1">
              <a:spLocks noChangeArrowheads="1"/>
            </p:cNvSpPr>
            <p:nvPr/>
          </p:nvSpPr>
          <p:spPr bwMode="auto">
            <a:xfrm>
              <a:off x="4322" y="2843"/>
              <a:ext cx="771" cy="56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pt-BR" sz="1050" b="1" dirty="0">
                  <a:latin typeface="Times New Roman" pitchFamily="18" charset="0"/>
                </a:rPr>
                <a:t>         </a:t>
              </a:r>
              <a:r>
                <a:rPr lang="pt-BR" sz="1050" b="1" dirty="0" smtClean="0">
                  <a:latin typeface="Times New Roman" pitchFamily="18" charset="0"/>
                </a:rPr>
                <a:t>PCP</a:t>
              </a:r>
              <a:endParaRPr lang="pt-BR" sz="1050" b="1" dirty="0">
                <a:latin typeface="Times New Roman" pitchFamily="18" charset="0"/>
              </a:endParaRPr>
            </a:p>
            <a:p>
              <a:r>
                <a:rPr lang="pt-BR" sz="1050" b="1" dirty="0">
                  <a:latin typeface="Times New Roman" pitchFamily="18" charset="0"/>
                </a:rPr>
                <a:t>P – </a:t>
              </a:r>
              <a:r>
                <a:rPr lang="pt-BR" sz="1050" b="1" dirty="0" smtClean="0">
                  <a:latin typeface="Times New Roman" pitchFamily="18" charset="0"/>
                </a:rPr>
                <a:t>Planejamento</a:t>
              </a:r>
              <a:endParaRPr lang="pt-BR" sz="1050" b="1" dirty="0">
                <a:latin typeface="Times New Roman" pitchFamily="18" charset="0"/>
              </a:endParaRPr>
            </a:p>
            <a:p>
              <a:r>
                <a:rPr lang="pt-BR" sz="1050" b="1" dirty="0">
                  <a:latin typeface="Times New Roman" pitchFamily="18" charset="0"/>
                </a:rPr>
                <a:t>C – </a:t>
              </a:r>
              <a:r>
                <a:rPr lang="pt-BR" sz="1050" b="1" dirty="0" smtClean="0">
                  <a:latin typeface="Times New Roman" pitchFamily="18" charset="0"/>
                </a:rPr>
                <a:t>e Controle</a:t>
              </a:r>
              <a:endParaRPr lang="pt-BR" sz="1050" b="1" dirty="0">
                <a:latin typeface="Times New Roman" pitchFamily="18" charset="0"/>
              </a:endParaRPr>
            </a:p>
            <a:p>
              <a:r>
                <a:rPr lang="pt-BR" sz="1050" b="1" dirty="0">
                  <a:latin typeface="Times New Roman" pitchFamily="18" charset="0"/>
                </a:rPr>
                <a:t>P – </a:t>
              </a:r>
              <a:r>
                <a:rPr lang="pt-BR" sz="1050" b="1" dirty="0" smtClean="0">
                  <a:latin typeface="Times New Roman" pitchFamily="18" charset="0"/>
                </a:rPr>
                <a:t>da Produção</a:t>
              </a:r>
              <a:endParaRPr lang="pt-BR" sz="1050" b="1" dirty="0">
                <a:latin typeface="Times New Roman" pitchFamily="18" charset="0"/>
              </a:endParaRPr>
            </a:p>
          </p:txBody>
        </p:sp>
      </p:grpSp>
      <p:sp>
        <p:nvSpPr>
          <p:cNvPr id="644266" name="Text Box 170"/>
          <p:cNvSpPr txBox="1">
            <a:spLocks noChangeArrowheads="1"/>
          </p:cNvSpPr>
          <p:nvPr/>
        </p:nvSpPr>
        <p:spPr bwMode="auto">
          <a:xfrm>
            <a:off x="1151992" y="836712"/>
            <a:ext cx="32652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2"/>
                </a:solidFill>
                <a:latin typeface="Times New Roman" pitchFamily="18" charset="0"/>
              </a:rPr>
              <a:t>Função Processo</a:t>
            </a:r>
            <a:r>
              <a:rPr lang="pt-BR" sz="1400" dirty="0">
                <a:solidFill>
                  <a:schemeClr val="bg2"/>
                </a:solidFill>
                <a:latin typeface="Times New Roman" pitchFamily="18" charset="0"/>
              </a:rPr>
              <a:t> – acompanhamento dos objetos do trabalho (materiais) ao longo do tempo e do espaço; diz respeito ao fluxo de materiais.</a:t>
            </a:r>
          </a:p>
        </p:txBody>
      </p: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0" y="836613"/>
            <a:ext cx="9144000" cy="6021387"/>
            <a:chOff x="0" y="527"/>
            <a:chExt cx="5760" cy="3793"/>
          </a:xfrm>
        </p:grpSpPr>
        <p:sp>
          <p:nvSpPr>
            <p:cNvPr id="644256" name="Rectangle 160"/>
            <p:cNvSpPr>
              <a:spLocks noChangeArrowheads="1"/>
            </p:cNvSpPr>
            <p:nvPr/>
          </p:nvSpPr>
          <p:spPr bwMode="auto">
            <a:xfrm>
              <a:off x="5193" y="753"/>
              <a:ext cx="454" cy="3394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44170" name="Rectangle 74"/>
            <p:cNvSpPr>
              <a:spLocks noChangeArrowheads="1"/>
            </p:cNvSpPr>
            <p:nvPr/>
          </p:nvSpPr>
          <p:spPr bwMode="auto">
            <a:xfrm>
              <a:off x="132" y="753"/>
              <a:ext cx="435" cy="3394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grpSp>
          <p:nvGrpSpPr>
            <p:cNvPr id="15" name="Group 75"/>
            <p:cNvGrpSpPr>
              <a:grpSpLocks/>
            </p:cNvGrpSpPr>
            <p:nvPr/>
          </p:nvGrpSpPr>
          <p:grpSpPr bwMode="auto">
            <a:xfrm>
              <a:off x="0" y="4106"/>
              <a:ext cx="657" cy="214"/>
              <a:chOff x="663" y="4617"/>
              <a:chExt cx="376" cy="82"/>
            </a:xfrm>
          </p:grpSpPr>
          <p:sp>
            <p:nvSpPr>
              <p:cNvPr id="644172" name="Rectangle 76"/>
              <p:cNvSpPr>
                <a:spLocks noChangeArrowheads="1"/>
              </p:cNvSpPr>
              <p:nvPr/>
            </p:nvSpPr>
            <p:spPr bwMode="auto">
              <a:xfrm>
                <a:off x="663" y="4646"/>
                <a:ext cx="376" cy="53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644173" name="Rectangle 77"/>
              <p:cNvSpPr>
                <a:spLocks noChangeArrowheads="1"/>
              </p:cNvSpPr>
              <p:nvPr/>
            </p:nvSpPr>
            <p:spPr bwMode="auto">
              <a:xfrm>
                <a:off x="695" y="4617"/>
                <a:ext cx="312" cy="24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</p:grpSp>
        <p:sp>
          <p:nvSpPr>
            <p:cNvPr id="644174" name="Text Box 78"/>
            <p:cNvSpPr txBox="1">
              <a:spLocks noChangeArrowheads="1"/>
            </p:cNvSpPr>
            <p:nvPr/>
          </p:nvSpPr>
          <p:spPr bwMode="auto">
            <a:xfrm rot="-5400000">
              <a:off x="-818" y="2212"/>
              <a:ext cx="2297" cy="4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Gestão da Responsividade</a:t>
              </a:r>
            </a:p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Responsividade da Cadeia de Suprimentos</a:t>
              </a:r>
            </a:p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 Fornecedor, Produção, Expedição e Distribuição</a:t>
              </a:r>
            </a:p>
          </p:txBody>
        </p:sp>
        <p:grpSp>
          <p:nvGrpSpPr>
            <p:cNvPr id="16" name="Group 161"/>
            <p:cNvGrpSpPr>
              <a:grpSpLocks/>
            </p:cNvGrpSpPr>
            <p:nvPr/>
          </p:nvGrpSpPr>
          <p:grpSpPr bwMode="auto">
            <a:xfrm>
              <a:off x="5103" y="4106"/>
              <a:ext cx="657" cy="214"/>
              <a:chOff x="663" y="4617"/>
              <a:chExt cx="376" cy="82"/>
            </a:xfrm>
          </p:grpSpPr>
          <p:sp>
            <p:nvSpPr>
              <p:cNvPr id="644258" name="Rectangle 162"/>
              <p:cNvSpPr>
                <a:spLocks noChangeArrowheads="1"/>
              </p:cNvSpPr>
              <p:nvPr/>
            </p:nvSpPr>
            <p:spPr bwMode="auto">
              <a:xfrm>
                <a:off x="663" y="4646"/>
                <a:ext cx="376" cy="53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644259" name="Rectangle 163"/>
              <p:cNvSpPr>
                <a:spLocks noChangeArrowheads="1"/>
              </p:cNvSpPr>
              <p:nvPr/>
            </p:nvSpPr>
            <p:spPr bwMode="auto">
              <a:xfrm>
                <a:off x="695" y="4617"/>
                <a:ext cx="312" cy="24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</p:grpSp>
        <p:sp>
          <p:nvSpPr>
            <p:cNvPr id="644260" name="Text Box 164"/>
            <p:cNvSpPr txBox="1">
              <a:spLocks noChangeArrowheads="1"/>
            </p:cNvSpPr>
            <p:nvPr/>
          </p:nvSpPr>
          <p:spPr bwMode="auto">
            <a:xfrm rot="-5400000">
              <a:off x="3988" y="2287"/>
              <a:ext cx="2847" cy="4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Gestão do Conhecimento – </a:t>
              </a:r>
              <a:r>
                <a:rPr lang="pt-BR" sz="1300" b="1" i="1" dirty="0">
                  <a:solidFill>
                    <a:schemeClr val="bg2"/>
                  </a:solidFill>
                  <a:latin typeface="Times New Roman" pitchFamily="18" charset="0"/>
                </a:rPr>
                <a:t>Know-how – expertise</a:t>
              </a:r>
            </a:p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Conhecimento = Experiência + Treinamento</a:t>
              </a:r>
            </a:p>
            <a:p>
              <a:pPr algn="ctr">
                <a:defRPr/>
              </a:pPr>
              <a:r>
                <a:rPr lang="pt-BR" sz="1300" b="1" dirty="0">
                  <a:solidFill>
                    <a:schemeClr val="bg2"/>
                  </a:solidFill>
                  <a:latin typeface="Times New Roman" pitchFamily="18" charset="0"/>
                </a:rPr>
                <a:t>Conhecimento gera as habilidades e competências necessárias</a:t>
              </a:r>
            </a:p>
          </p:txBody>
        </p:sp>
        <p:grpSp>
          <p:nvGrpSpPr>
            <p:cNvPr id="17" name="Group 211"/>
            <p:cNvGrpSpPr>
              <a:grpSpLocks/>
            </p:cNvGrpSpPr>
            <p:nvPr/>
          </p:nvGrpSpPr>
          <p:grpSpPr bwMode="auto">
            <a:xfrm flipH="1" flipV="1">
              <a:off x="5057" y="527"/>
              <a:ext cx="703" cy="214"/>
              <a:chOff x="663" y="4617"/>
              <a:chExt cx="376" cy="82"/>
            </a:xfrm>
          </p:grpSpPr>
          <p:sp>
            <p:nvSpPr>
              <p:cNvPr id="644308" name="Rectangle 212"/>
              <p:cNvSpPr>
                <a:spLocks noChangeArrowheads="1"/>
              </p:cNvSpPr>
              <p:nvPr/>
            </p:nvSpPr>
            <p:spPr bwMode="auto">
              <a:xfrm>
                <a:off x="663" y="4646"/>
                <a:ext cx="376" cy="53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644309" name="Rectangle 213"/>
              <p:cNvSpPr>
                <a:spLocks noChangeArrowheads="1"/>
              </p:cNvSpPr>
              <p:nvPr/>
            </p:nvSpPr>
            <p:spPr bwMode="auto">
              <a:xfrm>
                <a:off x="695" y="4617"/>
                <a:ext cx="312" cy="24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</p:grpSp>
        <p:grpSp>
          <p:nvGrpSpPr>
            <p:cNvPr id="18" name="Group 214"/>
            <p:cNvGrpSpPr>
              <a:grpSpLocks/>
            </p:cNvGrpSpPr>
            <p:nvPr/>
          </p:nvGrpSpPr>
          <p:grpSpPr bwMode="auto">
            <a:xfrm flipH="1" flipV="1">
              <a:off x="0" y="527"/>
              <a:ext cx="703" cy="214"/>
              <a:chOff x="663" y="4617"/>
              <a:chExt cx="376" cy="82"/>
            </a:xfrm>
          </p:grpSpPr>
          <p:sp>
            <p:nvSpPr>
              <p:cNvPr id="644311" name="Rectangle 215"/>
              <p:cNvSpPr>
                <a:spLocks noChangeArrowheads="1"/>
              </p:cNvSpPr>
              <p:nvPr/>
            </p:nvSpPr>
            <p:spPr bwMode="auto">
              <a:xfrm>
                <a:off x="663" y="4646"/>
                <a:ext cx="376" cy="53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644312" name="Rectangle 216"/>
              <p:cNvSpPr>
                <a:spLocks noChangeArrowheads="1"/>
              </p:cNvSpPr>
              <p:nvPr/>
            </p:nvSpPr>
            <p:spPr bwMode="auto">
              <a:xfrm>
                <a:off x="695" y="4617"/>
                <a:ext cx="312" cy="24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1143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dirty="0"/>
              </a:p>
            </p:txBody>
          </p:sp>
        </p:grpSp>
      </p:grpSp>
      <p:grpSp>
        <p:nvGrpSpPr>
          <p:cNvPr id="19" name="Group 240"/>
          <p:cNvGrpSpPr>
            <a:grpSpLocks/>
          </p:cNvGrpSpPr>
          <p:nvPr/>
        </p:nvGrpSpPr>
        <p:grpSpPr bwMode="auto">
          <a:xfrm>
            <a:off x="395290" y="6021388"/>
            <a:ext cx="8353427" cy="431800"/>
            <a:chOff x="249" y="3793"/>
            <a:chExt cx="5262" cy="272"/>
          </a:xfrm>
        </p:grpSpPr>
        <p:pic>
          <p:nvPicPr>
            <p:cNvPr id="135269" name="Picture 236" descr="j0240695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5239" y="3793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270" name="Picture 237" descr="j0240695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 flipH="1">
              <a:off x="249" y="3793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3" name="Text Box 15"/>
          <p:cNvSpPr txBox="1">
            <a:spLocks noChangeArrowheads="1"/>
          </p:cNvSpPr>
          <p:nvPr/>
        </p:nvSpPr>
        <p:spPr bwMode="auto">
          <a:xfrm>
            <a:off x="4678139" y="5410200"/>
            <a:ext cx="1873250" cy="488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1300" b="1" dirty="0">
                <a:latin typeface="Times New Roman" pitchFamily="18" charset="0"/>
              </a:rPr>
              <a:t>Controle das Operações</a:t>
            </a:r>
          </a:p>
          <a:p>
            <a:pPr algn="ctr"/>
            <a:r>
              <a:rPr lang="pt-BR" sz="1300" b="1" dirty="0">
                <a:latin typeface="Times New Roman" pitchFamily="18" charset="0"/>
              </a:rPr>
              <a:t>de Produção</a:t>
            </a:r>
          </a:p>
        </p:txBody>
      </p:sp>
      <p:sp>
        <p:nvSpPr>
          <p:cNvPr id="190" name="Text Box 11"/>
          <p:cNvSpPr txBox="1">
            <a:spLocks noChangeArrowheads="1"/>
          </p:cNvSpPr>
          <p:nvPr/>
        </p:nvSpPr>
        <p:spPr bwMode="auto">
          <a:xfrm>
            <a:off x="4499198" y="3571876"/>
            <a:ext cx="2305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Gestão de Pessoas</a:t>
            </a:r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pt-BR" sz="1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  Gestão da Qualidade</a:t>
            </a:r>
          </a:p>
          <a:p>
            <a:pPr marL="342900" indent="-342900" algn="just"/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  Gestão da Manutenção</a:t>
            </a:r>
          </a:p>
          <a:p>
            <a:pPr marL="342900" indent="-342900" algn="just"/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  Gestão de Fornecedores</a:t>
            </a:r>
          </a:p>
          <a:p>
            <a:pPr marL="342900" indent="-342900" algn="just"/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  Gestão </a:t>
            </a:r>
            <a:r>
              <a:rPr lang="pt-BR" sz="1000" b="1" dirty="0" smtClean="0">
                <a:solidFill>
                  <a:srgbClr val="FF0000"/>
                </a:solidFill>
                <a:latin typeface="Times New Roman" pitchFamily="18" charset="0"/>
              </a:rPr>
              <a:t>Organizacional</a:t>
            </a:r>
          </a:p>
          <a:p>
            <a:pPr marL="342900" indent="-342900" algn="just"/>
            <a:r>
              <a:rPr lang="pt-BR" sz="1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BR" sz="1000" b="1" dirty="0" smtClean="0">
                <a:solidFill>
                  <a:srgbClr val="FF0000"/>
                </a:solidFill>
                <a:latin typeface="Times New Roman" pitchFamily="18" charset="0"/>
              </a:rPr>
              <a:t> Gestão da Tecnologia da Informação</a:t>
            </a:r>
            <a:endParaRPr lang="pt-BR" sz="1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pt-BR" b="1" dirty="0">
                <a:solidFill>
                  <a:schemeClr val="bg2"/>
                </a:solidFill>
                <a:latin typeface="Times New Roman" pitchFamily="18" charset="0"/>
              </a:rPr>
              <a:t>Sistemas de </a:t>
            </a:r>
            <a:r>
              <a:rPr lang="pt-BR" b="1" dirty="0" smtClean="0">
                <a:solidFill>
                  <a:schemeClr val="bg2"/>
                </a:solidFill>
                <a:latin typeface="Times New Roman" pitchFamily="18" charset="0"/>
              </a:rPr>
              <a:t>Planejamento</a:t>
            </a:r>
            <a:endParaRPr lang="pt-BR" b="1" dirty="0">
              <a:solidFill>
                <a:schemeClr val="bg2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 1. </a:t>
            </a:r>
            <a:r>
              <a:rPr lang="pt-BR" sz="1000" b="1" dirty="0" smtClean="0">
                <a:solidFill>
                  <a:schemeClr val="bg2"/>
                </a:solidFill>
                <a:latin typeface="Times New Roman" pitchFamily="18" charset="0"/>
              </a:rPr>
              <a:t>JIT</a:t>
            </a:r>
            <a:endParaRPr lang="pt-BR" sz="1000" b="1" dirty="0">
              <a:solidFill>
                <a:schemeClr val="bg2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 2. </a:t>
            </a:r>
            <a:r>
              <a:rPr lang="pt-BR" sz="1000" b="1" dirty="0" smtClean="0">
                <a:solidFill>
                  <a:schemeClr val="bg2"/>
                </a:solidFill>
                <a:latin typeface="Times New Roman" pitchFamily="18" charset="0"/>
              </a:rPr>
              <a:t>OPT</a:t>
            </a:r>
            <a:endParaRPr lang="pt-BR" sz="1000" b="1" dirty="0">
              <a:solidFill>
                <a:schemeClr val="bg2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pt-BR" sz="1000" b="1" dirty="0">
                <a:solidFill>
                  <a:schemeClr val="bg2"/>
                </a:solidFill>
                <a:latin typeface="Times New Roman" pitchFamily="18" charset="0"/>
              </a:rPr>
              <a:t>  3. </a:t>
            </a:r>
            <a:r>
              <a:rPr lang="pt-BR" sz="1000" b="1" dirty="0" smtClean="0">
                <a:solidFill>
                  <a:schemeClr val="bg2"/>
                </a:solidFill>
                <a:latin typeface="Times New Roman" pitchFamily="18" charset="0"/>
              </a:rPr>
              <a:t>MRP II</a:t>
            </a:r>
          </a:p>
          <a:p>
            <a:pPr marL="342900" indent="-342900" algn="just"/>
            <a:r>
              <a:rPr lang="pt-BR" sz="1000" b="1" dirty="0" smtClean="0">
                <a:solidFill>
                  <a:schemeClr val="bg2"/>
                </a:solidFill>
                <a:latin typeface="Times New Roman" pitchFamily="18" charset="0"/>
              </a:rPr>
              <a:t>  4. PBC</a:t>
            </a:r>
            <a:endParaRPr lang="pt-BR" sz="10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1" name="Text Box 171"/>
          <p:cNvSpPr txBox="1">
            <a:spLocks noChangeArrowheads="1"/>
          </p:cNvSpPr>
          <p:nvPr/>
        </p:nvSpPr>
        <p:spPr bwMode="auto">
          <a:xfrm>
            <a:off x="4645591" y="836712"/>
            <a:ext cx="33552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2"/>
                </a:solidFill>
                <a:latin typeface="Times New Roman" pitchFamily="18" charset="0"/>
              </a:rPr>
              <a:t>Função Operação</a:t>
            </a:r>
            <a:r>
              <a:rPr lang="pt-BR" sz="1400" dirty="0">
                <a:solidFill>
                  <a:schemeClr val="bg2"/>
                </a:solidFill>
                <a:latin typeface="Times New Roman" pitchFamily="18" charset="0"/>
              </a:rPr>
              <a:t> – acompanhamento dos sujeitos do trabalho (homens, máquinas, equipamentos etc.) ao longo do </a:t>
            </a:r>
            <a:r>
              <a:rPr lang="pt-BR" sz="1400" dirty="0" smtClean="0">
                <a:solidFill>
                  <a:schemeClr val="bg2"/>
                </a:solidFill>
                <a:latin typeface="Times New Roman" pitchFamily="18" charset="0"/>
              </a:rPr>
              <a:t>tempo e </a:t>
            </a:r>
            <a:r>
              <a:rPr lang="pt-BR" sz="1400" dirty="0">
                <a:solidFill>
                  <a:schemeClr val="bg2"/>
                </a:solidFill>
                <a:latin typeface="Times New Roman" pitchFamily="18" charset="0"/>
              </a:rPr>
              <a:t>do espaço.</a:t>
            </a:r>
          </a:p>
        </p:txBody>
      </p:sp>
      <p:sp>
        <p:nvSpPr>
          <p:cNvPr id="134" name="Line 14"/>
          <p:cNvSpPr>
            <a:spLocks noChangeShapeType="1"/>
          </p:cNvSpPr>
          <p:nvPr/>
        </p:nvSpPr>
        <p:spPr bwMode="auto">
          <a:xfrm>
            <a:off x="4534420" y="1340768"/>
            <a:ext cx="0" cy="172800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5" name="Picture 18" descr="Pendulum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18002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88765" y="44624"/>
            <a:ext cx="8966471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bg2"/>
                </a:solidFill>
                <a:latin typeface="Times New Roman" pitchFamily="18" charset="0"/>
              </a:rPr>
              <a:t>Fordismo é mais do que uma linha de montagem. Trata-se do modelo de complexo industrial que detêm o </a:t>
            </a:r>
            <a:r>
              <a:rPr lang="pt-BR" sz="1400" b="1" i="1" dirty="0">
                <a:solidFill>
                  <a:schemeClr val="bg2"/>
                </a:solidFill>
                <a:latin typeface="Times New Roman" pitchFamily="18" charset="0"/>
              </a:rPr>
              <a:t>know-how</a:t>
            </a:r>
            <a:r>
              <a:rPr lang="pt-BR" sz="1400" b="1" dirty="0">
                <a:solidFill>
                  <a:schemeClr val="bg2"/>
                </a:solidFill>
                <a:latin typeface="Times New Roman" pitchFamily="18" charset="0"/>
              </a:rPr>
              <a:t> e os meios de produção da matéria prima a distribuição do produto. </a:t>
            </a:r>
            <a:r>
              <a:rPr lang="pt-BR" sz="1400" b="1" dirty="0" smtClean="0">
                <a:solidFill>
                  <a:schemeClr val="bg2"/>
                </a:solidFill>
                <a:latin typeface="Times New Roman" pitchFamily="18" charset="0"/>
              </a:rPr>
              <a:t>Atualmente, com a globalização, partimos </a:t>
            </a:r>
            <a:r>
              <a:rPr lang="pt-BR" sz="1400" b="1" dirty="0">
                <a:solidFill>
                  <a:schemeClr val="bg2"/>
                </a:solidFill>
                <a:latin typeface="Times New Roman" pitchFamily="18" charset="0"/>
              </a:rPr>
              <a:t>para a fragmentação total do processo produtivo.</a:t>
            </a:r>
            <a:endParaRPr lang="pt-BR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51992" y="1827981"/>
            <a:ext cx="532637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bg2"/>
                </a:solidFill>
                <a:latin typeface="Times New Roman" pitchFamily="18" charset="0"/>
              </a:rPr>
              <a:t>O padrão de competitividade mundial alterou o modo no qual um produto é fabricado, assim como o tipo de produção. A indústria atualmente está focada na produção de produtos customizados, mais do que produzir produtos em larga escala</a:t>
            </a:r>
            <a:r>
              <a:rPr lang="pt-BR" b="1" i="1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pt-BR" b="1" i="1" dirty="0" smtClean="0">
                <a:solidFill>
                  <a:schemeClr val="bg2"/>
                </a:solidFill>
                <a:latin typeface="Times New Roman" pitchFamily="18" charset="0"/>
              </a:rPr>
              <a:t>VIANA, D. S.; PULINI, I. C. and MARTINS, C. B. Using Multiobective Genetic Algorithm and Multicriteria Analysis for the Production Scheduling of a Brasilian Garmet Company. Intech open science. Chapter 1. 2013.</a:t>
            </a:r>
            <a:endParaRPr lang="pt-BR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8" name="Botão de ação: Documento 47">
            <a:hlinkClick r:id="" action="ppaction://noaction" highlightClick="1"/>
          </p:cNvPr>
          <p:cNvSpPr/>
          <p:nvPr/>
        </p:nvSpPr>
        <p:spPr>
          <a:xfrm flipH="1">
            <a:off x="1482935" y="5223451"/>
            <a:ext cx="712800" cy="396000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pt-BR" sz="1800" b="1" dirty="0" smtClean="0"/>
              <a:t>TOC</a:t>
            </a:r>
            <a:endParaRPr lang="pt-BR" sz="1800" b="1" dirty="0"/>
          </a:p>
        </p:txBody>
      </p:sp>
      <p:cxnSp>
        <p:nvCxnSpPr>
          <p:cNvPr id="3" name="Conector angulado 2"/>
          <p:cNvCxnSpPr/>
          <p:nvPr/>
        </p:nvCxnSpPr>
        <p:spPr>
          <a:xfrm rot="10800000" flipV="1">
            <a:off x="2195736" y="4941888"/>
            <a:ext cx="2952328" cy="400050"/>
          </a:xfrm>
          <a:prstGeom prst="bentConnector3">
            <a:avLst>
              <a:gd name="adj1" fmla="val -4043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317492" y="6477065"/>
            <a:ext cx="281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 – </a:t>
            </a:r>
            <a:r>
              <a:rPr lang="pt-BR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Optimized Production </a:t>
            </a:r>
            <a:r>
              <a:rPr lang="pt-BR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r>
              <a:rPr lang="pt-BR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TOC – </a:t>
            </a:r>
            <a:r>
              <a:rPr lang="pt-BR" i="1" dirty="0">
                <a:solidFill>
                  <a:schemeClr val="bg2"/>
                </a:solidFill>
                <a:latin typeface="Times New Roman" pitchFamily="18" charset="0"/>
              </a:rPr>
              <a:t>Theory of Constrains</a:t>
            </a:r>
            <a:endParaRPr lang="pt-BR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Botão de ação: Documento 50">
            <a:hlinkClick r:id="" action="ppaction://noaction" highlightClick="1"/>
          </p:cNvPr>
          <p:cNvSpPr/>
          <p:nvPr/>
        </p:nvSpPr>
        <p:spPr>
          <a:xfrm flipH="1">
            <a:off x="7164288" y="3501008"/>
            <a:ext cx="864095" cy="396000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pt-BR" sz="1800" b="1" dirty="0" smtClean="0"/>
              <a:t>TOC 1</a:t>
            </a:r>
            <a:endParaRPr lang="pt-BR" sz="1800" b="1" dirty="0"/>
          </a:p>
        </p:txBody>
      </p:sp>
      <p:sp>
        <p:nvSpPr>
          <p:cNvPr id="52" name="Botão de ação: Documento 51">
            <a:hlinkClick r:id="" action="ppaction://noaction" highlightClick="1"/>
          </p:cNvPr>
          <p:cNvSpPr/>
          <p:nvPr/>
        </p:nvSpPr>
        <p:spPr>
          <a:xfrm flipH="1">
            <a:off x="7164289" y="3897182"/>
            <a:ext cx="864095" cy="396000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pt-BR" sz="1800" b="1" dirty="0" smtClean="0"/>
              <a:t>TOC 2</a:t>
            </a:r>
            <a:endParaRPr lang="pt-BR" sz="1800" b="1" dirty="0"/>
          </a:p>
        </p:txBody>
      </p:sp>
      <p:sp>
        <p:nvSpPr>
          <p:cNvPr id="54" name="Botão de ação: Documento 53">
            <a:hlinkClick r:id="" action="ppaction://noaction" highlightClick="1"/>
          </p:cNvPr>
          <p:cNvSpPr/>
          <p:nvPr/>
        </p:nvSpPr>
        <p:spPr>
          <a:xfrm flipH="1">
            <a:off x="1482935" y="5619451"/>
            <a:ext cx="712800" cy="396000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pt-BR" sz="1800" b="1" i="1" dirty="0" smtClean="0"/>
              <a:t>Lead</a:t>
            </a:r>
            <a:endParaRPr lang="pt-BR" sz="1800" b="1" i="1" dirty="0"/>
          </a:p>
        </p:txBody>
      </p:sp>
      <p:sp>
        <p:nvSpPr>
          <p:cNvPr id="55" name="Botão de ação: Documento 54">
            <a:hlinkClick r:id="" action="ppaction://noaction" highlightClick="1"/>
          </p:cNvPr>
          <p:cNvSpPr/>
          <p:nvPr/>
        </p:nvSpPr>
        <p:spPr>
          <a:xfrm rot="16200000" flipH="1">
            <a:off x="878355" y="5421453"/>
            <a:ext cx="792002" cy="396000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pt-BR" sz="1800" b="1" dirty="0" smtClean="0"/>
              <a:t>TOC</a:t>
            </a:r>
            <a:endParaRPr lang="pt-BR" sz="1800" b="1" dirty="0"/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896945" y="6021388"/>
            <a:ext cx="7346942" cy="4889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300" b="1" i="1" dirty="0">
                <a:solidFill>
                  <a:schemeClr val="bg2"/>
                </a:solidFill>
                <a:latin typeface="Times New Roman" pitchFamily="18" charset="0"/>
              </a:rPr>
              <a:t>Enterprise Resource Planning </a:t>
            </a:r>
            <a:r>
              <a:rPr lang="pt-BR" sz="1300" b="1" dirty="0">
                <a:solidFill>
                  <a:schemeClr val="bg2"/>
                </a:solidFill>
                <a:latin typeface="Times New Roman" pitchFamily="18" charset="0"/>
              </a:rPr>
              <a:t>– ERP + </a:t>
            </a:r>
            <a:r>
              <a:rPr lang="pt-BR" sz="1300" b="1" i="1" u="sng" dirty="0">
                <a:solidFill>
                  <a:schemeClr val="bg2"/>
                </a:solidFill>
                <a:latin typeface="Times New Roman" pitchFamily="18" charset="0"/>
              </a:rPr>
              <a:t>APS Advanced Planning System</a:t>
            </a:r>
          </a:p>
          <a:p>
            <a:pPr algn="ctr">
              <a:defRPr/>
            </a:pPr>
            <a:r>
              <a:rPr lang="pt-BR" sz="1300" b="1" dirty="0">
                <a:solidFill>
                  <a:schemeClr val="bg2"/>
                </a:solidFill>
                <a:latin typeface="Times New Roman" pitchFamily="18" charset="0"/>
              </a:rPr>
              <a:t> a empresa deve estar apoiada entre outras tecnologias na tecnologia da informação &amp; Simulação</a:t>
            </a:r>
          </a:p>
        </p:txBody>
      </p:sp>
    </p:spTree>
    <p:extLst>
      <p:ext uri="{BB962C8B-B14F-4D97-AF65-F5344CB8AC3E}">
        <p14:creationId xmlns:p14="http://schemas.microsoft.com/office/powerpoint/2010/main" val="22924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4" grpId="0"/>
      <p:bldP spid="644106" grpId="0" animBg="1"/>
      <p:bldP spid="644108" grpId="0"/>
      <p:bldP spid="644109" grpId="0"/>
      <p:bldP spid="644110" grpId="0" animBg="1"/>
      <p:bldP spid="644112" grpId="0" animBg="1"/>
      <p:bldP spid="644113" grpId="0"/>
      <p:bldP spid="644114" grpId="0"/>
      <p:bldP spid="644156" grpId="0" animBg="1"/>
      <p:bldP spid="644266" grpId="0" animBg="1"/>
      <p:bldP spid="193" grpId="0" animBg="1"/>
      <p:bldP spid="190" grpId="0"/>
      <p:bldP spid="191" grpId="0" animBg="1"/>
      <p:bldP spid="134" grpId="0" animBg="1"/>
      <p:bldP spid="46" grpId="0" animBg="1"/>
      <p:bldP spid="47" grpId="0" animBg="1"/>
      <p:bldP spid="48" grpId="0" animBg="1"/>
      <p:bldP spid="11" grpId="0"/>
      <p:bldP spid="51" grpId="0" animBg="1"/>
      <p:bldP spid="52" grpId="0" animBg="1"/>
      <p:bldP spid="54" grpId="0" animBg="1"/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" y="-10886"/>
            <a:ext cx="9133118" cy="6885384"/>
            <a:chOff x="6" y="-10886"/>
            <a:chExt cx="9133118" cy="6885384"/>
          </a:xfrm>
        </p:grpSpPr>
        <p:sp>
          <p:nvSpPr>
            <p:cNvPr id="4" name="Retângulo 3"/>
            <p:cNvSpPr/>
            <p:nvPr/>
          </p:nvSpPr>
          <p:spPr>
            <a:xfrm>
              <a:off x="6" y="-10886"/>
              <a:ext cx="9133118" cy="688538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 </a:t>
              </a:r>
              <a:endParaRPr lang="pt-BR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5" y="2762139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4610" y="5212938"/>
                  <a:ext cx="1861151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15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𝐶𝐸𝑇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𝑀𝑅𝑂𝑅𝐷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38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</a:t>
                  </a:r>
                  <a:r>
                    <a:rPr lang="pt-BR" sz="1400" dirty="0">
                      <a:solidFill>
                        <a:schemeClr val="bg2"/>
                      </a:solidFill>
                    </a:rPr>
                    <a:t>0</a:t>
                  </a:r>
                  <a:r>
                    <a:rPr lang="pt-BR" sz="1400" dirty="0" smtClean="0">
                      <a:solidFill>
                        <a:schemeClr val="bg2"/>
                      </a:solidFill>
                    </a:rPr>
                    <a:t>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30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550 seg.</a:t>
                  </a:r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" y="5212938"/>
                  <a:ext cx="1861151" cy="16004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60" r="-328" b="-30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tângulo 19"/>
            <p:cNvSpPr/>
            <p:nvPr/>
          </p:nvSpPr>
          <p:spPr>
            <a:xfrm>
              <a:off x="2144191" y="1340768"/>
              <a:ext cx="6967151" cy="53504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62418" y="1282629"/>
              <a:ext cx="7135640" cy="5526000"/>
            </a:xfrm>
            <a:prstGeom prst="rect">
              <a:avLst/>
            </a:prstGeom>
            <a:ln w="254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3679362" y="3315368"/>
              <a:ext cx="3495134" cy="1476000"/>
              <a:chOff x="1806770" y="2654916"/>
              <a:chExt cx="3495134" cy="147600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1806770" y="2654916"/>
                <a:ext cx="3492000" cy="1476000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1809904" y="2654916"/>
                <a:ext cx="3492000" cy="432048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2267744" y="2686854"/>
                <a:ext cx="2737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2"/>
                    </a:solidFill>
                  </a:rPr>
                  <a:t>Processo de Montagem</a:t>
                </a:r>
                <a:endParaRPr lang="pt-BR" sz="2000" b="1" i="1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9" name="Grupo 38"/>
              <p:cNvGrpSpPr/>
              <p:nvPr/>
            </p:nvGrpSpPr>
            <p:grpSpPr>
              <a:xfrm>
                <a:off x="1875220" y="3131447"/>
                <a:ext cx="3272844" cy="747605"/>
                <a:chOff x="1552353" y="1637283"/>
                <a:chExt cx="3272844" cy="747605"/>
              </a:xfrm>
            </p:grpSpPr>
            <p:sp>
              <p:nvSpPr>
                <p:cNvPr id="40" name="Freeform 14"/>
                <p:cNvSpPr>
                  <a:spLocks/>
                </p:cNvSpPr>
                <p:nvPr/>
              </p:nvSpPr>
              <p:spPr bwMode="auto">
                <a:xfrm>
                  <a:off x="2127895" y="2064128"/>
                  <a:ext cx="403225" cy="315360"/>
                </a:xfrm>
                <a:custGeom>
                  <a:avLst/>
                  <a:gdLst>
                    <a:gd name="T0" fmla="*/ 44 w 254"/>
                    <a:gd name="T1" fmla="*/ 292 h 292"/>
                    <a:gd name="T2" fmla="*/ 175 w 254"/>
                    <a:gd name="T3" fmla="*/ 292 h 292"/>
                    <a:gd name="T4" fmla="*/ 254 w 254"/>
                    <a:gd name="T5" fmla="*/ 177 h 292"/>
                    <a:gd name="T6" fmla="*/ 179 w 254"/>
                    <a:gd name="T7" fmla="*/ 0 h 292"/>
                    <a:gd name="T8" fmla="*/ 138 w 254"/>
                    <a:gd name="T9" fmla="*/ 32 h 292"/>
                    <a:gd name="T10" fmla="*/ 169 w 254"/>
                    <a:gd name="T11" fmla="*/ 153 h 292"/>
                    <a:gd name="T12" fmla="*/ 106 w 254"/>
                    <a:gd name="T13" fmla="*/ 179 h 292"/>
                    <a:gd name="T14" fmla="*/ 0 w 254"/>
                    <a:gd name="T15" fmla="*/ 179 h 292"/>
                    <a:gd name="T16" fmla="*/ 44 w 254"/>
                    <a:gd name="T17" fmla="*/ 292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4"/>
                    <a:gd name="T28" fmla="*/ 0 h 292"/>
                    <a:gd name="T29" fmla="*/ 254 w 254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4" h="292">
                      <a:moveTo>
                        <a:pt x="44" y="292"/>
                      </a:moveTo>
                      <a:lnTo>
                        <a:pt x="175" y="292"/>
                      </a:lnTo>
                      <a:lnTo>
                        <a:pt x="254" y="177"/>
                      </a:lnTo>
                      <a:lnTo>
                        <a:pt x="179" y="0"/>
                      </a:lnTo>
                      <a:lnTo>
                        <a:pt x="138" y="32"/>
                      </a:lnTo>
                      <a:lnTo>
                        <a:pt x="169" y="153"/>
                      </a:lnTo>
                      <a:lnTo>
                        <a:pt x="106" y="179"/>
                      </a:lnTo>
                      <a:lnTo>
                        <a:pt x="0" y="179"/>
                      </a:lnTo>
                      <a:lnTo>
                        <a:pt x="44" y="29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>
                  <a:off x="1907233" y="2060888"/>
                  <a:ext cx="406400" cy="319680"/>
                </a:xfrm>
                <a:custGeom>
                  <a:avLst/>
                  <a:gdLst>
                    <a:gd name="T0" fmla="*/ 234 w 256"/>
                    <a:gd name="T1" fmla="*/ 296 h 296"/>
                    <a:gd name="T2" fmla="*/ 81 w 256"/>
                    <a:gd name="T3" fmla="*/ 296 h 296"/>
                    <a:gd name="T4" fmla="*/ 0 w 256"/>
                    <a:gd name="T5" fmla="*/ 183 h 296"/>
                    <a:gd name="T6" fmla="*/ 81 w 256"/>
                    <a:gd name="T7" fmla="*/ 0 h 296"/>
                    <a:gd name="T8" fmla="*/ 118 w 256"/>
                    <a:gd name="T9" fmla="*/ 30 h 296"/>
                    <a:gd name="T10" fmla="*/ 89 w 256"/>
                    <a:gd name="T11" fmla="*/ 157 h 296"/>
                    <a:gd name="T12" fmla="*/ 150 w 256"/>
                    <a:gd name="T13" fmla="*/ 183 h 296"/>
                    <a:gd name="T14" fmla="*/ 256 w 256"/>
                    <a:gd name="T15" fmla="*/ 183 h 296"/>
                    <a:gd name="T16" fmla="*/ 234 w 256"/>
                    <a:gd name="T17" fmla="*/ 296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6"/>
                    <a:gd name="T28" fmla="*/ 0 h 296"/>
                    <a:gd name="T29" fmla="*/ 256 w 256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6" h="296">
                      <a:moveTo>
                        <a:pt x="234" y="296"/>
                      </a:moveTo>
                      <a:lnTo>
                        <a:pt x="81" y="296"/>
                      </a:lnTo>
                      <a:lnTo>
                        <a:pt x="0" y="183"/>
                      </a:lnTo>
                      <a:lnTo>
                        <a:pt x="81" y="0"/>
                      </a:lnTo>
                      <a:lnTo>
                        <a:pt x="118" y="30"/>
                      </a:lnTo>
                      <a:lnTo>
                        <a:pt x="89" y="157"/>
                      </a:lnTo>
                      <a:lnTo>
                        <a:pt x="150" y="183"/>
                      </a:lnTo>
                      <a:lnTo>
                        <a:pt x="256" y="183"/>
                      </a:lnTo>
                      <a:lnTo>
                        <a:pt x="234" y="29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/>
              </p:nvSpPr>
              <p:spPr bwMode="auto">
                <a:xfrm>
                  <a:off x="2089795" y="2217488"/>
                  <a:ext cx="265112" cy="167400"/>
                </a:xfrm>
                <a:custGeom>
                  <a:avLst/>
                  <a:gdLst>
                    <a:gd name="T0" fmla="*/ 0 w 167"/>
                    <a:gd name="T1" fmla="*/ 82 h 155"/>
                    <a:gd name="T2" fmla="*/ 1 w 167"/>
                    <a:gd name="T3" fmla="*/ 93 h 155"/>
                    <a:gd name="T4" fmla="*/ 4 w 167"/>
                    <a:gd name="T5" fmla="*/ 102 h 155"/>
                    <a:gd name="T6" fmla="*/ 8 w 167"/>
                    <a:gd name="T7" fmla="*/ 110 h 155"/>
                    <a:gd name="T8" fmla="*/ 14 w 167"/>
                    <a:gd name="T9" fmla="*/ 119 h 155"/>
                    <a:gd name="T10" fmla="*/ 20 w 167"/>
                    <a:gd name="T11" fmla="*/ 127 h 155"/>
                    <a:gd name="T12" fmla="*/ 27 w 167"/>
                    <a:gd name="T13" fmla="*/ 135 h 155"/>
                    <a:gd name="T14" fmla="*/ 36 w 167"/>
                    <a:gd name="T15" fmla="*/ 141 h 155"/>
                    <a:gd name="T16" fmla="*/ 45 w 167"/>
                    <a:gd name="T17" fmla="*/ 146 h 155"/>
                    <a:gd name="T18" fmla="*/ 54 w 167"/>
                    <a:gd name="T19" fmla="*/ 150 h 155"/>
                    <a:gd name="T20" fmla="*/ 64 w 167"/>
                    <a:gd name="T21" fmla="*/ 152 h 155"/>
                    <a:gd name="T22" fmla="*/ 75 w 167"/>
                    <a:gd name="T23" fmla="*/ 155 h 155"/>
                    <a:gd name="T24" fmla="*/ 85 w 167"/>
                    <a:gd name="T25" fmla="*/ 155 h 155"/>
                    <a:gd name="T26" fmla="*/ 95 w 167"/>
                    <a:gd name="T27" fmla="*/ 154 h 155"/>
                    <a:gd name="T28" fmla="*/ 105 w 167"/>
                    <a:gd name="T29" fmla="*/ 152 h 155"/>
                    <a:gd name="T30" fmla="*/ 116 w 167"/>
                    <a:gd name="T31" fmla="*/ 149 h 155"/>
                    <a:gd name="T32" fmla="*/ 126 w 167"/>
                    <a:gd name="T33" fmla="*/ 145 h 155"/>
                    <a:gd name="T34" fmla="*/ 133 w 167"/>
                    <a:gd name="T35" fmla="*/ 140 h 155"/>
                    <a:gd name="T36" fmla="*/ 143 w 167"/>
                    <a:gd name="T37" fmla="*/ 132 h 155"/>
                    <a:gd name="T38" fmla="*/ 150 w 167"/>
                    <a:gd name="T39" fmla="*/ 126 h 155"/>
                    <a:gd name="T40" fmla="*/ 156 w 167"/>
                    <a:gd name="T41" fmla="*/ 117 h 155"/>
                    <a:gd name="T42" fmla="*/ 161 w 167"/>
                    <a:gd name="T43" fmla="*/ 109 h 155"/>
                    <a:gd name="T44" fmla="*/ 164 w 167"/>
                    <a:gd name="T45" fmla="*/ 99 h 155"/>
                    <a:gd name="T46" fmla="*/ 167 w 167"/>
                    <a:gd name="T47" fmla="*/ 90 h 155"/>
                    <a:gd name="T48" fmla="*/ 167 w 167"/>
                    <a:gd name="T49" fmla="*/ 80 h 155"/>
                    <a:gd name="T50" fmla="*/ 167 w 167"/>
                    <a:gd name="T51" fmla="*/ 71 h 155"/>
                    <a:gd name="T52" fmla="*/ 166 w 167"/>
                    <a:gd name="T53" fmla="*/ 60 h 155"/>
                    <a:gd name="T54" fmla="*/ 162 w 167"/>
                    <a:gd name="T55" fmla="*/ 51 h 155"/>
                    <a:gd name="T56" fmla="*/ 158 w 167"/>
                    <a:gd name="T57" fmla="*/ 42 h 155"/>
                    <a:gd name="T58" fmla="*/ 152 w 167"/>
                    <a:gd name="T59" fmla="*/ 33 h 155"/>
                    <a:gd name="T60" fmla="*/ 146 w 167"/>
                    <a:gd name="T61" fmla="*/ 25 h 155"/>
                    <a:gd name="T62" fmla="*/ 138 w 167"/>
                    <a:gd name="T63" fmla="*/ 19 h 155"/>
                    <a:gd name="T64" fmla="*/ 131 w 167"/>
                    <a:gd name="T65" fmla="*/ 12 h 155"/>
                    <a:gd name="T66" fmla="*/ 120 w 167"/>
                    <a:gd name="T67" fmla="*/ 7 h 155"/>
                    <a:gd name="T68" fmla="*/ 111 w 167"/>
                    <a:gd name="T69" fmla="*/ 4 h 155"/>
                    <a:gd name="T70" fmla="*/ 101 w 167"/>
                    <a:gd name="T71" fmla="*/ 1 h 155"/>
                    <a:gd name="T72" fmla="*/ 90 w 167"/>
                    <a:gd name="T73" fmla="*/ 0 h 155"/>
                    <a:gd name="T74" fmla="*/ 79 w 167"/>
                    <a:gd name="T75" fmla="*/ 0 h 155"/>
                    <a:gd name="T76" fmla="*/ 69 w 167"/>
                    <a:gd name="T77" fmla="*/ 1 h 155"/>
                    <a:gd name="T78" fmla="*/ 59 w 167"/>
                    <a:gd name="T79" fmla="*/ 4 h 155"/>
                    <a:gd name="T80" fmla="*/ 48 w 167"/>
                    <a:gd name="T81" fmla="*/ 7 h 155"/>
                    <a:gd name="T82" fmla="*/ 40 w 167"/>
                    <a:gd name="T83" fmla="*/ 11 h 155"/>
                    <a:gd name="T84" fmla="*/ 31 w 167"/>
                    <a:gd name="T85" fmla="*/ 18 h 155"/>
                    <a:gd name="T86" fmla="*/ 24 w 167"/>
                    <a:gd name="T87" fmla="*/ 24 h 155"/>
                    <a:gd name="T88" fmla="*/ 16 w 167"/>
                    <a:gd name="T89" fmla="*/ 32 h 155"/>
                    <a:gd name="T90" fmla="*/ 11 w 167"/>
                    <a:gd name="T91" fmla="*/ 39 h 155"/>
                    <a:gd name="T92" fmla="*/ 6 w 167"/>
                    <a:gd name="T93" fmla="*/ 48 h 155"/>
                    <a:gd name="T94" fmla="*/ 3 w 167"/>
                    <a:gd name="T95" fmla="*/ 57 h 155"/>
                    <a:gd name="T96" fmla="*/ 1 w 167"/>
                    <a:gd name="T97" fmla="*/ 68 h 155"/>
                    <a:gd name="T98" fmla="*/ 0 w 167"/>
                    <a:gd name="T99" fmla="*/ 77 h 1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7"/>
                    <a:gd name="T151" fmla="*/ 0 h 155"/>
                    <a:gd name="T152" fmla="*/ 167 w 167"/>
                    <a:gd name="T153" fmla="*/ 155 h 1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7" h="155">
                      <a:moveTo>
                        <a:pt x="0" y="77"/>
                      </a:moveTo>
                      <a:lnTo>
                        <a:pt x="0" y="82"/>
                      </a:lnTo>
                      <a:lnTo>
                        <a:pt x="1" y="86"/>
                      </a:lnTo>
                      <a:lnTo>
                        <a:pt x="1" y="93"/>
                      </a:lnTo>
                      <a:lnTo>
                        <a:pt x="3" y="98"/>
                      </a:lnTo>
                      <a:lnTo>
                        <a:pt x="4" y="102"/>
                      </a:lnTo>
                      <a:lnTo>
                        <a:pt x="6" y="107"/>
                      </a:lnTo>
                      <a:lnTo>
                        <a:pt x="8" y="110"/>
                      </a:lnTo>
                      <a:lnTo>
                        <a:pt x="11" y="116"/>
                      </a:lnTo>
                      <a:lnTo>
                        <a:pt x="14" y="119"/>
                      </a:lnTo>
                      <a:lnTo>
                        <a:pt x="16" y="123"/>
                      </a:lnTo>
                      <a:lnTo>
                        <a:pt x="20" y="127"/>
                      </a:lnTo>
                      <a:lnTo>
                        <a:pt x="24" y="131"/>
                      </a:lnTo>
                      <a:lnTo>
                        <a:pt x="27" y="135"/>
                      </a:lnTo>
                      <a:lnTo>
                        <a:pt x="31" y="137"/>
                      </a:lnTo>
                      <a:lnTo>
                        <a:pt x="36" y="141"/>
                      </a:lnTo>
                      <a:lnTo>
                        <a:pt x="40" y="144"/>
                      </a:lnTo>
                      <a:lnTo>
                        <a:pt x="45" y="146"/>
                      </a:lnTo>
                      <a:lnTo>
                        <a:pt x="48" y="147"/>
                      </a:lnTo>
                      <a:lnTo>
                        <a:pt x="54" y="150"/>
                      </a:lnTo>
                      <a:lnTo>
                        <a:pt x="59" y="151"/>
                      </a:lnTo>
                      <a:lnTo>
                        <a:pt x="64" y="152"/>
                      </a:lnTo>
                      <a:lnTo>
                        <a:pt x="69" y="154"/>
                      </a:lnTo>
                      <a:lnTo>
                        <a:pt x="75" y="155"/>
                      </a:lnTo>
                      <a:lnTo>
                        <a:pt x="79" y="155"/>
                      </a:lnTo>
                      <a:lnTo>
                        <a:pt x="85" y="155"/>
                      </a:lnTo>
                      <a:lnTo>
                        <a:pt x="90" y="155"/>
                      </a:lnTo>
                      <a:lnTo>
                        <a:pt x="95" y="154"/>
                      </a:lnTo>
                      <a:lnTo>
                        <a:pt x="101" y="154"/>
                      </a:lnTo>
                      <a:lnTo>
                        <a:pt x="105" y="152"/>
                      </a:lnTo>
                      <a:lnTo>
                        <a:pt x="111" y="151"/>
                      </a:lnTo>
                      <a:lnTo>
                        <a:pt x="116" y="149"/>
                      </a:lnTo>
                      <a:lnTo>
                        <a:pt x="120" y="147"/>
                      </a:lnTo>
                      <a:lnTo>
                        <a:pt x="126" y="145"/>
                      </a:lnTo>
                      <a:lnTo>
                        <a:pt x="131" y="142"/>
                      </a:lnTo>
                      <a:lnTo>
                        <a:pt x="133" y="140"/>
                      </a:lnTo>
                      <a:lnTo>
                        <a:pt x="138" y="136"/>
                      </a:lnTo>
                      <a:lnTo>
                        <a:pt x="143" y="132"/>
                      </a:lnTo>
                      <a:lnTo>
                        <a:pt x="146" y="130"/>
                      </a:lnTo>
                      <a:lnTo>
                        <a:pt x="150" y="126"/>
                      </a:lnTo>
                      <a:lnTo>
                        <a:pt x="152" y="122"/>
                      </a:lnTo>
                      <a:lnTo>
                        <a:pt x="156" y="117"/>
                      </a:lnTo>
                      <a:lnTo>
                        <a:pt x="158" y="113"/>
                      </a:lnTo>
                      <a:lnTo>
                        <a:pt x="161" y="109"/>
                      </a:lnTo>
                      <a:lnTo>
                        <a:pt x="162" y="104"/>
                      </a:lnTo>
                      <a:lnTo>
                        <a:pt x="164" y="99"/>
                      </a:lnTo>
                      <a:lnTo>
                        <a:pt x="166" y="95"/>
                      </a:lnTo>
                      <a:lnTo>
                        <a:pt x="167" y="90"/>
                      </a:lnTo>
                      <a:lnTo>
                        <a:pt x="167" y="84"/>
                      </a:lnTo>
                      <a:lnTo>
                        <a:pt x="167" y="80"/>
                      </a:lnTo>
                      <a:lnTo>
                        <a:pt x="167" y="75"/>
                      </a:lnTo>
                      <a:lnTo>
                        <a:pt x="167" y="71"/>
                      </a:lnTo>
                      <a:lnTo>
                        <a:pt x="167" y="65"/>
                      </a:lnTo>
                      <a:lnTo>
                        <a:pt x="166" y="60"/>
                      </a:lnTo>
                      <a:lnTo>
                        <a:pt x="164" y="56"/>
                      </a:lnTo>
                      <a:lnTo>
                        <a:pt x="162" y="51"/>
                      </a:lnTo>
                      <a:lnTo>
                        <a:pt x="161" y="46"/>
                      </a:lnTo>
                      <a:lnTo>
                        <a:pt x="158" y="42"/>
                      </a:lnTo>
                      <a:lnTo>
                        <a:pt x="156" y="38"/>
                      </a:lnTo>
                      <a:lnTo>
                        <a:pt x="152" y="33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3" y="23"/>
                      </a:lnTo>
                      <a:lnTo>
                        <a:pt x="138" y="19"/>
                      </a:lnTo>
                      <a:lnTo>
                        <a:pt x="133" y="15"/>
                      </a:lnTo>
                      <a:lnTo>
                        <a:pt x="131" y="12"/>
                      </a:lnTo>
                      <a:lnTo>
                        <a:pt x="125" y="10"/>
                      </a:lnTo>
                      <a:lnTo>
                        <a:pt x="120" y="7"/>
                      </a:lnTo>
                      <a:lnTo>
                        <a:pt x="116" y="6"/>
                      </a:lnTo>
                      <a:lnTo>
                        <a:pt x="111" y="4"/>
                      </a:lnTo>
                      <a:lnTo>
                        <a:pt x="105" y="2"/>
                      </a:lnTo>
                      <a:lnTo>
                        <a:pt x="101" y="1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69" y="1"/>
                      </a:lnTo>
                      <a:lnTo>
                        <a:pt x="64" y="2"/>
                      </a:lnTo>
                      <a:lnTo>
                        <a:pt x="59" y="4"/>
                      </a:lnTo>
                      <a:lnTo>
                        <a:pt x="54" y="5"/>
                      </a:lnTo>
                      <a:lnTo>
                        <a:pt x="48" y="7"/>
                      </a:lnTo>
                      <a:lnTo>
                        <a:pt x="45" y="9"/>
                      </a:lnTo>
                      <a:lnTo>
                        <a:pt x="40" y="11"/>
                      </a:lnTo>
                      <a:lnTo>
                        <a:pt x="36" y="14"/>
                      </a:ln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20" y="28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1" y="39"/>
                      </a:lnTo>
                      <a:lnTo>
                        <a:pt x="8" y="44"/>
                      </a:lnTo>
                      <a:lnTo>
                        <a:pt x="6" y="48"/>
                      </a:lnTo>
                      <a:lnTo>
                        <a:pt x="4" y="53"/>
                      </a:lnTo>
                      <a:lnTo>
                        <a:pt x="3" y="57"/>
                      </a:lnTo>
                      <a:lnTo>
                        <a:pt x="1" y="62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>
                  <a:off x="3351858" y="2064128"/>
                  <a:ext cx="403225" cy="315360"/>
                </a:xfrm>
                <a:custGeom>
                  <a:avLst/>
                  <a:gdLst>
                    <a:gd name="T0" fmla="*/ 44 w 254"/>
                    <a:gd name="T1" fmla="*/ 292 h 292"/>
                    <a:gd name="T2" fmla="*/ 175 w 254"/>
                    <a:gd name="T3" fmla="*/ 292 h 292"/>
                    <a:gd name="T4" fmla="*/ 254 w 254"/>
                    <a:gd name="T5" fmla="*/ 177 h 292"/>
                    <a:gd name="T6" fmla="*/ 179 w 254"/>
                    <a:gd name="T7" fmla="*/ 0 h 292"/>
                    <a:gd name="T8" fmla="*/ 138 w 254"/>
                    <a:gd name="T9" fmla="*/ 32 h 292"/>
                    <a:gd name="T10" fmla="*/ 169 w 254"/>
                    <a:gd name="T11" fmla="*/ 153 h 292"/>
                    <a:gd name="T12" fmla="*/ 106 w 254"/>
                    <a:gd name="T13" fmla="*/ 179 h 292"/>
                    <a:gd name="T14" fmla="*/ 0 w 254"/>
                    <a:gd name="T15" fmla="*/ 179 h 292"/>
                    <a:gd name="T16" fmla="*/ 44 w 254"/>
                    <a:gd name="T17" fmla="*/ 292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4"/>
                    <a:gd name="T28" fmla="*/ 0 h 292"/>
                    <a:gd name="T29" fmla="*/ 254 w 254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4" h="292">
                      <a:moveTo>
                        <a:pt x="44" y="292"/>
                      </a:moveTo>
                      <a:lnTo>
                        <a:pt x="175" y="292"/>
                      </a:lnTo>
                      <a:lnTo>
                        <a:pt x="254" y="177"/>
                      </a:lnTo>
                      <a:lnTo>
                        <a:pt x="179" y="0"/>
                      </a:lnTo>
                      <a:lnTo>
                        <a:pt x="138" y="32"/>
                      </a:lnTo>
                      <a:lnTo>
                        <a:pt x="169" y="153"/>
                      </a:lnTo>
                      <a:lnTo>
                        <a:pt x="106" y="179"/>
                      </a:lnTo>
                      <a:lnTo>
                        <a:pt x="0" y="179"/>
                      </a:lnTo>
                      <a:lnTo>
                        <a:pt x="44" y="29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4" name="Freeform 21"/>
                <p:cNvSpPr>
                  <a:spLocks/>
                </p:cNvSpPr>
                <p:nvPr/>
              </p:nvSpPr>
              <p:spPr bwMode="auto">
                <a:xfrm>
                  <a:off x="3131195" y="2060888"/>
                  <a:ext cx="406400" cy="319680"/>
                </a:xfrm>
                <a:custGeom>
                  <a:avLst/>
                  <a:gdLst>
                    <a:gd name="T0" fmla="*/ 234 w 256"/>
                    <a:gd name="T1" fmla="*/ 296 h 296"/>
                    <a:gd name="T2" fmla="*/ 81 w 256"/>
                    <a:gd name="T3" fmla="*/ 296 h 296"/>
                    <a:gd name="T4" fmla="*/ 0 w 256"/>
                    <a:gd name="T5" fmla="*/ 183 h 296"/>
                    <a:gd name="T6" fmla="*/ 81 w 256"/>
                    <a:gd name="T7" fmla="*/ 0 h 296"/>
                    <a:gd name="T8" fmla="*/ 118 w 256"/>
                    <a:gd name="T9" fmla="*/ 30 h 296"/>
                    <a:gd name="T10" fmla="*/ 89 w 256"/>
                    <a:gd name="T11" fmla="*/ 157 h 296"/>
                    <a:gd name="T12" fmla="*/ 150 w 256"/>
                    <a:gd name="T13" fmla="*/ 183 h 296"/>
                    <a:gd name="T14" fmla="*/ 256 w 256"/>
                    <a:gd name="T15" fmla="*/ 183 h 296"/>
                    <a:gd name="T16" fmla="*/ 234 w 256"/>
                    <a:gd name="T17" fmla="*/ 296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6"/>
                    <a:gd name="T28" fmla="*/ 0 h 296"/>
                    <a:gd name="T29" fmla="*/ 256 w 256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6" h="296">
                      <a:moveTo>
                        <a:pt x="234" y="296"/>
                      </a:moveTo>
                      <a:lnTo>
                        <a:pt x="81" y="296"/>
                      </a:lnTo>
                      <a:lnTo>
                        <a:pt x="0" y="183"/>
                      </a:lnTo>
                      <a:lnTo>
                        <a:pt x="81" y="0"/>
                      </a:lnTo>
                      <a:lnTo>
                        <a:pt x="118" y="30"/>
                      </a:lnTo>
                      <a:lnTo>
                        <a:pt x="89" y="157"/>
                      </a:lnTo>
                      <a:lnTo>
                        <a:pt x="150" y="183"/>
                      </a:lnTo>
                      <a:lnTo>
                        <a:pt x="256" y="183"/>
                      </a:lnTo>
                      <a:lnTo>
                        <a:pt x="234" y="29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5" name="Freeform 23"/>
                <p:cNvSpPr>
                  <a:spLocks/>
                </p:cNvSpPr>
                <p:nvPr/>
              </p:nvSpPr>
              <p:spPr bwMode="auto">
                <a:xfrm>
                  <a:off x="3313758" y="2217488"/>
                  <a:ext cx="265113" cy="167400"/>
                </a:xfrm>
                <a:custGeom>
                  <a:avLst/>
                  <a:gdLst>
                    <a:gd name="T0" fmla="*/ 0 w 167"/>
                    <a:gd name="T1" fmla="*/ 82 h 155"/>
                    <a:gd name="T2" fmla="*/ 1 w 167"/>
                    <a:gd name="T3" fmla="*/ 93 h 155"/>
                    <a:gd name="T4" fmla="*/ 4 w 167"/>
                    <a:gd name="T5" fmla="*/ 102 h 155"/>
                    <a:gd name="T6" fmla="*/ 8 w 167"/>
                    <a:gd name="T7" fmla="*/ 110 h 155"/>
                    <a:gd name="T8" fmla="*/ 14 w 167"/>
                    <a:gd name="T9" fmla="*/ 119 h 155"/>
                    <a:gd name="T10" fmla="*/ 20 w 167"/>
                    <a:gd name="T11" fmla="*/ 127 h 155"/>
                    <a:gd name="T12" fmla="*/ 27 w 167"/>
                    <a:gd name="T13" fmla="*/ 135 h 155"/>
                    <a:gd name="T14" fmla="*/ 36 w 167"/>
                    <a:gd name="T15" fmla="*/ 141 h 155"/>
                    <a:gd name="T16" fmla="*/ 45 w 167"/>
                    <a:gd name="T17" fmla="*/ 146 h 155"/>
                    <a:gd name="T18" fmla="*/ 54 w 167"/>
                    <a:gd name="T19" fmla="*/ 150 h 155"/>
                    <a:gd name="T20" fmla="*/ 64 w 167"/>
                    <a:gd name="T21" fmla="*/ 152 h 155"/>
                    <a:gd name="T22" fmla="*/ 75 w 167"/>
                    <a:gd name="T23" fmla="*/ 155 h 155"/>
                    <a:gd name="T24" fmla="*/ 85 w 167"/>
                    <a:gd name="T25" fmla="*/ 155 h 155"/>
                    <a:gd name="T26" fmla="*/ 95 w 167"/>
                    <a:gd name="T27" fmla="*/ 154 h 155"/>
                    <a:gd name="T28" fmla="*/ 105 w 167"/>
                    <a:gd name="T29" fmla="*/ 152 h 155"/>
                    <a:gd name="T30" fmla="*/ 116 w 167"/>
                    <a:gd name="T31" fmla="*/ 149 h 155"/>
                    <a:gd name="T32" fmla="*/ 126 w 167"/>
                    <a:gd name="T33" fmla="*/ 145 h 155"/>
                    <a:gd name="T34" fmla="*/ 133 w 167"/>
                    <a:gd name="T35" fmla="*/ 140 h 155"/>
                    <a:gd name="T36" fmla="*/ 143 w 167"/>
                    <a:gd name="T37" fmla="*/ 132 h 155"/>
                    <a:gd name="T38" fmla="*/ 150 w 167"/>
                    <a:gd name="T39" fmla="*/ 126 h 155"/>
                    <a:gd name="T40" fmla="*/ 156 w 167"/>
                    <a:gd name="T41" fmla="*/ 117 h 155"/>
                    <a:gd name="T42" fmla="*/ 161 w 167"/>
                    <a:gd name="T43" fmla="*/ 109 h 155"/>
                    <a:gd name="T44" fmla="*/ 164 w 167"/>
                    <a:gd name="T45" fmla="*/ 99 h 155"/>
                    <a:gd name="T46" fmla="*/ 167 w 167"/>
                    <a:gd name="T47" fmla="*/ 90 h 155"/>
                    <a:gd name="T48" fmla="*/ 167 w 167"/>
                    <a:gd name="T49" fmla="*/ 80 h 155"/>
                    <a:gd name="T50" fmla="*/ 167 w 167"/>
                    <a:gd name="T51" fmla="*/ 71 h 155"/>
                    <a:gd name="T52" fmla="*/ 166 w 167"/>
                    <a:gd name="T53" fmla="*/ 60 h 155"/>
                    <a:gd name="T54" fmla="*/ 162 w 167"/>
                    <a:gd name="T55" fmla="*/ 51 h 155"/>
                    <a:gd name="T56" fmla="*/ 158 w 167"/>
                    <a:gd name="T57" fmla="*/ 42 h 155"/>
                    <a:gd name="T58" fmla="*/ 152 w 167"/>
                    <a:gd name="T59" fmla="*/ 33 h 155"/>
                    <a:gd name="T60" fmla="*/ 146 w 167"/>
                    <a:gd name="T61" fmla="*/ 25 h 155"/>
                    <a:gd name="T62" fmla="*/ 138 w 167"/>
                    <a:gd name="T63" fmla="*/ 19 h 155"/>
                    <a:gd name="T64" fmla="*/ 131 w 167"/>
                    <a:gd name="T65" fmla="*/ 12 h 155"/>
                    <a:gd name="T66" fmla="*/ 120 w 167"/>
                    <a:gd name="T67" fmla="*/ 7 h 155"/>
                    <a:gd name="T68" fmla="*/ 111 w 167"/>
                    <a:gd name="T69" fmla="*/ 4 h 155"/>
                    <a:gd name="T70" fmla="*/ 101 w 167"/>
                    <a:gd name="T71" fmla="*/ 1 h 155"/>
                    <a:gd name="T72" fmla="*/ 90 w 167"/>
                    <a:gd name="T73" fmla="*/ 0 h 155"/>
                    <a:gd name="T74" fmla="*/ 79 w 167"/>
                    <a:gd name="T75" fmla="*/ 0 h 155"/>
                    <a:gd name="T76" fmla="*/ 69 w 167"/>
                    <a:gd name="T77" fmla="*/ 1 h 155"/>
                    <a:gd name="T78" fmla="*/ 59 w 167"/>
                    <a:gd name="T79" fmla="*/ 4 h 155"/>
                    <a:gd name="T80" fmla="*/ 48 w 167"/>
                    <a:gd name="T81" fmla="*/ 7 h 155"/>
                    <a:gd name="T82" fmla="*/ 40 w 167"/>
                    <a:gd name="T83" fmla="*/ 11 h 155"/>
                    <a:gd name="T84" fmla="*/ 31 w 167"/>
                    <a:gd name="T85" fmla="*/ 18 h 155"/>
                    <a:gd name="T86" fmla="*/ 24 w 167"/>
                    <a:gd name="T87" fmla="*/ 24 h 155"/>
                    <a:gd name="T88" fmla="*/ 16 w 167"/>
                    <a:gd name="T89" fmla="*/ 32 h 155"/>
                    <a:gd name="T90" fmla="*/ 11 w 167"/>
                    <a:gd name="T91" fmla="*/ 39 h 155"/>
                    <a:gd name="T92" fmla="*/ 6 w 167"/>
                    <a:gd name="T93" fmla="*/ 48 h 155"/>
                    <a:gd name="T94" fmla="*/ 3 w 167"/>
                    <a:gd name="T95" fmla="*/ 57 h 155"/>
                    <a:gd name="T96" fmla="*/ 1 w 167"/>
                    <a:gd name="T97" fmla="*/ 68 h 155"/>
                    <a:gd name="T98" fmla="*/ 0 w 167"/>
                    <a:gd name="T99" fmla="*/ 77 h 1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7"/>
                    <a:gd name="T151" fmla="*/ 0 h 155"/>
                    <a:gd name="T152" fmla="*/ 167 w 167"/>
                    <a:gd name="T153" fmla="*/ 155 h 1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7" h="155">
                      <a:moveTo>
                        <a:pt x="0" y="77"/>
                      </a:moveTo>
                      <a:lnTo>
                        <a:pt x="0" y="82"/>
                      </a:lnTo>
                      <a:lnTo>
                        <a:pt x="1" y="86"/>
                      </a:lnTo>
                      <a:lnTo>
                        <a:pt x="1" y="93"/>
                      </a:lnTo>
                      <a:lnTo>
                        <a:pt x="3" y="98"/>
                      </a:lnTo>
                      <a:lnTo>
                        <a:pt x="4" y="102"/>
                      </a:lnTo>
                      <a:lnTo>
                        <a:pt x="6" y="107"/>
                      </a:lnTo>
                      <a:lnTo>
                        <a:pt x="8" y="110"/>
                      </a:lnTo>
                      <a:lnTo>
                        <a:pt x="11" y="116"/>
                      </a:lnTo>
                      <a:lnTo>
                        <a:pt x="14" y="119"/>
                      </a:lnTo>
                      <a:lnTo>
                        <a:pt x="16" y="123"/>
                      </a:lnTo>
                      <a:lnTo>
                        <a:pt x="20" y="127"/>
                      </a:lnTo>
                      <a:lnTo>
                        <a:pt x="24" y="131"/>
                      </a:lnTo>
                      <a:lnTo>
                        <a:pt x="27" y="135"/>
                      </a:lnTo>
                      <a:lnTo>
                        <a:pt x="31" y="137"/>
                      </a:lnTo>
                      <a:lnTo>
                        <a:pt x="36" y="141"/>
                      </a:lnTo>
                      <a:lnTo>
                        <a:pt x="40" y="144"/>
                      </a:lnTo>
                      <a:lnTo>
                        <a:pt x="45" y="146"/>
                      </a:lnTo>
                      <a:lnTo>
                        <a:pt x="48" y="147"/>
                      </a:lnTo>
                      <a:lnTo>
                        <a:pt x="54" y="150"/>
                      </a:lnTo>
                      <a:lnTo>
                        <a:pt x="59" y="151"/>
                      </a:lnTo>
                      <a:lnTo>
                        <a:pt x="64" y="152"/>
                      </a:lnTo>
                      <a:lnTo>
                        <a:pt x="69" y="154"/>
                      </a:lnTo>
                      <a:lnTo>
                        <a:pt x="75" y="155"/>
                      </a:lnTo>
                      <a:lnTo>
                        <a:pt x="79" y="155"/>
                      </a:lnTo>
                      <a:lnTo>
                        <a:pt x="85" y="155"/>
                      </a:lnTo>
                      <a:lnTo>
                        <a:pt x="90" y="155"/>
                      </a:lnTo>
                      <a:lnTo>
                        <a:pt x="95" y="154"/>
                      </a:lnTo>
                      <a:lnTo>
                        <a:pt x="101" y="154"/>
                      </a:lnTo>
                      <a:lnTo>
                        <a:pt x="105" y="152"/>
                      </a:lnTo>
                      <a:lnTo>
                        <a:pt x="111" y="151"/>
                      </a:lnTo>
                      <a:lnTo>
                        <a:pt x="116" y="149"/>
                      </a:lnTo>
                      <a:lnTo>
                        <a:pt x="120" y="147"/>
                      </a:lnTo>
                      <a:lnTo>
                        <a:pt x="126" y="145"/>
                      </a:lnTo>
                      <a:lnTo>
                        <a:pt x="131" y="142"/>
                      </a:lnTo>
                      <a:lnTo>
                        <a:pt x="133" y="140"/>
                      </a:lnTo>
                      <a:lnTo>
                        <a:pt x="138" y="136"/>
                      </a:lnTo>
                      <a:lnTo>
                        <a:pt x="143" y="132"/>
                      </a:lnTo>
                      <a:lnTo>
                        <a:pt x="146" y="130"/>
                      </a:lnTo>
                      <a:lnTo>
                        <a:pt x="150" y="126"/>
                      </a:lnTo>
                      <a:lnTo>
                        <a:pt x="152" y="122"/>
                      </a:lnTo>
                      <a:lnTo>
                        <a:pt x="156" y="117"/>
                      </a:lnTo>
                      <a:lnTo>
                        <a:pt x="158" y="113"/>
                      </a:lnTo>
                      <a:lnTo>
                        <a:pt x="161" y="109"/>
                      </a:lnTo>
                      <a:lnTo>
                        <a:pt x="162" y="104"/>
                      </a:lnTo>
                      <a:lnTo>
                        <a:pt x="164" y="99"/>
                      </a:lnTo>
                      <a:lnTo>
                        <a:pt x="166" y="95"/>
                      </a:lnTo>
                      <a:lnTo>
                        <a:pt x="167" y="90"/>
                      </a:lnTo>
                      <a:lnTo>
                        <a:pt x="167" y="84"/>
                      </a:lnTo>
                      <a:lnTo>
                        <a:pt x="167" y="80"/>
                      </a:lnTo>
                      <a:lnTo>
                        <a:pt x="167" y="75"/>
                      </a:lnTo>
                      <a:lnTo>
                        <a:pt x="167" y="71"/>
                      </a:lnTo>
                      <a:lnTo>
                        <a:pt x="167" y="65"/>
                      </a:lnTo>
                      <a:lnTo>
                        <a:pt x="166" y="60"/>
                      </a:lnTo>
                      <a:lnTo>
                        <a:pt x="164" y="56"/>
                      </a:lnTo>
                      <a:lnTo>
                        <a:pt x="162" y="51"/>
                      </a:lnTo>
                      <a:lnTo>
                        <a:pt x="161" y="46"/>
                      </a:lnTo>
                      <a:lnTo>
                        <a:pt x="158" y="42"/>
                      </a:lnTo>
                      <a:lnTo>
                        <a:pt x="156" y="38"/>
                      </a:lnTo>
                      <a:lnTo>
                        <a:pt x="152" y="33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3" y="23"/>
                      </a:lnTo>
                      <a:lnTo>
                        <a:pt x="138" y="19"/>
                      </a:lnTo>
                      <a:lnTo>
                        <a:pt x="133" y="15"/>
                      </a:lnTo>
                      <a:lnTo>
                        <a:pt x="131" y="12"/>
                      </a:lnTo>
                      <a:lnTo>
                        <a:pt x="125" y="10"/>
                      </a:lnTo>
                      <a:lnTo>
                        <a:pt x="120" y="7"/>
                      </a:lnTo>
                      <a:lnTo>
                        <a:pt x="116" y="6"/>
                      </a:lnTo>
                      <a:lnTo>
                        <a:pt x="111" y="4"/>
                      </a:lnTo>
                      <a:lnTo>
                        <a:pt x="105" y="2"/>
                      </a:lnTo>
                      <a:lnTo>
                        <a:pt x="101" y="1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69" y="1"/>
                      </a:lnTo>
                      <a:lnTo>
                        <a:pt x="64" y="2"/>
                      </a:lnTo>
                      <a:lnTo>
                        <a:pt x="59" y="4"/>
                      </a:lnTo>
                      <a:lnTo>
                        <a:pt x="54" y="5"/>
                      </a:lnTo>
                      <a:lnTo>
                        <a:pt x="48" y="7"/>
                      </a:lnTo>
                      <a:lnTo>
                        <a:pt x="45" y="9"/>
                      </a:lnTo>
                      <a:lnTo>
                        <a:pt x="40" y="11"/>
                      </a:lnTo>
                      <a:lnTo>
                        <a:pt x="36" y="14"/>
                      </a:lnTo>
                      <a:lnTo>
                        <a:pt x="31" y="18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20" y="28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1" y="39"/>
                      </a:lnTo>
                      <a:lnTo>
                        <a:pt x="8" y="44"/>
                      </a:lnTo>
                      <a:lnTo>
                        <a:pt x="6" y="48"/>
                      </a:lnTo>
                      <a:lnTo>
                        <a:pt x="4" y="53"/>
                      </a:lnTo>
                      <a:lnTo>
                        <a:pt x="3" y="57"/>
                      </a:lnTo>
                      <a:lnTo>
                        <a:pt x="1" y="62"/>
                      </a:lnTo>
                      <a:lnTo>
                        <a:pt x="1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6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4573197" y="1812592"/>
                  <a:ext cx="252000" cy="2159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legacyObliqueTopRight">
                    <a:rot lat="0" lon="18600000" rev="0"/>
                  </a:camera>
                  <a:lightRig rig="threePt" dir="b"/>
                </a:scene3d>
                <a:sp3d extrusionH="430200" contourW="12700" prstMaterial="translucentPowder">
                  <a:bevelT w="13500" h="13500" prst="softRound"/>
                  <a:bevelB w="13500" h="13500" prst="angle"/>
                  <a:extrusionClr>
                    <a:srgbClr val="FFFFCC"/>
                  </a:extrusionClr>
                  <a:contourClr>
                    <a:schemeClr val="bg2"/>
                  </a:contour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 dirty="0"/>
                </a:p>
              </p:txBody>
            </p:sp>
            <p:sp>
              <p:nvSpPr>
                <p:cNvPr id="47" name="Line 42"/>
                <p:cNvSpPr>
                  <a:spLocks noChangeShapeType="1"/>
                </p:cNvSpPr>
                <p:nvPr/>
              </p:nvSpPr>
              <p:spPr bwMode="auto">
                <a:xfrm>
                  <a:off x="1552353" y="1853183"/>
                  <a:ext cx="266400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5795" y="1780158"/>
                  <a:ext cx="719138" cy="1444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9" name="Rectangle 44"/>
                <p:cNvSpPr>
                  <a:spLocks noChangeArrowheads="1"/>
                </p:cNvSpPr>
                <p:nvPr/>
              </p:nvSpPr>
              <p:spPr bwMode="auto">
                <a:xfrm>
                  <a:off x="3059758" y="1780158"/>
                  <a:ext cx="719137" cy="1444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0" name="Rectangle 47"/>
                <p:cNvSpPr>
                  <a:spLocks noChangeArrowheads="1"/>
                </p:cNvSpPr>
                <p:nvPr/>
              </p:nvSpPr>
              <p:spPr bwMode="auto">
                <a:xfrm>
                  <a:off x="1619424" y="1637283"/>
                  <a:ext cx="2412000" cy="431800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7207754" y="3636499"/>
                  <a:ext cx="17458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𝑡𝑒𝑚𝑝𝑜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pt-BR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𝑝𝑟𝑜𝑐𝑒𝑠𝑠𝑎𝑚𝑒𝑛𝑡𝑜</m:t>
                        </m:r>
                      </m:oMath>
                    </m:oMathPara>
                  </a14:m>
                  <a:endParaRPr lang="pt-BR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𝑟𝑒𝑠𝑡𝑟𝑖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oMath>
                    </m:oMathPara>
                  </a14:m>
                  <a:endParaRPr lang="pt-BR" b="0" dirty="0" smtClean="0">
                    <a:solidFill>
                      <a:schemeClr val="bg2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pt-BR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(na linha de montagem)</a:t>
                  </a:r>
                  <a:endParaRPr lang="pt-BR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754" y="3636499"/>
                  <a:ext cx="1745848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1812737" y="2219630"/>
                  <a:ext cx="7234645" cy="579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737" y="2219630"/>
                  <a:ext cx="7234645" cy="579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1761658" y="1292510"/>
                  <a:ext cx="7346846" cy="57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658" y="1292510"/>
                  <a:ext cx="7346846" cy="57913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2079560" y="1868397"/>
                  <a:ext cx="6740912" cy="338554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20+40+400+23+0+23+600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1.106 segundos = </a:t>
                  </a:r>
                  <a:r>
                    <a:rPr lang="pt-BR" sz="1600" b="1" dirty="0" smtClean="0">
                      <a:solidFill>
                        <a:srgbClr val="FF0000"/>
                      </a:solidFill>
                    </a:rPr>
                    <a:t>0,3072 horas</a:t>
                  </a:r>
                  <a:endParaRPr lang="pt-B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60" y="1868397"/>
                  <a:ext cx="6740912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CaixaDeTexto 54"/>
            <p:cNvSpPr txBox="1"/>
            <p:nvPr/>
          </p:nvSpPr>
          <p:spPr>
            <a:xfrm>
              <a:off x="1929476" y="5715253"/>
              <a:ext cx="7005582" cy="95410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Symbol" panose="05050102010706020507" pitchFamily="18" charset="2"/>
                <a:buChar char="m"/>
              </a:pP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– ritmo de processamento = 1 / TA = 1 / (42 / 0,85) = 0,02024 unid. / segundo.</a:t>
              </a:r>
            </a:p>
            <a:p>
              <a:pPr algn="just"/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TA – tempo de processamento = 1,2144 unidades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por minuto.</a:t>
              </a:r>
              <a:endParaRPr lang="pt-B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285750" indent="-285750" algn="just">
                <a:buFont typeface="Symbol" panose="05050102010706020507" pitchFamily="18" charset="2"/>
                <a:buChar char="l"/>
              </a:pP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– ritmo de chegada –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 / (53 / 0,72) = 0,0136 unid. /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segundo.</a:t>
              </a:r>
            </a:p>
            <a:p>
              <a:pPr algn="just"/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IC – intervalo de chegada =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0,816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unidades </a:t>
              </a:r>
              <a:r>
                <a:rPr lang="pt-BR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por </a:t>
              </a:r>
              <a:r>
                <a:rPr lang="pt-BR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minuto.</a:t>
              </a:r>
              <a:endParaRPr lang="pt-B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2076722" y="2800790"/>
                  <a:ext cx="6743750" cy="340178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5+38+380+38+0+30+550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1.051 segundos = 0,2919 horas</a:t>
                  </a:r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722" y="2800790"/>
                  <a:ext cx="6743750" cy="34017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68154" y="63295"/>
                  <a:ext cx="8979766" cy="576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𝑑𝑜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𝑓𝑜𝑟𝑛𝑒𝑐𝑒𝑑𝑜𝑟</m:t>
                            </m:r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(1)</m:t>
                            </m:r>
                          </m:sub>
                        </m:sSub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𝑜𝑒𝑒</m:t>
                                    </m:r>
                                  </m:e>
                                  <m: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=1.106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+ </m:t>
                        </m:r>
                        <m:d>
                          <m:dPr>
                            <m:ctrlP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200×53 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𝑠𝑒𝑔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72%</m:t>
                                </m:r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=15.828,22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 =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𝟑𝟗𝟕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𝒉𝒐𝒓𝒂𝒔</m:t>
                        </m:r>
                      </m:oMath>
                    </m:oMathPara>
                  </a14:m>
                  <a:endParaRPr lang="pt-BR" sz="1400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4" y="63295"/>
                  <a:ext cx="8979766" cy="57637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tângulo 56"/>
                <p:cNvSpPr/>
                <p:nvPr/>
              </p:nvSpPr>
              <p:spPr>
                <a:xfrm>
                  <a:off x="63960" y="598713"/>
                  <a:ext cx="8870890" cy="576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𝑑𝑜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𝑓𝑜𝑟𝑛𝑒𝑐𝑒𝑑𝑜𝑟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(2)</m:t>
                            </m:r>
                          </m:sub>
                        </m:sSub>
                        <m:r>
                          <a:rPr lang="pt-BR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pt-BR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pt-BR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𝑜𝑒𝑒</m:t>
                                    </m:r>
                                  </m:e>
                                  <m:sub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=1.051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+ </m:t>
                        </m:r>
                        <m:d>
                          <m:dPr>
                            <m:ctrlPr>
                              <a:rPr lang="pt-BR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200×45 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𝑠𝑒𝑔</m:t>
                                    </m:r>
                                    <m:r>
                                      <a:rPr lang="pt-BR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BR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85%</m:t>
                                </m:r>
                              </m:den>
                            </m:f>
                          </m:e>
                        </m:d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=11.639, 24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𝑠𝑒𝑔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  =3,240 </m:t>
                        </m:r>
                        <m:r>
                          <a:rPr lang="pt-B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h𝑜𝑟𝑎𝑠</m:t>
                        </m:r>
                      </m:oMath>
                    </m:oMathPara>
                  </a14:m>
                  <a:endParaRPr lang="pt-BR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tângulo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" y="598713"/>
                  <a:ext cx="8870890" cy="57637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tângulo 22"/>
            <p:cNvSpPr/>
            <p:nvPr/>
          </p:nvSpPr>
          <p:spPr>
            <a:xfrm>
              <a:off x="117261" y="77282"/>
              <a:ext cx="8871104" cy="1124744"/>
            </a:xfrm>
            <a:prstGeom prst="rect">
              <a:avLst/>
            </a:prstGeom>
            <a:ln w="254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96" y="4140314"/>
              <a:ext cx="1301619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038355" y="4481885"/>
              <a:ext cx="3098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seg.             42 seg. (OEE 85%)</a:t>
              </a:r>
              <a:endParaRPr lang="pt-BR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24610" y="1249971"/>
                  <a:ext cx="1861151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r>
                        <a:rPr lang="pt-BR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𝐶𝐸𝑇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40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𝑀𝑅𝑂𝑅𝐷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400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23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 = 0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23 seg.</a:t>
                  </a:r>
                  <a:endParaRPr lang="pt-BR" sz="1400" dirty="0">
                    <a:solidFill>
                      <a:schemeClr val="bg2"/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_(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𝑆𝑅𝐷</m:t>
                      </m:r>
                      <m:r>
                        <a:rPr lang="pt-BR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400" dirty="0" smtClean="0">
                      <a:solidFill>
                        <a:schemeClr val="bg2"/>
                      </a:solidFill>
                    </a:rPr>
                    <a:t>= 600 seg.</a:t>
                  </a:r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" y="1249971"/>
                  <a:ext cx="1861151" cy="160043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760" r="-328" b="-30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1763688" y="4653136"/>
                  <a:ext cx="7346846" cy="57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𝐶𝐸𝑇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𝑀𝑅𝑂𝑅𝐷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_(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𝑆𝑅𝐷</m:t>
                        </m:r>
                        <m:r>
                          <a:rPr lang="pt-B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653136"/>
                  <a:ext cx="7346846" cy="579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2079560" y="5250686"/>
                  <a:ext cx="6740912" cy="338554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7+10+60+12+0+9+18</m:t>
                      </m:r>
                    </m:oMath>
                  </a14:m>
                  <a:r>
                    <a:rPr lang="pt-BR" sz="1600" dirty="0" smtClean="0">
                      <a:solidFill>
                        <a:schemeClr val="bg2"/>
                      </a:solidFill>
                    </a:rPr>
                    <a:t> = 116 segundos = 0,03222 horas</a:t>
                  </a:r>
                  <a:endParaRPr lang="pt-BR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60" y="5250686"/>
                  <a:ext cx="674091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724" b="-20690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upo 5"/>
            <p:cNvGrpSpPr/>
            <p:nvPr/>
          </p:nvGrpSpPr>
          <p:grpSpPr>
            <a:xfrm>
              <a:off x="1466032" y="2850408"/>
              <a:ext cx="319428" cy="288000"/>
              <a:chOff x="1270518" y="2797189"/>
              <a:chExt cx="319428" cy="288000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1300244" y="2797189"/>
                <a:ext cx="288000" cy="28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pt-BR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1466032" y="4130323"/>
              <a:ext cx="319428" cy="277000"/>
              <a:chOff x="1270518" y="2797189"/>
              <a:chExt cx="319428" cy="277000"/>
            </a:xfrm>
          </p:grpSpPr>
          <p:sp>
            <p:nvSpPr>
              <p:cNvPr id="63" name="CaixaDeTexto 62"/>
              <p:cNvSpPr txBox="1"/>
              <p:nvPr/>
            </p:nvSpPr>
            <p:spPr>
              <a:xfrm>
                <a:off x="1300244" y="2797189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t-BR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7258972" y="3306756"/>
              <a:ext cx="319428" cy="277000"/>
              <a:chOff x="1270518" y="2797189"/>
              <a:chExt cx="319428" cy="277000"/>
            </a:xfrm>
          </p:grpSpPr>
          <p:sp>
            <p:nvSpPr>
              <p:cNvPr id="66" name="CaixaDeTexto 65"/>
              <p:cNvSpPr txBox="1"/>
              <p:nvPr/>
            </p:nvSpPr>
            <p:spPr>
              <a:xfrm>
                <a:off x="1300244" y="2797189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1270518" y="2797190"/>
                <a:ext cx="319428" cy="276999"/>
              </a:xfrm>
              <a:prstGeom prst="ellips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696688" y="6093296"/>
                  <a:ext cx="2196000" cy="474041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25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𝐼𝐶</m:t>
                            </m:r>
                          </m:num>
                          <m:den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𝑇𝐴</m:t>
                            </m:r>
                          </m:den>
                        </m:f>
                        <m:r>
                          <a:rPr lang="pt-BR" sz="12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0,8160</m:t>
                            </m:r>
                          </m:num>
                          <m:den>
                            <m:r>
                              <a:rPr lang="pt-BR" sz="125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1,2144</m:t>
                            </m:r>
                          </m:den>
                        </m:f>
                        <m:r>
                          <a:rPr lang="pt-BR" sz="12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=0,67≈</m:t>
                        </m:r>
                        <m:r>
                          <m:rPr>
                            <m:sty m:val="p"/>
                          </m:rPr>
                          <a:rPr lang="pt-BR" sz="125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RelVol</m:t>
                        </m:r>
                      </m:oMath>
                    </m:oMathPara>
                  </a14:m>
                  <a:endParaRPr lang="pt-BR" sz="125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688" y="6093296"/>
                  <a:ext cx="2196000" cy="4740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ixaDeTexto 67"/>
                <p:cNvSpPr txBox="1"/>
                <p:nvPr/>
              </p:nvSpPr>
              <p:spPr>
                <a:xfrm>
                  <a:off x="1918590" y="3573016"/>
                  <a:ext cx="17277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t-BR" sz="1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a14:m>
                  <a:r>
                    <a:rPr lang="pt-BR" sz="1400" b="1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0,03222 horas</a:t>
                  </a:r>
                  <a:endParaRPr lang="pt-BR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CaixaDe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590" y="3573016"/>
                  <a:ext cx="1727781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ixaDeTexto 68"/>
                <p:cNvSpPr txBox="1"/>
                <p:nvPr/>
              </p:nvSpPr>
              <p:spPr>
                <a:xfrm rot="16200000">
                  <a:off x="-641440" y="3845096"/>
                  <a:ext cx="15963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1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a14:m>
                  <a:r>
                    <a:rPr lang="pt-BR" sz="1400" b="1" dirty="0" smtClean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0,3072 horas</a:t>
                  </a:r>
                  <a:endParaRPr lang="pt-BR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CaixaDeTexto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1440" y="3845096"/>
                  <a:ext cx="1596334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961" r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Seta para a direita listrada 69"/>
            <p:cNvSpPr/>
            <p:nvPr/>
          </p:nvSpPr>
          <p:spPr>
            <a:xfrm>
              <a:off x="2398861" y="3853888"/>
              <a:ext cx="722110" cy="442738"/>
            </a:xfrm>
            <a:prstGeom prst="stripedRightArrow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77ED30-177D-48B0-83DC-C021822318CA}" type="slidenum">
              <a:rPr lang="pt-BR" i="1" smtClean="0"/>
              <a:pPr/>
              <a:t>30</a:t>
            </a:fld>
            <a:endParaRPr lang="pt-BR" i="1" dirty="0" smtClean="0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1187450" y="0"/>
            <a:ext cx="7956550" cy="4795838"/>
          </a:xfrm>
          <a:custGeom>
            <a:avLst/>
            <a:gdLst>
              <a:gd name="T0" fmla="*/ 0 w 4128"/>
              <a:gd name="T1" fmla="*/ 0 h 3175"/>
              <a:gd name="T2" fmla="*/ 0 w 4128"/>
              <a:gd name="T3" fmla="*/ 2147483647 h 3175"/>
              <a:gd name="T4" fmla="*/ 2147483647 w 4128"/>
              <a:gd name="T5" fmla="*/ 2147483647 h 3175"/>
              <a:gd name="T6" fmla="*/ 0 60000 65536"/>
              <a:gd name="T7" fmla="*/ 0 60000 65536"/>
              <a:gd name="T8" fmla="*/ 0 60000 65536"/>
              <a:gd name="T9" fmla="*/ 0 w 4128"/>
              <a:gd name="T10" fmla="*/ 0 h 3175"/>
              <a:gd name="T11" fmla="*/ 4128 w 4128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8" h="3175">
                <a:moveTo>
                  <a:pt x="0" y="0"/>
                </a:moveTo>
                <a:lnTo>
                  <a:pt x="0" y="3175"/>
                </a:lnTo>
                <a:lnTo>
                  <a:pt x="4128" y="3175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 i="1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84326" y="4789491"/>
            <a:ext cx="6786563" cy="461963"/>
            <a:chOff x="998" y="3335"/>
            <a:chExt cx="4275" cy="291"/>
          </a:xfrm>
        </p:grpSpPr>
        <p:sp>
          <p:nvSpPr>
            <p:cNvPr id="526368" name="Text Box 5"/>
            <p:cNvSpPr txBox="1">
              <a:spLocks noChangeArrowheads="1"/>
            </p:cNvSpPr>
            <p:nvPr/>
          </p:nvSpPr>
          <p:spPr bwMode="auto">
            <a:xfrm>
              <a:off x="998" y="3335"/>
              <a:ext cx="6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b="1" i="1" dirty="0">
                  <a:latin typeface="Times New Roman" pitchFamily="18" charset="0"/>
                </a:rPr>
                <a:t>Discreta</a:t>
              </a:r>
            </a:p>
            <a:p>
              <a:pPr algn="ctr"/>
              <a:r>
                <a:rPr lang="pt-BR" b="1" i="1" dirty="0">
                  <a:latin typeface="Times New Roman" pitchFamily="18" charset="0"/>
                </a:rPr>
                <a:t>(intermitente)</a:t>
              </a:r>
            </a:p>
          </p:txBody>
        </p:sp>
        <p:sp>
          <p:nvSpPr>
            <p:cNvPr id="526369" name="Text Box 6"/>
            <p:cNvSpPr txBox="1">
              <a:spLocks noChangeArrowheads="1"/>
            </p:cNvSpPr>
            <p:nvPr/>
          </p:nvSpPr>
          <p:spPr bwMode="auto">
            <a:xfrm>
              <a:off x="2925" y="3340"/>
              <a:ext cx="7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1" dirty="0">
                  <a:latin typeface="Times New Roman" pitchFamily="18" charset="0"/>
                </a:rPr>
                <a:t>Produção</a:t>
              </a:r>
            </a:p>
          </p:txBody>
        </p:sp>
        <p:sp>
          <p:nvSpPr>
            <p:cNvPr id="526370" name="Text Box 7"/>
            <p:cNvSpPr txBox="1">
              <a:spLocks noChangeArrowheads="1"/>
            </p:cNvSpPr>
            <p:nvPr/>
          </p:nvSpPr>
          <p:spPr bwMode="auto">
            <a:xfrm>
              <a:off x="4780" y="3335"/>
              <a:ext cx="4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b="1" i="1" dirty="0">
                  <a:latin typeface="Times New Roman" pitchFamily="18" charset="0"/>
                </a:rPr>
                <a:t>Contínua</a:t>
              </a:r>
            </a:p>
            <a:p>
              <a:pPr algn="ctr"/>
              <a:r>
                <a:rPr lang="pt-BR" b="1" i="1" dirty="0">
                  <a:latin typeface="Times New Roman" pitchFamily="18" charset="0"/>
                </a:rPr>
                <a:t>(fluxo)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3" y="260350"/>
            <a:ext cx="708025" cy="4502150"/>
            <a:chOff x="315" y="482"/>
            <a:chExt cx="446" cy="2836"/>
          </a:xfrm>
        </p:grpSpPr>
        <p:sp>
          <p:nvSpPr>
            <p:cNvPr id="526365" name="Text Box 8"/>
            <p:cNvSpPr txBox="1">
              <a:spLocks noChangeArrowheads="1"/>
            </p:cNvSpPr>
            <p:nvPr/>
          </p:nvSpPr>
          <p:spPr bwMode="auto">
            <a:xfrm rot="16200000">
              <a:off x="188" y="2825"/>
              <a:ext cx="7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1" dirty="0">
                  <a:latin typeface="Times New Roman" pitchFamily="18" charset="0"/>
                </a:rPr>
                <a:t>Reduzido</a:t>
              </a:r>
            </a:p>
          </p:txBody>
        </p:sp>
        <p:sp>
          <p:nvSpPr>
            <p:cNvPr id="526366" name="Text Box 9"/>
            <p:cNvSpPr txBox="1">
              <a:spLocks noChangeArrowheads="1"/>
            </p:cNvSpPr>
            <p:nvPr/>
          </p:nvSpPr>
          <p:spPr bwMode="auto">
            <a:xfrm rot="-5400000">
              <a:off x="222" y="691"/>
              <a:ext cx="6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1" dirty="0">
                  <a:latin typeface="Times New Roman" pitchFamily="18" charset="0"/>
                </a:rPr>
                <a:t>Elevado</a:t>
              </a:r>
            </a:p>
          </p:txBody>
        </p:sp>
        <p:sp>
          <p:nvSpPr>
            <p:cNvPr id="526367" name="Text Box 10"/>
            <p:cNvSpPr txBox="1">
              <a:spLocks noChangeArrowheads="1"/>
            </p:cNvSpPr>
            <p:nvPr/>
          </p:nvSpPr>
          <p:spPr bwMode="auto">
            <a:xfrm rot="-5400000">
              <a:off x="117" y="1598"/>
              <a:ext cx="84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1" dirty="0">
                  <a:latin typeface="Times New Roman" pitchFamily="18" charset="0"/>
                </a:rPr>
                <a:t>Volume de</a:t>
              </a:r>
            </a:p>
            <a:p>
              <a:pPr algn="ctr"/>
              <a:r>
                <a:rPr lang="pt-BR" sz="2000" b="1" i="1" dirty="0">
                  <a:latin typeface="Times New Roman" pitchFamily="18" charset="0"/>
                </a:rPr>
                <a:t>Produção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331913" y="3860800"/>
            <a:ext cx="197961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latin typeface="Times New Roman" pitchFamily="18" charset="0"/>
              </a:rPr>
              <a:t>Produção por</a:t>
            </a:r>
          </a:p>
          <a:p>
            <a:pPr algn="ctr"/>
            <a:r>
              <a:rPr lang="pt-BR" sz="2400" b="1" i="1" dirty="0">
                <a:latin typeface="Times New Roman" pitchFamily="18" charset="0"/>
              </a:rPr>
              <a:t>encomenda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143125" y="2970216"/>
            <a:ext cx="3530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latin typeface="Times New Roman" pitchFamily="18" charset="0"/>
              </a:rPr>
              <a:t>Produção por</a:t>
            </a:r>
          </a:p>
          <a:p>
            <a:pPr algn="ctr"/>
            <a:r>
              <a:rPr lang="pt-BR" sz="2400" b="1" i="1" dirty="0">
                <a:latin typeface="Times New Roman" pitchFamily="18" charset="0"/>
              </a:rPr>
              <a:t>lotes ou bateladas – batch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143372" y="2046280"/>
            <a:ext cx="19113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latin typeface="Times New Roman" pitchFamily="18" charset="0"/>
              </a:rPr>
              <a:t>Produção em</a:t>
            </a:r>
          </a:p>
          <a:p>
            <a:pPr algn="ctr"/>
            <a:r>
              <a:rPr lang="pt-BR" sz="2400" b="1" i="1" dirty="0">
                <a:latin typeface="Times New Roman" pitchFamily="18" charset="0"/>
              </a:rPr>
              <a:t>série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627135" y="690751"/>
            <a:ext cx="244970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2400" b="1" i="1" dirty="0">
                <a:latin typeface="Times New Roman" pitchFamily="18" charset="0"/>
              </a:rPr>
              <a:t>Produção</a:t>
            </a:r>
          </a:p>
          <a:p>
            <a:pPr algn="ctr"/>
            <a:r>
              <a:rPr lang="pt-BR" sz="2400" b="1" i="1" dirty="0">
                <a:latin typeface="Times New Roman" pitchFamily="18" charset="0"/>
              </a:rPr>
              <a:t>Contínua</a:t>
            </a:r>
          </a:p>
          <a:p>
            <a:pPr algn="ctr"/>
            <a:r>
              <a:rPr lang="pt-BR" sz="2400" b="1" i="1" dirty="0">
                <a:latin typeface="Times New Roman" pitchFamily="18" charset="0"/>
              </a:rPr>
              <a:t>ou fluxo em linha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232595" y="5157192"/>
            <a:ext cx="687590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Flow Shop –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os produtos fabricados em uma célula de manufatura têm a mesma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sequência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de operações nas máquinas (Exemplo: fábricas de embreagens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pt-B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Diagramas de Precedência</a:t>
            </a:r>
            <a:endParaRPr lang="pt-BR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Job Shop –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os produtos têm diferentes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sequências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de operações nas máquinas – processo por tarefas – pequenos lotes de uma grande variedade de produtos com variados roteiros de fabricação (exemplo: fábrica de móveis de cozinha por encomenda, ferramentaria, fábrica de máquinas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especiais). Arranjo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físico por processo ou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funcional – Carta </a:t>
            </a:r>
            <a:r>
              <a:rPr lang="pt-B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Multi-processo &amp; Diagrama de relacionamento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Intermitente ou descontínua –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natureza do fluxo de materiais – (função processo)</a:t>
            </a:r>
          </a:p>
          <a:p>
            <a:pPr algn="just"/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Discreta –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natureza dos produtos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2017140" y="5251454"/>
            <a:ext cx="304579" cy="410463"/>
          </a:xfrm>
          <a:custGeom>
            <a:avLst/>
            <a:gdLst>
              <a:gd name="T0" fmla="*/ 0 w 317"/>
              <a:gd name="T1" fmla="*/ 0 h 363"/>
              <a:gd name="T2" fmla="*/ 0 w 317"/>
              <a:gd name="T3" fmla="*/ 2147483647 h 363"/>
              <a:gd name="T4" fmla="*/ 2147483647 w 317"/>
              <a:gd name="T5" fmla="*/ 2147483647 h 363"/>
              <a:gd name="T6" fmla="*/ 0 60000 65536"/>
              <a:gd name="T7" fmla="*/ 0 60000 65536"/>
              <a:gd name="T8" fmla="*/ 0 60000 65536"/>
              <a:gd name="T9" fmla="*/ 0 w 317"/>
              <a:gd name="T10" fmla="*/ 0 h 363"/>
              <a:gd name="T11" fmla="*/ 317 w 317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63">
                <a:moveTo>
                  <a:pt x="0" y="0"/>
                </a:moveTo>
                <a:lnTo>
                  <a:pt x="0" y="363"/>
                </a:lnTo>
                <a:lnTo>
                  <a:pt x="317" y="36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166155" y="1428736"/>
            <a:ext cx="1834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i="1" dirty="0">
                <a:latin typeface="Times New Roman" pitchFamily="18" charset="0"/>
              </a:rPr>
              <a:t>Linha </a:t>
            </a:r>
            <a:r>
              <a:rPr lang="pt-BR" b="1" i="1" dirty="0" smtClean="0">
                <a:latin typeface="Times New Roman" pitchFamily="18" charset="0"/>
              </a:rPr>
              <a:t>dedicada</a:t>
            </a:r>
          </a:p>
          <a:p>
            <a:pPr algn="ctr"/>
            <a:r>
              <a:rPr lang="pt-BR" b="1" i="1" dirty="0" smtClean="0">
                <a:latin typeface="Times New Roman" pitchFamily="18" charset="0"/>
              </a:rPr>
              <a:t>a produto específico</a:t>
            </a:r>
            <a:endParaRPr lang="pt-BR" b="1" i="1" dirty="0">
              <a:latin typeface="Times New Roman" pitchFamily="18" charset="0"/>
            </a:endParaRPr>
          </a:p>
          <a:p>
            <a:pPr algn="ctr"/>
            <a:r>
              <a:rPr lang="pt-BR" b="1" i="1" dirty="0">
                <a:latin typeface="Times New Roman" pitchFamily="18" charset="0"/>
              </a:rPr>
              <a:t>Massa com diferenciação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301743" y="20616"/>
            <a:ext cx="234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1" dirty="0">
                <a:latin typeface="Times New Roman" pitchFamily="18" charset="0"/>
              </a:rPr>
              <a:t>Tipo de fluxo de produto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348038" y="3860800"/>
            <a:ext cx="5256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i="1" dirty="0">
                <a:latin typeface="Times New Roman" pitchFamily="18" charset="0"/>
              </a:rPr>
              <a:t>As variações do equipamento são determinadas pelo tamanho reduzido do lote de  fabricação e a diversidade de produtos fabricados. Subdivide-se em: fabricação por encomenda de produtos diferentes e  fabricação repetitiva dos mesmos lotes de produtos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2644777" y="4652963"/>
            <a:ext cx="1135062" cy="432221"/>
          </a:xfrm>
          <a:custGeom>
            <a:avLst/>
            <a:gdLst>
              <a:gd name="T0" fmla="*/ 0 w 499"/>
              <a:gd name="T1" fmla="*/ 2147483647 h 454"/>
              <a:gd name="T2" fmla="*/ 2147483647 w 499"/>
              <a:gd name="T3" fmla="*/ 2147483647 h 454"/>
              <a:gd name="T4" fmla="*/ 2147483647 w 499"/>
              <a:gd name="T5" fmla="*/ 0 h 454"/>
              <a:gd name="T6" fmla="*/ 0 60000 65536"/>
              <a:gd name="T7" fmla="*/ 0 60000 65536"/>
              <a:gd name="T8" fmla="*/ 0 60000 65536"/>
              <a:gd name="T9" fmla="*/ 0 w 499"/>
              <a:gd name="T10" fmla="*/ 0 h 454"/>
              <a:gd name="T11" fmla="*/ 499 w 499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54">
                <a:moveTo>
                  <a:pt x="0" y="454"/>
                </a:moveTo>
                <a:lnTo>
                  <a:pt x="499" y="454"/>
                </a:lnTo>
                <a:lnTo>
                  <a:pt x="499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 rot="-5400000">
            <a:off x="-885824" y="5139065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i="1" dirty="0">
                <a:latin typeface="Times New Roman" pitchFamily="18" charset="0"/>
              </a:rPr>
              <a:t>Produtos podem ser identificados individualmente</a:t>
            </a: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684213" y="4292600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684213" y="4941168"/>
            <a:ext cx="9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 rot="-5400000">
            <a:off x="7561263" y="2835603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i="1" dirty="0">
                <a:latin typeface="Times New Roman" pitchFamily="18" charset="0"/>
              </a:rPr>
              <a:t>Produtos não podem ser identificados individualmente</a:t>
            </a: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8675688" y="4292600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8316416" y="4293096"/>
            <a:ext cx="576759" cy="727376"/>
          </a:xfrm>
          <a:custGeom>
            <a:avLst/>
            <a:gdLst>
              <a:gd name="T0" fmla="*/ 2147483647 w 182"/>
              <a:gd name="T1" fmla="*/ 0 h 545"/>
              <a:gd name="T2" fmla="*/ 2147483647 w 182"/>
              <a:gd name="T3" fmla="*/ 2147483647 h 545"/>
              <a:gd name="T4" fmla="*/ 0 w 182"/>
              <a:gd name="T5" fmla="*/ 2147483647 h 545"/>
              <a:gd name="T6" fmla="*/ 0 60000 65536"/>
              <a:gd name="T7" fmla="*/ 0 60000 65536"/>
              <a:gd name="T8" fmla="*/ 0 60000 65536"/>
              <a:gd name="T9" fmla="*/ 0 w 182"/>
              <a:gd name="T10" fmla="*/ 0 h 545"/>
              <a:gd name="T11" fmla="*/ 182 w 182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545">
                <a:moveTo>
                  <a:pt x="182" y="0"/>
                </a:moveTo>
                <a:lnTo>
                  <a:pt x="182" y="545"/>
                </a:lnTo>
                <a:lnTo>
                  <a:pt x="0" y="5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i="1" dirty="0"/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643563" y="2903541"/>
            <a:ext cx="306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Industrias de embalagens</a:t>
            </a:r>
          </a:p>
          <a:p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Industrias químicas de especialidades</a:t>
            </a:r>
          </a:p>
          <a:p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Industrias de alimentos</a:t>
            </a:r>
          </a:p>
          <a:p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Estamparias de montadoras de veículos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6037371" y="1959311"/>
            <a:ext cx="27494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Produção em Massa:</a:t>
            </a: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Linhas de montagem de veículos</a:t>
            </a: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Linhas de montagem de impressoras</a:t>
            </a: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Linhas de montagens de brinquedos</a:t>
            </a: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Linhas de montagem de eletrodomésticos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rot="5400000">
            <a:off x="-1500981" y="2285207"/>
            <a:ext cx="38576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>
            <a:spLocks noChangeArrowheads="1"/>
          </p:cNvSpPr>
          <p:nvPr/>
        </p:nvSpPr>
        <p:spPr bwMode="auto">
          <a:xfrm rot="-5400000">
            <a:off x="-419120" y="2221677"/>
            <a:ext cx="123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Variedade</a:t>
            </a:r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4685209" y="659295"/>
            <a:ext cx="19431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b="1" i="1" dirty="0">
                <a:latin typeface="Times New Roman" pitchFamily="18" charset="0"/>
                <a:cs typeface="Times New Roman" pitchFamily="18" charset="0"/>
              </a:rPr>
              <a:t>Produção Contínua:</a:t>
            </a:r>
          </a:p>
          <a:p>
            <a:r>
              <a:rPr lang="pt-BR" sz="1100" i="1" dirty="0">
                <a:latin typeface="Times New Roman" pitchFamily="18" charset="0"/>
                <a:cs typeface="Times New Roman" pitchFamily="18" charset="0"/>
              </a:rPr>
              <a:t>Refinarias Petroquímicas</a:t>
            </a:r>
          </a:p>
          <a:p>
            <a:r>
              <a:rPr lang="pt-BR" sz="1100" i="1" dirty="0">
                <a:latin typeface="Times New Roman" pitchFamily="18" charset="0"/>
                <a:cs typeface="Times New Roman" pitchFamily="18" charset="0"/>
              </a:rPr>
              <a:t>Instalações de Eletricidade</a:t>
            </a:r>
          </a:p>
          <a:p>
            <a:r>
              <a:rPr lang="pt-BR" sz="1100" i="1" dirty="0" smtClean="0">
                <a:latin typeface="Times New Roman" pitchFamily="18" charset="0"/>
                <a:cs typeface="Times New Roman" pitchFamily="18" charset="0"/>
              </a:rPr>
              <a:t>Siderúrgicas, Fábrica </a:t>
            </a:r>
            <a:r>
              <a:rPr lang="pt-BR" sz="1100" i="1" dirty="0">
                <a:latin typeface="Times New Roman" pitchFamily="18" charset="0"/>
                <a:cs typeface="Times New Roman" pitchFamily="18" charset="0"/>
              </a:rPr>
              <a:t>de papel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35055" y="6286520"/>
            <a:ext cx="1116000" cy="396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800" b="1" i="1" dirty="0" smtClean="0">
                <a:latin typeface="Times New Roman" pitchFamily="18" charset="0"/>
                <a:cs typeface="Times New Roman" pitchFamily="18" charset="0"/>
              </a:rPr>
              <a:t>Capa</a:t>
            </a:r>
            <a:endParaRPr lang="pt-BR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Botão de ação: Documento 59">
            <a:hlinkClick r:id="rId2" action="ppaction://hlinksldjump" highlightClick="1"/>
          </p:cNvPr>
          <p:cNvSpPr/>
          <p:nvPr/>
        </p:nvSpPr>
        <p:spPr>
          <a:xfrm>
            <a:off x="1838546" y="6286520"/>
            <a:ext cx="357190" cy="396000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69" name="Forma livre 68"/>
          <p:cNvSpPr/>
          <p:nvPr/>
        </p:nvSpPr>
        <p:spPr>
          <a:xfrm>
            <a:off x="3929058" y="1428736"/>
            <a:ext cx="2107770" cy="247972"/>
          </a:xfrm>
          <a:custGeom>
            <a:avLst/>
            <a:gdLst>
              <a:gd name="connsiteX0" fmla="*/ 0 w 2107770"/>
              <a:gd name="connsiteY0" fmla="*/ 0 h 247972"/>
              <a:gd name="connsiteX1" fmla="*/ 2107770 w 2107770"/>
              <a:gd name="connsiteY1" fmla="*/ 0 h 247972"/>
              <a:gd name="connsiteX2" fmla="*/ 1828800 w 2107770"/>
              <a:gd name="connsiteY2" fmla="*/ 247972 h 24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770" h="247972">
                <a:moveTo>
                  <a:pt x="0" y="0"/>
                </a:moveTo>
                <a:lnTo>
                  <a:pt x="2107770" y="0"/>
                </a:lnTo>
                <a:lnTo>
                  <a:pt x="1828800" y="247972"/>
                </a:ln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73" name="Forma livre 72"/>
          <p:cNvSpPr/>
          <p:nvPr/>
        </p:nvSpPr>
        <p:spPr>
          <a:xfrm>
            <a:off x="3929058" y="642918"/>
            <a:ext cx="2643206" cy="247972"/>
          </a:xfrm>
          <a:custGeom>
            <a:avLst/>
            <a:gdLst>
              <a:gd name="connsiteX0" fmla="*/ 0 w 2107770"/>
              <a:gd name="connsiteY0" fmla="*/ 0 h 247972"/>
              <a:gd name="connsiteX1" fmla="*/ 2107770 w 2107770"/>
              <a:gd name="connsiteY1" fmla="*/ 0 h 247972"/>
              <a:gd name="connsiteX2" fmla="*/ 1828800 w 2107770"/>
              <a:gd name="connsiteY2" fmla="*/ 247972 h 24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770" h="247972">
                <a:moveTo>
                  <a:pt x="0" y="0"/>
                </a:moveTo>
                <a:lnTo>
                  <a:pt x="2107770" y="0"/>
                </a:lnTo>
                <a:lnTo>
                  <a:pt x="1828800" y="247972"/>
                </a:lnTo>
              </a:path>
            </a:pathLst>
          </a:custGeom>
          <a:ln w="50800">
            <a:solidFill>
              <a:srgbClr val="FF1D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1285852" y="374389"/>
            <a:ext cx="278608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Tipos de produção de bens (resumo):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Continuous flow production: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produção contínua, grandes Q e pouca variedade (ex: refinaria de açúcar)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Assembly line production: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linha de montagem, grandes Q de um/muito poucos produtos (ex: fábrica de automóveis. Baixa distinção &amp; alta diversificação).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Batch shop production: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montagem em ciclos, menores Q, maior variedade (ex: fábrica de confecções).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Job shop production: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por encomenda, grande variedade de produtos (ex: tipografia).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Projeto:</a:t>
            </a:r>
          </a:p>
          <a:p>
            <a:pPr algn="just"/>
            <a:r>
              <a:rPr lang="pt-BR" sz="1000" b="1" i="1" dirty="0" smtClean="0">
                <a:latin typeface="Times New Roman" pitchFamily="18" charset="0"/>
                <a:cs typeface="Times New Roman" pitchFamily="18" charset="0"/>
              </a:rPr>
              <a:t>operações que não se repetem (construção civil).</a:t>
            </a:r>
            <a:endParaRPr lang="pt-BR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3786246" y="17482"/>
            <a:ext cx="5357786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000" b="1" i="1" dirty="0">
                <a:latin typeface="Times New Roman" pitchFamily="18" charset="0"/>
                <a:cs typeface="Times New Roman" pitchFamily="18" charset="0"/>
              </a:rPr>
              <a:t>Processos discretos: envolvem a produção de bens ou serviços que podem ser isolados, em lotes ou unidades, e identificados em relação aos demais. Podem ser subdivididos em processos repetitivos em massa, em lote e processos por projeto (atendimento de uma necessidade específica do cliente)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735055" y="5877272"/>
            <a:ext cx="1116000" cy="396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800" b="1" i="1" dirty="0" smtClean="0">
                <a:latin typeface="Times New Roman" pitchFamily="18" charset="0"/>
                <a:cs typeface="Times New Roman" pitchFamily="18" charset="0"/>
              </a:rPr>
              <a:t>Projetos</a:t>
            </a:r>
            <a:endParaRPr lang="pt-BR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Botão de ação: Documento 69">
            <a:hlinkClick r:id="" action="ppaction://noaction" highlightClick="1"/>
          </p:cNvPr>
          <p:cNvSpPr/>
          <p:nvPr/>
        </p:nvSpPr>
        <p:spPr>
          <a:xfrm>
            <a:off x="1838546" y="5877272"/>
            <a:ext cx="357190" cy="396000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5" name="Botão de ação: Informações 4">
            <a:hlinkClick r:id="" action="ppaction://noaction" highlightClick="1"/>
          </p:cNvPr>
          <p:cNvSpPr/>
          <p:nvPr/>
        </p:nvSpPr>
        <p:spPr>
          <a:xfrm>
            <a:off x="7596336" y="5408612"/>
            <a:ext cx="360040" cy="2052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Botão de ação: Informações 71">
            <a:hlinkClick r:id="" action="ppaction://noaction" highlightClick="1"/>
          </p:cNvPr>
          <p:cNvSpPr/>
          <p:nvPr/>
        </p:nvSpPr>
        <p:spPr>
          <a:xfrm>
            <a:off x="7971184" y="5408612"/>
            <a:ext cx="360040" cy="2052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Botão de ação: Informações 75">
            <a:hlinkClick r:id="" action="ppaction://noaction" highlightClick="1"/>
          </p:cNvPr>
          <p:cNvSpPr/>
          <p:nvPr/>
        </p:nvSpPr>
        <p:spPr>
          <a:xfrm>
            <a:off x="8345580" y="5408612"/>
            <a:ext cx="360040" cy="2052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7" name="Botão de ação: Informações 76">
            <a:hlinkClick r:id="" action="ppaction://noaction" highlightClick="1"/>
          </p:cNvPr>
          <p:cNvSpPr/>
          <p:nvPr/>
        </p:nvSpPr>
        <p:spPr>
          <a:xfrm>
            <a:off x="8316416" y="6237312"/>
            <a:ext cx="360040" cy="2052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8" name="Botão de ação: Informações 77">
            <a:hlinkClick r:id="" action="ppaction://noaction" highlightClick="1"/>
          </p:cNvPr>
          <p:cNvSpPr/>
          <p:nvPr/>
        </p:nvSpPr>
        <p:spPr>
          <a:xfrm>
            <a:off x="8729824" y="5408612"/>
            <a:ext cx="360040" cy="2052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4" name="Retângulo 103"/>
          <p:cNvSpPr/>
          <p:nvPr/>
        </p:nvSpPr>
        <p:spPr>
          <a:xfrm>
            <a:off x="1285852" y="10260"/>
            <a:ext cx="7858148" cy="47148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grpSp>
        <p:nvGrpSpPr>
          <p:cNvPr id="105" name="Grupo 104"/>
          <p:cNvGrpSpPr/>
          <p:nvPr/>
        </p:nvGrpSpPr>
        <p:grpSpPr>
          <a:xfrm>
            <a:off x="4860032" y="1498444"/>
            <a:ext cx="2214578" cy="1285884"/>
            <a:chOff x="1000100" y="5786454"/>
            <a:chExt cx="3000396" cy="1643074"/>
          </a:xfrm>
        </p:grpSpPr>
        <p:sp>
          <p:nvSpPr>
            <p:cNvPr id="106" name="Explosão 1 105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1580822" y="6305319"/>
              <a:ext cx="1805209" cy="511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 anchorCtr="1">
              <a:spAutoFit/>
            </a:bodyPr>
            <a:lstStyle/>
            <a:p>
              <a:r>
                <a:rPr lang="pt-BR" sz="2000" b="1" i="1" dirty="0" smtClean="0">
                  <a:latin typeface="Times New Roman" pitchFamily="18" charset="0"/>
                  <a:cs typeface="Times New Roman" pitchFamily="18" charset="0"/>
                </a:rPr>
                <a:t>Flow Shop</a:t>
              </a:r>
              <a:endParaRPr lang="pt-B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3347864" y="2352280"/>
            <a:ext cx="2000264" cy="1357322"/>
            <a:chOff x="1000100" y="5786454"/>
            <a:chExt cx="3000396" cy="1643074"/>
          </a:xfrm>
        </p:grpSpPr>
        <p:sp>
          <p:nvSpPr>
            <p:cNvPr id="109" name="Explosão 1 108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535885" y="6305319"/>
              <a:ext cx="1859163" cy="4843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2000" b="1" i="1" dirty="0" smtClean="0">
                  <a:latin typeface="Times New Roman" pitchFamily="18" charset="0"/>
                  <a:cs typeface="Times New Roman" pitchFamily="18" charset="0"/>
                </a:rPr>
                <a:t> Job Shop</a:t>
              </a:r>
              <a:endParaRPr lang="pt-B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2500298" y="850372"/>
            <a:ext cx="2000264" cy="1285884"/>
            <a:chOff x="1000100" y="5786454"/>
            <a:chExt cx="3000396" cy="1643074"/>
          </a:xfrm>
        </p:grpSpPr>
        <p:sp>
          <p:nvSpPr>
            <p:cNvPr id="112" name="Explosão 1 111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1750199" y="6286520"/>
              <a:ext cx="1385477" cy="511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2000" b="1" i="1" dirty="0" smtClean="0">
                  <a:latin typeface="Times New Roman" pitchFamily="18" charset="0"/>
                  <a:cs typeface="Times New Roman" pitchFamily="18" charset="0"/>
                </a:rPr>
                <a:t>celular</a:t>
              </a:r>
              <a:endParaRPr lang="pt-B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4" name="Picture 41" descr="detetiv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1000132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Grupo 114"/>
          <p:cNvGrpSpPr/>
          <p:nvPr/>
        </p:nvGrpSpPr>
        <p:grpSpPr>
          <a:xfrm>
            <a:off x="6748200" y="439505"/>
            <a:ext cx="2000264" cy="1477327"/>
            <a:chOff x="1000100" y="5743020"/>
            <a:chExt cx="3000396" cy="1726477"/>
          </a:xfrm>
        </p:grpSpPr>
        <p:sp>
          <p:nvSpPr>
            <p:cNvPr id="116" name="Explosão 1 115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1213930" y="5743020"/>
              <a:ext cx="2508380" cy="17264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 anchorCtr="1">
              <a:spAutoFit/>
            </a:bodyPr>
            <a:lstStyle/>
            <a:p>
              <a:pPr algn="ctr"/>
              <a:r>
                <a:rPr lang="pt-BR" sz="1800" b="1" i="1" dirty="0" smtClean="0">
                  <a:latin typeface="Times New Roman" pitchFamily="18" charset="0"/>
                  <a:cs typeface="Times New Roman" pitchFamily="18" charset="0"/>
                </a:rPr>
                <a:t>Contínuo Puro</a:t>
              </a:r>
            </a:p>
            <a:p>
              <a:pPr algn="ctr"/>
              <a:r>
                <a:rPr lang="pt-BR" sz="1800" b="1" i="1" dirty="0" smtClean="0">
                  <a:latin typeface="Times New Roman" pitchFamily="18" charset="0"/>
                  <a:cs typeface="Times New Roman" pitchFamily="18" charset="0"/>
                </a:rPr>
                <a:t>Linha de</a:t>
              </a:r>
            </a:p>
            <a:p>
              <a:pPr algn="ctr"/>
              <a:r>
                <a:rPr lang="pt-BR" sz="1800" b="1" i="1" dirty="0" smtClean="0">
                  <a:latin typeface="Times New Roman" pitchFamily="18" charset="0"/>
                  <a:cs typeface="Times New Roman" pitchFamily="18" charset="0"/>
                </a:rPr>
                <a:t>Produção</a:t>
              </a:r>
            </a:p>
            <a:p>
              <a:pPr algn="ctr"/>
              <a:r>
                <a:rPr lang="pt-BR" sz="1800" b="1" i="1" dirty="0" smtClean="0">
                  <a:latin typeface="Times New Roman" pitchFamily="18" charset="0"/>
                  <a:cs typeface="Times New Roman" pitchFamily="18" charset="0"/>
                </a:rPr>
                <a:t>Balanceamento</a:t>
              </a:r>
            </a:p>
            <a:p>
              <a:pPr algn="ctr"/>
              <a:r>
                <a:rPr lang="pt-BR" sz="1800" b="1" i="1" dirty="0" smtClean="0">
                  <a:latin typeface="Times New Roman" pitchFamily="18" charset="0"/>
                  <a:cs typeface="Times New Roman" pitchFamily="18" charset="0"/>
                </a:rPr>
                <a:t>da produção</a:t>
              </a:r>
              <a:endParaRPr lang="pt-BR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1313161" y="3367822"/>
            <a:ext cx="2262159" cy="1357322"/>
            <a:chOff x="756358" y="5786454"/>
            <a:chExt cx="3393239" cy="1643074"/>
          </a:xfrm>
        </p:grpSpPr>
        <p:sp>
          <p:nvSpPr>
            <p:cNvPr id="124" name="Explosão 1 123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756358" y="6088024"/>
              <a:ext cx="3393239" cy="10059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1600" b="1" i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Grande Projeto</a:t>
              </a:r>
            </a:p>
            <a:p>
              <a:pPr algn="ctr"/>
              <a:r>
                <a:rPr lang="pt-BR" sz="1600" b="1" i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Layout funcional</a:t>
              </a:r>
            </a:p>
            <a:p>
              <a:pPr algn="ctr"/>
              <a:r>
                <a:rPr lang="pt-BR" sz="1600" b="1" i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Balanceamento do fluxo</a:t>
              </a:r>
              <a:endParaRPr lang="pt-BR" sz="1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Seta para a direita 125"/>
          <p:cNvSpPr/>
          <p:nvPr/>
        </p:nvSpPr>
        <p:spPr>
          <a:xfrm rot="1855507">
            <a:off x="4242537" y="1777613"/>
            <a:ext cx="642942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127" name="Seta para a direita 126"/>
          <p:cNvSpPr/>
          <p:nvPr/>
        </p:nvSpPr>
        <p:spPr>
          <a:xfrm rot="15608440" flipH="1">
            <a:off x="3554651" y="2156248"/>
            <a:ext cx="642942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128" name="CaixaDeTexto 127"/>
          <p:cNvSpPr txBox="1"/>
          <p:nvPr/>
        </p:nvSpPr>
        <p:spPr>
          <a:xfrm>
            <a:off x="7238573" y="2024016"/>
            <a:ext cx="1785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Produção em Massa</a:t>
            </a:r>
            <a:endParaRPr lang="pt-BR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CaixaDeTexto 128"/>
          <p:cNvSpPr txBox="1"/>
          <p:nvPr/>
        </p:nvSpPr>
        <p:spPr>
          <a:xfrm>
            <a:off x="2157482" y="457508"/>
            <a:ext cx="12875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Repetitiva</a:t>
            </a:r>
          </a:p>
          <a:p>
            <a:pPr algn="ctr"/>
            <a:r>
              <a:rPr lang="pt-BR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 repetitiva</a:t>
            </a:r>
          </a:p>
        </p:txBody>
      </p:sp>
      <p:sp>
        <p:nvSpPr>
          <p:cNvPr id="130" name="CaixaDeTexto 129"/>
          <p:cNvSpPr txBox="1"/>
          <p:nvPr/>
        </p:nvSpPr>
        <p:spPr>
          <a:xfrm>
            <a:off x="1835696" y="2708920"/>
            <a:ext cx="1273041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 repetitiva</a:t>
            </a:r>
            <a:endParaRPr lang="pt-BR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Botão de ação: Documento 130">
            <a:hlinkClick r:id="" action="ppaction://noaction" highlightClick="1"/>
          </p:cNvPr>
          <p:cNvSpPr/>
          <p:nvPr/>
        </p:nvSpPr>
        <p:spPr>
          <a:xfrm>
            <a:off x="1500166" y="458728"/>
            <a:ext cx="500066" cy="522000"/>
          </a:xfrm>
          <a:prstGeom prst="actionButton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sp>
        <p:nvSpPr>
          <p:cNvPr id="132" name="Forma livre 131"/>
          <p:cNvSpPr/>
          <p:nvPr/>
        </p:nvSpPr>
        <p:spPr>
          <a:xfrm>
            <a:off x="4302815" y="2069207"/>
            <a:ext cx="1565329" cy="1192939"/>
          </a:xfrm>
          <a:custGeom>
            <a:avLst/>
            <a:gdLst>
              <a:gd name="connsiteX0" fmla="*/ 0 w 1565329"/>
              <a:gd name="connsiteY0" fmla="*/ 0 h 1394847"/>
              <a:gd name="connsiteX1" fmla="*/ 1255363 w 1565329"/>
              <a:gd name="connsiteY1" fmla="*/ 867905 h 1394847"/>
              <a:gd name="connsiteX2" fmla="*/ 1565329 w 1565329"/>
              <a:gd name="connsiteY2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5329" h="1394847">
                <a:moveTo>
                  <a:pt x="0" y="0"/>
                </a:moveTo>
                <a:lnTo>
                  <a:pt x="1255363" y="867905"/>
                </a:lnTo>
                <a:lnTo>
                  <a:pt x="1565329" y="1394847"/>
                </a:lnTo>
              </a:path>
            </a:pathLst>
          </a:custGeom>
          <a:ln w="63500">
            <a:solidFill>
              <a:srgbClr val="FF0000"/>
            </a:solidFill>
            <a:tailEnd type="triangle"/>
          </a:ln>
          <a:scene3d>
            <a:camera prst="orthographicFront"/>
            <a:lightRig rig="freezing" dir="t"/>
          </a:scene3d>
          <a:sp3d prstMaterial="flat">
            <a:bevelT prst="convex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i="1" dirty="0"/>
          </a:p>
        </p:txBody>
      </p:sp>
      <p:grpSp>
        <p:nvGrpSpPr>
          <p:cNvPr id="133" name="Grupo 132"/>
          <p:cNvGrpSpPr/>
          <p:nvPr/>
        </p:nvGrpSpPr>
        <p:grpSpPr>
          <a:xfrm>
            <a:off x="5337825" y="3072360"/>
            <a:ext cx="1826463" cy="932704"/>
            <a:chOff x="1000100" y="5786454"/>
            <a:chExt cx="3000396" cy="1643074"/>
          </a:xfrm>
        </p:grpSpPr>
        <p:sp>
          <p:nvSpPr>
            <p:cNvPr id="134" name="Explosão 1 133"/>
            <p:cNvSpPr/>
            <p:nvPr/>
          </p:nvSpPr>
          <p:spPr>
            <a:xfrm>
              <a:off x="1000100" y="5786454"/>
              <a:ext cx="3000396" cy="1643074"/>
            </a:xfrm>
            <a:prstGeom prst="irregularSeal1">
              <a:avLst/>
            </a:prstGeom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1484035" y="6279303"/>
              <a:ext cx="1920316" cy="511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 anchorCtr="1">
              <a:spAutoFit/>
            </a:bodyPr>
            <a:lstStyle/>
            <a:p>
              <a:r>
                <a:rPr lang="pt-BR" sz="2000" b="1" i="1" dirty="0" smtClean="0">
                  <a:latin typeface="Times New Roman" pitchFamily="18" charset="0"/>
                  <a:cs typeface="Times New Roman" pitchFamily="18" charset="0"/>
                </a:rPr>
                <a:t>Batch Shop</a:t>
              </a:r>
              <a:endParaRPr lang="pt-B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CaixaDeTexto 135"/>
          <p:cNvSpPr txBox="1"/>
          <p:nvPr/>
        </p:nvSpPr>
        <p:spPr>
          <a:xfrm>
            <a:off x="4483032" y="469121"/>
            <a:ext cx="203318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Batch Shop Production montagem em ciclos, menores quantidades e maior variedade (ex. fábrica de confecções)</a:t>
            </a:r>
            <a:endParaRPr lang="pt-B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CaixaDeTexto 136"/>
          <p:cNvSpPr txBox="1"/>
          <p:nvPr/>
        </p:nvSpPr>
        <p:spPr>
          <a:xfrm>
            <a:off x="7236296" y="2396412"/>
            <a:ext cx="1785918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i="1" dirty="0" smtClean="0">
                <a:latin typeface="Times New Roman" pitchFamily="18" charset="0"/>
                <a:cs typeface="Times New Roman" pitchFamily="18" charset="0"/>
              </a:rPr>
              <a:t>Segundo Burbidge (1985), uma importante mudança no Projeto e Operação dos Sistemas de Produção foi  o foco no processo para o foco no produto.</a:t>
            </a:r>
            <a:endParaRPr lang="pt-BR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CaixaDeTexto 137"/>
          <p:cNvSpPr txBox="1"/>
          <p:nvPr/>
        </p:nvSpPr>
        <p:spPr>
          <a:xfrm>
            <a:off x="3500430" y="3933056"/>
            <a:ext cx="559156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RIZIEBOS (2010) – fluxo intermitente significa que o produto não se move enquanto está sendo produzido, mas move-se somente no momento de sincronização do sistema de produção. Quando o momento da sincronização é idêntico para todas as estações de trabalho, uma linha intermitente pode ser considerada como uma linha cadenciada (Wild 1972)</a:t>
            </a:r>
            <a:endParaRPr lang="pt-BR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Conector reto 138"/>
          <p:cNvCxnSpPr/>
          <p:nvPr/>
        </p:nvCxnSpPr>
        <p:spPr>
          <a:xfrm>
            <a:off x="2181854" y="116632"/>
            <a:ext cx="3600000" cy="0"/>
          </a:xfrm>
          <a:prstGeom prst="line">
            <a:avLst/>
          </a:prstGeom>
          <a:ln w="44450">
            <a:solidFill>
              <a:schemeClr val="bg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2196136" y="332656"/>
            <a:ext cx="3600000" cy="0"/>
          </a:xfrm>
          <a:prstGeom prst="line">
            <a:avLst/>
          </a:prstGeom>
          <a:ln w="44450">
            <a:solidFill>
              <a:schemeClr val="bg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ixaDeTexto 140"/>
          <p:cNvSpPr txBox="1"/>
          <p:nvPr/>
        </p:nvSpPr>
        <p:spPr>
          <a:xfrm>
            <a:off x="6375431" y="168895"/>
            <a:ext cx="275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Diferenciação – Grandes Projetos</a:t>
            </a:r>
            <a:endParaRPr lang="pt-BR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CaixaDeTexto 141"/>
          <p:cNvSpPr txBox="1"/>
          <p:nvPr/>
        </p:nvSpPr>
        <p:spPr>
          <a:xfrm>
            <a:off x="6372200" y="-47129"/>
            <a:ext cx="2595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Distinção – produção em massa</a:t>
            </a:r>
            <a:endParaRPr lang="pt-BR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1285852" y="4758243"/>
            <a:ext cx="457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IESA – há </a:t>
            </a:r>
            <a:r>
              <a:rPr lang="pt-BR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muitos produtos bem diferentes entre si (diversificação), </a:t>
            </a:r>
            <a:r>
              <a:rPr lang="pt-B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alguns </a:t>
            </a:r>
            <a:r>
              <a:rPr lang="pt-BR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deles possui várias variantes (distinção) e esses produtos não possuem concorrentes similares no mercado (ou seja, são produtos diferenciados</a:t>
            </a:r>
            <a:r>
              <a:rPr lang="pt-B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– inovadores.</a:t>
            </a:r>
            <a:endParaRPr lang="pt-BR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5796136" y="-77906"/>
            <a:ext cx="562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/ –</a:t>
            </a:r>
            <a:endParaRPr lang="pt-BR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40152" y="136377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pt-BR" sz="1600" dirty="0"/>
          </a:p>
        </p:txBody>
      </p:sp>
      <p:sp>
        <p:nvSpPr>
          <p:cNvPr id="145" name="CaixaDeTexto 144"/>
          <p:cNvSpPr txBox="1"/>
          <p:nvPr/>
        </p:nvSpPr>
        <p:spPr>
          <a:xfrm>
            <a:off x="1613260" y="-76165"/>
            <a:ext cx="575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/ +</a:t>
            </a:r>
            <a:endParaRPr lang="pt-BR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tângulo 145"/>
          <p:cNvSpPr/>
          <p:nvPr/>
        </p:nvSpPr>
        <p:spPr>
          <a:xfrm>
            <a:off x="1619672" y="138118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/ +</a:t>
            </a:r>
            <a:endParaRPr lang="pt-BR" sz="1600" dirty="0"/>
          </a:p>
        </p:txBody>
      </p:sp>
      <p:sp>
        <p:nvSpPr>
          <p:cNvPr id="147" name="Botão de ação: Documento 146">
            <a:hlinkClick r:id="" action="ppaction://noaction" highlightClick="1"/>
          </p:cNvPr>
          <p:cNvSpPr/>
          <p:nvPr/>
        </p:nvSpPr>
        <p:spPr>
          <a:xfrm>
            <a:off x="211014" y="152667"/>
            <a:ext cx="432048" cy="432048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1285853" y="4748951"/>
            <a:ext cx="62384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chemeClr val="bg2"/>
                </a:solidFill>
                <a:latin typeface="Times New Roman" pitchFamily="18" charset="0"/>
              </a:rPr>
              <a:t>O padrão de competitividade mundial alterou o modo no qual um produto é fabricado, assim como o tipo de produção. A indústria atualmente está focada na produção de produtos customizados, mais do que produzir produtos em larga escala</a:t>
            </a:r>
            <a:r>
              <a:rPr lang="pt-BR" b="1" i="1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pt-BR" b="1" i="1" dirty="0" smtClean="0">
                <a:solidFill>
                  <a:schemeClr val="bg2"/>
                </a:solidFill>
                <a:latin typeface="Times New Roman" pitchFamily="18" charset="0"/>
              </a:rPr>
              <a:t>VIANA, D. S.; PULINI, I. C. and MARTINS, C. B. Using Multiobective Genetic Algorithm and Multicriteria Analysis for the Production Scheduling of a Brasilian Garmet Company. Intech open science. Chapter 1. 2013.</a:t>
            </a:r>
            <a:endParaRPr lang="pt-BR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5" grpId="0" animBg="1"/>
      <p:bldP spid="36876" grpId="0" animBg="1"/>
      <p:bldP spid="36877" grpId="0" animBg="1"/>
      <p:bldP spid="36878" grpId="0" animBg="1"/>
      <p:bldP spid="36881" grpId="0"/>
      <p:bldP spid="36882" grpId="0" animBg="1"/>
      <p:bldP spid="36883" grpId="0"/>
      <p:bldP spid="36884" grpId="0"/>
      <p:bldP spid="36885" grpId="0"/>
      <p:bldP spid="36886" grpId="0" animBg="1"/>
      <p:bldP spid="36888" grpId="0"/>
      <p:bldP spid="36889" grpId="0" animBg="1"/>
      <p:bldP spid="36890" grpId="0" animBg="1"/>
      <p:bldP spid="36891" grpId="0"/>
      <p:bldP spid="36892" grpId="0" animBg="1"/>
      <p:bldP spid="36893" grpId="0" animBg="1"/>
      <p:bldP spid="29" grpId="0"/>
      <p:bldP spid="30" grpId="0"/>
      <p:bldP spid="35" grpId="0"/>
      <p:bldP spid="36" grpId="0"/>
      <p:bldP spid="69" grpId="0" animBg="1"/>
      <p:bldP spid="73" grpId="0" animBg="1"/>
      <p:bldP spid="74" grpId="0" animBg="1"/>
      <p:bldP spid="75" grpId="0" animBg="1"/>
      <p:bldP spid="5" grpId="0" animBg="1"/>
      <p:bldP spid="72" grpId="0" animBg="1"/>
      <p:bldP spid="76" grpId="0" animBg="1"/>
      <p:bldP spid="77" grpId="0" animBg="1"/>
      <p:bldP spid="78" grpId="0" animBg="1"/>
      <p:bldP spid="104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6" grpId="0" animBg="1"/>
      <p:bldP spid="137" grpId="0" animBg="1"/>
      <p:bldP spid="138" grpId="0" animBg="1"/>
      <p:bldP spid="141" grpId="0"/>
      <p:bldP spid="142" grpId="0"/>
      <p:bldP spid="143" grpId="0" animBg="1"/>
      <p:bldP spid="143" grpId="1" animBg="1"/>
      <p:bldP spid="144" grpId="0"/>
      <p:bldP spid="4" grpId="0"/>
      <p:bldP spid="145" grpId="0"/>
      <p:bldP spid="146" grpId="0"/>
      <p:bldP spid="147" grpId="0" animBg="1"/>
      <p:bldP spid="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sz="2800" dirty="0">
                <a:effectLst/>
              </a:rPr>
              <a:t>Resumo das diferenças básicas entre os sistemas de produção </a:t>
            </a:r>
            <a:r>
              <a:rPr lang="pt-BR" sz="2800" i="1" dirty="0">
                <a:effectLst/>
              </a:rPr>
              <a:t>Job Shop</a:t>
            </a:r>
            <a:r>
              <a:rPr lang="pt-BR" sz="2800" dirty="0">
                <a:effectLst/>
              </a:rPr>
              <a:t> e </a:t>
            </a:r>
            <a:r>
              <a:rPr lang="pt-BR" sz="2800" i="1" dirty="0">
                <a:effectLst/>
              </a:rPr>
              <a:t>Flow Shop</a:t>
            </a:r>
            <a:r>
              <a:rPr lang="pt-BR" sz="2800" dirty="0">
                <a:effectLst/>
              </a:rPr>
              <a:t> de produção com fluxo intermitente</a:t>
            </a:r>
            <a:r>
              <a:rPr lang="pt-BR" sz="2800" dirty="0" smtClean="0">
                <a:effectLst/>
              </a:rPr>
              <a:t>.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94B05B-620A-448F-9588-4E21CC6EF124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07504" y="1484784"/>
          <a:ext cx="8928992" cy="4957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496"/>
                <a:gridCol w="4464496"/>
              </a:tblGrid>
              <a:tr h="3283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Quadro – Regras básicas entre os sistemas </a:t>
                      </a:r>
                      <a:r>
                        <a:rPr lang="pt-BR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</a:t>
                      </a:r>
                      <a:r>
                        <a:rPr lang="pt-BR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shop </a:t>
                      </a: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pt-BR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</a:t>
                      </a:r>
                      <a:r>
                        <a:rPr lang="pt-BR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shop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8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SHOP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SHOP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 em lotes.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 em um fluxo de materiais e peças.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 a produção variando o tamanho dos lotes ou </a:t>
                      </a: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frequência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lotes.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 a produção alterando a taxa de produção.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 a ter custos maiores de </a:t>
                      </a:r>
                      <a:r>
                        <a:rPr lang="pt-BR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setup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 a ter custos menores de </a:t>
                      </a:r>
                      <a:r>
                        <a:rPr lang="pt-BR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setup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5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Materiais são trazidos para os departamentos ou centros de trabalho onde cada operação é realizada. </a:t>
                      </a: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Filas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 centros de trabalho são maiores.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operações de tipos diferentes são </a:t>
                      </a: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sequenciadas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modo que o fluxo seja mantido. Filas são pequenas e variações têm que ser acompanhadas.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Utilização de equipamentos de uso geral.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Utilização de equipamentos de uso especializado (dedicado).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3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Fonte: adaptado de Fernandes e Godinho Filho (2010).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6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22DF06-D8FE-4597-B37A-2D1342F60FD5}" type="slidenum">
              <a:rPr lang="pt-BR" smtClean="0"/>
              <a:pPr/>
              <a:t>32</a:t>
            </a:fld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SISTEMAS DE PRODUÇÃO</a:t>
            </a:r>
            <a:br>
              <a:rPr lang="pt-BR" dirty="0" smtClean="0"/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Classificação e definição dos principais tipos de sistemas de Produção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85750" y="1857375"/>
          <a:ext cx="8572560" cy="44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62253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Flow Shop versus Job Shop</a:t>
                      </a:r>
                      <a:endParaRPr lang="pt-BR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ctr"/>
                      <a:r>
                        <a:rPr lang="pt-BR" sz="1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LAYOUT</a:t>
                      </a:r>
                      <a:r>
                        <a:rPr lang="pt-BR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EM FLUXO (</a:t>
                      </a:r>
                      <a:r>
                        <a:rPr lang="pt-BR" sz="19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FLOW SHOP</a:t>
                      </a:r>
                      <a:r>
                        <a:rPr lang="pt-BR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LAYOUT</a:t>
                      </a:r>
                      <a:r>
                        <a:rPr lang="pt-BR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FUNCIONAL (</a:t>
                      </a:r>
                      <a:r>
                        <a:rPr lang="pt-BR" sz="19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JOB SHOP</a:t>
                      </a:r>
                      <a:r>
                        <a:rPr lang="pt-BR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Produtos</a:t>
                      </a:r>
                      <a:r>
                        <a:rPr lang="pt-BR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similares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Muitos</a:t>
                      </a:r>
                      <a:r>
                        <a:rPr lang="pt-BR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produtos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Alto volume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Baixo volume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Fluxo linear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Fluxo irregular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Ciclo rápido (</a:t>
                      </a:r>
                      <a:r>
                        <a:rPr lang="pt-B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lead time</a:t>
                      </a:r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Lead times </a:t>
                      </a:r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altos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Baixo custo unitário</a:t>
                      </a:r>
                      <a:r>
                        <a:rPr lang="pt-BR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produção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Maior dificuldade de programação e controle</a:t>
                      </a:r>
                      <a:endParaRPr lang="pt-B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8463EB-0E5A-4852-A05F-206DAF45F0AA}" type="slidenum">
              <a:rPr lang="pt-BR" smtClean="0"/>
              <a:pPr/>
              <a:t>33</a:t>
            </a:fld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SISTEMAS DE PRODUÇÃO</a:t>
            </a:r>
            <a:br>
              <a:rPr lang="pt-BR" dirty="0" smtClean="0"/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Classificação e definição dos principais tipos de sistemas de Produção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357313"/>
            <a:ext cx="8501063" cy="811212"/>
          </a:xfrm>
        </p:spPr>
        <p:txBody>
          <a:bodyPr/>
          <a:lstStyle/>
          <a:p>
            <a:pPr algn="just">
              <a:defRPr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Figura ilustra a complexidade e o tempo de produção de acordo com o tipo de produção (classificada em função do tamanho do lote).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1157" name="Grupo 25"/>
          <p:cNvGrpSpPr>
            <a:grpSpLocks/>
          </p:cNvGrpSpPr>
          <p:nvPr/>
        </p:nvGrpSpPr>
        <p:grpSpPr bwMode="auto">
          <a:xfrm>
            <a:off x="500063" y="2143125"/>
            <a:ext cx="8378825" cy="4500563"/>
            <a:chOff x="1028618" y="2143092"/>
            <a:chExt cx="8378979" cy="4500618"/>
          </a:xfrm>
        </p:grpSpPr>
        <p:cxnSp>
          <p:nvCxnSpPr>
            <p:cNvPr id="8" name="Conector reto 7"/>
            <p:cNvCxnSpPr/>
            <p:nvPr/>
          </p:nvCxnSpPr>
          <p:spPr>
            <a:xfrm>
              <a:off x="1928747" y="6143641"/>
              <a:ext cx="6143738" cy="1588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 flipH="1" flipV="1">
              <a:off x="-285052" y="3856819"/>
              <a:ext cx="3429042" cy="1587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4786299" y="6243655"/>
              <a:ext cx="1335113" cy="400055"/>
            </a:xfrm>
            <a:prstGeom prst="rect">
              <a:avLst/>
            </a:prstGeom>
            <a:noFill/>
            <a:effectLst>
              <a:outerShdw sx="1000" sy="1000" algn="ctr" rotWithShape="0">
                <a:schemeClr val="tx2">
                  <a:lumMod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VOLUME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6200000">
              <a:off x="107858" y="3698860"/>
              <a:ext cx="2241577" cy="400057"/>
            </a:xfrm>
            <a:prstGeom prst="rect">
              <a:avLst/>
            </a:prstGeom>
            <a:noFill/>
            <a:effectLst>
              <a:outerShdw sx="1000" sy="1000" algn="ctr" rotWithShape="0">
                <a:schemeClr val="tx2">
                  <a:lumMod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FLEXIBILIDADE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027173" y="2143092"/>
              <a:ext cx="1428776" cy="9001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Por projetos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atividades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956584" y="2786058"/>
              <a:ext cx="1258701" cy="7078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Por ordem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sz="2000" i="1" dirty="0">
                  <a:latin typeface="Times New Roman" pitchFamily="18" charset="0"/>
                  <a:cs typeface="Times New Roman" pitchFamily="18" charset="0"/>
                </a:rPr>
                <a:t>job shop</a:t>
              </a: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535294" y="3506932"/>
              <a:ext cx="2040981" cy="70789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Por lotes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sz="2000" i="1" dirty="0">
                  <a:latin typeface="Times New Roman" pitchFamily="18" charset="0"/>
                  <a:cs typeface="Times New Roman" pitchFamily="18" charset="0"/>
                </a:rPr>
                <a:t>batch, flow shop</a:t>
              </a: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908148" y="4214818"/>
              <a:ext cx="1741213" cy="70789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Em linha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sz="2000" i="1" dirty="0">
                  <a:latin typeface="Times New Roman" pitchFamily="18" charset="0"/>
                  <a:cs typeface="Times New Roman" pitchFamily="18" charset="0"/>
                </a:rPr>
                <a:t>assembly line</a:t>
              </a: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131811" y="4929198"/>
              <a:ext cx="2012089" cy="101566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Em fluxo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contínuo</a:t>
              </a:r>
            </a:p>
            <a:p>
              <a:pPr algn="ctr">
                <a:defRPr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(continuous </a:t>
              </a:r>
              <a:r>
                <a:rPr lang="pt-BR" sz="2000" i="1" dirty="0">
                  <a:latin typeface="Times New Roman" pitchFamily="18" charset="0"/>
                  <a:cs typeface="Times New Roman" pitchFamily="18" charset="0"/>
                </a:rPr>
                <a:t>flow</a:t>
              </a: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61175" name="CaixaDeTexto 20"/>
            <p:cNvSpPr txBox="1">
              <a:spLocks noChangeArrowheads="1"/>
            </p:cNvSpPr>
            <p:nvPr/>
          </p:nvSpPr>
          <p:spPr bwMode="auto">
            <a:xfrm>
              <a:off x="3690085" y="2285992"/>
              <a:ext cx="1882153" cy="36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b="1" dirty="0" smtClean="0">
                  <a:latin typeface="Times New Roman" pitchFamily="18" charset="0"/>
                  <a:cs typeface="Times New Roman" pitchFamily="18" charset="0"/>
                </a:rPr>
                <a:t>PERT/CPM/APS</a:t>
              </a:r>
              <a:endParaRPr lang="pt-BR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1176" name="CaixaDeTexto 21"/>
            <p:cNvSpPr txBox="1">
              <a:spLocks noChangeArrowheads="1"/>
            </p:cNvSpPr>
            <p:nvPr/>
          </p:nvSpPr>
          <p:spPr bwMode="auto">
            <a:xfrm>
              <a:off x="4429124" y="2924921"/>
              <a:ext cx="1749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b="1" dirty="0">
                  <a:latin typeface="Times New Roman" pitchFamily="18" charset="0"/>
                  <a:cs typeface="Times New Roman" pitchFamily="18" charset="0"/>
                </a:rPr>
                <a:t>MRP/OPT/APS</a:t>
              </a:r>
            </a:p>
          </p:txBody>
        </p:sp>
        <p:sp>
          <p:nvSpPr>
            <p:cNvPr id="561177" name="CaixaDeTexto 22"/>
            <p:cNvSpPr txBox="1">
              <a:spLocks noChangeArrowheads="1"/>
            </p:cNvSpPr>
            <p:nvPr/>
          </p:nvSpPr>
          <p:spPr bwMode="auto">
            <a:xfrm>
              <a:off x="5761787" y="3645009"/>
              <a:ext cx="13901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b="1" dirty="0">
                  <a:latin typeface="Times New Roman" pitchFamily="18" charset="0"/>
                  <a:cs typeface="Times New Roman" pitchFamily="18" charset="0"/>
                </a:rPr>
                <a:t>MRPII/APS</a:t>
              </a:r>
            </a:p>
          </p:txBody>
        </p:sp>
        <p:sp>
          <p:nvSpPr>
            <p:cNvPr id="561178" name="CaixaDeTexto 23"/>
            <p:cNvSpPr txBox="1">
              <a:spLocks noChangeArrowheads="1"/>
            </p:cNvSpPr>
            <p:nvPr/>
          </p:nvSpPr>
          <p:spPr bwMode="auto">
            <a:xfrm>
              <a:off x="6833357" y="4365098"/>
              <a:ext cx="16337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b="1" dirty="0">
                  <a:latin typeface="Times New Roman" pitchFamily="18" charset="0"/>
                  <a:cs typeface="Times New Roman" pitchFamily="18" charset="0"/>
                </a:rPr>
                <a:t>JIT/MRP/APS</a:t>
              </a:r>
            </a:p>
          </p:txBody>
        </p:sp>
        <p:sp>
          <p:nvSpPr>
            <p:cNvPr id="561179" name="CaixaDeTexto 24"/>
            <p:cNvSpPr txBox="1">
              <a:spLocks noChangeArrowheads="1"/>
            </p:cNvSpPr>
            <p:nvPr/>
          </p:nvSpPr>
          <p:spPr bwMode="auto">
            <a:xfrm>
              <a:off x="8286776" y="5214950"/>
              <a:ext cx="1120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b="1" dirty="0">
                  <a:latin typeface="Times New Roman" pitchFamily="18" charset="0"/>
                  <a:cs typeface="Times New Roman" pitchFamily="18" charset="0"/>
                </a:rPr>
                <a:t>FCS/APS</a:t>
              </a:r>
            </a:p>
          </p:txBody>
        </p:sp>
      </p:grpSp>
      <p:sp>
        <p:nvSpPr>
          <p:cNvPr id="20" name="Botão de ação: Documento 19">
            <a:hlinkClick r:id="" action="ppaction://noaction" highlightClick="1"/>
          </p:cNvPr>
          <p:cNvSpPr/>
          <p:nvPr/>
        </p:nvSpPr>
        <p:spPr>
          <a:xfrm flipH="1">
            <a:off x="4531045" y="2754699"/>
            <a:ext cx="568784" cy="198000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Por processo</a:t>
            </a:r>
            <a:br>
              <a:rPr lang="pt-BR" dirty="0" smtClean="0"/>
            </a:br>
            <a:r>
              <a:rPr lang="pt-BR" i="1" dirty="0"/>
              <a:t>L</a:t>
            </a:r>
            <a:r>
              <a:rPr lang="pt-BR" i="1" dirty="0" smtClean="0"/>
              <a:t>ayout</a:t>
            </a:r>
            <a:r>
              <a:rPr lang="pt-BR" dirty="0" smtClean="0"/>
              <a:t> Funcional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i="1" dirty="0" smtClean="0"/>
              <a:t>Job Shop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8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24328" y="223931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6912" y="223931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2428" y="224760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368776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368776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1232872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1232872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tângulo 38"/>
          <p:cNvSpPr/>
          <p:nvPr/>
        </p:nvSpPr>
        <p:spPr>
          <a:xfrm>
            <a:off x="5312611" y="91371"/>
            <a:ext cx="3744416" cy="11773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27584" y="223931"/>
            <a:ext cx="3312368" cy="19450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792" y="4221088"/>
            <a:ext cx="31418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6553200" y="6309320"/>
            <a:ext cx="2133600" cy="476250"/>
          </a:xfrm>
        </p:spPr>
        <p:txBody>
          <a:bodyPr/>
          <a:lstStyle/>
          <a:p>
            <a:pPr>
              <a:defRPr/>
            </a:pPr>
            <a:fld id="{C94B9B0D-A935-4EBD-BB6B-0BFC500F00FC}" type="slidenum">
              <a:rPr lang="pt-BR" smtClean="0">
                <a:solidFill>
                  <a:schemeClr val="bg2"/>
                </a:solidFill>
              </a:rPr>
              <a:pPr>
                <a:defRPr/>
              </a:pPr>
              <a:t>35</a:t>
            </a:fld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20944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38916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96" y="4221088"/>
            <a:ext cx="31418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tângulo 48"/>
          <p:cNvSpPr/>
          <p:nvPr/>
        </p:nvSpPr>
        <p:spPr>
          <a:xfrm>
            <a:off x="350058" y="4581195"/>
            <a:ext cx="5396011" cy="18157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05" y="3033072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21" y="3002796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1104091" y="2708920"/>
            <a:ext cx="3827949" cy="15121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09446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86" y="4581128"/>
            <a:ext cx="264430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6108464" y="4581196"/>
            <a:ext cx="2712008" cy="187214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09446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48" y="1514550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78" y="1490682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5796136" y="1319282"/>
            <a:ext cx="3259710" cy="15121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849525" y="188640"/>
            <a:ext cx="68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Torno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292080" y="6611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746069" y="1268760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Retifica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1126032" y="2708920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Furadeira Radial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45469" y="4530606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Mandrilhadora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173184" y="4941168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Plaina</a:t>
            </a:r>
          </a:p>
          <a:p>
            <a:pPr algn="ctr"/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Fresadora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208"/>
          <p:cNvGrpSpPr>
            <a:grpSpLocks/>
          </p:cNvGrpSpPr>
          <p:nvPr/>
        </p:nvGrpSpPr>
        <p:grpSpPr bwMode="auto">
          <a:xfrm>
            <a:off x="292796" y="1088108"/>
            <a:ext cx="8815389" cy="2197101"/>
            <a:chOff x="139" y="980"/>
            <a:chExt cx="5553" cy="1384"/>
          </a:xfrm>
        </p:grpSpPr>
        <p:grpSp>
          <p:nvGrpSpPr>
            <p:cNvPr id="66" name="Group 84"/>
            <p:cNvGrpSpPr>
              <a:grpSpLocks/>
            </p:cNvGrpSpPr>
            <p:nvPr/>
          </p:nvGrpSpPr>
          <p:grpSpPr bwMode="auto">
            <a:xfrm>
              <a:off x="340" y="1003"/>
              <a:ext cx="5171" cy="1251"/>
              <a:chOff x="340" y="977"/>
              <a:chExt cx="5171" cy="1125"/>
            </a:xfrm>
          </p:grpSpPr>
          <p:sp>
            <p:nvSpPr>
              <p:cNvPr id="72" name="Line 85"/>
              <p:cNvSpPr>
                <a:spLocks noChangeShapeType="1"/>
              </p:cNvSpPr>
              <p:nvPr/>
            </p:nvSpPr>
            <p:spPr bwMode="auto">
              <a:xfrm>
                <a:off x="340" y="1059"/>
                <a:ext cx="1145" cy="0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3" name="Line 86"/>
              <p:cNvSpPr>
                <a:spLocks noChangeShapeType="1"/>
              </p:cNvSpPr>
              <p:nvPr/>
            </p:nvSpPr>
            <p:spPr bwMode="auto">
              <a:xfrm>
                <a:off x="1485" y="1078"/>
                <a:ext cx="0" cy="592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4" name="Line 87"/>
              <p:cNvSpPr>
                <a:spLocks noChangeShapeType="1"/>
              </p:cNvSpPr>
              <p:nvPr/>
            </p:nvSpPr>
            <p:spPr bwMode="auto">
              <a:xfrm flipH="1">
                <a:off x="1474" y="1670"/>
                <a:ext cx="1157" cy="0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5" name="Line 88"/>
              <p:cNvSpPr>
                <a:spLocks noChangeShapeType="1"/>
              </p:cNvSpPr>
              <p:nvPr/>
            </p:nvSpPr>
            <p:spPr bwMode="auto">
              <a:xfrm>
                <a:off x="2632" y="977"/>
                <a:ext cx="0" cy="693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6" name="Line 89"/>
              <p:cNvSpPr>
                <a:spLocks noChangeShapeType="1"/>
              </p:cNvSpPr>
              <p:nvPr/>
            </p:nvSpPr>
            <p:spPr bwMode="auto">
              <a:xfrm>
                <a:off x="2653" y="977"/>
                <a:ext cx="794" cy="0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7" name="Line 90"/>
              <p:cNvSpPr>
                <a:spLocks noChangeShapeType="1"/>
              </p:cNvSpPr>
              <p:nvPr/>
            </p:nvSpPr>
            <p:spPr bwMode="auto">
              <a:xfrm>
                <a:off x="3448" y="1001"/>
                <a:ext cx="0" cy="1101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8" name="Line 91"/>
              <p:cNvSpPr>
                <a:spLocks noChangeShapeType="1"/>
              </p:cNvSpPr>
              <p:nvPr/>
            </p:nvSpPr>
            <p:spPr bwMode="auto">
              <a:xfrm>
                <a:off x="3447" y="2098"/>
                <a:ext cx="2064" cy="0"/>
              </a:xfrm>
              <a:prstGeom prst="line">
                <a:avLst/>
              </a:prstGeom>
              <a:noFill/>
              <a:ln w="44450">
                <a:solidFill>
                  <a:schemeClr val="accent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71" name="Oval 94"/>
            <p:cNvSpPr>
              <a:spLocks noChangeArrowheads="1"/>
            </p:cNvSpPr>
            <p:nvPr/>
          </p:nvSpPr>
          <p:spPr bwMode="auto">
            <a:xfrm>
              <a:off x="139" y="980"/>
              <a:ext cx="196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69" name="Oval 96"/>
            <p:cNvSpPr>
              <a:spLocks noChangeArrowheads="1"/>
            </p:cNvSpPr>
            <p:nvPr/>
          </p:nvSpPr>
          <p:spPr bwMode="auto">
            <a:xfrm>
              <a:off x="5498" y="2137"/>
              <a:ext cx="194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92796" y="107613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59" name="Text Box 95"/>
          <p:cNvSpPr txBox="1">
            <a:spLocks noChangeArrowheads="1"/>
          </p:cNvSpPr>
          <p:nvPr/>
        </p:nvSpPr>
        <p:spPr bwMode="auto">
          <a:xfrm>
            <a:off x="8797354" y="291827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</a:p>
        </p:txBody>
      </p:sp>
      <p:grpSp>
        <p:nvGrpSpPr>
          <p:cNvPr id="90" name="Group 208"/>
          <p:cNvGrpSpPr>
            <a:grpSpLocks/>
          </p:cNvGrpSpPr>
          <p:nvPr/>
        </p:nvGrpSpPr>
        <p:grpSpPr bwMode="auto">
          <a:xfrm>
            <a:off x="316358" y="3356921"/>
            <a:ext cx="8791576" cy="1317630"/>
            <a:chOff x="143" y="368"/>
            <a:chExt cx="5538" cy="830"/>
          </a:xfrm>
        </p:grpSpPr>
        <p:grpSp>
          <p:nvGrpSpPr>
            <p:cNvPr id="91" name="Group 84"/>
            <p:cNvGrpSpPr>
              <a:grpSpLocks/>
            </p:cNvGrpSpPr>
            <p:nvPr/>
          </p:nvGrpSpPr>
          <p:grpSpPr bwMode="auto">
            <a:xfrm>
              <a:off x="340" y="481"/>
              <a:ext cx="5160" cy="717"/>
              <a:chOff x="340" y="503"/>
              <a:chExt cx="5160" cy="640"/>
            </a:xfrm>
          </p:grpSpPr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340" y="958"/>
                <a:ext cx="1667" cy="0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5" name="Line 86"/>
              <p:cNvSpPr>
                <a:spLocks noChangeShapeType="1"/>
              </p:cNvSpPr>
              <p:nvPr/>
            </p:nvSpPr>
            <p:spPr bwMode="auto">
              <a:xfrm>
                <a:off x="2007" y="960"/>
                <a:ext cx="0" cy="183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6" name="Line 87"/>
              <p:cNvSpPr>
                <a:spLocks noChangeShapeType="1"/>
              </p:cNvSpPr>
              <p:nvPr/>
            </p:nvSpPr>
            <p:spPr bwMode="auto">
              <a:xfrm flipH="1">
                <a:off x="2030" y="1133"/>
                <a:ext cx="1882" cy="0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>
                <a:off x="3912" y="990"/>
                <a:ext cx="0" cy="142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8" name="Line 89"/>
              <p:cNvSpPr>
                <a:spLocks noChangeShapeType="1"/>
              </p:cNvSpPr>
              <p:nvPr/>
            </p:nvSpPr>
            <p:spPr bwMode="auto">
              <a:xfrm>
                <a:off x="2999" y="997"/>
                <a:ext cx="884" cy="0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3005" y="503"/>
                <a:ext cx="0" cy="486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00" name="Line 91"/>
              <p:cNvSpPr>
                <a:spLocks noChangeShapeType="1"/>
              </p:cNvSpPr>
              <p:nvPr/>
            </p:nvSpPr>
            <p:spPr bwMode="auto">
              <a:xfrm>
                <a:off x="3006" y="503"/>
                <a:ext cx="2494" cy="0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92" name="Oval 94"/>
            <p:cNvSpPr>
              <a:spLocks noChangeArrowheads="1"/>
            </p:cNvSpPr>
            <p:nvPr/>
          </p:nvSpPr>
          <p:spPr bwMode="auto">
            <a:xfrm>
              <a:off x="143" y="867"/>
              <a:ext cx="196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3" name="Oval 96"/>
            <p:cNvSpPr>
              <a:spLocks noChangeArrowheads="1"/>
            </p:cNvSpPr>
            <p:nvPr/>
          </p:nvSpPr>
          <p:spPr bwMode="auto">
            <a:xfrm>
              <a:off x="5487" y="368"/>
              <a:ext cx="194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01" name="Text Box 93"/>
          <p:cNvSpPr txBox="1">
            <a:spLocks noChangeArrowheads="1"/>
          </p:cNvSpPr>
          <p:nvPr/>
        </p:nvSpPr>
        <p:spPr bwMode="auto">
          <a:xfrm>
            <a:off x="323528" y="413978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2" name="Text Box 95"/>
          <p:cNvSpPr txBox="1">
            <a:spLocks noChangeArrowheads="1"/>
          </p:cNvSpPr>
          <p:nvPr/>
        </p:nvSpPr>
        <p:spPr bwMode="auto">
          <a:xfrm>
            <a:off x="8800210" y="335699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0103" y="-77906"/>
            <a:ext cx="402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processo – </a:t>
            </a:r>
            <a:r>
              <a:rPr lang="pt-BR" sz="1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Shop </a:t>
            </a:r>
            <a:r>
              <a:rPr lang="pt-BR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1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pt-BR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funcional</a:t>
            </a:r>
            <a:endParaRPr lang="pt-BR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208"/>
          <p:cNvGrpSpPr>
            <a:grpSpLocks/>
          </p:cNvGrpSpPr>
          <p:nvPr/>
        </p:nvGrpSpPr>
        <p:grpSpPr bwMode="auto">
          <a:xfrm>
            <a:off x="297559" y="2384095"/>
            <a:ext cx="8810626" cy="2346326"/>
            <a:chOff x="143" y="897"/>
            <a:chExt cx="5550" cy="1478"/>
          </a:xfrm>
        </p:grpSpPr>
        <p:grpSp>
          <p:nvGrpSpPr>
            <p:cNvPr id="104" name="Group 84"/>
            <p:cNvGrpSpPr>
              <a:grpSpLocks/>
            </p:cNvGrpSpPr>
            <p:nvPr/>
          </p:nvGrpSpPr>
          <p:grpSpPr bwMode="auto">
            <a:xfrm>
              <a:off x="340" y="982"/>
              <a:ext cx="5171" cy="1393"/>
              <a:chOff x="340" y="960"/>
              <a:chExt cx="5171" cy="1251"/>
            </a:xfrm>
          </p:grpSpPr>
          <p:sp>
            <p:nvSpPr>
              <p:cNvPr id="107" name="Line 85"/>
              <p:cNvSpPr>
                <a:spLocks noChangeShapeType="1"/>
              </p:cNvSpPr>
              <p:nvPr/>
            </p:nvSpPr>
            <p:spPr bwMode="auto">
              <a:xfrm>
                <a:off x="340" y="986"/>
                <a:ext cx="1905" cy="0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08" name="Line 86"/>
              <p:cNvSpPr>
                <a:spLocks noChangeShapeType="1"/>
              </p:cNvSpPr>
              <p:nvPr/>
            </p:nvSpPr>
            <p:spPr bwMode="auto">
              <a:xfrm>
                <a:off x="2246" y="960"/>
                <a:ext cx="0" cy="224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09" name="Line 87"/>
              <p:cNvSpPr>
                <a:spLocks noChangeShapeType="1"/>
              </p:cNvSpPr>
              <p:nvPr/>
            </p:nvSpPr>
            <p:spPr bwMode="auto">
              <a:xfrm flipH="1">
                <a:off x="2257" y="1190"/>
                <a:ext cx="1769" cy="0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0" name="Line 88"/>
              <p:cNvSpPr>
                <a:spLocks noChangeShapeType="1"/>
              </p:cNvSpPr>
              <p:nvPr/>
            </p:nvSpPr>
            <p:spPr bwMode="auto">
              <a:xfrm>
                <a:off x="4034" y="1193"/>
                <a:ext cx="0" cy="1018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 type="none"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1" name="Line 89"/>
              <p:cNvSpPr>
                <a:spLocks noChangeShapeType="1"/>
              </p:cNvSpPr>
              <p:nvPr/>
            </p:nvSpPr>
            <p:spPr bwMode="auto">
              <a:xfrm>
                <a:off x="4060" y="2206"/>
                <a:ext cx="204" cy="0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2" name="Line 90"/>
              <p:cNvSpPr>
                <a:spLocks noChangeShapeType="1"/>
              </p:cNvSpPr>
              <p:nvPr/>
            </p:nvSpPr>
            <p:spPr bwMode="auto">
              <a:xfrm>
                <a:off x="4264" y="2024"/>
                <a:ext cx="0" cy="183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3" name="Line 91"/>
              <p:cNvSpPr>
                <a:spLocks noChangeShapeType="1"/>
              </p:cNvSpPr>
              <p:nvPr/>
            </p:nvSpPr>
            <p:spPr bwMode="auto">
              <a:xfrm>
                <a:off x="4264" y="2024"/>
                <a:ext cx="1247" cy="0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5" name="Oval 94"/>
            <p:cNvSpPr>
              <a:spLocks noChangeArrowheads="1"/>
            </p:cNvSpPr>
            <p:nvPr/>
          </p:nvSpPr>
          <p:spPr bwMode="auto">
            <a:xfrm>
              <a:off x="143" y="897"/>
              <a:ext cx="196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6" name="Oval 96"/>
            <p:cNvSpPr>
              <a:spLocks noChangeArrowheads="1"/>
            </p:cNvSpPr>
            <p:nvPr/>
          </p:nvSpPr>
          <p:spPr bwMode="auto">
            <a:xfrm>
              <a:off x="5499" y="2048"/>
              <a:ext cx="194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14" name="Text Box 93"/>
          <p:cNvSpPr txBox="1">
            <a:spLocks noChangeArrowheads="1"/>
          </p:cNvSpPr>
          <p:nvPr/>
        </p:nvSpPr>
        <p:spPr bwMode="auto">
          <a:xfrm>
            <a:off x="295803" y="23895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5" name="Text Box 95"/>
          <p:cNvSpPr txBox="1">
            <a:spLocks noChangeArrowheads="1"/>
          </p:cNvSpPr>
          <p:nvPr/>
        </p:nvSpPr>
        <p:spPr bwMode="auto">
          <a:xfrm>
            <a:off x="8807655" y="4202339"/>
            <a:ext cx="18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</a:p>
        </p:txBody>
      </p:sp>
      <p:grpSp>
        <p:nvGrpSpPr>
          <p:cNvPr id="129" name="Group 208"/>
          <p:cNvGrpSpPr>
            <a:grpSpLocks/>
          </p:cNvGrpSpPr>
          <p:nvPr/>
        </p:nvGrpSpPr>
        <p:grpSpPr bwMode="auto">
          <a:xfrm>
            <a:off x="306907" y="2565537"/>
            <a:ext cx="8801101" cy="4248171"/>
            <a:chOff x="143" y="-1582"/>
            <a:chExt cx="5544" cy="2676"/>
          </a:xfrm>
        </p:grpSpPr>
        <p:grpSp>
          <p:nvGrpSpPr>
            <p:cNvPr id="130" name="Group 84"/>
            <p:cNvGrpSpPr>
              <a:grpSpLocks/>
            </p:cNvGrpSpPr>
            <p:nvPr/>
          </p:nvGrpSpPr>
          <p:grpSpPr bwMode="auto">
            <a:xfrm>
              <a:off x="340" y="-1582"/>
              <a:ext cx="5166" cy="2571"/>
              <a:chOff x="340" y="-1378"/>
              <a:chExt cx="5166" cy="2336"/>
            </a:xfrm>
          </p:grpSpPr>
          <p:sp>
            <p:nvSpPr>
              <p:cNvPr id="133" name="Line 85"/>
              <p:cNvSpPr>
                <a:spLocks noChangeShapeType="1"/>
              </p:cNvSpPr>
              <p:nvPr/>
            </p:nvSpPr>
            <p:spPr bwMode="auto">
              <a:xfrm>
                <a:off x="340" y="958"/>
                <a:ext cx="353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4" name="Line 86"/>
              <p:cNvSpPr>
                <a:spLocks noChangeShapeType="1"/>
              </p:cNvSpPr>
              <p:nvPr/>
            </p:nvSpPr>
            <p:spPr bwMode="auto">
              <a:xfrm>
                <a:off x="3873" y="727"/>
                <a:ext cx="0" cy="224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5" name="Line 87"/>
              <p:cNvSpPr>
                <a:spLocks noChangeShapeType="1"/>
              </p:cNvSpPr>
              <p:nvPr/>
            </p:nvSpPr>
            <p:spPr bwMode="auto">
              <a:xfrm flipH="1">
                <a:off x="1900" y="767"/>
                <a:ext cx="1973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6" name="Line 88"/>
              <p:cNvSpPr>
                <a:spLocks noChangeShapeType="1"/>
              </p:cNvSpPr>
              <p:nvPr/>
            </p:nvSpPr>
            <p:spPr bwMode="auto">
              <a:xfrm>
                <a:off x="1877" y="-488"/>
                <a:ext cx="0" cy="1253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 type="none"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7" name="Line 89"/>
              <p:cNvSpPr>
                <a:spLocks noChangeShapeType="1"/>
              </p:cNvSpPr>
              <p:nvPr/>
            </p:nvSpPr>
            <p:spPr bwMode="auto">
              <a:xfrm>
                <a:off x="1877" y="-469"/>
                <a:ext cx="2699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 type="oval"/>
                <a:tailEnd type="non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8" name="Line 90"/>
              <p:cNvSpPr>
                <a:spLocks noChangeShapeType="1"/>
              </p:cNvSpPr>
              <p:nvPr/>
            </p:nvSpPr>
            <p:spPr bwMode="auto">
              <a:xfrm>
                <a:off x="4553" y="-1378"/>
                <a:ext cx="0" cy="906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 type="none"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9" name="Line 91"/>
              <p:cNvSpPr>
                <a:spLocks noChangeShapeType="1"/>
              </p:cNvSpPr>
              <p:nvPr/>
            </p:nvSpPr>
            <p:spPr bwMode="auto">
              <a:xfrm>
                <a:off x="4690" y="-577"/>
                <a:ext cx="816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 type="oval"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31" name="Oval 94"/>
            <p:cNvSpPr>
              <a:spLocks noChangeArrowheads="1"/>
            </p:cNvSpPr>
            <p:nvPr/>
          </p:nvSpPr>
          <p:spPr bwMode="auto">
            <a:xfrm>
              <a:off x="143" y="867"/>
              <a:ext cx="196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32" name="Oval 96"/>
            <p:cNvSpPr>
              <a:spLocks noChangeArrowheads="1"/>
            </p:cNvSpPr>
            <p:nvPr/>
          </p:nvSpPr>
          <p:spPr bwMode="auto">
            <a:xfrm>
              <a:off x="5493" y="-811"/>
              <a:ext cx="194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40" name="Text Box 93"/>
          <p:cNvSpPr txBox="1">
            <a:spLocks noChangeArrowheads="1"/>
          </p:cNvSpPr>
          <p:nvPr/>
        </p:nvSpPr>
        <p:spPr bwMode="auto">
          <a:xfrm>
            <a:off x="314077" y="644404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41" name="Text Box 95"/>
          <p:cNvSpPr txBox="1">
            <a:spLocks noChangeArrowheads="1"/>
          </p:cNvSpPr>
          <p:nvPr/>
        </p:nvSpPr>
        <p:spPr bwMode="auto">
          <a:xfrm>
            <a:off x="8795598" y="378904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42" name="Line 90"/>
          <p:cNvSpPr>
            <a:spLocks noChangeShapeType="1"/>
          </p:cNvSpPr>
          <p:nvPr/>
        </p:nvSpPr>
        <p:spPr bwMode="auto">
          <a:xfrm rot="16200000">
            <a:off x="7435508" y="2479268"/>
            <a:ext cx="0" cy="252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 type="oval"/>
            <a:tailEnd type="none" w="med" len="med"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>
            <a:off x="7524328" y="2610130"/>
            <a:ext cx="0" cy="1368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 type="oval"/>
            <a:tailEnd type="none" w="med" len="med"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144" name="Botão de ação: Filme 143">
            <a:hlinkClick r:id="" action="ppaction://noaction" highlightClick="1"/>
          </p:cNvPr>
          <p:cNvSpPr/>
          <p:nvPr/>
        </p:nvSpPr>
        <p:spPr>
          <a:xfrm>
            <a:off x="251520" y="3212976"/>
            <a:ext cx="598005" cy="432048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0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101" grpId="0"/>
      <p:bldP spid="102" grpId="0"/>
      <p:bldP spid="114" grpId="0"/>
      <p:bldP spid="115" grpId="0"/>
      <p:bldP spid="140" grpId="0"/>
      <p:bldP spid="141" grpId="0"/>
      <p:bldP spid="142" grpId="0" animBg="1"/>
      <p:bldP spid="1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Manufatura Celular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Tecnologia de Grupo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3940" y="1169446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6524" y="1169446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2040" y="1170275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695825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695825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1559921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1559921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tângulo 38"/>
          <p:cNvSpPr/>
          <p:nvPr/>
        </p:nvSpPr>
        <p:spPr>
          <a:xfrm>
            <a:off x="5022223" y="587696"/>
            <a:ext cx="3744416" cy="17281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27584" y="411583"/>
            <a:ext cx="3312368" cy="22643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6553200" y="6309320"/>
            <a:ext cx="2133600" cy="476250"/>
          </a:xfrm>
        </p:spPr>
        <p:txBody>
          <a:bodyPr/>
          <a:lstStyle/>
          <a:p>
            <a:pPr>
              <a:defRPr/>
            </a:pPr>
            <a:fld id="{C94B9B0D-A935-4EBD-BB6B-0BFC500F00FC}" type="slidenum">
              <a:rPr lang="pt-BR" smtClean="0">
                <a:solidFill>
                  <a:schemeClr val="bg2"/>
                </a:solidFill>
              </a:rPr>
              <a:pPr>
                <a:defRPr/>
              </a:pPr>
              <a:t>37</a:t>
            </a:fld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20944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92169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05" y="3786325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21" y="3756049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683568" y="3251992"/>
            <a:ext cx="4365375" cy="20165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0944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60" y="3108137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0" y="3084269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5505748" y="2675929"/>
            <a:ext cx="3259710" cy="17491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849525" y="371673"/>
            <a:ext cx="68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Torno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048943" y="587697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455681" y="2625407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Retifica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 rot="16200000">
            <a:off x="93536" y="4099167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Furadeira Radial</a:t>
            </a:r>
            <a:endParaRPr lang="pt-BR" sz="1600" b="1" i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7607" y="-5898"/>
            <a:ext cx="230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Manufatura Celular Tecnologia de Grupo</a:t>
            </a:r>
            <a:endParaRPr lang="pt-BR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44"/>
          <p:cNvGrpSpPr>
            <a:grpSpLocks/>
          </p:cNvGrpSpPr>
          <p:nvPr/>
        </p:nvGrpSpPr>
        <p:grpSpPr bwMode="auto">
          <a:xfrm>
            <a:off x="540892" y="228104"/>
            <a:ext cx="8207375" cy="4428166"/>
            <a:chOff x="340" y="754"/>
            <a:chExt cx="5170" cy="2506"/>
          </a:xfrm>
        </p:grpSpPr>
        <p:sp>
          <p:nvSpPr>
            <p:cNvPr id="120" name="Line 45"/>
            <p:cNvSpPr>
              <a:spLocks noChangeShapeType="1"/>
            </p:cNvSpPr>
            <p:nvPr/>
          </p:nvSpPr>
          <p:spPr bwMode="auto">
            <a:xfrm>
              <a:off x="340" y="754"/>
              <a:ext cx="3628" cy="0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1" name="Line 46"/>
            <p:cNvSpPr>
              <a:spLocks noChangeShapeType="1"/>
            </p:cNvSpPr>
            <p:nvPr/>
          </p:nvSpPr>
          <p:spPr bwMode="auto">
            <a:xfrm>
              <a:off x="3968" y="754"/>
              <a:ext cx="0" cy="1100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 flipH="1">
              <a:off x="2925" y="1854"/>
              <a:ext cx="1043" cy="0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>
              <a:off x="2925" y="1854"/>
              <a:ext cx="0" cy="733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2925" y="2588"/>
              <a:ext cx="340" cy="0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>
              <a:off x="3265" y="2587"/>
              <a:ext cx="0" cy="662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3288" y="3260"/>
              <a:ext cx="2222" cy="0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28402" y="44624"/>
            <a:ext cx="311150" cy="366959"/>
            <a:chOff x="107504" y="908473"/>
            <a:chExt cx="311150" cy="366959"/>
          </a:xfrm>
        </p:grpSpPr>
        <p:sp>
          <p:nvSpPr>
            <p:cNvPr id="128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45" name="Text Box 53"/>
            <p:cNvSpPr txBox="1">
              <a:spLocks noChangeArrowheads="1"/>
            </p:cNvSpPr>
            <p:nvPr/>
          </p:nvSpPr>
          <p:spPr bwMode="auto">
            <a:xfrm>
              <a:off x="107504" y="908720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8748464" y="4469210"/>
            <a:ext cx="311150" cy="366959"/>
            <a:chOff x="107504" y="908473"/>
            <a:chExt cx="311150" cy="366959"/>
          </a:xfrm>
        </p:grpSpPr>
        <p:sp>
          <p:nvSpPr>
            <p:cNvPr id="147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48" name="Text Box 53"/>
            <p:cNvSpPr txBox="1">
              <a:spLocks noChangeArrowheads="1"/>
            </p:cNvSpPr>
            <p:nvPr/>
          </p:nvSpPr>
          <p:spPr bwMode="auto">
            <a:xfrm>
              <a:off x="107504" y="908720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57" name="Group 44"/>
          <p:cNvGrpSpPr>
            <a:grpSpLocks/>
          </p:cNvGrpSpPr>
          <p:nvPr/>
        </p:nvGrpSpPr>
        <p:grpSpPr bwMode="auto">
          <a:xfrm>
            <a:off x="539552" y="756974"/>
            <a:ext cx="8208974" cy="4345116"/>
            <a:chOff x="340" y="752"/>
            <a:chExt cx="5171" cy="2459"/>
          </a:xfrm>
        </p:grpSpPr>
        <p:sp>
          <p:nvSpPr>
            <p:cNvPr id="158" name="Line 45"/>
            <p:cNvSpPr>
              <a:spLocks noChangeShapeType="1"/>
            </p:cNvSpPr>
            <p:nvPr/>
          </p:nvSpPr>
          <p:spPr bwMode="auto">
            <a:xfrm>
              <a:off x="340" y="754"/>
              <a:ext cx="2200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59" name="Line 46"/>
            <p:cNvSpPr>
              <a:spLocks noChangeShapeType="1"/>
            </p:cNvSpPr>
            <p:nvPr/>
          </p:nvSpPr>
          <p:spPr bwMode="auto">
            <a:xfrm>
              <a:off x="2540" y="752"/>
              <a:ext cx="0" cy="163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0" name="Line 47"/>
            <p:cNvSpPr>
              <a:spLocks noChangeShapeType="1"/>
            </p:cNvSpPr>
            <p:nvPr/>
          </p:nvSpPr>
          <p:spPr bwMode="auto">
            <a:xfrm flipH="1">
              <a:off x="2540" y="917"/>
              <a:ext cx="2154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 type="oval"/>
              <a:tailEnd type="non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1" name="Line 48"/>
            <p:cNvSpPr>
              <a:spLocks noChangeShapeType="1"/>
            </p:cNvSpPr>
            <p:nvPr/>
          </p:nvSpPr>
          <p:spPr bwMode="auto">
            <a:xfrm>
              <a:off x="4694" y="917"/>
              <a:ext cx="0" cy="1182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2" name="Line 49"/>
            <p:cNvSpPr>
              <a:spLocks noChangeShapeType="1"/>
            </p:cNvSpPr>
            <p:nvPr/>
          </p:nvSpPr>
          <p:spPr bwMode="auto">
            <a:xfrm>
              <a:off x="2289" y="2104"/>
              <a:ext cx="2358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 type="oval"/>
              <a:tailEnd type="non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3" name="Line 50"/>
            <p:cNvSpPr>
              <a:spLocks noChangeShapeType="1"/>
            </p:cNvSpPr>
            <p:nvPr/>
          </p:nvSpPr>
          <p:spPr bwMode="auto">
            <a:xfrm>
              <a:off x="2287" y="2058"/>
              <a:ext cx="0" cy="1141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4" name="Line 51"/>
            <p:cNvSpPr>
              <a:spLocks noChangeShapeType="1"/>
            </p:cNvSpPr>
            <p:nvPr/>
          </p:nvSpPr>
          <p:spPr bwMode="auto">
            <a:xfrm>
              <a:off x="2314" y="3211"/>
              <a:ext cx="3197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5" name="Grupo 164"/>
          <p:cNvGrpSpPr/>
          <p:nvPr/>
        </p:nvGrpSpPr>
        <p:grpSpPr>
          <a:xfrm>
            <a:off x="226646" y="548680"/>
            <a:ext cx="312906" cy="371632"/>
            <a:chOff x="105748" y="908473"/>
            <a:chExt cx="312906" cy="371632"/>
          </a:xfrm>
        </p:grpSpPr>
        <p:sp>
          <p:nvSpPr>
            <p:cNvPr id="166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105748" y="91077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8748464" y="4908177"/>
            <a:ext cx="312906" cy="376251"/>
            <a:chOff x="107504" y="908473"/>
            <a:chExt cx="312906" cy="376251"/>
          </a:xfrm>
        </p:grpSpPr>
        <p:sp>
          <p:nvSpPr>
            <p:cNvPr id="169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0" name="Text Box 53"/>
            <p:cNvSpPr txBox="1">
              <a:spLocks noChangeArrowheads="1"/>
            </p:cNvSpPr>
            <p:nvPr/>
          </p:nvSpPr>
          <p:spPr bwMode="auto">
            <a:xfrm>
              <a:off x="107504" y="91539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30158" y="1359877"/>
            <a:ext cx="8833030" cy="4772436"/>
            <a:chOff x="230158" y="1752908"/>
            <a:chExt cx="8833030" cy="4772436"/>
          </a:xfrm>
        </p:grpSpPr>
        <p:grpSp>
          <p:nvGrpSpPr>
            <p:cNvPr id="187" name="Grupo 186"/>
            <p:cNvGrpSpPr/>
            <p:nvPr/>
          </p:nvGrpSpPr>
          <p:grpSpPr>
            <a:xfrm>
              <a:off x="230158" y="1752908"/>
              <a:ext cx="8833030" cy="4772436"/>
              <a:chOff x="228402" y="2725700"/>
              <a:chExt cx="8833030" cy="4772436"/>
            </a:xfrm>
          </p:grpSpPr>
          <p:grpSp>
            <p:nvGrpSpPr>
              <p:cNvPr id="188" name="Grupo 187"/>
              <p:cNvGrpSpPr/>
              <p:nvPr/>
            </p:nvGrpSpPr>
            <p:grpSpPr>
              <a:xfrm>
                <a:off x="228402" y="2725700"/>
                <a:ext cx="8833030" cy="4772436"/>
                <a:chOff x="228402" y="2725700"/>
                <a:chExt cx="8833030" cy="4772436"/>
              </a:xfrm>
            </p:grpSpPr>
            <p:grpSp>
              <p:nvGrpSpPr>
                <p:cNvPr id="190" name="Group 44"/>
                <p:cNvGrpSpPr>
                  <a:grpSpLocks/>
                </p:cNvGrpSpPr>
                <p:nvPr/>
              </p:nvGrpSpPr>
              <p:grpSpPr bwMode="auto">
                <a:xfrm>
                  <a:off x="541308" y="2933993"/>
                  <a:ext cx="8240715" cy="4419331"/>
                  <a:chOff x="340" y="752"/>
                  <a:chExt cx="5191" cy="2501"/>
                </a:xfrm>
              </p:grpSpPr>
              <p:sp>
                <p:nvSpPr>
                  <p:cNvPr id="19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754"/>
                    <a:ext cx="1179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9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752"/>
                    <a:ext cx="0" cy="509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0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21" y="1261"/>
                    <a:ext cx="3311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828" y="1114"/>
                    <a:ext cx="0" cy="143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851" y="1114"/>
                    <a:ext cx="476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 type="none"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337" y="1118"/>
                    <a:ext cx="0" cy="489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3253"/>
                    <a:ext cx="884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91" name="Grupo 190"/>
                <p:cNvGrpSpPr/>
                <p:nvPr/>
              </p:nvGrpSpPr>
              <p:grpSpPr>
                <a:xfrm>
                  <a:off x="228402" y="2725700"/>
                  <a:ext cx="312906" cy="379948"/>
                  <a:chOff x="105748" y="908473"/>
                  <a:chExt cx="312906" cy="379948"/>
                </a:xfrm>
              </p:grpSpPr>
              <p:sp>
                <p:nvSpPr>
                  <p:cNvPr id="19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07504" y="908473"/>
                    <a:ext cx="311150" cy="360363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9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48" y="919089"/>
                    <a:ext cx="312906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800" b="1" dirty="0">
                        <a:solidFill>
                          <a:schemeClr val="bg2"/>
                        </a:solidFill>
                        <a:latin typeface="Arial" charset="0"/>
                        <a:cs typeface="Arial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92" name="Grupo 191"/>
                <p:cNvGrpSpPr/>
                <p:nvPr/>
              </p:nvGrpSpPr>
              <p:grpSpPr>
                <a:xfrm>
                  <a:off x="8746708" y="7128804"/>
                  <a:ext cx="314724" cy="369332"/>
                  <a:chOff x="103930" y="2299554"/>
                  <a:chExt cx="314724" cy="369332"/>
                </a:xfrm>
              </p:grpSpPr>
              <p:sp>
                <p:nvSpPr>
                  <p:cNvPr id="1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07504" y="2308523"/>
                    <a:ext cx="311150" cy="360363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9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30" y="2299554"/>
                    <a:ext cx="312906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800" b="1" dirty="0">
                        <a:solidFill>
                          <a:schemeClr val="bg2"/>
                        </a:solidFill>
                        <a:latin typeface="Arial" charset="0"/>
                        <a:cs typeface="Arial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93" name="Line 50"/>
                <p:cNvSpPr>
                  <a:spLocks noChangeShapeType="1"/>
                </p:cNvSpPr>
                <p:nvPr/>
              </p:nvSpPr>
              <p:spPr bwMode="auto">
                <a:xfrm rot="5400000">
                  <a:off x="5434676" y="1377792"/>
                  <a:ext cx="0" cy="6048000"/>
                </a:xfrm>
                <a:prstGeom prst="line">
                  <a:avLst/>
                </a:prstGeom>
                <a:noFill/>
                <a:ln w="44450">
                  <a:solidFill>
                    <a:schemeClr val="accent3">
                      <a:lumMod val="75000"/>
                    </a:schemeClr>
                  </a:solidFill>
                  <a:round/>
                  <a:headEnd type="oval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pt-BR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89" name="Line 50"/>
              <p:cNvSpPr>
                <a:spLocks noChangeShapeType="1"/>
              </p:cNvSpPr>
              <p:nvPr/>
            </p:nvSpPr>
            <p:spPr bwMode="auto">
              <a:xfrm>
                <a:off x="2410004" y="4402184"/>
                <a:ext cx="0" cy="1872000"/>
              </a:xfrm>
              <a:prstGeom prst="line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round/>
                <a:headEnd type="none"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05" name="Line 50"/>
            <p:cNvSpPr>
              <a:spLocks noChangeShapeType="1"/>
            </p:cNvSpPr>
            <p:nvPr/>
          </p:nvSpPr>
          <p:spPr bwMode="auto">
            <a:xfrm rot="5400000">
              <a:off x="4715760" y="2997208"/>
              <a:ext cx="0" cy="460800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round/>
              <a:headEnd type="none"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06" name="Line 50"/>
            <p:cNvSpPr>
              <a:spLocks noChangeShapeType="1"/>
            </p:cNvSpPr>
            <p:nvPr/>
          </p:nvSpPr>
          <p:spPr bwMode="auto">
            <a:xfrm rot="10800000">
              <a:off x="7030562" y="4365104"/>
              <a:ext cx="0" cy="93600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round/>
              <a:headEnd type="oval"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07" name="Line 50"/>
            <p:cNvSpPr>
              <a:spLocks noChangeShapeType="1"/>
            </p:cNvSpPr>
            <p:nvPr/>
          </p:nvSpPr>
          <p:spPr bwMode="auto">
            <a:xfrm rot="5400000">
              <a:off x="7200312" y="4185104"/>
              <a:ext cx="0" cy="36000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round/>
              <a:headEnd type="none"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08" name="Line 50"/>
            <p:cNvSpPr>
              <a:spLocks noChangeShapeType="1"/>
            </p:cNvSpPr>
            <p:nvPr/>
          </p:nvSpPr>
          <p:spPr bwMode="auto">
            <a:xfrm rot="10800000">
              <a:off x="7370028" y="4365327"/>
              <a:ext cx="0" cy="201600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round/>
              <a:headEnd type="none"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209" name="Tabela 208"/>
          <p:cNvGraphicFramePr>
            <a:graphicFrameLocks noGrp="1"/>
          </p:cNvGraphicFramePr>
          <p:nvPr>
            <p:extLst/>
          </p:nvPr>
        </p:nvGraphicFramePr>
        <p:xfrm>
          <a:off x="683568" y="5301208"/>
          <a:ext cx="4355608" cy="1524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75965"/>
                <a:gridCol w="779920"/>
                <a:gridCol w="839914"/>
                <a:gridCol w="839914"/>
                <a:gridCol w="1019895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Produto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Torno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Fresa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Retifica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Furadeira</a:t>
                      </a:r>
                      <a:endParaRPr lang="pt-BR" sz="1400" b="1" dirty="0"/>
                    </a:p>
                  </a:txBody>
                  <a:tcPr/>
                </a:tc>
              </a:tr>
              <a:tr h="26910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</a:t>
                      </a:r>
                      <a:endParaRPr lang="pt-BR" sz="1400" b="1" dirty="0"/>
                    </a:p>
                  </a:txBody>
                  <a:tcPr/>
                </a:tc>
              </a:tr>
              <a:tr h="26910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</a:t>
                      </a:r>
                      <a:endParaRPr lang="pt-BR" sz="1400" b="1" dirty="0"/>
                    </a:p>
                  </a:txBody>
                  <a:tcPr/>
                </a:tc>
              </a:tr>
              <a:tr h="26910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</a:t>
                      </a:r>
                      <a:endParaRPr lang="pt-BR" sz="1400" b="1" dirty="0"/>
                    </a:p>
                  </a:txBody>
                  <a:tcPr/>
                </a:tc>
              </a:tr>
              <a:tr h="26910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 / 5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</a:t>
                      </a:r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228402" y="2204864"/>
            <a:ext cx="8834786" cy="3516079"/>
            <a:chOff x="228402" y="2204864"/>
            <a:chExt cx="8834786" cy="3516079"/>
          </a:xfrm>
        </p:grpSpPr>
        <p:grpSp>
          <p:nvGrpSpPr>
            <p:cNvPr id="6" name="Grupo 5"/>
            <p:cNvGrpSpPr/>
            <p:nvPr/>
          </p:nvGrpSpPr>
          <p:grpSpPr>
            <a:xfrm>
              <a:off x="228402" y="2332669"/>
              <a:ext cx="8834786" cy="3388274"/>
              <a:chOff x="228402" y="2725700"/>
              <a:chExt cx="8834786" cy="3388274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228402" y="2725700"/>
                <a:ext cx="8834786" cy="3388274"/>
                <a:chOff x="228402" y="2725700"/>
                <a:chExt cx="8834786" cy="3388274"/>
              </a:xfrm>
            </p:grpSpPr>
            <p:grpSp>
              <p:nvGrpSpPr>
                <p:cNvPr id="171" name="Group 44"/>
                <p:cNvGrpSpPr>
                  <a:grpSpLocks/>
                </p:cNvGrpSpPr>
                <p:nvPr/>
              </p:nvGrpSpPr>
              <p:grpSpPr bwMode="auto">
                <a:xfrm>
                  <a:off x="541308" y="2933994"/>
                  <a:ext cx="8242308" cy="2984507"/>
                  <a:chOff x="340" y="752"/>
                  <a:chExt cx="5192" cy="1689"/>
                </a:xfrm>
              </p:grpSpPr>
              <p:sp>
                <p:nvSpPr>
                  <p:cNvPr id="1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754"/>
                    <a:ext cx="816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752"/>
                    <a:ext cx="0" cy="509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4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5" y="1261"/>
                    <a:ext cx="59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745" y="951"/>
                    <a:ext cx="0" cy="326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745" y="951"/>
                    <a:ext cx="975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 type="none"/>
                    <a:tailEnd type="oval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19" y="766"/>
                    <a:ext cx="0" cy="183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 type="oval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441"/>
                    <a:ext cx="975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9" name="Grupo 178"/>
                <p:cNvGrpSpPr/>
                <p:nvPr/>
              </p:nvGrpSpPr>
              <p:grpSpPr>
                <a:xfrm>
                  <a:off x="228402" y="2725700"/>
                  <a:ext cx="312906" cy="376251"/>
                  <a:chOff x="105748" y="908473"/>
                  <a:chExt cx="312906" cy="376251"/>
                </a:xfrm>
              </p:grpSpPr>
              <p:sp>
                <p:nvSpPr>
                  <p:cNvPr id="18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07504" y="908473"/>
                    <a:ext cx="311150" cy="360363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8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48" y="915392"/>
                    <a:ext cx="312906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800" b="1" dirty="0">
                        <a:solidFill>
                          <a:schemeClr val="bg2"/>
                        </a:solidFill>
                        <a:latin typeface="Arial" charset="0"/>
                        <a:cs typeface="Arial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82" name="Grupo 181"/>
                <p:cNvGrpSpPr/>
                <p:nvPr/>
              </p:nvGrpSpPr>
              <p:grpSpPr>
                <a:xfrm>
                  <a:off x="8750282" y="5737723"/>
                  <a:ext cx="312906" cy="376251"/>
                  <a:chOff x="107504" y="908473"/>
                  <a:chExt cx="312906" cy="376251"/>
                </a:xfrm>
              </p:grpSpPr>
              <p:sp>
                <p:nvSpPr>
                  <p:cNvPr id="18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07504" y="908473"/>
                    <a:ext cx="311150" cy="360363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pt-BR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8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504" y="915392"/>
                    <a:ext cx="312906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800" b="1" dirty="0">
                        <a:solidFill>
                          <a:schemeClr val="bg2"/>
                        </a:solidFill>
                        <a:latin typeface="Arial" charset="0"/>
                        <a:cs typeface="Arial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85" name="Line 50"/>
                <p:cNvSpPr>
                  <a:spLocks noChangeShapeType="1"/>
                </p:cNvSpPr>
                <p:nvPr/>
              </p:nvSpPr>
              <p:spPr bwMode="auto">
                <a:xfrm rot="5400000">
                  <a:off x="5418216" y="1859935"/>
                  <a:ext cx="0" cy="2196000"/>
                </a:xfrm>
                <a:prstGeom prst="line">
                  <a:avLst/>
                </a:prstGeom>
                <a:noFill/>
                <a:ln w="44450">
                  <a:solidFill>
                    <a:schemeClr val="accent6">
                      <a:lumMod val="50000"/>
                    </a:schemeClr>
                  </a:solidFill>
                  <a:round/>
                  <a:headEnd type="oval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pt-BR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86" name="Line 50"/>
              <p:cNvSpPr>
                <a:spLocks noChangeShapeType="1"/>
              </p:cNvSpPr>
              <p:nvPr/>
            </p:nvSpPr>
            <p:spPr bwMode="auto">
              <a:xfrm>
                <a:off x="6516216" y="2957935"/>
                <a:ext cx="0" cy="252000"/>
              </a:xfrm>
              <a:prstGeom prst="line">
                <a:avLst/>
              </a:prstGeom>
              <a:noFill/>
              <a:ln w="44450">
                <a:solidFill>
                  <a:schemeClr val="accent6">
                    <a:lumMod val="50000"/>
                  </a:schemeClr>
                </a:solidFill>
                <a:round/>
                <a:headEnd type="none"/>
                <a:tailEnd type="oval" w="med" len="med"/>
              </a:ln>
              <a:effectLst/>
            </p:spPr>
            <p:txBody>
              <a:bodyPr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rot="5400000">
              <a:off x="6678216" y="2657447"/>
              <a:ext cx="0" cy="324000"/>
            </a:xfrm>
            <a:prstGeom prst="lin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round/>
              <a:headEnd type="oval"/>
              <a:tailEnd type="non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96" name="Line 50"/>
            <p:cNvSpPr>
              <a:spLocks noChangeShapeType="1"/>
            </p:cNvSpPr>
            <p:nvPr/>
          </p:nvSpPr>
          <p:spPr bwMode="auto">
            <a:xfrm rot="10800000">
              <a:off x="6840216" y="2204896"/>
              <a:ext cx="0" cy="612000"/>
            </a:xfrm>
            <a:prstGeom prst="lin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round/>
              <a:headEnd type="oval"/>
              <a:tailEnd type="non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97" name="Line 50"/>
            <p:cNvSpPr>
              <a:spLocks noChangeShapeType="1"/>
            </p:cNvSpPr>
            <p:nvPr/>
          </p:nvSpPr>
          <p:spPr bwMode="auto">
            <a:xfrm rot="5400000">
              <a:off x="7020216" y="2024864"/>
              <a:ext cx="0" cy="360000"/>
            </a:xfrm>
            <a:prstGeom prst="lin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round/>
              <a:headEnd type="oval"/>
              <a:tailEnd type="oval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98" name="Line 50"/>
            <p:cNvSpPr>
              <a:spLocks noChangeShapeType="1"/>
            </p:cNvSpPr>
            <p:nvPr/>
          </p:nvSpPr>
          <p:spPr bwMode="auto">
            <a:xfrm rot="10800000">
              <a:off x="7200280" y="2204864"/>
              <a:ext cx="0" cy="3312000"/>
            </a:xfrm>
            <a:prstGeom prst="lin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round/>
              <a:headEnd type="oval"/>
              <a:tailEnd type="non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C94B9B0D-A935-4EBD-BB6B-0BFC500F00FC}" type="slidenum">
              <a:rPr lang="pt-BR" smtClean="0">
                <a:solidFill>
                  <a:schemeClr val="bg2"/>
                </a:solidFill>
              </a:rPr>
              <a:pPr>
                <a:defRPr/>
              </a:pPr>
              <a:t>38</a:t>
            </a:fld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3098" y="1138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66" y="1052736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05272" y="30031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Manufatura Celular Tecnologia de Grupo</a:t>
            </a:r>
            <a:endParaRPr lang="pt-BR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922908" y="549615"/>
            <a:ext cx="2016125" cy="1151193"/>
            <a:chOff x="385" y="845"/>
            <a:chExt cx="1270" cy="499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85" y="845"/>
              <a:ext cx="1270" cy="0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655" y="845"/>
              <a:ext cx="0" cy="499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85" y="1344"/>
              <a:ext cx="1270" cy="0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99592" y="901801"/>
            <a:ext cx="311150" cy="366959"/>
            <a:chOff x="107504" y="908473"/>
            <a:chExt cx="311150" cy="366959"/>
          </a:xfrm>
        </p:grpSpPr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107504" y="908720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87153" y="116632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40890" y="153455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72" y="1431575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38" y="1233575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4453106" y="657040"/>
            <a:ext cx="4032250" cy="1376924"/>
            <a:chOff x="2608" y="935"/>
            <a:chExt cx="2540" cy="590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608" y="935"/>
              <a:ext cx="2540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5148" y="935"/>
              <a:ext cx="0" cy="59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2608" y="1525"/>
              <a:ext cx="2540" cy="0"/>
            </a:xfrm>
            <a:prstGeom prst="lin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427984" y="1145356"/>
            <a:ext cx="312906" cy="376251"/>
            <a:chOff x="107504" y="908473"/>
            <a:chExt cx="312906" cy="376251"/>
          </a:xfrm>
        </p:grpSpPr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107504" y="908473"/>
              <a:ext cx="311150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107504" y="91539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07504" y="3574111"/>
            <a:ext cx="4653415" cy="3239265"/>
            <a:chOff x="107504" y="3142063"/>
            <a:chExt cx="4653415" cy="3239265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3000" contrast="2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157192"/>
              <a:ext cx="1581820" cy="10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3000" contrast="2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42063"/>
              <a:ext cx="1566001" cy="10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3000" contrast="2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142063"/>
              <a:ext cx="1566001" cy="10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615843"/>
              <a:ext cx="1301619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300" y="4726239"/>
              <a:ext cx="1301619" cy="10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3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80" y="4941328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107504" y="3573171"/>
              <a:ext cx="4002605" cy="2194574"/>
              <a:chOff x="2608" y="935"/>
              <a:chExt cx="2540" cy="541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2540" cy="0"/>
              </a:xfrm>
              <a:prstGeom prst="lin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>
                <a:off x="5148" y="935"/>
                <a:ext cx="0" cy="541"/>
              </a:xfrm>
              <a:prstGeom prst="lin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H="1">
                <a:off x="2608" y="1467"/>
                <a:ext cx="2540" cy="0"/>
              </a:xfrm>
              <a:prstGeom prst="lin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370662" y="4509120"/>
              <a:ext cx="312906" cy="376251"/>
              <a:chOff x="370662" y="4509120"/>
              <a:chExt cx="312906" cy="376251"/>
            </a:xfrm>
          </p:grpSpPr>
          <p:sp>
            <p:nvSpPr>
              <p:cNvPr id="41" name="Text Box 53"/>
              <p:cNvSpPr txBox="1">
                <a:spLocks noChangeArrowheads="1"/>
              </p:cNvSpPr>
              <p:nvPr/>
            </p:nvSpPr>
            <p:spPr bwMode="auto">
              <a:xfrm>
                <a:off x="370662" y="450912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8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2" name="Oval 54"/>
              <p:cNvSpPr>
                <a:spLocks noChangeArrowheads="1"/>
              </p:cNvSpPr>
              <p:nvPr/>
            </p:nvSpPr>
            <p:spPr bwMode="auto">
              <a:xfrm>
                <a:off x="372418" y="4509120"/>
                <a:ext cx="311150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370662" y="4516039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8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76416" y="3284984"/>
            <a:ext cx="158182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240" y="3320872"/>
            <a:ext cx="156600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96" y="4256976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33" y="5517232"/>
            <a:ext cx="13016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92" y="5121232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0"/>
          <p:cNvGrpSpPr>
            <a:grpSpLocks/>
          </p:cNvGrpSpPr>
          <p:nvPr/>
        </p:nvGrpSpPr>
        <p:grpSpPr bwMode="auto">
          <a:xfrm>
            <a:off x="4932150" y="3806984"/>
            <a:ext cx="3312220" cy="2322280"/>
            <a:chOff x="2608" y="935"/>
            <a:chExt cx="2540" cy="590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2608" y="935"/>
              <a:ext cx="2540" cy="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5148" y="935"/>
              <a:ext cx="0" cy="59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 flipH="1">
              <a:off x="2608" y="1525"/>
              <a:ext cx="2540" cy="0"/>
            </a:xfrm>
            <a:prstGeom prst="lin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5409564" y="4705075"/>
            <a:ext cx="314724" cy="369332"/>
            <a:chOff x="8748464" y="5373216"/>
            <a:chExt cx="314724" cy="369332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8752038" y="5373216"/>
              <a:ext cx="311150" cy="360363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8748464" y="537321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</p:grpSp>
      <p:cxnSp>
        <p:nvCxnSpPr>
          <p:cNvPr id="59" name="Conector reto 58"/>
          <p:cNvCxnSpPr/>
          <p:nvPr/>
        </p:nvCxnSpPr>
        <p:spPr>
          <a:xfrm>
            <a:off x="35496" y="2924944"/>
            <a:ext cx="9036496" cy="0"/>
          </a:xfrm>
          <a:prstGeom prst="line">
            <a:avLst/>
          </a:prstGeom>
          <a:ln w="508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rot="5400000">
            <a:off x="2916024" y="4941376"/>
            <a:ext cx="3744000" cy="0"/>
          </a:xfrm>
          <a:prstGeom prst="line">
            <a:avLst/>
          </a:prstGeom>
          <a:ln w="508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rot="5400000">
            <a:off x="2555912" y="1268912"/>
            <a:ext cx="2448000" cy="0"/>
          </a:xfrm>
          <a:prstGeom prst="line">
            <a:avLst/>
          </a:prstGeom>
          <a:ln w="508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>
            <a:off x="35496" y="0"/>
            <a:ext cx="9073008" cy="6813376"/>
          </a:xfrm>
          <a:prstGeom prst="rect">
            <a:avLst/>
          </a:prstGeom>
          <a:noFill/>
          <a:ln w="444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/>
          </p:nvPr>
        </p:nvGraphicFramePr>
        <p:xfrm>
          <a:off x="46084" y="2132103"/>
          <a:ext cx="4886066" cy="1447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82647"/>
                <a:gridCol w="874904"/>
                <a:gridCol w="942205"/>
                <a:gridCol w="942205"/>
                <a:gridCol w="1144105"/>
              </a:tblGrid>
              <a:tr h="27055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Produto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Torno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Fresa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Retifica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Furadeira</a:t>
                      </a:r>
                      <a:endParaRPr lang="pt-BR" sz="1300" b="1" dirty="0"/>
                    </a:p>
                  </a:txBody>
                  <a:tcPr/>
                </a:tc>
              </a:tr>
              <a:tr h="27055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</a:t>
                      </a:r>
                      <a:endParaRPr lang="pt-BR" sz="1300" b="1" dirty="0"/>
                    </a:p>
                  </a:txBody>
                  <a:tcPr/>
                </a:tc>
              </a:tr>
              <a:tr h="27055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4</a:t>
                      </a:r>
                      <a:endParaRPr lang="pt-BR" sz="1300" b="1" dirty="0"/>
                    </a:p>
                  </a:txBody>
                  <a:tcPr/>
                </a:tc>
              </a:tr>
              <a:tr h="27055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4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</a:t>
                      </a:r>
                      <a:endParaRPr lang="pt-BR" sz="1300" b="1" dirty="0"/>
                    </a:p>
                  </a:txBody>
                  <a:tcPr/>
                </a:tc>
              </a:tr>
              <a:tr h="27055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4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1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2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3 / 5</a:t>
                      </a:r>
                      <a:endParaRPr lang="pt-B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/>
                        <a:t>4</a:t>
                      </a:r>
                      <a:endParaRPr lang="pt-BR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8640"/>
            <a:ext cx="8474267" cy="62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57" y="41948"/>
            <a:ext cx="5314286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2275"/>
            <a:ext cx="8712968" cy="34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71269" y="2509630"/>
                <a:ext cx="47568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=1.051,00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 =0,2919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h𝑜𝑟𝑎𝑠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=17,517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𝑚𝑖𝑛𝑢𝑡𝑜𝑠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9" y="2509630"/>
                <a:ext cx="4756879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68131" y="297784"/>
                <a:ext cx="708668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𝑓𝑜𝑟𝑛𝑒𝑐𝑒𝑑𝑜𝑟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b>
                      </m:sSub>
                      <m:r>
                        <a:rPr lang="pt-BR" sz="1500" b="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5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500" b="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× </m:t>
                                  </m:r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𝑜𝑒𝑒</m:t>
                                  </m:r>
                                </m:e>
                                <m:sub>
                                  <m:r>
                                    <a:rPr lang="pt-BR" sz="1500" b="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200×53 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𝑠𝑒𝑔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15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72%</m:t>
                              </m:r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=14.722,22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=4,09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h𝑜𝑟𝑎𝑠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1" y="297784"/>
                <a:ext cx="7086684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63937" y="925454"/>
                <a:ext cx="72335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𝑓𝑜𝑟𝑛𝑒𝑐𝑒𝑑𝑜𝑟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sub>
                      </m:sSub>
                      <m:r>
                        <a:rPr lang="pt-BR" sz="1500" b="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5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15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500" b="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× </m:t>
                                  </m:r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5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𝑜𝑒𝑒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200×45 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𝑠𝑒𝑔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15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85%</m:t>
                              </m:r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=10.588, 24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=2,941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h𝑜𝑟𝑎𝑠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7" y="925454"/>
                <a:ext cx="7233519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71269" y="3097124"/>
                <a:ext cx="5184048" cy="555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𝑇𝑎𝑥𝑎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𝑝𝑟𝑜𝑑𝑢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çã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53,72</m:t>
                          </m:r>
                        </m:num>
                        <m:den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0,72</m:t>
                          </m:r>
                        </m:den>
                      </m:f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𝑢𝑛𝑖𝑑𝑎𝑑𝑒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𝑐𝑎𝑑𝑎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74,61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9" y="3097124"/>
                <a:ext cx="5184048" cy="555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71268" y="3622156"/>
                <a:ext cx="5082737" cy="555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𝑇𝑎𝑥𝑎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𝑝𝑟𝑜𝑑𝑢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çã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0,85</m:t>
                          </m:r>
                        </m:den>
                      </m:f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𝑢𝑛𝑖𝑑𝑎𝑑𝑒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𝑐𝑎𝑑𝑎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52,94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8" y="3622156"/>
                <a:ext cx="5082737" cy="5550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71269" y="4778753"/>
                <a:ext cx="83331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𝑇𝑒𝑚𝑝𝑜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𝑓𝑖𝑙𝑎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=74,61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−52,94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=21,67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𝑖𝑡𝑒𝑚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𝑞𝑢𝑒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𝑑𝑒𝑣𝑒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𝑎𝑔𝑢𝑎𝑟𝑑𝑎𝑟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200.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9" y="4778753"/>
                <a:ext cx="8333179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74823" y="2186465"/>
                <a:ext cx="47568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=1.106,00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 =0,3072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h𝑜𝑟𝑎𝑠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=18,432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𝑚𝑖𝑛𝑢𝑡𝑜𝑠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3" y="2186465"/>
                <a:ext cx="4756879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63937" y="1573526"/>
                <a:ext cx="720145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5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𝑓𝑜𝑟𝑛𝑒𝑐𝑒𝑑𝑜𝑟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(3)</m:t>
                          </m:r>
                        </m:sub>
                      </m:sSub>
                      <m:r>
                        <a:rPr lang="pt-BR" sz="1500" b="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5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15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500" b="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× </m:t>
                                  </m:r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b="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5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15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𝑜𝑒𝑒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5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5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200×42 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𝑠𝑒𝑔</m:t>
                                  </m:r>
                                  <m:r>
                                    <a:rPr lang="pt-BR" sz="15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15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85%</m:t>
                              </m:r>
                            </m:den>
                          </m:f>
                        </m:e>
                      </m:d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=9.882,353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=2,745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h𝑜𝑟𝑎𝑠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7" y="1573526"/>
                <a:ext cx="7201459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75596" y="2797662"/>
                <a:ext cx="446513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=116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 =0,03222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h𝑜𝑟𝑎𝑠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=1,9332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𝑚𝑖𝑛𝑢𝑡𝑜𝑠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6" y="2797662"/>
                <a:ext cx="4465133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6707" y="4191471"/>
                <a:ext cx="5188535" cy="550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𝑇𝑎𝑥𝑎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𝑝𝑟𝑜𝑑𝑢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çã</m:t>
                          </m:r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5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pt-BR" sz="15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0,85</m:t>
                          </m:r>
                        </m:den>
                      </m:f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𝑢𝑛𝑖𝑑𝑎𝑑𝑒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𝑐𝑎𝑑𝑎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49,412 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𝑠𝑒𝑔</m:t>
                      </m:r>
                      <m:r>
                        <a:rPr lang="pt-BR" sz="15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7" y="4191471"/>
                <a:ext cx="5188535" cy="5504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13085" y="5210801"/>
                <a:ext cx="81651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𝑇𝑒𝑚𝑝𝑜</m:t>
                        </m:r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</m:t>
                        </m:r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𝑓𝑖𝑙𝑎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=21,7 </m:t>
                    </m:r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𝑠𝑒𝑔</m:t>
                    </m:r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pt-BR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200= </m:t>
                    </m:r>
                  </m:oMath>
                </a14:m>
                <a:r>
                  <a:rPr lang="pt-BR" sz="15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4.034 seg. </a:t>
                </a:r>
                <a:r>
                  <a:rPr lang="pt-BR" sz="15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  1,2 horas ⇛ 2,941 horas + 1,2 horas  4,1 horas </a:t>
                </a:r>
                <a:endParaRPr lang="pt-BR" sz="15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5" y="5210801"/>
                <a:ext cx="8165120" cy="323165"/>
              </a:xfrm>
              <a:prstGeom prst="rect">
                <a:avLst/>
              </a:prstGeom>
              <a:blipFill rotWithShape="0">
                <a:blip r:embed="rId13"/>
                <a:stretch>
                  <a:fillRect t="-3774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angulado 12"/>
          <p:cNvCxnSpPr>
            <a:stCxn id="42" idx="3"/>
          </p:cNvCxnSpPr>
          <p:nvPr/>
        </p:nvCxnSpPr>
        <p:spPr>
          <a:xfrm flipH="1" flipV="1">
            <a:off x="7331555" y="582850"/>
            <a:ext cx="1146650" cy="4789534"/>
          </a:xfrm>
          <a:prstGeom prst="bentConnector4">
            <a:avLst>
              <a:gd name="adj1" fmla="val -19936"/>
              <a:gd name="adj2" fmla="val 100132"/>
            </a:avLst>
          </a:prstGeom>
          <a:ln w="317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560081" y="5812522"/>
            <a:ext cx="60901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Both"/>
            </a:pP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4,090 + (18,432 / 60) =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,3972 horas – término (48 unidades por hora))</a:t>
            </a:r>
          </a:p>
          <a:p>
            <a:pPr marL="228600" indent="-228600">
              <a:buFontTx/>
              <a:buAutoNum type="arabicParenBoth"/>
            </a:pP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2,941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17,517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60) = 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3,2330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horas – 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 (68 unidades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hora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228600" indent="-228600">
              <a:buFontTx/>
              <a:buAutoNum type="arabicParenBoth"/>
            </a:pP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2,745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(1,9332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60) = 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2,7770 horas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 (72 </a:t>
            </a:r>
            <a:r>
              <a:rPr lang="pt-BR" sz="1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unidades por hora</a:t>
            </a:r>
            <a:r>
              <a:rPr lang="pt-BR" sz="15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 </a:t>
            </a:r>
            <a:endParaRPr lang="pt-BR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Linha de Montagem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4618-1D6E-460B-9773-EBD5E924D169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0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pt-BR" dirty="0" smtClean="0"/>
              <a:t>LINHA DE MONTAGEM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AE77C-8CA3-4DB8-9FA7-456935493F27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grpSp>
        <p:nvGrpSpPr>
          <p:cNvPr id="30" name="Grupo 29"/>
          <p:cNvGrpSpPr/>
          <p:nvPr/>
        </p:nvGrpSpPr>
        <p:grpSpPr>
          <a:xfrm>
            <a:off x="107504" y="1534145"/>
            <a:ext cx="8964488" cy="2275161"/>
            <a:chOff x="179512" y="4149080"/>
            <a:chExt cx="8964488" cy="2275161"/>
          </a:xfrm>
        </p:grpSpPr>
        <p:sp>
          <p:nvSpPr>
            <p:cNvPr id="6" name="Retângulo 5"/>
            <p:cNvSpPr/>
            <p:nvPr/>
          </p:nvSpPr>
          <p:spPr bwMode="auto">
            <a:xfrm>
              <a:off x="179512" y="4149080"/>
              <a:ext cx="8964488" cy="2275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579041" y="4380507"/>
              <a:ext cx="714375" cy="9286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2411760" y="4380507"/>
              <a:ext cx="714375" cy="9286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4283968" y="4380507"/>
              <a:ext cx="714375" cy="9286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6156176" y="4380507"/>
              <a:ext cx="714375" cy="9286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 bwMode="auto">
            <a:xfrm>
              <a:off x="251520" y="4852616"/>
              <a:ext cx="288000" cy="1587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auto">
            <a:xfrm>
              <a:off x="1436291" y="4880570"/>
              <a:ext cx="900000" cy="1587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auto">
            <a:xfrm>
              <a:off x="3269010" y="4880570"/>
              <a:ext cx="900000" cy="1587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auto">
            <a:xfrm>
              <a:off x="5141218" y="4880570"/>
              <a:ext cx="900000" cy="1587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27"/>
            <p:cNvSpPr txBox="1">
              <a:spLocks noChangeArrowheads="1"/>
            </p:cNvSpPr>
            <p:nvPr/>
          </p:nvSpPr>
          <p:spPr bwMode="auto">
            <a:xfrm>
              <a:off x="3707904" y="5970768"/>
              <a:ext cx="1611329" cy="338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 dirty="0">
                  <a:latin typeface="Times New Roman" pitchFamily="18" charset="0"/>
                  <a:cs typeface="Times New Roman" pitchFamily="18" charset="0"/>
                </a:rPr>
                <a:t>Fluxo do produto</a:t>
              </a:r>
            </a:p>
          </p:txBody>
        </p:sp>
        <p:cxnSp>
          <p:nvCxnSpPr>
            <p:cNvPr id="19" name="Conector reto 18"/>
            <p:cNvCxnSpPr/>
            <p:nvPr/>
          </p:nvCxnSpPr>
          <p:spPr bwMode="auto">
            <a:xfrm rot="5400000" flipH="1" flipV="1">
              <a:off x="4825455" y="5119762"/>
              <a:ext cx="928687" cy="571500"/>
            </a:xfrm>
            <a:prstGeom prst="line">
              <a:avLst/>
            </a:prstGeom>
            <a:ln w="444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auto">
            <a:xfrm rot="16200000" flipV="1">
              <a:off x="3457303" y="5119762"/>
              <a:ext cx="928687" cy="571500"/>
            </a:xfrm>
            <a:prstGeom prst="line">
              <a:avLst/>
            </a:prstGeom>
            <a:ln w="444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rma livre 21"/>
            <p:cNvSpPr/>
            <p:nvPr/>
          </p:nvSpPr>
          <p:spPr bwMode="auto">
            <a:xfrm>
              <a:off x="1760141" y="4937720"/>
              <a:ext cx="1875755" cy="1196975"/>
            </a:xfrm>
            <a:custGeom>
              <a:avLst/>
              <a:gdLst>
                <a:gd name="connsiteX0" fmla="*/ 2329543 w 2329543"/>
                <a:gd name="connsiteY0" fmla="*/ 1197429 h 1197429"/>
                <a:gd name="connsiteX1" fmla="*/ 914400 w 2329543"/>
                <a:gd name="connsiteY1" fmla="*/ 1197429 h 1197429"/>
                <a:gd name="connsiteX2" fmla="*/ 0 w 2329543"/>
                <a:gd name="connsiteY2" fmla="*/ 0 h 11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543" h="1197429">
                  <a:moveTo>
                    <a:pt x="2329543" y="1197429"/>
                  </a:moveTo>
                  <a:lnTo>
                    <a:pt x="914400" y="1197429"/>
                  </a:lnTo>
                  <a:lnTo>
                    <a:pt x="0" y="0"/>
                  </a:lnTo>
                </a:path>
              </a:pathLst>
            </a:custGeom>
            <a:ln w="44450"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8028384" y="4389859"/>
              <a:ext cx="714375" cy="9286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 bwMode="auto">
            <a:xfrm>
              <a:off x="7024390" y="4889922"/>
              <a:ext cx="900000" cy="1587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565083" y="465313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seg.</a:t>
              </a:r>
              <a:endPara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411760" y="465313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 seg.</a:t>
              </a:r>
              <a:endPara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283968" y="465313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pt-B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seg.</a:t>
              </a:r>
              <a:endPara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156176" y="465313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seg.</a:t>
              </a:r>
              <a:endPara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028384" y="465313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seg.</a:t>
              </a:r>
              <a:endPara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35496" y="692696"/>
            <a:ext cx="8795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Entre os processos o maior tempo de operação é 50 segundos </a:t>
            </a:r>
            <a:r>
              <a:rPr lang="pt-BR" dirty="0">
                <a:sym typeface="Symbol"/>
              </a:rPr>
              <a:t></a:t>
            </a:r>
            <a:r>
              <a:rPr lang="pt-BR" dirty="0" smtClean="0">
                <a:sym typeface="Symbol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sym typeface="Symbol"/>
              </a:rPr>
              <a:t>tempo de ciclo mínimo = 50 segundos</a:t>
            </a:r>
          </a:p>
          <a:p>
            <a:pPr algn="just"/>
            <a:r>
              <a:rPr lang="pt-BR" dirty="0" smtClean="0">
                <a:sym typeface="Symbol"/>
              </a:rPr>
              <a:t>Caso não tenha nenhum item em processamento na linha a primeira peça deve percorrer toda a linha = 10 + 22 + 50 + 30 + 15 = 127 segundos</a:t>
            </a:r>
          </a:p>
          <a:p>
            <a:pPr algn="just"/>
            <a:r>
              <a:rPr lang="pt-BR" dirty="0" smtClean="0">
                <a:sym typeface="Symbol"/>
              </a:rPr>
              <a:t>A primeira peça somente sairá da linha após 127 segundos  </a:t>
            </a:r>
            <a:r>
              <a:rPr lang="pt-BR" sz="1600" b="1" dirty="0" smtClean="0">
                <a:solidFill>
                  <a:srgbClr val="FF0000"/>
                </a:solidFill>
                <a:sym typeface="Symbol"/>
              </a:rPr>
              <a:t>tempo de ciclo máximo = 127 segundos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92080" y="3140968"/>
            <a:ext cx="37028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Tc</a:t>
            </a:r>
            <a:r>
              <a:rPr lang="pt-BR" sz="900" dirty="0" smtClean="0"/>
              <a:t>min</a:t>
            </a:r>
            <a:r>
              <a:rPr lang="pt-BR" dirty="0" smtClean="0"/>
              <a:t> = Tempo de ciclo mínimo = 50 seg. = 0,83 minutos</a:t>
            </a:r>
          </a:p>
          <a:p>
            <a:r>
              <a:rPr lang="pt-BR" dirty="0" smtClean="0"/>
              <a:t>t = TC = tempo operacional necessário unitário por peça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7504" y="3903439"/>
            <a:ext cx="896448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t</a:t>
            </a:r>
            <a:r>
              <a:rPr lang="pt-BR" sz="1800" dirty="0" smtClean="0"/>
              <a:t> = tempo operacional necessário – unitário / peça</a:t>
            </a:r>
          </a:p>
          <a:p>
            <a:r>
              <a:rPr lang="pt-BR" sz="1800" dirty="0" smtClean="0"/>
              <a:t>CD = capacidade disponível &amp; N = demanda</a:t>
            </a:r>
          </a:p>
          <a:p>
            <a:r>
              <a:rPr lang="pt-BR" sz="1800" dirty="0"/>
              <a:t>m</a:t>
            </a:r>
            <a:r>
              <a:rPr lang="pt-BR" sz="1800" dirty="0" smtClean="0"/>
              <a:t> = número de máquinas necessário</a:t>
            </a:r>
          </a:p>
          <a:p>
            <a:r>
              <a:rPr lang="pt-BR" sz="1800" dirty="0"/>
              <a:t>m</a:t>
            </a:r>
            <a:r>
              <a:rPr lang="pt-BR" sz="1800" dirty="0" smtClean="0"/>
              <a:t> = (t x N) / CD</a:t>
            </a:r>
          </a:p>
          <a:p>
            <a:r>
              <a:rPr lang="pt-BR" sz="1600" b="1" u="sng" dirty="0" smtClean="0"/>
              <a:t>Objetivo de produção da linha </a:t>
            </a:r>
            <a:r>
              <a:rPr lang="pt-BR" sz="1800" dirty="0" smtClean="0"/>
              <a:t>= 1.000.000 peças no ano (ano corresponde a 300 dias de operação)</a:t>
            </a:r>
          </a:p>
          <a:p>
            <a:r>
              <a:rPr lang="pt-BR" sz="1800" dirty="0" smtClean="0"/>
              <a:t>Produção diária = 1.000.000 / 300 = 3.333,33 peças / dia</a:t>
            </a:r>
          </a:p>
          <a:p>
            <a:r>
              <a:rPr lang="pt-BR" sz="1800" dirty="0" smtClean="0"/>
              <a:t>Perda do processo </a:t>
            </a:r>
            <a:r>
              <a:rPr lang="pt-BR" sz="1800" dirty="0" smtClean="0">
                <a:sym typeface="Symbol"/>
              </a:rPr>
              <a:t> 1%</a:t>
            </a:r>
          </a:p>
          <a:p>
            <a:r>
              <a:rPr lang="pt-BR" sz="1800" dirty="0" smtClean="0">
                <a:sym typeface="Symbol"/>
              </a:rPr>
              <a:t>Produção diária = 3.333,33 / 0,99 = 3.367 peças por dia</a:t>
            </a:r>
          </a:p>
          <a:p>
            <a:r>
              <a:rPr lang="pt-BR" sz="1800" dirty="0" smtClean="0">
                <a:sym typeface="Symbol"/>
              </a:rPr>
              <a:t>CD = 2 turnos x 6,9 (horas por dia) = 13,8 horas = 828 minutos / dia</a:t>
            </a:r>
          </a:p>
          <a:p>
            <a:r>
              <a:rPr lang="pt-BR" sz="1800" dirty="0" smtClean="0">
                <a:sym typeface="Symbol"/>
              </a:rPr>
              <a:t>Processo com o maior tempo de processamento (3)  t = 50 seg. / 60 = 0,83 min.</a:t>
            </a:r>
            <a:endParaRPr lang="pt-BR" sz="18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55679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000944" y="155679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73152" y="155679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745360" y="155679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617568" y="155679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5188" y="270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máq.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339752" y="270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máq.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229604" y="270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máq.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101812" y="270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máq.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974020" y="270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máq.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56720</TotalTime>
  <Words>4561</Words>
  <Application>Microsoft Office PowerPoint</Application>
  <PresentationFormat>Apresentação na tela (4:3)</PresentationFormat>
  <Paragraphs>711</Paragraphs>
  <Slides>38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Fluxo</vt:lpstr>
      <vt:lpstr>Equation</vt:lpstr>
      <vt:lpstr>Exemplo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LINHA DE MONTAGEM</vt:lpstr>
      <vt:lpstr>Dimensionamento</vt:lpstr>
      <vt:lpstr>Dimensionamento</vt:lpstr>
      <vt:lpstr>2º exemplo</vt:lpstr>
      <vt:lpstr>Tempo de ciclo para uma linha ou célula de produção De acordo com ROTHER &amp; SHOOK (1998) o tempo de ciclo é “o tempo transcorrido entre a saída de uma peça e a saída da seguinte, em segundos”</vt:lpstr>
      <vt:lpstr>Ponderação dos tempos</vt:lpstr>
      <vt:lpstr>Dimensionamento</vt:lpstr>
      <vt:lpstr>Dimensionamento</vt:lpstr>
      <vt:lpstr>GESTÃO COM BASE NO TAKT-TIME: OS CICLOS DE ROTINA E DE MELHORIAS</vt:lpstr>
      <vt:lpstr>Etapas de configuração da linha de montagem</vt:lpstr>
      <vt:lpstr>Heijunka</vt:lpstr>
      <vt:lpstr>Há perdas de tempo no fluxo?</vt:lpstr>
      <vt:lpstr>Há perdas de tempo no fluxo?</vt:lpstr>
      <vt:lpstr>Prováveis perdas no fluxo bombeado pelas bombas</vt:lpstr>
      <vt:lpstr>Apresentação do PowerPoint</vt:lpstr>
      <vt:lpstr>Projeto e Operação de Sistemas de Produção</vt:lpstr>
      <vt:lpstr>Projeto e Operação de Sistemas de Produção</vt:lpstr>
      <vt:lpstr>Projeto e Operação de Sistemas de Produção</vt:lpstr>
      <vt:lpstr>Projeto e Operação de Sistemas de Produção</vt:lpstr>
      <vt:lpstr>Projeto e Operação de Sistemas de Produção</vt:lpstr>
      <vt:lpstr>Apresentação do PowerPoint</vt:lpstr>
      <vt:lpstr>Apresentação do PowerPoint</vt:lpstr>
      <vt:lpstr>Resumo das diferenças básicas entre os sistemas de produção Job Shop e Flow Shop de produção com fluxo intermitente.</vt:lpstr>
      <vt:lpstr>SISTEMAS DE PRODUÇÃO Classificação e definição dos principais tipos de sistemas de Produção</vt:lpstr>
      <vt:lpstr>SISTEMAS DE PRODUÇÃO Classificação e definição dos principais tipos de sistemas de Produção</vt:lpstr>
      <vt:lpstr>Por processo Layout Funcional</vt:lpstr>
      <vt:lpstr>Apresentação do PowerPoint</vt:lpstr>
      <vt:lpstr>Manufatura Celular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E OPERAÇÃO DE SISTEMAS DE PRODUÇÃO</dc:title>
  <dc:creator>Windows</dc:creator>
  <cp:lastModifiedBy>EESC</cp:lastModifiedBy>
  <cp:revision>4785</cp:revision>
  <dcterms:created xsi:type="dcterms:W3CDTF">2007-11-15T11:10:45Z</dcterms:created>
  <dcterms:modified xsi:type="dcterms:W3CDTF">2020-02-19T10:11:19Z</dcterms:modified>
</cp:coreProperties>
</file>